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76"/>
  </p:notesMasterIdLst>
  <p:sldIdLst>
    <p:sldId id="3324" r:id="rId11"/>
    <p:sldId id="3194" r:id="rId12"/>
    <p:sldId id="3196" r:id="rId13"/>
    <p:sldId id="3666" r:id="rId14"/>
    <p:sldId id="3667" r:id="rId15"/>
    <p:sldId id="3955" r:id="rId16"/>
    <p:sldId id="3925" r:id="rId17"/>
    <p:sldId id="3926" r:id="rId18"/>
    <p:sldId id="3951" r:id="rId19"/>
    <p:sldId id="4001" r:id="rId20"/>
    <p:sldId id="4002" r:id="rId21"/>
    <p:sldId id="4003" r:id="rId22"/>
    <p:sldId id="3670" r:id="rId23"/>
    <p:sldId id="3650" r:id="rId24"/>
    <p:sldId id="256" r:id="rId25"/>
    <p:sldId id="257" r:id="rId26"/>
    <p:sldId id="258" r:id="rId27"/>
    <p:sldId id="259" r:id="rId28"/>
    <p:sldId id="260" r:id="rId29"/>
    <p:sldId id="261" r:id="rId30"/>
    <p:sldId id="262" r:id="rId31"/>
    <p:sldId id="263" r:id="rId32"/>
    <p:sldId id="264" r:id="rId33"/>
    <p:sldId id="4004" r:id="rId34"/>
    <p:sldId id="4005" r:id="rId35"/>
    <p:sldId id="4006" r:id="rId36"/>
    <p:sldId id="4007" r:id="rId37"/>
    <p:sldId id="4008" r:id="rId38"/>
    <p:sldId id="4009" r:id="rId39"/>
    <p:sldId id="4010" r:id="rId40"/>
    <p:sldId id="4011" r:id="rId41"/>
    <p:sldId id="4012" r:id="rId42"/>
    <p:sldId id="3690" r:id="rId43"/>
    <p:sldId id="3383" r:id="rId44"/>
    <p:sldId id="803" r:id="rId45"/>
    <p:sldId id="804" r:id="rId46"/>
    <p:sldId id="806" r:id="rId47"/>
    <p:sldId id="807" r:id="rId48"/>
    <p:sldId id="805" r:id="rId49"/>
    <p:sldId id="808" r:id="rId50"/>
    <p:sldId id="3997" r:id="rId51"/>
    <p:sldId id="3998" r:id="rId52"/>
    <p:sldId id="3999" r:id="rId53"/>
    <p:sldId id="4000" r:id="rId54"/>
    <p:sldId id="3633" r:id="rId55"/>
    <p:sldId id="3678" r:id="rId56"/>
    <p:sldId id="3397" r:id="rId57"/>
    <p:sldId id="3398" r:id="rId58"/>
    <p:sldId id="3399" r:id="rId59"/>
    <p:sldId id="3079" r:id="rId60"/>
    <p:sldId id="3529" r:id="rId61"/>
    <p:sldId id="3081" r:id="rId62"/>
    <p:sldId id="1044" r:id="rId63"/>
    <p:sldId id="1295" r:id="rId64"/>
    <p:sldId id="1398" r:id="rId65"/>
    <p:sldId id="1399" r:id="rId66"/>
    <p:sldId id="1400" r:id="rId67"/>
    <p:sldId id="1401" r:id="rId68"/>
    <p:sldId id="1402" r:id="rId69"/>
    <p:sldId id="1403" r:id="rId70"/>
    <p:sldId id="1404" r:id="rId71"/>
    <p:sldId id="1405" r:id="rId72"/>
    <p:sldId id="3619" r:id="rId73"/>
    <p:sldId id="2315" r:id="rId74"/>
    <p:sldId id="354"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5791"/>
  </p:normalViewPr>
  <p:slideViewPr>
    <p:cSldViewPr snapToGrid="0" snapToObjects="1">
      <p:cViewPr varScale="1">
        <p:scale>
          <a:sx n="100" d="100"/>
          <a:sy n="100" d="100"/>
        </p:scale>
        <p:origin x="1144"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6/15/26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50</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C6C296-4EB0-8C74-778E-9C960DEB4D9A}"/>
              </a:ext>
            </a:extLst>
          </p:cNvPr>
          <p:cNvSpPr txBox="1"/>
          <p:nvPr userDrawn="1"/>
        </p:nvSpPr>
        <p:spPr>
          <a:xfrm>
            <a:off x="3923219" y="1788070"/>
            <a:ext cx="5147211" cy="3281860"/>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pic>
        <p:nvPicPr>
          <p:cNvPr id="1028" name="Picture 4" descr="In the warmth of a sunny day, a young child finds a tranquil moment in the embrace of a sunflower field. With eyes closed and hands clasped in a prayer position, the child exudes an aura of peace and contentment. The bright, yellow sunflowers tower around, symbolizing vitality and energy, which contrasts with the serene expression on the child’s face. This setting provides a perfect blend of nature’s beauty and youthful innocence, creating a picturesque snapshot of meditation and calmness.">
            <a:extLst>
              <a:ext uri="{FF2B5EF4-FFF2-40B4-BE49-F238E27FC236}">
                <a16:creationId xmlns:a16="http://schemas.microsoft.com/office/drawing/2014/main" id="{0D18F5A2-9321-D5A8-9B78-02093A4C7E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6/15/26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6/15/26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6/15/26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6/15/26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reathtaking mountain landscape captures the essence of adventure and wonder as a solitary figure stands triumphantly on a rocky outcrop. Towering peaks stretch upward into dramatic skies where golden light beams pierce through layers of clouds and mist. The scene features stunning cinematic color grading with deep blue-teal shadows contrasting beautifully against warm amber and golden highlights that illuminate the mountain ridges. The golden hour lighting creates a natural halo effect around the silhouetted person, emphasizing the scale and grandeur of nature. Atmospheric mist adds depth between the layered mountains, creating a sense of infinite distance and timeless beauty. This heroic perspective evokes feelings of inspiration, achievement, and the raw power of the natural world.">
            <a:extLst>
              <a:ext uri="{FF2B5EF4-FFF2-40B4-BE49-F238E27FC236}">
                <a16:creationId xmlns:a16="http://schemas.microsoft.com/office/drawing/2014/main" id="{4998D716-F45A-0863-5C86-C47E4F81441C}"/>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C3D0BA-42AC-0667-AC15-8F4E6D72A0CF}"/>
              </a:ext>
            </a:extLst>
          </p:cNvPr>
          <p:cNvSpPr txBox="1"/>
          <p:nvPr/>
        </p:nvSpPr>
        <p:spPr>
          <a:xfrm>
            <a:off x="120314" y="104092"/>
            <a:ext cx="6557211" cy="630942"/>
          </a:xfrm>
          <a:prstGeom prst="rect">
            <a:avLst/>
          </a:prstGeom>
          <a:noFill/>
        </p:spPr>
        <p:txBody>
          <a:bodyPr wrap="square">
            <a:spAutoFit/>
          </a:bodyPr>
          <a:lstStyle/>
          <a:p>
            <a:pPr eaLnBrk="1" hangingPunct="1">
              <a:spcBef>
                <a:spcPct val="50000"/>
              </a:spcBef>
            </a:pPr>
            <a:r>
              <a:rPr lang="en-US" altLang="en-US" sz="3500" dirty="0">
                <a:solidFill>
                  <a:srgbClr val="333399"/>
                </a:solidFill>
                <a:latin typeface="Times New Roman" panose="02020603050405020304" pitchFamily="18" charset="0"/>
              </a:rPr>
              <a:t>I Sing the Almighty Power of God</a:t>
            </a:r>
          </a:p>
        </p:txBody>
      </p:sp>
      <p:sp>
        <p:nvSpPr>
          <p:cNvPr id="6" name="Text Box 4">
            <a:extLst>
              <a:ext uri="{FF2B5EF4-FFF2-40B4-BE49-F238E27FC236}">
                <a16:creationId xmlns:a16="http://schemas.microsoft.com/office/drawing/2014/main" id="{548C38B4-E54A-F2AE-D71F-0B5227B20379}"/>
              </a:ext>
            </a:extLst>
          </p:cNvPr>
          <p:cNvSpPr txBox="1">
            <a:spLocks noChangeArrowheads="1"/>
          </p:cNvSpPr>
          <p:nvPr/>
        </p:nvSpPr>
        <p:spPr bwMode="auto">
          <a:xfrm>
            <a:off x="7956886" y="38563"/>
            <a:ext cx="1066800" cy="762000"/>
          </a:xfrm>
          <a:prstGeom prst="rect">
            <a:avLst/>
          </a:prstGeom>
          <a:noFill/>
          <a:ln w="9525">
            <a:noFill/>
            <a:miter lim="800000"/>
            <a:headEnd/>
            <a:tailEnd/>
          </a:ln>
          <a:effectLst/>
        </p:spPr>
        <p:txBody>
          <a:bodyPr>
            <a:spAutoFit/>
          </a:bodyPr>
          <a:lstStyle/>
          <a:p>
            <a:pPr>
              <a:spcBef>
                <a:spcPct val="50000"/>
              </a:spcBef>
              <a:defRPr/>
            </a:pPr>
            <a:r>
              <a:rPr lang="en-US" sz="4400" dirty="0">
                <a:solidFill>
                  <a:schemeClr val="accent2">
                    <a:lumMod val="75000"/>
                  </a:schemeClr>
                </a:solidFill>
                <a:latin typeface="Times New Roman" pitchFamily="18" charset="0"/>
              </a:rPr>
              <a:t>152</a:t>
            </a:r>
          </a:p>
        </p:txBody>
      </p:sp>
      <p:sp>
        <p:nvSpPr>
          <p:cNvPr id="8" name="TextBox 7">
            <a:extLst>
              <a:ext uri="{FF2B5EF4-FFF2-40B4-BE49-F238E27FC236}">
                <a16:creationId xmlns:a16="http://schemas.microsoft.com/office/drawing/2014/main" id="{DA2F30D2-D011-C550-8C53-B7B00C4E7640}"/>
              </a:ext>
            </a:extLst>
          </p:cNvPr>
          <p:cNvSpPr txBox="1"/>
          <p:nvPr/>
        </p:nvSpPr>
        <p:spPr>
          <a:xfrm>
            <a:off x="565484" y="800563"/>
            <a:ext cx="8013032" cy="5820824"/>
          </a:xfrm>
          <a:prstGeom prst="rect">
            <a:avLst/>
          </a:prstGeom>
          <a:noFill/>
        </p:spPr>
        <p:txBody>
          <a:bodyPr wrap="square">
            <a:spAutoFit/>
          </a:bodyPr>
          <a:lstStyle/>
          <a:p>
            <a:pPr marL="514350" indent="-514350" algn="ctr" eaLnBrk="1" hangingPunct="1">
              <a:lnSpc>
                <a:spcPct val="150000"/>
              </a:lnSpc>
              <a:buAutoNum type="arabicPeriod"/>
            </a:pPr>
            <a:r>
              <a:rPr lang="en-US" altLang="en-US" sz="3000" dirty="0">
                <a:latin typeface="Times New Roman" panose="02020603050405020304" pitchFamily="18" charset="0"/>
                <a:cs typeface="Arial" panose="020B0604020202020204" pitchFamily="34" charset="0"/>
              </a:rPr>
              <a:t>I sing the almighty power of God,</a:t>
            </a:r>
            <a:br>
              <a:rPr lang="en-US" altLang="en-US" sz="3000" dirty="0">
                <a:latin typeface="Times New Roman" panose="02020603050405020304" pitchFamily="18" charset="0"/>
                <a:cs typeface="Arial" panose="020B0604020202020204" pitchFamily="34" charset="0"/>
              </a:rPr>
            </a:br>
            <a:r>
              <a:rPr lang="en-US" altLang="en-US" sz="3000" dirty="0">
                <a:latin typeface="Times New Roman" panose="02020603050405020304" pitchFamily="18" charset="0"/>
                <a:cs typeface="Arial" panose="020B0604020202020204" pitchFamily="34" charset="0"/>
              </a:rPr>
              <a:t>that made the mountains rise, </a:t>
            </a:r>
          </a:p>
          <a:p>
            <a:pPr algn="ctr" eaLnBrk="1" hangingPunct="1">
              <a:lnSpc>
                <a:spcPct val="150000"/>
              </a:lnSpc>
            </a:pPr>
            <a:r>
              <a:rPr lang="en-US" altLang="en-US" sz="3200" dirty="0">
                <a:latin typeface="Times New Roman" panose="02020603050405020304" pitchFamily="18" charset="0"/>
                <a:cs typeface="Arial" panose="020B0604020202020204" pitchFamily="34" charset="0"/>
              </a:rPr>
              <a:t>that spread the flowing seas abroad,</a:t>
            </a:r>
            <a:br>
              <a:rPr lang="en-US" altLang="en-US" sz="3200" dirty="0">
                <a:latin typeface="Times New Roman" panose="02020603050405020304" pitchFamily="18" charset="0"/>
                <a:cs typeface="Arial" panose="020B0604020202020204" pitchFamily="34" charset="0"/>
              </a:rPr>
            </a:br>
            <a:r>
              <a:rPr lang="en-US" altLang="en-US" sz="3200" dirty="0">
                <a:latin typeface="Times New Roman" panose="02020603050405020304" pitchFamily="18" charset="0"/>
                <a:cs typeface="Arial" panose="020B0604020202020204" pitchFamily="34" charset="0"/>
              </a:rPr>
              <a:t>and built the lofty skies.</a:t>
            </a:r>
          </a:p>
          <a:p>
            <a:pPr algn="ctr">
              <a:lnSpc>
                <a:spcPct val="150000"/>
              </a:lnSpc>
            </a:pPr>
            <a:r>
              <a:rPr lang="en-US" altLang="en-US" sz="3200" dirty="0">
                <a:latin typeface="Times New Roman" panose="02020603050405020304" pitchFamily="18" charset="0"/>
                <a:cs typeface="Arial" panose="020B0604020202020204" pitchFamily="34" charset="0"/>
              </a:rPr>
              <a:t>I sing the wisdom that ordained the sun to</a:t>
            </a:r>
            <a:br>
              <a:rPr lang="en-US" altLang="en-US" sz="3200" dirty="0">
                <a:latin typeface="Times New Roman" panose="02020603050405020304" pitchFamily="18" charset="0"/>
                <a:cs typeface="Arial" panose="020B0604020202020204" pitchFamily="34" charset="0"/>
              </a:rPr>
            </a:br>
            <a:r>
              <a:rPr lang="en-US" altLang="en-US" sz="3200" dirty="0">
                <a:latin typeface="Times New Roman" panose="02020603050405020304" pitchFamily="18" charset="0"/>
                <a:cs typeface="Arial" panose="020B0604020202020204" pitchFamily="34" charset="0"/>
              </a:rPr>
              <a:t>rule the day;</a:t>
            </a:r>
          </a:p>
          <a:p>
            <a:pPr algn="ctr">
              <a:lnSpc>
                <a:spcPct val="150000"/>
              </a:lnSpc>
            </a:pPr>
            <a:r>
              <a:rPr lang="en-US" altLang="en-US" sz="3200" dirty="0">
                <a:latin typeface="Times New Roman" panose="02020603050405020304" pitchFamily="18" charset="0"/>
                <a:cs typeface="Arial" panose="020B0604020202020204" pitchFamily="34" charset="0"/>
              </a:rPr>
              <a:t>the moon shines full at God’s command,</a:t>
            </a:r>
            <a:br>
              <a:rPr lang="en-US" altLang="en-US" sz="3200" dirty="0">
                <a:latin typeface="Times New Roman" panose="02020603050405020304" pitchFamily="18" charset="0"/>
                <a:cs typeface="Arial" panose="020B0604020202020204" pitchFamily="34" charset="0"/>
              </a:rPr>
            </a:br>
            <a:r>
              <a:rPr lang="en-US" altLang="en-US" sz="3200" dirty="0">
                <a:latin typeface="Times New Roman" panose="02020603050405020304" pitchFamily="18" charset="0"/>
                <a:cs typeface="Arial" panose="020B0604020202020204" pitchFamily="34" charset="0"/>
              </a:rPr>
              <a:t>and all the stars obey.</a:t>
            </a:r>
            <a:endParaRPr lang="en-US" altLang="en-US" sz="3000" dirty="0">
              <a:latin typeface="Times New Roman" panose="02020603050405020304" pitchFamily="18" charset="0"/>
            </a:endParaRPr>
          </a:p>
        </p:txBody>
      </p:sp>
    </p:spTree>
    <p:extLst>
      <p:ext uri="{BB962C8B-B14F-4D97-AF65-F5344CB8AC3E}">
        <p14:creationId xmlns:p14="http://schemas.microsoft.com/office/powerpoint/2010/main" val="2341444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1225-AB48-CF80-DD78-06BCA8E6FD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29C55A-1D15-1C61-7405-1407367B0CE8}"/>
              </a:ext>
            </a:extLst>
          </p:cNvPr>
          <p:cNvSpPr txBox="1"/>
          <p:nvPr/>
        </p:nvSpPr>
        <p:spPr>
          <a:xfrm>
            <a:off x="120314" y="104092"/>
            <a:ext cx="6557211" cy="630942"/>
          </a:xfrm>
          <a:prstGeom prst="rect">
            <a:avLst/>
          </a:prstGeom>
          <a:noFill/>
        </p:spPr>
        <p:txBody>
          <a:bodyPr wrap="square">
            <a:spAutoFit/>
          </a:bodyPr>
          <a:lstStyle/>
          <a:p>
            <a:pPr eaLnBrk="1" hangingPunct="1">
              <a:spcBef>
                <a:spcPct val="50000"/>
              </a:spcBef>
            </a:pPr>
            <a:r>
              <a:rPr lang="en-US" altLang="en-US" sz="3500" dirty="0">
                <a:solidFill>
                  <a:srgbClr val="333399"/>
                </a:solidFill>
                <a:latin typeface="Times New Roman" panose="02020603050405020304" pitchFamily="18" charset="0"/>
              </a:rPr>
              <a:t>I Sing the Almighty Power of God</a:t>
            </a:r>
          </a:p>
        </p:txBody>
      </p:sp>
      <p:sp>
        <p:nvSpPr>
          <p:cNvPr id="6" name="Text Box 4">
            <a:extLst>
              <a:ext uri="{FF2B5EF4-FFF2-40B4-BE49-F238E27FC236}">
                <a16:creationId xmlns:a16="http://schemas.microsoft.com/office/drawing/2014/main" id="{5D5B75B2-36E4-C88B-F0C9-3988A7F2D1B6}"/>
              </a:ext>
            </a:extLst>
          </p:cNvPr>
          <p:cNvSpPr txBox="1">
            <a:spLocks noChangeArrowheads="1"/>
          </p:cNvSpPr>
          <p:nvPr/>
        </p:nvSpPr>
        <p:spPr bwMode="auto">
          <a:xfrm>
            <a:off x="7956886" y="38563"/>
            <a:ext cx="1066800" cy="762000"/>
          </a:xfrm>
          <a:prstGeom prst="rect">
            <a:avLst/>
          </a:prstGeom>
          <a:noFill/>
          <a:ln w="9525">
            <a:noFill/>
            <a:miter lim="800000"/>
            <a:headEnd/>
            <a:tailEnd/>
          </a:ln>
          <a:effectLst/>
        </p:spPr>
        <p:txBody>
          <a:bodyPr>
            <a:spAutoFit/>
          </a:bodyPr>
          <a:lstStyle/>
          <a:p>
            <a:pPr>
              <a:spcBef>
                <a:spcPct val="50000"/>
              </a:spcBef>
              <a:defRPr/>
            </a:pPr>
            <a:r>
              <a:rPr lang="en-US" sz="4400" dirty="0">
                <a:solidFill>
                  <a:schemeClr val="accent2">
                    <a:lumMod val="75000"/>
                  </a:schemeClr>
                </a:solidFill>
                <a:latin typeface="Times New Roman" pitchFamily="18" charset="0"/>
              </a:rPr>
              <a:t>152</a:t>
            </a:r>
          </a:p>
        </p:txBody>
      </p:sp>
      <p:sp>
        <p:nvSpPr>
          <p:cNvPr id="8" name="TextBox 7">
            <a:extLst>
              <a:ext uri="{FF2B5EF4-FFF2-40B4-BE49-F238E27FC236}">
                <a16:creationId xmlns:a16="http://schemas.microsoft.com/office/drawing/2014/main" id="{92203C88-F1D2-7B6F-BC8D-52305947C4B2}"/>
              </a:ext>
            </a:extLst>
          </p:cNvPr>
          <p:cNvSpPr txBox="1"/>
          <p:nvPr/>
        </p:nvSpPr>
        <p:spPr>
          <a:xfrm>
            <a:off x="565484" y="800563"/>
            <a:ext cx="8013032" cy="5549340"/>
          </a:xfrm>
          <a:prstGeom prst="rect">
            <a:avLst/>
          </a:prstGeom>
          <a:noFill/>
        </p:spPr>
        <p:txBody>
          <a:bodyPr wrap="square">
            <a:spAutoFit/>
          </a:bodyPr>
          <a:lstStyle/>
          <a:p>
            <a:pPr algn="ctr">
              <a:lnSpc>
                <a:spcPct val="150000"/>
              </a:lnSpc>
            </a:pPr>
            <a:r>
              <a:rPr lang="en-US" altLang="en-US" sz="3000" dirty="0">
                <a:latin typeface="Times New Roman" panose="02020603050405020304" pitchFamily="18" charset="0"/>
                <a:cs typeface="Arial" panose="020B0604020202020204" pitchFamily="34" charset="0"/>
              </a:rPr>
              <a:t>2. I sing the goodness of the Lord,</a:t>
            </a:r>
            <a:br>
              <a:rPr lang="en-US" altLang="en-US" sz="3000" dirty="0">
                <a:latin typeface="Times New Roman" panose="02020603050405020304" pitchFamily="18" charset="0"/>
                <a:cs typeface="Arial" panose="020B0604020202020204" pitchFamily="34" charset="0"/>
              </a:rPr>
            </a:br>
            <a:r>
              <a:rPr lang="en-US" altLang="en-US" sz="3000" dirty="0">
                <a:latin typeface="Times New Roman" panose="02020603050405020304" pitchFamily="18" charset="0"/>
                <a:cs typeface="Arial" panose="020B0604020202020204" pitchFamily="34" charset="0"/>
              </a:rPr>
              <a:t>who filled the earth with food,</a:t>
            </a:r>
          </a:p>
          <a:p>
            <a:pPr algn="ctr">
              <a:lnSpc>
                <a:spcPct val="150000"/>
              </a:lnSpc>
            </a:pPr>
            <a:r>
              <a:rPr lang="en-US" altLang="en-US" sz="3000" dirty="0">
                <a:latin typeface="Times New Roman" panose="02020603050405020304" pitchFamily="18" charset="0"/>
                <a:cs typeface="Arial" panose="020B0604020202020204" pitchFamily="34" charset="0"/>
              </a:rPr>
              <a:t>who formed the creatures thru the Word,</a:t>
            </a:r>
            <a:br>
              <a:rPr lang="en-US" altLang="en-US" sz="3000" dirty="0">
                <a:latin typeface="Times New Roman" panose="02020603050405020304" pitchFamily="18" charset="0"/>
                <a:cs typeface="Arial" panose="020B0604020202020204" pitchFamily="34" charset="0"/>
              </a:rPr>
            </a:br>
            <a:r>
              <a:rPr lang="en-US" altLang="en-US" sz="3000" dirty="0">
                <a:latin typeface="Times New Roman" panose="02020603050405020304" pitchFamily="18" charset="0"/>
                <a:cs typeface="Arial" panose="020B0604020202020204" pitchFamily="34" charset="0"/>
              </a:rPr>
              <a:t>and then pronounced them good.</a:t>
            </a:r>
          </a:p>
          <a:p>
            <a:pPr algn="ctr">
              <a:lnSpc>
                <a:spcPct val="150000"/>
              </a:lnSpc>
            </a:pPr>
            <a:r>
              <a:rPr lang="en-US" altLang="en-US" sz="3000" dirty="0">
                <a:latin typeface="Times New Roman" panose="02020603050405020304" pitchFamily="18" charset="0"/>
                <a:cs typeface="Arial" panose="020B0604020202020204" pitchFamily="34" charset="0"/>
              </a:rPr>
              <a:t>Lord, how thy wonders are displayed,</a:t>
            </a:r>
            <a:br>
              <a:rPr lang="en-US" altLang="en-US" sz="3000" dirty="0">
                <a:latin typeface="Times New Roman" panose="02020603050405020304" pitchFamily="18" charset="0"/>
                <a:cs typeface="Arial" panose="020B0604020202020204" pitchFamily="34" charset="0"/>
              </a:rPr>
            </a:br>
            <a:r>
              <a:rPr lang="en-US" altLang="en-US" sz="3000" dirty="0" err="1">
                <a:latin typeface="Times New Roman" panose="02020603050405020304" pitchFamily="18" charset="0"/>
                <a:cs typeface="Arial" panose="020B0604020202020204" pitchFamily="34" charset="0"/>
              </a:rPr>
              <a:t>where’er</a:t>
            </a:r>
            <a:r>
              <a:rPr lang="en-US" altLang="en-US" sz="3000" dirty="0">
                <a:latin typeface="Times New Roman" panose="02020603050405020304" pitchFamily="18" charset="0"/>
                <a:cs typeface="Arial" panose="020B0604020202020204" pitchFamily="34" charset="0"/>
              </a:rPr>
              <a:t> I turn my eye, </a:t>
            </a:r>
            <a:endParaRPr lang="en-US" altLang="en-US" sz="3000" dirty="0">
              <a:latin typeface="Times New Roman" panose="02020603050405020304" pitchFamily="18" charset="0"/>
            </a:endParaRPr>
          </a:p>
          <a:p>
            <a:pPr algn="ctr">
              <a:lnSpc>
                <a:spcPct val="150000"/>
              </a:lnSpc>
            </a:pPr>
            <a:r>
              <a:rPr lang="en-US" altLang="en-US" sz="3000" dirty="0">
                <a:latin typeface="Times New Roman" panose="02020603050405020304" pitchFamily="18" charset="0"/>
                <a:cs typeface="Arial" panose="020B0604020202020204" pitchFamily="34" charset="0"/>
              </a:rPr>
              <a:t>if I survey the ground I tread,</a:t>
            </a:r>
            <a:br>
              <a:rPr lang="en-US" altLang="en-US" sz="3000" dirty="0">
                <a:latin typeface="Times New Roman" panose="02020603050405020304" pitchFamily="18" charset="0"/>
                <a:cs typeface="Arial" panose="020B0604020202020204" pitchFamily="34" charset="0"/>
              </a:rPr>
            </a:br>
            <a:r>
              <a:rPr lang="en-US" altLang="en-US" sz="3000" dirty="0">
                <a:latin typeface="Times New Roman" panose="02020603050405020304" pitchFamily="18" charset="0"/>
                <a:cs typeface="Arial" panose="020B0604020202020204" pitchFamily="34" charset="0"/>
              </a:rPr>
              <a:t>or gaze upon the sky.</a:t>
            </a:r>
          </a:p>
        </p:txBody>
      </p:sp>
      <p:pic>
        <p:nvPicPr>
          <p:cNvPr id="2" name="Picture 2" descr="A breathtaking mountain landscape captures the essence of adventure and wonder as a solitary figure stands triumphantly on a rocky outcrop. Towering peaks stretch upward into dramatic skies where golden light beams pierce through layers of clouds and mist. The scene features stunning cinematic color grading with deep blue-teal shadows contrasting beautifully against warm amber and golden highlights that illuminate the mountain ridges. The golden hour lighting creates a natural halo effect around the silhouetted person, emphasizing the scale and grandeur of nature. Atmospheric mist adds depth between the layered mountains, creating a sense of infinite distance and timeless beauty. This heroic perspective evokes feelings of inspiration, achievement, and the raw power of the natural world.">
            <a:extLst>
              <a:ext uri="{FF2B5EF4-FFF2-40B4-BE49-F238E27FC236}">
                <a16:creationId xmlns:a16="http://schemas.microsoft.com/office/drawing/2014/main" id="{97CBFC85-D362-9815-3C63-47F914BCF91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739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FC0A-7AA4-2AD0-C521-296989C3B27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D8D070-86B8-510F-5122-0EB9F90FE271}"/>
              </a:ext>
            </a:extLst>
          </p:cNvPr>
          <p:cNvSpPr txBox="1"/>
          <p:nvPr/>
        </p:nvSpPr>
        <p:spPr>
          <a:xfrm>
            <a:off x="120314" y="104092"/>
            <a:ext cx="6557211" cy="630942"/>
          </a:xfrm>
          <a:prstGeom prst="rect">
            <a:avLst/>
          </a:prstGeom>
          <a:noFill/>
        </p:spPr>
        <p:txBody>
          <a:bodyPr wrap="square">
            <a:spAutoFit/>
          </a:bodyPr>
          <a:lstStyle/>
          <a:p>
            <a:pPr eaLnBrk="1" hangingPunct="1">
              <a:spcBef>
                <a:spcPct val="50000"/>
              </a:spcBef>
            </a:pPr>
            <a:r>
              <a:rPr lang="en-US" altLang="en-US" sz="3500" dirty="0">
                <a:solidFill>
                  <a:srgbClr val="333399"/>
                </a:solidFill>
                <a:latin typeface="Times New Roman" panose="02020603050405020304" pitchFamily="18" charset="0"/>
              </a:rPr>
              <a:t>I Sing the Almighty Power of God</a:t>
            </a:r>
          </a:p>
        </p:txBody>
      </p:sp>
      <p:sp>
        <p:nvSpPr>
          <p:cNvPr id="6" name="Text Box 4">
            <a:extLst>
              <a:ext uri="{FF2B5EF4-FFF2-40B4-BE49-F238E27FC236}">
                <a16:creationId xmlns:a16="http://schemas.microsoft.com/office/drawing/2014/main" id="{AE2AA893-24DD-9D60-8DDB-5EDE10E54A41}"/>
              </a:ext>
            </a:extLst>
          </p:cNvPr>
          <p:cNvSpPr txBox="1">
            <a:spLocks noChangeArrowheads="1"/>
          </p:cNvSpPr>
          <p:nvPr/>
        </p:nvSpPr>
        <p:spPr bwMode="auto">
          <a:xfrm>
            <a:off x="7956886" y="38563"/>
            <a:ext cx="1066800" cy="762000"/>
          </a:xfrm>
          <a:prstGeom prst="rect">
            <a:avLst/>
          </a:prstGeom>
          <a:noFill/>
          <a:ln w="9525">
            <a:noFill/>
            <a:miter lim="800000"/>
            <a:headEnd/>
            <a:tailEnd/>
          </a:ln>
          <a:effectLst/>
        </p:spPr>
        <p:txBody>
          <a:bodyPr>
            <a:spAutoFit/>
          </a:bodyPr>
          <a:lstStyle/>
          <a:p>
            <a:pPr>
              <a:spcBef>
                <a:spcPct val="50000"/>
              </a:spcBef>
              <a:defRPr/>
            </a:pPr>
            <a:r>
              <a:rPr lang="en-US" sz="4400" dirty="0">
                <a:solidFill>
                  <a:schemeClr val="accent2">
                    <a:lumMod val="75000"/>
                  </a:schemeClr>
                </a:solidFill>
                <a:latin typeface="Times New Roman" pitchFamily="18" charset="0"/>
              </a:rPr>
              <a:t>152</a:t>
            </a:r>
          </a:p>
        </p:txBody>
      </p:sp>
      <p:sp>
        <p:nvSpPr>
          <p:cNvPr id="8" name="TextBox 7">
            <a:extLst>
              <a:ext uri="{FF2B5EF4-FFF2-40B4-BE49-F238E27FC236}">
                <a16:creationId xmlns:a16="http://schemas.microsoft.com/office/drawing/2014/main" id="{86A9E142-3816-DAE5-905D-555ECA032B50}"/>
              </a:ext>
            </a:extLst>
          </p:cNvPr>
          <p:cNvSpPr txBox="1"/>
          <p:nvPr/>
        </p:nvSpPr>
        <p:spPr>
          <a:xfrm>
            <a:off x="565484" y="1000579"/>
            <a:ext cx="8013032" cy="4856842"/>
          </a:xfrm>
          <a:prstGeom prst="rect">
            <a:avLst/>
          </a:prstGeom>
          <a:noFill/>
        </p:spPr>
        <p:txBody>
          <a:bodyPr wrap="square">
            <a:spAutoFit/>
          </a:bodyPr>
          <a:lstStyle/>
          <a:p>
            <a:pPr algn="ctr">
              <a:lnSpc>
                <a:spcPct val="150000"/>
              </a:lnSpc>
            </a:pPr>
            <a:r>
              <a:rPr lang="en-US" altLang="en-US" sz="3000" dirty="0">
                <a:latin typeface="Times New Roman" panose="02020603050405020304" pitchFamily="18" charset="0"/>
                <a:cs typeface="Arial" panose="020B0604020202020204" pitchFamily="34" charset="0"/>
              </a:rPr>
              <a:t>3. There’s not a plant or flower below, but makes thy glories known, and clouds arise, and tempests blow, by order from thy throne;</a:t>
            </a:r>
            <a:endParaRPr lang="en-US" altLang="en-US" sz="3000" dirty="0">
              <a:latin typeface="Times New Roman" panose="02020603050405020304" pitchFamily="18" charset="0"/>
            </a:endParaRPr>
          </a:p>
          <a:p>
            <a:pPr algn="ctr">
              <a:lnSpc>
                <a:spcPct val="150000"/>
              </a:lnSpc>
            </a:pPr>
            <a:r>
              <a:rPr lang="en-US" altLang="en-US" sz="3000" dirty="0">
                <a:latin typeface="Times New Roman" panose="02020603050405020304" pitchFamily="18" charset="0"/>
                <a:cs typeface="Arial" panose="020B0604020202020204" pitchFamily="34" charset="0"/>
              </a:rPr>
              <a:t>while all that borrows life from thee is ever in thy care;</a:t>
            </a:r>
          </a:p>
          <a:p>
            <a:pPr algn="ctr">
              <a:lnSpc>
                <a:spcPct val="150000"/>
              </a:lnSpc>
            </a:pPr>
            <a:r>
              <a:rPr lang="en-US" altLang="en-US" sz="3000" dirty="0">
                <a:latin typeface="Times New Roman" panose="02020603050405020304" pitchFamily="18" charset="0"/>
                <a:cs typeface="Arial" panose="020B0604020202020204" pitchFamily="34" charset="0"/>
              </a:rPr>
              <a:t>and everywhere that we can be, thou, God, art present there.</a:t>
            </a:r>
            <a:endParaRPr lang="en-US" altLang="en-US" sz="3000" dirty="0">
              <a:latin typeface="Times New Roman" panose="02020603050405020304" pitchFamily="18" charset="0"/>
            </a:endParaRPr>
          </a:p>
        </p:txBody>
      </p:sp>
      <p:pic>
        <p:nvPicPr>
          <p:cNvPr id="2" name="Picture 2" descr="A breathtaking mountain landscape captures the essence of adventure and wonder as a solitary figure stands triumphantly on a rocky outcrop. Towering peaks stretch upward into dramatic skies where golden light beams pierce through layers of clouds and mist. The scene features stunning cinematic color grading with deep blue-teal shadows contrasting beautifully against warm amber and golden highlights that illuminate the mountain ridges. The golden hour lighting creates a natural halo effect around the silhouetted person, emphasizing the scale and grandeur of nature. Atmospheric mist adds depth between the layered mountains, creating a sense of infinite distance and timeless beauty. This heroic perspective evokes feelings of inspiration, achievement, and the raw power of the natural world.">
            <a:extLst>
              <a:ext uri="{FF2B5EF4-FFF2-40B4-BE49-F238E27FC236}">
                <a16:creationId xmlns:a16="http://schemas.microsoft.com/office/drawing/2014/main" id="{31738539-5D2C-917E-4093-13E0E6A6C781}"/>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8352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CAD5B-04A1-8B25-FBBD-035041288B00}"/>
              </a:ext>
            </a:extLst>
          </p:cNvPr>
          <p:cNvSpPr>
            <a:spLocks noGrp="1"/>
          </p:cNvSpPr>
          <p:nvPr>
            <p:ph type="ctrTitle"/>
          </p:nvPr>
        </p:nvSpPr>
        <p:spPr>
          <a:xfrm>
            <a:off x="667753" y="640080"/>
            <a:ext cx="2800511" cy="3566160"/>
          </a:xfrm>
        </p:spPr>
        <p:txBody>
          <a:bodyPr anchor="b">
            <a:normAutofit/>
          </a:bodyPr>
          <a:lstStyle/>
          <a:p>
            <a:pPr algn="l"/>
            <a:r>
              <a:rPr lang="en-US" sz="4700"/>
              <a:t>Genesis 21: 8 – 21 </a:t>
            </a:r>
          </a:p>
        </p:txBody>
      </p:sp>
      <p:sp>
        <p:nvSpPr>
          <p:cNvPr id="3" name="Subtitle 2">
            <a:extLst>
              <a:ext uri="{FF2B5EF4-FFF2-40B4-BE49-F238E27FC236}">
                <a16:creationId xmlns:a16="http://schemas.microsoft.com/office/drawing/2014/main" id="{D70B35BE-A3F5-E3E2-2D3D-6D14F044A5F4}"/>
              </a:ext>
            </a:extLst>
          </p:cNvPr>
          <p:cNvSpPr>
            <a:spLocks noGrp="1"/>
          </p:cNvSpPr>
          <p:nvPr>
            <p:ph type="subTitle" idx="1"/>
          </p:nvPr>
        </p:nvSpPr>
        <p:spPr>
          <a:xfrm>
            <a:off x="667754" y="4636008"/>
            <a:ext cx="2800510" cy="1572768"/>
          </a:xfrm>
        </p:spPr>
        <p:txBody>
          <a:bodyPr>
            <a:normAutofit/>
          </a:bodyPr>
          <a:lstStyle/>
          <a:p>
            <a:pPr algn="l"/>
            <a:r>
              <a:rPr lang="en-US" dirty="0"/>
              <a:t>NRSVUE</a:t>
            </a:r>
            <a:endParaRPr lang="en-US"/>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breathtaking Renaissance-inspired oil painting captures the timeless bond between a young mother and her infant child. The woman gazes down with serene devotion as she cradles her baby against her chest, both figures bathed in warm golden amber light streaming through an arched stone window. Rich burgundy and ivory fabrics drape elegantly around them, featuring intricate textile patterns and delicate lace detailing on the mother's headscarf. The classical composition uses soft blended edges and luminous skin tones that glow with pearl-like translucency. Earth-toned backgrounds and a gentle halo effect around both figures create an ethereal, devotional atmosphere. This traditional portrait showcases museum-quality artistry with masterful use of light and shadow, celebrating the protective intimacy and eternal warmth of maternal love through Old Masters painting techniques.">
            <a:extLst>
              <a:ext uri="{FF2B5EF4-FFF2-40B4-BE49-F238E27FC236}">
                <a16:creationId xmlns:a16="http://schemas.microsoft.com/office/drawing/2014/main" id="{49B32A7E-E39D-138F-5551-90D6FC732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3898"/>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4031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B00660-7DF5-A713-3333-B9D861E31857}"/>
              </a:ext>
            </a:extLst>
          </p:cNvPr>
          <p:cNvSpPr txBox="1"/>
          <p:nvPr/>
        </p:nvSpPr>
        <p:spPr>
          <a:xfrm>
            <a:off x="0" y="1005804"/>
            <a:ext cx="9144000" cy="4846391"/>
          </a:xfrm>
          <a:prstGeom prst="rect">
            <a:avLst/>
          </a:prstGeom>
          <a:noFill/>
        </p:spPr>
        <p:txBody>
          <a:bodyPr wrap="square">
            <a:spAutoFit/>
          </a:bodyPr>
          <a:lstStyle/>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child grew and was weaned, and Abraham made a great feast on the day that Isaac was weaned.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Sarah saw the son of Hagar the Egyptian, whom she had borne to Abraham, playing with her son Isaac.</a:t>
            </a: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en-US" sz="3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60380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5F420-F252-AC6A-63F5-97F28F94AC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BB9BCD-DA65-9F57-DCB9-D2481A708A72}"/>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10 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So she said to Abraham, “Cast out this slave woman with her son, for the son of this slave woman shall not inherit along with my son Isaac.” </a:t>
            </a:r>
            <a:r>
              <a:rPr lang="en-US" sz="3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11 </a:t>
            </a:r>
            <a:r>
              <a:rPr lang="en-US" sz="3000" dirty="0">
                <a:latin typeface="Verdana" panose="020B0604030504040204" pitchFamily="34" charset="0"/>
                <a:ea typeface="Verdana" panose="020B0604030504040204" pitchFamily="34" charset="0"/>
                <a:cs typeface="Verdana" panose="020B0604030504040204" pitchFamily="34" charset="0"/>
              </a:rPr>
              <a:t>The matter was very distressing to Abraham on account of his son. </a:t>
            </a:r>
          </a:p>
        </p:txBody>
      </p:sp>
    </p:spTree>
    <p:extLst>
      <p:ext uri="{BB962C8B-B14F-4D97-AF65-F5344CB8AC3E}">
        <p14:creationId xmlns:p14="http://schemas.microsoft.com/office/powerpoint/2010/main" val="8897538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889A2-997B-E242-B312-BA4271706B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66FDE2-1CB2-5654-3895-F58D04B8B9DE}"/>
              </a:ext>
            </a:extLst>
          </p:cNvPr>
          <p:cNvSpPr txBox="1"/>
          <p:nvPr/>
        </p:nvSpPr>
        <p:spPr>
          <a:xfrm>
            <a:off x="0" y="428723"/>
            <a:ext cx="9144000" cy="6000553"/>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12 </a:t>
            </a:r>
            <a:r>
              <a:rPr lang="en-US" sz="3000" dirty="0">
                <a:latin typeface="Verdana" panose="020B0604030504040204" pitchFamily="34" charset="0"/>
                <a:ea typeface="Verdana" panose="020B0604030504040204" pitchFamily="34" charset="0"/>
                <a:cs typeface="Verdana" panose="020B0604030504040204" pitchFamily="34" charset="0"/>
              </a:rPr>
              <a:t>But God said to Abraham, “Do not be distressed because of the boy and because of your slave woman; whatever Sarah says to you, do as she tells you, for it is through Isaac that offspring shall be named for you.  </a:t>
            </a:r>
          </a:p>
          <a:p>
            <a:pPr algn="ctr">
              <a:lnSpc>
                <a:spcPct val="150000"/>
              </a:lnSpc>
            </a:pPr>
            <a:endParaRPr lang="en-US" sz="3000" b="1"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13 </a:t>
            </a:r>
            <a:r>
              <a:rPr lang="en-US" sz="3000" dirty="0">
                <a:latin typeface="Verdana" panose="020B0604030504040204" pitchFamily="34" charset="0"/>
                <a:ea typeface="Verdana" panose="020B0604030504040204" pitchFamily="34" charset="0"/>
                <a:cs typeface="Verdana" panose="020B0604030504040204" pitchFamily="34" charset="0"/>
              </a:rPr>
              <a:t>As for the son of the slave woman, I will make a nation of him also, because he is your offspring.” </a:t>
            </a:r>
          </a:p>
        </p:txBody>
      </p:sp>
    </p:spTree>
    <p:extLst>
      <p:ext uri="{BB962C8B-B14F-4D97-AF65-F5344CB8AC3E}">
        <p14:creationId xmlns:p14="http://schemas.microsoft.com/office/powerpoint/2010/main" val="17917719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1327-E79D-0D9B-55B8-B4B3615C27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BDEF23-CA7E-2BC7-8ABD-72A078150169}"/>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14 </a:t>
            </a:r>
            <a:r>
              <a:rPr lang="en-US" sz="3000" dirty="0">
                <a:latin typeface="Verdana" panose="020B0604030504040204" pitchFamily="34" charset="0"/>
                <a:ea typeface="Verdana" panose="020B0604030504040204" pitchFamily="34" charset="0"/>
                <a:cs typeface="Verdana" panose="020B0604030504040204" pitchFamily="34" charset="0"/>
              </a:rPr>
              <a:t>So Abraham rose early in the morning and took bread and a skin of water and gave it to Hagar, putting it on her shoulder, along with the child, and sent her away. And she departed and wandered about in the wilderness of Beer-</a:t>
            </a:r>
            <a:r>
              <a:rPr lang="en-US" sz="3000" dirty="0" err="1">
                <a:latin typeface="Verdana" panose="020B0604030504040204" pitchFamily="34" charset="0"/>
                <a:ea typeface="Verdana" panose="020B0604030504040204" pitchFamily="34" charset="0"/>
                <a:cs typeface="Verdana" panose="020B0604030504040204" pitchFamily="34" charset="0"/>
              </a:rPr>
              <a:t>sheba</a:t>
            </a:r>
            <a:r>
              <a:rPr lang="en-US" sz="3000" dirty="0">
                <a:latin typeface="Verdana" panose="020B0604030504040204" pitchFamily="34" charset="0"/>
                <a:ea typeface="Verdana" panose="020B0604030504040204" pitchFamily="34" charset="0"/>
                <a:cs typeface="Verdana" panose="020B0604030504040204" pitchFamily="34" charset="0"/>
              </a:rPr>
              <a:t>.</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15 </a:t>
            </a:r>
            <a:r>
              <a:rPr lang="en-US" sz="3000" dirty="0">
                <a:latin typeface="Verdana" panose="020B0604030504040204" pitchFamily="34" charset="0"/>
                <a:ea typeface="Verdana" panose="020B0604030504040204" pitchFamily="34" charset="0"/>
                <a:cs typeface="Verdana" panose="020B0604030504040204" pitchFamily="34" charset="0"/>
              </a:rPr>
              <a:t>When the water in the skin was gone, she cast the child under one of the bushes.  </a:t>
            </a:r>
          </a:p>
        </p:txBody>
      </p:sp>
    </p:spTree>
    <p:extLst>
      <p:ext uri="{BB962C8B-B14F-4D97-AF65-F5344CB8AC3E}">
        <p14:creationId xmlns:p14="http://schemas.microsoft.com/office/powerpoint/2010/main" val="7960785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Fourth Sunday after Pentecost</a:t>
            </a: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Father’s Day</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June 21</a:t>
            </a:r>
            <a:r>
              <a:rPr lang="en-US" sz="3000" baseline="30000" dirty="0">
                <a:latin typeface="Verdana" panose="020B0604030504040204" pitchFamily="34" charset="0"/>
                <a:ea typeface="Verdana" panose="020B0604030504040204" pitchFamily="34" charset="0"/>
                <a:cs typeface="Verdana" panose="020B0604030504040204" pitchFamily="34" charset="0"/>
              </a:rPr>
              <a:t>st</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2" name="Picture 1">
            <a:extLst>
              <a:ext uri="{FF2B5EF4-FFF2-40B4-BE49-F238E27FC236}">
                <a16:creationId xmlns:a16="http://schemas.microsoft.com/office/drawing/2014/main" id="{E6AD6117-99B0-6E53-03CA-637ADC4ADF48}"/>
              </a:ext>
            </a:extLst>
          </p:cNvPr>
          <p:cNvPicPr>
            <a:picLocks noChangeAspect="1"/>
          </p:cNvPicPr>
          <p:nvPr/>
        </p:nvPicPr>
        <p:blipFill rotWithShape="1">
          <a:blip r:embed="rId3"/>
          <a:srcRect l="2" r="2"/>
          <a:stretch/>
        </p:blipFill>
        <p:spPr>
          <a:xfrm>
            <a:off x="328313" y="521382"/>
            <a:ext cx="4129742" cy="5815235"/>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5004-379B-8600-0D68-59A9D2E2D7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B66439-5B9C-1544-6614-3ED715E0C5AE}"/>
              </a:ext>
            </a:extLst>
          </p:cNvPr>
          <p:cNvSpPr txBox="1"/>
          <p:nvPr/>
        </p:nvSpPr>
        <p:spPr>
          <a:xfrm>
            <a:off x="0" y="1352053"/>
            <a:ext cx="9144000" cy="4153894"/>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16 </a:t>
            </a:r>
            <a:r>
              <a:rPr lang="en-US" sz="3000" dirty="0">
                <a:latin typeface="Verdana" panose="020B0604030504040204" pitchFamily="34" charset="0"/>
                <a:ea typeface="Verdana" panose="020B0604030504040204" pitchFamily="34" charset="0"/>
                <a:cs typeface="Verdana" panose="020B0604030504040204" pitchFamily="34" charset="0"/>
              </a:rPr>
              <a:t>Then she went and sat down opposite him a good way off, about the distance of a bowshot, for she said, “Do not let me look on the death of the child.” And as she sat opposite him, she lifted up her voice and wept. </a:t>
            </a:r>
          </a:p>
        </p:txBody>
      </p:sp>
    </p:spTree>
    <p:extLst>
      <p:ext uri="{BB962C8B-B14F-4D97-AF65-F5344CB8AC3E}">
        <p14:creationId xmlns:p14="http://schemas.microsoft.com/office/powerpoint/2010/main" val="14976321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F2D8-2589-7184-6593-0CEBC20F2A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5B93EC-2AB5-1F1F-B78F-C2A7A7507C65}"/>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17 </a:t>
            </a:r>
            <a:r>
              <a:rPr lang="en-US" sz="3000" dirty="0">
                <a:latin typeface="Verdana" panose="020B0604030504040204" pitchFamily="34" charset="0"/>
                <a:ea typeface="Verdana" panose="020B0604030504040204" pitchFamily="34" charset="0"/>
                <a:cs typeface="Verdana" panose="020B0604030504040204" pitchFamily="34" charset="0"/>
              </a:rPr>
              <a:t>And God heard the voice of the boy, and the angel of God called to Hagar from heaven and said to her, “What troubles you, Hagar? Do not be afraid, for God has heard the voice of the boy where he is.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18 </a:t>
            </a:r>
            <a:r>
              <a:rPr lang="en-US" sz="3000" dirty="0">
                <a:latin typeface="Verdana" panose="020B0604030504040204" pitchFamily="34" charset="0"/>
                <a:ea typeface="Verdana" panose="020B0604030504040204" pitchFamily="34" charset="0"/>
                <a:cs typeface="Verdana" panose="020B0604030504040204" pitchFamily="34" charset="0"/>
              </a:rPr>
              <a:t>Come, lift up the boy and hold him fast with your hand, for I will make a great nation of him.”  </a:t>
            </a:r>
          </a:p>
        </p:txBody>
      </p:sp>
    </p:spTree>
    <p:extLst>
      <p:ext uri="{BB962C8B-B14F-4D97-AF65-F5344CB8AC3E}">
        <p14:creationId xmlns:p14="http://schemas.microsoft.com/office/powerpoint/2010/main" val="17306240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F33B6-62CF-AD58-BF2F-1CBBAD6E15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3BA7A0-3F80-45DA-B681-381985F4B650}"/>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19 </a:t>
            </a:r>
            <a:r>
              <a:rPr lang="en-US" sz="3000" dirty="0">
                <a:latin typeface="Verdana" panose="020B0604030504040204" pitchFamily="34" charset="0"/>
                <a:ea typeface="Verdana" panose="020B0604030504040204" pitchFamily="34" charset="0"/>
                <a:cs typeface="Verdana" panose="020B0604030504040204" pitchFamily="34" charset="0"/>
              </a:rPr>
              <a:t>Then God opened her eyes, and she saw a well of water. She went and filled the skin with water and gave the boy a drink.</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20 </a:t>
            </a:r>
            <a:r>
              <a:rPr lang="en-US" sz="3000" dirty="0">
                <a:latin typeface="Verdana" panose="020B0604030504040204" pitchFamily="34" charset="0"/>
                <a:ea typeface="Verdana" panose="020B0604030504040204" pitchFamily="34" charset="0"/>
                <a:cs typeface="Verdana" panose="020B0604030504040204" pitchFamily="34" charset="0"/>
              </a:rPr>
              <a:t>God was with the boy, and he grew up; he lived in the wilderness and became an expert with the bow.  </a:t>
            </a:r>
          </a:p>
        </p:txBody>
      </p:sp>
    </p:spTree>
    <p:extLst>
      <p:ext uri="{BB962C8B-B14F-4D97-AF65-F5344CB8AC3E}">
        <p14:creationId xmlns:p14="http://schemas.microsoft.com/office/powerpoint/2010/main" val="36645369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AA5B-9CB5-23DE-9E3D-B41A0D0C43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7C0034D-34E3-9222-4D77-460E7F6BD5EC}"/>
              </a:ext>
            </a:extLst>
          </p:cNvPr>
          <p:cNvSpPr txBox="1"/>
          <p:nvPr/>
        </p:nvSpPr>
        <p:spPr>
          <a:xfrm>
            <a:off x="0" y="2390799"/>
            <a:ext cx="9144000" cy="2076402"/>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21 </a:t>
            </a:r>
            <a:r>
              <a:rPr lang="en-US" sz="3000" dirty="0">
                <a:latin typeface="Verdana" panose="020B0604030504040204" pitchFamily="34" charset="0"/>
                <a:ea typeface="Verdana" panose="020B0604030504040204" pitchFamily="34" charset="0"/>
                <a:cs typeface="Verdana" panose="020B0604030504040204" pitchFamily="34" charset="0"/>
              </a:rPr>
              <a:t>He lived in the wilderness of Paran, and his mother got a wife for him from the land of Egypt.</a:t>
            </a:r>
          </a:p>
        </p:txBody>
      </p:sp>
    </p:spTree>
    <p:extLst>
      <p:ext uri="{BB962C8B-B14F-4D97-AF65-F5344CB8AC3E}">
        <p14:creationId xmlns:p14="http://schemas.microsoft.com/office/powerpoint/2010/main" val="25582418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C4418-67C3-25E5-B679-2FE7FAA84FF4}"/>
              </a:ext>
            </a:extLst>
          </p:cNvPr>
          <p:cNvSpPr>
            <a:spLocks noGrp="1"/>
          </p:cNvSpPr>
          <p:nvPr>
            <p:ph type="ctrTitle"/>
          </p:nvPr>
        </p:nvSpPr>
        <p:spPr>
          <a:xfrm>
            <a:off x="603504" y="5116529"/>
            <a:ext cx="7944130" cy="1000655"/>
          </a:xfrm>
        </p:spPr>
        <p:txBody>
          <a:bodyPr anchor="t">
            <a:normAutofit/>
          </a:bodyPr>
          <a:lstStyle/>
          <a:p>
            <a:pPr algn="l"/>
            <a:r>
              <a:rPr lang="en-US" sz="3500" dirty="0">
                <a:solidFill>
                  <a:schemeClr val="tx2"/>
                </a:solidFill>
              </a:rPr>
              <a:t>Matthew 10: 24 – 39 </a:t>
            </a:r>
          </a:p>
        </p:txBody>
      </p:sp>
      <p:pic>
        <p:nvPicPr>
          <p:cNvPr id="1026" name="Picture 2" descr="A breathtaking pixel art rendering of a legendary sword standing in the center of an ancient gothic cathedral. The enchanted blade radiates a brilliant golden glow that illuminates detailed mosaic tiles and weathered stone pillars. Massive stained glass rose windows cast dramatic jewel-toned light beams in ruby red, sapphire blue, and amethyst purple across the sacred space. Carved gargoyles perch along towering columns while soaring ribbed vaults disappear into shadowed heights above. This 16-bit inspired digital artwork blends retro gaming aesthetics with grand architectural scale, creating a reverent atmosphere of ancient power and mythic legend. Volumetric god rays stream through ornate tracery, emphasizing the cathedral's breathtaking vertical grandeur and infinite depth.">
            <a:extLst>
              <a:ext uri="{FF2B5EF4-FFF2-40B4-BE49-F238E27FC236}">
                <a16:creationId xmlns:a16="http://schemas.microsoft.com/office/drawing/2014/main" id="{1F6E2E54-626A-9770-AA4B-41D434E6D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871" b="2080"/>
          <a:stretch>
            <a:fillRect/>
          </a:stretch>
        </p:blipFill>
        <p:spPr bwMode="auto">
          <a:xfrm>
            <a:off x="20" y="10"/>
            <a:ext cx="9143980"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1034" name="Freeform: Shape 103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035" name="Freeform: Shape 103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674ADD5E-3E61-8EEA-45DB-1B979205DD6E}"/>
              </a:ext>
            </a:extLst>
          </p:cNvPr>
          <p:cNvSpPr>
            <a:spLocks noGrp="1"/>
          </p:cNvSpPr>
          <p:nvPr>
            <p:ph type="subTitle" idx="1"/>
          </p:nvPr>
        </p:nvSpPr>
        <p:spPr>
          <a:xfrm>
            <a:off x="603504" y="4580785"/>
            <a:ext cx="7062673" cy="484374"/>
          </a:xfrm>
        </p:spPr>
        <p:txBody>
          <a:bodyPr anchor="b">
            <a:normAutofit/>
          </a:bodyPr>
          <a:lstStyle/>
          <a:p>
            <a:pPr algn="l"/>
            <a:r>
              <a:rPr lang="en-US" sz="1700">
                <a:solidFill>
                  <a:schemeClr val="tx2"/>
                </a:solidFill>
              </a:rPr>
              <a:t>NRSVUE</a:t>
            </a:r>
          </a:p>
        </p:txBody>
      </p:sp>
    </p:spTree>
    <p:extLst>
      <p:ext uri="{BB962C8B-B14F-4D97-AF65-F5344CB8AC3E}">
        <p14:creationId xmlns:p14="http://schemas.microsoft.com/office/powerpoint/2010/main" val="21095577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892AA-E3B4-054C-CC8F-B6D11CDF3300}"/>
              </a:ext>
            </a:extLst>
          </p:cNvPr>
          <p:cNvSpPr txBox="1"/>
          <p:nvPr/>
        </p:nvSpPr>
        <p:spPr>
          <a:xfrm>
            <a:off x="0" y="556963"/>
            <a:ext cx="9144000" cy="5744073"/>
          </a:xfrm>
          <a:prstGeom prst="rect">
            <a:avLst/>
          </a:prstGeom>
          <a:noFill/>
        </p:spPr>
        <p:txBody>
          <a:bodyPr wrap="square">
            <a:spAutoFit/>
          </a:bodyPr>
          <a:lstStyle/>
          <a:p>
            <a:pPr marL="0" marR="0" algn="ctr">
              <a:lnSpc>
                <a:spcPct val="150000"/>
              </a:lnSpc>
              <a:spcAft>
                <a:spcPts val="800"/>
              </a:spcAft>
              <a:buNone/>
            </a:pPr>
            <a:r>
              <a:rPr lang="en-US" sz="3000" b="1"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24 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 disciple is not above the teacher nor a slave above the master; </a:t>
            </a:r>
          </a:p>
          <a:p>
            <a:pPr marL="0" marR="0" algn="ctr">
              <a:lnSpc>
                <a:spcPct val="150000"/>
              </a:lnSpc>
              <a:spcAft>
                <a:spcPts val="800"/>
              </a:spcAft>
              <a:buNone/>
            </a:pP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b="1"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it is enough for the disciple to be like the teacher and the slave like the master. If they have called the master of the house Beelzebul, how much more will they malign those of his household!</a:t>
            </a: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417374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AC7C-2EE1-6901-FCAD-1BA275F46F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1F4181-341E-5E6D-E9E1-E337E7EE9FC9}"/>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26 </a:t>
            </a:r>
            <a:r>
              <a:rPr lang="en-US" sz="3000" dirty="0">
                <a:latin typeface="Verdana" panose="020B0604030504040204" pitchFamily="34" charset="0"/>
                <a:ea typeface="Verdana" panose="020B0604030504040204" pitchFamily="34" charset="0"/>
                <a:cs typeface="Verdana" panose="020B0604030504040204" pitchFamily="34" charset="0"/>
              </a:rPr>
              <a:t>“So have no fear of them, for nothing is covered up that will not be uncovered and nothing secret that will not become known.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27 </a:t>
            </a:r>
            <a:r>
              <a:rPr lang="en-US" sz="3000" dirty="0">
                <a:latin typeface="Verdana" panose="020B0604030504040204" pitchFamily="34" charset="0"/>
                <a:ea typeface="Verdana" panose="020B0604030504040204" pitchFamily="34" charset="0"/>
                <a:cs typeface="Verdana" panose="020B0604030504040204" pitchFamily="34" charset="0"/>
              </a:rPr>
              <a:t>What I say to you in the dark, tell in the light, and what you hear whispered, proclaim from the housetops. </a:t>
            </a:r>
          </a:p>
        </p:txBody>
      </p:sp>
    </p:spTree>
    <p:extLst>
      <p:ext uri="{BB962C8B-B14F-4D97-AF65-F5344CB8AC3E}">
        <p14:creationId xmlns:p14="http://schemas.microsoft.com/office/powerpoint/2010/main" val="21160528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1FE40-4053-3599-0FB9-888D82890D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984A94-0112-0132-FDD5-1AE1243B7713}"/>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28 </a:t>
            </a:r>
            <a:r>
              <a:rPr lang="en-US" sz="3000" dirty="0">
                <a:latin typeface="Verdana" panose="020B0604030504040204" pitchFamily="34" charset="0"/>
                <a:ea typeface="Verdana" panose="020B0604030504040204" pitchFamily="34" charset="0"/>
                <a:cs typeface="Verdana" panose="020B0604030504040204" pitchFamily="34" charset="0"/>
              </a:rPr>
              <a:t>Do not fear those who kill the body but cannot kill the soul; rather, fear the one who can destroy both soul and body in hell.</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 29 </a:t>
            </a:r>
            <a:r>
              <a:rPr lang="en-US" sz="3000" dirty="0">
                <a:latin typeface="Verdana" panose="020B0604030504040204" pitchFamily="34" charset="0"/>
                <a:ea typeface="Verdana" panose="020B0604030504040204" pitchFamily="34" charset="0"/>
                <a:cs typeface="Verdana" panose="020B0604030504040204" pitchFamily="34" charset="0"/>
              </a:rPr>
              <a:t>Are not two sparrows sold for a penny? Yet not one of them will fall to the ground apart from your Father.  </a:t>
            </a:r>
          </a:p>
        </p:txBody>
      </p:sp>
    </p:spTree>
    <p:extLst>
      <p:ext uri="{BB962C8B-B14F-4D97-AF65-F5344CB8AC3E}">
        <p14:creationId xmlns:p14="http://schemas.microsoft.com/office/powerpoint/2010/main" val="38694359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8BB0-5863-1862-9823-39AE9B9214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CC8B0A-F5F3-F160-F7B1-6D68EC8E52A7}"/>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30 </a:t>
            </a:r>
            <a:r>
              <a:rPr lang="en-US" sz="3000" dirty="0">
                <a:latin typeface="Verdana" panose="020B0604030504040204" pitchFamily="34" charset="0"/>
                <a:ea typeface="Verdana" panose="020B0604030504040204" pitchFamily="34" charset="0"/>
                <a:cs typeface="Verdana" panose="020B0604030504040204" pitchFamily="34" charset="0"/>
              </a:rPr>
              <a:t>And even the hairs of your head are all counted.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31 </a:t>
            </a:r>
            <a:r>
              <a:rPr lang="en-US" sz="3000" dirty="0">
                <a:latin typeface="Verdana" panose="020B0604030504040204" pitchFamily="34" charset="0"/>
                <a:ea typeface="Verdana" panose="020B0604030504040204" pitchFamily="34" charset="0"/>
                <a:cs typeface="Verdana" panose="020B0604030504040204" pitchFamily="34" charset="0"/>
              </a:rPr>
              <a:t>So do not be afraid; you are of more value than many sparrows.</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32 </a:t>
            </a:r>
            <a:r>
              <a:rPr lang="en-US" sz="3000" dirty="0">
                <a:latin typeface="Verdana" panose="020B0604030504040204" pitchFamily="34" charset="0"/>
                <a:ea typeface="Verdana" panose="020B0604030504040204" pitchFamily="34" charset="0"/>
                <a:cs typeface="Verdana" panose="020B0604030504040204" pitchFamily="34" charset="0"/>
              </a:rPr>
              <a:t>“Everyone, therefore, who acknowledges me before others, I also will acknowledge before my Father in heaven, </a:t>
            </a:r>
          </a:p>
        </p:txBody>
      </p:sp>
    </p:spTree>
    <p:extLst>
      <p:ext uri="{BB962C8B-B14F-4D97-AF65-F5344CB8AC3E}">
        <p14:creationId xmlns:p14="http://schemas.microsoft.com/office/powerpoint/2010/main" val="29248223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D8E0D-1B0B-0338-E0AB-B45D950A07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E91E95-4BD3-1253-C5EE-1F5274982382}"/>
              </a:ext>
            </a:extLst>
          </p:cNvPr>
          <p:cNvSpPr txBox="1"/>
          <p:nvPr/>
        </p:nvSpPr>
        <p:spPr>
          <a:xfrm>
            <a:off x="0" y="1352053"/>
            <a:ext cx="9144000" cy="4153894"/>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33 </a:t>
            </a:r>
            <a:r>
              <a:rPr lang="en-US" sz="3000" dirty="0">
                <a:latin typeface="Verdana" panose="020B0604030504040204" pitchFamily="34" charset="0"/>
                <a:ea typeface="Verdana" panose="020B0604030504040204" pitchFamily="34" charset="0"/>
                <a:cs typeface="Verdana" panose="020B0604030504040204" pitchFamily="34" charset="0"/>
              </a:rPr>
              <a:t>but whoever denies me before others, I also will deny before my Father in heaven.</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34 </a:t>
            </a:r>
            <a:r>
              <a:rPr lang="en-US" sz="3000" dirty="0">
                <a:latin typeface="Verdana" panose="020B0604030504040204" pitchFamily="34" charset="0"/>
                <a:ea typeface="Verdana" panose="020B0604030504040204" pitchFamily="34" charset="0"/>
                <a:cs typeface="Verdana" panose="020B0604030504040204" pitchFamily="34" charset="0"/>
              </a:rPr>
              <a:t>“Do not think that I have come to bring peace to the earth; I have not come to bring peace but a sword.</a:t>
            </a:r>
          </a:p>
        </p:txBody>
      </p:sp>
    </p:spTree>
    <p:extLst>
      <p:ext uri="{BB962C8B-B14F-4D97-AF65-F5344CB8AC3E}">
        <p14:creationId xmlns:p14="http://schemas.microsoft.com/office/powerpoint/2010/main" val="23009961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3632-608B-0E1F-D36A-B4EF19E520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4CE637-39C6-CF00-7FE5-E474E2C6BF30}"/>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35 </a:t>
            </a:r>
            <a:r>
              <a:rPr lang="en-US" sz="3000" dirty="0">
                <a:latin typeface="Verdana" panose="020B0604030504040204" pitchFamily="34" charset="0"/>
                <a:ea typeface="Verdana" panose="020B0604030504040204" pitchFamily="34" charset="0"/>
                <a:cs typeface="Verdana" panose="020B0604030504040204" pitchFamily="34" charset="0"/>
              </a:rPr>
              <a:t>For I have come to set a man against his father, and a daughter against her mother, and a daughter-in-law against her mother-in-law,</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36 </a:t>
            </a:r>
            <a:r>
              <a:rPr lang="en-US" sz="3000" dirty="0">
                <a:latin typeface="Verdana" panose="020B0604030504040204" pitchFamily="34" charset="0"/>
                <a:ea typeface="Verdana" panose="020B0604030504040204" pitchFamily="34" charset="0"/>
                <a:cs typeface="Verdana" panose="020B0604030504040204" pitchFamily="34" charset="0"/>
              </a:rPr>
              <a:t>and one’s foes will be members of one’s own household. </a:t>
            </a:r>
          </a:p>
        </p:txBody>
      </p:sp>
    </p:spTree>
    <p:extLst>
      <p:ext uri="{BB962C8B-B14F-4D97-AF65-F5344CB8AC3E}">
        <p14:creationId xmlns:p14="http://schemas.microsoft.com/office/powerpoint/2010/main" val="10636658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906E9-E576-429A-C233-DF754822D9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FBFAFC-91E2-1BC8-1D2B-C784E9EA3C05}"/>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37 </a:t>
            </a:r>
            <a:r>
              <a:rPr lang="en-US" sz="3000" dirty="0">
                <a:latin typeface="Verdana" panose="020B0604030504040204" pitchFamily="34" charset="0"/>
                <a:ea typeface="Verdana" panose="020B0604030504040204" pitchFamily="34" charset="0"/>
                <a:cs typeface="Verdana" panose="020B0604030504040204" pitchFamily="34" charset="0"/>
              </a:rPr>
              <a:t>“Whoever loves father or mother more than me is not worthy of me, and whoever loves son or daughter more than me is not worthy of me,</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38 </a:t>
            </a:r>
            <a:r>
              <a:rPr lang="en-US" sz="3000" dirty="0">
                <a:latin typeface="Verdana" panose="020B0604030504040204" pitchFamily="34" charset="0"/>
                <a:ea typeface="Verdana" panose="020B0604030504040204" pitchFamily="34" charset="0"/>
                <a:cs typeface="Verdana" panose="020B0604030504040204" pitchFamily="34" charset="0"/>
              </a:rPr>
              <a:t>and whoever does not take up the cross and follow me is not worthy of me. </a:t>
            </a:r>
          </a:p>
        </p:txBody>
      </p:sp>
    </p:spTree>
    <p:extLst>
      <p:ext uri="{BB962C8B-B14F-4D97-AF65-F5344CB8AC3E}">
        <p14:creationId xmlns:p14="http://schemas.microsoft.com/office/powerpoint/2010/main" val="319959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1BA7-4FC8-6B42-76D0-5FE249532A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9C0C5F-8B58-D14F-8EF6-82B75A881012}"/>
              </a:ext>
            </a:extLst>
          </p:cNvPr>
          <p:cNvSpPr txBox="1"/>
          <p:nvPr/>
        </p:nvSpPr>
        <p:spPr>
          <a:xfrm>
            <a:off x="0" y="2390799"/>
            <a:ext cx="9144000" cy="2076402"/>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39 </a:t>
            </a:r>
            <a:r>
              <a:rPr lang="en-US" sz="3000" dirty="0">
                <a:latin typeface="Verdana" panose="020B0604030504040204" pitchFamily="34" charset="0"/>
                <a:ea typeface="Verdana" panose="020B0604030504040204" pitchFamily="34" charset="0"/>
                <a:cs typeface="Verdana" panose="020B0604030504040204" pitchFamily="34" charset="0"/>
              </a:rPr>
              <a:t>Those who find their life will lose it, and those who lose their life for my sake will find it.</a:t>
            </a:r>
          </a:p>
        </p:txBody>
      </p:sp>
    </p:spTree>
    <p:extLst>
      <p:ext uri="{BB962C8B-B14F-4D97-AF65-F5344CB8AC3E}">
        <p14:creationId xmlns:p14="http://schemas.microsoft.com/office/powerpoint/2010/main" val="40363871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reathtaking romantic landscape oil painting captures the sublime beauty of a moonlit wilderness at night. The glowing full moon breaks through silvery clouds, casting ethereal light across rolling hills and a perfectly still lake that mirrors the celestial scene above. Ancient oak trees stand as dark silhouettes in the foreground, their edges delicately kissed by moonlight, while scattered wildflowers catch the faint lunar glow. The vast sky sparkles with luminous stars, and the distant horizon still holds warm amber and golden embers from the fading sunset. Misty mountains fade into soft blue-violet layers through atmospheric perspective, creating depth and mystery. Rich painterly brushwork brings texture to the clouds and water reflections, while dramatic contrasts between deep shadowed valleys and radiant moonlight create a sense of infinite stillness and romantic grandeur in this masterful nocturnal composition.">
            <a:extLst>
              <a:ext uri="{FF2B5EF4-FFF2-40B4-BE49-F238E27FC236}">
                <a16:creationId xmlns:a16="http://schemas.microsoft.com/office/drawing/2014/main" id="{95E16159-A971-8369-A99E-D0304E482750}"/>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1631216"/>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“Worthy of the Wilderness”</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826A7B-49DB-934D-9293-DD637D0E68D0}"/>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6" name="TextBox 5"/>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I am weak, but thou art strong;</a:t>
            </a:r>
          </a:p>
          <a:p>
            <a:pPr algn="ctr"/>
            <a:r>
              <a:rPr lang="is-IS" sz="4000" dirty="0">
                <a:latin typeface="Times New Roman" charset="0"/>
                <a:ea typeface="Times New Roman" charset="0"/>
                <a:cs typeface="Times New Roman" charset="0"/>
              </a:rPr>
              <a:t>Jesus, keep me from all wrong;</a:t>
            </a:r>
          </a:p>
          <a:p>
            <a:pPr algn="ctr"/>
            <a:r>
              <a:rPr lang="is-IS" sz="4000" dirty="0">
                <a:latin typeface="Times New Roman" charset="0"/>
                <a:ea typeface="Times New Roman" charset="0"/>
                <a:cs typeface="Times New Roman" charset="0"/>
              </a:rPr>
              <a:t>I’ll be satisfied as long </a:t>
            </a:r>
          </a:p>
          <a:p>
            <a:pPr algn="ctr"/>
            <a:r>
              <a:rPr lang="is-IS" sz="4000" dirty="0">
                <a:latin typeface="Times New Roman" charset="0"/>
                <a:ea typeface="Times New Roman" charset="0"/>
                <a:cs typeface="Times New Roman" charset="0"/>
              </a:rPr>
              <a:t>as I walk, let me walk close to thee.</a:t>
            </a:r>
            <a:endParaRPr lang="en-US" sz="4000"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9A583BD2-ECA5-DE46-B456-38CB7E8707A8}"/>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656619747"/>
      </p:ext>
    </p:extLst>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14016D-6F29-CC40-A0C9-24A28AAFB77C}"/>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7" name="TextBox 6">
            <a:extLst>
              <a:ext uri="{FF2B5EF4-FFF2-40B4-BE49-F238E27FC236}">
                <a16:creationId xmlns:a16="http://schemas.microsoft.com/office/drawing/2014/main" id="{E6920558-10DB-9541-82A2-CC3DC080A5DE}"/>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BB2C09-AB79-534A-8EE6-50F6C79E1CDA}"/>
              </a:ext>
            </a:extLst>
          </p:cNvPr>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Just a closer walk with thee,</a:t>
            </a:r>
          </a:p>
          <a:p>
            <a:pPr algn="ctr"/>
            <a:r>
              <a:rPr lang="is-IS" sz="4000" dirty="0">
                <a:latin typeface="Times New Roman" charset="0"/>
                <a:ea typeface="Times New Roman" charset="0"/>
                <a:cs typeface="Times New Roman" charset="0"/>
              </a:rPr>
              <a:t>grant it Jesus, is my plea,</a:t>
            </a:r>
          </a:p>
          <a:p>
            <a:pPr algn="ctr"/>
            <a:r>
              <a:rPr lang="is-IS" sz="4000" dirty="0">
                <a:latin typeface="Times New Roman" charset="0"/>
                <a:ea typeface="Times New Roman" charset="0"/>
                <a:cs typeface="Times New Roman" charset="0"/>
              </a:rPr>
              <a:t>daily walking close to thee:</a:t>
            </a:r>
          </a:p>
          <a:p>
            <a:pPr algn="ctr"/>
            <a:r>
              <a:rPr lang="is-IS" sz="4000" dirty="0">
                <a:latin typeface="Times New Roman" charset="0"/>
                <a:ea typeface="Times New Roman" charset="0"/>
                <a:cs typeface="Times New Roman" charset="0"/>
              </a:rPr>
              <a:t>Let it be, dear Lord, let it be.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66455136"/>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14016D-6F29-CC40-A0C9-24A28AAFB77C}"/>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7" name="TextBox 6">
            <a:extLst>
              <a:ext uri="{FF2B5EF4-FFF2-40B4-BE49-F238E27FC236}">
                <a16:creationId xmlns:a16="http://schemas.microsoft.com/office/drawing/2014/main" id="{E6920558-10DB-9541-82A2-CC3DC080A5DE}"/>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BB2C09-AB79-534A-8EE6-50F6C79E1CDA}"/>
              </a:ext>
            </a:extLst>
          </p:cNvPr>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Through this world of toil and snares,</a:t>
            </a:r>
          </a:p>
          <a:p>
            <a:pPr algn="ctr"/>
            <a:r>
              <a:rPr lang="is-IS" sz="4000" dirty="0">
                <a:latin typeface="Times New Roman" charset="0"/>
                <a:ea typeface="Times New Roman" charset="0"/>
                <a:cs typeface="Times New Roman" charset="0"/>
              </a:rPr>
              <a:t>if I falter, Lord, who cares?</a:t>
            </a:r>
          </a:p>
          <a:p>
            <a:pPr algn="ctr"/>
            <a:r>
              <a:rPr lang="is-IS" sz="4000" dirty="0">
                <a:latin typeface="Times New Roman" charset="0"/>
                <a:ea typeface="Times New Roman" charset="0"/>
                <a:cs typeface="Times New Roman" charset="0"/>
              </a:rPr>
              <a:t>Who with me my burden shares?</a:t>
            </a:r>
          </a:p>
          <a:p>
            <a:pPr algn="ctr"/>
            <a:r>
              <a:rPr lang="is-IS" sz="4000" dirty="0">
                <a:latin typeface="Times New Roman" charset="0"/>
                <a:ea typeface="Times New Roman" charset="0"/>
                <a:cs typeface="Times New Roman" charset="0"/>
              </a:rPr>
              <a:t>None but thee, dear Lord, none but thee.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882339901"/>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14016D-6F29-CC40-A0C9-24A28AAFB77C}"/>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7" name="TextBox 6">
            <a:extLst>
              <a:ext uri="{FF2B5EF4-FFF2-40B4-BE49-F238E27FC236}">
                <a16:creationId xmlns:a16="http://schemas.microsoft.com/office/drawing/2014/main" id="{E6920558-10DB-9541-82A2-CC3DC080A5DE}"/>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BB2C09-AB79-534A-8EE6-50F6C79E1CDA}"/>
              </a:ext>
            </a:extLst>
          </p:cNvPr>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Just a closer walk with thee,</a:t>
            </a:r>
          </a:p>
          <a:p>
            <a:pPr algn="ctr"/>
            <a:r>
              <a:rPr lang="is-IS" sz="4000" dirty="0">
                <a:latin typeface="Times New Roman" charset="0"/>
                <a:ea typeface="Times New Roman" charset="0"/>
                <a:cs typeface="Times New Roman" charset="0"/>
              </a:rPr>
              <a:t>grant it Jesus, is my plea,</a:t>
            </a:r>
          </a:p>
          <a:p>
            <a:pPr algn="ctr"/>
            <a:r>
              <a:rPr lang="is-IS" sz="4000" dirty="0">
                <a:latin typeface="Times New Roman" charset="0"/>
                <a:ea typeface="Times New Roman" charset="0"/>
                <a:cs typeface="Times New Roman" charset="0"/>
              </a:rPr>
              <a:t>daily walking close to thee:</a:t>
            </a:r>
          </a:p>
          <a:p>
            <a:pPr algn="ctr"/>
            <a:r>
              <a:rPr lang="is-IS" sz="4000" dirty="0">
                <a:latin typeface="Times New Roman" charset="0"/>
                <a:ea typeface="Times New Roman" charset="0"/>
                <a:cs typeface="Times New Roman" charset="0"/>
              </a:rPr>
              <a:t>Let it be, dear Lord, let it be.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214599292"/>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14016D-6F29-CC40-A0C9-24A28AAFB77C}"/>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7" name="TextBox 6">
            <a:extLst>
              <a:ext uri="{FF2B5EF4-FFF2-40B4-BE49-F238E27FC236}">
                <a16:creationId xmlns:a16="http://schemas.microsoft.com/office/drawing/2014/main" id="{E6920558-10DB-9541-82A2-CC3DC080A5DE}"/>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BB2C09-AB79-534A-8EE6-50F6C79E1CDA}"/>
              </a:ext>
            </a:extLst>
          </p:cNvPr>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When my feeble life is o’er,</a:t>
            </a:r>
          </a:p>
          <a:p>
            <a:pPr algn="ctr"/>
            <a:r>
              <a:rPr lang="is-IS" sz="4000" dirty="0">
                <a:latin typeface="Times New Roman" charset="0"/>
                <a:ea typeface="Times New Roman" charset="0"/>
                <a:cs typeface="Times New Roman" charset="0"/>
              </a:rPr>
              <a:t>time for me will be no more;</a:t>
            </a:r>
          </a:p>
          <a:p>
            <a:pPr algn="ctr"/>
            <a:r>
              <a:rPr lang="is-IS" sz="4000" dirty="0">
                <a:latin typeface="Times New Roman" charset="0"/>
                <a:ea typeface="Times New Roman" charset="0"/>
                <a:cs typeface="Times New Roman" charset="0"/>
              </a:rPr>
              <a:t>guide me gently, safely o’er</a:t>
            </a:r>
          </a:p>
          <a:p>
            <a:pPr algn="ctr"/>
            <a:r>
              <a:rPr lang="is-IS" sz="4000" dirty="0">
                <a:latin typeface="Times New Roman" charset="0"/>
                <a:ea typeface="Times New Roman" charset="0"/>
                <a:cs typeface="Times New Roman" charset="0"/>
              </a:rPr>
              <a:t>to thy shore, dear Lord, to thy shore.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06549386"/>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221767"/>
            <a:ext cx="7215812" cy="1515173"/>
          </a:xfrm>
        </p:spPr>
        <p:txBody>
          <a:bodyPr>
            <a:noAutofit/>
          </a:bodyPr>
          <a:lstStyle/>
          <a:p>
            <a:pPr>
              <a:lnSpc>
                <a:spcPct val="150000"/>
              </a:lnSpc>
            </a:pPr>
            <a:r>
              <a:rPr lang="en-US" dirty="0"/>
              <a:t>Hear our cry, O Lord, and give ear to our prayer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363475"/>
            <a:ext cx="7215811" cy="1515172"/>
          </a:xfrm>
        </p:spPr>
        <p:txBody>
          <a:bodyPr>
            <a:noAutofit/>
          </a:bodyPr>
          <a:lstStyle/>
          <a:p>
            <a:pPr>
              <a:lnSpc>
                <a:spcPct val="150000"/>
              </a:lnSpc>
            </a:pPr>
            <a:r>
              <a:rPr lang="en-US" dirty="0"/>
              <a:t>In the day of trouble, we call upon You!</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14016D-6F29-CC40-A0C9-24A28AAFB77C}"/>
              </a:ext>
            </a:extLst>
          </p:cNvPr>
          <p:cNvPicPr>
            <a:picLocks noChangeAspect="1"/>
          </p:cNvPicPr>
          <p:nvPr/>
        </p:nvPicPr>
        <p:blipFill rotWithShape="1">
          <a:blip r:embed="rId2">
            <a:alphaModFix amt="20000"/>
          </a:blip>
          <a:srcRect l="4189" r="6945"/>
          <a:stretch/>
        </p:blipFill>
        <p:spPr>
          <a:xfrm>
            <a:off x="0" y="0"/>
            <a:ext cx="9144001" cy="6855465"/>
          </a:xfrm>
          <a:prstGeom prst="rect">
            <a:avLst/>
          </a:prstGeom>
        </p:spPr>
      </p:pic>
      <p:sp>
        <p:nvSpPr>
          <p:cNvPr id="7" name="TextBox 6">
            <a:extLst>
              <a:ext uri="{FF2B5EF4-FFF2-40B4-BE49-F238E27FC236}">
                <a16:creationId xmlns:a16="http://schemas.microsoft.com/office/drawing/2014/main" id="{E6920558-10DB-9541-82A2-CC3DC080A5DE}"/>
              </a:ext>
            </a:extLst>
          </p:cNvPr>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“Just a Closer Walk with Thee”   TFWS 2158</a:t>
            </a:r>
          </a:p>
          <a:p>
            <a:pPr algn="ctr"/>
            <a:r>
              <a:rPr lang="en-US" sz="2000" dirty="0">
                <a:latin typeface="Times New Roman" charset="0"/>
                <a:ea typeface="Times New Roman" charset="0"/>
                <a:cs typeface="Times New Roman" charset="0"/>
              </a:rPr>
              <a:t>WORDS and MUSIC: </a:t>
            </a:r>
            <a:r>
              <a:rPr lang="en-US" sz="2000" dirty="0" err="1">
                <a:latin typeface="Times New Roman" charset="0"/>
                <a:ea typeface="Times New Roman" charset="0"/>
                <a:cs typeface="Times New Roman" charset="0"/>
              </a:rPr>
              <a:t>anonomous</a:t>
            </a:r>
            <a:endParaRPr lang="en-US" sz="2000" dirty="0">
              <a:latin typeface="Times New Roman" charset="0"/>
              <a:ea typeface="Times New Roman" charset="0"/>
              <a:cs typeface="Times New Roman" charset="0"/>
            </a:endParaRP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BB2C09-AB79-534A-8EE6-50F6C79E1CDA}"/>
              </a:ext>
            </a:extLst>
          </p:cNvPr>
          <p:cNvSpPr txBox="1"/>
          <p:nvPr/>
        </p:nvSpPr>
        <p:spPr>
          <a:xfrm>
            <a:off x="375235" y="2842957"/>
            <a:ext cx="8393527" cy="2554545"/>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Just a closer walk with thee,</a:t>
            </a:r>
          </a:p>
          <a:p>
            <a:pPr algn="ctr"/>
            <a:r>
              <a:rPr lang="is-IS" sz="4000" dirty="0">
                <a:latin typeface="Times New Roman" charset="0"/>
                <a:ea typeface="Times New Roman" charset="0"/>
                <a:cs typeface="Times New Roman" charset="0"/>
              </a:rPr>
              <a:t>grant it Jesus, is my plea,</a:t>
            </a:r>
          </a:p>
          <a:p>
            <a:pPr algn="ctr"/>
            <a:r>
              <a:rPr lang="is-IS" sz="4000" dirty="0">
                <a:latin typeface="Times New Roman" charset="0"/>
                <a:ea typeface="Times New Roman" charset="0"/>
                <a:cs typeface="Times New Roman" charset="0"/>
              </a:rPr>
              <a:t>daily walking close to thee:</a:t>
            </a:r>
          </a:p>
          <a:p>
            <a:pPr algn="ctr"/>
            <a:r>
              <a:rPr lang="is-IS" sz="4000" dirty="0">
                <a:latin typeface="Times New Roman" charset="0"/>
                <a:ea typeface="Times New Roman" charset="0"/>
                <a:cs typeface="Times New Roman" charset="0"/>
              </a:rPr>
              <a:t>Let it be, dear Lord, let it be.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43883537"/>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7125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9576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725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1500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48189"/>
            <a:ext cx="7215812" cy="1515173"/>
          </a:xfrm>
        </p:spPr>
        <p:txBody>
          <a:bodyPr>
            <a:noAutofit/>
          </a:bodyPr>
          <a:lstStyle/>
          <a:p>
            <a:pPr>
              <a:lnSpc>
                <a:spcPct val="150000"/>
              </a:lnSpc>
            </a:pPr>
            <a:r>
              <a:rPr lang="en-US" dirty="0"/>
              <a:t>Do not be afraid of those who kill the body but cannot kill the soul.</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398363"/>
            <a:ext cx="7215812" cy="1515172"/>
          </a:xfrm>
        </p:spPr>
        <p:txBody>
          <a:bodyPr>
            <a:noAutofit/>
          </a:bodyPr>
          <a:lstStyle/>
          <a:p>
            <a:pPr marL="0" marR="0">
              <a:lnSpc>
                <a:spcPct val="120000"/>
              </a:lnSpc>
              <a:spcBef>
                <a:spcPts val="800"/>
              </a:spcBef>
              <a:buNone/>
            </a:pPr>
            <a:r>
              <a:rPr lang="en-US" sz="3200" b="1" dirty="0">
                <a:ln>
                  <a:noFill/>
                </a:ln>
                <a:solidFill>
                  <a:srgbClr val="000000"/>
                </a:solidFill>
                <a:effectLst/>
                <a:latin typeface="Verdana" panose="020B0604030504040204" pitchFamily="34" charset="0"/>
                <a:ea typeface="Arial Unicode MS" panose="020B0604020202020204" pitchFamily="34" charset="-128"/>
                <a:cs typeface="Arial Unicode MS" panose="020B0604020202020204" pitchFamily="34" charset="-128"/>
              </a:rPr>
              <a:t>We trust the One who counts every </a:t>
            </a:r>
            <a:r>
              <a:rPr lang="en-US" sz="3200" b="1" kern="0" dirty="0">
                <a:effectLst/>
                <a:latin typeface="Verdana" panose="020B0604030504040204" pitchFamily="34" charset="0"/>
                <a:ea typeface="Times New Roman" panose="02020603050405020304" pitchFamily="18" charset="0"/>
                <a:cs typeface="Times New Roman" panose="02020603050405020304" pitchFamily="18" charset="0"/>
              </a:rPr>
              <a:t>hair on our heads!</a:t>
            </a:r>
            <a:r>
              <a:rPr lang="en-US" dirty="0">
                <a:effectLst/>
              </a:rPr>
              <a:t> </a:t>
            </a:r>
            <a:endParaRPr lang="en-US" dirty="0"/>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87947-4155-CA47-B115-BC7EAD82139B}"/>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1" y="2256949"/>
            <a:ext cx="9143999" cy="3970318"/>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 I danced in the morning </a:t>
            </a:r>
          </a:p>
          <a:p>
            <a:pPr algn="ctr"/>
            <a:r>
              <a:rPr lang="en-US" sz="3600" dirty="0">
                <a:latin typeface="Times New Roman" charset="0"/>
                <a:ea typeface="Times New Roman" charset="0"/>
                <a:cs typeface="Times New Roman" charset="0"/>
              </a:rPr>
              <a:t>when the world was begun, </a:t>
            </a:r>
          </a:p>
          <a:p>
            <a:pPr algn="ctr"/>
            <a:r>
              <a:rPr lang="en-US" sz="3600" dirty="0">
                <a:latin typeface="Times New Roman" charset="0"/>
                <a:ea typeface="Times New Roman" charset="0"/>
                <a:cs typeface="Times New Roman" charset="0"/>
              </a:rPr>
              <a:t>and I danced in the moon </a:t>
            </a:r>
          </a:p>
          <a:p>
            <a:pPr algn="ctr"/>
            <a:r>
              <a:rPr lang="en-US" sz="3600" dirty="0">
                <a:latin typeface="Times New Roman" charset="0"/>
                <a:ea typeface="Times New Roman" charset="0"/>
                <a:cs typeface="Times New Roman" charset="0"/>
              </a:rPr>
              <a:t>and the stars and the sun, </a:t>
            </a:r>
          </a:p>
          <a:p>
            <a:pPr algn="ctr"/>
            <a:r>
              <a:rPr lang="en-US" sz="3600" dirty="0">
                <a:latin typeface="Times New Roman" charset="0"/>
                <a:ea typeface="Times New Roman" charset="0"/>
                <a:cs typeface="Times New Roman" charset="0"/>
              </a:rPr>
              <a:t>and I came down from </a:t>
            </a:r>
          </a:p>
          <a:p>
            <a:pPr algn="ctr"/>
            <a:r>
              <a:rPr lang="en-US" sz="3600" dirty="0">
                <a:latin typeface="Times New Roman" charset="0"/>
                <a:ea typeface="Times New Roman" charset="0"/>
                <a:cs typeface="Times New Roman" charset="0"/>
              </a:rPr>
              <a:t>heaven and I danced on the earth.  </a:t>
            </a:r>
          </a:p>
          <a:p>
            <a:pPr algn="ctr"/>
            <a:r>
              <a:rPr lang="en-US" sz="3600" dirty="0">
                <a:latin typeface="Times New Roman" charset="0"/>
                <a:ea typeface="Times New Roman" charset="0"/>
                <a:cs typeface="Times New Roman" charset="0"/>
              </a:rPr>
              <a:t>At Bethlehem I had my birth.</a:t>
            </a:r>
          </a:p>
        </p:txBody>
      </p:sp>
      <p:sp>
        <p:nvSpPr>
          <p:cNvPr id="6" name="TextBox 5">
            <a:extLst>
              <a:ext uri="{FF2B5EF4-FFF2-40B4-BE49-F238E27FC236}">
                <a16:creationId xmlns:a16="http://schemas.microsoft.com/office/drawing/2014/main" id="{52B8CE25-F5E2-F442-8CC6-339C06C3A6D8}"/>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4110998207"/>
      </p:ext>
    </p:extLst>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1F3D0-6C24-F54D-93CF-DB0ACE0176D4}"/>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Dance, then,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in the dance, said he.</a:t>
            </a:r>
          </a:p>
        </p:txBody>
      </p:sp>
      <p:sp>
        <p:nvSpPr>
          <p:cNvPr id="6" name="TextBox 5">
            <a:extLst>
              <a:ext uri="{FF2B5EF4-FFF2-40B4-BE49-F238E27FC236}">
                <a16:creationId xmlns:a16="http://schemas.microsoft.com/office/drawing/2014/main" id="{97F090FE-AD0A-8A45-8B74-2E5EA4D9000F}"/>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12808390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0FBE5-88FF-8145-BE7F-2A18B9585C2A}"/>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 I danced for the scribe </a:t>
            </a:r>
          </a:p>
          <a:p>
            <a:pPr algn="ctr"/>
            <a:r>
              <a:rPr lang="en-US" sz="3600" dirty="0">
                <a:latin typeface="Times New Roman" charset="0"/>
                <a:ea typeface="Times New Roman" charset="0"/>
                <a:cs typeface="Times New Roman" charset="0"/>
              </a:rPr>
              <a:t>and the Pharisee, </a:t>
            </a:r>
          </a:p>
          <a:p>
            <a:pPr algn="ctr"/>
            <a:r>
              <a:rPr lang="en-US" sz="3600" dirty="0">
                <a:latin typeface="Times New Roman" charset="0"/>
                <a:ea typeface="Times New Roman" charset="0"/>
                <a:cs typeface="Times New Roman" charset="0"/>
              </a:rPr>
              <a:t>but they would not dance </a:t>
            </a:r>
          </a:p>
          <a:p>
            <a:pPr algn="ctr"/>
            <a:r>
              <a:rPr lang="en-US" sz="3600" dirty="0">
                <a:latin typeface="Times New Roman" charset="0"/>
                <a:ea typeface="Times New Roman" charset="0"/>
                <a:cs typeface="Times New Roman" charset="0"/>
              </a:rPr>
              <a:t>and they would not follow me; </a:t>
            </a:r>
          </a:p>
          <a:p>
            <a:pPr algn="ctr"/>
            <a:r>
              <a:rPr lang="en-US" sz="3600" dirty="0">
                <a:latin typeface="Times New Roman" charset="0"/>
                <a:ea typeface="Times New Roman" charset="0"/>
                <a:cs typeface="Times New Roman" charset="0"/>
              </a:rPr>
              <a:t>I danced for the fishermen, </a:t>
            </a:r>
          </a:p>
          <a:p>
            <a:pPr algn="ctr"/>
            <a:r>
              <a:rPr lang="en-US" sz="3600" dirty="0">
                <a:latin typeface="Times New Roman" charset="0"/>
                <a:ea typeface="Times New Roman" charset="0"/>
                <a:cs typeface="Times New Roman" charset="0"/>
              </a:rPr>
              <a:t>for James and John; </a:t>
            </a:r>
          </a:p>
          <a:p>
            <a:pPr algn="ctr"/>
            <a:r>
              <a:rPr lang="en-US" sz="3600" dirty="0">
                <a:latin typeface="Times New Roman" charset="0"/>
                <a:ea typeface="Times New Roman" charset="0"/>
                <a:cs typeface="Times New Roman" charset="0"/>
              </a:rPr>
              <a:t>they came to me </a:t>
            </a:r>
          </a:p>
          <a:p>
            <a:pPr algn="ctr"/>
            <a:r>
              <a:rPr lang="en-US" sz="3600" dirty="0">
                <a:latin typeface="Times New Roman" charset="0"/>
                <a:ea typeface="Times New Roman" charset="0"/>
                <a:cs typeface="Times New Roman" charset="0"/>
              </a:rPr>
              <a:t>and the dance went on.</a:t>
            </a:r>
          </a:p>
        </p:txBody>
      </p:sp>
      <p:sp>
        <p:nvSpPr>
          <p:cNvPr id="6" name="TextBox 5">
            <a:extLst>
              <a:ext uri="{FF2B5EF4-FFF2-40B4-BE49-F238E27FC236}">
                <a16:creationId xmlns:a16="http://schemas.microsoft.com/office/drawing/2014/main" id="{52B8CE25-F5E2-F442-8CC6-339C06C3A6D8}"/>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34304026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F0D5A-AC7D-374C-939B-9BC30DE00E87}"/>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6" name="TextBox 5">
            <a:extLst>
              <a:ext uri="{FF2B5EF4-FFF2-40B4-BE49-F238E27FC236}">
                <a16:creationId xmlns:a16="http://schemas.microsoft.com/office/drawing/2014/main" id="{97F090FE-AD0A-8A45-8B74-2E5EA4D9000F}"/>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3CBC9554-0DE6-FB4C-AB26-FC32F03F2F80}"/>
              </a:ext>
            </a:extLst>
          </p:cNvPr>
          <p:cNvSpPr txBox="1"/>
          <p:nvPr/>
        </p:nvSpPr>
        <p:spPr>
          <a:xfrm>
            <a:off x="1"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Dance, then,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in the dance, said he.</a:t>
            </a:r>
          </a:p>
        </p:txBody>
      </p:sp>
    </p:spTree>
    <p:extLst>
      <p:ext uri="{BB962C8B-B14F-4D97-AF65-F5344CB8AC3E}">
        <p14:creationId xmlns:p14="http://schemas.microsoft.com/office/powerpoint/2010/main" val="249365776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1C57A6-54D2-EE40-A6E1-3F8BD69D7196}"/>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 I danced on the sabbath </a:t>
            </a:r>
          </a:p>
          <a:p>
            <a:pPr algn="ctr"/>
            <a:r>
              <a:rPr lang="en-US" sz="3600" dirty="0">
                <a:latin typeface="Times New Roman" charset="0"/>
                <a:ea typeface="Times New Roman" charset="0"/>
                <a:cs typeface="Times New Roman" charset="0"/>
              </a:rPr>
              <a:t>when I cured the lame, </a:t>
            </a:r>
          </a:p>
          <a:p>
            <a:pPr algn="ctr"/>
            <a:r>
              <a:rPr lang="en-US" sz="3600" dirty="0">
                <a:latin typeface="Times New Roman" charset="0"/>
                <a:ea typeface="Times New Roman" charset="0"/>
                <a:cs typeface="Times New Roman" charset="0"/>
              </a:rPr>
              <a:t>the holy people </a:t>
            </a:r>
          </a:p>
          <a:p>
            <a:pPr algn="ctr"/>
            <a:r>
              <a:rPr lang="en-US" sz="3600" dirty="0">
                <a:latin typeface="Times New Roman" charset="0"/>
                <a:ea typeface="Times New Roman" charset="0"/>
                <a:cs typeface="Times New Roman" charset="0"/>
              </a:rPr>
              <a:t>said it was a shame; </a:t>
            </a:r>
          </a:p>
          <a:p>
            <a:pPr algn="ctr"/>
            <a:r>
              <a:rPr lang="en-US" sz="3600" dirty="0">
                <a:latin typeface="Times New Roman" charset="0"/>
                <a:ea typeface="Times New Roman" charset="0"/>
                <a:cs typeface="Times New Roman" charset="0"/>
              </a:rPr>
              <a:t>they whipped and they stripped </a:t>
            </a:r>
          </a:p>
          <a:p>
            <a:pPr algn="ctr"/>
            <a:r>
              <a:rPr lang="en-US" sz="3600" dirty="0">
                <a:latin typeface="Times New Roman" charset="0"/>
                <a:ea typeface="Times New Roman" charset="0"/>
                <a:cs typeface="Times New Roman" charset="0"/>
              </a:rPr>
              <a:t>and they hung me high; </a:t>
            </a:r>
          </a:p>
          <a:p>
            <a:pPr algn="ctr"/>
            <a:r>
              <a:rPr lang="en-US" sz="3600" dirty="0">
                <a:latin typeface="Times New Roman" charset="0"/>
                <a:ea typeface="Times New Roman" charset="0"/>
                <a:cs typeface="Times New Roman" charset="0"/>
              </a:rPr>
              <a:t>and they left me there </a:t>
            </a:r>
          </a:p>
          <a:p>
            <a:pPr algn="ctr"/>
            <a:r>
              <a:rPr lang="en-US" sz="3600" dirty="0">
                <a:latin typeface="Times New Roman" charset="0"/>
                <a:ea typeface="Times New Roman" charset="0"/>
                <a:cs typeface="Times New Roman" charset="0"/>
              </a:rPr>
              <a:t>on a cross to die.</a:t>
            </a:r>
          </a:p>
        </p:txBody>
      </p:sp>
      <p:sp>
        <p:nvSpPr>
          <p:cNvPr id="6" name="TextBox 5">
            <a:extLst>
              <a:ext uri="{FF2B5EF4-FFF2-40B4-BE49-F238E27FC236}">
                <a16:creationId xmlns:a16="http://schemas.microsoft.com/office/drawing/2014/main" id="{52B8CE25-F5E2-F442-8CC6-339C06C3A6D8}"/>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50028063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5DA93-51D3-B040-B740-7EC4E299280C}"/>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6" name="TextBox 5">
            <a:extLst>
              <a:ext uri="{FF2B5EF4-FFF2-40B4-BE49-F238E27FC236}">
                <a16:creationId xmlns:a16="http://schemas.microsoft.com/office/drawing/2014/main" id="{97F090FE-AD0A-8A45-8B74-2E5EA4D9000F}"/>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3CBC9554-0DE6-FB4C-AB26-FC32F03F2F80}"/>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Dance, then,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in the dance, said he.</a:t>
            </a:r>
          </a:p>
        </p:txBody>
      </p:sp>
    </p:spTree>
    <p:extLst>
      <p:ext uri="{BB962C8B-B14F-4D97-AF65-F5344CB8AC3E}">
        <p14:creationId xmlns:p14="http://schemas.microsoft.com/office/powerpoint/2010/main" val="194289462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8777D-699C-D442-AB75-88B822627FCB}"/>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 I danced on a Friday </a:t>
            </a:r>
          </a:p>
          <a:p>
            <a:pPr algn="ctr"/>
            <a:r>
              <a:rPr lang="en-US" sz="3600" dirty="0">
                <a:latin typeface="Times New Roman" charset="0"/>
                <a:ea typeface="Times New Roman" charset="0"/>
                <a:cs typeface="Times New Roman" charset="0"/>
              </a:rPr>
              <a:t>and the sky turned black; </a:t>
            </a:r>
          </a:p>
          <a:p>
            <a:pPr algn="ctr"/>
            <a:r>
              <a:rPr lang="en-US" sz="3600" dirty="0">
                <a:latin typeface="Times New Roman" charset="0"/>
                <a:ea typeface="Times New Roman" charset="0"/>
                <a:cs typeface="Times New Roman" charset="0"/>
              </a:rPr>
              <a:t>it’s hard to dance </a:t>
            </a:r>
          </a:p>
          <a:p>
            <a:pPr algn="ctr"/>
            <a:r>
              <a:rPr lang="en-US" sz="3600" dirty="0">
                <a:latin typeface="Times New Roman" charset="0"/>
                <a:ea typeface="Times New Roman" charset="0"/>
                <a:cs typeface="Times New Roman" charset="0"/>
              </a:rPr>
              <a:t>with the devil on your back; </a:t>
            </a:r>
          </a:p>
          <a:p>
            <a:pPr algn="ctr"/>
            <a:r>
              <a:rPr lang="en-US" sz="3600" dirty="0">
                <a:latin typeface="Times New Roman" charset="0"/>
                <a:ea typeface="Times New Roman" charset="0"/>
                <a:cs typeface="Times New Roman" charset="0"/>
              </a:rPr>
              <a:t>they buried my body </a:t>
            </a:r>
          </a:p>
          <a:p>
            <a:pPr algn="ctr"/>
            <a:r>
              <a:rPr lang="en-US" sz="3600" dirty="0">
                <a:latin typeface="Times New Roman" charset="0"/>
                <a:ea typeface="Times New Roman" charset="0"/>
                <a:cs typeface="Times New Roman" charset="0"/>
              </a:rPr>
              <a:t>and they thought I’d gone, </a:t>
            </a:r>
          </a:p>
          <a:p>
            <a:pPr algn="ctr"/>
            <a:r>
              <a:rPr lang="en-US" sz="3600" dirty="0">
                <a:latin typeface="Times New Roman" charset="0"/>
                <a:ea typeface="Times New Roman" charset="0"/>
                <a:cs typeface="Times New Roman" charset="0"/>
              </a:rPr>
              <a:t>but I am the dance </a:t>
            </a:r>
          </a:p>
          <a:p>
            <a:pPr algn="ctr"/>
            <a:r>
              <a:rPr lang="en-US" sz="3600" dirty="0">
                <a:latin typeface="Times New Roman" charset="0"/>
                <a:ea typeface="Times New Roman" charset="0"/>
                <a:cs typeface="Times New Roman" charset="0"/>
              </a:rPr>
              <a:t>and I still go on.</a:t>
            </a:r>
          </a:p>
        </p:txBody>
      </p:sp>
      <p:sp>
        <p:nvSpPr>
          <p:cNvPr id="6" name="TextBox 5">
            <a:extLst>
              <a:ext uri="{FF2B5EF4-FFF2-40B4-BE49-F238E27FC236}">
                <a16:creationId xmlns:a16="http://schemas.microsoft.com/office/drawing/2014/main" id="{52B8CE25-F5E2-F442-8CC6-339C06C3A6D8}"/>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69291918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041967"/>
            <a:ext cx="7215812" cy="1515173"/>
          </a:xfrm>
        </p:spPr>
        <p:txBody>
          <a:bodyPr>
            <a:noAutofit/>
          </a:bodyPr>
          <a:lstStyle/>
          <a:p>
            <a:pPr>
              <a:lnSpc>
                <a:spcPct val="150000"/>
              </a:lnSpc>
            </a:pPr>
            <a:r>
              <a:rPr lang="en-US" dirty="0"/>
              <a:t>Whoever loses their life for His sake will find it.</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328639"/>
            <a:ext cx="7215812" cy="1515172"/>
          </a:xfrm>
        </p:spPr>
        <p:txBody>
          <a:bodyPr>
            <a:noAutofit/>
          </a:bodyPr>
          <a:lstStyle/>
          <a:p>
            <a:pPr>
              <a:lnSpc>
                <a:spcPct val="150000"/>
              </a:lnSpc>
            </a:pPr>
            <a:r>
              <a:rPr lang="en-US" dirty="0"/>
              <a:t>We lay down our pride to take up His cross! Let us worship the God who hears us in the wilderness!</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CF244-4337-AA46-98D3-9644BA135E99}"/>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6" name="TextBox 5">
            <a:extLst>
              <a:ext uri="{FF2B5EF4-FFF2-40B4-BE49-F238E27FC236}">
                <a16:creationId xmlns:a16="http://schemas.microsoft.com/office/drawing/2014/main" id="{97F090FE-AD0A-8A45-8B74-2E5EA4D9000F}"/>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3CBC9554-0DE6-FB4C-AB26-FC32F03F2F80}"/>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Dance, then,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in the dance, said he.</a:t>
            </a:r>
          </a:p>
        </p:txBody>
      </p:sp>
    </p:spTree>
    <p:extLst>
      <p:ext uri="{BB962C8B-B14F-4D97-AF65-F5344CB8AC3E}">
        <p14:creationId xmlns:p14="http://schemas.microsoft.com/office/powerpoint/2010/main" val="41691403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1E1FCF-316C-F84F-9785-46C54C9D19CD}"/>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5" name="TextBox 4">
            <a:extLst>
              <a:ext uri="{FF2B5EF4-FFF2-40B4-BE49-F238E27FC236}">
                <a16:creationId xmlns:a16="http://schemas.microsoft.com/office/drawing/2014/main" id="{E860D3EE-26BC-0448-9C16-9B12E2D0F40A}"/>
              </a:ext>
            </a:extLst>
          </p:cNvPr>
          <p:cNvSpPr txBox="1"/>
          <p:nvPr/>
        </p:nvSpPr>
        <p:spPr>
          <a:xfrm>
            <a:off x="1"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 They cut me down </a:t>
            </a:r>
          </a:p>
          <a:p>
            <a:pPr algn="ctr"/>
            <a:r>
              <a:rPr lang="en-US" sz="3600" dirty="0">
                <a:latin typeface="Times New Roman" charset="0"/>
                <a:ea typeface="Times New Roman" charset="0"/>
                <a:cs typeface="Times New Roman" charset="0"/>
              </a:rPr>
              <a:t>and I leapt up high, </a:t>
            </a:r>
          </a:p>
          <a:p>
            <a:pPr algn="ctr"/>
            <a:r>
              <a:rPr lang="en-US" sz="3600" dirty="0">
                <a:latin typeface="Times New Roman" charset="0"/>
                <a:ea typeface="Times New Roman" charset="0"/>
                <a:cs typeface="Times New Roman" charset="0"/>
              </a:rPr>
              <a:t>I am the life </a:t>
            </a:r>
          </a:p>
          <a:p>
            <a:pPr algn="ctr"/>
            <a:r>
              <a:rPr lang="en-US" sz="3600" dirty="0">
                <a:latin typeface="Times New Roman" charset="0"/>
                <a:ea typeface="Times New Roman" charset="0"/>
                <a:cs typeface="Times New Roman" charset="0"/>
              </a:rPr>
              <a:t>that’ll never, never die; </a:t>
            </a:r>
          </a:p>
          <a:p>
            <a:pPr algn="ctr"/>
            <a:r>
              <a:rPr lang="en-US" sz="3600" dirty="0">
                <a:latin typeface="Times New Roman" charset="0"/>
                <a:ea typeface="Times New Roman" charset="0"/>
                <a:cs typeface="Times New Roman" charset="0"/>
              </a:rPr>
              <a:t>I’ll live in you </a:t>
            </a:r>
          </a:p>
          <a:p>
            <a:pPr algn="ctr"/>
            <a:r>
              <a:rPr lang="en-US" sz="3600" dirty="0">
                <a:latin typeface="Times New Roman" charset="0"/>
                <a:ea typeface="Times New Roman" charset="0"/>
                <a:cs typeface="Times New Roman" charset="0"/>
              </a:rPr>
              <a:t>if you’ll live in me;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a:t>
            </a:r>
          </a:p>
        </p:txBody>
      </p:sp>
      <p:sp>
        <p:nvSpPr>
          <p:cNvPr id="6" name="TextBox 5">
            <a:extLst>
              <a:ext uri="{FF2B5EF4-FFF2-40B4-BE49-F238E27FC236}">
                <a16:creationId xmlns:a16="http://schemas.microsoft.com/office/drawing/2014/main" id="{52B8CE25-F5E2-F442-8CC6-339C06C3A6D8}"/>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33873838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7C146-6B96-4B45-9FFC-0DCFD81D25C1}"/>
              </a:ext>
            </a:extLst>
          </p:cNvPr>
          <p:cNvPicPr>
            <a:picLocks noChangeAspect="1"/>
          </p:cNvPicPr>
          <p:nvPr/>
        </p:nvPicPr>
        <p:blipFill>
          <a:blip r:embed="rId2">
            <a:alphaModFix amt="12000"/>
          </a:blip>
          <a:stretch>
            <a:fillRect/>
          </a:stretch>
        </p:blipFill>
        <p:spPr>
          <a:xfrm>
            <a:off x="-1" y="0"/>
            <a:ext cx="9143999" cy="6872110"/>
          </a:xfrm>
          <a:prstGeom prst="rect">
            <a:avLst/>
          </a:prstGeom>
        </p:spPr>
      </p:pic>
      <p:sp>
        <p:nvSpPr>
          <p:cNvPr id="6" name="TextBox 5">
            <a:extLst>
              <a:ext uri="{FF2B5EF4-FFF2-40B4-BE49-F238E27FC236}">
                <a16:creationId xmlns:a16="http://schemas.microsoft.com/office/drawing/2014/main" id="{97F090FE-AD0A-8A45-8B74-2E5EA4D9000F}"/>
              </a:ext>
            </a:extLst>
          </p:cNvPr>
          <p:cNvSpPr txBox="1"/>
          <p:nvPr/>
        </p:nvSpPr>
        <p:spPr>
          <a:xfrm>
            <a:off x="-282" y="11669"/>
            <a:ext cx="9144281" cy="1600438"/>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“Lord of the Dance”  UMH 261</a:t>
            </a:r>
          </a:p>
          <a:p>
            <a:pPr algn="ctr"/>
            <a:r>
              <a:rPr lang="en-US" dirty="0">
                <a:latin typeface="Times New Roman" charset="0"/>
                <a:ea typeface="Times New Roman" charset="0"/>
                <a:cs typeface="Times New Roman" charset="0"/>
              </a:rPr>
              <a:t>WORDS: Sydney Carter, 1963     MUSIC: 19</a:t>
            </a:r>
            <a:r>
              <a:rPr lang="en-US" baseline="30000" dirty="0">
                <a:latin typeface="Times New Roman" charset="0"/>
                <a:ea typeface="Times New Roman" charset="0"/>
                <a:cs typeface="Times New Roman" charset="0"/>
              </a:rPr>
              <a:t>th</a:t>
            </a:r>
            <a:r>
              <a:rPr lang="en-US" dirty="0">
                <a:latin typeface="Times New Roman" charset="0"/>
                <a:ea typeface="Times New Roman" charset="0"/>
                <a:cs typeface="Times New Roman" charset="0"/>
              </a:rPr>
              <a:t> century Shaker tune; </a:t>
            </a:r>
          </a:p>
          <a:p>
            <a:pPr algn="ctr"/>
            <a:r>
              <a:rPr lang="en-US" dirty="0">
                <a:latin typeface="Times New Roman" charset="0"/>
                <a:ea typeface="Times New Roman" charset="0"/>
                <a:cs typeface="Times New Roman" charset="0"/>
              </a:rPr>
              <a:t>adapted by Sydney Carter, 1963; harmony by Gary Alan Smith, 1988</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3CBC9554-0DE6-FB4C-AB26-FC32F03F2F80}"/>
              </a:ext>
            </a:extLst>
          </p:cNvPr>
          <p:cNvSpPr txBox="1"/>
          <p:nvPr/>
        </p:nvSpPr>
        <p:spPr>
          <a:xfrm>
            <a:off x="-282" y="1979951"/>
            <a:ext cx="9143999"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Dance, then,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I am the Lord </a:t>
            </a:r>
          </a:p>
          <a:p>
            <a:pPr algn="ctr"/>
            <a:r>
              <a:rPr lang="en-US" sz="3600" dirty="0">
                <a:latin typeface="Times New Roman" charset="0"/>
                <a:ea typeface="Times New Roman" charset="0"/>
                <a:cs typeface="Times New Roman" charset="0"/>
              </a:rPr>
              <a:t>of the Dance, said he.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wherever you may be, </a:t>
            </a:r>
          </a:p>
          <a:p>
            <a:pPr algn="ctr"/>
            <a:r>
              <a:rPr lang="en-US" sz="3600" dirty="0">
                <a:latin typeface="Times New Roman" charset="0"/>
                <a:ea typeface="Times New Roman" charset="0"/>
                <a:cs typeface="Times New Roman" charset="0"/>
              </a:rPr>
              <a:t>and I’ll lead you all </a:t>
            </a:r>
          </a:p>
          <a:p>
            <a:pPr algn="ctr"/>
            <a:r>
              <a:rPr lang="en-US" sz="3600" dirty="0">
                <a:latin typeface="Times New Roman" charset="0"/>
                <a:ea typeface="Times New Roman" charset="0"/>
                <a:cs typeface="Times New Roman" charset="0"/>
              </a:rPr>
              <a:t>in the dance, said he.</a:t>
            </a:r>
          </a:p>
        </p:txBody>
      </p:sp>
    </p:spTree>
    <p:extLst>
      <p:ext uri="{BB962C8B-B14F-4D97-AF65-F5344CB8AC3E}">
        <p14:creationId xmlns:p14="http://schemas.microsoft.com/office/powerpoint/2010/main" val="191920929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37A69DB4-3E45-DA1F-05E8-B36F600EF776}"/>
              </a:ext>
            </a:extLst>
          </p:cNvPr>
          <p:cNvSpPr txBox="1"/>
          <p:nvPr/>
        </p:nvSpPr>
        <p:spPr>
          <a:xfrm>
            <a:off x="0" y="1054244"/>
            <a:ext cx="5599522"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God of Hagar and God of Matthew, You are the Protector of the forgotten and the Leader of the brave. We confess that we often fear what we might lose by following You.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319087"/>
            <a:ext cx="5665694"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Open our eyes to see You in our own wilderness moments. Give us the courage to choose Your Kingdom over our comfort, and Your truth over our reputation.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1665336"/>
            <a:ext cx="5629835" cy="4153958"/>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Remind us that we are worth more than many sparrows, and that in losing our old selves, we find our true life in You. Amen. </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55211</TotalTime>
  <Words>2734</Words>
  <Application>Microsoft Macintosh PowerPoint</Application>
  <PresentationFormat>On-screen Show (4:3)</PresentationFormat>
  <Paragraphs>291</Paragraphs>
  <Slides>65</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65</vt:i4>
      </vt:variant>
    </vt:vector>
  </HeadingPairs>
  <TitlesOfParts>
    <vt:vector size="86"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21: 8 –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10: 24 – 39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785</cp:revision>
  <cp:lastPrinted>2026-04-17T16:54:19Z</cp:lastPrinted>
  <dcterms:created xsi:type="dcterms:W3CDTF">2022-06-10T14:28:57Z</dcterms:created>
  <dcterms:modified xsi:type="dcterms:W3CDTF">2026-06-15T15:25:15Z</dcterms:modified>
</cp:coreProperties>
</file>