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68"/>
  </p:notesMasterIdLst>
  <p:sldIdLst>
    <p:sldId id="3324" r:id="rId12"/>
    <p:sldId id="3194" r:id="rId13"/>
    <p:sldId id="3196" r:id="rId14"/>
    <p:sldId id="3666" r:id="rId15"/>
    <p:sldId id="4029" r:id="rId16"/>
    <p:sldId id="4030" r:id="rId17"/>
    <p:sldId id="3925" r:id="rId18"/>
    <p:sldId id="3926" r:id="rId19"/>
    <p:sldId id="3951" r:id="rId20"/>
    <p:sldId id="4078" r:id="rId21"/>
    <p:sldId id="4085" r:id="rId22"/>
    <p:sldId id="4086" r:id="rId23"/>
    <p:sldId id="4087" r:id="rId24"/>
    <p:sldId id="3670" r:id="rId25"/>
    <p:sldId id="4018" r:id="rId26"/>
    <p:sldId id="4079" r:id="rId27"/>
    <p:sldId id="257" r:id="rId28"/>
    <p:sldId id="258" r:id="rId29"/>
    <p:sldId id="259" r:id="rId30"/>
    <p:sldId id="260" r:id="rId31"/>
    <p:sldId id="261" r:id="rId32"/>
    <p:sldId id="262" r:id="rId33"/>
    <p:sldId id="263" r:id="rId34"/>
    <p:sldId id="264" r:id="rId35"/>
    <p:sldId id="265" r:id="rId36"/>
    <p:sldId id="4080" r:id="rId37"/>
    <p:sldId id="4081" r:id="rId38"/>
    <p:sldId id="4082" r:id="rId39"/>
    <p:sldId id="4083" r:id="rId40"/>
    <p:sldId id="4084" r:id="rId41"/>
    <p:sldId id="3690" r:id="rId42"/>
    <p:sldId id="816" r:id="rId43"/>
    <p:sldId id="811" r:id="rId44"/>
    <p:sldId id="813" r:id="rId45"/>
    <p:sldId id="812" r:id="rId46"/>
    <p:sldId id="814" r:id="rId47"/>
    <p:sldId id="815" r:id="rId48"/>
    <p:sldId id="256" r:id="rId49"/>
    <p:sldId id="4072" r:id="rId50"/>
    <p:sldId id="4073" r:id="rId51"/>
    <p:sldId id="4074" r:id="rId52"/>
    <p:sldId id="4075" r:id="rId53"/>
    <p:sldId id="3079" r:id="rId54"/>
    <p:sldId id="3529" r:id="rId55"/>
    <p:sldId id="3081" r:id="rId56"/>
    <p:sldId id="1441" r:id="rId57"/>
    <p:sldId id="1443" r:id="rId58"/>
    <p:sldId id="1444" r:id="rId59"/>
    <p:sldId id="3633" r:id="rId60"/>
    <p:sldId id="3678" r:id="rId61"/>
    <p:sldId id="3397" r:id="rId62"/>
    <p:sldId id="3398" r:id="rId63"/>
    <p:sldId id="3399" r:id="rId64"/>
    <p:sldId id="3619" r:id="rId65"/>
    <p:sldId id="2315" r:id="rId66"/>
    <p:sldId id="354"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47"/>
    <p:restoredTop sz="96023"/>
  </p:normalViewPr>
  <p:slideViewPr>
    <p:cSldViewPr snapToGrid="0" snapToObjects="1">
      <p:cViewPr>
        <p:scale>
          <a:sx n="95" d="100"/>
          <a:sy n="95" d="100"/>
        </p:scale>
        <p:origin x="4496" y="13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8/12/26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43</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8/12/26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8/12/26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val="0"/>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8/12/26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8/12/26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Twelfth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August 16</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extLst>
              <a:ext uri="{28A0092B-C50C-407E-A947-70E740481C1C}">
                <a14:useLocalDpi xmlns:a14="http://schemas.microsoft.com/office/drawing/2010/main" val="0"/>
              </a:ext>
            </a:extLst>
          </a:blip>
          <a:srcRect l="1350" r="58072"/>
          <a:stretch>
            <a:fillRect/>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How pleasant it is when God's people dwell together in unity!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But our worlds are deeply divided, fractured by hurt and old walls. </a:t>
            </a:r>
          </a:p>
        </p:txBody>
      </p:sp>
    </p:spTree>
    <p:extLst>
      <p:ext uri="{BB962C8B-B14F-4D97-AF65-F5344CB8AC3E}">
        <p14:creationId xmlns:p14="http://schemas.microsoft.com/office/powerpoint/2010/main" val="1049179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The Lord is expanding the borders of the house, calling those who were far off to come near.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We come seeking a mercy that is wider than our minds can measure. </a:t>
            </a:r>
          </a:p>
        </p:txBody>
      </p:sp>
    </p:spTree>
    <p:extLst>
      <p:ext uri="{BB962C8B-B14F-4D97-AF65-F5344CB8AC3E}">
        <p14:creationId xmlns:p14="http://schemas.microsoft.com/office/powerpoint/2010/main" val="1947587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 Do not be afraid, for the one who healed the outsider and forgave the brother is in this place.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30" y="3510605"/>
            <a:ext cx="7215811" cy="1515172"/>
          </a:xfrm>
        </p:spPr>
        <p:txBody>
          <a:bodyPr>
            <a:noAutofit/>
          </a:bodyPr>
          <a:lstStyle/>
          <a:p>
            <a:r>
              <a:rPr lang="en-US" dirty="0"/>
              <a:t>Let us open our hearts to the radical, boundary-breaking grace of God.</a:t>
            </a:r>
          </a:p>
          <a:p>
            <a:endParaRPr lang="en-US" dirty="0"/>
          </a:p>
          <a:p>
            <a:r>
              <a:rPr lang="en-US" dirty="0"/>
              <a:t>All: Come, let us worship together!</a:t>
            </a:r>
          </a:p>
        </p:txBody>
      </p:sp>
    </p:spTree>
    <p:extLst>
      <p:ext uri="{BB962C8B-B14F-4D97-AF65-F5344CB8AC3E}">
        <p14:creationId xmlns:p14="http://schemas.microsoft.com/office/powerpoint/2010/main" val="3729875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0" y="1698301"/>
            <a:ext cx="5599522" cy="3461397"/>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God of unsearchable mercy, you refuse to be contained by the walls we build or the boundaries we draw.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0"/>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We come before you today acknowledging our own tendency to keep people out, and our own desperate need to be let in. Like Joseph’s brothers, we need your forgiveness. </a:t>
            </a:r>
          </a:p>
        </p:txBody>
      </p:sp>
    </p:spTree>
    <p:extLst>
      <p:ext uri="{BB962C8B-B14F-4D97-AF65-F5344CB8AC3E}">
        <p14:creationId xmlns:p14="http://schemas.microsoft.com/office/powerpoint/2010/main" val="2780599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972873"/>
            <a:ext cx="5629835"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Like the Canaanite woman, we cry out from the margins for your healing touch. Break down the barriers in our hearts this morning. Pour out your grace upon us, </a:t>
            </a:r>
          </a:p>
        </p:txBody>
      </p:sp>
    </p:spTree>
    <p:extLst>
      <p:ext uri="{BB962C8B-B14F-4D97-AF65-F5344CB8AC3E}">
        <p14:creationId xmlns:p14="http://schemas.microsoft.com/office/powerpoint/2010/main" val="120533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245C5-A622-CEDA-2AA4-CA2FA000F06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2FE1583-FEEC-7C96-4AA2-9867A1188C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557E0522-6DC0-705B-5598-C4AB250B8AC0}"/>
              </a:ext>
            </a:extLst>
          </p:cNvPr>
          <p:cNvSpPr txBox="1"/>
          <p:nvPr/>
        </p:nvSpPr>
        <p:spPr>
          <a:xfrm>
            <a:off x="0" y="1665371"/>
            <a:ext cx="5629835" cy="4153894"/>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heal our broken relationships, and teach us to marvel at a faith that refuses to give up on you. In Jesus</a:t>
            </a:r>
            <a:r>
              <a:rPr lang="ar-SA" sz="3000" b="1" dirty="0">
                <a:latin typeface="Verdana" panose="020B0604030504040204" pitchFamily="34" charset="0"/>
                <a:ea typeface="Verdana" panose="020B0604030504040204" pitchFamily="34" charset="0"/>
              </a:rPr>
              <a:t>’ </a:t>
            </a:r>
            <a:r>
              <a:rPr lang="en-US" sz="3000" b="1" dirty="0">
                <a:latin typeface="Verdana" panose="020B0604030504040204" pitchFamily="34" charset="0"/>
                <a:ea typeface="Verdana" panose="020B0604030504040204" pitchFamily="34" charset="0"/>
                <a:cs typeface="Verdana" panose="020B0604030504040204" pitchFamily="34" charset="0"/>
              </a:rPr>
              <a:t>name, Amen.</a:t>
            </a:r>
          </a:p>
        </p:txBody>
      </p:sp>
    </p:spTree>
    <p:extLst>
      <p:ext uri="{BB962C8B-B14F-4D97-AF65-F5344CB8AC3E}">
        <p14:creationId xmlns:p14="http://schemas.microsoft.com/office/powerpoint/2010/main" val="1943888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0C55FF-E753-2A6D-E8ED-2D141F564A38}"/>
              </a:ext>
            </a:extLst>
          </p:cNvPr>
          <p:cNvPicPr>
            <a:picLocks noChangeAspect="1"/>
          </p:cNvPicPr>
          <p:nvPr/>
        </p:nvPicPr>
        <p:blipFill>
          <a:blip r:embed="rId2">
            <a:alphaModFix amt="20000"/>
          </a:blip>
          <a:stretch>
            <a:fillRect/>
          </a:stretch>
        </p:blipFill>
        <p:spPr>
          <a:xfrm>
            <a:off x="-1021977" y="-1260418"/>
            <a:ext cx="11224335" cy="9409336"/>
          </a:xfrm>
          <a:prstGeom prst="rect">
            <a:avLst/>
          </a:prstGeom>
        </p:spPr>
      </p:pic>
      <p:sp>
        <p:nvSpPr>
          <p:cNvPr id="5" name="TextBox 4">
            <a:extLst>
              <a:ext uri="{FF2B5EF4-FFF2-40B4-BE49-F238E27FC236}">
                <a16:creationId xmlns:a16="http://schemas.microsoft.com/office/drawing/2014/main" id="{519BF5AB-B43A-5EAC-335C-CD4F2DE133AE}"/>
              </a:ext>
            </a:extLst>
          </p:cNvPr>
          <p:cNvSpPr txBox="1"/>
          <p:nvPr/>
        </p:nvSpPr>
        <p:spPr>
          <a:xfrm>
            <a:off x="0" y="0"/>
            <a:ext cx="6423102" cy="769441"/>
          </a:xfrm>
          <a:prstGeom prst="rect">
            <a:avLst/>
          </a:prstGeom>
          <a:noFill/>
        </p:spPr>
        <p:txBody>
          <a:bodyPr wrap="square">
            <a:spAutoFit/>
          </a:bodyPr>
          <a:lstStyle/>
          <a:p>
            <a:pPr>
              <a:spcBef>
                <a:spcPct val="50000"/>
              </a:spcBef>
              <a:defRPr/>
            </a:pPr>
            <a:r>
              <a:rPr lang="en-US" sz="4400" dirty="0">
                <a:latin typeface="Times New Roman" pitchFamily="18" charset="0"/>
              </a:rPr>
              <a:t>I Want a Principle Within</a:t>
            </a:r>
          </a:p>
        </p:txBody>
      </p:sp>
      <p:sp>
        <p:nvSpPr>
          <p:cNvPr id="7" name="TextBox 6">
            <a:extLst>
              <a:ext uri="{FF2B5EF4-FFF2-40B4-BE49-F238E27FC236}">
                <a16:creationId xmlns:a16="http://schemas.microsoft.com/office/drawing/2014/main" id="{7C7CC538-9147-D2DB-6456-B0819AF99353}"/>
              </a:ext>
            </a:extLst>
          </p:cNvPr>
          <p:cNvSpPr txBox="1"/>
          <p:nvPr/>
        </p:nvSpPr>
        <p:spPr>
          <a:xfrm>
            <a:off x="8023303" y="0"/>
            <a:ext cx="1120697" cy="769441"/>
          </a:xfrm>
          <a:prstGeom prst="rect">
            <a:avLst/>
          </a:prstGeom>
          <a:noFill/>
        </p:spPr>
        <p:txBody>
          <a:bodyPr wrap="square">
            <a:spAutoFit/>
          </a:bodyPr>
          <a:lstStyle/>
          <a:p>
            <a:pPr algn="r">
              <a:spcBef>
                <a:spcPct val="50000"/>
              </a:spcBef>
              <a:defRPr/>
            </a:pPr>
            <a:r>
              <a:rPr lang="en-US" sz="4400" dirty="0">
                <a:latin typeface="Times New Roman" pitchFamily="18" charset="0"/>
              </a:rPr>
              <a:t>410</a:t>
            </a:r>
          </a:p>
        </p:txBody>
      </p:sp>
      <p:sp>
        <p:nvSpPr>
          <p:cNvPr id="10" name="TextBox 9">
            <a:extLst>
              <a:ext uri="{FF2B5EF4-FFF2-40B4-BE49-F238E27FC236}">
                <a16:creationId xmlns:a16="http://schemas.microsoft.com/office/drawing/2014/main" id="{DF8728A5-8242-D75A-5A9C-DA0130BFD60E}"/>
              </a:ext>
            </a:extLst>
          </p:cNvPr>
          <p:cNvSpPr txBox="1"/>
          <p:nvPr/>
        </p:nvSpPr>
        <p:spPr>
          <a:xfrm>
            <a:off x="95521" y="769441"/>
            <a:ext cx="4817326" cy="338554"/>
          </a:xfrm>
          <a:prstGeom prst="rect">
            <a:avLst/>
          </a:prstGeom>
          <a:noFill/>
        </p:spPr>
        <p:txBody>
          <a:bodyPr wrap="square">
            <a:spAutoFit/>
          </a:bodyPr>
          <a:lstStyle/>
          <a:p>
            <a:pPr>
              <a:spcBef>
                <a:spcPct val="50000"/>
              </a:spcBef>
              <a:defRPr/>
            </a:pPr>
            <a:r>
              <a:rPr lang="en-US" sz="1600" dirty="0">
                <a:latin typeface="Times New Roman" pitchFamily="18" charset="0"/>
              </a:rPr>
              <a:t>WORDS: Charles Wesley, 1749</a:t>
            </a:r>
            <a:endParaRPr lang="en-US" sz="2200" dirty="0">
              <a:latin typeface="Times New Roman" pitchFamily="18" charset="0"/>
            </a:endParaRPr>
          </a:p>
        </p:txBody>
      </p:sp>
      <p:sp>
        <p:nvSpPr>
          <p:cNvPr id="12" name="TextBox 11">
            <a:extLst>
              <a:ext uri="{FF2B5EF4-FFF2-40B4-BE49-F238E27FC236}">
                <a16:creationId xmlns:a16="http://schemas.microsoft.com/office/drawing/2014/main" id="{FFBAB8FA-2972-81E6-882D-D524969CAD71}"/>
              </a:ext>
            </a:extLst>
          </p:cNvPr>
          <p:cNvSpPr txBox="1"/>
          <p:nvPr/>
        </p:nvSpPr>
        <p:spPr>
          <a:xfrm>
            <a:off x="148121" y="1877436"/>
            <a:ext cx="8847757" cy="4035144"/>
          </a:xfrm>
          <a:prstGeom prst="rect">
            <a:avLst/>
          </a:prstGeom>
          <a:noFill/>
        </p:spPr>
        <p:txBody>
          <a:bodyPr wrap="square">
            <a:spAutoFit/>
          </a:bodyPr>
          <a:lstStyle/>
          <a:p>
            <a:pPr algn="ctr">
              <a:lnSpc>
                <a:spcPct val="150000"/>
              </a:lnSpc>
              <a:spcBef>
                <a:spcPct val="50000"/>
              </a:spcBef>
              <a:defRPr/>
            </a:pPr>
            <a:r>
              <a:rPr lang="en-US" sz="3500" dirty="0">
                <a:latin typeface="Times New Roman" pitchFamily="18" charset="0"/>
              </a:rPr>
              <a:t>1. I want a principle within of watchful, godly fear, a sensibility of sin, a pain to feel it near. I want the first approach to feel of pride or wrong desire, to catch the wandering of my will, and quench the kindling fire.</a:t>
            </a:r>
          </a:p>
        </p:txBody>
      </p:sp>
    </p:spTree>
    <p:extLst>
      <p:ext uri="{BB962C8B-B14F-4D97-AF65-F5344CB8AC3E}">
        <p14:creationId xmlns:p14="http://schemas.microsoft.com/office/powerpoint/2010/main" val="72673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061A-61C1-F084-EC98-9C0B2AE288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5C6B18-75FB-C201-B870-0A6A5C442C10}"/>
              </a:ext>
            </a:extLst>
          </p:cNvPr>
          <p:cNvPicPr>
            <a:picLocks noChangeAspect="1"/>
          </p:cNvPicPr>
          <p:nvPr/>
        </p:nvPicPr>
        <p:blipFill>
          <a:blip r:embed="rId2">
            <a:alphaModFix amt="20000"/>
          </a:blip>
          <a:stretch>
            <a:fillRect/>
          </a:stretch>
        </p:blipFill>
        <p:spPr>
          <a:xfrm>
            <a:off x="-1021977" y="-1260418"/>
            <a:ext cx="11224335" cy="9409336"/>
          </a:xfrm>
          <a:prstGeom prst="rect">
            <a:avLst/>
          </a:prstGeom>
        </p:spPr>
      </p:pic>
      <p:sp>
        <p:nvSpPr>
          <p:cNvPr id="5" name="TextBox 4">
            <a:extLst>
              <a:ext uri="{FF2B5EF4-FFF2-40B4-BE49-F238E27FC236}">
                <a16:creationId xmlns:a16="http://schemas.microsoft.com/office/drawing/2014/main" id="{11C99220-8703-C143-5F86-AE05D2BC0414}"/>
              </a:ext>
            </a:extLst>
          </p:cNvPr>
          <p:cNvSpPr txBox="1"/>
          <p:nvPr/>
        </p:nvSpPr>
        <p:spPr>
          <a:xfrm>
            <a:off x="0" y="0"/>
            <a:ext cx="6423102" cy="769441"/>
          </a:xfrm>
          <a:prstGeom prst="rect">
            <a:avLst/>
          </a:prstGeom>
          <a:noFill/>
        </p:spPr>
        <p:txBody>
          <a:bodyPr wrap="square">
            <a:spAutoFit/>
          </a:bodyPr>
          <a:lstStyle/>
          <a:p>
            <a:pPr>
              <a:spcBef>
                <a:spcPct val="50000"/>
              </a:spcBef>
              <a:defRPr/>
            </a:pPr>
            <a:r>
              <a:rPr lang="en-US" sz="4400" dirty="0">
                <a:latin typeface="Times New Roman" pitchFamily="18" charset="0"/>
              </a:rPr>
              <a:t>I Want a Principle Within</a:t>
            </a:r>
          </a:p>
        </p:txBody>
      </p:sp>
      <p:sp>
        <p:nvSpPr>
          <p:cNvPr id="7" name="TextBox 6">
            <a:extLst>
              <a:ext uri="{FF2B5EF4-FFF2-40B4-BE49-F238E27FC236}">
                <a16:creationId xmlns:a16="http://schemas.microsoft.com/office/drawing/2014/main" id="{A819EF19-28C9-8185-1CA9-27C4457334CC}"/>
              </a:ext>
            </a:extLst>
          </p:cNvPr>
          <p:cNvSpPr txBox="1"/>
          <p:nvPr/>
        </p:nvSpPr>
        <p:spPr>
          <a:xfrm>
            <a:off x="8023303" y="0"/>
            <a:ext cx="1120697" cy="769441"/>
          </a:xfrm>
          <a:prstGeom prst="rect">
            <a:avLst/>
          </a:prstGeom>
          <a:noFill/>
        </p:spPr>
        <p:txBody>
          <a:bodyPr wrap="square">
            <a:spAutoFit/>
          </a:bodyPr>
          <a:lstStyle/>
          <a:p>
            <a:pPr algn="r">
              <a:spcBef>
                <a:spcPct val="50000"/>
              </a:spcBef>
              <a:defRPr/>
            </a:pPr>
            <a:r>
              <a:rPr lang="en-US" sz="4400" dirty="0">
                <a:latin typeface="Times New Roman" pitchFamily="18" charset="0"/>
              </a:rPr>
              <a:t>410</a:t>
            </a:r>
          </a:p>
        </p:txBody>
      </p:sp>
      <p:sp>
        <p:nvSpPr>
          <p:cNvPr id="10" name="TextBox 9">
            <a:extLst>
              <a:ext uri="{FF2B5EF4-FFF2-40B4-BE49-F238E27FC236}">
                <a16:creationId xmlns:a16="http://schemas.microsoft.com/office/drawing/2014/main" id="{CB61D5E7-A01D-5F00-525C-4DA2BC8BE062}"/>
              </a:ext>
            </a:extLst>
          </p:cNvPr>
          <p:cNvSpPr txBox="1"/>
          <p:nvPr/>
        </p:nvSpPr>
        <p:spPr>
          <a:xfrm>
            <a:off x="95521" y="769441"/>
            <a:ext cx="4817326" cy="338554"/>
          </a:xfrm>
          <a:prstGeom prst="rect">
            <a:avLst/>
          </a:prstGeom>
          <a:noFill/>
        </p:spPr>
        <p:txBody>
          <a:bodyPr wrap="square">
            <a:spAutoFit/>
          </a:bodyPr>
          <a:lstStyle/>
          <a:p>
            <a:pPr>
              <a:spcBef>
                <a:spcPct val="50000"/>
              </a:spcBef>
              <a:defRPr/>
            </a:pPr>
            <a:r>
              <a:rPr lang="en-US" sz="1600" dirty="0">
                <a:latin typeface="Times New Roman" pitchFamily="18" charset="0"/>
              </a:rPr>
              <a:t>WORDS: Charles Wesley, 1749</a:t>
            </a:r>
            <a:endParaRPr lang="en-US" sz="2200" dirty="0">
              <a:latin typeface="Times New Roman" pitchFamily="18" charset="0"/>
            </a:endParaRPr>
          </a:p>
        </p:txBody>
      </p:sp>
      <p:sp>
        <p:nvSpPr>
          <p:cNvPr id="12" name="TextBox 11">
            <a:extLst>
              <a:ext uri="{FF2B5EF4-FFF2-40B4-BE49-F238E27FC236}">
                <a16:creationId xmlns:a16="http://schemas.microsoft.com/office/drawing/2014/main" id="{F9B974E5-3C72-3845-8821-C4A53341538B}"/>
              </a:ext>
            </a:extLst>
          </p:cNvPr>
          <p:cNvSpPr txBox="1"/>
          <p:nvPr/>
        </p:nvSpPr>
        <p:spPr>
          <a:xfrm>
            <a:off x="166311" y="1538882"/>
            <a:ext cx="8847757" cy="4843057"/>
          </a:xfrm>
          <a:prstGeom prst="rect">
            <a:avLst/>
          </a:prstGeom>
          <a:noFill/>
        </p:spPr>
        <p:txBody>
          <a:bodyPr wrap="square">
            <a:spAutoFit/>
          </a:bodyPr>
          <a:lstStyle/>
          <a:p>
            <a:pPr algn="ctr">
              <a:lnSpc>
                <a:spcPct val="150000"/>
              </a:lnSpc>
              <a:spcBef>
                <a:spcPct val="50000"/>
              </a:spcBef>
              <a:defRPr/>
            </a:pPr>
            <a:r>
              <a:rPr lang="en-US" sz="3500" dirty="0">
                <a:latin typeface="Times New Roman" pitchFamily="18" charset="0"/>
              </a:rPr>
              <a:t>2. From thee that I no more may stray, no more thy goodness grieve, grant me the filial awe,</a:t>
            </a:r>
            <a:br>
              <a:rPr lang="en-US" sz="3500" dirty="0">
                <a:latin typeface="Times New Roman" pitchFamily="18" charset="0"/>
              </a:rPr>
            </a:br>
            <a:r>
              <a:rPr lang="en-US" sz="3500" dirty="0">
                <a:latin typeface="Times New Roman" pitchFamily="18" charset="0"/>
              </a:rPr>
              <a:t>I pray, the tender conscience give. Quick as the apple of an eye, O God, my conscience make;</a:t>
            </a:r>
            <a:br>
              <a:rPr lang="en-US" sz="3500" dirty="0">
                <a:latin typeface="Times New Roman" pitchFamily="18" charset="0"/>
              </a:rPr>
            </a:br>
            <a:r>
              <a:rPr lang="en-US" sz="3500" dirty="0">
                <a:latin typeface="Times New Roman" pitchFamily="18" charset="0"/>
              </a:rPr>
              <a:t>awake my soul when sin is nigh, and keep it still awake.</a:t>
            </a:r>
          </a:p>
        </p:txBody>
      </p:sp>
    </p:spTree>
    <p:extLst>
      <p:ext uri="{BB962C8B-B14F-4D97-AF65-F5344CB8AC3E}">
        <p14:creationId xmlns:p14="http://schemas.microsoft.com/office/powerpoint/2010/main" val="2838759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BE786-E443-423B-4314-0698A1FD0E7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B72E52-7F49-C64B-D560-66B31983CC4D}"/>
              </a:ext>
            </a:extLst>
          </p:cNvPr>
          <p:cNvPicPr>
            <a:picLocks noChangeAspect="1"/>
          </p:cNvPicPr>
          <p:nvPr/>
        </p:nvPicPr>
        <p:blipFill>
          <a:blip r:embed="rId2">
            <a:alphaModFix amt="20000"/>
          </a:blip>
          <a:stretch>
            <a:fillRect/>
          </a:stretch>
        </p:blipFill>
        <p:spPr>
          <a:xfrm>
            <a:off x="-1040168" y="-1152841"/>
            <a:ext cx="11224335" cy="9409336"/>
          </a:xfrm>
          <a:prstGeom prst="rect">
            <a:avLst/>
          </a:prstGeom>
        </p:spPr>
      </p:pic>
      <p:sp>
        <p:nvSpPr>
          <p:cNvPr id="5" name="TextBox 4">
            <a:extLst>
              <a:ext uri="{FF2B5EF4-FFF2-40B4-BE49-F238E27FC236}">
                <a16:creationId xmlns:a16="http://schemas.microsoft.com/office/drawing/2014/main" id="{9B028461-DEEC-F7A9-6C7C-9ECB692B925A}"/>
              </a:ext>
            </a:extLst>
          </p:cNvPr>
          <p:cNvSpPr txBox="1"/>
          <p:nvPr/>
        </p:nvSpPr>
        <p:spPr>
          <a:xfrm>
            <a:off x="0" y="0"/>
            <a:ext cx="6423102" cy="769441"/>
          </a:xfrm>
          <a:prstGeom prst="rect">
            <a:avLst/>
          </a:prstGeom>
          <a:noFill/>
        </p:spPr>
        <p:txBody>
          <a:bodyPr wrap="square">
            <a:spAutoFit/>
          </a:bodyPr>
          <a:lstStyle/>
          <a:p>
            <a:pPr>
              <a:spcBef>
                <a:spcPct val="50000"/>
              </a:spcBef>
              <a:defRPr/>
            </a:pPr>
            <a:r>
              <a:rPr lang="en-US" sz="4400" dirty="0">
                <a:latin typeface="Times New Roman" pitchFamily="18" charset="0"/>
              </a:rPr>
              <a:t>I Want a Principle Within</a:t>
            </a:r>
          </a:p>
        </p:txBody>
      </p:sp>
      <p:sp>
        <p:nvSpPr>
          <p:cNvPr id="7" name="TextBox 6">
            <a:extLst>
              <a:ext uri="{FF2B5EF4-FFF2-40B4-BE49-F238E27FC236}">
                <a16:creationId xmlns:a16="http://schemas.microsoft.com/office/drawing/2014/main" id="{5C21743A-DA68-77D4-F0DF-C5659A2FBE09}"/>
              </a:ext>
            </a:extLst>
          </p:cNvPr>
          <p:cNvSpPr txBox="1"/>
          <p:nvPr/>
        </p:nvSpPr>
        <p:spPr>
          <a:xfrm>
            <a:off x="8023303" y="0"/>
            <a:ext cx="1120697" cy="769441"/>
          </a:xfrm>
          <a:prstGeom prst="rect">
            <a:avLst/>
          </a:prstGeom>
          <a:noFill/>
        </p:spPr>
        <p:txBody>
          <a:bodyPr wrap="square">
            <a:spAutoFit/>
          </a:bodyPr>
          <a:lstStyle/>
          <a:p>
            <a:pPr algn="r">
              <a:spcBef>
                <a:spcPct val="50000"/>
              </a:spcBef>
              <a:defRPr/>
            </a:pPr>
            <a:r>
              <a:rPr lang="en-US" sz="4400" dirty="0">
                <a:latin typeface="Times New Roman" pitchFamily="18" charset="0"/>
              </a:rPr>
              <a:t>410</a:t>
            </a:r>
          </a:p>
        </p:txBody>
      </p:sp>
      <p:sp>
        <p:nvSpPr>
          <p:cNvPr id="10" name="TextBox 9">
            <a:extLst>
              <a:ext uri="{FF2B5EF4-FFF2-40B4-BE49-F238E27FC236}">
                <a16:creationId xmlns:a16="http://schemas.microsoft.com/office/drawing/2014/main" id="{E224AEBE-055B-932B-721E-FD86FA219C7E}"/>
              </a:ext>
            </a:extLst>
          </p:cNvPr>
          <p:cNvSpPr txBox="1"/>
          <p:nvPr/>
        </p:nvSpPr>
        <p:spPr>
          <a:xfrm>
            <a:off x="95521" y="769441"/>
            <a:ext cx="4817326" cy="338554"/>
          </a:xfrm>
          <a:prstGeom prst="rect">
            <a:avLst/>
          </a:prstGeom>
          <a:noFill/>
        </p:spPr>
        <p:txBody>
          <a:bodyPr wrap="square">
            <a:spAutoFit/>
          </a:bodyPr>
          <a:lstStyle/>
          <a:p>
            <a:pPr>
              <a:spcBef>
                <a:spcPct val="50000"/>
              </a:spcBef>
              <a:defRPr/>
            </a:pPr>
            <a:r>
              <a:rPr lang="en-US" sz="1600" dirty="0">
                <a:latin typeface="Times New Roman" pitchFamily="18" charset="0"/>
              </a:rPr>
              <a:t>WORDS: Charles Wesley, 1749</a:t>
            </a:r>
            <a:endParaRPr lang="en-US" sz="2200" dirty="0">
              <a:latin typeface="Times New Roman" pitchFamily="18" charset="0"/>
            </a:endParaRPr>
          </a:p>
        </p:txBody>
      </p:sp>
      <p:sp>
        <p:nvSpPr>
          <p:cNvPr id="12" name="TextBox 11">
            <a:extLst>
              <a:ext uri="{FF2B5EF4-FFF2-40B4-BE49-F238E27FC236}">
                <a16:creationId xmlns:a16="http://schemas.microsoft.com/office/drawing/2014/main" id="{050E7703-7D7A-8AD0-E7E9-E0B85B81CFB0}"/>
              </a:ext>
            </a:extLst>
          </p:cNvPr>
          <p:cNvSpPr txBox="1"/>
          <p:nvPr/>
        </p:nvSpPr>
        <p:spPr>
          <a:xfrm>
            <a:off x="148120" y="1649337"/>
            <a:ext cx="8847757" cy="4843057"/>
          </a:xfrm>
          <a:prstGeom prst="rect">
            <a:avLst/>
          </a:prstGeom>
          <a:noFill/>
        </p:spPr>
        <p:txBody>
          <a:bodyPr wrap="square">
            <a:spAutoFit/>
          </a:bodyPr>
          <a:lstStyle/>
          <a:p>
            <a:pPr algn="ctr">
              <a:lnSpc>
                <a:spcPct val="150000"/>
              </a:lnSpc>
              <a:spcBef>
                <a:spcPct val="50000"/>
              </a:spcBef>
              <a:defRPr/>
            </a:pPr>
            <a:r>
              <a:rPr lang="en-US" sz="3500" dirty="0">
                <a:latin typeface="Times New Roman" pitchFamily="18" charset="0"/>
              </a:rPr>
              <a:t>3. Almighty God of truth and love, to me thy power impart; the mountain from my soul remove, the hardness from my heart. O may the least omission pain my reawakened soul,</a:t>
            </a:r>
            <a:br>
              <a:rPr lang="en-US" sz="3500" dirty="0">
                <a:latin typeface="Times New Roman" pitchFamily="18" charset="0"/>
              </a:rPr>
            </a:br>
            <a:r>
              <a:rPr lang="en-US" sz="3500" dirty="0">
                <a:latin typeface="Times New Roman" pitchFamily="18" charset="0"/>
              </a:rPr>
              <a:t>and drive me to that blood again, which makes the wounded whole.</a:t>
            </a:r>
          </a:p>
        </p:txBody>
      </p:sp>
    </p:spTree>
    <p:extLst>
      <p:ext uri="{BB962C8B-B14F-4D97-AF65-F5344CB8AC3E}">
        <p14:creationId xmlns:p14="http://schemas.microsoft.com/office/powerpoint/2010/main" val="4057508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326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2F91C5-EB48-3CDD-A920-529FE9D3D64D}"/>
              </a:ext>
            </a:extLst>
          </p:cNvPr>
          <p:cNvSpPr>
            <a:spLocks noGrp="1"/>
          </p:cNvSpPr>
          <p:nvPr>
            <p:ph type="ctrTitle"/>
          </p:nvPr>
        </p:nvSpPr>
        <p:spPr>
          <a:xfrm>
            <a:off x="603504" y="5116529"/>
            <a:ext cx="7944130" cy="1000655"/>
          </a:xfrm>
        </p:spPr>
        <p:txBody>
          <a:bodyPr anchor="t">
            <a:normAutofit/>
          </a:bodyPr>
          <a:lstStyle/>
          <a:p>
            <a:pPr algn="l"/>
            <a:r>
              <a:rPr lang="en-US" sz="3500" b="1">
                <a:solidFill>
                  <a:schemeClr val="tx2"/>
                </a:solidFill>
              </a:rPr>
              <a:t>Genesis 45:1 – 15 </a:t>
            </a:r>
            <a:endParaRPr lang="en-US" sz="3500" dirty="0">
              <a:solidFill>
                <a:schemeClr val="tx2"/>
              </a:solidFill>
            </a:endParaRPr>
          </a:p>
        </p:txBody>
      </p:sp>
      <p:pic>
        <p:nvPicPr>
          <p:cNvPr id="4" name="Picture 3" descr="A serene setting captures a group of people gathered serenely on a grassy hill. Their presence, amidst the sweeping views of the lush countryside, evokes a sense of peace and community. This gathering, whether for a social event or perhaps a simpler, reflective moment, illustrates the timeless connection between humans and the natural world. The gentle slopes and the broad horizon stretching behind them create a picture of tranquility and wide-open spaces.">
            <a:extLst>
              <a:ext uri="{FF2B5EF4-FFF2-40B4-BE49-F238E27FC236}">
                <a16:creationId xmlns:a16="http://schemas.microsoft.com/office/drawing/2014/main" id="{697A9260-F8C6-8BBD-AB79-B02119C2A7C1}"/>
              </a:ext>
            </a:extLst>
          </p:cNvPr>
          <p:cNvPicPr>
            <a:picLocks noChangeAspect="1"/>
          </p:cNvPicPr>
          <p:nvPr/>
        </p:nvPicPr>
        <p:blipFill>
          <a:blip r:embed="rId2"/>
          <a:srcRect t="54052"/>
          <a:stretch>
            <a:fillRect/>
          </a:stretch>
        </p:blipFill>
        <p:spPr>
          <a:xfrm>
            <a:off x="20" y="10"/>
            <a:ext cx="9143980" cy="4201449"/>
          </a:xfrm>
          <a:prstGeom prst="rect">
            <a:avLst/>
          </a:prstGeom>
        </p:spPr>
      </p:pic>
      <p:grpSp>
        <p:nvGrpSpPr>
          <p:cNvPr id="11" name="Group 1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2" name="Freeform: Shape 1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a:extLst>
              <a:ext uri="{FF2B5EF4-FFF2-40B4-BE49-F238E27FC236}">
                <a16:creationId xmlns:a16="http://schemas.microsoft.com/office/drawing/2014/main" id="{543DA8E0-CC72-F439-DF48-DD1A8BEC456E}"/>
              </a:ext>
            </a:extLst>
          </p:cNvPr>
          <p:cNvSpPr>
            <a:spLocks noGrp="1"/>
          </p:cNvSpPr>
          <p:nvPr>
            <p:ph type="subTitle" idx="1"/>
          </p:nvPr>
        </p:nvSpPr>
        <p:spPr>
          <a:xfrm>
            <a:off x="603504" y="4580785"/>
            <a:ext cx="7062673" cy="484374"/>
          </a:xfrm>
        </p:spPr>
        <p:txBody>
          <a:bodyPr anchor="b">
            <a:normAutofit/>
          </a:bodyPr>
          <a:lstStyle/>
          <a:p>
            <a:pPr algn="l"/>
            <a:r>
              <a:rPr lang="en-US" sz="1700">
                <a:solidFill>
                  <a:schemeClr val="tx2"/>
                </a:solidFill>
              </a:rPr>
              <a:t>NRSVUE</a:t>
            </a:r>
          </a:p>
        </p:txBody>
      </p:sp>
    </p:spTree>
    <p:extLst>
      <p:ext uri="{BB962C8B-B14F-4D97-AF65-F5344CB8AC3E}">
        <p14:creationId xmlns:p14="http://schemas.microsoft.com/office/powerpoint/2010/main" val="922919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B61D0D-52E0-9853-E50D-0E630EC57642}"/>
              </a:ext>
            </a:extLst>
          </p:cNvPr>
          <p:cNvSpPr txBox="1"/>
          <p:nvPr/>
        </p:nvSpPr>
        <p:spPr>
          <a:xfrm>
            <a:off x="0" y="210715"/>
            <a:ext cx="9143999" cy="6436570"/>
          </a:xfrm>
          <a:prstGeom prst="rect">
            <a:avLst/>
          </a:prstGeom>
          <a:noFill/>
        </p:spPr>
        <p:txBody>
          <a:bodyPr wrap="square">
            <a:spAutoFit/>
          </a:bodyPr>
          <a:lstStyle/>
          <a:p>
            <a:pPr marL="0" marR="0" algn="ctr">
              <a:lnSpc>
                <a:spcPct val="150000"/>
              </a:lnSpc>
              <a:spcAft>
                <a:spcPts val="800"/>
              </a:spcAft>
              <a:buNone/>
            </a:pP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Then Joseph could no longer control himself before all those who stood by him, and he cried out, “Send everyone away from me.” So no one stayed with him when Joseph made himself known to his brothers. </a:t>
            </a:r>
          </a:p>
          <a:p>
            <a:pPr marL="0" marR="0" algn="ctr">
              <a:lnSpc>
                <a:spcPct val="150000"/>
              </a:lnSpc>
              <a:spcAft>
                <a:spcPts val="800"/>
              </a:spcAft>
              <a:buNone/>
            </a:pP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spcAft>
                <a:spcPts val="800"/>
              </a:spcAft>
              <a:buNone/>
            </a:pPr>
            <a:r>
              <a:rPr lang="en-US" sz="3000" b="1" kern="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And he wept so loudly that the Egyptians heard it, and the household of Pharaoh heard it. </a:t>
            </a: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97201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2C5A-D86B-DC94-F554-5894719617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B10BCF-65EC-A8BF-21BE-7730CA7C0577}"/>
              </a:ext>
            </a:extLst>
          </p:cNvPr>
          <p:cNvSpPr txBox="1"/>
          <p:nvPr/>
        </p:nvSpPr>
        <p:spPr>
          <a:xfrm>
            <a:off x="1" y="326131"/>
            <a:ext cx="9143999" cy="6205738"/>
          </a:xfrm>
          <a:prstGeom prst="rect">
            <a:avLst/>
          </a:prstGeom>
          <a:noFill/>
        </p:spPr>
        <p:txBody>
          <a:bodyPr wrap="square">
            <a:spAutoFit/>
          </a:bodyPr>
          <a:lstStyle/>
          <a:p>
            <a:pPr algn="ctr">
              <a:lnSpc>
                <a:spcPct val="150000"/>
              </a:lnSpc>
              <a:spcAft>
                <a:spcPts val="800"/>
              </a:spcAft>
            </a:pPr>
            <a:r>
              <a:rPr lang="en-US" sz="3000" b="1" kern="0"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3 </a:t>
            </a:r>
            <a:r>
              <a:rPr lang="en-US" sz="3000" kern="0" dirty="0">
                <a:solidFill>
                  <a:srgbClr val="000000"/>
                </a:solidFill>
                <a:latin typeface="Verdana" panose="020B0604030504040204" pitchFamily="34" charset="0"/>
                <a:ea typeface="Verdana" panose="020B0604030504040204" pitchFamily="34" charset="0"/>
                <a:cs typeface="Verdana" panose="020B0604030504040204" pitchFamily="34" charset="0"/>
              </a:rPr>
              <a:t>Joseph said to his brothers, “I am Joseph. Is my father still alive?” But his brothers could not answer him, so dismayed were they at his presence.</a:t>
            </a:r>
          </a:p>
          <a:p>
            <a:pPr algn="ctr">
              <a:lnSpc>
                <a:spcPct val="150000"/>
              </a:lnSpc>
              <a:spcAft>
                <a:spcPts val="800"/>
              </a:spcAft>
            </a:pPr>
            <a:endParaRPr lang="en-US" sz="3000" b="1" kern="0"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spcAft>
                <a:spcPts val="800"/>
              </a:spcAft>
            </a:pPr>
            <a:r>
              <a:rPr lang="en-US" sz="3000" b="1" baseline="30000" dirty="0">
                <a:latin typeface="Verdana" panose="020B0604030504040204" pitchFamily="34" charset="0"/>
                <a:ea typeface="Verdana" panose="020B0604030504040204" pitchFamily="34" charset="0"/>
                <a:cs typeface="Verdana" panose="020B0604030504040204" pitchFamily="34" charset="0"/>
              </a:rPr>
              <a:t> 4 </a:t>
            </a:r>
            <a:r>
              <a:rPr lang="en-US" sz="3000" dirty="0">
                <a:latin typeface="Verdana" panose="020B0604030504040204" pitchFamily="34" charset="0"/>
                <a:ea typeface="Verdana" panose="020B0604030504040204" pitchFamily="34" charset="0"/>
                <a:cs typeface="Verdana" panose="020B0604030504040204" pitchFamily="34" charset="0"/>
              </a:rPr>
              <a:t>Then Joseph said to his brothers, “Come closer to me.” And they came closer. He said, “I am your brother, Joseph, whom you sold into Egypt.</a:t>
            </a:r>
            <a:endParaRPr lang="en-US" sz="3000" kern="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7994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FE874-BC1E-EBC5-FE37-E318FD4DE3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949D8F-5628-5528-2EA4-E9B0689E6A32}"/>
              </a:ext>
            </a:extLst>
          </p:cNvPr>
          <p:cNvSpPr txBox="1"/>
          <p:nvPr/>
        </p:nvSpPr>
        <p:spPr>
          <a:xfrm>
            <a:off x="1" y="326131"/>
            <a:ext cx="9143999" cy="6205738"/>
          </a:xfrm>
          <a:prstGeom prst="rect">
            <a:avLst/>
          </a:prstGeom>
          <a:noFill/>
        </p:spPr>
        <p:txBody>
          <a:bodyPr wrap="square">
            <a:spAutoFit/>
          </a:bodyPr>
          <a:lstStyle/>
          <a:p>
            <a:pPr algn="ctr">
              <a:lnSpc>
                <a:spcPct val="150000"/>
              </a:lnSpc>
              <a:spcAft>
                <a:spcPts val="800"/>
              </a:spcAft>
            </a:pPr>
            <a:r>
              <a:rPr lang="en-US" sz="3000" b="1" kern="0"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3 </a:t>
            </a:r>
            <a:r>
              <a:rPr lang="en-US" sz="3000" kern="0" dirty="0">
                <a:solidFill>
                  <a:srgbClr val="000000"/>
                </a:solidFill>
                <a:latin typeface="Verdana" panose="020B0604030504040204" pitchFamily="34" charset="0"/>
                <a:ea typeface="Verdana" panose="020B0604030504040204" pitchFamily="34" charset="0"/>
                <a:cs typeface="Verdana" panose="020B0604030504040204" pitchFamily="34" charset="0"/>
              </a:rPr>
              <a:t>Joseph said to his brothers, “I am Joseph. Is my father still alive?” But his brothers could not answer him, so dismayed were they at his presence.</a:t>
            </a:r>
          </a:p>
          <a:p>
            <a:pPr algn="ctr">
              <a:lnSpc>
                <a:spcPct val="150000"/>
              </a:lnSpc>
              <a:spcAft>
                <a:spcPts val="800"/>
              </a:spcAft>
            </a:pPr>
            <a:endParaRPr lang="en-US" sz="3000" b="1" kern="0"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spcAft>
                <a:spcPts val="800"/>
              </a:spcAft>
            </a:pPr>
            <a:r>
              <a:rPr lang="en-US" sz="3000" b="1" baseline="30000" dirty="0">
                <a:latin typeface="Verdana" panose="020B0604030504040204" pitchFamily="34" charset="0"/>
                <a:ea typeface="Verdana" panose="020B0604030504040204" pitchFamily="34" charset="0"/>
                <a:cs typeface="Verdana" panose="020B0604030504040204" pitchFamily="34" charset="0"/>
              </a:rPr>
              <a:t> 4 </a:t>
            </a:r>
            <a:r>
              <a:rPr lang="en-US" sz="3000" dirty="0">
                <a:latin typeface="Verdana" panose="020B0604030504040204" pitchFamily="34" charset="0"/>
                <a:ea typeface="Verdana" panose="020B0604030504040204" pitchFamily="34" charset="0"/>
                <a:cs typeface="Verdana" panose="020B0604030504040204" pitchFamily="34" charset="0"/>
              </a:rPr>
              <a:t>Then Joseph said to his brothers, “Come closer to me.” And they came closer. He said, “I am your brother, Joseph, whom you sold into Egypt.</a:t>
            </a:r>
            <a:endParaRPr lang="en-US" sz="3000" kern="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68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C8866-F260-9797-66A7-B0C3D377639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A4D222-3588-4CDF-211A-03AE48F1FF79}"/>
              </a:ext>
            </a:extLst>
          </p:cNvPr>
          <p:cNvSpPr txBox="1"/>
          <p:nvPr/>
        </p:nvSpPr>
        <p:spPr>
          <a:xfrm>
            <a:off x="0" y="659555"/>
            <a:ext cx="9143999" cy="5538889"/>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And now do not be distressed or angry with yourselves because you sold me here, for God sent me before you to preserve life.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For the famine has been in the land these two years, and there are five more years in which there will be neither plowing nor harvest. </a:t>
            </a:r>
          </a:p>
        </p:txBody>
      </p:sp>
    </p:spTree>
    <p:extLst>
      <p:ext uri="{BB962C8B-B14F-4D97-AF65-F5344CB8AC3E}">
        <p14:creationId xmlns:p14="http://schemas.microsoft.com/office/powerpoint/2010/main" val="844167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DC5A3-2780-20A9-B344-BC8179B030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CEB94B-96B4-FC6B-8957-330C8D276114}"/>
              </a:ext>
            </a:extLst>
          </p:cNvPr>
          <p:cNvSpPr txBox="1"/>
          <p:nvPr/>
        </p:nvSpPr>
        <p:spPr>
          <a:xfrm>
            <a:off x="1" y="659555"/>
            <a:ext cx="9143999" cy="5538889"/>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God sent me before you to preserve for you a remnant on earth and to keep alive for you many survivors.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So it was not you who sent me here but God; he has made me a father to Pharaoh and lord of all his house and ruler over all the land of Egypt.</a:t>
            </a:r>
          </a:p>
        </p:txBody>
      </p:sp>
    </p:spTree>
    <p:extLst>
      <p:ext uri="{BB962C8B-B14F-4D97-AF65-F5344CB8AC3E}">
        <p14:creationId xmlns:p14="http://schemas.microsoft.com/office/powerpoint/2010/main" val="1307833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5B40-3A9B-06CC-D8D9-D8B0DCB19C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38D232-1BC6-5502-2E74-BB20819A2C88}"/>
              </a:ext>
            </a:extLst>
          </p:cNvPr>
          <p:cNvSpPr txBox="1"/>
          <p:nvPr/>
        </p:nvSpPr>
        <p:spPr>
          <a:xfrm>
            <a:off x="1" y="313307"/>
            <a:ext cx="9143999" cy="6231386"/>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Hurry and go up to my father and say to him, ‘Thus says your son Joseph, God has made me lord of all Egypt; come down to me; do not delay.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You shall settle in the land of Goshen, and you shall be near me, you and your children and your children’s children, as well as your flocks, your herds, and all that you have. </a:t>
            </a:r>
          </a:p>
        </p:txBody>
      </p:sp>
    </p:spTree>
    <p:extLst>
      <p:ext uri="{BB962C8B-B14F-4D97-AF65-F5344CB8AC3E}">
        <p14:creationId xmlns:p14="http://schemas.microsoft.com/office/powerpoint/2010/main" val="4004871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C4D58-D7FD-A310-DDF8-0EF4B97B06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903AFD-B42C-E33C-A2B4-5E8C724BC841}"/>
              </a:ext>
            </a:extLst>
          </p:cNvPr>
          <p:cNvSpPr txBox="1"/>
          <p:nvPr/>
        </p:nvSpPr>
        <p:spPr>
          <a:xfrm>
            <a:off x="0" y="659555"/>
            <a:ext cx="9143999"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I will provide for you there, since there are five more years of famine to come, so that you and your household and all that you have will not come to poverty.’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And now your eyes and the eyes of my brother Benjamin see that it is my own mouth that speaks to you. </a:t>
            </a:r>
          </a:p>
        </p:txBody>
      </p:sp>
    </p:spTree>
    <p:extLst>
      <p:ext uri="{BB962C8B-B14F-4D97-AF65-F5344CB8AC3E}">
        <p14:creationId xmlns:p14="http://schemas.microsoft.com/office/powerpoint/2010/main" val="1184247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6152A-4C07-2E20-845A-54CC1329DE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C46705-E496-E92B-FC8E-663C9E00CE94}"/>
              </a:ext>
            </a:extLst>
          </p:cNvPr>
          <p:cNvSpPr txBox="1"/>
          <p:nvPr/>
        </p:nvSpPr>
        <p:spPr>
          <a:xfrm>
            <a:off x="0" y="659555"/>
            <a:ext cx="9143999"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You must tell my father how greatly I am honored in Egypt and all that you have seen. Hurry and bring my father down here.”</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Then he fell upon his brother Benjamin’s neck and wept, while Benjamin wept upon his neck. </a:t>
            </a:r>
          </a:p>
        </p:txBody>
      </p:sp>
    </p:spTree>
    <p:extLst>
      <p:ext uri="{BB962C8B-B14F-4D97-AF65-F5344CB8AC3E}">
        <p14:creationId xmlns:p14="http://schemas.microsoft.com/office/powerpoint/2010/main" val="221982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F2BAB-2537-2964-5CCC-4E13312BF2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250C02-5D9E-70FD-FA6B-F909BDA67EDE}"/>
              </a:ext>
            </a:extLst>
          </p:cNvPr>
          <p:cNvSpPr txBox="1"/>
          <p:nvPr/>
        </p:nvSpPr>
        <p:spPr>
          <a:xfrm>
            <a:off x="1" y="2390799"/>
            <a:ext cx="9143999" cy="2076402"/>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15 </a:t>
            </a:r>
            <a:r>
              <a:rPr lang="en-US" sz="3000" dirty="0">
                <a:latin typeface="Verdana" panose="020B0604030504040204" pitchFamily="34" charset="0"/>
                <a:ea typeface="Verdana" panose="020B0604030504040204" pitchFamily="34" charset="0"/>
                <a:cs typeface="Verdana" panose="020B0604030504040204" pitchFamily="34" charset="0"/>
              </a:rPr>
              <a:t>And he kissed all his brothers and wept upon them, and after that his brothers talked with him.</a:t>
            </a:r>
          </a:p>
        </p:txBody>
      </p:sp>
    </p:spTree>
    <p:extLst>
      <p:ext uri="{BB962C8B-B14F-4D97-AF65-F5344CB8AC3E}">
        <p14:creationId xmlns:p14="http://schemas.microsoft.com/office/powerpoint/2010/main" val="1245760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842F6-4F17-3F7B-88B2-37EB8530F31A}"/>
              </a:ext>
            </a:extLst>
          </p:cNvPr>
          <p:cNvSpPr>
            <a:spLocks noGrp="1"/>
          </p:cNvSpPr>
          <p:nvPr>
            <p:ph type="ctrTitle"/>
          </p:nvPr>
        </p:nvSpPr>
        <p:spPr>
          <a:xfrm>
            <a:off x="667753" y="640080"/>
            <a:ext cx="2800511" cy="3566160"/>
          </a:xfrm>
        </p:spPr>
        <p:txBody>
          <a:bodyPr anchor="b">
            <a:normAutofit/>
          </a:bodyPr>
          <a:lstStyle/>
          <a:p>
            <a:pPr algn="l"/>
            <a:r>
              <a:rPr lang="en-US" sz="4700"/>
              <a:t>Matthew 15: 21 – 28 </a:t>
            </a:r>
          </a:p>
        </p:txBody>
      </p:sp>
      <p:sp>
        <p:nvSpPr>
          <p:cNvPr id="3" name="Subtitle 2">
            <a:extLst>
              <a:ext uri="{FF2B5EF4-FFF2-40B4-BE49-F238E27FC236}">
                <a16:creationId xmlns:a16="http://schemas.microsoft.com/office/drawing/2014/main" id="{77086220-0E65-7149-344A-D7FBBC8E25EA}"/>
              </a:ext>
            </a:extLst>
          </p:cNvPr>
          <p:cNvSpPr>
            <a:spLocks noGrp="1"/>
          </p:cNvSpPr>
          <p:nvPr>
            <p:ph type="subTitle" idx="1"/>
          </p:nvPr>
        </p:nvSpPr>
        <p:spPr>
          <a:xfrm>
            <a:off x="667754" y="4636008"/>
            <a:ext cx="2800510" cy="1572768"/>
          </a:xfrm>
        </p:spPr>
        <p:txBody>
          <a:bodyPr>
            <a:normAutofit/>
          </a:bodyPr>
          <a:lstStyle/>
          <a:p>
            <a:pPr algn="l"/>
            <a:r>
              <a:rPr lang="en-US"/>
              <a:t>NRSVUE</a:t>
            </a:r>
          </a:p>
        </p:txBody>
      </p:sp>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4409267"/>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Jesus Heals the Little Girl | His Treasure Seekers">
            <a:extLst>
              <a:ext uri="{FF2B5EF4-FFF2-40B4-BE49-F238E27FC236}">
                <a16:creationId xmlns:a16="http://schemas.microsoft.com/office/drawing/2014/main" id="{6855D7E7-FDDA-46CA-B8D7-45C30A2957D3}"/>
              </a:ext>
            </a:extLst>
          </p:cNvPr>
          <p:cNvPicPr>
            <a:picLocks noChangeAspect="1"/>
          </p:cNvPicPr>
          <p:nvPr/>
        </p:nvPicPr>
        <p:blipFill>
          <a:blip r:embed="rId2"/>
          <a:srcRect l="3989" r="-3" b="-3"/>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04750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B4B32D-CC69-7903-FE06-3057B652640E}"/>
              </a:ext>
            </a:extLst>
          </p:cNvPr>
          <p:cNvSpPr txBox="1"/>
          <p:nvPr/>
        </p:nvSpPr>
        <p:spPr>
          <a:xfrm>
            <a:off x="0" y="903212"/>
            <a:ext cx="9144000" cy="5051576"/>
          </a:xfrm>
          <a:prstGeom prst="rect">
            <a:avLst/>
          </a:prstGeom>
          <a:noFill/>
        </p:spPr>
        <p:txBody>
          <a:bodyPr wrap="square">
            <a:spAutoFit/>
          </a:bodyPr>
          <a:lstStyle/>
          <a:p>
            <a:pPr marL="0" marR="0" algn="ctr">
              <a:lnSpc>
                <a:spcPct val="150000"/>
              </a:lnSpc>
              <a:spcAft>
                <a:spcPts val="800"/>
              </a:spcAft>
              <a:buNone/>
            </a:pPr>
            <a:r>
              <a:rPr lang="en-US" sz="3000" b="1" kern="10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21 </a:t>
            </a:r>
            <a:r>
              <a:rPr lang="en-US" sz="3000" kern="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Jesus left that place and went away to the district of </a:t>
            </a:r>
            <a:r>
              <a:rPr lang="en-US" sz="3000" kern="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Tyre</a:t>
            </a:r>
            <a:r>
              <a:rPr lang="en-US" sz="3000" kern="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and Sidon. </a:t>
            </a:r>
          </a:p>
          <a:p>
            <a:pPr marL="0" marR="0" algn="ctr">
              <a:lnSpc>
                <a:spcPct val="150000"/>
              </a:lnSpc>
              <a:spcAft>
                <a:spcPts val="800"/>
              </a:spcAft>
              <a:buNone/>
            </a:pP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spcAft>
                <a:spcPts val="800"/>
              </a:spcAft>
              <a:buNone/>
            </a:pPr>
            <a:r>
              <a:rPr lang="en-US" sz="3000" b="1" kern="10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22 </a:t>
            </a:r>
            <a:r>
              <a:rPr lang="en-US" sz="3000" kern="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Just then a Canaanite woman from that region came out and started shouting, “Have mercy on me, Lord, Son of David; my daughter is tormented by a demon.”</a:t>
            </a: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34570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22CC1-BAB4-5530-D2C5-1215BB40A8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95A932-A8E1-5A53-7D7D-8B0C376AC925}"/>
              </a:ext>
            </a:extLst>
          </p:cNvPr>
          <p:cNvSpPr txBox="1"/>
          <p:nvPr/>
        </p:nvSpPr>
        <p:spPr>
          <a:xfrm>
            <a:off x="2754351" y="39252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BC77BE04-7853-9CE1-07CD-70593527456C}"/>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23 </a:t>
            </a:r>
            <a:r>
              <a:rPr lang="en-US" sz="3000" dirty="0">
                <a:latin typeface="Verdana" panose="020B0604030504040204" pitchFamily="34" charset="0"/>
                <a:ea typeface="Verdana" panose="020B0604030504040204" pitchFamily="34" charset="0"/>
                <a:cs typeface="Verdana" panose="020B0604030504040204" pitchFamily="34" charset="0"/>
              </a:rPr>
              <a:t>But he did not answer her at all. And his disciples came and urged him, saying, “Send her away, for she keeps shouting after us.”</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24 </a:t>
            </a:r>
            <a:r>
              <a:rPr lang="en-US" sz="3000" dirty="0">
                <a:latin typeface="Verdana" panose="020B0604030504040204" pitchFamily="34" charset="0"/>
                <a:ea typeface="Verdana" panose="020B0604030504040204" pitchFamily="34" charset="0"/>
                <a:cs typeface="Verdana" panose="020B0604030504040204" pitchFamily="34" charset="0"/>
              </a:rPr>
              <a:t>He answered, “I was sent only to the lost sheep of the house of Israel.” </a:t>
            </a:r>
          </a:p>
        </p:txBody>
      </p:sp>
    </p:spTree>
    <p:extLst>
      <p:ext uri="{BB962C8B-B14F-4D97-AF65-F5344CB8AC3E}">
        <p14:creationId xmlns:p14="http://schemas.microsoft.com/office/powerpoint/2010/main" val="3247088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9B7B6-BD30-467C-5E93-3320D53336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1A1929-497C-1072-3898-B8BBA3F37434}"/>
              </a:ext>
            </a:extLst>
          </p:cNvPr>
          <p:cNvSpPr txBox="1"/>
          <p:nvPr/>
        </p:nvSpPr>
        <p:spPr>
          <a:xfrm>
            <a:off x="2754351" y="39252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6B60720B-0401-0362-ED09-E69757BF9769}"/>
              </a:ext>
            </a:extLst>
          </p:cNvPr>
          <p:cNvSpPr txBox="1"/>
          <p:nvPr/>
        </p:nvSpPr>
        <p:spPr>
          <a:xfrm>
            <a:off x="0" y="1698301"/>
            <a:ext cx="9144000" cy="3461397"/>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25 </a:t>
            </a:r>
            <a:r>
              <a:rPr lang="en-US" sz="3000" dirty="0">
                <a:latin typeface="Verdana" panose="020B0604030504040204" pitchFamily="34" charset="0"/>
                <a:ea typeface="Verdana" panose="020B0604030504040204" pitchFamily="34" charset="0"/>
                <a:cs typeface="Verdana" panose="020B0604030504040204" pitchFamily="34" charset="0"/>
              </a:rPr>
              <a:t>But she came and knelt before him, saying, “Lord, help me.”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26 </a:t>
            </a:r>
            <a:r>
              <a:rPr lang="en-US" sz="3000" dirty="0">
                <a:latin typeface="Verdana" panose="020B0604030504040204" pitchFamily="34" charset="0"/>
                <a:ea typeface="Verdana" panose="020B0604030504040204" pitchFamily="34" charset="0"/>
                <a:cs typeface="Verdana" panose="020B0604030504040204" pitchFamily="34" charset="0"/>
              </a:rPr>
              <a:t>He answered, “It is not fair to take the children’s food and throw it to the dogs.” </a:t>
            </a:r>
          </a:p>
        </p:txBody>
      </p:sp>
    </p:spTree>
    <p:extLst>
      <p:ext uri="{BB962C8B-B14F-4D97-AF65-F5344CB8AC3E}">
        <p14:creationId xmlns:p14="http://schemas.microsoft.com/office/powerpoint/2010/main" val="1208328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67C92-755E-B3DE-4BAF-72C80645BA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0DB542-965D-7F6E-4EE2-DB8235CEE822}"/>
              </a:ext>
            </a:extLst>
          </p:cNvPr>
          <p:cNvSpPr txBox="1"/>
          <p:nvPr/>
        </p:nvSpPr>
        <p:spPr>
          <a:xfrm>
            <a:off x="2754351" y="39252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25E3BEA1-C473-653F-2284-F3366235E63B}"/>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27 </a:t>
            </a:r>
            <a:r>
              <a:rPr lang="en-US" sz="3000" dirty="0">
                <a:latin typeface="Verdana" panose="020B0604030504040204" pitchFamily="34" charset="0"/>
                <a:ea typeface="Verdana" panose="020B0604030504040204" pitchFamily="34" charset="0"/>
                <a:cs typeface="Verdana" panose="020B0604030504040204" pitchFamily="34" charset="0"/>
              </a:rPr>
              <a:t>She said, “Yes, Lord, yet even the dogs eat the crumbs that fall from their masters’ table.”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28 </a:t>
            </a:r>
            <a:r>
              <a:rPr lang="en-US" sz="3000" dirty="0">
                <a:latin typeface="Verdana" panose="020B0604030504040204" pitchFamily="34" charset="0"/>
                <a:ea typeface="Verdana" panose="020B0604030504040204" pitchFamily="34" charset="0"/>
                <a:cs typeface="Verdana" panose="020B0604030504040204" pitchFamily="34" charset="0"/>
              </a:rPr>
              <a:t>Then Jesus answered her, “Woman, great is your faith! Let it be done for you as you wish.” And her daughter was healed from that moment.</a:t>
            </a:r>
          </a:p>
        </p:txBody>
      </p:sp>
    </p:spTree>
    <p:extLst>
      <p:ext uri="{BB962C8B-B14F-4D97-AF65-F5344CB8AC3E}">
        <p14:creationId xmlns:p14="http://schemas.microsoft.com/office/powerpoint/2010/main" val="888086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360DEB-80CF-EA3F-0053-8EA8835C7650}"/>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Great is thy faithfulness, </a:t>
            </a:r>
          </a:p>
          <a:p>
            <a:pPr algn="ctr"/>
            <a:r>
              <a:rPr lang="en-US" sz="4000" dirty="0">
                <a:latin typeface="Times New Roman" charset="0"/>
                <a:ea typeface="Times New Roman" charset="0"/>
                <a:cs typeface="Times New Roman" charset="0"/>
              </a:rPr>
              <a:t>O God my Father; </a:t>
            </a:r>
          </a:p>
          <a:p>
            <a:pPr algn="ctr"/>
            <a:r>
              <a:rPr lang="en-US" sz="4000" dirty="0">
                <a:latin typeface="Times New Roman" charset="0"/>
                <a:ea typeface="Times New Roman" charset="0"/>
                <a:cs typeface="Times New Roman" charset="0"/>
              </a:rPr>
              <a:t>there is no shadow </a:t>
            </a:r>
          </a:p>
          <a:p>
            <a:pPr algn="ctr"/>
            <a:r>
              <a:rPr lang="en-US" sz="4000" dirty="0">
                <a:latin typeface="Times New Roman" charset="0"/>
                <a:ea typeface="Times New Roman" charset="0"/>
                <a:cs typeface="Times New Roman" charset="0"/>
              </a:rPr>
              <a:t>of turning with thee; </a:t>
            </a:r>
          </a:p>
          <a:p>
            <a:pPr algn="ctr"/>
            <a:r>
              <a:rPr lang="en-US" sz="4000" dirty="0">
                <a:latin typeface="Times New Roman" charset="0"/>
                <a:ea typeface="Times New Roman" charset="0"/>
                <a:cs typeface="Times New Roman" charset="0"/>
              </a:rPr>
              <a:t>thou </a:t>
            </a:r>
            <a:r>
              <a:rPr lang="en-US" sz="4000" dirty="0" err="1">
                <a:latin typeface="Times New Roman" charset="0"/>
                <a:ea typeface="Times New Roman" charset="0"/>
                <a:cs typeface="Times New Roman" charset="0"/>
              </a:rPr>
              <a:t>changest</a:t>
            </a:r>
            <a:r>
              <a:rPr lang="en-US" sz="4000" dirty="0">
                <a:latin typeface="Times New Roman" charset="0"/>
                <a:ea typeface="Times New Roman" charset="0"/>
                <a:cs typeface="Times New Roman" charset="0"/>
              </a:rPr>
              <a:t> not, </a:t>
            </a:r>
          </a:p>
          <a:p>
            <a:pPr algn="ctr"/>
            <a:r>
              <a:rPr lang="en-US" sz="4000" dirty="0">
                <a:latin typeface="Times New Roman" charset="0"/>
                <a:ea typeface="Times New Roman" charset="0"/>
                <a:cs typeface="Times New Roman" charset="0"/>
              </a:rPr>
              <a:t>thy compassions, they fail not; </a:t>
            </a:r>
          </a:p>
          <a:p>
            <a:pPr algn="ctr"/>
            <a:r>
              <a:rPr lang="en-US" sz="4000" dirty="0">
                <a:latin typeface="Times New Roman" charset="0"/>
                <a:ea typeface="Times New Roman" charset="0"/>
                <a:cs typeface="Times New Roman" charset="0"/>
              </a:rPr>
              <a:t>as thou hast been, </a:t>
            </a:r>
          </a:p>
          <a:p>
            <a:pPr algn="ctr"/>
            <a:r>
              <a:rPr lang="en-US" sz="4000" dirty="0">
                <a:latin typeface="Times New Roman" charset="0"/>
                <a:ea typeface="Times New Roman" charset="0"/>
                <a:cs typeface="Times New Roman" charset="0"/>
              </a:rPr>
              <a:t>thou forever wilt be.</a:t>
            </a:r>
          </a:p>
        </p:txBody>
      </p:sp>
      <p:sp>
        <p:nvSpPr>
          <p:cNvPr id="4" name="TextBox 3"/>
          <p:cNvSpPr txBox="1"/>
          <p:nvPr/>
        </p:nvSpPr>
        <p:spPr>
          <a:xfrm>
            <a:off x="0" y="0"/>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Runyan,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460330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Morning by morning </a:t>
            </a:r>
          </a:p>
          <a:p>
            <a:pPr algn="ctr"/>
            <a:r>
              <a:rPr lang="en-US" sz="4000" dirty="0">
                <a:latin typeface="Times New Roman" charset="0"/>
                <a:ea typeface="Times New Roman" charset="0"/>
                <a:cs typeface="Times New Roman" charset="0"/>
              </a:rPr>
              <a:t>new mercies I see;</a:t>
            </a:r>
          </a:p>
          <a:p>
            <a:pPr algn="ctr"/>
            <a:r>
              <a:rPr lang="en-US" sz="4000" dirty="0">
                <a:latin typeface="Times New Roman" charset="0"/>
                <a:ea typeface="Times New Roman" charset="0"/>
                <a:cs typeface="Times New Roman" charset="0"/>
              </a:rPr>
              <a:t>all I have needed </a:t>
            </a:r>
          </a:p>
          <a:p>
            <a:pPr algn="ctr"/>
            <a:r>
              <a:rPr lang="en-US" sz="4000" dirty="0">
                <a:latin typeface="Times New Roman" charset="0"/>
                <a:ea typeface="Times New Roman" charset="0"/>
                <a:cs typeface="Times New Roman" charset="0"/>
              </a:rPr>
              <a:t>thy hand hath provided; </a:t>
            </a:r>
          </a:p>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Lord, unto me!</a:t>
            </a:r>
          </a:p>
        </p:txBody>
      </p:sp>
      <p:sp>
        <p:nvSpPr>
          <p:cNvPr id="4" name="TextBox 3"/>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a:t>
            </a:r>
            <a:r>
              <a:rPr lang="en-US" sz="2000" dirty="0" err="1">
                <a:latin typeface="Times New Roman" charset="0"/>
                <a:ea typeface="Times New Roman" charset="0"/>
                <a:cs typeface="Times New Roman" charset="0"/>
              </a:rPr>
              <a:t>Runyan</a:t>
            </a:r>
            <a:r>
              <a:rPr lang="en-US" sz="2000" dirty="0">
                <a:latin typeface="Times New Roman" charset="0"/>
                <a:ea typeface="Times New Roman" charset="0"/>
                <a:cs typeface="Times New Roman" charset="0"/>
              </a:rPr>
              <a:t>,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80FB3295-3194-0CE0-55CB-B1805088EB64}"/>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Tree>
    <p:extLst>
      <p:ext uri="{BB962C8B-B14F-4D97-AF65-F5344CB8AC3E}">
        <p14:creationId xmlns:p14="http://schemas.microsoft.com/office/powerpoint/2010/main" val="2759013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Summer and winter </a:t>
            </a:r>
          </a:p>
          <a:p>
            <a:pPr algn="ctr"/>
            <a:r>
              <a:rPr lang="en-US" sz="4000" dirty="0">
                <a:latin typeface="Times New Roman" charset="0"/>
                <a:ea typeface="Times New Roman" charset="0"/>
                <a:cs typeface="Times New Roman" charset="0"/>
              </a:rPr>
              <a:t>and springtime and harvest, </a:t>
            </a:r>
          </a:p>
          <a:p>
            <a:pPr algn="ctr"/>
            <a:r>
              <a:rPr lang="en-US" sz="4000" dirty="0">
                <a:latin typeface="Times New Roman" charset="0"/>
                <a:ea typeface="Times New Roman" charset="0"/>
                <a:cs typeface="Times New Roman" charset="0"/>
              </a:rPr>
              <a:t>sun, moon, and stars </a:t>
            </a:r>
          </a:p>
          <a:p>
            <a:pPr algn="ctr"/>
            <a:r>
              <a:rPr lang="en-US" sz="4000" dirty="0">
                <a:latin typeface="Times New Roman" charset="0"/>
                <a:ea typeface="Times New Roman" charset="0"/>
                <a:cs typeface="Times New Roman" charset="0"/>
              </a:rPr>
              <a:t>in their courses above </a:t>
            </a:r>
          </a:p>
          <a:p>
            <a:pPr algn="ctr"/>
            <a:r>
              <a:rPr lang="en-US" sz="4000" dirty="0">
                <a:latin typeface="Times New Roman" charset="0"/>
                <a:ea typeface="Times New Roman" charset="0"/>
                <a:cs typeface="Times New Roman" charset="0"/>
              </a:rPr>
              <a:t>join with all nature </a:t>
            </a:r>
          </a:p>
          <a:p>
            <a:pPr algn="ctr"/>
            <a:r>
              <a:rPr lang="en-US" sz="4000" dirty="0">
                <a:latin typeface="Times New Roman" charset="0"/>
                <a:ea typeface="Times New Roman" charset="0"/>
                <a:cs typeface="Times New Roman" charset="0"/>
              </a:rPr>
              <a:t>in manifold witness </a:t>
            </a:r>
          </a:p>
          <a:p>
            <a:pPr algn="ctr"/>
            <a:r>
              <a:rPr lang="en-US" sz="4000" dirty="0">
                <a:latin typeface="Times New Roman" charset="0"/>
                <a:ea typeface="Times New Roman" charset="0"/>
                <a:cs typeface="Times New Roman" charset="0"/>
              </a:rPr>
              <a:t>to thy great faithfulness, </a:t>
            </a:r>
          </a:p>
          <a:p>
            <a:pPr algn="ctr"/>
            <a:r>
              <a:rPr lang="en-US" sz="4000" dirty="0">
                <a:latin typeface="Times New Roman" charset="0"/>
                <a:ea typeface="Times New Roman" charset="0"/>
                <a:cs typeface="Times New Roman" charset="0"/>
              </a:rPr>
              <a:t>mercy, and love.</a:t>
            </a:r>
          </a:p>
        </p:txBody>
      </p:sp>
      <p:sp>
        <p:nvSpPr>
          <p:cNvPr id="4" name="TextBox 3"/>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a:t>
            </a:r>
            <a:r>
              <a:rPr lang="en-US" sz="2000" dirty="0" err="1">
                <a:latin typeface="Times New Roman" charset="0"/>
                <a:ea typeface="Times New Roman" charset="0"/>
                <a:cs typeface="Times New Roman" charset="0"/>
              </a:rPr>
              <a:t>Runyan</a:t>
            </a:r>
            <a:r>
              <a:rPr lang="en-US" sz="2000" dirty="0">
                <a:latin typeface="Times New Roman" charset="0"/>
                <a:ea typeface="Times New Roman" charset="0"/>
                <a:cs typeface="Times New Roman" charset="0"/>
              </a:rPr>
              <a:t>,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060D5280-49E9-D2BF-9BEA-2744C10C56C0}"/>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Tree>
    <p:extLst>
      <p:ext uri="{BB962C8B-B14F-4D97-AF65-F5344CB8AC3E}">
        <p14:creationId xmlns:p14="http://schemas.microsoft.com/office/powerpoint/2010/main" val="1805276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Morning by morning </a:t>
            </a:r>
          </a:p>
          <a:p>
            <a:pPr algn="ctr"/>
            <a:r>
              <a:rPr lang="en-US" sz="4000" dirty="0">
                <a:latin typeface="Times New Roman" charset="0"/>
                <a:ea typeface="Times New Roman" charset="0"/>
                <a:cs typeface="Times New Roman" charset="0"/>
              </a:rPr>
              <a:t>new mercies I see;</a:t>
            </a:r>
          </a:p>
          <a:p>
            <a:pPr algn="ctr"/>
            <a:r>
              <a:rPr lang="en-US" sz="4000" dirty="0">
                <a:latin typeface="Times New Roman" charset="0"/>
                <a:ea typeface="Times New Roman" charset="0"/>
                <a:cs typeface="Times New Roman" charset="0"/>
              </a:rPr>
              <a:t>all I have needed </a:t>
            </a:r>
          </a:p>
          <a:p>
            <a:pPr algn="ctr"/>
            <a:r>
              <a:rPr lang="en-US" sz="4000">
                <a:latin typeface="Times New Roman" charset="0"/>
                <a:ea typeface="Times New Roman" charset="0"/>
                <a:cs typeface="Times New Roman" charset="0"/>
              </a:rPr>
              <a:t>thy </a:t>
            </a:r>
            <a:r>
              <a:rPr lang="en-US" sz="4000" dirty="0">
                <a:latin typeface="Times New Roman" charset="0"/>
                <a:ea typeface="Times New Roman" charset="0"/>
                <a:cs typeface="Times New Roman" charset="0"/>
              </a:rPr>
              <a:t>hand hath provided</a:t>
            </a:r>
            <a:r>
              <a:rPr lang="en-US" sz="4000">
                <a:latin typeface="Times New Roman" charset="0"/>
                <a:ea typeface="Times New Roman" charset="0"/>
                <a:cs typeface="Times New Roman" charset="0"/>
              </a:rPr>
              <a:t>; </a:t>
            </a:r>
          </a:p>
          <a:p>
            <a:pPr algn="ctr"/>
            <a:r>
              <a:rPr lang="en-US" sz="4000">
                <a:latin typeface="Times New Roman" charset="0"/>
                <a:ea typeface="Times New Roman" charset="0"/>
                <a:cs typeface="Times New Roman" charset="0"/>
              </a:rPr>
              <a:t>great </a:t>
            </a:r>
            <a:r>
              <a:rPr lang="en-US" sz="4000" dirty="0">
                <a:latin typeface="Times New Roman" charset="0"/>
                <a:ea typeface="Times New Roman" charset="0"/>
                <a:cs typeface="Times New Roman" charset="0"/>
              </a:rPr>
              <a:t>is thy faithfulness,</a:t>
            </a:r>
          </a:p>
          <a:p>
            <a:pPr algn="ctr"/>
            <a:r>
              <a:rPr lang="en-US" sz="4000" dirty="0">
                <a:latin typeface="Times New Roman" charset="0"/>
                <a:ea typeface="Times New Roman" charset="0"/>
                <a:cs typeface="Times New Roman" charset="0"/>
              </a:rPr>
              <a:t>Lord, unto me!</a:t>
            </a:r>
          </a:p>
        </p:txBody>
      </p:sp>
      <p:sp>
        <p:nvSpPr>
          <p:cNvPr id="4" name="TextBox 3"/>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a:t>
            </a:r>
            <a:r>
              <a:rPr lang="en-US" sz="2000" dirty="0" err="1">
                <a:latin typeface="Times New Roman" charset="0"/>
                <a:ea typeface="Times New Roman" charset="0"/>
                <a:cs typeface="Times New Roman" charset="0"/>
              </a:rPr>
              <a:t>Runyan</a:t>
            </a:r>
            <a:r>
              <a:rPr lang="en-US" sz="2000" dirty="0">
                <a:latin typeface="Times New Roman" charset="0"/>
                <a:ea typeface="Times New Roman" charset="0"/>
                <a:cs typeface="Times New Roman" charset="0"/>
              </a:rPr>
              <a:t>,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F765BFFE-3610-2F18-549A-E658098D04B9}"/>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Tree>
    <p:extLst>
      <p:ext uri="{BB962C8B-B14F-4D97-AF65-F5344CB8AC3E}">
        <p14:creationId xmlns:p14="http://schemas.microsoft.com/office/powerpoint/2010/main" val="282787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Pardon for sin and </a:t>
            </a:r>
          </a:p>
          <a:p>
            <a:pPr algn="ctr"/>
            <a:r>
              <a:rPr lang="en-US" sz="4000" dirty="0">
                <a:latin typeface="Times New Roman" charset="0"/>
                <a:ea typeface="Times New Roman" charset="0"/>
                <a:cs typeface="Times New Roman" charset="0"/>
              </a:rPr>
              <a:t>a peace that </a:t>
            </a:r>
            <a:r>
              <a:rPr lang="en-US" sz="4000" dirty="0" err="1">
                <a:latin typeface="Times New Roman" charset="0"/>
                <a:ea typeface="Times New Roman" charset="0"/>
                <a:cs typeface="Times New Roman" charset="0"/>
              </a:rPr>
              <a:t>endureth</a:t>
            </a:r>
            <a:r>
              <a:rPr lang="en-US" sz="4000" dirty="0">
                <a:latin typeface="Times New Roman" charset="0"/>
                <a:ea typeface="Times New Roman" charset="0"/>
                <a:cs typeface="Times New Roman" charset="0"/>
              </a:rPr>
              <a:t>, </a:t>
            </a:r>
          </a:p>
          <a:p>
            <a:pPr algn="ctr"/>
            <a:r>
              <a:rPr lang="en-US" sz="4000" dirty="0">
                <a:latin typeface="Times New Roman" charset="0"/>
                <a:ea typeface="Times New Roman" charset="0"/>
                <a:cs typeface="Times New Roman" charset="0"/>
              </a:rPr>
              <a:t>thine own dear presence </a:t>
            </a:r>
          </a:p>
          <a:p>
            <a:pPr algn="ctr"/>
            <a:r>
              <a:rPr lang="en-US" sz="4000" dirty="0">
                <a:latin typeface="Times New Roman" charset="0"/>
                <a:ea typeface="Times New Roman" charset="0"/>
                <a:cs typeface="Times New Roman" charset="0"/>
              </a:rPr>
              <a:t>to cheer and to guide; </a:t>
            </a:r>
          </a:p>
          <a:p>
            <a:pPr algn="ctr"/>
            <a:r>
              <a:rPr lang="en-US" sz="4000" dirty="0">
                <a:latin typeface="Times New Roman" charset="0"/>
                <a:ea typeface="Times New Roman" charset="0"/>
                <a:cs typeface="Times New Roman" charset="0"/>
              </a:rPr>
              <a:t>strength for today and </a:t>
            </a:r>
          </a:p>
          <a:p>
            <a:pPr algn="ctr"/>
            <a:r>
              <a:rPr lang="en-US" sz="4000" dirty="0">
                <a:latin typeface="Times New Roman" charset="0"/>
                <a:ea typeface="Times New Roman" charset="0"/>
                <a:cs typeface="Times New Roman" charset="0"/>
              </a:rPr>
              <a:t>bright hope for tomorrow, </a:t>
            </a:r>
          </a:p>
          <a:p>
            <a:pPr algn="ctr"/>
            <a:r>
              <a:rPr lang="en-US" sz="4000" dirty="0">
                <a:latin typeface="Times New Roman" charset="0"/>
                <a:ea typeface="Times New Roman" charset="0"/>
                <a:cs typeface="Times New Roman" charset="0"/>
              </a:rPr>
              <a:t>blessings all  mine, with ten </a:t>
            </a:r>
          </a:p>
          <a:p>
            <a:pPr algn="ctr"/>
            <a:r>
              <a:rPr lang="en-US" sz="4000" dirty="0">
                <a:latin typeface="Times New Roman" charset="0"/>
                <a:ea typeface="Times New Roman" charset="0"/>
                <a:cs typeface="Times New Roman" charset="0"/>
              </a:rPr>
              <a:t>thousand beside!</a:t>
            </a:r>
          </a:p>
        </p:txBody>
      </p:sp>
      <p:sp>
        <p:nvSpPr>
          <p:cNvPr id="4" name="TextBox 3"/>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a:t>
            </a:r>
            <a:r>
              <a:rPr lang="en-US" sz="2000" dirty="0" err="1">
                <a:latin typeface="Times New Roman" charset="0"/>
                <a:ea typeface="Times New Roman" charset="0"/>
                <a:cs typeface="Times New Roman" charset="0"/>
              </a:rPr>
              <a:t>Runyan</a:t>
            </a:r>
            <a:r>
              <a:rPr lang="en-US" sz="2000" dirty="0">
                <a:latin typeface="Times New Roman" charset="0"/>
                <a:ea typeface="Times New Roman" charset="0"/>
                <a:cs typeface="Times New Roman" charset="0"/>
              </a:rPr>
              <a:t>,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B51B5E88-435D-64AB-9917-9CA8E0CF30E9}"/>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Tree>
    <p:extLst>
      <p:ext uri="{BB962C8B-B14F-4D97-AF65-F5344CB8AC3E}">
        <p14:creationId xmlns:p14="http://schemas.microsoft.com/office/powerpoint/2010/main" val="3176193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2232" y="1626797"/>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Great is thy faithfulness!</a:t>
            </a:r>
          </a:p>
          <a:p>
            <a:pPr algn="ctr"/>
            <a:r>
              <a:rPr lang="en-US" sz="4000" dirty="0">
                <a:latin typeface="Times New Roman" charset="0"/>
                <a:ea typeface="Times New Roman" charset="0"/>
                <a:cs typeface="Times New Roman" charset="0"/>
              </a:rPr>
              <a:t>Morning by morning </a:t>
            </a:r>
          </a:p>
          <a:p>
            <a:pPr algn="ctr"/>
            <a:r>
              <a:rPr lang="en-US" sz="4000" dirty="0">
                <a:latin typeface="Times New Roman" charset="0"/>
                <a:ea typeface="Times New Roman" charset="0"/>
                <a:cs typeface="Times New Roman" charset="0"/>
              </a:rPr>
              <a:t>new mercies I see;</a:t>
            </a:r>
          </a:p>
          <a:p>
            <a:pPr algn="ctr"/>
            <a:r>
              <a:rPr lang="en-US" sz="4000" dirty="0">
                <a:latin typeface="Times New Roman" charset="0"/>
                <a:ea typeface="Times New Roman" charset="0"/>
                <a:cs typeface="Times New Roman" charset="0"/>
              </a:rPr>
              <a:t>all I have needed </a:t>
            </a:r>
          </a:p>
          <a:p>
            <a:pPr algn="ctr"/>
            <a:r>
              <a:rPr lang="en-US" sz="4000">
                <a:latin typeface="Times New Roman" charset="0"/>
                <a:ea typeface="Times New Roman" charset="0"/>
                <a:cs typeface="Times New Roman" charset="0"/>
              </a:rPr>
              <a:t>thy </a:t>
            </a:r>
            <a:r>
              <a:rPr lang="en-US" sz="4000" dirty="0">
                <a:latin typeface="Times New Roman" charset="0"/>
                <a:ea typeface="Times New Roman" charset="0"/>
                <a:cs typeface="Times New Roman" charset="0"/>
              </a:rPr>
              <a:t>hand hath provided</a:t>
            </a:r>
            <a:r>
              <a:rPr lang="en-US" sz="4000">
                <a:latin typeface="Times New Roman" charset="0"/>
                <a:ea typeface="Times New Roman" charset="0"/>
                <a:cs typeface="Times New Roman" charset="0"/>
              </a:rPr>
              <a:t>; </a:t>
            </a:r>
          </a:p>
          <a:p>
            <a:pPr algn="ctr"/>
            <a:r>
              <a:rPr lang="en-US" sz="4000">
                <a:latin typeface="Times New Roman" charset="0"/>
                <a:ea typeface="Times New Roman" charset="0"/>
                <a:cs typeface="Times New Roman" charset="0"/>
              </a:rPr>
              <a:t>great </a:t>
            </a:r>
            <a:r>
              <a:rPr lang="en-US" sz="4000" dirty="0">
                <a:latin typeface="Times New Roman" charset="0"/>
                <a:ea typeface="Times New Roman" charset="0"/>
                <a:cs typeface="Times New Roman" charset="0"/>
              </a:rPr>
              <a:t>is thy faithfulness,</a:t>
            </a:r>
          </a:p>
          <a:p>
            <a:pPr algn="ctr"/>
            <a:r>
              <a:rPr lang="en-US" sz="4000" dirty="0">
                <a:latin typeface="Times New Roman" charset="0"/>
                <a:ea typeface="Times New Roman" charset="0"/>
                <a:cs typeface="Times New Roman" charset="0"/>
              </a:rPr>
              <a:t>Lord, unto me!</a:t>
            </a:r>
          </a:p>
        </p:txBody>
      </p:sp>
      <p:sp>
        <p:nvSpPr>
          <p:cNvPr id="4" name="TextBox 3"/>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“Great is Thy Faithfulness”   UMH 140</a:t>
            </a:r>
          </a:p>
          <a:p>
            <a:pPr algn="ctr"/>
            <a:r>
              <a:rPr lang="en-US" sz="2000" dirty="0">
                <a:latin typeface="Times New Roman" charset="0"/>
                <a:ea typeface="Times New Roman" charset="0"/>
                <a:cs typeface="Times New Roman" charset="0"/>
              </a:rPr>
              <a:t>WORDS: Thomas O. Chisholm, 1923     MUSIC: William M. </a:t>
            </a:r>
            <a:r>
              <a:rPr lang="en-US" sz="2000" dirty="0" err="1">
                <a:latin typeface="Times New Roman" charset="0"/>
                <a:ea typeface="Times New Roman" charset="0"/>
                <a:cs typeface="Times New Roman" charset="0"/>
              </a:rPr>
              <a:t>Runyan</a:t>
            </a:r>
            <a:r>
              <a:rPr lang="en-US" sz="2000" dirty="0">
                <a:latin typeface="Times New Roman" charset="0"/>
                <a:ea typeface="Times New Roman" charset="0"/>
                <a:cs typeface="Times New Roman" charset="0"/>
              </a:rPr>
              <a:t>, 1923</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72A860D2-CAAD-CF99-4D98-9C6D5BDD2608}"/>
              </a:ext>
            </a:extLst>
          </p:cNvPr>
          <p:cNvPicPr>
            <a:picLocks noChangeAspect="1"/>
          </p:cNvPicPr>
          <p:nvPr/>
        </p:nvPicPr>
        <p:blipFill>
          <a:blip r:embed="rId2">
            <a:alphaModFix amt="20000"/>
          </a:blip>
          <a:stretch>
            <a:fillRect/>
          </a:stretch>
        </p:blipFill>
        <p:spPr>
          <a:xfrm>
            <a:off x="-779535" y="0"/>
            <a:ext cx="10694019" cy="6858000"/>
          </a:xfrm>
          <a:prstGeom prst="rect">
            <a:avLst/>
          </a:prstGeom>
        </p:spPr>
      </p:pic>
    </p:spTree>
    <p:extLst>
      <p:ext uri="{BB962C8B-B14F-4D97-AF65-F5344CB8AC3E}">
        <p14:creationId xmlns:p14="http://schemas.microsoft.com/office/powerpoint/2010/main" val="2745816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3667225" y="2704043"/>
            <a:ext cx="5216893" cy="1449914"/>
          </a:xfrm>
        </p:spPr>
        <p:txBody>
          <a:bodyPr>
            <a:noAutofit/>
          </a:bodyPr>
          <a:lstStyle/>
          <a:p>
            <a:r>
              <a:rPr lang="en-US" sz="4500" b="1" dirty="0">
                <a:latin typeface="Verdana" panose="020B0604030504040204" pitchFamily="34" charset="0"/>
                <a:ea typeface="Verdana" panose="020B0604030504040204" pitchFamily="34" charset="0"/>
                <a:cs typeface="Verdana" panose="020B0604030504040204" pitchFamily="34" charset="0"/>
              </a:rPr>
              <a:t>“Mercy Makes Room”</a:t>
            </a:r>
          </a:p>
        </p:txBody>
      </p:sp>
      <p:pic>
        <p:nvPicPr>
          <p:cNvPr id="4" name="Picture 3" descr="In a tranquil room, an open door becomes a gateway to a world of light as golden sunlight pours through, casting long, striking shadows on the floor. The radiant beams illuminate floating dust particles, creating a shimmering dance that captivates and enchants. This serene moment captures the essence of peace and the transformative power of natural light, invoking feelings of hope and rejuvenation.">
            <a:extLst>
              <a:ext uri="{FF2B5EF4-FFF2-40B4-BE49-F238E27FC236}">
                <a16:creationId xmlns:a16="http://schemas.microsoft.com/office/drawing/2014/main" id="{66EE348C-3971-D6E7-EF6E-5F8BBC4DDAB5}"/>
              </a:ext>
            </a:extLst>
          </p:cNvPr>
          <p:cNvPicPr>
            <a:picLocks noChangeAspect="1"/>
          </p:cNvPicPr>
          <p:nvPr/>
        </p:nvPicPr>
        <p:blipFill>
          <a:blip r:embed="rId2"/>
          <a:stretch>
            <a:fillRect/>
          </a:stretch>
        </p:blipFill>
        <p:spPr>
          <a:xfrm>
            <a:off x="90045" y="1152382"/>
            <a:ext cx="3577180" cy="4553236"/>
          </a:xfrm>
          <a:prstGeom prst="rect">
            <a:avLst/>
          </a:prstGeom>
        </p:spPr>
      </p:pic>
    </p:spTree>
    <p:extLst>
      <p:ext uri="{BB962C8B-B14F-4D97-AF65-F5344CB8AC3E}">
        <p14:creationId xmlns:p14="http://schemas.microsoft.com/office/powerpoint/2010/main" val="1820857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329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4440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435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5840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A740CF-D67D-EF40-A3DD-EBBA5F62CBAB}"/>
              </a:ext>
            </a:extLst>
          </p:cNvPr>
          <p:cNvSpPr txBox="1"/>
          <p:nvPr/>
        </p:nvSpPr>
        <p:spPr>
          <a:xfrm>
            <a:off x="0" y="2170729"/>
            <a:ext cx="9134950"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with cords </a:t>
            </a:r>
          </a:p>
          <a:p>
            <a:pPr algn="ctr"/>
            <a:r>
              <a:rPr lang="en-US" sz="4000" dirty="0">
                <a:latin typeface="Times New Roman" charset="0"/>
                <a:ea typeface="Times New Roman" charset="0"/>
                <a:cs typeface="Times New Roman" charset="0"/>
              </a:rPr>
              <a:t>that cannot be broken.</a:t>
            </a:r>
          </a:p>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in love.</a:t>
            </a:r>
            <a:endParaRPr lang="en-US" sz="3800" dirty="0">
              <a:latin typeface="Times New Roman" charset="0"/>
              <a:ea typeface="Times New Roman" charset="0"/>
              <a:cs typeface="Times New Roman" charset="0"/>
            </a:endParaRPr>
          </a:p>
        </p:txBody>
      </p:sp>
      <p:sp>
        <p:nvSpPr>
          <p:cNvPr id="6" name="TextBox 5">
            <a:extLst>
              <a:ext uri="{FF2B5EF4-FFF2-40B4-BE49-F238E27FC236}">
                <a16:creationId xmlns:a16="http://schemas.microsoft.com/office/drawing/2014/main" id="{882091B4-B886-7348-A49B-E828CF3C99CC}"/>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“Bind Us Together”  TFWS 2226</a:t>
            </a:r>
          </a:p>
          <a:p>
            <a:pPr algn="ctr"/>
            <a:r>
              <a:rPr lang="en-US" sz="1600" dirty="0">
                <a:latin typeface="Times New Roman" charset="0"/>
                <a:ea typeface="Times New Roman" charset="0"/>
                <a:cs typeface="Times New Roman" charset="0"/>
              </a:rPr>
              <a:t>WORDS and MUSIC: Bob Gillman, 1977</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3C4EF04E-65F3-D0F4-AA40-9276D5D7468D}"/>
              </a:ext>
            </a:extLst>
          </p:cNvPr>
          <p:cNvPicPr>
            <a:picLocks noChangeAspect="1"/>
          </p:cNvPicPr>
          <p:nvPr/>
        </p:nvPicPr>
        <p:blipFill>
          <a:blip r:embed="rId2"/>
          <a:srcRect l="50450" t="46607" r="22238" b="33895"/>
          <a:stretch>
            <a:fillRect/>
          </a:stretch>
        </p:blipFill>
        <p:spPr>
          <a:xfrm rot="1881681">
            <a:off x="7060125" y="1563975"/>
            <a:ext cx="2125724" cy="1213507"/>
          </a:xfrm>
          <a:prstGeom prst="rect">
            <a:avLst/>
          </a:prstGeom>
        </p:spPr>
      </p:pic>
      <p:pic>
        <p:nvPicPr>
          <p:cNvPr id="5" name="Picture 4">
            <a:extLst>
              <a:ext uri="{FF2B5EF4-FFF2-40B4-BE49-F238E27FC236}">
                <a16:creationId xmlns:a16="http://schemas.microsoft.com/office/drawing/2014/main" id="{518B7962-A5B6-6880-A02A-C0F086E3509B}"/>
              </a:ext>
            </a:extLst>
          </p:cNvPr>
          <p:cNvPicPr>
            <a:picLocks noChangeAspect="1"/>
          </p:cNvPicPr>
          <p:nvPr/>
        </p:nvPicPr>
        <p:blipFill>
          <a:blip r:embed="rId2"/>
          <a:srcRect l="50450" t="46607" r="20102" b="29954"/>
          <a:stretch>
            <a:fillRect/>
          </a:stretch>
        </p:blipFill>
        <p:spPr>
          <a:xfrm rot="2622352">
            <a:off x="-556684" y="5596048"/>
            <a:ext cx="2190466" cy="1394226"/>
          </a:xfrm>
          <a:prstGeom prst="rect">
            <a:avLst/>
          </a:prstGeom>
        </p:spPr>
      </p:pic>
    </p:spTree>
    <p:extLst>
      <p:ext uri="{BB962C8B-B14F-4D97-AF65-F5344CB8AC3E}">
        <p14:creationId xmlns:p14="http://schemas.microsoft.com/office/powerpoint/2010/main" val="2211206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18A61-03E5-ED97-D17C-F4A401D2721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2FDE39A-5837-E649-FAA4-3C81AA43DC72}"/>
              </a:ext>
            </a:extLst>
          </p:cNvPr>
          <p:cNvSpPr txBox="1"/>
          <p:nvPr/>
        </p:nvSpPr>
        <p:spPr>
          <a:xfrm>
            <a:off x="0" y="2170729"/>
            <a:ext cx="9134950"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There is only one God, </a:t>
            </a:r>
          </a:p>
          <a:p>
            <a:pPr algn="ctr"/>
            <a:r>
              <a:rPr lang="en-US" sz="4000" dirty="0">
                <a:latin typeface="Times New Roman" charset="0"/>
                <a:ea typeface="Times New Roman" charset="0"/>
                <a:cs typeface="Times New Roman" charset="0"/>
              </a:rPr>
              <a:t>there is only one King; </a:t>
            </a:r>
          </a:p>
          <a:p>
            <a:pPr algn="ctr"/>
            <a:r>
              <a:rPr lang="en-US" sz="4000" dirty="0">
                <a:latin typeface="Times New Roman" charset="0"/>
                <a:ea typeface="Times New Roman" charset="0"/>
                <a:cs typeface="Times New Roman" charset="0"/>
              </a:rPr>
              <a:t>There is only one body, </a:t>
            </a:r>
          </a:p>
          <a:p>
            <a:pPr algn="ctr"/>
            <a:r>
              <a:rPr lang="en-US" sz="4000" dirty="0">
                <a:latin typeface="Times New Roman" charset="0"/>
                <a:ea typeface="Times New Roman" charset="0"/>
                <a:cs typeface="Times New Roman" charset="0"/>
              </a:rPr>
              <a:t>that is why we sing.</a:t>
            </a:r>
            <a:endParaRPr lang="en-US" sz="3800" dirty="0">
              <a:latin typeface="Times New Roman" charset="0"/>
              <a:ea typeface="Times New Roman" charset="0"/>
              <a:cs typeface="Times New Roman" charset="0"/>
            </a:endParaRPr>
          </a:p>
        </p:txBody>
      </p:sp>
      <p:sp>
        <p:nvSpPr>
          <p:cNvPr id="6" name="TextBox 5">
            <a:extLst>
              <a:ext uri="{FF2B5EF4-FFF2-40B4-BE49-F238E27FC236}">
                <a16:creationId xmlns:a16="http://schemas.microsoft.com/office/drawing/2014/main" id="{AF37C818-309D-36F0-965D-BD8CC6C9CFCE}"/>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“Bind Us Together”  TFWS 2226</a:t>
            </a:r>
          </a:p>
          <a:p>
            <a:pPr algn="ctr"/>
            <a:r>
              <a:rPr lang="en-US" sz="1600" dirty="0">
                <a:latin typeface="Times New Roman" charset="0"/>
                <a:ea typeface="Times New Roman" charset="0"/>
                <a:cs typeface="Times New Roman" charset="0"/>
              </a:rPr>
              <a:t>WORDS and MUSIC: Bob Gillman, 1977</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2E086849-629E-5045-6EE2-D0DD9DD818E8}"/>
              </a:ext>
            </a:extLst>
          </p:cNvPr>
          <p:cNvPicPr>
            <a:picLocks noChangeAspect="1"/>
          </p:cNvPicPr>
          <p:nvPr/>
        </p:nvPicPr>
        <p:blipFill>
          <a:blip r:embed="rId2"/>
          <a:srcRect l="50450" t="46607" r="22238" b="33895"/>
          <a:stretch>
            <a:fillRect/>
          </a:stretch>
        </p:blipFill>
        <p:spPr>
          <a:xfrm rot="1881681">
            <a:off x="7060125" y="1563975"/>
            <a:ext cx="2125724" cy="1213507"/>
          </a:xfrm>
          <a:prstGeom prst="rect">
            <a:avLst/>
          </a:prstGeom>
        </p:spPr>
      </p:pic>
      <p:pic>
        <p:nvPicPr>
          <p:cNvPr id="5" name="Picture 4">
            <a:extLst>
              <a:ext uri="{FF2B5EF4-FFF2-40B4-BE49-F238E27FC236}">
                <a16:creationId xmlns:a16="http://schemas.microsoft.com/office/drawing/2014/main" id="{E6E3FC34-1388-5224-C9BB-4366FA62C389}"/>
              </a:ext>
            </a:extLst>
          </p:cNvPr>
          <p:cNvPicPr>
            <a:picLocks noChangeAspect="1"/>
          </p:cNvPicPr>
          <p:nvPr/>
        </p:nvPicPr>
        <p:blipFill>
          <a:blip r:embed="rId2"/>
          <a:srcRect l="50450" t="46607" r="20102" b="29954"/>
          <a:stretch>
            <a:fillRect/>
          </a:stretch>
        </p:blipFill>
        <p:spPr>
          <a:xfrm rot="2622352">
            <a:off x="-556684" y="5596048"/>
            <a:ext cx="2190466" cy="1394226"/>
          </a:xfrm>
          <a:prstGeom prst="rect">
            <a:avLst/>
          </a:prstGeom>
        </p:spPr>
      </p:pic>
    </p:spTree>
    <p:extLst>
      <p:ext uri="{BB962C8B-B14F-4D97-AF65-F5344CB8AC3E}">
        <p14:creationId xmlns:p14="http://schemas.microsoft.com/office/powerpoint/2010/main" val="2319754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67FBA-DF4A-9315-49A9-0ED78FAECBC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14760B-A7A2-CF3D-78DA-8A295E3FDA0B}"/>
              </a:ext>
            </a:extLst>
          </p:cNvPr>
          <p:cNvSpPr txBox="1"/>
          <p:nvPr/>
        </p:nvSpPr>
        <p:spPr>
          <a:xfrm>
            <a:off x="0" y="2170729"/>
            <a:ext cx="9134950"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with cords </a:t>
            </a:r>
          </a:p>
          <a:p>
            <a:pPr algn="ctr"/>
            <a:r>
              <a:rPr lang="en-US" sz="4000" dirty="0">
                <a:latin typeface="Times New Roman" charset="0"/>
                <a:ea typeface="Times New Roman" charset="0"/>
                <a:cs typeface="Times New Roman" charset="0"/>
              </a:rPr>
              <a:t>that cannot be broken.</a:t>
            </a:r>
          </a:p>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Lord, </a:t>
            </a:r>
          </a:p>
          <a:p>
            <a:pPr algn="ctr"/>
            <a:r>
              <a:rPr lang="en-US" sz="4000" dirty="0">
                <a:latin typeface="Times New Roman" charset="0"/>
                <a:ea typeface="Times New Roman" charset="0"/>
                <a:cs typeface="Times New Roman" charset="0"/>
              </a:rPr>
              <a:t>bind us together in love.</a:t>
            </a:r>
            <a:endParaRPr lang="en-US" sz="3800" dirty="0">
              <a:latin typeface="Times New Roman" charset="0"/>
              <a:ea typeface="Times New Roman" charset="0"/>
              <a:cs typeface="Times New Roman" charset="0"/>
            </a:endParaRPr>
          </a:p>
        </p:txBody>
      </p:sp>
      <p:sp>
        <p:nvSpPr>
          <p:cNvPr id="6" name="TextBox 5">
            <a:extLst>
              <a:ext uri="{FF2B5EF4-FFF2-40B4-BE49-F238E27FC236}">
                <a16:creationId xmlns:a16="http://schemas.microsoft.com/office/drawing/2014/main" id="{06D22342-DD3E-8EBD-A7CB-ED2DA5F9AB81}"/>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“Bind Us Together”  TFWS 2226</a:t>
            </a:r>
          </a:p>
          <a:p>
            <a:pPr algn="ctr"/>
            <a:r>
              <a:rPr lang="en-US" sz="1600" dirty="0">
                <a:latin typeface="Times New Roman" charset="0"/>
                <a:ea typeface="Times New Roman" charset="0"/>
                <a:cs typeface="Times New Roman" charset="0"/>
              </a:rPr>
              <a:t>WORDS and MUSIC: Bob Gillman, 1977</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3AD0CC9D-ED35-F860-3A53-604E691EA6E4}"/>
              </a:ext>
            </a:extLst>
          </p:cNvPr>
          <p:cNvPicPr>
            <a:picLocks noChangeAspect="1"/>
          </p:cNvPicPr>
          <p:nvPr/>
        </p:nvPicPr>
        <p:blipFill>
          <a:blip r:embed="rId2"/>
          <a:srcRect l="50450" t="46607" r="22238" b="33895"/>
          <a:stretch>
            <a:fillRect/>
          </a:stretch>
        </p:blipFill>
        <p:spPr>
          <a:xfrm rot="1881681">
            <a:off x="7060125" y="1563975"/>
            <a:ext cx="2125724" cy="1213507"/>
          </a:xfrm>
          <a:prstGeom prst="rect">
            <a:avLst/>
          </a:prstGeom>
        </p:spPr>
      </p:pic>
      <p:pic>
        <p:nvPicPr>
          <p:cNvPr id="5" name="Picture 4">
            <a:extLst>
              <a:ext uri="{FF2B5EF4-FFF2-40B4-BE49-F238E27FC236}">
                <a16:creationId xmlns:a16="http://schemas.microsoft.com/office/drawing/2014/main" id="{5F7BCE01-DC5F-7051-C339-F31848B763FB}"/>
              </a:ext>
            </a:extLst>
          </p:cNvPr>
          <p:cNvPicPr>
            <a:picLocks noChangeAspect="1"/>
          </p:cNvPicPr>
          <p:nvPr/>
        </p:nvPicPr>
        <p:blipFill>
          <a:blip r:embed="rId2"/>
          <a:srcRect l="50450" t="46607" r="20102" b="29954"/>
          <a:stretch>
            <a:fillRect/>
          </a:stretch>
        </p:blipFill>
        <p:spPr>
          <a:xfrm rot="2622352">
            <a:off x="-556684" y="5596048"/>
            <a:ext cx="2190466" cy="1394226"/>
          </a:xfrm>
          <a:prstGeom prst="rect">
            <a:avLst/>
          </a:prstGeom>
        </p:spPr>
      </p:pic>
    </p:spTree>
    <p:extLst>
      <p:ext uri="{BB962C8B-B14F-4D97-AF65-F5344CB8AC3E}">
        <p14:creationId xmlns:p14="http://schemas.microsoft.com/office/powerpoint/2010/main" val="4250819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68678</TotalTime>
  <Words>2007</Words>
  <Application>Microsoft Macintosh PowerPoint</Application>
  <PresentationFormat>On-screen Show (4:3)</PresentationFormat>
  <Paragraphs>207</Paragraphs>
  <Slides>56</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56</vt:i4>
      </vt:variant>
    </vt:vector>
  </HeadingPairs>
  <TitlesOfParts>
    <vt:vector size="81"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45:1 – 15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15: 21 – 28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834</cp:revision>
  <cp:lastPrinted>2026-04-17T16:54:19Z</cp:lastPrinted>
  <dcterms:created xsi:type="dcterms:W3CDTF">2022-06-10T14:28:57Z</dcterms:created>
  <dcterms:modified xsi:type="dcterms:W3CDTF">2026-08-12T14:47:42Z</dcterms:modified>
</cp:coreProperties>
</file>