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9.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731" r:id="rId2"/>
    <p:sldMasterId id="2147483689" r:id="rId3"/>
    <p:sldMasterId id="2147483701" r:id="rId4"/>
    <p:sldMasterId id="2147483717" r:id="rId5"/>
    <p:sldMasterId id="2147483779" r:id="rId6"/>
    <p:sldMasterId id="2147483755" r:id="rId7"/>
    <p:sldMasterId id="2147483746" r:id="rId8"/>
    <p:sldMasterId id="2147483693" r:id="rId9"/>
    <p:sldMasterId id="2147483688" r:id="rId10"/>
  </p:sldMasterIdLst>
  <p:notesMasterIdLst>
    <p:notesMasterId r:id="rId71"/>
  </p:notesMasterIdLst>
  <p:sldIdLst>
    <p:sldId id="3324" r:id="rId11"/>
    <p:sldId id="3194" r:id="rId12"/>
    <p:sldId id="3196" r:id="rId13"/>
    <p:sldId id="3666" r:id="rId14"/>
    <p:sldId id="4002" r:id="rId15"/>
    <p:sldId id="4003" r:id="rId16"/>
    <p:sldId id="4004" r:id="rId17"/>
    <p:sldId id="3993" r:id="rId18"/>
    <p:sldId id="3925" r:id="rId19"/>
    <p:sldId id="3926" r:id="rId20"/>
    <p:sldId id="3951" r:id="rId21"/>
    <p:sldId id="3994" r:id="rId22"/>
    <p:sldId id="846" r:id="rId23"/>
    <p:sldId id="847" r:id="rId24"/>
    <p:sldId id="848" r:id="rId25"/>
    <p:sldId id="849" r:id="rId26"/>
    <p:sldId id="3670" r:id="rId27"/>
    <p:sldId id="3650" r:id="rId28"/>
    <p:sldId id="4005" r:id="rId29"/>
    <p:sldId id="4006" r:id="rId30"/>
    <p:sldId id="4007" r:id="rId31"/>
    <p:sldId id="4008" r:id="rId32"/>
    <p:sldId id="4009" r:id="rId33"/>
    <p:sldId id="4010" r:id="rId34"/>
    <p:sldId id="4011" r:id="rId35"/>
    <p:sldId id="256" r:id="rId36"/>
    <p:sldId id="257" r:id="rId37"/>
    <p:sldId id="258" r:id="rId38"/>
    <p:sldId id="259" r:id="rId39"/>
    <p:sldId id="260" r:id="rId40"/>
    <p:sldId id="261" r:id="rId41"/>
    <p:sldId id="262" r:id="rId42"/>
    <p:sldId id="3690" r:id="rId43"/>
    <p:sldId id="3383" r:id="rId44"/>
    <p:sldId id="759" r:id="rId45"/>
    <p:sldId id="672" r:id="rId46"/>
    <p:sldId id="758" r:id="rId47"/>
    <p:sldId id="4012" r:id="rId48"/>
    <p:sldId id="4013" r:id="rId49"/>
    <p:sldId id="4014" r:id="rId50"/>
    <p:sldId id="4015" r:id="rId51"/>
    <p:sldId id="4016" r:id="rId52"/>
    <p:sldId id="4017" r:id="rId53"/>
    <p:sldId id="3633" r:id="rId54"/>
    <p:sldId id="3678" r:id="rId55"/>
    <p:sldId id="3397" r:id="rId56"/>
    <p:sldId id="3398" r:id="rId57"/>
    <p:sldId id="3399" r:id="rId58"/>
    <p:sldId id="3079" r:id="rId59"/>
    <p:sldId id="3529" r:id="rId60"/>
    <p:sldId id="3081" r:id="rId61"/>
    <p:sldId id="777" r:id="rId62"/>
    <p:sldId id="772" r:id="rId63"/>
    <p:sldId id="773" r:id="rId64"/>
    <p:sldId id="774" r:id="rId65"/>
    <p:sldId id="775" r:id="rId66"/>
    <p:sldId id="776" r:id="rId67"/>
    <p:sldId id="3619" r:id="rId68"/>
    <p:sldId id="2315" r:id="rId69"/>
    <p:sldId id="354" r:id="rId7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BD9"/>
    <a:srgbClr val="FFF2CC"/>
    <a:srgbClr val="DDD3D7"/>
    <a:srgbClr val="E7C6A1"/>
    <a:srgbClr val="FFFFFF"/>
    <a:srgbClr val="E57A91"/>
    <a:srgbClr val="F7F2E6"/>
    <a:srgbClr val="CF768A"/>
    <a:srgbClr val="D9C2C4"/>
    <a:srgbClr val="CC94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89"/>
    <p:restoredTop sz="95795"/>
  </p:normalViewPr>
  <p:slideViewPr>
    <p:cSldViewPr snapToGrid="0" snapToObjects="1">
      <p:cViewPr varScale="1">
        <p:scale>
          <a:sx n="148" d="100"/>
          <a:sy n="148" d="100"/>
        </p:scale>
        <p:origin x="1864" y="19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 Type="http://schemas.openxmlformats.org/officeDocument/2006/relationships/slideMaster" Target="slideMasters/slideMaster7.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70B782-7928-BC4C-A3AA-492C142E50D3}" type="datetimeFigureOut">
              <a:rPr lang="en-US" smtClean="0"/>
              <a:t>7/10/26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57315-79F8-3F40-ACDB-4839CD44B319}" type="slidenum">
              <a:rPr lang="en-US" smtClean="0"/>
              <a:t>‹#›</a:t>
            </a:fld>
            <a:endParaRPr lang="en-US"/>
          </a:p>
        </p:txBody>
      </p:sp>
    </p:spTree>
    <p:extLst>
      <p:ext uri="{BB962C8B-B14F-4D97-AF65-F5344CB8AC3E}">
        <p14:creationId xmlns:p14="http://schemas.microsoft.com/office/powerpoint/2010/main" val="495851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C57315-79F8-3F40-ACDB-4839CD44B319}" type="slidenum">
              <a:rPr lang="en-US" smtClean="0"/>
              <a:t>2</a:t>
            </a:fld>
            <a:endParaRPr lang="en-US"/>
          </a:p>
        </p:txBody>
      </p:sp>
    </p:spTree>
    <p:extLst>
      <p:ext uri="{BB962C8B-B14F-4D97-AF65-F5344CB8AC3E}">
        <p14:creationId xmlns:p14="http://schemas.microsoft.com/office/powerpoint/2010/main" val="213339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www.goodfon.com</a:t>
            </a:r>
            <a:r>
              <a:rPr lang="en-US" dirty="0"/>
              <a:t>/flowers/wallpaper-blue-wood-blossom-spring-flowers-vesna-iablonia-tsvety.html</a:t>
            </a:r>
          </a:p>
        </p:txBody>
      </p:sp>
      <p:sp>
        <p:nvSpPr>
          <p:cNvPr id="4" name="Slide Number Placeholder 3"/>
          <p:cNvSpPr>
            <a:spLocks noGrp="1"/>
          </p:cNvSpPr>
          <p:nvPr>
            <p:ph type="sldNum" sz="quarter" idx="5"/>
          </p:nvPr>
        </p:nvSpPr>
        <p:spPr/>
        <p:txBody>
          <a:bodyPr/>
          <a:lstStyle/>
          <a:p>
            <a:fld id="{F6C57315-79F8-3F40-ACDB-4839CD44B319}" type="slidenum">
              <a:rPr lang="en-US" smtClean="0"/>
              <a:t>49</a:t>
            </a:fld>
            <a:endParaRPr lang="en-US"/>
          </a:p>
        </p:txBody>
      </p:sp>
    </p:spTree>
    <p:extLst>
      <p:ext uri="{BB962C8B-B14F-4D97-AF65-F5344CB8AC3E}">
        <p14:creationId xmlns:p14="http://schemas.microsoft.com/office/powerpoint/2010/main" val="700289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050489"/>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849456"/>
            <a:ext cx="6839892" cy="1515172"/>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332125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4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771650" y="1236861"/>
            <a:ext cx="6996430"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7744923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1252637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descr="A white bird with blue wings and a green branch in its beak&#10;&#10;Description automatically generated">
            <a:extLst>
              <a:ext uri="{FF2B5EF4-FFF2-40B4-BE49-F238E27FC236}">
                <a16:creationId xmlns:a16="http://schemas.microsoft.com/office/drawing/2014/main" id="{75BABC57-223F-73AD-EE5A-063B7F5ED8C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56080" y="0"/>
            <a:ext cx="5831840" cy="5831840"/>
          </a:xfrm>
          <a:prstGeom prst="rect">
            <a:avLst/>
          </a:prstGeom>
        </p:spPr>
      </p:pic>
      <p:sp>
        <p:nvSpPr>
          <p:cNvPr id="7" name="TextBox 6">
            <a:extLst>
              <a:ext uri="{FF2B5EF4-FFF2-40B4-BE49-F238E27FC236}">
                <a16:creationId xmlns:a16="http://schemas.microsoft.com/office/drawing/2014/main" id="{A89B31DD-49F4-C706-8998-22E902808E6A}"/>
              </a:ext>
            </a:extLst>
          </p:cNvPr>
          <p:cNvSpPr txBox="1"/>
          <p:nvPr userDrawn="1"/>
        </p:nvSpPr>
        <p:spPr>
          <a:xfrm>
            <a:off x="1727200" y="5831840"/>
            <a:ext cx="6118021" cy="784830"/>
          </a:xfrm>
          <a:prstGeom prst="rect">
            <a:avLst/>
          </a:prstGeom>
          <a:noFill/>
        </p:spPr>
        <p:txBody>
          <a:bodyPr wrap="none" rtlCol="0">
            <a:spAutoFit/>
          </a:bodyPr>
          <a:lstStyle/>
          <a:p>
            <a:r>
              <a:rPr lang="en-US" sz="4500" b="0" dirty="0">
                <a:effectLst/>
                <a:latin typeface="Verdana" panose="020B0604030504040204" pitchFamily="34" charset="0"/>
                <a:ea typeface="Verdana" panose="020B0604030504040204" pitchFamily="34" charset="0"/>
                <a:cs typeface="Verdana" panose="020B0604030504040204" pitchFamily="34" charset="0"/>
              </a:rPr>
              <a:t>Passing of the Peace</a:t>
            </a:r>
          </a:p>
        </p:txBody>
      </p:sp>
    </p:spTree>
    <p:extLst>
      <p:ext uri="{BB962C8B-B14F-4D97-AF65-F5344CB8AC3E}">
        <p14:creationId xmlns:p14="http://schemas.microsoft.com/office/powerpoint/2010/main" val="80237873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34271"/>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3987427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65272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3652727"/>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Tree>
    <p:extLst>
      <p:ext uri="{BB962C8B-B14F-4D97-AF65-F5344CB8AC3E}">
        <p14:creationId xmlns:p14="http://schemas.microsoft.com/office/powerpoint/2010/main" val="28955276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3302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pic>
        <p:nvPicPr>
          <p:cNvPr id="3" name="Picture 2" descr="A white dove flying over an open book&#10;&#10;AI-generated content may be incorrect.">
            <a:extLst>
              <a:ext uri="{FF2B5EF4-FFF2-40B4-BE49-F238E27FC236}">
                <a16:creationId xmlns:a16="http://schemas.microsoft.com/office/drawing/2014/main" id="{3D907368-4305-96A1-4351-31B08D20FF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3000" y="0"/>
            <a:ext cx="6858000" cy="6858000"/>
          </a:xfrm>
          <a:prstGeom prst="rect">
            <a:avLst/>
          </a:prstGeom>
        </p:spPr>
      </p:pic>
      <p:sp>
        <p:nvSpPr>
          <p:cNvPr id="4" name="TextBox 3">
            <a:extLst>
              <a:ext uri="{FF2B5EF4-FFF2-40B4-BE49-F238E27FC236}">
                <a16:creationId xmlns:a16="http://schemas.microsoft.com/office/drawing/2014/main" id="{57BB1F35-A4D6-2377-7F1D-5C6370515C30}"/>
              </a:ext>
            </a:extLst>
          </p:cNvPr>
          <p:cNvSpPr txBox="1"/>
          <p:nvPr userDrawn="1"/>
        </p:nvSpPr>
        <p:spPr>
          <a:xfrm>
            <a:off x="268356" y="3329609"/>
            <a:ext cx="8607287" cy="861774"/>
          </a:xfrm>
          <a:prstGeom prst="rect">
            <a:avLst/>
          </a:prstGeom>
          <a:solidFill>
            <a:schemeClr val="accent5">
              <a:lumMod val="20000"/>
              <a:lumOff val="80000"/>
            </a:schemeClr>
          </a:solidFill>
          <a:effectLst>
            <a:softEdge rad="63500"/>
          </a:effectLst>
        </p:spPr>
        <p:txBody>
          <a:bodyPr wrap="square" rtlCol="0">
            <a:spAutoFit/>
          </a:bodyPr>
          <a:lstStyle/>
          <a:p>
            <a:pPr algn="ctr"/>
            <a:r>
              <a:rPr lang="en-US" sz="5000" dirty="0">
                <a:latin typeface="Verdana" panose="020B0604030504040204" pitchFamily="34" charset="0"/>
                <a:ea typeface="Verdana" panose="020B0604030504040204" pitchFamily="34" charset="0"/>
                <a:cs typeface="Verdana" panose="020B0604030504040204" pitchFamily="34" charset="0"/>
              </a:rPr>
              <a:t>Pastoral Prayer</a:t>
            </a:r>
          </a:p>
        </p:txBody>
      </p:sp>
    </p:spTree>
    <p:extLst>
      <p:ext uri="{BB962C8B-B14F-4D97-AF65-F5344CB8AC3E}">
        <p14:creationId xmlns:p14="http://schemas.microsoft.com/office/powerpoint/2010/main" val="3360525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C6C296-4EB0-8C74-778E-9C960DEB4D9A}"/>
              </a:ext>
            </a:extLst>
          </p:cNvPr>
          <p:cNvSpPr txBox="1"/>
          <p:nvPr userDrawn="1"/>
        </p:nvSpPr>
        <p:spPr>
          <a:xfrm>
            <a:off x="3923219" y="1788070"/>
            <a:ext cx="5147211" cy="3281860"/>
          </a:xfrm>
          <a:prstGeom prst="rect">
            <a:avLst/>
          </a:prstGeom>
          <a:solidFill>
            <a:schemeClr val="accent4">
              <a:lumMod val="40000"/>
              <a:lumOff val="60000"/>
            </a:schemeClr>
          </a:solidFill>
          <a:ln>
            <a:noFill/>
          </a:ln>
          <a:effectLst>
            <a:softEdge rad="63500"/>
          </a:effectLst>
        </p:spPr>
        <p:txBody>
          <a:bodyPr wrap="square">
            <a:spAutoFit/>
          </a:bodyPr>
          <a:lstStyle/>
          <a:p>
            <a:pPr algn="ctr" defTabSz="914400">
              <a:lnSpc>
                <a:spcPct val="150000"/>
              </a:lnSpc>
              <a:spcBef>
                <a:spcPct val="0"/>
              </a:spcBef>
              <a:spcAft>
                <a:spcPts val="600"/>
              </a:spcAft>
            </a:pPr>
            <a:r>
              <a:rPr lang="en-US" sz="4800" b="1" dirty="0">
                <a:solidFill>
                  <a:schemeClr val="tx1">
                    <a:lumMod val="75000"/>
                    <a:lumOff val="25000"/>
                  </a:schemeClr>
                </a:solidFill>
                <a:latin typeface="Georgia" panose="02040502050405020303" pitchFamily="18" charset="0"/>
                <a:ea typeface="+mj-ea"/>
                <a:cs typeface="+mj-cs"/>
              </a:rPr>
              <a:t>Young Disciples’ Message</a:t>
            </a:r>
          </a:p>
        </p:txBody>
      </p:sp>
      <p:pic>
        <p:nvPicPr>
          <p:cNvPr id="1028" name="Picture 4" descr="In the warmth of a sunny day, a young child finds a tranquil moment in the embrace of a sunflower field. With eyes closed and hands clasped in a prayer position, the child exudes an aura of peace and contentment. The bright, yellow sunflowers tower around, symbolizing vitality and energy, which contrasts with the serene expression on the child’s face. This setting provides a perfect blend of nature’s beauty and youthful innocence, creating a picturesque snapshot of meditation and calmness.">
            <a:extLst>
              <a:ext uri="{FF2B5EF4-FFF2-40B4-BE49-F238E27FC236}">
                <a16:creationId xmlns:a16="http://schemas.microsoft.com/office/drawing/2014/main" id="{0D18F5A2-9321-D5A8-9B78-02093A4C7E4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38433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37444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544139-BDB3-628F-D954-5FE02B93E82F}"/>
              </a:ext>
            </a:extLst>
          </p:cNvPr>
          <p:cNvPicPr>
            <a:picLocks noChangeAspect="1"/>
          </p:cNvPicPr>
          <p:nvPr userDrawn="1"/>
        </p:nvPicPr>
        <p:blipFill>
          <a:blip r:embed="rId2"/>
          <a:stretch>
            <a:fillRect/>
          </a:stretch>
        </p:blipFill>
        <p:spPr>
          <a:xfrm>
            <a:off x="116557" y="94954"/>
            <a:ext cx="8910885" cy="6668091"/>
          </a:xfrm>
          <a:prstGeom prst="rect">
            <a:avLst/>
          </a:prstGeom>
        </p:spPr>
      </p:pic>
    </p:spTree>
    <p:extLst>
      <p:ext uri="{BB962C8B-B14F-4D97-AF65-F5344CB8AC3E}">
        <p14:creationId xmlns:p14="http://schemas.microsoft.com/office/powerpoint/2010/main" val="373491594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pic>
        <p:nvPicPr>
          <p:cNvPr id="3" name="Picture 2" descr="A person kneeling in front of a stained glass window&#10;&#10;AI-generated content may be incorrect.">
            <a:extLst>
              <a:ext uri="{FF2B5EF4-FFF2-40B4-BE49-F238E27FC236}">
                <a16:creationId xmlns:a16="http://schemas.microsoft.com/office/drawing/2014/main" id="{5CF771C2-5C09-304F-F4D0-7F7F8DC26AE9}"/>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0" y="0"/>
            <a:ext cx="3843495" cy="6858000"/>
          </a:xfrm>
          <a:prstGeom prst="rect">
            <a:avLst/>
          </a:prstGeom>
        </p:spPr>
      </p:pic>
      <p:sp>
        <p:nvSpPr>
          <p:cNvPr id="4" name="TextBox 3">
            <a:extLst>
              <a:ext uri="{FF2B5EF4-FFF2-40B4-BE49-F238E27FC236}">
                <a16:creationId xmlns:a16="http://schemas.microsoft.com/office/drawing/2014/main" id="{C074D88C-AA14-CC42-4108-1A53DA7FB2BA}"/>
              </a:ext>
            </a:extLst>
          </p:cNvPr>
          <p:cNvSpPr txBox="1"/>
          <p:nvPr userDrawn="1"/>
        </p:nvSpPr>
        <p:spPr>
          <a:xfrm>
            <a:off x="3986374" y="1520785"/>
            <a:ext cx="4982965" cy="3816429"/>
          </a:xfrm>
          <a:prstGeom prst="rect">
            <a:avLst/>
          </a:prstGeom>
          <a:noFill/>
        </p:spPr>
        <p:txBody>
          <a:bodyPr wrap="square" rtlCol="0">
            <a:spAutoFit/>
          </a:bodyPr>
          <a:lstStyle/>
          <a:p>
            <a:pPr algn="ctr"/>
            <a:r>
              <a:rPr lang="en-US" sz="6600" b="1" dirty="0">
                <a:latin typeface="Verdana" panose="020B0604030504040204" pitchFamily="34" charset="0"/>
                <a:ea typeface="Verdana" panose="020B0604030504040204" pitchFamily="34" charset="0"/>
                <a:cs typeface="Verdana" panose="020B0604030504040204" pitchFamily="34" charset="0"/>
              </a:rPr>
              <a:t>Lord</a:t>
            </a:r>
            <a:r>
              <a:rPr lang="en-US" sz="5000" dirty="0">
                <a:latin typeface="Verdana" panose="020B0604030504040204" pitchFamily="34" charset="0"/>
                <a:ea typeface="Verdana" panose="020B0604030504040204" pitchFamily="34" charset="0"/>
                <a:cs typeface="Verdana" panose="020B0604030504040204" pitchFamily="34" charset="0"/>
              </a:rPr>
              <a:t>, </a:t>
            </a:r>
          </a:p>
          <a:p>
            <a:pPr algn="ctr"/>
            <a:r>
              <a:rPr lang="en-US" sz="4400" dirty="0">
                <a:latin typeface="Verdana" panose="020B0604030504040204" pitchFamily="34" charset="0"/>
                <a:ea typeface="Verdana" panose="020B0604030504040204" pitchFamily="34" charset="0"/>
                <a:cs typeface="Verdana" panose="020B0604030504040204" pitchFamily="34" charset="0"/>
              </a:rPr>
              <a:t>hear our prayers as we lift up to you, our joys and concerns. </a:t>
            </a:r>
          </a:p>
        </p:txBody>
      </p:sp>
      <p:sp>
        <p:nvSpPr>
          <p:cNvPr id="5" name="TextBox 4">
            <a:extLst>
              <a:ext uri="{FF2B5EF4-FFF2-40B4-BE49-F238E27FC236}">
                <a16:creationId xmlns:a16="http://schemas.microsoft.com/office/drawing/2014/main" id="{603471EC-4F7D-E4DD-3792-3B21978657DD}"/>
              </a:ext>
            </a:extLst>
          </p:cNvPr>
          <p:cNvSpPr txBox="1"/>
          <p:nvPr userDrawn="1"/>
        </p:nvSpPr>
        <p:spPr>
          <a:xfrm>
            <a:off x="3986374" y="111513"/>
            <a:ext cx="4982965" cy="553998"/>
          </a:xfrm>
          <a:prstGeom prst="rect">
            <a:avLst/>
          </a:prstGeom>
          <a:noFill/>
        </p:spPr>
        <p:txBody>
          <a:bodyPr wrap="square" rtlCol="0">
            <a:spAutoFit/>
          </a:bodyPr>
          <a:lstStyle/>
          <a:p>
            <a:pPr algn="ctr"/>
            <a:r>
              <a:rPr lang="en-US" sz="3000" b="1" dirty="0">
                <a:latin typeface="Verdana" panose="020B0604030504040204" pitchFamily="34" charset="0"/>
                <a:ea typeface="Verdana" panose="020B0604030504040204" pitchFamily="34" charset="0"/>
                <a:cs typeface="Verdana" panose="020B0604030504040204" pitchFamily="34" charset="0"/>
              </a:rPr>
              <a:t>Prayers of the People</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5964973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lstStyle>
            <a:lvl1pPr marL="0" indent="0">
              <a:buFontTx/>
              <a:buNone/>
              <a:defRPr sz="3600" b="1">
                <a:latin typeface="Times" pitchFamily="2"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86403"/>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24881349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20D6B17-431D-09AF-7CAE-0E8DE792099A}"/>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5AA3781-E7B4-84A2-ADD6-D5C9210EFA5D}"/>
              </a:ext>
            </a:extLst>
          </p:cNvPr>
          <p:cNvSpPr txBox="1"/>
          <p:nvPr userDrawn="1"/>
        </p:nvSpPr>
        <p:spPr>
          <a:xfrm>
            <a:off x="493191" y="2690336"/>
            <a:ext cx="8157618" cy="1477328"/>
          </a:xfrm>
          <a:prstGeom prst="rect">
            <a:avLst/>
          </a:prstGeom>
          <a:solidFill>
            <a:srgbClr val="E7C6A1">
              <a:alpha val="78431"/>
            </a:srgbClr>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9000" dirty="0">
                <a:latin typeface="Lucida Calligraphy" panose="03010101010101010101" pitchFamily="66" charset="77"/>
              </a:rPr>
              <a:t>Benediction</a:t>
            </a:r>
          </a:p>
        </p:txBody>
      </p:sp>
    </p:spTree>
    <p:extLst>
      <p:ext uri="{BB962C8B-B14F-4D97-AF65-F5344CB8AC3E}">
        <p14:creationId xmlns:p14="http://schemas.microsoft.com/office/powerpoint/2010/main" val="26290147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pic>
        <p:nvPicPr>
          <p:cNvPr id="2" name="Picture 2" descr="2,300+ Communion Cup And Bread Stock Photos, Pictures &amp; Royalty-Free Images  - iStock | Crown of thorns">
            <a:extLst>
              <a:ext uri="{FF2B5EF4-FFF2-40B4-BE49-F238E27FC236}">
                <a16:creationId xmlns:a16="http://schemas.microsoft.com/office/drawing/2014/main" id="{FBF73CB9-8696-4BBA-D631-52CB7F999BDE}"/>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F8C41E9-7BDB-AEC4-5613-172880AA0FE8}"/>
              </a:ext>
            </a:extLst>
          </p:cNvPr>
          <p:cNvSpPr txBox="1"/>
          <p:nvPr userDrawn="1"/>
        </p:nvSpPr>
        <p:spPr>
          <a:xfrm>
            <a:off x="92529" y="258901"/>
            <a:ext cx="8958942" cy="3170099"/>
          </a:xfrm>
          <a:prstGeom prst="rect">
            <a:avLst/>
          </a:prstGeom>
          <a:noFill/>
        </p:spPr>
        <p:txBody>
          <a:bodyPr wrap="square" rtlCol="0">
            <a:spAutoFit/>
          </a:bodyPr>
          <a:lstStyle/>
          <a:p>
            <a:pPr algn="ctr"/>
            <a:r>
              <a:rPr lang="en-US" sz="5000" dirty="0">
                <a:latin typeface="Lucida Calligraphy" panose="03010101010101010101" pitchFamily="66" charset="77"/>
              </a:rPr>
              <a:t>Breaking the Bread </a:t>
            </a:r>
          </a:p>
          <a:p>
            <a:pPr algn="ctr"/>
            <a:r>
              <a:rPr lang="en-US" sz="5000" dirty="0">
                <a:latin typeface="Lucida Calligraphy" panose="03010101010101010101" pitchFamily="66" charset="77"/>
              </a:rPr>
              <a:t>&amp;</a:t>
            </a:r>
          </a:p>
          <a:p>
            <a:pPr algn="ctr"/>
            <a:r>
              <a:rPr lang="en-US" sz="5000" dirty="0">
                <a:latin typeface="Lucida Calligraphy" panose="03010101010101010101" pitchFamily="66" charset="77"/>
              </a:rPr>
              <a:t> Giving the Bread and Cup </a:t>
            </a:r>
          </a:p>
        </p:txBody>
      </p:sp>
      <p:sp>
        <p:nvSpPr>
          <p:cNvPr id="4" name="TextBox 3">
            <a:extLst>
              <a:ext uri="{FF2B5EF4-FFF2-40B4-BE49-F238E27FC236}">
                <a16:creationId xmlns:a16="http://schemas.microsoft.com/office/drawing/2014/main" id="{33E2312D-BEA7-B898-EBB2-3F5612FFA4EA}"/>
              </a:ext>
            </a:extLst>
          </p:cNvPr>
          <p:cNvSpPr txBox="1"/>
          <p:nvPr userDrawn="1"/>
        </p:nvSpPr>
        <p:spPr>
          <a:xfrm>
            <a:off x="0" y="4174004"/>
            <a:ext cx="9144000" cy="1938992"/>
          </a:xfrm>
          <a:prstGeom prst="rect">
            <a:avLst/>
          </a:prstGeom>
          <a:noFill/>
        </p:spPr>
        <p:txBody>
          <a:bodyPr wrap="square">
            <a:spAutoFit/>
          </a:bodyPr>
          <a:lstStyle/>
          <a:p>
            <a:pPr algn="ctr"/>
            <a:r>
              <a:rPr lang="en-US" sz="3000" dirty="0">
                <a:latin typeface="Verdana" panose="020B0604030504040204" pitchFamily="34" charset="0"/>
                <a:ea typeface="Verdana" panose="020B0604030504040204" pitchFamily="34" charset="0"/>
                <a:cs typeface="Verdana" panose="020B0604030504040204" pitchFamily="34" charset="0"/>
              </a:rPr>
              <a:t>The body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r>
              <a:rPr lang="en-US" sz="3000" dirty="0">
                <a:latin typeface="Verdana" panose="020B0604030504040204" pitchFamily="34" charset="0"/>
                <a:ea typeface="Verdana" panose="020B0604030504040204" pitchFamily="34" charset="0"/>
                <a:cs typeface="Verdana" panose="020B0604030504040204" pitchFamily="34" charset="0"/>
              </a:rPr>
              <a:t>The blood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Tree>
    <p:extLst>
      <p:ext uri="{BB962C8B-B14F-4D97-AF65-F5344CB8AC3E}">
        <p14:creationId xmlns:p14="http://schemas.microsoft.com/office/powerpoint/2010/main" val="11655403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Communion Prayer">
    <p:spTree>
      <p:nvGrpSpPr>
        <p:cNvPr id="1" name=""/>
        <p:cNvGrpSpPr/>
        <p:nvPr/>
      </p:nvGrpSpPr>
      <p:grpSpPr>
        <a:xfrm>
          <a:off x="0" y="0"/>
          <a:ext cx="0" cy="0"/>
          <a:chOff x="0" y="0"/>
          <a:chExt cx="0" cy="0"/>
        </a:xfrm>
      </p:grpSpPr>
      <p:pic>
        <p:nvPicPr>
          <p:cNvPr id="4" name="Picture 2" descr="2,300+ Communion Cup And Bread Stock Photos, Pictures &amp; Royalty-Free Images  - iStock | Crown of thorns">
            <a:extLst>
              <a:ext uri="{FF2B5EF4-FFF2-40B4-BE49-F238E27FC236}">
                <a16:creationId xmlns:a16="http://schemas.microsoft.com/office/drawing/2014/main" id="{61DB9338-98E2-E69D-3BD7-A53567A03CE5}"/>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C64ADFB-2C9E-504B-3EF4-99EC01390515}"/>
              </a:ext>
            </a:extLst>
          </p:cNvPr>
          <p:cNvSpPr txBox="1"/>
          <p:nvPr userDrawn="1"/>
        </p:nvSpPr>
        <p:spPr>
          <a:xfrm>
            <a:off x="92529" y="271222"/>
            <a:ext cx="8958942" cy="861774"/>
          </a:xfrm>
          <a:prstGeom prst="rect">
            <a:avLst/>
          </a:prstGeom>
          <a:noFill/>
        </p:spPr>
        <p:txBody>
          <a:bodyPr wrap="square" rtlCol="0">
            <a:spAutoFit/>
          </a:bodyPr>
          <a:lstStyle/>
          <a:p>
            <a:pPr algn="ctr"/>
            <a:r>
              <a:rPr lang="en-US" sz="5000" dirty="0">
                <a:latin typeface="Lucida Calligraphy" panose="03010101010101010101" pitchFamily="66" charset="77"/>
              </a:rPr>
              <a:t>Prayer after Communion</a:t>
            </a:r>
          </a:p>
        </p:txBody>
      </p:sp>
      <p:sp>
        <p:nvSpPr>
          <p:cNvPr id="3" name="TextBox 2">
            <a:extLst>
              <a:ext uri="{FF2B5EF4-FFF2-40B4-BE49-F238E27FC236}">
                <a16:creationId xmlns:a16="http://schemas.microsoft.com/office/drawing/2014/main" id="{DF772910-6F65-59EE-AAC8-253F507A2A2F}"/>
              </a:ext>
            </a:extLst>
          </p:cNvPr>
          <p:cNvSpPr txBox="1"/>
          <p:nvPr userDrawn="1"/>
        </p:nvSpPr>
        <p:spPr>
          <a:xfrm>
            <a:off x="0" y="1336120"/>
            <a:ext cx="9144000" cy="5262979"/>
          </a:xfrm>
          <a:prstGeom prst="rect">
            <a:avLst/>
          </a:prstGeom>
          <a:noFill/>
        </p:spPr>
        <p:txBody>
          <a:bodyPr wrap="square">
            <a:spAutoFit/>
          </a:bodyPr>
          <a:lstStyle/>
          <a:p>
            <a:pPr algn="ctr"/>
            <a:r>
              <a:rPr lang="en-US" sz="4800" b="1" dirty="0"/>
              <a:t>Eternal God, we give you thanks for this holy mystery in which you have given yourself to us. Grant that we may go into the world in the strength of your Spirit, to give ourselves for others, in the name of Jesus Christ our Lord, Amen. </a:t>
            </a:r>
          </a:p>
        </p:txBody>
      </p:sp>
    </p:spTree>
    <p:extLst>
      <p:ext uri="{BB962C8B-B14F-4D97-AF65-F5344CB8AC3E}">
        <p14:creationId xmlns:p14="http://schemas.microsoft.com/office/powerpoint/2010/main" val="41407601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2782669"/>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278266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135411136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pening Prayer">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8E29F36-9E0B-97DA-61D8-7D822B004EB1}"/>
              </a:ext>
            </a:extLst>
          </p:cNvPr>
          <p:cNvSpPr>
            <a:spLocks noGrp="1"/>
          </p:cNvSpPr>
          <p:nvPr>
            <p:ph type="body" sz="quarter" idx="10"/>
          </p:nvPr>
        </p:nvSpPr>
        <p:spPr>
          <a:xfrm>
            <a:off x="158750" y="963613"/>
            <a:ext cx="5437188" cy="5715000"/>
          </a:xfrm>
        </p:spPr>
        <p:txBody>
          <a:bodyPr/>
          <a:lstStyle>
            <a:lvl1pPr marL="0" indent="0" algn="ctr">
              <a:buNone/>
              <a:defRPr sz="3800" b="1">
                <a:latin typeface="+mn-lt"/>
              </a:defRPr>
            </a:lvl1pPr>
          </a:lstStyle>
          <a:p>
            <a:pPr lvl="0"/>
            <a:r>
              <a:rPr lang="en-US" dirty="0"/>
              <a:t>Click to edit Master text styles</a:t>
            </a:r>
          </a:p>
        </p:txBody>
      </p:sp>
      <p:sp>
        <p:nvSpPr>
          <p:cNvPr id="11" name="TextBox 10">
            <a:extLst>
              <a:ext uri="{FF2B5EF4-FFF2-40B4-BE49-F238E27FC236}">
                <a16:creationId xmlns:a16="http://schemas.microsoft.com/office/drawing/2014/main" id="{964A4E7E-E56C-2A54-8579-13F77CDB44E3}"/>
              </a:ext>
            </a:extLst>
          </p:cNvPr>
          <p:cNvSpPr txBox="1"/>
          <p:nvPr userDrawn="1"/>
        </p:nvSpPr>
        <p:spPr>
          <a:xfrm>
            <a:off x="1853406" y="0"/>
            <a:ext cx="5437188" cy="769441"/>
          </a:xfrm>
          <a:prstGeom prst="rect">
            <a:avLst/>
          </a:prstGeom>
          <a:noFill/>
        </p:spPr>
        <p:txBody>
          <a:bodyPr wrap="square" rtlCol="0">
            <a:spAutoFit/>
          </a:bodyPr>
          <a:lstStyle/>
          <a:p>
            <a:pPr algn="ctr"/>
            <a:r>
              <a:rPr lang="en-US" sz="4400" b="1" dirty="0">
                <a:latin typeface="+mn-lt"/>
              </a:rPr>
              <a:t>OPENING PRAYER</a:t>
            </a:r>
          </a:p>
        </p:txBody>
      </p:sp>
      <p:pic>
        <p:nvPicPr>
          <p:cNvPr id="2050" name="Picture 2" descr="Love Is God's Language - Day 2 of 5">
            <a:extLst>
              <a:ext uri="{FF2B5EF4-FFF2-40B4-BE49-F238E27FC236}">
                <a16:creationId xmlns:a16="http://schemas.microsoft.com/office/drawing/2014/main" id="{C087FAFF-2E9C-EB23-075E-0DD9A99B06DD}"/>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5759669" y="963613"/>
            <a:ext cx="3300248"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32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EA42F8-F502-CA40-A499-BAF51F08894E}"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232149877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7" name="Picture 2" descr="In a delicate interaction of nature and human touch, a hand cradles a sparkling, heart-shaped object, bathed in the warm glow of sunlight. The translucent heart, filled with glitter, catches and refracts the light, creating a mesmerizing spectacle that contrasts beautifully with the soft pink blossoms in the background. This simple yet evocative display captures the essence of tenderness and the transient beauty of springtime.">
            <a:extLst>
              <a:ext uri="{FF2B5EF4-FFF2-40B4-BE49-F238E27FC236}">
                <a16:creationId xmlns:a16="http://schemas.microsoft.com/office/drawing/2014/main" id="{471E511C-FCB2-9934-B277-5D507BA87D48}"/>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685800" y="136524"/>
            <a:ext cx="7772400" cy="879475"/>
          </a:xfrm>
        </p:spPr>
        <p:txBody>
          <a:bodyPr anchor="b"/>
          <a:lstStyle>
            <a:lvl1pPr algn="ctr">
              <a:defRPr sz="6000"/>
            </a:lvl1pPr>
          </a:lstStyle>
          <a:p>
            <a:r>
              <a:rPr lang="en-US" dirty="0"/>
              <a:t>Offertory </a:t>
            </a:r>
          </a:p>
        </p:txBody>
      </p:sp>
      <p:sp>
        <p:nvSpPr>
          <p:cNvPr id="3" name="Subtitle 2"/>
          <p:cNvSpPr>
            <a:spLocks noGrp="1"/>
          </p:cNvSpPr>
          <p:nvPr>
            <p:ph type="subTitle" idx="1"/>
          </p:nvPr>
        </p:nvSpPr>
        <p:spPr>
          <a:xfrm>
            <a:off x="685799" y="1302818"/>
            <a:ext cx="7772399" cy="3954982"/>
          </a:xfrm>
        </p:spPr>
        <p:txBody>
          <a:bodyPr/>
          <a:lstStyle>
            <a:lvl1pPr marL="0" indent="0" algn="ctr">
              <a:lnSpc>
                <a:spcPct val="150000"/>
              </a:lnSpc>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EEA42F8-F502-CA40-A499-BAF51F08894E}"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34512880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59A1B8-DB7E-EC7D-93A6-5CC06887DD86}"/>
              </a:ext>
            </a:extLst>
          </p:cNvPr>
          <p:cNvPicPr>
            <a:picLocks noChangeAspect="1"/>
          </p:cNvPicPr>
          <p:nvPr userDrawn="1"/>
        </p:nvPicPr>
        <p:blipFill>
          <a:blip r:embed="rId2"/>
          <a:stretch>
            <a:fillRect/>
          </a:stretch>
        </p:blipFill>
        <p:spPr>
          <a:xfrm>
            <a:off x="-1" y="0"/>
            <a:ext cx="9201875" cy="6858000"/>
          </a:xfrm>
          <a:prstGeom prst="rect">
            <a:avLst/>
          </a:prstGeom>
        </p:spPr>
      </p:pic>
    </p:spTree>
    <p:extLst>
      <p:ext uri="{BB962C8B-B14F-4D97-AF65-F5344CB8AC3E}">
        <p14:creationId xmlns:p14="http://schemas.microsoft.com/office/powerpoint/2010/main" val="15103528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D9AC5E-084D-AAE5-876A-C98E9F9124CF}"/>
              </a:ext>
            </a:extLst>
          </p:cNvPr>
          <p:cNvPicPr>
            <a:picLocks noChangeAspect="1"/>
          </p:cNvPicPr>
          <p:nvPr userDrawn="1"/>
        </p:nvPicPr>
        <p:blipFill>
          <a:blip r:embed="rId2"/>
          <a:stretch>
            <a:fillRect/>
          </a:stretch>
        </p:blipFill>
        <p:spPr>
          <a:xfrm>
            <a:off x="-1" y="-25782"/>
            <a:ext cx="9236468" cy="6883782"/>
          </a:xfrm>
          <a:prstGeom prst="rect">
            <a:avLst/>
          </a:prstGeom>
        </p:spPr>
      </p:pic>
    </p:spTree>
    <p:extLst>
      <p:ext uri="{BB962C8B-B14F-4D97-AF65-F5344CB8AC3E}">
        <p14:creationId xmlns:p14="http://schemas.microsoft.com/office/powerpoint/2010/main" val="6887714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3074" name="Picture 2" descr="Graceful cherry blossom branches stretch across the frame, displaying clusters of delicate pink and white flowers in various stages of bloom. Cool morning light filters through the orchard, creating a fresh and peaceful atmosphere that celebrates spring's arrival. Backlit petals reveal translucent edges and soft textures, while some petals drift gently through the air, adding movement to the serene scene. The color palette features blush pink and cream petals against sage green new leaves and a pale blue sky backdrop. Sharp botanical details in the foreground gradually fade into soft bokeh, creating beautiful depth. Morning dew droplets cling to the delicate petal surfaces, enhancing the natural beauty. The composition captures the ephemeral nature of spring blossoms, symbolizing renewal, hope, and the inspiring beauty of nature's seasonal transformation.">
            <a:extLst>
              <a:ext uri="{FF2B5EF4-FFF2-40B4-BE49-F238E27FC236}">
                <a16:creationId xmlns:a16="http://schemas.microsoft.com/office/drawing/2014/main" id="{44B6B69F-B442-67F8-D862-B9862C74BAAF}"/>
              </a:ext>
            </a:extLst>
          </p:cNvPr>
          <p:cNvPicPr>
            <a:picLocks noChangeAspect="1" noChangeArrowheads="1"/>
          </p:cNvPicPr>
          <p:nvPr userDrawn="1"/>
        </p:nvPicPr>
        <p:blipFill>
          <a:blip r:embed="rId2">
            <a:alphaModFix amt="35000"/>
            <a:extLst>
              <a:ext uri="{28A0092B-C50C-407E-A947-70E740481C1C}">
                <a14:useLocalDpi xmlns:a14="http://schemas.microsoft.com/office/drawing/2010/main" val="0"/>
              </a:ext>
            </a:extLst>
          </a:blip>
          <a:srcRect/>
          <a:stretch>
            <a:fillRect/>
          </a:stretch>
        </p:blipFill>
        <p:spPr bwMode="auto">
          <a:xfrm>
            <a:off x="-9105" y="0"/>
            <a:ext cx="916220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DFF8D1B-CF9A-FBAC-CC40-C8EED261323C}"/>
              </a:ext>
            </a:extLst>
          </p:cNvPr>
          <p:cNvSpPr txBox="1"/>
          <p:nvPr userDrawn="1"/>
        </p:nvSpPr>
        <p:spPr>
          <a:xfrm>
            <a:off x="-9105" y="907938"/>
            <a:ext cx="9144000" cy="4830874"/>
          </a:xfrm>
          <a:prstGeom prst="rect">
            <a:avLst/>
          </a:prstGeom>
          <a:solidFill>
            <a:schemeClr val="accent4">
              <a:lumMod val="20000"/>
              <a:lumOff val="80000"/>
              <a:alpha val="73333"/>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150000"/>
              </a:lnSpc>
            </a:pPr>
            <a:r>
              <a:rPr lang="en-US" sz="3500" b="1"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Our Sunday service is live-streamed, and microphones pick up sound throughout the sanctuary. Recording begins at least 15 minutes before the service to include announcements.</a:t>
            </a:r>
          </a:p>
        </p:txBody>
      </p:sp>
      <p:sp>
        <p:nvSpPr>
          <p:cNvPr id="3" name="TextBox 2">
            <a:extLst>
              <a:ext uri="{FF2B5EF4-FFF2-40B4-BE49-F238E27FC236}">
                <a16:creationId xmlns:a16="http://schemas.microsoft.com/office/drawing/2014/main" id="{FBC178D4-389E-495F-80B9-166B1A0B7B11}"/>
              </a:ext>
            </a:extLst>
          </p:cNvPr>
          <p:cNvSpPr txBox="1"/>
          <p:nvPr userDrawn="1"/>
        </p:nvSpPr>
        <p:spPr>
          <a:xfrm>
            <a:off x="532612" y="100026"/>
            <a:ext cx="8078771" cy="707886"/>
          </a:xfrm>
          <a:prstGeom prst="rect">
            <a:avLst/>
          </a:prstGeom>
          <a:noFill/>
        </p:spPr>
        <p:txBody>
          <a:bodyPr wrap="square" rtlCol="0">
            <a:spAutoFit/>
          </a:bodyPr>
          <a:lstStyle/>
          <a:p>
            <a:pPr algn="ctr"/>
            <a:r>
              <a:rPr lang="en-US" sz="4000" b="1" dirty="0">
                <a:latin typeface="Verdana" panose="020B0604030504040204" pitchFamily="34" charset="0"/>
                <a:ea typeface="Verdana" panose="020B0604030504040204" pitchFamily="34" charset="0"/>
                <a:cs typeface="Verdana" panose="020B0604030504040204" pitchFamily="34" charset="0"/>
              </a:rPr>
              <a:t>FRIENDLY REMINDER</a:t>
            </a:r>
          </a:p>
        </p:txBody>
      </p:sp>
      <p:sp>
        <p:nvSpPr>
          <p:cNvPr id="4" name="Text Placeholder 2">
            <a:extLst>
              <a:ext uri="{FF2B5EF4-FFF2-40B4-BE49-F238E27FC236}">
                <a16:creationId xmlns:a16="http://schemas.microsoft.com/office/drawing/2014/main" id="{772C3D95-F378-6518-9DE9-A6139F558D31}"/>
              </a:ext>
            </a:extLst>
          </p:cNvPr>
          <p:cNvSpPr txBox="1">
            <a:spLocks/>
          </p:cNvSpPr>
          <p:nvPr userDrawn="1"/>
        </p:nvSpPr>
        <p:spPr>
          <a:xfrm>
            <a:off x="628647" y="5956524"/>
            <a:ext cx="7886700" cy="807912"/>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a:p>
            <a:r>
              <a:rPr lang="en-US" sz="1200" b="1" dirty="0"/>
              <a:t>Security Notice: </a:t>
            </a:r>
            <a:r>
              <a:rPr lang="en-US" sz="1200" dirty="0"/>
              <a:t>There are security cameras in the fellowship hall that are recording. These are </a:t>
            </a:r>
            <a:r>
              <a:rPr lang="en-US" sz="1200" b="1" u="sng" dirty="0"/>
              <a:t>not </a:t>
            </a:r>
            <a:r>
              <a:rPr lang="en-US" sz="1200" dirty="0"/>
              <a:t>on a public system.</a:t>
            </a:r>
          </a:p>
        </p:txBody>
      </p:sp>
    </p:spTree>
    <p:extLst>
      <p:ext uri="{BB962C8B-B14F-4D97-AF65-F5344CB8AC3E}">
        <p14:creationId xmlns:p14="http://schemas.microsoft.com/office/powerpoint/2010/main" val="3060122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9" y="3161744"/>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4044950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ayer For Illumination">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47A343C-FDF4-C318-080A-5033139E45E4}"/>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6016752" y="21027"/>
            <a:ext cx="3127247" cy="6855209"/>
          </a:xfrm>
          <a:prstGeom prst="ellipse">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A33A1C3-4090-FDC9-E731-3A788F433CB2}"/>
              </a:ext>
            </a:extLst>
          </p:cNvPr>
          <p:cNvSpPr txBox="1"/>
          <p:nvPr userDrawn="1"/>
        </p:nvSpPr>
        <p:spPr>
          <a:xfrm>
            <a:off x="122226" y="101157"/>
            <a:ext cx="6662621" cy="1323439"/>
          </a:xfrm>
          <a:prstGeom prst="rect">
            <a:avLst/>
          </a:prstGeom>
          <a:noFill/>
        </p:spPr>
        <p:txBody>
          <a:bodyPr wrap="square" rtlCol="0">
            <a:spAutoFit/>
          </a:bodyPr>
          <a:lstStyle/>
          <a:p>
            <a:pPr algn="ctr"/>
            <a:r>
              <a:rPr lang="en-US" sz="4000" b="1" dirty="0">
                <a:latin typeface="Georgia" panose="02040502050405020303" pitchFamily="18" charset="0"/>
                <a:ea typeface="Verdana" panose="020B0604030504040204" pitchFamily="34" charset="0"/>
                <a:cs typeface="Verdana" panose="020B0604030504040204" pitchFamily="34" charset="0"/>
              </a:rPr>
              <a:t>PRAYER FOR ILLUMINATION</a:t>
            </a:r>
          </a:p>
        </p:txBody>
      </p:sp>
      <p:sp>
        <p:nvSpPr>
          <p:cNvPr id="4" name="TextBox 3">
            <a:extLst>
              <a:ext uri="{FF2B5EF4-FFF2-40B4-BE49-F238E27FC236}">
                <a16:creationId xmlns:a16="http://schemas.microsoft.com/office/drawing/2014/main" id="{18B0E465-7E32-518F-9B40-D5E680FF8CEE}"/>
              </a:ext>
            </a:extLst>
          </p:cNvPr>
          <p:cNvSpPr txBox="1"/>
          <p:nvPr userDrawn="1"/>
        </p:nvSpPr>
        <p:spPr>
          <a:xfrm>
            <a:off x="30650" y="1378876"/>
            <a:ext cx="6461590" cy="5538952"/>
          </a:xfrm>
          <a:prstGeom prst="rect">
            <a:avLst/>
          </a:prstGeom>
          <a:noFill/>
        </p:spPr>
        <p:txBody>
          <a:bodyPr wrap="square">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 </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fall afresh on me.</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 fall afresh on me.</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Melt me, mold me, fill me, use me.</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p>
        </p:txBody>
      </p:sp>
    </p:spTree>
    <p:extLst>
      <p:ext uri="{BB962C8B-B14F-4D97-AF65-F5344CB8AC3E}">
        <p14:creationId xmlns:p14="http://schemas.microsoft.com/office/powerpoint/2010/main" val="19875890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rayer For Illumination">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47A343C-FDF4-C318-080A-5033139E45E4}"/>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6016752" y="21027"/>
            <a:ext cx="3127247" cy="685520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42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549D70-06F0-5ABC-9E1F-3F5670F4C63C}"/>
              </a:ext>
            </a:extLst>
          </p:cNvPr>
          <p:cNvSpPr txBox="1"/>
          <p:nvPr userDrawn="1"/>
        </p:nvSpPr>
        <p:spPr>
          <a:xfrm>
            <a:off x="5398435" y="164171"/>
            <a:ext cx="3847850" cy="841670"/>
          </a:xfrm>
          <a:prstGeom prst="rect">
            <a:avLst/>
          </a:prstGeom>
        </p:spPr>
        <p:txBody>
          <a:bodyPr vert="horz" lIns="91440" tIns="45720" rIns="91440" bIns="45720" rtlCol="0">
            <a:noAutofit/>
          </a:bodyPr>
          <a:lstStyle/>
          <a:p>
            <a:pPr algn="ctr">
              <a:spcAft>
                <a:spcPts val="600"/>
              </a:spcAft>
            </a:pPr>
            <a:r>
              <a:rPr lang="en-US" sz="3600" b="1" dirty="0">
                <a:latin typeface="Verdana" panose="020B0604030504040204" pitchFamily="34" charset="0"/>
                <a:ea typeface="Verdana" panose="020B0604030504040204" pitchFamily="34" charset="0"/>
                <a:cs typeface="Verdana" panose="020B0604030504040204" pitchFamily="34" charset="0"/>
              </a:rPr>
              <a:t>PRELUDE</a:t>
            </a:r>
          </a:p>
          <a:p>
            <a:pPr algn="ctr">
              <a:spcAft>
                <a:spcPts val="600"/>
              </a:spcAft>
            </a:pPr>
            <a:endParaRPr lang="en-US" sz="32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 Placeholder 5">
            <a:extLst>
              <a:ext uri="{FF2B5EF4-FFF2-40B4-BE49-F238E27FC236}">
                <a16:creationId xmlns:a16="http://schemas.microsoft.com/office/drawing/2014/main" id="{D483C4B2-7988-1F91-B147-BCF60F60C8DB}"/>
              </a:ext>
            </a:extLst>
          </p:cNvPr>
          <p:cNvSpPr>
            <a:spLocks noGrp="1"/>
          </p:cNvSpPr>
          <p:nvPr>
            <p:ph type="body" sz="quarter" idx="10" hasCustomPrompt="1"/>
          </p:nvPr>
        </p:nvSpPr>
        <p:spPr>
          <a:xfrm>
            <a:off x="5072698" y="1087755"/>
            <a:ext cx="3848100" cy="3879850"/>
          </a:xfrm>
        </p:spPr>
        <p:txBody>
          <a:bodyPr>
            <a:normAutofit/>
          </a:bodyPr>
          <a:lstStyle>
            <a:lvl1pPr marL="0" indent="0" algn="ctr">
              <a:lnSpc>
                <a:spcPct val="150000"/>
              </a:lnSpc>
              <a:buFontTx/>
              <a:buNone/>
              <a:defRPr sz="3000" i="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Pastor</a:t>
            </a:r>
          </a:p>
          <a:p>
            <a:pPr lvl="0"/>
            <a:endParaRPr lang="en-US" dirty="0"/>
          </a:p>
          <a:p>
            <a:pPr lvl="0"/>
            <a:r>
              <a:rPr lang="en-US" dirty="0"/>
              <a:t>Sunday</a:t>
            </a:r>
          </a:p>
          <a:p>
            <a:pPr lvl="0"/>
            <a:endParaRPr lang="en-US" dirty="0"/>
          </a:p>
          <a:p>
            <a:pPr lvl="0"/>
            <a:r>
              <a:rPr lang="en-US" dirty="0"/>
              <a:t>Date</a:t>
            </a:r>
          </a:p>
        </p:txBody>
      </p:sp>
      <p:sp>
        <p:nvSpPr>
          <p:cNvPr id="6" name="TextBox 5">
            <a:extLst>
              <a:ext uri="{FF2B5EF4-FFF2-40B4-BE49-F238E27FC236}">
                <a16:creationId xmlns:a16="http://schemas.microsoft.com/office/drawing/2014/main" id="{F883699D-D2EC-A64B-4D6E-9A2AD15C6EAB}"/>
              </a:ext>
            </a:extLst>
          </p:cNvPr>
          <p:cNvSpPr txBox="1"/>
          <p:nvPr userDrawn="1"/>
        </p:nvSpPr>
        <p:spPr>
          <a:xfrm>
            <a:off x="4560783" y="4967605"/>
            <a:ext cx="4871930" cy="1092607"/>
          </a:xfrm>
          <a:prstGeom prst="rect">
            <a:avLst/>
          </a:prstGeom>
          <a:noFill/>
        </p:spPr>
        <p:txBody>
          <a:bodyPr wrap="square">
            <a:spAutoFit/>
          </a:bodyPr>
          <a:lstStyle/>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CCLI License:</a:t>
            </a:r>
          </a:p>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3430384-01-1829</a:t>
            </a:r>
          </a:p>
        </p:txBody>
      </p:sp>
      <p:sp>
        <p:nvSpPr>
          <p:cNvPr id="5" name="Text Placeholder 2">
            <a:extLst>
              <a:ext uri="{FF2B5EF4-FFF2-40B4-BE49-F238E27FC236}">
                <a16:creationId xmlns:a16="http://schemas.microsoft.com/office/drawing/2014/main" id="{61ED2ED3-A146-EF11-DC2D-CE05F2947A47}"/>
              </a:ext>
            </a:extLst>
          </p:cNvPr>
          <p:cNvSpPr txBox="1">
            <a:spLocks/>
          </p:cNvSpPr>
          <p:nvPr userDrawn="1"/>
        </p:nvSpPr>
        <p:spPr>
          <a:xfrm>
            <a:off x="0" y="6492874"/>
            <a:ext cx="91440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15873893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2" descr="Radiant Christ&quot; Religious Stained Glass Window">
            <a:extLst>
              <a:ext uri="{FF2B5EF4-FFF2-40B4-BE49-F238E27FC236}">
                <a16:creationId xmlns:a16="http://schemas.microsoft.com/office/drawing/2014/main" id="{5E9159D1-49C4-17C2-7868-4A6005306DF7}"/>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182880" y="203381"/>
            <a:ext cx="3604962" cy="645123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004A630-2F22-1030-9F77-F97CF8CF1EE6}"/>
              </a:ext>
            </a:extLst>
          </p:cNvPr>
          <p:cNvSpPr txBox="1"/>
          <p:nvPr userDrawn="1"/>
        </p:nvSpPr>
        <p:spPr>
          <a:xfrm>
            <a:off x="4008405" y="1497702"/>
            <a:ext cx="4769835" cy="3862596"/>
          </a:xfrm>
          <a:prstGeom prst="rect">
            <a:avLst/>
          </a:prstGeom>
          <a:noFill/>
        </p:spPr>
        <p:txBody>
          <a:bodyPr wrap="square" rtlCol="0">
            <a:spAutoFit/>
          </a:bodyPr>
          <a:lstStyle/>
          <a:p>
            <a:pPr algn="ctr"/>
            <a:r>
              <a:rPr lang="en-US" sz="3500" dirty="0">
                <a:latin typeface="Verdana" panose="020B0604030504040204" pitchFamily="34" charset="0"/>
                <a:ea typeface="Verdana" panose="020B0604030504040204" pitchFamily="34" charset="0"/>
                <a:cs typeface="Verdana" panose="020B0604030504040204" pitchFamily="34" charset="0"/>
              </a:rPr>
              <a:t>WELCOME,</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ANNOUNCEMENTS,</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&amp;</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CELEBRATIONS</a:t>
            </a:r>
          </a:p>
        </p:txBody>
      </p:sp>
      <p:sp>
        <p:nvSpPr>
          <p:cNvPr id="4" name="Text Placeholder 2">
            <a:extLst>
              <a:ext uri="{FF2B5EF4-FFF2-40B4-BE49-F238E27FC236}">
                <a16:creationId xmlns:a16="http://schemas.microsoft.com/office/drawing/2014/main" id="{D64E92FD-AC50-5EA9-4BFF-F3944C35E10C}"/>
              </a:ext>
            </a:extLst>
          </p:cNvPr>
          <p:cNvSpPr txBox="1">
            <a:spLocks/>
          </p:cNvSpPr>
          <p:nvPr userDrawn="1"/>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53999734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4095672-0FCA-A244-1422-ECCD6A432B05}"/>
              </a:ext>
            </a:extLst>
          </p:cNvPr>
          <p:cNvSpPr txBox="1"/>
          <p:nvPr userDrawn="1"/>
        </p:nvSpPr>
        <p:spPr>
          <a:xfrm>
            <a:off x="822960" y="2574920"/>
            <a:ext cx="7498080" cy="1708160"/>
          </a:xfrm>
          <a:prstGeom prst="rect">
            <a:avLst/>
          </a:prstGeom>
          <a:noFill/>
        </p:spPr>
        <p:txBody>
          <a:bodyPr wrap="square">
            <a:spAutoFit/>
          </a:bodyPr>
          <a:lstStyle/>
          <a:p>
            <a:pPr algn="ctr"/>
            <a:r>
              <a:rPr lang="en-US" sz="3500" b="1" i="1" dirty="0">
                <a:latin typeface="Verdana" panose="020B0604030504040204" pitchFamily="34" charset="0"/>
                <a:ea typeface="Verdana" panose="020B0604030504040204" pitchFamily="34" charset="0"/>
                <a:cs typeface="Verdana" panose="020B0604030504040204" pitchFamily="34" charset="0"/>
              </a:rPr>
              <a:t>Please continue to stand as </a:t>
            </a:r>
          </a:p>
          <a:p>
            <a:pPr algn="ctr"/>
            <a:r>
              <a:rPr lang="en-US" sz="3500" b="1" i="1" dirty="0">
                <a:latin typeface="Verdana" panose="020B0604030504040204" pitchFamily="34" charset="0"/>
                <a:ea typeface="Verdana" panose="020B0604030504040204" pitchFamily="34" charset="0"/>
                <a:cs typeface="Verdana" panose="020B0604030504040204" pitchFamily="34" charset="0"/>
              </a:rPr>
              <a:t>you are able and comfortable. </a:t>
            </a:r>
            <a:endParaRPr lang="en-US" sz="3500" dirty="0">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a:extLst>
              <a:ext uri="{FF2B5EF4-FFF2-40B4-BE49-F238E27FC236}">
                <a16:creationId xmlns:a16="http://schemas.microsoft.com/office/drawing/2014/main" id="{79DB8BDE-ACAF-4FCD-726F-75757E74829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41630062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5769721"/>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our Lord invites to his table all who love him, who earnestly repent of their sin and seek to live in peace with one another.  </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Therefore, let us confess our sin before God and one another.</a:t>
            </a: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E1C9F0C7-8901-5FAF-B42C-08DD2420498E}"/>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1711577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79804"/>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538405"/>
          </a:xfrm>
          <a:prstGeom prst="rect">
            <a:avLst/>
          </a:prstGeom>
          <a:noFill/>
        </p:spPr>
        <p:txBody>
          <a:bodyPr wrap="square">
            <a:spAutoFit/>
          </a:bodyPr>
          <a:lstStyle/>
          <a:p>
            <a:pPr marL="465138" indent="-454025">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Merciful God, we confess that we have not loved you with our whole heart.</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failed to be an obedient church.</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39C13B60-CFCA-4F5F-A12F-B252BB39214F}"/>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837267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4153958"/>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not done your will, we have broken your law, we have rebelled against your love, we have not loved our neighbors, and we have not heard the cry of the needy.</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E08D9D9B-5D25-28B8-6411-88801064E1A0}"/>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20945765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692293"/>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Forgive us, we pray.</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Free us for joyful obedience,</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	through Jesus Christ our Lord.</a:t>
            </a:r>
          </a:p>
          <a:p>
            <a:pPr>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42721AD0-6258-7527-0C71-CC94C805974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41315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5028"/>
            <a:ext cx="6962017" cy="4307782"/>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Hear the good news:</a:t>
            </a:r>
          </a:p>
          <a:p>
            <a:pPr marL="465138"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died for us while we were yet sinners; that proves God’s love toward us.</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112895A5-9D85-5DE7-DF1D-5C19CE6BD5E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8807248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all to Worship Responses">
    <p:spTree>
      <p:nvGrpSpPr>
        <p:cNvPr id="1" name=""/>
        <p:cNvGrpSpPr/>
        <p:nvPr/>
      </p:nvGrpSpPr>
      <p:grpSpPr>
        <a:xfrm>
          <a:off x="0" y="0"/>
          <a:ext cx="0" cy="0"/>
          <a:chOff x="0" y="0"/>
          <a:chExt cx="0" cy="0"/>
        </a:xfrm>
      </p:grpSpPr>
      <p:pic>
        <p:nvPicPr>
          <p:cNvPr id="1026" name="Picture 2" descr="Free A Bible with Flowers Near Green Leaves Stock Photo">
            <a:extLst>
              <a:ext uri="{FF2B5EF4-FFF2-40B4-BE49-F238E27FC236}">
                <a16:creationId xmlns:a16="http://schemas.microsoft.com/office/drawing/2014/main" id="{A1BC112E-F95E-DE6E-C085-E0910EFE366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187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273255" y="58438"/>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58046991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1383969"/>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4" name="TextBox 3">
            <a:extLst>
              <a:ext uri="{FF2B5EF4-FFF2-40B4-BE49-F238E27FC236}">
                <a16:creationId xmlns:a16="http://schemas.microsoft.com/office/drawing/2014/main" id="{D477B4A1-A68C-8F62-1A34-70A866E6E548}"/>
              </a:ext>
            </a:extLst>
          </p:cNvPr>
          <p:cNvSpPr txBox="1"/>
          <p:nvPr userDrawn="1"/>
        </p:nvSpPr>
        <p:spPr>
          <a:xfrm>
            <a:off x="1786696" y="4173343"/>
            <a:ext cx="7002339" cy="691471"/>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Glory to God. Amen</a:t>
            </a:r>
          </a:p>
        </p:txBody>
      </p:sp>
      <p:sp>
        <p:nvSpPr>
          <p:cNvPr id="6" name="TextBox 5">
            <a:extLst>
              <a:ext uri="{FF2B5EF4-FFF2-40B4-BE49-F238E27FC236}">
                <a16:creationId xmlns:a16="http://schemas.microsoft.com/office/drawing/2014/main" id="{FB9D41F7-DB80-6757-ED69-69E49B21071A}"/>
              </a:ext>
            </a:extLst>
          </p:cNvPr>
          <p:cNvSpPr txBox="1"/>
          <p:nvPr userDrawn="1"/>
        </p:nvSpPr>
        <p:spPr>
          <a:xfrm>
            <a:off x="131763" y="4218997"/>
            <a:ext cx="1654933" cy="646331"/>
          </a:xfrm>
          <a:prstGeom prst="rect">
            <a:avLst/>
          </a:prstGeom>
          <a:noFill/>
        </p:spPr>
        <p:txBody>
          <a:bodyPr wrap="square" rtlCol="0">
            <a:spAutoFit/>
          </a:bodyPr>
          <a:lstStyle/>
          <a:p>
            <a:pPr algn="r"/>
            <a:r>
              <a:rPr lang="en-US" sz="3600" i="1" dirty="0">
                <a:solidFill>
                  <a:schemeClr val="accent1"/>
                </a:solidFill>
                <a:latin typeface="Times" pitchFamily="2" charset="0"/>
              </a:rPr>
              <a:t>All:</a:t>
            </a:r>
          </a:p>
        </p:txBody>
      </p:sp>
      <p:sp>
        <p:nvSpPr>
          <p:cNvPr id="7" name="TextBox 6">
            <a:extLst>
              <a:ext uri="{FF2B5EF4-FFF2-40B4-BE49-F238E27FC236}">
                <a16:creationId xmlns:a16="http://schemas.microsoft.com/office/drawing/2014/main" id="{9FE122B5-250D-4427-9D3B-6E5030C484F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4561624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439308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05517300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11" name="Text Box 5">
            <a:extLst>
              <a:ext uri="{FF2B5EF4-FFF2-40B4-BE49-F238E27FC236}">
                <a16:creationId xmlns:a16="http://schemas.microsoft.com/office/drawing/2014/main" id="{718070E2-DB1F-428E-AFB2-9BE9D92205B1}"/>
              </a:ext>
            </a:extLst>
          </p:cNvPr>
          <p:cNvSpPr txBox="1">
            <a:spLocks noChangeArrowheads="1"/>
          </p:cNvSpPr>
          <p:nvPr userDrawn="1"/>
        </p:nvSpPr>
        <p:spPr bwMode="auto">
          <a:xfrm>
            <a:off x="424932" y="2192379"/>
            <a:ext cx="8294135"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468313" algn="l"/>
                <a:tab pos="914400" algn="l"/>
                <a:tab pos="1382713" algn="l"/>
              </a:tabLst>
              <a:defRPr sz="5000" b="1">
                <a:solidFill>
                  <a:schemeClr val="tx1"/>
                </a:solidFill>
                <a:latin typeface="Tahoma" panose="020B0604030504040204" pitchFamily="34" charset="0"/>
              </a:defRPr>
            </a:lvl1pPr>
            <a:lvl2pPr marL="742950" indent="-285750" eaLnBrk="0" hangingPunct="0">
              <a:tabLst>
                <a:tab pos="468313" algn="l"/>
                <a:tab pos="914400" algn="l"/>
                <a:tab pos="1382713" algn="l"/>
              </a:tabLst>
              <a:defRPr sz="5000" b="1">
                <a:solidFill>
                  <a:schemeClr val="tx1"/>
                </a:solidFill>
                <a:latin typeface="Tahoma" panose="020B0604030504040204" pitchFamily="34" charset="0"/>
              </a:defRPr>
            </a:lvl2pPr>
            <a:lvl3pPr marL="1143000" indent="-228600" eaLnBrk="0" hangingPunct="0">
              <a:tabLst>
                <a:tab pos="468313" algn="l"/>
                <a:tab pos="914400" algn="l"/>
                <a:tab pos="1382713" algn="l"/>
              </a:tabLst>
              <a:defRPr sz="5000" b="1">
                <a:solidFill>
                  <a:schemeClr val="tx1"/>
                </a:solidFill>
                <a:latin typeface="Tahoma" panose="020B0604030504040204" pitchFamily="34" charset="0"/>
              </a:defRPr>
            </a:lvl3pPr>
            <a:lvl4pPr marL="1600200" indent="-228600" eaLnBrk="0" hangingPunct="0">
              <a:tabLst>
                <a:tab pos="468313" algn="l"/>
                <a:tab pos="914400" algn="l"/>
                <a:tab pos="1382713" algn="l"/>
              </a:tabLst>
              <a:defRPr sz="5000" b="1">
                <a:solidFill>
                  <a:schemeClr val="tx1"/>
                </a:solidFill>
                <a:latin typeface="Tahoma" panose="020B0604030504040204" pitchFamily="34" charset="0"/>
              </a:defRPr>
            </a:lvl4pPr>
            <a:lvl5pPr marL="2057400" indent="-228600" eaLnBrk="0" hangingPunct="0">
              <a:tabLst>
                <a:tab pos="468313"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God,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Father Almighty,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creator of heaven and earth.</a:t>
            </a:r>
          </a:p>
        </p:txBody>
      </p:sp>
    </p:spTree>
    <p:extLst>
      <p:ext uri="{BB962C8B-B14F-4D97-AF65-F5344CB8AC3E}">
        <p14:creationId xmlns:p14="http://schemas.microsoft.com/office/powerpoint/2010/main" val="3012857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3">
            <a:extLst>
              <a:ext uri="{FF2B5EF4-FFF2-40B4-BE49-F238E27FC236}">
                <a16:creationId xmlns:a16="http://schemas.microsoft.com/office/drawing/2014/main" id="{6F176364-353A-01AD-2BD6-9C059CE5F138}"/>
              </a:ext>
            </a:extLst>
          </p:cNvPr>
          <p:cNvSpPr txBox="1">
            <a:spLocks noChangeArrowheads="1"/>
          </p:cNvSpPr>
          <p:nvPr userDrawn="1"/>
        </p:nvSpPr>
        <p:spPr bwMode="auto">
          <a:xfrm>
            <a:off x="162560" y="1361382"/>
            <a:ext cx="8818880" cy="413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Jesus Christ,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his only Son, our Lord,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who was conceived by the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born of the Virgin Mary,</a:t>
            </a:r>
          </a:p>
        </p:txBody>
      </p:sp>
    </p:spTree>
    <p:extLst>
      <p:ext uri="{BB962C8B-B14F-4D97-AF65-F5344CB8AC3E}">
        <p14:creationId xmlns:p14="http://schemas.microsoft.com/office/powerpoint/2010/main" val="266599379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E7B4CA69-424B-011A-0B6E-6BD50F7086B0}"/>
              </a:ext>
            </a:extLst>
          </p:cNvPr>
          <p:cNvSpPr txBox="1">
            <a:spLocks noChangeArrowheads="1"/>
          </p:cNvSpPr>
          <p:nvPr userDrawn="1"/>
        </p:nvSpPr>
        <p:spPr bwMode="auto">
          <a:xfrm>
            <a:off x="319477" y="1776881"/>
            <a:ext cx="8505045"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suffered under Pontius Pilate,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was crucified, died,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was buried;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descended to the dead.</a:t>
            </a:r>
          </a:p>
        </p:txBody>
      </p:sp>
    </p:spTree>
    <p:extLst>
      <p:ext uri="{BB962C8B-B14F-4D97-AF65-F5344CB8AC3E}">
        <p14:creationId xmlns:p14="http://schemas.microsoft.com/office/powerpoint/2010/main" val="7346434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54000" y="1776881"/>
            <a:ext cx="8636000"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On the third day he rose again;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ascended into heaven,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is seated at the right hand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of the Father,</a:t>
            </a:r>
          </a:p>
        </p:txBody>
      </p:sp>
    </p:spTree>
    <p:extLst>
      <p:ext uri="{BB962C8B-B14F-4D97-AF65-F5344CB8AC3E}">
        <p14:creationId xmlns:p14="http://schemas.microsoft.com/office/powerpoint/2010/main" val="37935043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01953" y="1222883"/>
            <a:ext cx="8740093" cy="441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and will come again to judge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living and the dead.</a:t>
            </a:r>
          </a:p>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communion of saints, </a:t>
            </a:r>
          </a:p>
        </p:txBody>
      </p:sp>
    </p:spTree>
    <p:extLst>
      <p:ext uri="{BB962C8B-B14F-4D97-AF65-F5344CB8AC3E}">
        <p14:creationId xmlns:p14="http://schemas.microsoft.com/office/powerpoint/2010/main" val="275648768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C8A6BA15-C1E4-A16C-671D-AE32919D3FB1}"/>
              </a:ext>
            </a:extLst>
          </p:cNvPr>
          <p:cNvSpPr txBox="1">
            <a:spLocks noChangeArrowheads="1"/>
          </p:cNvSpPr>
          <p:nvPr userDrawn="1"/>
        </p:nvSpPr>
        <p:spPr bwMode="auto">
          <a:xfrm>
            <a:off x="339170" y="2192379"/>
            <a:ext cx="8465660"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the life everlasting. Amen.</a:t>
            </a:r>
          </a:p>
        </p:txBody>
      </p:sp>
    </p:spTree>
    <p:extLst>
      <p:ext uri="{BB962C8B-B14F-4D97-AF65-F5344CB8AC3E}">
        <p14:creationId xmlns:p14="http://schemas.microsoft.com/office/powerpoint/2010/main" val="24200495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reaking Bread &amp; Giving Cup">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11094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all to Worship Responses">
    <p:spTree>
      <p:nvGrpSpPr>
        <p:cNvPr id="1" name=""/>
        <p:cNvGrpSpPr/>
        <p:nvPr/>
      </p:nvGrpSpPr>
      <p:grpSpPr>
        <a:xfrm>
          <a:off x="0" y="0"/>
          <a:ext cx="0" cy="0"/>
          <a:chOff x="0" y="0"/>
          <a:chExt cx="0" cy="0"/>
        </a:xfrm>
      </p:grpSpPr>
      <p:pic>
        <p:nvPicPr>
          <p:cNvPr id="13" name="Picture 2" descr="Free A Bible with Flowers Near Green Leaves Stock Photo">
            <a:extLst>
              <a:ext uri="{FF2B5EF4-FFF2-40B4-BE49-F238E27FC236}">
                <a16:creationId xmlns:a16="http://schemas.microsoft.com/office/drawing/2014/main" id="{ED192F8C-F076-DDEA-2346-1F40A88EAD4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10824"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6" y="9461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120034474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54038"/>
            <a:ext cx="7477759"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We believe in one God, the Father, the Almighty, maker of heaven and earth, of all that is, seen and unseen. We believe in one Lord, Jesus Christ, the only Son of God, eternally begotten of the Father, God from God, Light from Light, true God from</a:t>
            </a:r>
          </a:p>
        </p:txBody>
      </p:sp>
      <p:sp>
        <p:nvSpPr>
          <p:cNvPr id="2" name="TextBox 1">
            <a:extLst>
              <a:ext uri="{FF2B5EF4-FFF2-40B4-BE49-F238E27FC236}">
                <a16:creationId xmlns:a16="http://schemas.microsoft.com/office/drawing/2014/main" id="{01019B05-26BC-83DF-2BE9-22FEF1F35D1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904309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FD2392-6A1C-1140-581B-1D779148BFF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true God, begotten, not made, of one Being with the Father; through him all things were made. For us and for our salvation he came down from heaven, was incarnate of the Holy Spirit and the Virgin Mary and became truly human. For our sake he was</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8129728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crucified under Pontius Pilate; he suffered death and was buried. On the third day he rose again in accordance with the Scriptures; he ascended into heaven and is seated at the right hand of the Father. He will come again in glory to judge the living and </a:t>
            </a:r>
          </a:p>
        </p:txBody>
      </p:sp>
      <p:sp>
        <p:nvSpPr>
          <p:cNvPr id="2" name="TextBox 1">
            <a:extLst>
              <a:ext uri="{FF2B5EF4-FFF2-40B4-BE49-F238E27FC236}">
                <a16:creationId xmlns:a16="http://schemas.microsoft.com/office/drawing/2014/main" id="{C92B5CF7-776C-6CE4-415A-A39E5C280644}"/>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93143132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545171"/>
            <a:ext cx="7477759" cy="4846391"/>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the dead, and his kingdom will have no end. We believe in the Holy Spirit, the Lord, the giver of life, who proceeds from the Father and the Son, who with the Father and the Son is worshiped and glorified, who has spoken through the prophets.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CC0A49FB-2A68-788D-496A-BCB3F0B12FC1}"/>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99592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807021"/>
            <a:ext cx="7477759" cy="4153894"/>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We believe in the one holy catholic and apostolic church. We acknowledge one baptism for the forgiveness of sins. We look for the resurrection of the dead, and the life of the world to come. Amen.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97424767-4C8C-F76D-A58D-8EBE6B805098}"/>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2657306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1">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1531231" y="2159966"/>
            <a:ext cx="6081537" cy="2538067"/>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God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maker of heaven and earth;</a:t>
            </a:r>
          </a:p>
        </p:txBody>
      </p:sp>
      <p:sp>
        <p:nvSpPr>
          <p:cNvPr id="3" name="TextBox 2">
            <a:extLst>
              <a:ext uri="{FF2B5EF4-FFF2-40B4-BE49-F238E27FC236}">
                <a16:creationId xmlns:a16="http://schemas.microsoft.com/office/drawing/2014/main" id="{32C1F092-86F7-2F5F-5D64-39FA81A31F9B}"/>
              </a:ext>
            </a:extLst>
          </p:cNvPr>
          <p:cNvSpPr txBox="1"/>
          <p:nvPr userDrawn="1"/>
        </p:nvSpPr>
        <p:spPr>
          <a:xfrm>
            <a:off x="140328" y="748824"/>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274630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2">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398421" y="1355118"/>
            <a:ext cx="8347157" cy="5308056"/>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And in Jesus Christ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his only Son our Lord: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who was conceived by the		Holy Spirit,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born of the Virgin Mary,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suffered under Pontius Pilate,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was crucified, dead, and buried;</a:t>
            </a:r>
          </a:p>
        </p:txBody>
      </p:sp>
      <p:sp>
        <p:nvSpPr>
          <p:cNvPr id="3" name="TextBox 2">
            <a:extLst>
              <a:ext uri="{FF2B5EF4-FFF2-40B4-BE49-F238E27FC236}">
                <a16:creationId xmlns:a16="http://schemas.microsoft.com/office/drawing/2014/main" id="{5ECEF324-9EF9-C0E2-3529-A2437C0A9BA1}"/>
              </a:ext>
            </a:extLst>
          </p:cNvPr>
          <p:cNvSpPr txBox="1"/>
          <p:nvPr userDrawn="1"/>
        </p:nvSpPr>
        <p:spPr>
          <a:xfrm>
            <a:off x="171811" y="682639"/>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650013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3">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4" cy="769441"/>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513035"/>
            <a:ext cx="9011920" cy="4846391"/>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third day he rose from the dead;</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he ascended into heaven,</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a:t>
            </a:r>
            <a:r>
              <a:rPr lang="en-US" altLang="en-US" sz="3000" b="0" dirty="0" err="1">
                <a:solidFill>
                  <a:schemeClr val="tx1"/>
                </a:solidFill>
                <a:latin typeface="Verdana" panose="020B0604030504040204" pitchFamily="34" charset="0"/>
                <a:ea typeface="Verdana" panose="020B0604030504040204" pitchFamily="34" charset="0"/>
                <a:cs typeface="Verdana" panose="020B0604030504040204" pitchFamily="34" charset="0"/>
              </a:rPr>
              <a:t>sitteth</a:t>
            </a: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at the right hand of God 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from thence he shall come to judge the quick and the dead.</a:t>
            </a:r>
          </a:p>
        </p:txBody>
      </p:sp>
      <p:sp>
        <p:nvSpPr>
          <p:cNvPr id="3" name="TextBox 2">
            <a:extLst>
              <a:ext uri="{FF2B5EF4-FFF2-40B4-BE49-F238E27FC236}">
                <a16:creationId xmlns:a16="http://schemas.microsoft.com/office/drawing/2014/main" id="{9E54259B-8C8A-064A-CE93-53534CAFD644}"/>
              </a:ext>
            </a:extLst>
          </p:cNvPr>
          <p:cNvSpPr txBox="1"/>
          <p:nvPr userDrawn="1"/>
        </p:nvSpPr>
        <p:spPr>
          <a:xfrm>
            <a:off x="172016" y="771906"/>
            <a:ext cx="4744016"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68693406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4">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838963"/>
            <a:ext cx="9011920" cy="4153894"/>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communion of saints,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the life everlasting. Amen.</a:t>
            </a:r>
          </a:p>
        </p:txBody>
      </p:sp>
      <p:sp>
        <p:nvSpPr>
          <p:cNvPr id="3" name="TextBox 2">
            <a:extLst>
              <a:ext uri="{FF2B5EF4-FFF2-40B4-BE49-F238E27FC236}">
                <a16:creationId xmlns:a16="http://schemas.microsoft.com/office/drawing/2014/main" id="{D677D783-11CD-D544-2ABC-581B4242F298}"/>
              </a:ext>
            </a:extLst>
          </p:cNvPr>
          <p:cNvSpPr txBox="1"/>
          <p:nvPr userDrawn="1"/>
        </p:nvSpPr>
        <p:spPr>
          <a:xfrm>
            <a:off x="176543" y="680477"/>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3824666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Great Thanksgivin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5168E92-A468-6EAD-7FDB-D24EFD1FE9BE}"/>
              </a:ext>
            </a:extLst>
          </p:cNvPr>
          <p:cNvSpPr txBox="1"/>
          <p:nvPr userDrawn="1"/>
        </p:nvSpPr>
        <p:spPr>
          <a:xfrm>
            <a:off x="13855" y="1764490"/>
            <a:ext cx="9130145"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The Lord be with you.</a:t>
            </a:r>
          </a:p>
        </p:txBody>
      </p:sp>
      <p:sp>
        <p:nvSpPr>
          <p:cNvPr id="10" name="TextBox 9">
            <a:extLst>
              <a:ext uri="{FF2B5EF4-FFF2-40B4-BE49-F238E27FC236}">
                <a16:creationId xmlns:a16="http://schemas.microsoft.com/office/drawing/2014/main" id="{370202C6-4012-A501-B6FD-D4A30D91017C}"/>
              </a:ext>
            </a:extLst>
          </p:cNvPr>
          <p:cNvSpPr txBox="1"/>
          <p:nvPr userDrawn="1"/>
        </p:nvSpPr>
        <p:spPr>
          <a:xfrm>
            <a:off x="-13856" y="2585720"/>
            <a:ext cx="9144001"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And also with you.</a:t>
            </a:r>
          </a:p>
        </p:txBody>
      </p:sp>
      <p:sp>
        <p:nvSpPr>
          <p:cNvPr id="2" name="TextBox 1">
            <a:extLst>
              <a:ext uri="{FF2B5EF4-FFF2-40B4-BE49-F238E27FC236}">
                <a16:creationId xmlns:a16="http://schemas.microsoft.com/office/drawing/2014/main" id="{AB5C3947-817E-422E-B51B-8CBE2938300F}"/>
              </a:ext>
            </a:extLst>
          </p:cNvPr>
          <p:cNvSpPr txBox="1"/>
          <p:nvPr userDrawn="1"/>
        </p:nvSpPr>
        <p:spPr>
          <a:xfrm>
            <a:off x="-6928" y="3406950"/>
            <a:ext cx="9130144"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Lift up your hearts.</a:t>
            </a:r>
          </a:p>
        </p:txBody>
      </p:sp>
      <p:sp>
        <p:nvSpPr>
          <p:cNvPr id="3" name="TextBox 2">
            <a:extLst>
              <a:ext uri="{FF2B5EF4-FFF2-40B4-BE49-F238E27FC236}">
                <a16:creationId xmlns:a16="http://schemas.microsoft.com/office/drawing/2014/main" id="{B96EAABD-8FA5-C968-2E77-947A85B3878C}"/>
              </a:ext>
            </a:extLst>
          </p:cNvPr>
          <p:cNvSpPr txBox="1"/>
          <p:nvPr userDrawn="1"/>
        </p:nvSpPr>
        <p:spPr>
          <a:xfrm>
            <a:off x="0" y="4228180"/>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We lift them up to the Lord.</a:t>
            </a:r>
          </a:p>
        </p:txBody>
      </p:sp>
      <p:sp>
        <p:nvSpPr>
          <p:cNvPr id="6" name="TextBox 5">
            <a:extLst>
              <a:ext uri="{FF2B5EF4-FFF2-40B4-BE49-F238E27FC236}">
                <a16:creationId xmlns:a16="http://schemas.microsoft.com/office/drawing/2014/main" id="{D5DCCABA-2703-7DE3-ADDD-4613D94A406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57973232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2094689" y="497480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30338" y="4974807"/>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1757279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Great Thanksgivin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71FCEA-33EA-E6AA-8F53-B753346CC1B3}"/>
              </a:ext>
            </a:extLst>
          </p:cNvPr>
          <p:cNvSpPr txBox="1"/>
          <p:nvPr userDrawn="1"/>
        </p:nvSpPr>
        <p:spPr>
          <a:xfrm>
            <a:off x="0" y="1925386"/>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Let us give thanks to the </a:t>
            </a:r>
          </a:p>
          <a:p>
            <a:pPr algn="ctr"/>
            <a:r>
              <a:rPr lang="en-US" sz="4000" dirty="0">
                <a:latin typeface="Verdana" panose="020B0604030504040204" pitchFamily="34" charset="0"/>
                <a:ea typeface="Verdana" panose="020B0604030504040204" pitchFamily="34" charset="0"/>
                <a:cs typeface="Verdana" panose="020B0604030504040204" pitchFamily="34" charset="0"/>
              </a:rPr>
              <a:t>Lord our God.</a:t>
            </a:r>
          </a:p>
        </p:txBody>
      </p:sp>
      <p:sp>
        <p:nvSpPr>
          <p:cNvPr id="5" name="TextBox 4">
            <a:extLst>
              <a:ext uri="{FF2B5EF4-FFF2-40B4-BE49-F238E27FC236}">
                <a16:creationId xmlns:a16="http://schemas.microsoft.com/office/drawing/2014/main" id="{5CBD4657-B973-9F0A-6818-1E1AE045689F}"/>
              </a:ext>
            </a:extLst>
          </p:cNvPr>
          <p:cNvSpPr txBox="1"/>
          <p:nvPr userDrawn="1"/>
        </p:nvSpPr>
        <p:spPr>
          <a:xfrm>
            <a:off x="0" y="3609176"/>
            <a:ext cx="9144000"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It is right to give thanks and praise.</a:t>
            </a:r>
          </a:p>
        </p:txBody>
      </p:sp>
      <p:sp>
        <p:nvSpPr>
          <p:cNvPr id="7" name="TextBox 6">
            <a:extLst>
              <a:ext uri="{FF2B5EF4-FFF2-40B4-BE49-F238E27FC236}">
                <a16:creationId xmlns:a16="http://schemas.microsoft.com/office/drawing/2014/main" id="{8D7AADD0-14E9-CE52-B9CE-753BB2B129F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178497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Great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2308324"/>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It is right, and a good and joyful thing, always and everywhere to give thanks to you Almighty God, creator of heaven and earth</a:t>
            </a:r>
            <a:r>
              <a:rPr lang="is-IS" sz="3600" dirty="0">
                <a:latin typeface="Verdana" panose="020B0604030504040204" pitchFamily="34" charset="0"/>
                <a:ea typeface="Verdana" panose="020B0604030504040204" pitchFamily="34" charset="0"/>
                <a:cs typeface="Verdana" panose="020B0604030504040204" pitchFamily="34" charset="0"/>
              </a:rPr>
              <a:t>...</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F651AE5C-DAEF-3358-7738-A094587C2FE2}"/>
              </a:ext>
            </a:extLst>
          </p:cNvPr>
          <p:cNvSpPr txBox="1"/>
          <p:nvPr userDrawn="1"/>
        </p:nvSpPr>
        <p:spPr>
          <a:xfrm>
            <a:off x="-6928" y="3995406"/>
            <a:ext cx="9130145" cy="2308324"/>
          </a:xfrm>
          <a:prstGeom prst="rect">
            <a:avLst/>
          </a:prstGeom>
          <a:noFill/>
        </p:spPr>
        <p:txBody>
          <a:bodyPr wrap="square" rtlCol="0">
            <a:spAutoFit/>
          </a:bodyPr>
          <a:lstStyle/>
          <a:p>
            <a:pPr algn="ctr"/>
            <a:r>
              <a:rPr lang="is-IS" sz="36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0754907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LT 3">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51AE5C-DAEF-3358-7738-A094587C2FE2}"/>
              </a:ext>
            </a:extLst>
          </p:cNvPr>
          <p:cNvSpPr txBox="1"/>
          <p:nvPr userDrawn="1"/>
        </p:nvSpPr>
        <p:spPr>
          <a:xfrm>
            <a:off x="6927" y="1578928"/>
            <a:ext cx="9130145" cy="470898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Ruth and David,</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priests and the prophets,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Mary and Joseph,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apostles and the martyrs,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mothers and our fathers,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children to all generations.</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is-IS" sz="3000" dirty="0">
              <a:latin typeface="Verdana" panose="020B0604030504040204" pitchFamily="34" charset="0"/>
              <a:ea typeface="Verdana" panose="020B0604030504040204" pitchFamily="34" charset="0"/>
              <a:cs typeface="Verdana" panose="020B0604030504040204" pitchFamily="34" charset="0"/>
            </a:endParaRPr>
          </a:p>
          <a:p>
            <a:pPr algn="ctr"/>
            <a:r>
              <a:rPr lang="is-IS" sz="30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73405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 Thanksgivin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56CCEA-1FBC-75B9-6F36-3CFDAE8B9BF4}"/>
              </a:ext>
            </a:extLst>
          </p:cNvPr>
          <p:cNvSpPr txBox="1"/>
          <p:nvPr userDrawn="1"/>
        </p:nvSpPr>
        <p:spPr>
          <a:xfrm>
            <a:off x="2273993" y="794434"/>
            <a:ext cx="4582160" cy="64633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i="1" dirty="0">
                <a:latin typeface="Times New Roman" charset="0"/>
                <a:ea typeface="Times New Roman" charset="0"/>
                <a:cs typeface="Times New Roman" charset="0"/>
              </a:rPr>
              <a:t>TFWS 2257 (sung)</a:t>
            </a:r>
            <a:endParaRPr lang="en-US" sz="4000" i="1" dirty="0"/>
          </a:p>
        </p:txBody>
      </p:sp>
      <p:sp>
        <p:nvSpPr>
          <p:cNvPr id="6" name="TextBox 5">
            <a:extLst>
              <a:ext uri="{FF2B5EF4-FFF2-40B4-BE49-F238E27FC236}">
                <a16:creationId xmlns:a16="http://schemas.microsoft.com/office/drawing/2014/main" id="{654FE350-C20B-5EC6-00BB-D760F79758AA}"/>
              </a:ext>
            </a:extLst>
          </p:cNvPr>
          <p:cNvSpPr txBox="1"/>
          <p:nvPr userDrawn="1"/>
        </p:nvSpPr>
        <p:spPr>
          <a:xfrm>
            <a:off x="13855" y="1790114"/>
            <a:ext cx="9130145" cy="5478423"/>
          </a:xfrm>
          <a:prstGeom prst="rect">
            <a:avLst/>
          </a:prstGeom>
          <a:noFill/>
        </p:spPr>
        <p:txBody>
          <a:bodyPr wrap="square" rtlCol="0">
            <a:spAutoFit/>
          </a:bodyPr>
          <a:lstStyle/>
          <a:p>
            <a:pPr algn="ctr"/>
            <a:r>
              <a:rPr lang="en-US" sz="35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All</a:t>
            </a:r>
            <a:r>
              <a:rPr lang="en-US" sz="3500" b="1" dirty="0">
                <a:latin typeface="Verdana" panose="020B0604030504040204" pitchFamily="34" charset="0"/>
                <a:ea typeface="Verdana" panose="020B0604030504040204" pitchFamily="34" charset="0"/>
                <a:cs typeface="Verdana" panose="020B0604030504040204" pitchFamily="34" charset="0"/>
              </a:rPr>
              <a:t>: Holy, holy, holy Lord;</a:t>
            </a:r>
          </a:p>
          <a:p>
            <a:pPr algn="ctr"/>
            <a:r>
              <a:rPr lang="en-US" sz="3500" b="1" dirty="0">
                <a:latin typeface="Verdana" panose="020B0604030504040204" pitchFamily="34" charset="0"/>
                <a:ea typeface="Verdana" panose="020B0604030504040204" pitchFamily="34" charset="0"/>
                <a:cs typeface="Verdana" panose="020B0604030504040204" pitchFamily="34" charset="0"/>
              </a:rPr>
              <a:t>God of power and might.</a:t>
            </a:r>
          </a:p>
          <a:p>
            <a:pPr algn="ctr"/>
            <a:r>
              <a:rPr lang="en-US" sz="3500" b="1" dirty="0">
                <a:latin typeface="Verdana" panose="020B0604030504040204" pitchFamily="34" charset="0"/>
                <a:ea typeface="Verdana" panose="020B0604030504040204" pitchFamily="34" charset="0"/>
                <a:cs typeface="Verdana" panose="020B0604030504040204" pitchFamily="34" charset="0"/>
              </a:rPr>
              <a:t>Heaven and earth</a:t>
            </a:r>
          </a:p>
          <a:p>
            <a:pPr algn="ctr"/>
            <a:r>
              <a:rPr lang="en-US" sz="3500" b="1" dirty="0">
                <a:latin typeface="Verdana" panose="020B0604030504040204" pitchFamily="34" charset="0"/>
                <a:ea typeface="Verdana" panose="020B0604030504040204" pitchFamily="34" charset="0"/>
                <a:cs typeface="Verdana" panose="020B0604030504040204" pitchFamily="34" charset="0"/>
              </a:rPr>
              <a:t>are full of your glory.</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a:p>
            <a:pPr algn="ctr"/>
            <a:r>
              <a:rPr lang="en-US" sz="3500" b="1" dirty="0">
                <a:latin typeface="Verdana" panose="020B0604030504040204" pitchFamily="34" charset="0"/>
                <a:ea typeface="Verdana" panose="020B0604030504040204" pitchFamily="34" charset="0"/>
                <a:cs typeface="Verdana" panose="020B0604030504040204" pitchFamily="34" charset="0"/>
              </a:rPr>
              <a:t>Hosanna in the highest. </a:t>
            </a:r>
          </a:p>
          <a:p>
            <a:pPr algn="ctr"/>
            <a:r>
              <a:rPr lang="en-US" sz="3500" b="1" dirty="0">
                <a:latin typeface="Verdana" panose="020B0604030504040204" pitchFamily="34" charset="0"/>
                <a:ea typeface="Verdana" panose="020B0604030504040204" pitchFamily="34" charset="0"/>
                <a:cs typeface="Verdana" panose="020B0604030504040204" pitchFamily="34" charset="0"/>
              </a:rPr>
              <a:t>Blessed is he who comes in the name of the Lord. Hosanna in the highest. </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5F2CDDE9-5647-0553-8A62-66E46997B481}"/>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endParaRPr lang="en-US" sz="45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63308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4524315"/>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Holy are you, and blessed </a:t>
            </a:r>
          </a:p>
          <a:p>
            <a:pPr algn="ctr"/>
            <a:r>
              <a:rPr lang="is-IS" sz="3600" dirty="0">
                <a:latin typeface="Verdana" panose="020B0604030504040204" pitchFamily="34" charset="0"/>
                <a:ea typeface="Verdana" panose="020B0604030504040204" pitchFamily="34" charset="0"/>
                <a:cs typeface="Verdana" panose="020B0604030504040204" pitchFamily="34" charset="0"/>
              </a:rPr>
              <a:t>is your Son Jesus Christ...</a:t>
            </a:r>
          </a:p>
          <a:p>
            <a:pPr algn="ctr"/>
            <a:r>
              <a:rPr lang="is-IS" sz="3600" dirty="0">
                <a:latin typeface="Verdana" panose="020B0604030504040204" pitchFamily="34" charset="0"/>
                <a:ea typeface="Verdana" panose="020B0604030504040204" pitchFamily="34" charset="0"/>
                <a:cs typeface="Verdana" panose="020B0604030504040204" pitchFamily="34" charset="0"/>
              </a:rPr>
              <a:t>By the baptism of his suffering, death and resurrection you gave birth to your church, delivered us from slavery to sin and death, and made with us a new covenant by water and the Spirit. </a:t>
            </a:r>
          </a:p>
          <a:p>
            <a:pPr algn="ct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0EED8F7E-9D20-7B53-36E6-F20E53E56747}"/>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2774653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416320"/>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On the night in which he gave himself up for us, he took bread, gave thanks to you, broke the bread, gave it to his disciples, and said: “Take, eat; this is my body which is given for you. Do this in remembrance of me.”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1288656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5078313"/>
          </a:xfrm>
          <a:prstGeom prst="rect">
            <a:avLst/>
          </a:prstGeom>
          <a:noFill/>
        </p:spPr>
        <p:txBody>
          <a:bodyPr wrap="square" rtlCol="0">
            <a:spAutoFit/>
          </a:bodyPr>
          <a:lstStyle/>
          <a:p>
            <a:pPr algn="ctr"/>
            <a:r>
              <a:rPr lang="is-IS" sz="3600" b="1"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When the supper was over, he took the cup, gave thanks to you, gave it to his disciples, and said: “Drink from this, all of you; this is my blood of the new covenant, poured out for you and for many for the forgiveness of sins. Do this, as often as you drink it, in remembrance of me.” </a:t>
            </a:r>
          </a:p>
        </p:txBody>
      </p:sp>
      <p:sp>
        <p:nvSpPr>
          <p:cNvPr id="4" name="TextBox 3">
            <a:extLst>
              <a:ext uri="{FF2B5EF4-FFF2-40B4-BE49-F238E27FC236}">
                <a16:creationId xmlns:a16="http://schemas.microsoft.com/office/drawing/2014/main" id="{2152CACA-41A4-0F09-6160-4DE53A4A0FB3}"/>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32274357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970318"/>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And so, in remembrance of these your mighty acts in Jesus Christ, we offer ourselves in praise and thanksgiving as a holy and living sacrifice, in union with Christ’s offering for us, as we proclaim the mystery of faith.  </a:t>
            </a:r>
          </a:p>
        </p:txBody>
      </p:sp>
      <p:sp>
        <p:nvSpPr>
          <p:cNvPr id="4" name="TextBox 3">
            <a:extLst>
              <a:ext uri="{FF2B5EF4-FFF2-40B4-BE49-F238E27FC236}">
                <a16:creationId xmlns:a16="http://schemas.microsoft.com/office/drawing/2014/main" id="{56C84D78-29FA-722E-C995-54936DFD297D}"/>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376879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514362"/>
            <a:ext cx="9144000" cy="5901616"/>
          </a:xfrm>
          <a:prstGeom prst="rect">
            <a:avLst/>
          </a:prstGeom>
          <a:noFill/>
        </p:spPr>
        <p:txBody>
          <a:bodyPr wrap="square" rtlCol="0">
            <a:spAutoFit/>
          </a:bodyPr>
          <a:lstStyle/>
          <a:p>
            <a:pPr marL="804545" marR="0" indent="-804545" algn="ctr">
              <a:spcBef>
                <a:spcPts val="300"/>
              </a:spcBef>
              <a:spcAft>
                <a:spcPts val="0"/>
              </a:spcAft>
              <a:tabLst>
                <a:tab pos="628650" algn="l"/>
              </a:tabLst>
            </a:pPr>
            <a:r>
              <a:rPr lang="en-US" sz="3600" b="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b="1" dirty="0">
                <a:latin typeface="Verdana" panose="020B0604030504040204" pitchFamily="34" charset="0"/>
                <a:ea typeface="Verdana" panose="020B0604030504040204" pitchFamily="34" charset="0"/>
                <a:cs typeface="Verdana" panose="020B0604030504040204" pitchFamily="34" charset="0"/>
              </a:rPr>
              <a:t>:	Christ has died; Christ is risen; Christ will come again.</a:t>
            </a:r>
          </a:p>
          <a:p>
            <a:pPr marL="804545" marR="0" indent="-804545" algn="ctr">
              <a:spcBef>
                <a:spcPts val="300"/>
              </a:spcBef>
              <a:spcAft>
                <a:spcPts val="0"/>
              </a:spcAft>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marR="0" indent="-804545" algn="ctr">
              <a:spcBef>
                <a:spcPts val="300"/>
              </a:spcBef>
              <a:spcAft>
                <a:spcPts val="0"/>
              </a:spcAft>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Pour out your Holy Spirit on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gathered here, and on these gifts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bread and wine. Make them be for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the body and blood of Christ, that we</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may be for the world the body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redeemed by his blood.</a:t>
            </a:r>
          </a:p>
          <a:p>
            <a:pPr algn="l"/>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BF62C531-A5EF-B144-A030-72FBB3819366}"/>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73965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357020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By your Spirit make us one</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with Christ, one with each other, and</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one in ministry to all the world, until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comes in final victory and we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feast at his heavenly banquet.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672435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04592338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5309146"/>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Through your Son Jesus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with the Holy Spirit in your holy church, all honor and glory is yours, almighty Father, now, and forever.</a:t>
            </a:r>
          </a:p>
          <a:p>
            <a:pPr marL="804545" indent="-804545" algn="ctr">
              <a:spcBef>
                <a:spcPts val="300"/>
              </a:spcBef>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dirty="0">
                <a:latin typeface="Verdana" panose="020B0604030504040204" pitchFamily="34" charset="0"/>
                <a:ea typeface="Verdana" panose="020B0604030504040204" pitchFamily="34" charset="0"/>
                <a:cs typeface="Verdana" panose="020B0604030504040204" pitchFamily="34" charset="0"/>
              </a:rPr>
              <a:t>:	Amen.</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03505300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997839"/>
            <a:ext cx="9144000" cy="2862322"/>
          </a:xfrm>
          <a:prstGeom prst="rect">
            <a:avLst/>
          </a:prstGeom>
          <a:noFill/>
        </p:spPr>
        <p:txBody>
          <a:bodyPr wrap="square" rtlCol="0">
            <a:spAutoFit/>
          </a:bodyPr>
          <a:lstStyle/>
          <a:p>
            <a:pPr algn="ctr"/>
            <a:r>
              <a:rPr lang="is-IS" sz="3600" b="0" i="1" dirty="0">
                <a:solidFill>
                  <a:schemeClr val="accent1"/>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 He commissioned us to be his witnesses to the ends of the earth and to make disciples of all nations,</a:t>
            </a:r>
          </a:p>
          <a:p>
            <a:pPr algn="ct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And today his family in all the world is joining at his holy table.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29043093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aster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5078313"/>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Renew our communion with all your saints, especially those who departed before us and dwell now in </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eternity. Since we are surrounded by so great a cloud of witnesses, strengthen us to run with perseverance the race that is set before us, looking to Jesus, the Pioneer and Perfecter of our faith.</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878044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Easter 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4524315"/>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Once we were no people, but now we are your people, declaring your wonderful deeds in Christ, who called us out of darkness into his marvelous light. When the Lord Jesus ascended, he promised to be with us always, in the power of your Word and Holy Spirit.</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76376623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aster 3">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97031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 the day you raised him from the dead, he was recognized by his disciples in the breaking of the bread, and in the power of your Holy Spirit, your Church has continued in the breaking of the bread and the sharing of the cup.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1171090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416320"/>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By your great mercy we have been born anew to a living hope through the resurrection of your Son from the dead and to an inheritance that is imperishable, undefiled, and unfading</a:t>
            </a:r>
            <a:r>
              <a:rPr lang="en-US" sz="3600">
                <a:highlight>
                  <a:srgbClr val="FFFBD9"/>
                </a:highlight>
                <a:latin typeface="Verdana" panose="020B0604030504040204" pitchFamily="34" charset="0"/>
                <a:ea typeface="Verdana" panose="020B0604030504040204" pitchFamily="34" charset="0"/>
                <a:cs typeface="Verdana" panose="020B0604030504040204" pitchFamily="34" charset="0"/>
              </a:rPr>
              <a:t>.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11858166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784830"/>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Prayer After Communion</a:t>
            </a:r>
          </a:p>
        </p:txBody>
      </p:sp>
      <p:sp>
        <p:nvSpPr>
          <p:cNvPr id="3" name="Text Placeholder 2">
            <a:extLst>
              <a:ext uri="{FF2B5EF4-FFF2-40B4-BE49-F238E27FC236}">
                <a16:creationId xmlns:a16="http://schemas.microsoft.com/office/drawing/2014/main" id="{CA838FE5-6FC6-47D0-3F90-10DFD79AC5B3}"/>
              </a:ext>
            </a:extLst>
          </p:cNvPr>
          <p:cNvSpPr>
            <a:spLocks noGrp="1"/>
          </p:cNvSpPr>
          <p:nvPr>
            <p:ph type="body" sz="quarter" idx="10"/>
          </p:nvPr>
        </p:nvSpPr>
        <p:spPr>
          <a:xfrm>
            <a:off x="402336" y="1106488"/>
            <a:ext cx="8348472" cy="5430837"/>
          </a:xfrm>
          <a:prstGeom prst="rect">
            <a:avLst/>
          </a:prstGeom>
        </p:spPr>
        <p:txBody>
          <a:bodyPr/>
          <a:lstStyle>
            <a:lvl1pPr>
              <a:lnSpc>
                <a:spcPct val="150000"/>
              </a:lnSpc>
              <a:defRPr sz="3000">
                <a:latin typeface="Verdana" panose="020B0604030504040204" pitchFamily="34" charset="0"/>
                <a:ea typeface="Verdana" panose="020B0604030504040204" pitchFamily="34" charset="0"/>
                <a:cs typeface="Verdana" panose="020B0604030504040204" pitchFamily="34" charset="0"/>
              </a:defRPr>
            </a:lvl1pPr>
          </a:lstStyle>
          <a:p>
            <a:pPr lvl="0"/>
            <a:endParaRPr lang="en-US" dirty="0"/>
          </a:p>
        </p:txBody>
      </p:sp>
    </p:spTree>
    <p:extLst>
      <p:ext uri="{BB962C8B-B14F-4D97-AF65-F5344CB8AC3E}">
        <p14:creationId xmlns:p14="http://schemas.microsoft.com/office/powerpoint/2010/main" val="12574348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290320" y="1417519"/>
            <a:ext cx="7477760" cy="4022961"/>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Our Father, who art in heaven,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hallowed be thy name.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Thy kingdom come, thy will be done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on earth as it is in heaven.</a:t>
            </a:r>
          </a:p>
        </p:txBody>
      </p:sp>
    </p:spTree>
    <p:extLst>
      <p:ext uri="{BB962C8B-B14F-4D97-AF65-F5344CB8AC3E}">
        <p14:creationId xmlns:p14="http://schemas.microsoft.com/office/powerpoint/2010/main" val="18628952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821476"/>
            <a:ext cx="7701280" cy="3215047"/>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Give us this day our daily bread.</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forgive us our trespasses, as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we forgive those who trespass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against us.</a:t>
            </a:r>
          </a:p>
        </p:txBody>
      </p:sp>
    </p:spTree>
    <p:extLst>
      <p:ext uri="{BB962C8B-B14F-4D97-AF65-F5344CB8AC3E}">
        <p14:creationId xmlns:p14="http://schemas.microsoft.com/office/powerpoint/2010/main" val="14579678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112559"/>
            <a:ext cx="7701280" cy="5638788"/>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lead us not into temptation,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But deliver us from evil.</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For thine is the kingdom,</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and the power, </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the glory,</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forever.</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Amen</a:t>
            </a:r>
          </a:p>
        </p:txBody>
      </p:sp>
    </p:spTree>
    <p:extLst>
      <p:ext uri="{BB962C8B-B14F-4D97-AF65-F5344CB8AC3E}">
        <p14:creationId xmlns:p14="http://schemas.microsoft.com/office/powerpoint/2010/main" val="39228361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7111" y="345963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32354064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1727994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6753855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CF5D5D-B31B-A041-86BD-C9EFDC27A6CE}"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4952-7BA6-F444-BCA3-10EA17C64ECE}" type="slidenum">
              <a:rPr lang="en-US" smtClean="0"/>
              <a:t>‹#›</a:t>
            </a:fld>
            <a:endParaRPr lang="en-US"/>
          </a:p>
        </p:txBody>
      </p:sp>
    </p:spTree>
    <p:extLst>
      <p:ext uri="{BB962C8B-B14F-4D97-AF65-F5344CB8AC3E}">
        <p14:creationId xmlns:p14="http://schemas.microsoft.com/office/powerpoint/2010/main" val="17341786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106203" y="1283012"/>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1:</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1815838" y="1302303"/>
            <a:ext cx="6657975" cy="5036851"/>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352158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0" y="1347774"/>
            <a:ext cx="2465798"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Congregation:</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2342508" y="1302303"/>
            <a:ext cx="6131305" cy="5160141"/>
          </a:xfrm>
          <a:prstGeom prst="rect">
            <a:avLst/>
          </a:prstGeom>
          <a:solidFill>
            <a:srgbClr val="FFF2CC">
              <a:alpha val="74118"/>
            </a:srgbClr>
          </a:solidFill>
        </p:spPr>
        <p:txBody>
          <a:bodyPr/>
          <a:lstStyle>
            <a:lvl1pPr marL="0" indent="0">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40443038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ACA3BE-CEC7-A9BF-16EA-7B0B459E2C40}"/>
              </a:ext>
            </a:extLst>
          </p:cNvPr>
          <p:cNvSpPr txBox="1"/>
          <p:nvPr userDrawn="1"/>
        </p:nvSpPr>
        <p:spPr>
          <a:xfrm>
            <a:off x="517289" y="1117315"/>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2:</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9" name="Text Placeholder 11">
            <a:extLst>
              <a:ext uri="{FF2B5EF4-FFF2-40B4-BE49-F238E27FC236}">
                <a16:creationId xmlns:a16="http://schemas.microsoft.com/office/drawing/2014/main" id="{54D18103-9CC9-F248-198A-3ED24726786A}"/>
              </a:ext>
            </a:extLst>
          </p:cNvPr>
          <p:cNvSpPr>
            <a:spLocks noGrp="1"/>
          </p:cNvSpPr>
          <p:nvPr>
            <p:ph type="body" sz="quarter" idx="12" hasCustomPrompt="1"/>
          </p:nvPr>
        </p:nvSpPr>
        <p:spPr>
          <a:xfrm>
            <a:off x="2226924" y="1117315"/>
            <a:ext cx="6131305" cy="5160195"/>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2" name="TextBox 1">
            <a:extLst>
              <a:ext uri="{FF2B5EF4-FFF2-40B4-BE49-F238E27FC236}">
                <a16:creationId xmlns:a16="http://schemas.microsoft.com/office/drawing/2014/main" id="{35401CE0-607B-EF1A-CA1A-F022D80B2176}"/>
              </a:ext>
            </a:extLst>
          </p:cNvPr>
          <p:cNvSpPr txBox="1"/>
          <p:nvPr userDrawn="1"/>
        </p:nvSpPr>
        <p:spPr>
          <a:xfrm>
            <a:off x="1506347" y="6396335"/>
            <a:ext cx="6131305" cy="461665"/>
          </a:xfrm>
          <a:prstGeom prst="rect">
            <a:avLst/>
          </a:prstGeom>
          <a:noFill/>
        </p:spPr>
        <p:txBody>
          <a:bodyPr wrap="square" rtlCol="0">
            <a:spAutoFit/>
          </a:bodyPr>
          <a:lstStyle/>
          <a:p>
            <a:pPr algn="ctr"/>
            <a:r>
              <a:rPr lang="en-US" sz="2400" i="0" dirty="0">
                <a:latin typeface="Lucida Calligraphy" panose="03010101010101010101" pitchFamily="66" charset="77"/>
                <a:ea typeface="Verdana" panose="020B0604030504040204" pitchFamily="34" charset="0"/>
                <a:cs typeface="Verdana" panose="020B0604030504040204" pitchFamily="34" charset="0"/>
              </a:rPr>
              <a:t>The reader will light the candle </a:t>
            </a:r>
          </a:p>
        </p:txBody>
      </p:sp>
    </p:spTree>
    <p:extLst>
      <p:ext uri="{BB962C8B-B14F-4D97-AF65-F5344CB8AC3E}">
        <p14:creationId xmlns:p14="http://schemas.microsoft.com/office/powerpoint/2010/main" val="30415201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041149" y="1236861"/>
            <a:ext cx="7726931"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13916772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slideLayout" Target="../slideLayouts/slideLayout84.xml"/><Relationship Id="rId1" Type="http://schemas.openxmlformats.org/officeDocument/2006/relationships/slideLayout" Target="../slideLayouts/slideLayout83.xml"/><Relationship Id="rId5" Type="http://schemas.openxmlformats.org/officeDocument/2006/relationships/image" Target="../media/image25.jpeg"/><Relationship Id="rId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18.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image" Target="../media/image19.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slideLayout" Target="../slideLayouts/slideLayout45.xml"/><Relationship Id="rId7"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slideLayout" Target="../slideLayouts/slideLayout51.xml"/><Relationship Id="rId7"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image" Target="../media/image22.jpeg"/><Relationship Id="rId5" Type="http://schemas.openxmlformats.org/officeDocument/2006/relationships/theme" Target="../theme/theme6.xml"/><Relationship Id="rId4"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image" Target="../media/image23.jpeg"/><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19" Type="http://schemas.openxmlformats.org/officeDocument/2006/relationships/theme" Target="../theme/theme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slideLayout" Target="../slideLayouts/slideLayout78.xml"/><Relationship Id="rId1" Type="http://schemas.openxmlformats.org/officeDocument/2006/relationships/slideLayout" Target="../slideLayouts/slideLayout77.xml"/><Relationship Id="rId5" Type="http://schemas.openxmlformats.org/officeDocument/2006/relationships/image" Target="../media/image24.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2.xml"/><Relationship Id="rId2" Type="http://schemas.openxmlformats.org/officeDocument/2006/relationships/slideLayout" Target="../slideLayouts/slideLayout81.xml"/><Relationship Id="rId1" Type="http://schemas.openxmlformats.org/officeDocument/2006/relationships/slideLayout" Target="../slideLayouts/slideLayout80.xml"/><Relationship Id="rId5" Type="http://schemas.openxmlformats.org/officeDocument/2006/relationships/image" Target="../media/image19.jpe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A42F8-F502-CA40-A499-BAF51F08894E}" type="datetimeFigureOut">
              <a:rPr lang="en-US" smtClean="0"/>
              <a:t>7/10/26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B89E0-00D2-6C40-8B00-2D506419E48F}" type="slidenum">
              <a:rPr lang="en-US" smtClean="0"/>
              <a:t>‹#›</a:t>
            </a:fld>
            <a:endParaRPr lang="en-US"/>
          </a:p>
        </p:txBody>
      </p:sp>
    </p:spTree>
    <p:extLst>
      <p:ext uri="{BB962C8B-B14F-4D97-AF65-F5344CB8AC3E}">
        <p14:creationId xmlns:p14="http://schemas.microsoft.com/office/powerpoint/2010/main" val="412553571"/>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5" r:id="rId3"/>
    <p:sldLayoutId id="2147483687" r:id="rId4"/>
    <p:sldLayoutId id="2147483697" r:id="rId5"/>
    <p:sldLayoutId id="2147483698" r:id="rId6"/>
    <p:sldLayoutId id="2147483816" r:id="rId7"/>
    <p:sldLayoutId id="2147483821" r:id="rId8"/>
    <p:sldLayoutId id="2147483699" r:id="rId9"/>
    <p:sldLayoutId id="2147483822" r:id="rId10"/>
    <p:sldLayoutId id="2147483817" r:id="rId11"/>
    <p:sldLayoutId id="2147483700" r:id="rId12"/>
    <p:sldLayoutId id="2147483799" r:id="rId13"/>
    <p:sldLayoutId id="2147483800" r:id="rId14"/>
    <p:sldLayoutId id="2147483802" r:id="rId15"/>
    <p:sldLayoutId id="2147483820" r:id="rId16"/>
    <p:sldLayoutId id="2147483819" r:id="rId17"/>
    <p:sldLayoutId id="2147483815" r:id="rId18"/>
    <p:sldLayoutId id="2147483814" r:id="rId19"/>
    <p:sldLayoutId id="2147483813" r:id="rId20"/>
    <p:sldLayoutId id="2147483812" r:id="rId21"/>
    <p:sldLayoutId id="2147483811" r:id="rId22"/>
    <p:sldLayoutId id="2147483801" r:id="rId23"/>
    <p:sldLayoutId id="2147483663" r:id="rId24"/>
    <p:sldLayoutId id="2147483662" r:id="rId25"/>
    <p:sldLayoutId id="2147483803" r:id="rId26"/>
    <p:sldLayoutId id="2147483807" r:id="rId27"/>
    <p:sldLayoutId id="2147483806" r:id="rId28"/>
    <p:sldLayoutId id="2147483797" r:id="rId29"/>
    <p:sldLayoutId id="2147483674" r:id="rId30"/>
    <p:sldLayoutId id="2147483818" r:id="rId31"/>
    <p:sldLayoutId id="2147483730" r:id="rId32"/>
    <p:sldLayoutId id="2147483729" r:id="rId3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0DE8C1-A0AD-CD01-2280-CBC4BD20819F}"/>
              </a:ext>
            </a:extLst>
          </p:cNvPr>
          <p:cNvPicPr>
            <a:picLocks noChangeAspect="1" noChangeArrowheads="1"/>
          </p:cNvPicPr>
          <p:nvPr userDrawn="1"/>
        </p:nvPicPr>
        <p:blipFill>
          <a:blip r:embed="rId5">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3CD8EB3F-446E-AA50-BCB4-B95F68B759F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dirty="0"/>
              <a:t>Advent Candle Lighting </a:t>
            </a:r>
          </a:p>
        </p:txBody>
      </p:sp>
    </p:spTree>
    <p:extLst>
      <p:ext uri="{BB962C8B-B14F-4D97-AF65-F5344CB8AC3E}">
        <p14:creationId xmlns:p14="http://schemas.microsoft.com/office/powerpoint/2010/main" val="1517373760"/>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Baguet Script"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1B8D5B-8F27-A1E9-1BE5-15C07B1EF934}"/>
              </a:ext>
            </a:extLst>
          </p:cNvPr>
          <p:cNvPicPr>
            <a:picLocks noChangeAspect="1"/>
          </p:cNvPicPr>
          <p:nvPr userDrawn="1"/>
        </p:nvPicPr>
        <p:blipFill rotWithShape="1">
          <a:blip r:embed="rId9"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itle Placeholder 9">
            <a:extLst>
              <a:ext uri="{FF2B5EF4-FFF2-40B4-BE49-F238E27FC236}">
                <a16:creationId xmlns:a16="http://schemas.microsoft.com/office/drawing/2014/main" id="{15676F70-AF4A-A2DE-5EF5-9BE05DD1BEE5}"/>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240320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Tx/>
        <a:buNone/>
        <a:defRPr sz="45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4"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CONFESSION </a:t>
            </a:r>
          </a:p>
        </p:txBody>
      </p:sp>
    </p:spTree>
    <p:extLst>
      <p:ext uri="{BB962C8B-B14F-4D97-AF65-F5344CB8AC3E}">
        <p14:creationId xmlns:p14="http://schemas.microsoft.com/office/powerpoint/2010/main" val="944592439"/>
      </p:ext>
    </p:extLst>
  </p:cSld>
  <p:clrMap bg1="lt1" tx1="dk1" bg2="lt2" tx2="dk2" accent1="accent1" accent2="accent2" accent3="accent3" accent4="accent4" accent5="accent5" accent6="accent6" hlink="hlink" folHlink="folHlink"/>
  <p:sldLayoutIdLst>
    <p:sldLayoutId id="2147483690" r:id="rId1"/>
    <p:sldLayoutId id="2147483691" r:id="rId2"/>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ainting of flowers in a field&#10;&#10;AI-generated content may be incorrect.">
            <a:extLst>
              <a:ext uri="{FF2B5EF4-FFF2-40B4-BE49-F238E27FC236}">
                <a16:creationId xmlns:a16="http://schemas.microsoft.com/office/drawing/2014/main" id="{9D21A2E4-1F02-522C-0026-6B693A236C72}"/>
              </a:ext>
            </a:extLst>
          </p:cNvPr>
          <p:cNvPicPr>
            <a:picLocks noChangeAspect="1"/>
          </p:cNvPicPr>
          <p:nvPr userDrawn="1"/>
        </p:nvPicPr>
        <p:blipFill>
          <a:blip r:embed="rId8" cstate="email">
            <a:alphaModFix amt="20000"/>
            <a:extLst>
              <a:ext uri="{28A0092B-C50C-407E-A947-70E740481C1C}">
                <a14:useLocalDpi xmlns:a14="http://schemas.microsoft.com/office/drawing/2010/main"/>
              </a:ext>
            </a:extLst>
          </a:blip>
          <a:stretch>
            <a:fillRect/>
          </a:stretch>
        </p:blipFill>
        <p:spPr>
          <a:xfrm>
            <a:off x="0" y="1181528"/>
            <a:ext cx="9144000" cy="5676472"/>
          </a:xfrm>
          <a:prstGeom prst="rect">
            <a:avLst/>
          </a:prstGeom>
        </p:spPr>
      </p:pic>
      <p:sp>
        <p:nvSpPr>
          <p:cNvPr id="2" name="Title Placeholder 1">
            <a:extLst>
              <a:ext uri="{FF2B5EF4-FFF2-40B4-BE49-F238E27FC236}">
                <a16:creationId xmlns:a16="http://schemas.microsoft.com/office/drawing/2014/main" id="{F50D1853-DEB0-D73F-E0DD-F7805209AC69}"/>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Apostles Creed UMH 882</a:t>
            </a:r>
          </a:p>
        </p:txBody>
      </p:sp>
    </p:spTree>
    <p:extLst>
      <p:ext uri="{BB962C8B-B14F-4D97-AF65-F5344CB8AC3E}">
        <p14:creationId xmlns:p14="http://schemas.microsoft.com/office/powerpoint/2010/main" val="179348511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45" r:id="rId5"/>
    <p:sldLayoutId id="2147483716"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Butterflies flying in the air&#10;&#10;AI-generated content may be incorrect.">
            <a:extLst>
              <a:ext uri="{FF2B5EF4-FFF2-40B4-BE49-F238E27FC236}">
                <a16:creationId xmlns:a16="http://schemas.microsoft.com/office/drawing/2014/main" id="{5ADE271C-7EA1-B9E6-05C2-F842672D6151}"/>
              </a:ext>
            </a:extLst>
          </p:cNvPr>
          <p:cNvPicPr>
            <a:picLocks noChangeAspect="1"/>
          </p:cNvPicPr>
          <p:nvPr userDrawn="1"/>
        </p:nvPicPr>
        <p:blipFill>
          <a:blip r:embed="rId8">
            <a:alphaModFix amt="5000"/>
          </a:blip>
          <a:stretch>
            <a:fillRect/>
          </a:stretch>
        </p:blipFill>
        <p:spPr>
          <a:xfrm>
            <a:off x="0" y="0"/>
            <a:ext cx="9143999" cy="6858000"/>
          </a:xfrm>
          <a:prstGeom prst="rect">
            <a:avLst/>
          </a:prstGeom>
        </p:spPr>
      </p:pic>
      <p:sp>
        <p:nvSpPr>
          <p:cNvPr id="2" name="Title Placeholder 1">
            <a:extLst>
              <a:ext uri="{FF2B5EF4-FFF2-40B4-BE49-F238E27FC236}">
                <a16:creationId xmlns:a16="http://schemas.microsoft.com/office/drawing/2014/main" id="{9E4BA685-716D-E71E-169E-FC0049952C9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Nicene Creed UMH 880</a:t>
            </a:r>
          </a:p>
        </p:txBody>
      </p:sp>
    </p:spTree>
    <p:extLst>
      <p:ext uri="{BB962C8B-B14F-4D97-AF65-F5344CB8AC3E}">
        <p14:creationId xmlns:p14="http://schemas.microsoft.com/office/powerpoint/2010/main" val="3942332354"/>
      </p:ext>
    </p:extLst>
  </p:cSld>
  <p:clrMap bg1="lt1" tx1="dk1" bg2="lt2" tx2="dk2" accent1="accent1" accent2="accent2" accent3="accent3" accent4="accent4" accent5="accent5" accent6="accent6" hlink="hlink" folHlink="folHlink"/>
  <p:sldLayoutIdLst>
    <p:sldLayoutId id="2147483668" r:id="rId1"/>
    <p:sldLayoutId id="2147483725" r:id="rId2"/>
    <p:sldLayoutId id="2147483724" r:id="rId3"/>
    <p:sldLayoutId id="2147483726" r:id="rId4"/>
    <p:sldLayoutId id="2147483727" r:id="rId5"/>
    <p:sldLayoutId id="2147483728"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3F0CED-423F-67D7-8E5F-F48BA8A04EA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The Apostle’s Creed</a:t>
            </a:r>
            <a:br>
              <a:rPr lang="en-US" dirty="0"/>
            </a:br>
            <a:r>
              <a:rPr lang="en-US" dirty="0"/>
              <a:t>Traditional Version </a:t>
            </a:r>
          </a:p>
        </p:txBody>
      </p:sp>
      <p:pic>
        <p:nvPicPr>
          <p:cNvPr id="1026" name="Picture 2">
            <a:extLst>
              <a:ext uri="{FF2B5EF4-FFF2-40B4-BE49-F238E27FC236}">
                <a16:creationId xmlns:a16="http://schemas.microsoft.com/office/drawing/2014/main" id="{882D0DDB-B331-A649-6BB9-9118F047D72F}"/>
              </a:ext>
            </a:extLst>
          </p:cNvPr>
          <p:cNvPicPr>
            <a:picLocks noChangeAspect="1" noChangeArrowheads="1"/>
          </p:cNvPicPr>
          <p:nvPr userDrawn="1"/>
        </p:nvPicPr>
        <p:blipFill>
          <a:blip r:embed="rId6">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82193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cross on a path with flowers and trees&#10;&#10;AI-generated content may be incorrect.">
            <a:extLst>
              <a:ext uri="{FF2B5EF4-FFF2-40B4-BE49-F238E27FC236}">
                <a16:creationId xmlns:a16="http://schemas.microsoft.com/office/drawing/2014/main" id="{EED360EA-0707-F612-E24F-F301080D4BD7}"/>
              </a:ext>
            </a:extLst>
          </p:cNvPr>
          <p:cNvPicPr>
            <a:picLocks noChangeAspect="1"/>
          </p:cNvPicPr>
          <p:nvPr userDrawn="1"/>
        </p:nvPicPr>
        <p:blipFill>
          <a:blip r:embed="rId20" cstate="email">
            <a:alphaModFix amt="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3690429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93" r:id="rId4"/>
    <p:sldLayoutId id="2147483771" r:id="rId5"/>
    <p:sldLayoutId id="2147483773" r:id="rId6"/>
    <p:sldLayoutId id="2147483794" r:id="rId7"/>
    <p:sldLayoutId id="2147483774" r:id="rId8"/>
    <p:sldLayoutId id="2147483775" r:id="rId9"/>
    <p:sldLayoutId id="2147483776" r:id="rId10"/>
    <p:sldLayoutId id="2147483795" r:id="rId11"/>
    <p:sldLayoutId id="2147483778" r:id="rId12"/>
    <p:sldLayoutId id="2147483772" r:id="rId13"/>
    <p:sldLayoutId id="2147483777" r:id="rId14"/>
    <p:sldLayoutId id="2147483796" r:id="rId15"/>
    <p:sldLayoutId id="2147483809" r:id="rId16"/>
    <p:sldLayoutId id="2147483808" r:id="rId17"/>
    <p:sldLayoutId id="2147483791" r:id="rId18"/>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3800" b="1" kern="1200">
          <a:ln>
            <a:solidFill>
              <a:schemeClr val="bg1"/>
            </a:solidFill>
          </a:ln>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C93A617-CA3C-F5EE-6BB2-D5A4CE764DEC}"/>
              </a:ext>
            </a:extLst>
          </p:cNvPr>
          <p:cNvSpPr txBox="1"/>
          <p:nvPr userDrawn="1"/>
        </p:nvSpPr>
        <p:spPr>
          <a:xfrm>
            <a:off x="106680" y="247134"/>
            <a:ext cx="8930640" cy="861774"/>
          </a:xfrm>
          <a:prstGeom prst="rect">
            <a:avLst/>
          </a:prstGeom>
          <a:noFill/>
        </p:spPr>
        <p:txBody>
          <a:bodyPr wrap="square">
            <a:spAutoFit/>
          </a:bodyPr>
          <a:lstStyle/>
          <a:p>
            <a:pPr algn="l"/>
            <a:r>
              <a:rPr lang="en-US" sz="5000" b="1" dirty="0">
                <a:effectLst/>
                <a:latin typeface="Verdana" panose="020B0604030504040204" pitchFamily="34" charset="0"/>
                <a:ea typeface="Verdana" panose="020B0604030504040204" pitchFamily="34" charset="0"/>
                <a:cs typeface="Verdana" panose="020B0604030504040204" pitchFamily="34" charset="0"/>
              </a:rPr>
              <a:t>The Lord’s Prayer</a:t>
            </a:r>
          </a:p>
        </p:txBody>
      </p:sp>
      <p:sp>
        <p:nvSpPr>
          <p:cNvPr id="10" name="TextBox 9">
            <a:extLst>
              <a:ext uri="{FF2B5EF4-FFF2-40B4-BE49-F238E27FC236}">
                <a16:creationId xmlns:a16="http://schemas.microsoft.com/office/drawing/2014/main" id="{AE61D689-BC9F-FA9E-637F-CAD6B7DE6487}"/>
              </a:ext>
            </a:extLst>
          </p:cNvPr>
          <p:cNvSpPr txBox="1"/>
          <p:nvPr userDrawn="1"/>
        </p:nvSpPr>
        <p:spPr>
          <a:xfrm>
            <a:off x="7127240" y="554910"/>
            <a:ext cx="2448560" cy="553998"/>
          </a:xfrm>
          <a:prstGeom prst="rect">
            <a:avLst/>
          </a:prstGeom>
          <a:noFill/>
        </p:spPr>
        <p:txBody>
          <a:bodyPr wrap="square">
            <a:spAutoFit/>
          </a:bodyPr>
          <a:lstStyle/>
          <a:p>
            <a:r>
              <a:rPr lang="en-US" sz="3000" dirty="0">
                <a:effectLst/>
                <a:latin typeface="Verdana" panose="020B0604030504040204" pitchFamily="34" charset="0"/>
                <a:ea typeface="Verdana" panose="020B0604030504040204" pitchFamily="34" charset="0"/>
                <a:cs typeface="Verdana" panose="020B0604030504040204" pitchFamily="34" charset="0"/>
              </a:rPr>
              <a:t>UMH 895</a:t>
            </a:r>
          </a:p>
        </p:txBody>
      </p:sp>
      <p:pic>
        <p:nvPicPr>
          <p:cNvPr id="12" name="Picture 11">
            <a:extLst>
              <a:ext uri="{FF2B5EF4-FFF2-40B4-BE49-F238E27FC236}">
                <a16:creationId xmlns:a16="http://schemas.microsoft.com/office/drawing/2014/main" id="{4D5BE7CE-51E5-2CE8-025F-8CDFC149B44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1108908"/>
            <a:ext cx="1582013" cy="2022574"/>
          </a:xfrm>
          <a:prstGeom prst="ellipse">
            <a:avLst/>
          </a:prstGeom>
          <a:ln>
            <a:noFill/>
          </a:ln>
          <a:effectLst>
            <a:softEdge rad="112500"/>
          </a:effectLst>
        </p:spPr>
      </p:pic>
    </p:spTree>
    <p:extLst>
      <p:ext uri="{BB962C8B-B14F-4D97-AF65-F5344CB8AC3E}">
        <p14:creationId xmlns:p14="http://schemas.microsoft.com/office/powerpoint/2010/main" val="685952538"/>
      </p:ext>
    </p:extLst>
  </p:cSld>
  <p:clrMap bg1="lt1" tx1="dk1" bg2="lt2" tx2="dk2" accent1="accent1" accent2="accent2" accent3="accent3" accent4="accent4" accent5="accent5" accent6="accent6" hlink="hlink" folHlink="folHlink"/>
  <p:sldLayoutIdLst>
    <p:sldLayoutId id="2147483754" r:id="rId1"/>
    <p:sldLayoutId id="2147483753" r:id="rId2"/>
    <p:sldLayoutId id="214748379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5"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Call to Worship Lent</a:t>
            </a:r>
          </a:p>
        </p:txBody>
      </p:sp>
    </p:spTree>
    <p:extLst>
      <p:ext uri="{BB962C8B-B14F-4D97-AF65-F5344CB8AC3E}">
        <p14:creationId xmlns:p14="http://schemas.microsoft.com/office/powerpoint/2010/main" val="288646004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hyperlink" Target="Music/Gloria%20Patri%20-%20RUMC.mp3" TargetMode="External"/><Relationship Id="rId2" Type="http://schemas.openxmlformats.org/officeDocument/2006/relationships/image" Target="../media/image33.jpe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2687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A95E-B1D5-96BB-43DE-92BA06548E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06755F6-31E6-8BFD-2C96-E4BB7C93F7B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8F960C3F-80A6-C1D3-9C88-DC92F36E3B42}"/>
              </a:ext>
            </a:extLst>
          </p:cNvPr>
          <p:cNvSpPr txBox="1"/>
          <p:nvPr/>
        </p:nvSpPr>
        <p:spPr>
          <a:xfrm>
            <a:off x="0" y="626589"/>
            <a:ext cx="5665694" cy="6231449"/>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We confess that we often arrive in this space with tired souls and distracted minds, looking for quick fixes rather than lasting transformation. We thank You that You do not demand instant perfection, </a:t>
            </a:r>
          </a:p>
        </p:txBody>
      </p:sp>
    </p:spTree>
    <p:extLst>
      <p:ext uri="{BB962C8B-B14F-4D97-AF65-F5344CB8AC3E}">
        <p14:creationId xmlns:p14="http://schemas.microsoft.com/office/powerpoint/2010/main" val="27805998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5D85A-36BA-01C2-7490-D39D8BC676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F01FAB7-FA6B-6243-DB03-894FE171CB4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EBE5BFFD-DA49-386E-9F9C-7F5900C8038D}"/>
              </a:ext>
            </a:extLst>
          </p:cNvPr>
          <p:cNvSpPr txBox="1"/>
          <p:nvPr/>
        </p:nvSpPr>
        <p:spPr>
          <a:xfrm>
            <a:off x="0" y="1665336"/>
            <a:ext cx="5629835" cy="4153958"/>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but instead invite us into a lifelong process of growth. May the words we hear and the prayers we share cultivate deep roots in our hearts,</a:t>
            </a:r>
          </a:p>
        </p:txBody>
      </p:sp>
    </p:spTree>
    <p:extLst>
      <p:ext uri="{BB962C8B-B14F-4D97-AF65-F5344CB8AC3E}">
        <p14:creationId xmlns:p14="http://schemas.microsoft.com/office/powerpoint/2010/main" val="12053373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3E274-6211-53D1-C66D-AD7959012E9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91AE5CC-0789-4FBD-B88E-E5F0F84F2D52}"/>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AD2B5FB5-9320-9382-AB97-734F158FADEA}"/>
              </a:ext>
            </a:extLst>
          </p:cNvPr>
          <p:cNvSpPr txBox="1"/>
          <p:nvPr/>
        </p:nvSpPr>
        <p:spPr>
          <a:xfrm>
            <a:off x="0" y="2357833"/>
            <a:ext cx="5629835" cy="2768963"/>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so that we may bear the fruits of peace, patience, and obedience in the week ahead. Amen.</a:t>
            </a:r>
          </a:p>
        </p:txBody>
      </p:sp>
    </p:spTree>
    <p:extLst>
      <p:ext uri="{BB962C8B-B14F-4D97-AF65-F5344CB8AC3E}">
        <p14:creationId xmlns:p14="http://schemas.microsoft.com/office/powerpoint/2010/main" val="2515572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B052BB-73A0-EA48-96B8-E3DAAEF8B856}"/>
              </a:ext>
            </a:extLst>
          </p:cNvPr>
          <p:cNvPicPr>
            <a:picLocks noChangeAspect="1"/>
          </p:cNvPicPr>
          <p:nvPr/>
        </p:nvPicPr>
        <p:blipFill>
          <a:blip r:embed="rId2">
            <a:alphaModFix amt="30000"/>
          </a:blip>
          <a:stretch>
            <a:fillRect/>
          </a:stretch>
        </p:blipFill>
        <p:spPr>
          <a:xfrm>
            <a:off x="0" y="0"/>
            <a:ext cx="9144000" cy="6858000"/>
          </a:xfrm>
          <a:prstGeom prst="rect">
            <a:avLst/>
          </a:prstGeom>
        </p:spPr>
      </p:pic>
      <p:sp>
        <p:nvSpPr>
          <p:cNvPr id="8" name="TextBox 7"/>
          <p:cNvSpPr txBox="1"/>
          <p:nvPr/>
        </p:nvSpPr>
        <p:spPr>
          <a:xfrm>
            <a:off x="16259" y="1814438"/>
            <a:ext cx="9102431"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O Spirit of the living God, </a:t>
            </a:r>
          </a:p>
          <a:p>
            <a:pPr algn="ctr"/>
            <a:r>
              <a:rPr lang="en-US" sz="4000" dirty="0">
                <a:latin typeface="Times New Roman" charset="0"/>
                <a:ea typeface="Times New Roman" charset="0"/>
                <a:cs typeface="Times New Roman" charset="0"/>
              </a:rPr>
              <a:t>thou light and fire divine, </a:t>
            </a:r>
          </a:p>
          <a:p>
            <a:pPr algn="ctr"/>
            <a:r>
              <a:rPr lang="en-US" sz="4000" dirty="0">
                <a:latin typeface="Times New Roman" charset="0"/>
                <a:ea typeface="Times New Roman" charset="0"/>
                <a:cs typeface="Times New Roman" charset="0"/>
              </a:rPr>
              <a:t>descend upon thy church once more, </a:t>
            </a:r>
          </a:p>
          <a:p>
            <a:pPr algn="ctr"/>
            <a:r>
              <a:rPr lang="en-US" sz="4000" dirty="0">
                <a:latin typeface="Times New Roman" charset="0"/>
                <a:ea typeface="Times New Roman" charset="0"/>
                <a:cs typeface="Times New Roman" charset="0"/>
              </a:rPr>
              <a:t>and make it truly thine.</a:t>
            </a:r>
          </a:p>
          <a:p>
            <a:pPr algn="ctr"/>
            <a:r>
              <a:rPr lang="en-US" sz="4000" dirty="0">
                <a:latin typeface="Times New Roman" charset="0"/>
                <a:ea typeface="Times New Roman" charset="0"/>
                <a:cs typeface="Times New Roman" charset="0"/>
              </a:rPr>
              <a:t>Fill it with love and joy and power,</a:t>
            </a:r>
          </a:p>
          <a:p>
            <a:pPr algn="ctr"/>
            <a:r>
              <a:rPr lang="en-US" sz="4000" dirty="0">
                <a:latin typeface="Times New Roman" charset="0"/>
                <a:ea typeface="Times New Roman" charset="0"/>
                <a:cs typeface="Times New Roman" charset="0"/>
              </a:rPr>
              <a:t>with righteousness and peace;</a:t>
            </a:r>
          </a:p>
          <a:p>
            <a:pPr algn="ctr"/>
            <a:r>
              <a:rPr lang="en-US" sz="4000" dirty="0">
                <a:latin typeface="Times New Roman" charset="0"/>
                <a:ea typeface="Times New Roman" charset="0"/>
                <a:cs typeface="Times New Roman" charset="0"/>
              </a:rPr>
              <a:t>till Christ shall dwell in human hearts,</a:t>
            </a:r>
          </a:p>
          <a:p>
            <a:pPr algn="ctr"/>
            <a:r>
              <a:rPr lang="en-US" sz="4000" dirty="0">
                <a:latin typeface="Times New Roman" charset="0"/>
                <a:ea typeface="Times New Roman" charset="0"/>
                <a:cs typeface="Times New Roman" charset="0"/>
              </a:rPr>
              <a:t>and sin and sorrow cease.</a:t>
            </a:r>
          </a:p>
        </p:txBody>
      </p:sp>
      <p:sp>
        <p:nvSpPr>
          <p:cNvPr id="6" name="TextBox 5">
            <a:extLst>
              <a:ext uri="{FF2B5EF4-FFF2-40B4-BE49-F238E27FC236}">
                <a16:creationId xmlns:a16="http://schemas.microsoft.com/office/drawing/2014/main" id="{F42A8023-4DAF-3842-A8CC-362315625C1D}"/>
              </a:ext>
            </a:extLst>
          </p:cNvPr>
          <p:cNvSpPr txBox="1"/>
          <p:nvPr/>
        </p:nvSpPr>
        <p:spPr>
          <a:xfrm>
            <a:off x="0" y="7227"/>
            <a:ext cx="9134950" cy="166199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 Spirit of the Living God”   UMH 539</a:t>
            </a:r>
          </a:p>
          <a:p>
            <a:pPr algn="ctr"/>
            <a:r>
              <a:rPr lang="en-US" dirty="0">
                <a:latin typeface="Times New Roman" charset="0"/>
                <a:ea typeface="Times New Roman" charset="0"/>
                <a:cs typeface="Times New Roman" charset="0"/>
              </a:rPr>
              <a:t>WORDS: Henry H. Tweedy, 1935     </a:t>
            </a:r>
          </a:p>
          <a:p>
            <a:pPr algn="ctr"/>
            <a:r>
              <a:rPr lang="en-US" dirty="0">
                <a:latin typeface="Times New Roman" charset="0"/>
                <a:ea typeface="Times New Roman" charset="0"/>
                <a:cs typeface="Times New Roman" charset="0"/>
              </a:rPr>
              <a:t>MUSIC: Traditional English melody arranged by Ralph Vaughan Williams, 1906</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822768925"/>
      </p:ext>
    </p:extLst>
  </p:cSld>
  <p:clrMapOvr>
    <a:masterClrMapping/>
  </p:clrMapOvr>
  <p:transition spd="med">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B052BB-73A0-EA48-96B8-E3DAAEF8B856}"/>
              </a:ext>
            </a:extLst>
          </p:cNvPr>
          <p:cNvPicPr>
            <a:picLocks noChangeAspect="1"/>
          </p:cNvPicPr>
          <p:nvPr/>
        </p:nvPicPr>
        <p:blipFill>
          <a:blip r:embed="rId2">
            <a:alphaModFix amt="30000"/>
          </a:blip>
          <a:stretch>
            <a:fillRect/>
          </a:stretch>
        </p:blipFill>
        <p:spPr>
          <a:xfrm>
            <a:off x="0" y="0"/>
            <a:ext cx="9144000" cy="6858000"/>
          </a:xfrm>
          <a:prstGeom prst="rect">
            <a:avLst/>
          </a:prstGeom>
        </p:spPr>
      </p:pic>
      <p:sp>
        <p:nvSpPr>
          <p:cNvPr id="8" name="TextBox 7"/>
          <p:cNvSpPr txBox="1"/>
          <p:nvPr/>
        </p:nvSpPr>
        <p:spPr>
          <a:xfrm>
            <a:off x="16259" y="1814438"/>
            <a:ext cx="9102431"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Blow, wind of God!  With wisdom blow until our minds are free</a:t>
            </a:r>
          </a:p>
          <a:p>
            <a:pPr algn="ctr"/>
            <a:r>
              <a:rPr lang="en-US" sz="4000" dirty="0">
                <a:latin typeface="Times New Roman" charset="0"/>
                <a:ea typeface="Times New Roman" charset="0"/>
                <a:cs typeface="Times New Roman" charset="0"/>
              </a:rPr>
              <a:t>from mists of error, clouds of doubt,</a:t>
            </a:r>
          </a:p>
          <a:p>
            <a:pPr algn="ctr"/>
            <a:r>
              <a:rPr lang="en-US" sz="4000" dirty="0">
                <a:latin typeface="Times New Roman" charset="0"/>
                <a:ea typeface="Times New Roman" charset="0"/>
                <a:cs typeface="Times New Roman" charset="0"/>
              </a:rPr>
              <a:t>which blind our eyes to thee.</a:t>
            </a:r>
          </a:p>
          <a:p>
            <a:pPr algn="ctr"/>
            <a:r>
              <a:rPr lang="en-US" sz="4000" dirty="0">
                <a:latin typeface="Times New Roman" charset="0"/>
                <a:ea typeface="Times New Roman" charset="0"/>
                <a:cs typeface="Times New Roman" charset="0"/>
              </a:rPr>
              <a:t>Burn, winged fire!  Inspire our lips</a:t>
            </a:r>
          </a:p>
          <a:p>
            <a:pPr algn="ctr"/>
            <a:r>
              <a:rPr lang="en-US" sz="4000" dirty="0">
                <a:latin typeface="Times New Roman" charset="0"/>
                <a:ea typeface="Times New Roman" charset="0"/>
                <a:cs typeface="Times New Roman" charset="0"/>
              </a:rPr>
              <a:t>with flaming love and zeal,</a:t>
            </a:r>
          </a:p>
          <a:p>
            <a:pPr algn="ctr"/>
            <a:r>
              <a:rPr lang="en-US" sz="4000" dirty="0">
                <a:latin typeface="Times New Roman" charset="0"/>
                <a:ea typeface="Times New Roman" charset="0"/>
                <a:cs typeface="Times New Roman" charset="0"/>
              </a:rPr>
              <a:t>to preach to all thy great good news,</a:t>
            </a:r>
          </a:p>
          <a:p>
            <a:pPr algn="ctr"/>
            <a:r>
              <a:rPr lang="en-US" sz="4000" dirty="0">
                <a:latin typeface="Times New Roman" charset="0"/>
                <a:ea typeface="Times New Roman" charset="0"/>
                <a:cs typeface="Times New Roman" charset="0"/>
              </a:rPr>
              <a:t>God’s glorious common weal.</a:t>
            </a:r>
          </a:p>
        </p:txBody>
      </p:sp>
      <p:sp>
        <p:nvSpPr>
          <p:cNvPr id="6" name="TextBox 5">
            <a:extLst>
              <a:ext uri="{FF2B5EF4-FFF2-40B4-BE49-F238E27FC236}">
                <a16:creationId xmlns:a16="http://schemas.microsoft.com/office/drawing/2014/main" id="{F42A8023-4DAF-3842-A8CC-362315625C1D}"/>
              </a:ext>
            </a:extLst>
          </p:cNvPr>
          <p:cNvSpPr txBox="1"/>
          <p:nvPr/>
        </p:nvSpPr>
        <p:spPr>
          <a:xfrm>
            <a:off x="0" y="7227"/>
            <a:ext cx="9134950" cy="166199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 Spirit of the Living God”   UMH 539</a:t>
            </a:r>
          </a:p>
          <a:p>
            <a:pPr algn="ctr"/>
            <a:r>
              <a:rPr lang="en-US" dirty="0">
                <a:latin typeface="Times New Roman" charset="0"/>
                <a:ea typeface="Times New Roman" charset="0"/>
                <a:cs typeface="Times New Roman" charset="0"/>
              </a:rPr>
              <a:t>WORDS: Henry H. Tweedy, 1935     </a:t>
            </a:r>
          </a:p>
          <a:p>
            <a:pPr algn="ctr"/>
            <a:r>
              <a:rPr lang="en-US" dirty="0">
                <a:latin typeface="Times New Roman" charset="0"/>
                <a:ea typeface="Times New Roman" charset="0"/>
                <a:cs typeface="Times New Roman" charset="0"/>
              </a:rPr>
              <a:t>MUSIC: Traditional English melody arranged by Ralph Vaughan Williams, 1906</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2846251474"/>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B052BB-73A0-EA48-96B8-E3DAAEF8B856}"/>
              </a:ext>
            </a:extLst>
          </p:cNvPr>
          <p:cNvPicPr>
            <a:picLocks noChangeAspect="1"/>
          </p:cNvPicPr>
          <p:nvPr/>
        </p:nvPicPr>
        <p:blipFill>
          <a:blip r:embed="rId2">
            <a:alphaModFix amt="30000"/>
          </a:blip>
          <a:stretch>
            <a:fillRect/>
          </a:stretch>
        </p:blipFill>
        <p:spPr>
          <a:xfrm>
            <a:off x="0" y="0"/>
            <a:ext cx="9144000" cy="6858000"/>
          </a:xfrm>
          <a:prstGeom prst="rect">
            <a:avLst/>
          </a:prstGeom>
        </p:spPr>
      </p:pic>
      <p:sp>
        <p:nvSpPr>
          <p:cNvPr id="8" name="TextBox 7"/>
          <p:cNvSpPr txBox="1"/>
          <p:nvPr/>
        </p:nvSpPr>
        <p:spPr>
          <a:xfrm>
            <a:off x="16259" y="1814438"/>
            <a:ext cx="9102431"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Teach us to utter living words</a:t>
            </a:r>
          </a:p>
          <a:p>
            <a:pPr algn="ctr"/>
            <a:r>
              <a:rPr lang="en-US" sz="4000" dirty="0">
                <a:latin typeface="Times New Roman" charset="0"/>
                <a:ea typeface="Times New Roman" charset="0"/>
                <a:cs typeface="Times New Roman" charset="0"/>
              </a:rPr>
              <a:t>of truth which all may hear,</a:t>
            </a:r>
          </a:p>
          <a:p>
            <a:pPr algn="ctr"/>
            <a:r>
              <a:rPr lang="en-US" sz="4000" dirty="0">
                <a:latin typeface="Times New Roman" charset="0"/>
                <a:ea typeface="Times New Roman" charset="0"/>
                <a:cs typeface="Times New Roman" charset="0"/>
              </a:rPr>
              <a:t>the language all may understand</a:t>
            </a:r>
          </a:p>
          <a:p>
            <a:pPr algn="ctr"/>
            <a:r>
              <a:rPr lang="en-US" sz="4000" dirty="0">
                <a:latin typeface="Times New Roman" charset="0"/>
                <a:ea typeface="Times New Roman" charset="0"/>
                <a:cs typeface="Times New Roman" charset="0"/>
              </a:rPr>
              <a:t>when love speaks loud and clear;</a:t>
            </a:r>
          </a:p>
          <a:p>
            <a:pPr algn="ctr"/>
            <a:r>
              <a:rPr lang="en-US" sz="4000" dirty="0">
                <a:latin typeface="Times New Roman" charset="0"/>
                <a:ea typeface="Times New Roman" charset="0"/>
                <a:cs typeface="Times New Roman" charset="0"/>
              </a:rPr>
              <a:t>till every age and race and clime</a:t>
            </a:r>
          </a:p>
          <a:p>
            <a:pPr algn="ctr"/>
            <a:r>
              <a:rPr lang="en-US" sz="4000" dirty="0">
                <a:latin typeface="Times New Roman" charset="0"/>
                <a:ea typeface="Times New Roman" charset="0"/>
                <a:cs typeface="Times New Roman" charset="0"/>
              </a:rPr>
              <a:t>shall blend their creeds in one,</a:t>
            </a:r>
          </a:p>
          <a:p>
            <a:pPr algn="ctr"/>
            <a:r>
              <a:rPr lang="en-US" sz="4000" dirty="0">
                <a:latin typeface="Times New Roman" charset="0"/>
                <a:ea typeface="Times New Roman" charset="0"/>
                <a:cs typeface="Times New Roman" charset="0"/>
              </a:rPr>
              <a:t>and earth shall form one family</a:t>
            </a:r>
          </a:p>
          <a:p>
            <a:pPr algn="ctr"/>
            <a:r>
              <a:rPr lang="en-US" sz="4000" dirty="0">
                <a:latin typeface="Times New Roman" charset="0"/>
                <a:ea typeface="Times New Roman" charset="0"/>
                <a:cs typeface="Times New Roman" charset="0"/>
              </a:rPr>
              <a:t>by whom thy will is done.</a:t>
            </a:r>
          </a:p>
        </p:txBody>
      </p:sp>
      <p:sp>
        <p:nvSpPr>
          <p:cNvPr id="6" name="TextBox 5">
            <a:extLst>
              <a:ext uri="{FF2B5EF4-FFF2-40B4-BE49-F238E27FC236}">
                <a16:creationId xmlns:a16="http://schemas.microsoft.com/office/drawing/2014/main" id="{F42A8023-4DAF-3842-A8CC-362315625C1D}"/>
              </a:ext>
            </a:extLst>
          </p:cNvPr>
          <p:cNvSpPr txBox="1"/>
          <p:nvPr/>
        </p:nvSpPr>
        <p:spPr>
          <a:xfrm>
            <a:off x="0" y="7227"/>
            <a:ext cx="9134950" cy="166199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 Spirit of the Living God”   UMH 539</a:t>
            </a:r>
          </a:p>
          <a:p>
            <a:pPr algn="ctr"/>
            <a:r>
              <a:rPr lang="en-US" dirty="0">
                <a:latin typeface="Times New Roman" charset="0"/>
                <a:ea typeface="Times New Roman" charset="0"/>
                <a:cs typeface="Times New Roman" charset="0"/>
              </a:rPr>
              <a:t>WORDS: Henry H. Tweedy, 1935     </a:t>
            </a:r>
          </a:p>
          <a:p>
            <a:pPr algn="ctr"/>
            <a:r>
              <a:rPr lang="en-US" dirty="0">
                <a:latin typeface="Times New Roman" charset="0"/>
                <a:ea typeface="Times New Roman" charset="0"/>
                <a:cs typeface="Times New Roman" charset="0"/>
              </a:rPr>
              <a:t>MUSIC: Traditional English melody arranged by Ralph Vaughan Williams, 1906</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1133677907"/>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B052BB-73A0-EA48-96B8-E3DAAEF8B856}"/>
              </a:ext>
            </a:extLst>
          </p:cNvPr>
          <p:cNvPicPr>
            <a:picLocks noChangeAspect="1"/>
          </p:cNvPicPr>
          <p:nvPr/>
        </p:nvPicPr>
        <p:blipFill>
          <a:blip r:embed="rId2">
            <a:alphaModFix amt="30000"/>
          </a:blip>
          <a:stretch>
            <a:fillRect/>
          </a:stretch>
        </p:blipFill>
        <p:spPr>
          <a:xfrm>
            <a:off x="0" y="0"/>
            <a:ext cx="9144000" cy="6858000"/>
          </a:xfrm>
          <a:prstGeom prst="rect">
            <a:avLst/>
          </a:prstGeom>
        </p:spPr>
      </p:pic>
      <p:sp>
        <p:nvSpPr>
          <p:cNvPr id="8" name="TextBox 7"/>
          <p:cNvSpPr txBox="1"/>
          <p:nvPr/>
        </p:nvSpPr>
        <p:spPr>
          <a:xfrm>
            <a:off x="16259" y="1814438"/>
            <a:ext cx="9102431"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So shall we know the power of Christ</a:t>
            </a:r>
          </a:p>
          <a:p>
            <a:pPr algn="ctr"/>
            <a:r>
              <a:rPr lang="en-US" sz="4000" dirty="0">
                <a:latin typeface="Times New Roman" charset="0"/>
                <a:ea typeface="Times New Roman" charset="0"/>
                <a:cs typeface="Times New Roman" charset="0"/>
              </a:rPr>
              <a:t>who came this world to save;</a:t>
            </a:r>
          </a:p>
          <a:p>
            <a:pPr algn="ctr"/>
            <a:r>
              <a:rPr lang="en-US" sz="4000" dirty="0">
                <a:latin typeface="Times New Roman" charset="0"/>
                <a:ea typeface="Times New Roman" charset="0"/>
                <a:cs typeface="Times New Roman" charset="0"/>
              </a:rPr>
              <a:t>so shall we rise with him to life</a:t>
            </a:r>
          </a:p>
          <a:p>
            <a:pPr algn="ctr"/>
            <a:r>
              <a:rPr lang="en-US" sz="4000" dirty="0">
                <a:latin typeface="Times New Roman" charset="0"/>
                <a:ea typeface="Times New Roman" charset="0"/>
                <a:cs typeface="Times New Roman" charset="0"/>
              </a:rPr>
              <a:t>which soars beyond the grave;</a:t>
            </a:r>
          </a:p>
          <a:p>
            <a:pPr algn="ctr"/>
            <a:r>
              <a:rPr lang="en-US" sz="4000" dirty="0">
                <a:latin typeface="Times New Roman" charset="0"/>
                <a:ea typeface="Times New Roman" charset="0"/>
                <a:cs typeface="Times New Roman" charset="0"/>
              </a:rPr>
              <a:t>and earth shall win true holiness,</a:t>
            </a:r>
          </a:p>
          <a:p>
            <a:pPr algn="ctr"/>
            <a:r>
              <a:rPr lang="en-US" sz="4000" dirty="0">
                <a:latin typeface="Times New Roman" charset="0"/>
                <a:ea typeface="Times New Roman" charset="0"/>
                <a:cs typeface="Times New Roman" charset="0"/>
              </a:rPr>
              <a:t>which makes thy children whole;</a:t>
            </a:r>
          </a:p>
          <a:p>
            <a:pPr algn="ctr"/>
            <a:r>
              <a:rPr lang="en-US" sz="4000" dirty="0">
                <a:latin typeface="Times New Roman" charset="0"/>
                <a:ea typeface="Times New Roman" charset="0"/>
                <a:cs typeface="Times New Roman" charset="0"/>
              </a:rPr>
              <a:t>till, perfected by thee, we reach</a:t>
            </a:r>
          </a:p>
          <a:p>
            <a:pPr algn="ctr"/>
            <a:r>
              <a:rPr lang="en-US" sz="4000" dirty="0">
                <a:latin typeface="Times New Roman" charset="0"/>
                <a:ea typeface="Times New Roman" charset="0"/>
                <a:cs typeface="Times New Roman" charset="0"/>
              </a:rPr>
              <a:t>creation’s glorious goal!</a:t>
            </a:r>
          </a:p>
        </p:txBody>
      </p:sp>
      <p:sp>
        <p:nvSpPr>
          <p:cNvPr id="6" name="TextBox 5">
            <a:extLst>
              <a:ext uri="{FF2B5EF4-FFF2-40B4-BE49-F238E27FC236}">
                <a16:creationId xmlns:a16="http://schemas.microsoft.com/office/drawing/2014/main" id="{F42A8023-4DAF-3842-A8CC-362315625C1D}"/>
              </a:ext>
            </a:extLst>
          </p:cNvPr>
          <p:cNvSpPr txBox="1"/>
          <p:nvPr/>
        </p:nvSpPr>
        <p:spPr>
          <a:xfrm>
            <a:off x="0" y="7227"/>
            <a:ext cx="9134950" cy="166199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“O Spirit of the Living God”   UMH 539</a:t>
            </a:r>
          </a:p>
          <a:p>
            <a:pPr algn="ctr"/>
            <a:r>
              <a:rPr lang="en-US" dirty="0">
                <a:latin typeface="Times New Roman" charset="0"/>
                <a:ea typeface="Times New Roman" charset="0"/>
                <a:cs typeface="Times New Roman" charset="0"/>
              </a:rPr>
              <a:t>WORDS: Henry H. Tweedy, 1935     </a:t>
            </a:r>
          </a:p>
          <a:p>
            <a:pPr algn="ctr"/>
            <a:r>
              <a:rPr lang="en-US" dirty="0">
                <a:latin typeface="Times New Roman" charset="0"/>
                <a:ea typeface="Times New Roman" charset="0"/>
                <a:cs typeface="Times New Roman" charset="0"/>
              </a:rPr>
              <a:t>MUSIC: Traditional English melody arranged by Ralph Vaughan Williams, 1906</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1534071858"/>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32620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134098-D281-6894-99FE-94EE6A742398}"/>
              </a:ext>
            </a:extLst>
          </p:cNvPr>
          <p:cNvSpPr txBox="1"/>
          <p:nvPr/>
        </p:nvSpPr>
        <p:spPr>
          <a:xfrm>
            <a:off x="1" y="885599"/>
            <a:ext cx="6424550" cy="5538952"/>
          </a:xfrm>
          <a:prstGeom prst="rect">
            <a:avLst/>
          </a:prstGeom>
          <a:noFill/>
        </p:spPr>
        <p:txBody>
          <a:bodyPr wrap="square">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Melt me, mold me, fill me, use me.</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9A7C6BD1-71D4-6C2D-2461-2199373CA172}"/>
              </a:ext>
            </a:extLst>
          </p:cNvPr>
          <p:cNvSpPr txBox="1"/>
          <p:nvPr/>
        </p:nvSpPr>
        <p:spPr>
          <a:xfrm>
            <a:off x="0" y="0"/>
            <a:ext cx="7742712" cy="784830"/>
          </a:xfrm>
          <a:prstGeom prst="rect">
            <a:avLst/>
          </a:prstGeom>
          <a:noFill/>
        </p:spPr>
        <p:txBody>
          <a:bodyPr wrap="squar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Prayer For Illumination</a:t>
            </a:r>
          </a:p>
        </p:txBody>
      </p:sp>
      <p:sp>
        <p:nvSpPr>
          <p:cNvPr id="4" name="TextBox 3">
            <a:extLst>
              <a:ext uri="{FF2B5EF4-FFF2-40B4-BE49-F238E27FC236}">
                <a16:creationId xmlns:a16="http://schemas.microsoft.com/office/drawing/2014/main" id="{7FAAA8DA-1E18-1ED4-11FC-42ABBA696500}"/>
              </a:ext>
            </a:extLst>
          </p:cNvPr>
          <p:cNvSpPr txBox="1"/>
          <p:nvPr/>
        </p:nvSpPr>
        <p:spPr>
          <a:xfrm>
            <a:off x="1" y="6424551"/>
            <a:ext cx="6424550" cy="369332"/>
          </a:xfrm>
          <a:prstGeom prst="rect">
            <a:avLst/>
          </a:prstGeom>
          <a:noFill/>
        </p:spPr>
        <p:txBody>
          <a:bodyPr wrap="square" rtlCol="0">
            <a:spAutoFit/>
          </a:bodyPr>
          <a:lstStyle/>
          <a:p>
            <a:pPr algn="ctr"/>
            <a:r>
              <a:rPr lang="en-US" i="1" dirty="0">
                <a:latin typeface="Verdana" panose="020B0604030504040204" pitchFamily="34" charset="0"/>
                <a:ea typeface="Verdana" panose="020B0604030504040204" pitchFamily="34" charset="0"/>
                <a:cs typeface="Verdana" panose="020B0604030504040204" pitchFamily="34" charset="0"/>
              </a:rPr>
              <a:t>UMH 393</a:t>
            </a:r>
          </a:p>
        </p:txBody>
      </p:sp>
    </p:spTree>
    <p:extLst>
      <p:ext uri="{BB962C8B-B14F-4D97-AF65-F5344CB8AC3E}">
        <p14:creationId xmlns:p14="http://schemas.microsoft.com/office/powerpoint/2010/main" val="84333007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D1B571-3193-8B65-088D-15BB45E29CDE}"/>
              </a:ext>
            </a:extLst>
          </p:cNvPr>
          <p:cNvSpPr>
            <a:spLocks noGrp="1"/>
          </p:cNvSpPr>
          <p:nvPr>
            <p:ph type="ctrTitle"/>
          </p:nvPr>
        </p:nvSpPr>
        <p:spPr>
          <a:xfrm>
            <a:off x="482601" y="643467"/>
            <a:ext cx="3465438" cy="4567137"/>
          </a:xfrm>
        </p:spPr>
        <p:txBody>
          <a:bodyPr>
            <a:normAutofit/>
          </a:bodyPr>
          <a:lstStyle/>
          <a:p>
            <a:pPr algn="l"/>
            <a:r>
              <a:rPr lang="en-US" sz="3800"/>
              <a:t>Romans 8: 1 – 11 </a:t>
            </a:r>
          </a:p>
        </p:txBody>
      </p:sp>
      <p:sp>
        <p:nvSpPr>
          <p:cNvPr id="3" name="Subtitle 2">
            <a:extLst>
              <a:ext uri="{FF2B5EF4-FFF2-40B4-BE49-F238E27FC236}">
                <a16:creationId xmlns:a16="http://schemas.microsoft.com/office/drawing/2014/main" id="{974743F5-6502-710C-A3A1-1C280D82CCAC}"/>
              </a:ext>
            </a:extLst>
          </p:cNvPr>
          <p:cNvSpPr>
            <a:spLocks noGrp="1"/>
          </p:cNvSpPr>
          <p:nvPr>
            <p:ph type="subTitle" idx="1"/>
          </p:nvPr>
        </p:nvSpPr>
        <p:spPr>
          <a:xfrm>
            <a:off x="482600" y="5277684"/>
            <a:ext cx="3465438" cy="775494"/>
          </a:xfrm>
        </p:spPr>
        <p:txBody>
          <a:bodyPr>
            <a:normAutofit/>
          </a:bodyPr>
          <a:lstStyle/>
          <a:p>
            <a:pPr algn="l"/>
            <a:r>
              <a:rPr lang="en-US" dirty="0"/>
              <a:t>NRSVUE</a:t>
            </a:r>
            <a:endParaRPr lang="en-US"/>
          </a:p>
        </p:txBody>
      </p:sp>
      <p:pic>
        <p:nvPicPr>
          <p:cNvPr id="1026" name="Picture 2" descr="An elderly figure stands peacefully in a dim stone monastery corridor during twilight, wearing a simple linen robe that glows magically from within. The fabric radiates soft warm golden light as if woven from captured sunlight, illuminating the ancient weathered walls and floating dust particles in the still air. Through a narrow arched window, a muted twilight sky displays dusty blue and fading amber colors. The scene blends the sacred with the ordinary, showing humble domestic items like a wooden bowl on a stone ledge, a folded cloth, and an extinguished candle made unnecessary by the robe's gentle luminescence. This photorealistic magical realism artwork features cinematic lighting, intimate composition, and a peaceful spiritual atmosphere that captures quiet contemplation and divine presence hidden in everyday moments.">
            <a:extLst>
              <a:ext uri="{FF2B5EF4-FFF2-40B4-BE49-F238E27FC236}">
                <a16:creationId xmlns:a16="http://schemas.microsoft.com/office/drawing/2014/main" id="{5F5DBE42-E7EF-4A37-2334-28A6D29FE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021" r="20769"/>
          <a:stretch>
            <a:fillRect/>
          </a:stretch>
        </p:blipFill>
        <p:spPr bwMode="auto">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54637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294254" y="32273"/>
            <a:ext cx="3272803" cy="1616203"/>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500" b="1" kern="1200" dirty="0">
                <a:solidFill>
                  <a:schemeClr val="tx1"/>
                </a:solidFill>
                <a:latin typeface="APPLE CHANCERY" panose="03020702040506060504" pitchFamily="66" charset="-79"/>
                <a:ea typeface="+mj-ea"/>
                <a:cs typeface="APPLE CHANCERY" panose="03020702040506060504" pitchFamily="66" charset="-79"/>
              </a:rPr>
              <a:t>Prelude</a:t>
            </a:r>
          </a:p>
        </p:txBody>
      </p:sp>
      <p:sp>
        <p:nvSpPr>
          <p:cNvPr id="5" name="TextBox 4"/>
          <p:cNvSpPr txBox="1"/>
          <p:nvPr/>
        </p:nvSpPr>
        <p:spPr>
          <a:xfrm>
            <a:off x="4685946" y="1055913"/>
            <a:ext cx="4375273" cy="3447832"/>
          </a:xfrm>
          <a:prstGeom prst="rect">
            <a:avLst/>
          </a:prstGeom>
        </p:spPr>
        <p:txBody>
          <a:bodyPr vert="horz" lIns="91440" tIns="45720" rIns="91440" bIns="45720" rtlCol="0" anchor="t">
            <a:noAutofit/>
          </a:bodyPr>
          <a:lstStyle/>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Pastor Eduardo Carrillo</a:t>
            </a:r>
          </a:p>
          <a:p>
            <a:pPr algn="ctr" defTabSz="914400">
              <a:lnSpc>
                <a:spcPct val="90000"/>
              </a:lnSpc>
              <a:spcAft>
                <a:spcPts val="600"/>
              </a:spcAft>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i="1" dirty="0">
                <a:latin typeface="Verdana" panose="020B0604030504040204" pitchFamily="34" charset="0"/>
                <a:ea typeface="Verdana" panose="020B0604030504040204" pitchFamily="34" charset="0"/>
                <a:cs typeface="Verdana" panose="020B0604030504040204" pitchFamily="34" charset="0"/>
              </a:rPr>
              <a:t>Seventh Sunday after Pentecost</a:t>
            </a:r>
          </a:p>
          <a:p>
            <a:pPr algn="ctr" defTabSz="914400">
              <a:lnSpc>
                <a:spcPct val="90000"/>
              </a:lnSpc>
              <a:spcAft>
                <a:spcPts val="600"/>
              </a:spcAft>
            </a:pPr>
            <a:endParaRPr lang="en-US" sz="2800" i="1"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July 12</a:t>
            </a:r>
            <a:r>
              <a:rPr lang="en-US" sz="3000" baseline="30000" dirty="0">
                <a:latin typeface="Verdana" panose="020B0604030504040204" pitchFamily="34" charset="0"/>
                <a:ea typeface="Verdana" panose="020B0604030504040204" pitchFamily="34" charset="0"/>
                <a:cs typeface="Verdana" panose="020B0604030504040204" pitchFamily="34" charset="0"/>
              </a:rPr>
              <a:t>th</a:t>
            </a:r>
            <a:r>
              <a:rPr lang="en-US" sz="3000" dirty="0">
                <a:latin typeface="Verdana" panose="020B0604030504040204" pitchFamily="34" charset="0"/>
                <a:ea typeface="Verdana" panose="020B0604030504040204" pitchFamily="34" charset="0"/>
                <a:cs typeface="Verdana" panose="020B0604030504040204" pitchFamily="34" charset="0"/>
              </a:rPr>
              <a:t>, 2026</a:t>
            </a:r>
          </a:p>
          <a:p>
            <a:pPr algn="ctr" defTabSz="914400">
              <a:lnSpc>
                <a:spcPct val="90000"/>
              </a:lnSpc>
              <a:spcAft>
                <a:spcPts val="600"/>
              </a:spcAft>
            </a:pPr>
            <a:endParaRPr lang="en-US" sz="2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CCLI License:</a:t>
            </a: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3430384-01-1829</a:t>
            </a:r>
          </a:p>
        </p:txBody>
      </p:sp>
      <p:cxnSp>
        <p:nvCxnSpPr>
          <p:cNvPr id="7" name="Straight Connector 6">
            <a:extLst>
              <a:ext uri="{FF2B5EF4-FFF2-40B4-BE49-F238E27FC236}">
                <a16:creationId xmlns:a16="http://schemas.microsoft.com/office/drawing/2014/main" id="{C162BB4D-E2BF-6CFB-AE05-BD3B2DB2342A}"/>
              </a:ext>
            </a:extLst>
          </p:cNvPr>
          <p:cNvCxnSpPr/>
          <p:nvPr/>
        </p:nvCxnSpPr>
        <p:spPr>
          <a:xfrm>
            <a:off x="5474768" y="1055913"/>
            <a:ext cx="2797628" cy="0"/>
          </a:xfrm>
          <a:prstGeom prst="line">
            <a:avLst/>
          </a:prstGeom>
          <a:ln>
            <a:solidFill>
              <a:srgbClr val="A791C5"/>
            </a:solidFill>
          </a:ln>
        </p:spPr>
        <p:style>
          <a:lnRef idx="3">
            <a:schemeClr val="accent1"/>
          </a:lnRef>
          <a:fillRef idx="0">
            <a:schemeClr val="accent1"/>
          </a:fillRef>
          <a:effectRef idx="2">
            <a:schemeClr val="accent1"/>
          </a:effectRef>
          <a:fontRef idx="minor">
            <a:schemeClr val="tx1"/>
          </a:fontRef>
        </p:style>
      </p:cxnSp>
      <p:sp>
        <p:nvSpPr>
          <p:cNvPr id="3" name="Text Placeholder 2">
            <a:extLst>
              <a:ext uri="{FF2B5EF4-FFF2-40B4-BE49-F238E27FC236}">
                <a16:creationId xmlns:a16="http://schemas.microsoft.com/office/drawing/2014/main" id="{790E8C4D-1CAC-DDD4-D69E-6D9FF4401769}"/>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pic>
        <p:nvPicPr>
          <p:cNvPr id="2" name="Picture 1">
            <a:extLst>
              <a:ext uri="{FF2B5EF4-FFF2-40B4-BE49-F238E27FC236}">
                <a16:creationId xmlns:a16="http://schemas.microsoft.com/office/drawing/2014/main" id="{E6AD6117-99B0-6E53-03CA-637ADC4ADF48}"/>
              </a:ext>
            </a:extLst>
          </p:cNvPr>
          <p:cNvPicPr>
            <a:picLocks noChangeAspect="1"/>
          </p:cNvPicPr>
          <p:nvPr/>
        </p:nvPicPr>
        <p:blipFill rotWithShape="1">
          <a:blip r:embed="rId3">
            <a:extLst>
              <a:ext uri="{28A0092B-C50C-407E-A947-70E740481C1C}">
                <a14:useLocalDpi xmlns:a14="http://schemas.microsoft.com/office/drawing/2010/main" val="0"/>
              </a:ext>
            </a:extLst>
          </a:blip>
          <a:srcRect l="1350" r="58072"/>
          <a:stretch>
            <a:fillRect/>
          </a:stretch>
        </p:blipFill>
        <p:spPr>
          <a:xfrm>
            <a:off x="328313" y="521382"/>
            <a:ext cx="4129742" cy="5815235"/>
          </a:xfrm>
          <a:prstGeom prst="ellipse">
            <a:avLst/>
          </a:prstGeom>
          <a:ln>
            <a:noFill/>
          </a:ln>
          <a:effectLst>
            <a:softEdge rad="112500"/>
          </a:effectLst>
        </p:spPr>
      </p:pic>
    </p:spTree>
    <p:extLst>
      <p:ext uri="{BB962C8B-B14F-4D97-AF65-F5344CB8AC3E}">
        <p14:creationId xmlns:p14="http://schemas.microsoft.com/office/powerpoint/2010/main" val="239108026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E75F12-068A-CF56-DC87-8C3629677A41}"/>
              </a:ext>
            </a:extLst>
          </p:cNvPr>
          <p:cNvSpPr txBox="1"/>
          <p:nvPr/>
        </p:nvSpPr>
        <p:spPr>
          <a:xfrm>
            <a:off x="0" y="1352053"/>
            <a:ext cx="9144000" cy="4153894"/>
          </a:xfrm>
          <a:prstGeom prst="rect">
            <a:avLst/>
          </a:prstGeom>
          <a:noFill/>
        </p:spPr>
        <p:txBody>
          <a:bodyPr wrap="square">
            <a:spAutoFit/>
          </a:bodyPr>
          <a:lstStyle/>
          <a:p>
            <a:pPr marL="0" marR="0" algn="ctr">
              <a:lnSpc>
                <a:spcPct val="150000"/>
              </a:lnSpc>
              <a:buNone/>
            </a:pP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Therefore there is now no condemnation for those who are in Christ Jesus. </a:t>
            </a:r>
          </a:p>
          <a:p>
            <a:pPr marL="0" marR="0" algn="ctr">
              <a:lnSpc>
                <a:spcPct val="150000"/>
              </a:lnSpc>
              <a:buNone/>
            </a:pPr>
            <a:r>
              <a:rPr lang="en-US" sz="3000" dirty="0">
                <a:effectLst/>
                <a:latin typeface="Verdana" panose="020B0604030504040204" pitchFamily="34" charset="0"/>
                <a:ea typeface="Verdana" panose="020B0604030504040204" pitchFamily="34" charset="0"/>
                <a:cs typeface="Verdana" panose="020B0604030504040204" pitchFamily="34" charset="0"/>
              </a:rPr>
              <a:t> </a:t>
            </a:r>
          </a:p>
          <a:p>
            <a:pPr marL="0" marR="0" algn="ctr">
              <a:lnSpc>
                <a:spcPct val="150000"/>
              </a:lnSpc>
              <a:buNone/>
            </a:pPr>
            <a:r>
              <a:rPr lang="en-US" sz="3000" b="1"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2 </a:t>
            </a: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For the law of the Spirit of life in Christ Jesus has set you free from the law of sin and of death. </a:t>
            </a: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65844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466BF-E7C9-987D-844C-30347343EA5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9932366-6D3E-4ED3-D342-63D527477AEE}"/>
              </a:ext>
            </a:extLst>
          </p:cNvPr>
          <p:cNvSpPr txBox="1"/>
          <p:nvPr/>
        </p:nvSpPr>
        <p:spPr>
          <a:xfrm>
            <a:off x="0" y="313307"/>
            <a:ext cx="9144000" cy="6231386"/>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3 </a:t>
            </a:r>
            <a:r>
              <a:rPr lang="en-US" sz="3000" dirty="0">
                <a:latin typeface="Verdana" panose="020B0604030504040204" pitchFamily="34" charset="0"/>
                <a:ea typeface="Verdana" panose="020B0604030504040204" pitchFamily="34" charset="0"/>
                <a:cs typeface="Verdana" panose="020B0604030504040204" pitchFamily="34" charset="0"/>
              </a:rPr>
              <a:t>For God has done what the law, weakened by the flesh, could not do: by sending his own Son in the likeness of sinful flesh and to deal with sin, he condemned sin in the flesh,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r>
              <a:rPr lang="en-US" sz="3000" b="1" baseline="30000" dirty="0">
                <a:latin typeface="Verdana" panose="020B0604030504040204" pitchFamily="34" charset="0"/>
                <a:ea typeface="Verdana" panose="020B0604030504040204" pitchFamily="34" charset="0"/>
                <a:cs typeface="Verdana" panose="020B0604030504040204" pitchFamily="34" charset="0"/>
              </a:rPr>
              <a:t>4 </a:t>
            </a:r>
            <a:r>
              <a:rPr lang="en-US" sz="3000" dirty="0">
                <a:latin typeface="Verdana" panose="020B0604030504040204" pitchFamily="34" charset="0"/>
                <a:ea typeface="Verdana" panose="020B0604030504040204" pitchFamily="34" charset="0"/>
                <a:cs typeface="Verdana" panose="020B0604030504040204" pitchFamily="34" charset="0"/>
              </a:rPr>
              <a:t>so that the just requirement of the law might be fulfilled in us, who walk not according to the flesh but according to the Spirit.  </a:t>
            </a:r>
          </a:p>
        </p:txBody>
      </p:sp>
    </p:spTree>
    <p:extLst>
      <p:ext uri="{BB962C8B-B14F-4D97-AF65-F5344CB8AC3E}">
        <p14:creationId xmlns:p14="http://schemas.microsoft.com/office/powerpoint/2010/main" val="238468827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A805B-6645-D078-E5AE-F7DB1F804B5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41A772D-E670-1220-7D53-1D7716436706}"/>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5 </a:t>
            </a:r>
            <a:r>
              <a:rPr lang="en-US" sz="3000" dirty="0">
                <a:latin typeface="Verdana" panose="020B0604030504040204" pitchFamily="34" charset="0"/>
                <a:ea typeface="Verdana" panose="020B0604030504040204" pitchFamily="34" charset="0"/>
                <a:cs typeface="Verdana" panose="020B0604030504040204" pitchFamily="34" charset="0"/>
              </a:rPr>
              <a:t>For those who live according to the flesh set their minds on the things of the flesh, but those who live according to the Spirit set their minds on the things of the Spirit. </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6 </a:t>
            </a:r>
            <a:r>
              <a:rPr lang="en-US" sz="3000" dirty="0">
                <a:latin typeface="Verdana" panose="020B0604030504040204" pitchFamily="34" charset="0"/>
                <a:ea typeface="Verdana" panose="020B0604030504040204" pitchFamily="34" charset="0"/>
                <a:cs typeface="Verdana" panose="020B0604030504040204" pitchFamily="34" charset="0"/>
              </a:rPr>
              <a:t>To set the mind on the flesh is death, but to set the mind on the Spirit is life and peace.  </a:t>
            </a:r>
          </a:p>
        </p:txBody>
      </p:sp>
    </p:spTree>
    <p:extLst>
      <p:ext uri="{BB962C8B-B14F-4D97-AF65-F5344CB8AC3E}">
        <p14:creationId xmlns:p14="http://schemas.microsoft.com/office/powerpoint/2010/main" val="11942513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5C3AC-7A91-AF47-65BE-6CE4C7B5678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5D5B320-DA8D-5005-6CE1-D800FD7F2ED3}"/>
              </a:ext>
            </a:extLst>
          </p:cNvPr>
          <p:cNvSpPr txBox="1"/>
          <p:nvPr/>
        </p:nvSpPr>
        <p:spPr>
          <a:xfrm>
            <a:off x="0" y="1352053"/>
            <a:ext cx="9144000" cy="4153894"/>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7 </a:t>
            </a:r>
            <a:r>
              <a:rPr lang="en-US" sz="3000" dirty="0">
                <a:latin typeface="Verdana" panose="020B0604030504040204" pitchFamily="34" charset="0"/>
                <a:ea typeface="Verdana" panose="020B0604030504040204" pitchFamily="34" charset="0"/>
                <a:cs typeface="Verdana" panose="020B0604030504040204" pitchFamily="34" charset="0"/>
              </a:rPr>
              <a:t>For this reason the mind that is set on the flesh is hostile to God; it does not submit to God’s law—indeed, it cannot,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8 </a:t>
            </a:r>
            <a:r>
              <a:rPr lang="en-US" sz="3000" dirty="0">
                <a:latin typeface="Verdana" panose="020B0604030504040204" pitchFamily="34" charset="0"/>
                <a:ea typeface="Verdana" panose="020B0604030504040204" pitchFamily="34" charset="0"/>
                <a:cs typeface="Verdana" panose="020B0604030504040204" pitchFamily="34" charset="0"/>
              </a:rPr>
              <a:t>and those who are in the flesh cannot please God.  </a:t>
            </a:r>
          </a:p>
        </p:txBody>
      </p:sp>
    </p:spTree>
    <p:extLst>
      <p:ext uri="{BB962C8B-B14F-4D97-AF65-F5344CB8AC3E}">
        <p14:creationId xmlns:p14="http://schemas.microsoft.com/office/powerpoint/2010/main" val="348542311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48978-EF8E-7569-0CA0-4AF57436486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B8BF4B8-D0B0-C60F-ED51-BCE268302BDF}"/>
              </a:ext>
            </a:extLst>
          </p:cNvPr>
          <p:cNvSpPr txBox="1"/>
          <p:nvPr/>
        </p:nvSpPr>
        <p:spPr>
          <a:xfrm>
            <a:off x="0" y="2044550"/>
            <a:ext cx="9144000" cy="2768900"/>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9 </a:t>
            </a:r>
            <a:r>
              <a:rPr lang="en-US" sz="3000" dirty="0">
                <a:latin typeface="Verdana" panose="020B0604030504040204" pitchFamily="34" charset="0"/>
                <a:ea typeface="Verdana" panose="020B0604030504040204" pitchFamily="34" charset="0"/>
                <a:cs typeface="Verdana" panose="020B0604030504040204" pitchFamily="34" charset="0"/>
              </a:rPr>
              <a:t>But you are not in the flesh; you are in the Spirit, since the Spirit of God dwells in you. Anyone who does not have the Spirit of Christ does not belong to him.</a:t>
            </a:r>
          </a:p>
        </p:txBody>
      </p:sp>
    </p:spTree>
    <p:extLst>
      <p:ext uri="{BB962C8B-B14F-4D97-AF65-F5344CB8AC3E}">
        <p14:creationId xmlns:p14="http://schemas.microsoft.com/office/powerpoint/2010/main" val="90291749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F2CC6-ED6C-C60C-805B-440FB920379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C9B0910-3DC9-5B45-80B2-9A0499A35413}"/>
              </a:ext>
            </a:extLst>
          </p:cNvPr>
          <p:cNvSpPr txBox="1"/>
          <p:nvPr/>
        </p:nvSpPr>
        <p:spPr>
          <a:xfrm>
            <a:off x="0" y="313307"/>
            <a:ext cx="9144000" cy="6231386"/>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10 </a:t>
            </a:r>
            <a:r>
              <a:rPr lang="en-US" sz="3000" dirty="0">
                <a:latin typeface="Verdana" panose="020B0604030504040204" pitchFamily="34" charset="0"/>
                <a:ea typeface="Verdana" panose="020B0604030504040204" pitchFamily="34" charset="0"/>
                <a:cs typeface="Verdana" panose="020B0604030504040204" pitchFamily="34" charset="0"/>
              </a:rPr>
              <a:t>But if Christ is in you, then the body is dead because of sin, but the Spirit is life because of righteousness.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11 </a:t>
            </a:r>
            <a:r>
              <a:rPr lang="en-US" sz="3000" dirty="0">
                <a:latin typeface="Verdana" panose="020B0604030504040204" pitchFamily="34" charset="0"/>
                <a:ea typeface="Verdana" panose="020B0604030504040204" pitchFamily="34" charset="0"/>
                <a:cs typeface="Verdana" panose="020B0604030504040204" pitchFamily="34" charset="0"/>
              </a:rPr>
              <a:t>If the Spirit of him who raised Jesus from the dead dwells in you, he who raised Christ Jesus from the dead will give life to your mortal bodies also through his Spirit that dwells in you.</a:t>
            </a:r>
          </a:p>
        </p:txBody>
      </p:sp>
    </p:spTree>
    <p:extLst>
      <p:ext uri="{BB962C8B-B14F-4D97-AF65-F5344CB8AC3E}">
        <p14:creationId xmlns:p14="http://schemas.microsoft.com/office/powerpoint/2010/main" val="11617393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98FE0E0-D95D-46EF-A375-475D4DB0E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51ECB9-6AB4-0126-0030-B24F76CC4E67}"/>
              </a:ext>
            </a:extLst>
          </p:cNvPr>
          <p:cNvSpPr>
            <a:spLocks noGrp="1"/>
          </p:cNvSpPr>
          <p:nvPr>
            <p:ph type="ctrTitle"/>
          </p:nvPr>
        </p:nvSpPr>
        <p:spPr>
          <a:xfrm>
            <a:off x="480060" y="640080"/>
            <a:ext cx="5170931" cy="3566160"/>
          </a:xfrm>
        </p:spPr>
        <p:txBody>
          <a:bodyPr>
            <a:normAutofit/>
          </a:bodyPr>
          <a:lstStyle/>
          <a:p>
            <a:pPr algn="l"/>
            <a:r>
              <a:rPr lang="en-US" sz="5700"/>
              <a:t>Matthew 13: 1 – 9, 18 – 23 </a:t>
            </a:r>
          </a:p>
        </p:txBody>
      </p:sp>
      <p:sp>
        <p:nvSpPr>
          <p:cNvPr id="3" name="Subtitle 2">
            <a:extLst>
              <a:ext uri="{FF2B5EF4-FFF2-40B4-BE49-F238E27FC236}">
                <a16:creationId xmlns:a16="http://schemas.microsoft.com/office/drawing/2014/main" id="{BADE2746-218F-523A-951C-E204CA71D590}"/>
              </a:ext>
            </a:extLst>
          </p:cNvPr>
          <p:cNvSpPr>
            <a:spLocks noGrp="1"/>
          </p:cNvSpPr>
          <p:nvPr>
            <p:ph type="subTitle" idx="1"/>
          </p:nvPr>
        </p:nvSpPr>
        <p:spPr>
          <a:xfrm>
            <a:off x="480060" y="4636008"/>
            <a:ext cx="5170932" cy="1572768"/>
          </a:xfrm>
        </p:spPr>
        <p:txBody>
          <a:bodyPr>
            <a:normAutofit/>
          </a:bodyPr>
          <a:lstStyle/>
          <a:p>
            <a:pPr algn="l"/>
            <a:r>
              <a:rPr lang="en-US" dirty="0"/>
              <a:t>NRSVUE</a:t>
            </a:r>
            <a:endParaRPr lang="en-US"/>
          </a:p>
        </p:txBody>
      </p:sp>
      <p:sp>
        <p:nvSpPr>
          <p:cNvPr id="1033" name="sketchy line">
            <a:extLst>
              <a:ext uri="{FF2B5EF4-FFF2-40B4-BE49-F238E27FC236}">
                <a16:creationId xmlns:a16="http://schemas.microsoft.com/office/drawing/2014/main" id="{2D82A42F-AEBE-4065-9792-036A904D8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734" y="4409267"/>
            <a:ext cx="3182692" cy="18288"/>
          </a:xfrm>
          <a:custGeom>
            <a:avLst/>
            <a:gdLst>
              <a:gd name="csX0" fmla="*/ 0 w 3182692"/>
              <a:gd name="csY0" fmla="*/ 0 h 18288"/>
              <a:gd name="csX1" fmla="*/ 636538 w 3182692"/>
              <a:gd name="csY1" fmla="*/ 0 h 18288"/>
              <a:gd name="csX2" fmla="*/ 1273077 w 3182692"/>
              <a:gd name="csY2" fmla="*/ 0 h 18288"/>
              <a:gd name="csX3" fmla="*/ 1909615 w 3182692"/>
              <a:gd name="csY3" fmla="*/ 0 h 18288"/>
              <a:gd name="csX4" fmla="*/ 2482500 w 3182692"/>
              <a:gd name="csY4" fmla="*/ 0 h 18288"/>
              <a:gd name="csX5" fmla="*/ 3182692 w 3182692"/>
              <a:gd name="csY5" fmla="*/ 0 h 18288"/>
              <a:gd name="csX6" fmla="*/ 3182692 w 3182692"/>
              <a:gd name="csY6" fmla="*/ 18288 h 18288"/>
              <a:gd name="csX7" fmla="*/ 2609807 w 3182692"/>
              <a:gd name="csY7" fmla="*/ 18288 h 18288"/>
              <a:gd name="csX8" fmla="*/ 2068750 w 3182692"/>
              <a:gd name="csY8" fmla="*/ 18288 h 18288"/>
              <a:gd name="csX9" fmla="*/ 1432211 w 3182692"/>
              <a:gd name="csY9" fmla="*/ 18288 h 18288"/>
              <a:gd name="csX10" fmla="*/ 859327 w 3182692"/>
              <a:gd name="csY10" fmla="*/ 18288 h 18288"/>
              <a:gd name="csX11" fmla="*/ 0 w 3182692"/>
              <a:gd name="csY11" fmla="*/ 18288 h 18288"/>
              <a:gd name="csX12" fmla="*/ 0 w 3182692"/>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n the tranquil embrace of a garden, a young plant asserts its presence, sprouting confidently from the fertile soil. Bathed in a warm glow of sunlight that pierces through the foliage overhead, the plant’s tender green leaves shimmer with vitality. This early stage of growth, captured during a serene morning, symbolizes new beginnings and the relentless pursuit of life towards light, offering a compelling visual metaphor for growth and resilience in nature.">
            <a:extLst>
              <a:ext uri="{FF2B5EF4-FFF2-40B4-BE49-F238E27FC236}">
                <a16:creationId xmlns:a16="http://schemas.microsoft.com/office/drawing/2014/main" id="{E84F3F45-EBFC-A8AE-6608-773EC97B13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0865"/>
          <a:stretch>
            <a:fillRect/>
          </a:stretch>
        </p:blipFill>
        <p:spPr bwMode="auto">
          <a:xfrm>
            <a:off x="6104852" y="10"/>
            <a:ext cx="3039149" cy="6857990"/>
          </a:xfrm>
          <a:custGeom>
            <a:avLst/>
            <a:gdLst/>
            <a:ahLst/>
            <a:cxnLst/>
            <a:rect l="l" t="t" r="r" b="b"/>
            <a:pathLst>
              <a:path w="4052199" h="6858000">
                <a:moveTo>
                  <a:pt x="25603" y="0"/>
                </a:moveTo>
                <a:lnTo>
                  <a:pt x="4052199" y="0"/>
                </a:lnTo>
                <a:lnTo>
                  <a:pt x="4052199" y="6858000"/>
                </a:lnTo>
                <a:lnTo>
                  <a:pt x="28079" y="6858000"/>
                </a:lnTo>
                <a:lnTo>
                  <a:pt x="37459" y="6497135"/>
                </a:lnTo>
                <a:cubicBezTo>
                  <a:pt x="37586" y="6492050"/>
                  <a:pt x="38603" y="6487092"/>
                  <a:pt x="38603" y="6482007"/>
                </a:cubicBezTo>
                <a:cubicBezTo>
                  <a:pt x="47502" y="6367973"/>
                  <a:pt x="52587" y="6253939"/>
                  <a:pt x="18135" y="6142702"/>
                </a:cubicBezTo>
                <a:cubicBezTo>
                  <a:pt x="15084" y="6132214"/>
                  <a:pt x="13495" y="6121344"/>
                  <a:pt x="13432" y="6110411"/>
                </a:cubicBezTo>
                <a:cubicBezTo>
                  <a:pt x="11690" y="6013324"/>
                  <a:pt x="15936" y="5916236"/>
                  <a:pt x="26145" y="5819669"/>
                </a:cubicBezTo>
                <a:cubicBezTo>
                  <a:pt x="31229" y="5760555"/>
                  <a:pt x="26017" y="5700423"/>
                  <a:pt x="42926" y="5641690"/>
                </a:cubicBezTo>
                <a:cubicBezTo>
                  <a:pt x="50337" y="5612565"/>
                  <a:pt x="54595" y="5582728"/>
                  <a:pt x="55638" y="5552700"/>
                </a:cubicBezTo>
                <a:cubicBezTo>
                  <a:pt x="60087" y="5479983"/>
                  <a:pt x="38603" y="5411588"/>
                  <a:pt x="18263" y="5343066"/>
                </a:cubicBezTo>
                <a:cubicBezTo>
                  <a:pt x="7456" y="5306707"/>
                  <a:pt x="-5384" y="5269459"/>
                  <a:pt x="2372" y="5231320"/>
                </a:cubicBezTo>
                <a:cubicBezTo>
                  <a:pt x="16076" y="5173655"/>
                  <a:pt x="23920" y="5114744"/>
                  <a:pt x="25763" y="5055502"/>
                </a:cubicBezTo>
                <a:cubicBezTo>
                  <a:pt x="25635" y="5012660"/>
                  <a:pt x="15338" y="4970962"/>
                  <a:pt x="18898" y="4928374"/>
                </a:cubicBezTo>
                <a:cubicBezTo>
                  <a:pt x="27073" y="4845715"/>
                  <a:pt x="29157" y="4762561"/>
                  <a:pt x="25127" y="4679584"/>
                </a:cubicBezTo>
                <a:cubicBezTo>
                  <a:pt x="25077" y="4646429"/>
                  <a:pt x="28776" y="4613376"/>
                  <a:pt x="36187" y="4581060"/>
                </a:cubicBezTo>
                <a:cubicBezTo>
                  <a:pt x="45493" y="4524043"/>
                  <a:pt x="47464" y="4466060"/>
                  <a:pt x="42036" y="4408547"/>
                </a:cubicBezTo>
                <a:cubicBezTo>
                  <a:pt x="36060" y="4341932"/>
                  <a:pt x="18263" y="4276334"/>
                  <a:pt x="13685" y="4209719"/>
                </a:cubicBezTo>
                <a:cubicBezTo>
                  <a:pt x="6694" y="4099371"/>
                  <a:pt x="16610" y="3989024"/>
                  <a:pt x="26398" y="3879186"/>
                </a:cubicBezTo>
                <a:cubicBezTo>
                  <a:pt x="34026" y="3808731"/>
                  <a:pt x="36060" y="3737781"/>
                  <a:pt x="32501" y="3667009"/>
                </a:cubicBezTo>
                <a:cubicBezTo>
                  <a:pt x="28051" y="3610818"/>
                  <a:pt x="21059" y="3554755"/>
                  <a:pt x="19788" y="3498437"/>
                </a:cubicBezTo>
                <a:cubicBezTo>
                  <a:pt x="17627" y="3398006"/>
                  <a:pt x="18390" y="3297701"/>
                  <a:pt x="24237" y="3197143"/>
                </a:cubicBezTo>
                <a:cubicBezTo>
                  <a:pt x="27162" y="3146928"/>
                  <a:pt x="32119" y="3096966"/>
                  <a:pt x="34026" y="3046242"/>
                </a:cubicBezTo>
                <a:cubicBezTo>
                  <a:pt x="35933" y="2995518"/>
                  <a:pt x="40001" y="2944413"/>
                  <a:pt x="28433" y="2894578"/>
                </a:cubicBezTo>
                <a:cubicBezTo>
                  <a:pt x="8855" y="2810038"/>
                  <a:pt x="23220" y="2725879"/>
                  <a:pt x="27415" y="2641593"/>
                </a:cubicBezTo>
                <a:cubicBezTo>
                  <a:pt x="29958" y="2589217"/>
                  <a:pt x="45214" y="2535568"/>
                  <a:pt x="31738" y="2484717"/>
                </a:cubicBezTo>
                <a:cubicBezTo>
                  <a:pt x="10507" y="2405008"/>
                  <a:pt x="24492" y="2326951"/>
                  <a:pt x="31738" y="2248513"/>
                </a:cubicBezTo>
                <a:cubicBezTo>
                  <a:pt x="40218" y="2174283"/>
                  <a:pt x="38768" y="2099252"/>
                  <a:pt x="27415" y="2025403"/>
                </a:cubicBezTo>
                <a:cubicBezTo>
                  <a:pt x="12986" y="1952165"/>
                  <a:pt x="12986" y="1876803"/>
                  <a:pt x="27415" y="1803565"/>
                </a:cubicBezTo>
                <a:cubicBezTo>
                  <a:pt x="39276" y="1743102"/>
                  <a:pt x="40598" y="1681038"/>
                  <a:pt x="31356" y="1620119"/>
                </a:cubicBezTo>
                <a:cubicBezTo>
                  <a:pt x="25127" y="1576514"/>
                  <a:pt x="13940" y="1533163"/>
                  <a:pt x="12414" y="1489558"/>
                </a:cubicBezTo>
                <a:cubicBezTo>
                  <a:pt x="9262" y="1398420"/>
                  <a:pt x="11118" y="1307167"/>
                  <a:pt x="18008" y="1216233"/>
                </a:cubicBezTo>
                <a:cubicBezTo>
                  <a:pt x="26017" y="1112496"/>
                  <a:pt x="41400" y="1009268"/>
                  <a:pt x="30721" y="904896"/>
                </a:cubicBezTo>
                <a:cubicBezTo>
                  <a:pt x="27162" y="869046"/>
                  <a:pt x="19661" y="833323"/>
                  <a:pt x="18771" y="797346"/>
                </a:cubicBezTo>
                <a:cubicBezTo>
                  <a:pt x="17118" y="730095"/>
                  <a:pt x="16737" y="663607"/>
                  <a:pt x="20169" y="593941"/>
                </a:cubicBezTo>
                <a:cubicBezTo>
                  <a:pt x="23602" y="524274"/>
                  <a:pt x="38348" y="451938"/>
                  <a:pt x="28433" y="383798"/>
                </a:cubicBezTo>
                <a:cubicBezTo>
                  <a:pt x="18516" y="315657"/>
                  <a:pt x="24873" y="248406"/>
                  <a:pt x="31229" y="181410"/>
                </a:cubicBezTo>
                <a:cubicBezTo>
                  <a:pt x="34344" y="149565"/>
                  <a:pt x="36410" y="118069"/>
                  <a:pt x="35854" y="8670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01009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F00EF3-6011-CD6D-84A5-50084B4DF0AC}"/>
              </a:ext>
            </a:extLst>
          </p:cNvPr>
          <p:cNvSpPr txBox="1"/>
          <p:nvPr/>
        </p:nvSpPr>
        <p:spPr>
          <a:xfrm>
            <a:off x="0" y="108122"/>
            <a:ext cx="9144000" cy="6641755"/>
          </a:xfrm>
          <a:prstGeom prst="rect">
            <a:avLst/>
          </a:prstGeom>
          <a:noFill/>
        </p:spPr>
        <p:txBody>
          <a:bodyPr wrap="square">
            <a:spAutoFit/>
          </a:bodyPr>
          <a:lstStyle/>
          <a:p>
            <a:pPr marL="0" marR="0" algn="ctr">
              <a:lnSpc>
                <a:spcPct val="150000"/>
              </a:lnSpc>
              <a:spcAft>
                <a:spcPts val="800"/>
              </a:spcAft>
              <a:buNone/>
            </a:pP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That same day Jesus went out of the house and sat beside the sea. </a:t>
            </a:r>
          </a:p>
          <a:p>
            <a:pPr marL="0" marR="0" algn="ctr">
              <a:lnSpc>
                <a:spcPct val="150000"/>
              </a:lnSpc>
              <a:spcAft>
                <a:spcPts val="800"/>
              </a:spcAft>
              <a:buNone/>
            </a:pP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spcAft>
                <a:spcPts val="800"/>
              </a:spcAft>
              <a:buNone/>
            </a:pP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Such great crowds gathered around him that he got into a boat and sat there, while the whole crowd stood on the beach. </a:t>
            </a:r>
          </a:p>
          <a:p>
            <a:pPr marL="0" marR="0" algn="ctr">
              <a:lnSpc>
                <a:spcPct val="150000"/>
              </a:lnSpc>
              <a:spcAft>
                <a:spcPts val="800"/>
              </a:spcAft>
              <a:buNone/>
            </a:pP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spcAft>
                <a:spcPts val="800"/>
              </a:spcAft>
              <a:buNone/>
            </a:pP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And he told them many things in parables, saying: “Listen! A </a:t>
            </a:r>
            <a:r>
              <a:rPr lang="en-US" sz="3000" kern="100" dirty="0" err="1">
                <a:solidFill>
                  <a:srgbClr val="000000"/>
                </a:solidFill>
                <a:effectLst/>
                <a:latin typeface="Verdana" panose="020B0604030504040204" pitchFamily="34" charset="0"/>
                <a:ea typeface="Verdana" panose="020B0604030504040204" pitchFamily="34" charset="0"/>
                <a:cs typeface="Verdana" panose="020B0604030504040204" pitchFamily="34" charset="0"/>
              </a:rPr>
              <a:t>sower</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went out to sow. </a:t>
            </a: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6783869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2AA65-E9D1-A458-5546-2E27B1364AF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E592E19-CF59-A0AB-DA33-32837EE8AE51}"/>
              </a:ext>
            </a:extLst>
          </p:cNvPr>
          <p:cNvSpPr txBox="1"/>
          <p:nvPr/>
        </p:nvSpPr>
        <p:spPr>
          <a:xfrm>
            <a:off x="0" y="266596"/>
            <a:ext cx="9144000" cy="6324808"/>
          </a:xfrm>
          <a:prstGeom prst="rect">
            <a:avLst/>
          </a:prstGeom>
          <a:noFill/>
        </p:spPr>
        <p:txBody>
          <a:bodyPr wrap="square">
            <a:spAutoFit/>
          </a:bodyPr>
          <a:lstStyle/>
          <a:p>
            <a:pPr marL="0" marR="0" algn="ctr">
              <a:lnSpc>
                <a:spcPct val="150000"/>
              </a:lnSpc>
              <a:spcAft>
                <a:spcPts val="800"/>
              </a:spcAft>
              <a:buNone/>
            </a:pP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And as he sowed, some seeds fell on a path, and the birds came and ate them up.</a:t>
            </a:r>
          </a:p>
          <a:p>
            <a:pPr marL="0" marR="0" algn="ctr">
              <a:lnSpc>
                <a:spcPct val="150000"/>
              </a:lnSpc>
              <a:spcAft>
                <a:spcPts val="800"/>
              </a:spcAft>
              <a:buNone/>
            </a:pP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spcAft>
                <a:spcPts val="800"/>
              </a:spcAft>
              <a:buNone/>
            </a:pP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3000" b="1" kern="100" baseline="30000" dirty="0">
                <a:effectLst/>
                <a:latin typeface="Verdana" panose="020B0604030504040204" pitchFamily="34" charset="0"/>
                <a:ea typeface="Verdana" panose="020B0604030504040204" pitchFamily="34" charset="0"/>
                <a:cs typeface="Verdana" panose="020B0604030504040204" pitchFamily="34" charset="0"/>
              </a:rPr>
              <a:t>5 </a:t>
            </a:r>
            <a:r>
              <a:rPr lang="en-US" sz="3000" kern="100" dirty="0">
                <a:effectLst/>
                <a:latin typeface="Verdana" panose="020B0604030504040204" pitchFamily="34" charset="0"/>
                <a:ea typeface="Verdana" panose="020B0604030504040204" pitchFamily="34" charset="0"/>
                <a:cs typeface="Verdana" panose="020B0604030504040204" pitchFamily="34" charset="0"/>
              </a:rPr>
              <a:t>Other seeds fell on rocky ground, where they did not have much soil, and they sprang up quickly, since they had no depth of soil.  </a:t>
            </a:r>
          </a:p>
          <a:p>
            <a:pPr marL="0" marR="0" algn="ctr">
              <a:lnSpc>
                <a:spcPct val="150000"/>
              </a:lnSpc>
              <a:spcAft>
                <a:spcPts val="800"/>
              </a:spcAft>
              <a:buNone/>
            </a:pPr>
            <a:endParaRPr lang="en-US" sz="3000" b="1" kern="100" baseline="300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spcAft>
                <a:spcPts val="800"/>
              </a:spcAft>
              <a:buNone/>
            </a:pPr>
            <a:r>
              <a:rPr lang="en-US" sz="28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6 </a:t>
            </a:r>
            <a:r>
              <a:rPr lang="en-US" sz="28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But when the sun rose, they were scorched, and since they had no root, they withered away.</a:t>
            </a:r>
            <a:r>
              <a:rPr lang="en-US" sz="2800" kern="100" dirty="0">
                <a:effectLst/>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33959499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2C73E-340E-908E-6B2C-85D6D032C0A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8E42A25-CB38-AF6A-4EC0-739D9C2057E9}"/>
              </a:ext>
            </a:extLst>
          </p:cNvPr>
          <p:cNvSpPr txBox="1"/>
          <p:nvPr/>
        </p:nvSpPr>
        <p:spPr>
          <a:xfrm>
            <a:off x="0" y="659555"/>
            <a:ext cx="9144000" cy="5538889"/>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7 </a:t>
            </a:r>
            <a:r>
              <a:rPr lang="en-US" sz="3000" dirty="0">
                <a:latin typeface="Verdana" panose="020B0604030504040204" pitchFamily="34" charset="0"/>
                <a:ea typeface="Verdana" panose="020B0604030504040204" pitchFamily="34" charset="0"/>
                <a:cs typeface="Verdana" panose="020B0604030504040204" pitchFamily="34" charset="0"/>
              </a:rPr>
              <a:t>Other seeds fell among thorns, and the thorns grew up and choked them.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8 </a:t>
            </a:r>
            <a:r>
              <a:rPr lang="en-US" sz="3000" dirty="0">
                <a:latin typeface="Verdana" panose="020B0604030504040204" pitchFamily="34" charset="0"/>
                <a:ea typeface="Verdana" panose="020B0604030504040204" pitchFamily="34" charset="0"/>
                <a:cs typeface="Verdana" panose="020B0604030504040204" pitchFamily="34" charset="0"/>
              </a:rPr>
              <a:t>Other seeds fell on good soil and brought forth grain, some a hundredfold, some sixty, some thirty.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9 </a:t>
            </a:r>
            <a:r>
              <a:rPr lang="en-US" sz="3000" dirty="0">
                <a:latin typeface="Verdana" panose="020B0604030504040204" pitchFamily="34" charset="0"/>
                <a:ea typeface="Verdana" panose="020B0604030504040204" pitchFamily="34" charset="0"/>
                <a:cs typeface="Verdana" panose="020B0604030504040204" pitchFamily="34" charset="0"/>
              </a:rPr>
              <a:t>If you have ears, hear!”</a:t>
            </a:r>
            <a:r>
              <a:rPr lang="en-US" sz="3000" b="1" baseline="30000" dirty="0">
                <a:latin typeface="Verdana" panose="020B0604030504040204" pitchFamily="34" charset="0"/>
                <a:ea typeface="Verdana" panose="020B0604030504040204" pitchFamily="34" charset="0"/>
                <a:cs typeface="Verdana" panose="020B0604030504040204" pitchFamily="34" charset="0"/>
              </a:rPr>
              <a:t>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954696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90601" y="459352"/>
            <a:ext cx="3088098" cy="5463560"/>
          </a:xfrm>
          <a:prstGeom prst="rect">
            <a:avLst/>
          </a:prstGeom>
        </p:spPr>
      </p:pic>
      <p:sp>
        <p:nvSpPr>
          <p:cNvPr id="6" name="TextBox 5"/>
          <p:cNvSpPr txBox="1"/>
          <p:nvPr/>
        </p:nvSpPr>
        <p:spPr>
          <a:xfrm>
            <a:off x="4201383" y="1767006"/>
            <a:ext cx="4181839" cy="3323987"/>
          </a:xfrm>
          <a:prstGeom prst="rect">
            <a:avLst/>
          </a:prstGeom>
          <a:noFill/>
        </p:spPr>
        <p:txBody>
          <a:bodyPr wrap="square" rtlCol="0">
            <a:spAutoFit/>
          </a:bodyPr>
          <a:lstStyle/>
          <a:p>
            <a:pPr algn="ctr"/>
            <a:r>
              <a:rPr lang="en-US" sz="3000" dirty="0">
                <a:ea typeface="Times New Roman" charset="0"/>
                <a:cs typeface="Times New Roman" charset="0"/>
              </a:rPr>
              <a:t>WELCOME,</a:t>
            </a:r>
          </a:p>
          <a:p>
            <a:pPr algn="ctr"/>
            <a:endParaRPr lang="en-US" sz="3000" dirty="0">
              <a:ea typeface="Times New Roman" charset="0"/>
              <a:cs typeface="Times New Roman" charset="0"/>
            </a:endParaRPr>
          </a:p>
          <a:p>
            <a:pPr algn="ctr"/>
            <a:r>
              <a:rPr lang="en-US" sz="3000" dirty="0">
                <a:ea typeface="Times New Roman" charset="0"/>
                <a:cs typeface="Times New Roman" charset="0"/>
              </a:rPr>
              <a:t>ANNOUNCEMENTS,</a:t>
            </a:r>
          </a:p>
          <a:p>
            <a:pPr algn="ctr"/>
            <a:endParaRPr lang="en-US" sz="3000" dirty="0">
              <a:ea typeface="Times New Roman" charset="0"/>
              <a:cs typeface="Times New Roman" charset="0"/>
            </a:endParaRPr>
          </a:p>
          <a:p>
            <a:pPr algn="ctr"/>
            <a:r>
              <a:rPr lang="en-US" sz="3000" dirty="0">
                <a:ea typeface="Times New Roman" charset="0"/>
                <a:cs typeface="Times New Roman" charset="0"/>
              </a:rPr>
              <a:t>and</a:t>
            </a:r>
          </a:p>
          <a:p>
            <a:pPr algn="ctr"/>
            <a:endParaRPr lang="en-US" sz="3000" dirty="0">
              <a:ea typeface="Times New Roman" charset="0"/>
              <a:cs typeface="Times New Roman" charset="0"/>
            </a:endParaRPr>
          </a:p>
          <a:p>
            <a:pPr algn="ctr"/>
            <a:r>
              <a:rPr lang="en-US" sz="3000" dirty="0">
                <a:ea typeface="Times New Roman" charset="0"/>
                <a:cs typeface="Times New Roman" charset="0"/>
              </a:rPr>
              <a:t>CELEBRATIONS</a:t>
            </a:r>
          </a:p>
        </p:txBody>
      </p:sp>
      <p:sp>
        <p:nvSpPr>
          <p:cNvPr id="3" name="Text Placeholder 2">
            <a:extLst>
              <a:ext uri="{FF2B5EF4-FFF2-40B4-BE49-F238E27FC236}">
                <a16:creationId xmlns:a16="http://schemas.microsoft.com/office/drawing/2014/main" id="{4BE48C85-74DE-3EDA-A57D-24506D099521}"/>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9032976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66CB2-AA69-6700-DD11-B243AC5D063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F021646-82D9-C615-9D66-3F2DE405A5E0}"/>
              </a:ext>
            </a:extLst>
          </p:cNvPr>
          <p:cNvSpPr txBox="1"/>
          <p:nvPr/>
        </p:nvSpPr>
        <p:spPr>
          <a:xfrm>
            <a:off x="0" y="1352053"/>
            <a:ext cx="9144000" cy="4153894"/>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18 </a:t>
            </a:r>
            <a:r>
              <a:rPr lang="en-US" sz="3000" dirty="0">
                <a:latin typeface="Verdana" panose="020B0604030504040204" pitchFamily="34" charset="0"/>
                <a:ea typeface="Verdana" panose="020B0604030504040204" pitchFamily="34" charset="0"/>
                <a:cs typeface="Verdana" panose="020B0604030504040204" pitchFamily="34" charset="0"/>
              </a:rPr>
              <a:t>“Hear, then, the parable of the </a:t>
            </a:r>
            <a:r>
              <a:rPr lang="en-US" sz="3000" dirty="0" err="1">
                <a:latin typeface="Verdana" panose="020B0604030504040204" pitchFamily="34" charset="0"/>
                <a:ea typeface="Verdana" panose="020B0604030504040204" pitchFamily="34" charset="0"/>
                <a:cs typeface="Verdana" panose="020B0604030504040204" pitchFamily="34" charset="0"/>
              </a:rPr>
              <a:t>sower</a:t>
            </a:r>
            <a:r>
              <a:rPr lang="en-US" sz="3000" dirty="0">
                <a:latin typeface="Verdana" panose="020B0604030504040204" pitchFamily="34" charset="0"/>
                <a:ea typeface="Verdana" panose="020B0604030504040204" pitchFamily="34" charset="0"/>
                <a:cs typeface="Verdana" panose="020B0604030504040204" pitchFamily="34" charset="0"/>
              </a:rPr>
              <a:t>.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19 </a:t>
            </a:r>
            <a:r>
              <a:rPr lang="en-US" sz="3000" dirty="0">
                <a:latin typeface="Verdana" panose="020B0604030504040204" pitchFamily="34" charset="0"/>
                <a:ea typeface="Verdana" panose="020B0604030504040204" pitchFamily="34" charset="0"/>
                <a:cs typeface="Verdana" panose="020B0604030504040204" pitchFamily="34" charset="0"/>
              </a:rPr>
              <a:t>When anyone hears the word of the kingdom and does not understand it, the evil one comes and snatches away what is sown in the heart; this is what was sown on the path. </a:t>
            </a:r>
          </a:p>
        </p:txBody>
      </p:sp>
    </p:spTree>
    <p:extLst>
      <p:ext uri="{BB962C8B-B14F-4D97-AF65-F5344CB8AC3E}">
        <p14:creationId xmlns:p14="http://schemas.microsoft.com/office/powerpoint/2010/main" val="141874416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04C80-E207-9F4A-AD32-4E9F03184AE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AB2F0C4-BFF8-56ED-4B5C-B272724AC56E}"/>
              </a:ext>
            </a:extLst>
          </p:cNvPr>
          <p:cNvSpPr txBox="1"/>
          <p:nvPr/>
        </p:nvSpPr>
        <p:spPr>
          <a:xfrm>
            <a:off x="0" y="659555"/>
            <a:ext cx="9144000" cy="5538889"/>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20 </a:t>
            </a:r>
            <a:r>
              <a:rPr lang="en-US" sz="3000" dirty="0">
                <a:latin typeface="Verdana" panose="020B0604030504040204" pitchFamily="34" charset="0"/>
                <a:ea typeface="Verdana" panose="020B0604030504040204" pitchFamily="34" charset="0"/>
                <a:cs typeface="Verdana" panose="020B0604030504040204" pitchFamily="34" charset="0"/>
              </a:rPr>
              <a:t>As for what was sown on rocky ground, this is the one who hears the word and immediately receives it with joy,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21 </a:t>
            </a:r>
            <a:r>
              <a:rPr lang="en-US" sz="3000" dirty="0">
                <a:latin typeface="Verdana" panose="020B0604030504040204" pitchFamily="34" charset="0"/>
                <a:ea typeface="Verdana" panose="020B0604030504040204" pitchFamily="34" charset="0"/>
                <a:cs typeface="Verdana" panose="020B0604030504040204" pitchFamily="34" charset="0"/>
              </a:rPr>
              <a:t>yet such a person has no root but endures only for a while, and when trouble or persecution arises on account of the word, that person immediately falls away. </a:t>
            </a:r>
          </a:p>
        </p:txBody>
      </p:sp>
    </p:spTree>
    <p:extLst>
      <p:ext uri="{BB962C8B-B14F-4D97-AF65-F5344CB8AC3E}">
        <p14:creationId xmlns:p14="http://schemas.microsoft.com/office/powerpoint/2010/main" val="856854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97B27-E026-FDDF-1F9E-0BF100E3954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B31D4E3-D038-A3ED-A21C-4A7FDABA4DDE}"/>
              </a:ext>
            </a:extLst>
          </p:cNvPr>
          <p:cNvSpPr txBox="1"/>
          <p:nvPr/>
        </p:nvSpPr>
        <p:spPr>
          <a:xfrm>
            <a:off x="0" y="-65883"/>
            <a:ext cx="9144000" cy="6923883"/>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22 </a:t>
            </a:r>
            <a:r>
              <a:rPr lang="en-US" sz="3000" dirty="0">
                <a:latin typeface="Verdana" panose="020B0604030504040204" pitchFamily="34" charset="0"/>
                <a:ea typeface="Verdana" panose="020B0604030504040204" pitchFamily="34" charset="0"/>
                <a:cs typeface="Verdana" panose="020B0604030504040204" pitchFamily="34" charset="0"/>
              </a:rPr>
              <a:t>As for what was sown among thorns, this is the one who hears the word, but the cares of this age and the lure of wealth choke the word, and it yields nothing.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23 </a:t>
            </a:r>
            <a:r>
              <a:rPr lang="en-US" sz="3000" dirty="0">
                <a:latin typeface="Verdana" panose="020B0604030504040204" pitchFamily="34" charset="0"/>
                <a:ea typeface="Verdana" panose="020B0604030504040204" pitchFamily="34" charset="0"/>
                <a:cs typeface="Verdana" panose="020B0604030504040204" pitchFamily="34" charset="0"/>
              </a:rPr>
              <a:t>But as for what was sown on good soil, this is the one who hears the word and understands it, who indeed bears fruit and yields in one case a hundredfold, in another sixty, and in another thirty.”</a:t>
            </a:r>
          </a:p>
        </p:txBody>
      </p:sp>
    </p:spTree>
    <p:extLst>
      <p:ext uri="{BB962C8B-B14F-4D97-AF65-F5344CB8AC3E}">
        <p14:creationId xmlns:p14="http://schemas.microsoft.com/office/powerpoint/2010/main" val="101710356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A8B21E-7B5B-3873-471C-06EC4F753DF3}"/>
              </a:ext>
            </a:extLst>
          </p:cNvPr>
          <p:cNvSpPr txBox="1"/>
          <p:nvPr/>
        </p:nvSpPr>
        <p:spPr>
          <a:xfrm>
            <a:off x="0" y="1375361"/>
            <a:ext cx="6317673" cy="4107278"/>
          </a:xfrm>
          <a:prstGeom prst="rect">
            <a:avLst/>
          </a:prstGeom>
          <a:noFill/>
        </p:spPr>
        <p:txBody>
          <a:bodyPr wrap="square">
            <a:spAutoFit/>
          </a:bodyPr>
          <a:lstStyle/>
          <a:p>
            <a:pPr algn="ctr">
              <a:lnSpc>
                <a:spcPct val="150000"/>
              </a:lnSpc>
              <a:buNone/>
            </a:pPr>
            <a:r>
              <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The Word of God for the people of God </a:t>
            </a:r>
          </a:p>
          <a:p>
            <a:pPr algn="ctr">
              <a:lnSpc>
                <a:spcPct val="150000"/>
              </a:lnSpc>
              <a:buNone/>
            </a:pP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4500" b="1"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Thanks be to God</a:t>
            </a: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861056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his evocative image captures a single majestic tree, whose widespread roots extend deep into the earth, revealing the stunning layers of soil and rock beneath. Each stratum shows a different color and texture, illustrating the rich tapestry of geological history and the vital role of trees in our ecosystem. It's a visual metaphor for the resilience and interconnectivity of life, with roots that hold firm despite the complexity and diversity of the world around them.">
            <a:extLst>
              <a:ext uri="{FF2B5EF4-FFF2-40B4-BE49-F238E27FC236}">
                <a16:creationId xmlns:a16="http://schemas.microsoft.com/office/drawing/2014/main" id="{412E1A39-6C12-7885-E0CA-0FD8B9F652EE}"/>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8A8B9FA-5A5D-EBEB-CE51-917181B6FB2C}"/>
              </a:ext>
            </a:extLst>
          </p:cNvPr>
          <p:cNvSpPr txBox="1"/>
          <p:nvPr/>
        </p:nvSpPr>
        <p:spPr>
          <a:xfrm>
            <a:off x="1890995" y="83284"/>
            <a:ext cx="5362006" cy="1446550"/>
          </a:xfrm>
          <a:prstGeom prst="rect">
            <a:avLst/>
          </a:prstGeom>
          <a:noFill/>
        </p:spPr>
        <p:txBody>
          <a:bodyPr wrap="square" rtlCol="0">
            <a:spAutoFit/>
          </a:bodyPr>
          <a:lstStyle/>
          <a:p>
            <a:r>
              <a:rPr lang="en-US" sz="8800" b="1" dirty="0">
                <a:latin typeface="Verdana" panose="020B0604030504040204" pitchFamily="34" charset="0"/>
                <a:ea typeface="Verdana" panose="020B0604030504040204" pitchFamily="34" charset="0"/>
                <a:cs typeface="Verdana" panose="020B0604030504040204" pitchFamily="34" charset="0"/>
              </a:rPr>
              <a:t>Sermon</a:t>
            </a:r>
          </a:p>
        </p:txBody>
      </p:sp>
      <p:sp>
        <p:nvSpPr>
          <p:cNvPr id="3" name="TextBox 2">
            <a:extLst>
              <a:ext uri="{FF2B5EF4-FFF2-40B4-BE49-F238E27FC236}">
                <a16:creationId xmlns:a16="http://schemas.microsoft.com/office/drawing/2014/main" id="{FED0075C-58B9-59F7-41B2-BFDF7C0B4690}"/>
              </a:ext>
            </a:extLst>
          </p:cNvPr>
          <p:cNvSpPr txBox="1"/>
          <p:nvPr/>
        </p:nvSpPr>
        <p:spPr>
          <a:xfrm>
            <a:off x="67960" y="2967335"/>
            <a:ext cx="9008076" cy="1631216"/>
          </a:xfrm>
          <a:prstGeom prst="rect">
            <a:avLst/>
          </a:prstGeom>
          <a:solidFill>
            <a:srgbClr val="FFFBD9">
              <a:alpha val="14000"/>
            </a:srgbClr>
          </a:solidFill>
        </p:spPr>
        <p:txBody>
          <a:bodyPr wrap="square" rtlCol="0">
            <a:spAutoFit/>
          </a:bodyPr>
          <a:lstStyle/>
          <a:p>
            <a:pPr algn="ctr"/>
            <a:r>
              <a:rPr lang="en-US" sz="5000" b="1" dirty="0">
                <a:latin typeface="Verdana" panose="020B0604030504040204" pitchFamily="34" charset="0"/>
                <a:ea typeface="Verdana" panose="020B0604030504040204" pitchFamily="34" charset="0"/>
                <a:cs typeface="Verdana" panose="020B0604030504040204" pitchFamily="34" charset="0"/>
              </a:rPr>
              <a:t>“The Counter- Cultural Work of Deep Roots ”</a:t>
            </a:r>
          </a:p>
        </p:txBody>
      </p:sp>
    </p:spTree>
    <p:extLst>
      <p:ext uri="{BB962C8B-B14F-4D97-AF65-F5344CB8AC3E}">
        <p14:creationId xmlns:p14="http://schemas.microsoft.com/office/powerpoint/2010/main" val="8764537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8E157AE-6AA4-DD49-B152-9DED5B949D09}"/>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0" y="7227"/>
            <a:ext cx="913495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“Hymn of Promise”   UMH 707</a:t>
            </a:r>
          </a:p>
          <a:p>
            <a:pPr algn="ctr"/>
            <a:r>
              <a:rPr lang="en-US" sz="2000" dirty="0">
                <a:latin typeface="Times New Roman" charset="0"/>
                <a:ea typeface="Times New Roman" charset="0"/>
                <a:cs typeface="Times New Roman" charset="0"/>
              </a:rPr>
              <a:t>WORDS and MUSIC: Natalie </a:t>
            </a:r>
            <a:r>
              <a:rPr lang="en-US" sz="2000" dirty="0" err="1">
                <a:latin typeface="Times New Roman" charset="0"/>
                <a:ea typeface="Times New Roman" charset="0"/>
                <a:cs typeface="Times New Roman" charset="0"/>
              </a:rPr>
              <a:t>Sleeth</a:t>
            </a:r>
            <a:r>
              <a:rPr lang="en-US" sz="2000" dirty="0">
                <a:latin typeface="Times New Roman" charset="0"/>
                <a:ea typeface="Times New Roman" charset="0"/>
                <a:cs typeface="Times New Roman" charset="0"/>
              </a:rPr>
              <a:t>, 1986</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
        <p:nvSpPr>
          <p:cNvPr id="8" name="TextBox 7"/>
          <p:cNvSpPr txBox="1"/>
          <p:nvPr/>
        </p:nvSpPr>
        <p:spPr>
          <a:xfrm>
            <a:off x="13857" y="1550188"/>
            <a:ext cx="9102431"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In the bulb there is a flower; </a:t>
            </a:r>
          </a:p>
          <a:p>
            <a:pPr algn="ctr"/>
            <a:r>
              <a:rPr lang="en-US" sz="4000" dirty="0">
                <a:latin typeface="Times New Roman" charset="0"/>
                <a:ea typeface="Times New Roman" charset="0"/>
                <a:cs typeface="Times New Roman" charset="0"/>
              </a:rPr>
              <a:t>in the seed, an apple tree; </a:t>
            </a:r>
          </a:p>
          <a:p>
            <a:pPr algn="ctr"/>
            <a:r>
              <a:rPr lang="en-US" sz="4000" dirty="0">
                <a:latin typeface="Times New Roman" charset="0"/>
                <a:ea typeface="Times New Roman" charset="0"/>
                <a:cs typeface="Times New Roman" charset="0"/>
              </a:rPr>
              <a:t>in cocoons, a hidden promise: </a:t>
            </a:r>
          </a:p>
          <a:p>
            <a:pPr algn="ctr"/>
            <a:r>
              <a:rPr lang="en-US" sz="4000" dirty="0">
                <a:latin typeface="Times New Roman" charset="0"/>
                <a:ea typeface="Times New Roman" charset="0"/>
                <a:cs typeface="Times New Roman" charset="0"/>
              </a:rPr>
              <a:t>butterflies will soon be free!  </a:t>
            </a:r>
          </a:p>
          <a:p>
            <a:pPr algn="ctr"/>
            <a:r>
              <a:rPr lang="en-US" sz="4000" dirty="0">
                <a:latin typeface="Times New Roman" charset="0"/>
                <a:ea typeface="Times New Roman" charset="0"/>
                <a:cs typeface="Times New Roman" charset="0"/>
              </a:rPr>
              <a:t>In the cold and snow of winter </a:t>
            </a:r>
          </a:p>
          <a:p>
            <a:pPr algn="ctr"/>
            <a:r>
              <a:rPr lang="en-US" sz="4000" dirty="0">
                <a:latin typeface="Times New Roman" charset="0"/>
                <a:ea typeface="Times New Roman" charset="0"/>
                <a:cs typeface="Times New Roman" charset="0"/>
              </a:rPr>
              <a:t>there’s a spring that waits to be, </a:t>
            </a:r>
          </a:p>
          <a:p>
            <a:pPr algn="ctr"/>
            <a:r>
              <a:rPr lang="en-US" sz="4000" dirty="0">
                <a:latin typeface="Times New Roman" charset="0"/>
                <a:ea typeface="Times New Roman" charset="0"/>
                <a:cs typeface="Times New Roman" charset="0"/>
              </a:rPr>
              <a:t>unrevealed until its season, </a:t>
            </a:r>
          </a:p>
          <a:p>
            <a:pPr algn="ctr"/>
            <a:r>
              <a:rPr lang="en-US" sz="4000" dirty="0">
                <a:latin typeface="Times New Roman" charset="0"/>
                <a:ea typeface="Times New Roman" charset="0"/>
                <a:cs typeface="Times New Roman" charset="0"/>
              </a:rPr>
              <a:t>something God alone can see.</a:t>
            </a:r>
          </a:p>
        </p:txBody>
      </p:sp>
    </p:spTree>
    <p:extLst>
      <p:ext uri="{BB962C8B-B14F-4D97-AF65-F5344CB8AC3E}">
        <p14:creationId xmlns:p14="http://schemas.microsoft.com/office/powerpoint/2010/main" val="24249130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969F35C-749D-E44E-A895-C850F6876747}"/>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3857" y="1550188"/>
            <a:ext cx="9102431"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There’s a song in every silence, </a:t>
            </a:r>
          </a:p>
          <a:p>
            <a:pPr algn="ctr"/>
            <a:r>
              <a:rPr lang="en-US" sz="4000" dirty="0">
                <a:latin typeface="Times New Roman" charset="0"/>
                <a:ea typeface="Times New Roman" charset="0"/>
                <a:cs typeface="Times New Roman" charset="0"/>
              </a:rPr>
              <a:t>seeking word and melody; </a:t>
            </a:r>
          </a:p>
          <a:p>
            <a:pPr algn="ctr"/>
            <a:r>
              <a:rPr lang="en-US" sz="4000" dirty="0">
                <a:latin typeface="Times New Roman" charset="0"/>
                <a:ea typeface="Times New Roman" charset="0"/>
                <a:cs typeface="Times New Roman" charset="0"/>
              </a:rPr>
              <a:t>there’s a dawn in every darkness, </a:t>
            </a:r>
          </a:p>
          <a:p>
            <a:pPr algn="ctr"/>
            <a:r>
              <a:rPr lang="en-US" sz="4000" dirty="0">
                <a:latin typeface="Times New Roman" charset="0"/>
                <a:ea typeface="Times New Roman" charset="0"/>
                <a:cs typeface="Times New Roman" charset="0"/>
              </a:rPr>
              <a:t>bringing hope to you and me.  </a:t>
            </a:r>
          </a:p>
          <a:p>
            <a:pPr algn="ctr"/>
            <a:r>
              <a:rPr lang="en-US" sz="4000" dirty="0">
                <a:latin typeface="Times New Roman" charset="0"/>
                <a:ea typeface="Times New Roman" charset="0"/>
                <a:cs typeface="Times New Roman" charset="0"/>
              </a:rPr>
              <a:t>From the past will come the future; </a:t>
            </a:r>
          </a:p>
          <a:p>
            <a:pPr algn="ctr"/>
            <a:r>
              <a:rPr lang="en-US" sz="4000" dirty="0">
                <a:latin typeface="Times New Roman" charset="0"/>
                <a:ea typeface="Times New Roman" charset="0"/>
                <a:cs typeface="Times New Roman" charset="0"/>
              </a:rPr>
              <a:t>what it holds, a mystery, </a:t>
            </a:r>
          </a:p>
          <a:p>
            <a:pPr algn="ctr"/>
            <a:r>
              <a:rPr lang="en-US" sz="4000" dirty="0">
                <a:latin typeface="Times New Roman" charset="0"/>
                <a:ea typeface="Times New Roman" charset="0"/>
                <a:cs typeface="Times New Roman" charset="0"/>
              </a:rPr>
              <a:t>unrevealed until its season, </a:t>
            </a:r>
          </a:p>
          <a:p>
            <a:pPr algn="ctr"/>
            <a:r>
              <a:rPr lang="en-US" sz="4000" dirty="0">
                <a:latin typeface="Times New Roman" charset="0"/>
                <a:ea typeface="Times New Roman" charset="0"/>
                <a:cs typeface="Times New Roman" charset="0"/>
              </a:rPr>
              <a:t>something God alone can see.</a:t>
            </a:r>
          </a:p>
        </p:txBody>
      </p:sp>
      <p:sp>
        <p:nvSpPr>
          <p:cNvPr id="5" name="TextBox 4"/>
          <p:cNvSpPr txBox="1"/>
          <p:nvPr/>
        </p:nvSpPr>
        <p:spPr>
          <a:xfrm>
            <a:off x="0" y="7227"/>
            <a:ext cx="913495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“Hymn of Promise”   UMH 707</a:t>
            </a:r>
          </a:p>
          <a:p>
            <a:pPr algn="ctr"/>
            <a:r>
              <a:rPr lang="en-US" sz="2000" dirty="0">
                <a:latin typeface="Times New Roman" charset="0"/>
                <a:ea typeface="Times New Roman" charset="0"/>
                <a:cs typeface="Times New Roman" charset="0"/>
              </a:rPr>
              <a:t>WORDS and MUSIC: Natalie </a:t>
            </a:r>
            <a:r>
              <a:rPr lang="en-US" sz="2000" dirty="0" err="1">
                <a:latin typeface="Times New Roman" charset="0"/>
                <a:ea typeface="Times New Roman" charset="0"/>
                <a:cs typeface="Times New Roman" charset="0"/>
              </a:rPr>
              <a:t>Sleeth</a:t>
            </a:r>
            <a:r>
              <a:rPr lang="en-US" sz="2000" dirty="0">
                <a:latin typeface="Times New Roman" charset="0"/>
                <a:ea typeface="Times New Roman" charset="0"/>
                <a:cs typeface="Times New Roman" charset="0"/>
              </a:rPr>
              <a:t>, 1986</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269898805"/>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D945687-6E11-4A48-82ED-89FCF202E4D8}"/>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3857" y="1550188"/>
            <a:ext cx="9102431" cy="5016758"/>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In our end is our beginning; </a:t>
            </a:r>
          </a:p>
          <a:p>
            <a:pPr algn="ctr"/>
            <a:r>
              <a:rPr lang="en-US" sz="4000" dirty="0">
                <a:latin typeface="Times New Roman" charset="0"/>
                <a:ea typeface="Times New Roman" charset="0"/>
                <a:cs typeface="Times New Roman" charset="0"/>
              </a:rPr>
              <a:t>in our time, infinity; </a:t>
            </a:r>
          </a:p>
          <a:p>
            <a:pPr algn="ctr"/>
            <a:r>
              <a:rPr lang="en-US" sz="4000" dirty="0">
                <a:latin typeface="Times New Roman" charset="0"/>
                <a:ea typeface="Times New Roman" charset="0"/>
                <a:cs typeface="Times New Roman" charset="0"/>
              </a:rPr>
              <a:t>in our doubt there is believing; </a:t>
            </a:r>
          </a:p>
          <a:p>
            <a:pPr algn="ctr"/>
            <a:r>
              <a:rPr lang="en-US" sz="4000" dirty="0">
                <a:latin typeface="Times New Roman" charset="0"/>
                <a:ea typeface="Times New Roman" charset="0"/>
                <a:cs typeface="Times New Roman" charset="0"/>
              </a:rPr>
              <a:t>in our life, eternity.  </a:t>
            </a:r>
          </a:p>
          <a:p>
            <a:pPr algn="ctr"/>
            <a:r>
              <a:rPr lang="en-US" sz="4000" dirty="0">
                <a:latin typeface="Times New Roman" charset="0"/>
                <a:ea typeface="Times New Roman" charset="0"/>
                <a:cs typeface="Times New Roman" charset="0"/>
              </a:rPr>
              <a:t>In our death, a resurrection; </a:t>
            </a:r>
          </a:p>
          <a:p>
            <a:pPr algn="ctr"/>
            <a:r>
              <a:rPr lang="en-US" sz="4000" dirty="0">
                <a:latin typeface="Times New Roman" charset="0"/>
                <a:ea typeface="Times New Roman" charset="0"/>
                <a:cs typeface="Times New Roman" charset="0"/>
              </a:rPr>
              <a:t>at the last, a victory, </a:t>
            </a:r>
          </a:p>
          <a:p>
            <a:pPr algn="ctr"/>
            <a:r>
              <a:rPr lang="en-US" sz="4000" dirty="0">
                <a:latin typeface="Times New Roman" charset="0"/>
                <a:ea typeface="Times New Roman" charset="0"/>
                <a:cs typeface="Times New Roman" charset="0"/>
              </a:rPr>
              <a:t>unrevealed until its season, </a:t>
            </a:r>
          </a:p>
          <a:p>
            <a:pPr algn="ctr"/>
            <a:r>
              <a:rPr lang="en-US" sz="4000" dirty="0">
                <a:latin typeface="Times New Roman" charset="0"/>
                <a:ea typeface="Times New Roman" charset="0"/>
                <a:cs typeface="Times New Roman" charset="0"/>
              </a:rPr>
              <a:t>something God alone can see.</a:t>
            </a:r>
          </a:p>
        </p:txBody>
      </p:sp>
      <p:sp>
        <p:nvSpPr>
          <p:cNvPr id="5" name="TextBox 4"/>
          <p:cNvSpPr txBox="1"/>
          <p:nvPr/>
        </p:nvSpPr>
        <p:spPr>
          <a:xfrm>
            <a:off x="0" y="7227"/>
            <a:ext cx="9134950" cy="1354217"/>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“Hymn of Promise”   UMH 707</a:t>
            </a:r>
          </a:p>
          <a:p>
            <a:pPr algn="ctr"/>
            <a:r>
              <a:rPr lang="en-US" sz="2000" dirty="0">
                <a:latin typeface="Times New Roman" charset="0"/>
                <a:ea typeface="Times New Roman" charset="0"/>
                <a:cs typeface="Times New Roman" charset="0"/>
              </a:rPr>
              <a:t>WORDS and MUSIC: Natalie </a:t>
            </a:r>
            <a:r>
              <a:rPr lang="en-US" sz="2000" dirty="0" err="1">
                <a:latin typeface="Times New Roman" charset="0"/>
                <a:ea typeface="Times New Roman" charset="0"/>
                <a:cs typeface="Times New Roman" charset="0"/>
              </a:rPr>
              <a:t>Sleeth</a:t>
            </a:r>
            <a:r>
              <a:rPr lang="en-US" sz="2000" dirty="0">
                <a:latin typeface="Times New Roman" charset="0"/>
                <a:ea typeface="Times New Roman" charset="0"/>
                <a:cs typeface="Times New Roman" charset="0"/>
              </a:rPr>
              <a:t>, 1986</a:t>
            </a:r>
          </a:p>
          <a:p>
            <a:pPr algn="ctr"/>
            <a:r>
              <a:rPr lang="en-US" sz="2800" b="1" i="1" dirty="0">
                <a:latin typeface="Times New Roman" charset="0"/>
                <a:ea typeface="Times New Roman" charset="0"/>
                <a:cs typeface="Times New Roman" charset="0"/>
              </a:rPr>
              <a:t>Please stand as you are able and comfortable</a:t>
            </a:r>
            <a:r>
              <a:rPr lang="en-US" sz="2800" dirty="0">
                <a:latin typeface="Times New Roman" charset="0"/>
                <a:ea typeface="Times New Roman" charset="0"/>
                <a:cs typeface="Times New Roman" charset="0"/>
              </a:rPr>
              <a:t>.</a:t>
            </a:r>
            <a:endParaRPr lang="en-US" sz="2800"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2236719841"/>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58219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34402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790E4C-1D28-8E1C-2EFE-BBE4F025B6EE}"/>
              </a:ext>
            </a:extLst>
          </p:cNvPr>
          <p:cNvSpPr>
            <a:spLocks noGrp="1"/>
          </p:cNvSpPr>
          <p:nvPr>
            <p:ph type="body" sz="quarter" idx="11"/>
          </p:nvPr>
        </p:nvSpPr>
        <p:spPr>
          <a:xfrm>
            <a:off x="1740228" y="821020"/>
            <a:ext cx="7215812" cy="1515173"/>
          </a:xfrm>
        </p:spPr>
        <p:txBody>
          <a:bodyPr>
            <a:noAutofit/>
          </a:bodyPr>
          <a:lstStyle/>
          <a:p>
            <a:pPr>
              <a:lnSpc>
                <a:spcPct val="150000"/>
              </a:lnSpc>
            </a:pPr>
            <a:r>
              <a:rPr lang="en-US" dirty="0"/>
              <a:t>The Great Sower walks among us, scattering the seeds of life, love, and grace across the landscape of our lives.</a:t>
            </a:r>
          </a:p>
        </p:txBody>
      </p:sp>
      <p:sp>
        <p:nvSpPr>
          <p:cNvPr id="3" name="Text Placeholder 2">
            <a:extLst>
              <a:ext uri="{FF2B5EF4-FFF2-40B4-BE49-F238E27FC236}">
                <a16:creationId xmlns:a16="http://schemas.microsoft.com/office/drawing/2014/main" id="{FED6E686-4D80-2E01-348E-5EF5CBD43CA6}"/>
              </a:ext>
            </a:extLst>
          </p:cNvPr>
          <p:cNvSpPr>
            <a:spLocks noGrp="1"/>
          </p:cNvSpPr>
          <p:nvPr>
            <p:ph type="body" sz="quarter" idx="12"/>
          </p:nvPr>
        </p:nvSpPr>
        <p:spPr>
          <a:xfrm>
            <a:off x="1740229" y="3429000"/>
            <a:ext cx="7215811" cy="1515172"/>
          </a:xfrm>
        </p:spPr>
        <p:txBody>
          <a:bodyPr>
            <a:noAutofit/>
          </a:bodyPr>
          <a:lstStyle/>
          <a:p>
            <a:pPr>
              <a:lnSpc>
                <a:spcPct val="150000"/>
              </a:lnSpc>
            </a:pPr>
            <a:r>
              <a:rPr lang="en-US" dirty="0"/>
              <a:t>Open our hearts, O God, to receive what You stand ready to plant.</a:t>
            </a:r>
          </a:p>
        </p:txBody>
      </p:sp>
    </p:spTree>
    <p:extLst>
      <p:ext uri="{BB962C8B-B14F-4D97-AF65-F5344CB8AC3E}">
        <p14:creationId xmlns:p14="http://schemas.microsoft.com/office/powerpoint/2010/main" val="104917922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77260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24705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0938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11909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29086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95861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4458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6384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5952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9BF7FA90-BD22-47B1-5721-BC61505705E3}"/>
              </a:ext>
            </a:extLst>
          </p:cNvPr>
          <p:cNvSpPr/>
          <p:nvPr/>
        </p:nvSpPr>
        <p:spPr>
          <a:xfrm>
            <a:off x="0" y="2439461"/>
            <a:ext cx="9144000" cy="1719943"/>
          </a:xfrm>
          <a:prstGeom prst="round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C77D25C-6F0B-CD4D-A16A-A68070E2BA42}"/>
              </a:ext>
            </a:extLst>
          </p:cNvPr>
          <p:cNvSpPr txBox="1"/>
          <p:nvPr/>
        </p:nvSpPr>
        <p:spPr>
          <a:xfrm>
            <a:off x="1371600" y="629443"/>
            <a:ext cx="6858000" cy="29005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b="1" dirty="0">
                <a:ln>
                  <a:solidFill>
                    <a:schemeClr val="tx1"/>
                  </a:solidFill>
                </a:ln>
                <a:latin typeface="+mj-lt"/>
                <a:ea typeface="+mj-ea"/>
                <a:cs typeface="+mj-cs"/>
              </a:rPr>
              <a:t>Tithes and Offerings</a:t>
            </a:r>
          </a:p>
        </p:txBody>
      </p:sp>
      <p:sp>
        <p:nvSpPr>
          <p:cNvPr id="6" name="TextBox 5">
            <a:extLst>
              <a:ext uri="{FF2B5EF4-FFF2-40B4-BE49-F238E27FC236}">
                <a16:creationId xmlns:a16="http://schemas.microsoft.com/office/drawing/2014/main" id="{3469AA33-CA2E-1941-9816-0971336E99DC}"/>
              </a:ext>
            </a:extLst>
          </p:cNvPr>
          <p:cNvSpPr txBox="1"/>
          <p:nvPr/>
        </p:nvSpPr>
        <p:spPr>
          <a:xfrm>
            <a:off x="1143000" y="3610206"/>
            <a:ext cx="6858000" cy="1098395"/>
          </a:xfrm>
          <a:prstGeom prst="rect">
            <a:avLst/>
          </a:prstGeom>
        </p:spPr>
        <p:txBody>
          <a:bodyPr vert="horz" lIns="91440" tIns="45720" rIns="91440" bIns="45720" rtlCol="0">
            <a:normAutofit/>
          </a:bodyPr>
          <a:lstStyle/>
          <a:p>
            <a:pPr algn="ctr" defTabSz="914400">
              <a:lnSpc>
                <a:spcPct val="90000"/>
              </a:lnSpc>
              <a:spcBef>
                <a:spcPts val="1000"/>
              </a:spcBef>
            </a:pPr>
            <a:r>
              <a:rPr lang="en-US" sz="2400" dirty="0">
                <a:ln>
                  <a:solidFill>
                    <a:schemeClr val="tx1"/>
                  </a:solidFill>
                </a:ln>
              </a:rPr>
              <a:t>Worship through giving</a:t>
            </a:r>
          </a:p>
        </p:txBody>
      </p:sp>
    </p:spTree>
    <p:extLst>
      <p:ext uri="{BB962C8B-B14F-4D97-AF65-F5344CB8AC3E}">
        <p14:creationId xmlns:p14="http://schemas.microsoft.com/office/powerpoint/2010/main" val="383331115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5BAB7D-208D-7191-9FB3-82099447C595}"/>
              </a:ext>
            </a:extLst>
          </p:cNvPr>
          <p:cNvSpPr>
            <a:spLocks noGrp="1"/>
          </p:cNvSpPr>
          <p:nvPr>
            <p:ph type="body" sz="quarter" idx="11"/>
          </p:nvPr>
        </p:nvSpPr>
        <p:spPr/>
        <p:txBody>
          <a:bodyPr>
            <a:noAutofit/>
          </a:bodyPr>
          <a:lstStyle/>
          <a:p>
            <a:pPr>
              <a:lnSpc>
                <a:spcPct val="150000"/>
              </a:lnSpc>
            </a:pPr>
            <a:r>
              <a:rPr lang="en-US" dirty="0"/>
              <a:t>We come here today carrying the heavy inclinations of the flesh, anxious for quick results, wondering if "we are there yet," and searching for instant comfort.</a:t>
            </a:r>
          </a:p>
        </p:txBody>
      </p:sp>
    </p:spTree>
    <p:extLst>
      <p:ext uri="{BB962C8B-B14F-4D97-AF65-F5344CB8AC3E}">
        <p14:creationId xmlns:p14="http://schemas.microsoft.com/office/powerpoint/2010/main" val="427935324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ose-up of hands holding yellow flowers&#10;&#10;AI-generated content may be incorrect.">
            <a:extLst>
              <a:ext uri="{FF2B5EF4-FFF2-40B4-BE49-F238E27FC236}">
                <a16:creationId xmlns:a16="http://schemas.microsoft.com/office/drawing/2014/main" id="{AB11DBFD-CABE-CC46-6063-CD5460FABA54}"/>
              </a:ext>
            </a:extLst>
          </p:cNvPr>
          <p:cNvPicPr>
            <a:picLocks noChangeAspect="1"/>
          </p:cNvPicPr>
          <p:nvPr/>
        </p:nvPicPr>
        <p:blipFill>
          <a:blip r:embed="rId2" cstate="email">
            <a:alphaModFix amt="5000"/>
            <a:extLst>
              <a:ext uri="{28A0092B-C50C-407E-A947-70E740481C1C}">
                <a14:useLocalDpi xmlns:a14="http://schemas.microsoft.com/office/drawing/2010/main"/>
              </a:ext>
            </a:extLst>
          </a:blip>
          <a:stretch>
            <a:fillRect/>
          </a:stretch>
        </p:blipFill>
        <p:spPr>
          <a:xfrm>
            <a:off x="0" y="-1"/>
            <a:ext cx="9490974" cy="6858001"/>
          </a:xfrm>
          <a:prstGeom prst="rect">
            <a:avLst/>
          </a:prstGeom>
        </p:spPr>
      </p:pic>
      <p:sp>
        <p:nvSpPr>
          <p:cNvPr id="3" name="TextBox 2">
            <a:hlinkClick r:id="rId3"/>
            <a:extLst>
              <a:ext uri="{FF2B5EF4-FFF2-40B4-BE49-F238E27FC236}">
                <a16:creationId xmlns:a16="http://schemas.microsoft.com/office/drawing/2014/main" id="{CD7AEBA0-6C80-4386-B2D7-1A6FD27EE85E}"/>
              </a:ext>
            </a:extLst>
          </p:cNvPr>
          <p:cNvSpPr txBox="1"/>
          <p:nvPr/>
        </p:nvSpPr>
        <p:spPr>
          <a:xfrm>
            <a:off x="0" y="0"/>
            <a:ext cx="9144000" cy="1538883"/>
          </a:xfrm>
          <a:prstGeom prst="rect">
            <a:avLst/>
          </a:prstGeom>
          <a:noFill/>
        </p:spPr>
        <p:txBody>
          <a:bodyPr wrap="square" rtlCol="0">
            <a:spAutoFit/>
          </a:bodyPr>
          <a:lstStyle/>
          <a:p>
            <a:pPr algn="ctr"/>
            <a:r>
              <a:rPr lang="en-US" sz="3000" dirty="0">
                <a:ea typeface="Times New Roman" charset="0"/>
                <a:cs typeface="Times New Roman" charset="0"/>
              </a:rPr>
              <a:t>“Praise God, from Whom All Blessings Flow”     UMH 94</a:t>
            </a:r>
          </a:p>
          <a:p>
            <a:pPr algn="ctr"/>
            <a:r>
              <a:rPr lang="en-US" dirty="0">
                <a:ea typeface="Times New Roman" charset="0"/>
                <a:cs typeface="Times New Roman" charset="0"/>
              </a:rPr>
              <a:t>WORDS: Thomas Ken, 1674; adapted by Gilbert H. Viera, 1978     </a:t>
            </a:r>
          </a:p>
          <a:p>
            <a:pPr algn="ctr"/>
            <a:r>
              <a:rPr lang="en-US" dirty="0">
                <a:ea typeface="Times New Roman" charset="0"/>
                <a:cs typeface="Times New Roman" charset="0"/>
              </a:rPr>
              <a:t>MUSIC: </a:t>
            </a:r>
            <a:r>
              <a:rPr lang="en-US" dirty="0" err="1">
                <a:ea typeface="Times New Roman" charset="0"/>
                <a:cs typeface="Times New Roman" charset="0"/>
              </a:rPr>
              <a:t>Geistliche</a:t>
            </a:r>
            <a:r>
              <a:rPr lang="en-US" dirty="0">
                <a:ea typeface="Times New Roman" charset="0"/>
                <a:cs typeface="Times New Roman" charset="0"/>
              </a:rPr>
              <a:t> </a:t>
            </a:r>
            <a:r>
              <a:rPr lang="en-US" dirty="0" err="1">
                <a:ea typeface="Times New Roman" charset="0"/>
                <a:cs typeface="Times New Roman" charset="0"/>
              </a:rPr>
              <a:t>Kirchengesange</a:t>
            </a:r>
            <a:r>
              <a:rPr lang="en-US" dirty="0">
                <a:ea typeface="Times New Roman" charset="0"/>
                <a:cs typeface="Times New Roman" charset="0"/>
              </a:rPr>
              <a:t>, 1623; harmonized by Ralph Vaughn Williams, 1906</a:t>
            </a:r>
          </a:p>
          <a:p>
            <a:pPr algn="ctr"/>
            <a:r>
              <a:rPr lang="en-US" sz="2800" b="1" i="1" dirty="0">
                <a:ea typeface="Times New Roman" charset="0"/>
                <a:cs typeface="Times New Roman" charset="0"/>
              </a:rPr>
              <a:t>Please stand as you are able and comfortable</a:t>
            </a:r>
            <a:r>
              <a:rPr lang="en-US" sz="2000" b="1" i="1" dirty="0">
                <a:ea typeface="Times New Roman" charset="0"/>
                <a:cs typeface="Times New Roman" charset="0"/>
              </a:rPr>
              <a:t>.</a:t>
            </a:r>
            <a:endParaRPr lang="en-US" sz="2000" b="1" i="1" dirty="0">
              <a:ea typeface="Edwardian Script ITC" charset="0"/>
              <a:cs typeface="Edwardian Script ITC" charset="0"/>
            </a:endParaRPr>
          </a:p>
        </p:txBody>
      </p:sp>
      <p:sp>
        <p:nvSpPr>
          <p:cNvPr id="4" name="TextBox 3">
            <a:extLst>
              <a:ext uri="{FF2B5EF4-FFF2-40B4-BE49-F238E27FC236}">
                <a16:creationId xmlns:a16="http://schemas.microsoft.com/office/drawing/2014/main" id="{46D4955F-D45C-DD08-54A3-D27DE48ABF3B}"/>
              </a:ext>
            </a:extLst>
          </p:cNvPr>
          <p:cNvSpPr txBox="1"/>
          <p:nvPr/>
        </p:nvSpPr>
        <p:spPr>
          <a:xfrm>
            <a:off x="354181" y="1538883"/>
            <a:ext cx="8435638"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from whom all blessings flow;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all creatures here below: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the source of all our gifts!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Jesus Christ, whose power uplifts!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the Spirit, Holy Spirit!</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  Alleluia!</a:t>
            </a:r>
          </a:p>
        </p:txBody>
      </p:sp>
    </p:spTree>
    <p:extLst>
      <p:ext uri="{BB962C8B-B14F-4D97-AF65-F5344CB8AC3E}">
        <p14:creationId xmlns:p14="http://schemas.microsoft.com/office/powerpoint/2010/main" val="11302102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271B4-CFBA-523C-3FF9-ACCBAAB2DC5D}"/>
              </a:ext>
            </a:extLst>
          </p:cNvPr>
          <p:cNvSpPr txBox="1"/>
          <p:nvPr/>
        </p:nvSpPr>
        <p:spPr>
          <a:xfrm>
            <a:off x="1262743" y="2959640"/>
            <a:ext cx="6618514" cy="938719"/>
          </a:xfrm>
          <a:prstGeom prst="rect">
            <a:avLst/>
          </a:prstGeom>
          <a:solidFill>
            <a:schemeClr val="bg1"/>
          </a:solidFill>
          <a:ln>
            <a:solidFill>
              <a:schemeClr val="tx1"/>
            </a:solidFill>
            <a:prstDash val="solid"/>
            <a:extLst>
              <a:ext uri="{C807C97D-BFC1-408E-A445-0C87EB9F89A2}">
                <ask:lineSketchStyleProps xmlns:ask="http://schemas.microsoft.com/office/drawing/2018/sketchyshapes">
                  <ask:type>
                    <ask:lineSketchNone/>
                  </ask:type>
                </ask:lineSketchStyleProps>
              </a:ext>
            </a:extLst>
          </a:ln>
          <a:effectLst>
            <a:softEdge rad="31750"/>
          </a:effectLst>
        </p:spPr>
        <p:txBody>
          <a:bodyPr wrap="square" rtlCol="0">
            <a:spAutoFit/>
          </a:bodyPr>
          <a:lstStyle/>
          <a:p>
            <a:r>
              <a:rPr lang="en-US" sz="5500" dirty="0">
                <a:latin typeface="Lucida Calligraphy" panose="03010101010101010101" pitchFamily="66" charset="77"/>
              </a:rPr>
              <a:t>Offertory Prayer</a:t>
            </a:r>
          </a:p>
        </p:txBody>
      </p:sp>
    </p:spTree>
    <p:extLst>
      <p:ext uri="{BB962C8B-B14F-4D97-AF65-F5344CB8AC3E}">
        <p14:creationId xmlns:p14="http://schemas.microsoft.com/office/powerpoint/2010/main" val="237920455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6F74AB-41E1-1A4C-8D96-08A643D6C956}"/>
              </a:ext>
            </a:extLst>
          </p:cNvPr>
          <p:cNvPicPr>
            <a:picLocks noChangeAspect="1"/>
          </p:cNvPicPr>
          <p:nvPr/>
        </p:nvPicPr>
        <p:blipFill>
          <a:blip r:embed="rId2">
            <a:alphaModFix amt="50000"/>
          </a:blip>
          <a:stretch>
            <a:fillRect/>
          </a:stretch>
        </p:blipFill>
        <p:spPr>
          <a:xfrm>
            <a:off x="0" y="3"/>
            <a:ext cx="9144000" cy="6858000"/>
          </a:xfrm>
          <a:prstGeom prst="rect">
            <a:avLst/>
          </a:prstGeom>
        </p:spPr>
      </p:pic>
      <p:sp>
        <p:nvSpPr>
          <p:cNvPr id="8" name="TextBox 7"/>
          <p:cNvSpPr txBox="1"/>
          <p:nvPr/>
        </p:nvSpPr>
        <p:spPr>
          <a:xfrm>
            <a:off x="0" y="0"/>
            <a:ext cx="9144000" cy="1384995"/>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“Wonderful Words of Life”   UMH #600</a:t>
            </a:r>
          </a:p>
          <a:p>
            <a:pPr algn="ctr"/>
            <a:r>
              <a:rPr lang="en-US" sz="2000" dirty="0">
                <a:latin typeface="Times New Roman" charset="0"/>
                <a:ea typeface="Times New Roman" charset="0"/>
                <a:cs typeface="Times New Roman" charset="0"/>
              </a:rPr>
              <a:t>WORDS and MUSIC: Philip P. Bliss, 1874</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10" name="TextBox 9"/>
          <p:cNvSpPr txBox="1"/>
          <p:nvPr/>
        </p:nvSpPr>
        <p:spPr>
          <a:xfrm>
            <a:off x="162232" y="2158468"/>
            <a:ext cx="8819536" cy="3785652"/>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Sing them over again to me, </a:t>
            </a:r>
          </a:p>
          <a:p>
            <a:pPr algn="ctr"/>
            <a:r>
              <a:rPr lang="en-US" sz="4000" dirty="0">
                <a:latin typeface="Times New Roman" charset="0"/>
                <a:ea typeface="Times New Roman" charset="0"/>
                <a:cs typeface="Times New Roman" charset="0"/>
              </a:rPr>
              <a:t>wonderful words of life; </a:t>
            </a:r>
          </a:p>
          <a:p>
            <a:pPr algn="ctr"/>
            <a:r>
              <a:rPr lang="en-US" sz="4000" dirty="0">
                <a:latin typeface="Times New Roman" charset="0"/>
                <a:ea typeface="Times New Roman" charset="0"/>
                <a:cs typeface="Times New Roman" charset="0"/>
              </a:rPr>
              <a:t>let me more of their beauty see,</a:t>
            </a:r>
          </a:p>
          <a:p>
            <a:pPr algn="ctr"/>
            <a:r>
              <a:rPr lang="en-US" sz="4000" dirty="0">
                <a:latin typeface="Times New Roman" charset="0"/>
                <a:ea typeface="Times New Roman" charset="0"/>
                <a:cs typeface="Times New Roman" charset="0"/>
              </a:rPr>
              <a:t> wonderful words of life; </a:t>
            </a:r>
          </a:p>
          <a:p>
            <a:pPr algn="ctr"/>
            <a:r>
              <a:rPr lang="en-US" sz="4000" dirty="0">
                <a:latin typeface="Times New Roman" charset="0"/>
                <a:ea typeface="Times New Roman" charset="0"/>
                <a:cs typeface="Times New Roman" charset="0"/>
              </a:rPr>
              <a:t>words of life and beauty </a:t>
            </a:r>
          </a:p>
          <a:p>
            <a:pPr algn="ctr"/>
            <a:r>
              <a:rPr lang="en-US" sz="4000" dirty="0">
                <a:latin typeface="Times New Roman" charset="0"/>
                <a:ea typeface="Times New Roman" charset="0"/>
                <a:cs typeface="Times New Roman" charset="0"/>
              </a:rPr>
              <a:t>teach me faith and duty. </a:t>
            </a:r>
          </a:p>
        </p:txBody>
      </p:sp>
    </p:spTree>
    <p:extLst>
      <p:ext uri="{BB962C8B-B14F-4D97-AF65-F5344CB8AC3E}">
        <p14:creationId xmlns:p14="http://schemas.microsoft.com/office/powerpoint/2010/main" val="505872636"/>
      </p:ext>
    </p:extLst>
  </p:cSld>
  <p:clrMapOvr>
    <a:masterClrMapping/>
  </p:clrMapOvr>
  <p:transition spd="med">
    <p:dissolve/>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12AFED-87EE-004B-A6A6-17E7A9DACF4F}"/>
              </a:ext>
            </a:extLst>
          </p:cNvPr>
          <p:cNvPicPr>
            <a:picLocks noChangeAspect="1"/>
          </p:cNvPicPr>
          <p:nvPr/>
        </p:nvPicPr>
        <p:blipFill>
          <a:blip r:embed="rId2">
            <a:alphaModFix amt="50000"/>
          </a:blip>
          <a:stretch>
            <a:fillRect/>
          </a:stretch>
        </p:blipFill>
        <p:spPr>
          <a:xfrm>
            <a:off x="0" y="3"/>
            <a:ext cx="9144000" cy="6858000"/>
          </a:xfrm>
          <a:prstGeom prst="rect">
            <a:avLst/>
          </a:prstGeom>
        </p:spPr>
      </p:pic>
      <p:sp>
        <p:nvSpPr>
          <p:cNvPr id="8" name="TextBox 7"/>
          <p:cNvSpPr txBox="1"/>
          <p:nvPr/>
        </p:nvSpPr>
        <p:spPr>
          <a:xfrm>
            <a:off x="0" y="0"/>
            <a:ext cx="9144000" cy="1384995"/>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“Wonderful Words of Life”   UMH #600</a:t>
            </a:r>
          </a:p>
          <a:p>
            <a:pPr algn="ctr"/>
            <a:r>
              <a:rPr lang="en-US" sz="2000" dirty="0">
                <a:latin typeface="Times New Roman" charset="0"/>
                <a:ea typeface="Times New Roman" charset="0"/>
                <a:cs typeface="Times New Roman" charset="0"/>
              </a:rPr>
              <a:t>WORDS and MUSIC: Philip P. Bliss, 1874</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10" name="TextBox 9"/>
          <p:cNvSpPr txBox="1"/>
          <p:nvPr/>
        </p:nvSpPr>
        <p:spPr>
          <a:xfrm>
            <a:off x="162232" y="2143478"/>
            <a:ext cx="8819536" cy="3785652"/>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Beautiful words, </a:t>
            </a:r>
          </a:p>
          <a:p>
            <a:pPr algn="ctr"/>
            <a:r>
              <a:rPr lang="en-US" sz="4000" dirty="0">
                <a:latin typeface="Times New Roman" charset="0"/>
                <a:ea typeface="Times New Roman" charset="0"/>
                <a:cs typeface="Times New Roman" charset="0"/>
              </a:rPr>
              <a:t>wonderful words, </a:t>
            </a:r>
          </a:p>
          <a:p>
            <a:pPr algn="ctr"/>
            <a:r>
              <a:rPr lang="en-US" sz="4000" dirty="0">
                <a:latin typeface="Times New Roman" charset="0"/>
                <a:ea typeface="Times New Roman" charset="0"/>
                <a:cs typeface="Times New Roman" charset="0"/>
              </a:rPr>
              <a:t>wonderful words of life.  </a:t>
            </a:r>
          </a:p>
          <a:p>
            <a:pPr algn="ctr"/>
            <a:r>
              <a:rPr lang="en-US" sz="4000" dirty="0">
                <a:latin typeface="Times New Roman" charset="0"/>
                <a:ea typeface="Times New Roman" charset="0"/>
                <a:cs typeface="Times New Roman" charset="0"/>
              </a:rPr>
              <a:t>Beautiful words, </a:t>
            </a:r>
          </a:p>
          <a:p>
            <a:pPr algn="ctr"/>
            <a:r>
              <a:rPr lang="en-US" sz="4000" dirty="0">
                <a:latin typeface="Times New Roman" charset="0"/>
                <a:ea typeface="Times New Roman" charset="0"/>
                <a:cs typeface="Times New Roman" charset="0"/>
              </a:rPr>
              <a:t>wonderful words, </a:t>
            </a:r>
          </a:p>
          <a:p>
            <a:pPr algn="ctr"/>
            <a:r>
              <a:rPr lang="en-US" sz="4000" dirty="0">
                <a:latin typeface="Times New Roman" charset="0"/>
                <a:ea typeface="Times New Roman" charset="0"/>
                <a:cs typeface="Times New Roman" charset="0"/>
              </a:rPr>
              <a:t>wonderful words of life.</a:t>
            </a:r>
          </a:p>
        </p:txBody>
      </p:sp>
    </p:spTree>
    <p:extLst>
      <p:ext uri="{BB962C8B-B14F-4D97-AF65-F5344CB8AC3E}">
        <p14:creationId xmlns:p14="http://schemas.microsoft.com/office/powerpoint/2010/main" val="3594146409"/>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27B45A-ACDD-BF46-9BBA-769C197518E8}"/>
              </a:ext>
            </a:extLst>
          </p:cNvPr>
          <p:cNvPicPr>
            <a:picLocks noChangeAspect="1"/>
          </p:cNvPicPr>
          <p:nvPr/>
        </p:nvPicPr>
        <p:blipFill>
          <a:blip r:embed="rId2">
            <a:alphaModFix amt="50000"/>
          </a:blip>
          <a:stretch>
            <a:fillRect/>
          </a:stretch>
        </p:blipFill>
        <p:spPr>
          <a:xfrm>
            <a:off x="0" y="3"/>
            <a:ext cx="9144000" cy="6858000"/>
          </a:xfrm>
          <a:prstGeom prst="rect">
            <a:avLst/>
          </a:prstGeom>
        </p:spPr>
      </p:pic>
      <p:sp>
        <p:nvSpPr>
          <p:cNvPr id="8" name="TextBox 7"/>
          <p:cNvSpPr txBox="1"/>
          <p:nvPr/>
        </p:nvSpPr>
        <p:spPr>
          <a:xfrm>
            <a:off x="0" y="0"/>
            <a:ext cx="9144000" cy="1384995"/>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“Wonderful Words of Life”   UMH #600</a:t>
            </a:r>
          </a:p>
          <a:p>
            <a:pPr algn="ctr"/>
            <a:r>
              <a:rPr lang="en-US" sz="2000" dirty="0">
                <a:latin typeface="Times New Roman" charset="0"/>
                <a:ea typeface="Times New Roman" charset="0"/>
                <a:cs typeface="Times New Roman" charset="0"/>
              </a:rPr>
              <a:t>WORDS and MUSIC: Philip P. Bliss, 1874</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10" name="TextBox 9"/>
          <p:cNvSpPr txBox="1"/>
          <p:nvPr/>
        </p:nvSpPr>
        <p:spPr>
          <a:xfrm>
            <a:off x="162232" y="2158468"/>
            <a:ext cx="8819536" cy="3785652"/>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Christ, the blessed one, gives to all wonderful words of life; </a:t>
            </a:r>
          </a:p>
          <a:p>
            <a:pPr algn="ctr"/>
            <a:r>
              <a:rPr lang="en-US" sz="4000" dirty="0">
                <a:latin typeface="Times New Roman" charset="0"/>
                <a:ea typeface="Times New Roman" charset="0"/>
                <a:cs typeface="Times New Roman" charset="0"/>
              </a:rPr>
              <a:t>sinner, list to the loving call, </a:t>
            </a:r>
          </a:p>
          <a:p>
            <a:pPr algn="ctr"/>
            <a:r>
              <a:rPr lang="en-US" sz="4000" dirty="0">
                <a:latin typeface="Times New Roman" charset="0"/>
                <a:ea typeface="Times New Roman" charset="0"/>
                <a:cs typeface="Times New Roman" charset="0"/>
              </a:rPr>
              <a:t>wonderful words of life; </a:t>
            </a:r>
          </a:p>
          <a:p>
            <a:pPr algn="ctr"/>
            <a:r>
              <a:rPr lang="en-US" sz="4000" dirty="0">
                <a:latin typeface="Times New Roman" charset="0"/>
                <a:ea typeface="Times New Roman" charset="0"/>
                <a:cs typeface="Times New Roman" charset="0"/>
              </a:rPr>
              <a:t>all so freely given, </a:t>
            </a:r>
          </a:p>
          <a:p>
            <a:pPr algn="ctr"/>
            <a:r>
              <a:rPr lang="en-US" sz="4000" dirty="0">
                <a:latin typeface="Times New Roman" charset="0"/>
                <a:ea typeface="Times New Roman" charset="0"/>
                <a:cs typeface="Times New Roman" charset="0"/>
              </a:rPr>
              <a:t>wooing us to heaven.</a:t>
            </a:r>
          </a:p>
        </p:txBody>
      </p:sp>
    </p:spTree>
    <p:extLst>
      <p:ext uri="{BB962C8B-B14F-4D97-AF65-F5344CB8AC3E}">
        <p14:creationId xmlns:p14="http://schemas.microsoft.com/office/powerpoint/2010/main" val="1086726938"/>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934E01-20F1-2743-92A6-E58DA44D933F}"/>
              </a:ext>
            </a:extLst>
          </p:cNvPr>
          <p:cNvPicPr>
            <a:picLocks noChangeAspect="1"/>
          </p:cNvPicPr>
          <p:nvPr/>
        </p:nvPicPr>
        <p:blipFill>
          <a:blip r:embed="rId2">
            <a:alphaModFix amt="50000"/>
          </a:blip>
          <a:stretch>
            <a:fillRect/>
          </a:stretch>
        </p:blipFill>
        <p:spPr>
          <a:xfrm>
            <a:off x="0" y="3"/>
            <a:ext cx="9144000" cy="6858000"/>
          </a:xfrm>
          <a:prstGeom prst="rect">
            <a:avLst/>
          </a:prstGeom>
        </p:spPr>
      </p:pic>
      <p:sp>
        <p:nvSpPr>
          <p:cNvPr id="8" name="TextBox 7"/>
          <p:cNvSpPr txBox="1"/>
          <p:nvPr/>
        </p:nvSpPr>
        <p:spPr>
          <a:xfrm>
            <a:off x="0" y="0"/>
            <a:ext cx="9144000" cy="1384995"/>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“Wonderful Words of Life”   UMH #600</a:t>
            </a:r>
          </a:p>
          <a:p>
            <a:pPr algn="ctr"/>
            <a:r>
              <a:rPr lang="en-US" sz="2000" dirty="0">
                <a:latin typeface="Times New Roman" charset="0"/>
                <a:ea typeface="Times New Roman" charset="0"/>
                <a:cs typeface="Times New Roman" charset="0"/>
              </a:rPr>
              <a:t>WORDS and MUSIC: Philip P. Bliss, 1874</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10" name="TextBox 9"/>
          <p:cNvSpPr txBox="1"/>
          <p:nvPr/>
        </p:nvSpPr>
        <p:spPr>
          <a:xfrm>
            <a:off x="162232" y="2143478"/>
            <a:ext cx="8819536" cy="3785652"/>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Beautiful words, </a:t>
            </a:r>
          </a:p>
          <a:p>
            <a:pPr algn="ctr"/>
            <a:r>
              <a:rPr lang="en-US" sz="4000" dirty="0">
                <a:latin typeface="Times New Roman" charset="0"/>
                <a:ea typeface="Times New Roman" charset="0"/>
                <a:cs typeface="Times New Roman" charset="0"/>
              </a:rPr>
              <a:t>wonderful words, </a:t>
            </a:r>
          </a:p>
          <a:p>
            <a:pPr algn="ctr"/>
            <a:r>
              <a:rPr lang="en-US" sz="4000" dirty="0">
                <a:latin typeface="Times New Roman" charset="0"/>
                <a:ea typeface="Times New Roman" charset="0"/>
                <a:cs typeface="Times New Roman" charset="0"/>
              </a:rPr>
              <a:t>wonderful words of life.  </a:t>
            </a:r>
          </a:p>
          <a:p>
            <a:pPr algn="ctr"/>
            <a:r>
              <a:rPr lang="en-US" sz="4000" dirty="0">
                <a:latin typeface="Times New Roman" charset="0"/>
                <a:ea typeface="Times New Roman" charset="0"/>
                <a:cs typeface="Times New Roman" charset="0"/>
              </a:rPr>
              <a:t>Beautiful words, </a:t>
            </a:r>
          </a:p>
          <a:p>
            <a:pPr algn="ctr"/>
            <a:r>
              <a:rPr lang="en-US" sz="4000" dirty="0">
                <a:latin typeface="Times New Roman" charset="0"/>
                <a:ea typeface="Times New Roman" charset="0"/>
                <a:cs typeface="Times New Roman" charset="0"/>
              </a:rPr>
              <a:t>wonderful words, </a:t>
            </a:r>
          </a:p>
          <a:p>
            <a:pPr algn="ctr"/>
            <a:r>
              <a:rPr lang="en-US" sz="4000" dirty="0">
                <a:latin typeface="Times New Roman" charset="0"/>
                <a:ea typeface="Times New Roman" charset="0"/>
                <a:cs typeface="Times New Roman" charset="0"/>
              </a:rPr>
              <a:t>wonderful words of life.</a:t>
            </a:r>
          </a:p>
        </p:txBody>
      </p:sp>
    </p:spTree>
    <p:extLst>
      <p:ext uri="{BB962C8B-B14F-4D97-AF65-F5344CB8AC3E}">
        <p14:creationId xmlns:p14="http://schemas.microsoft.com/office/powerpoint/2010/main" val="1596091958"/>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0EA630-36CA-CE49-A1FF-E59726554B48}"/>
              </a:ext>
            </a:extLst>
          </p:cNvPr>
          <p:cNvPicPr>
            <a:picLocks noChangeAspect="1"/>
          </p:cNvPicPr>
          <p:nvPr/>
        </p:nvPicPr>
        <p:blipFill>
          <a:blip r:embed="rId2">
            <a:alphaModFix amt="50000"/>
          </a:blip>
          <a:stretch>
            <a:fillRect/>
          </a:stretch>
        </p:blipFill>
        <p:spPr>
          <a:xfrm>
            <a:off x="0" y="3"/>
            <a:ext cx="9144000" cy="6858000"/>
          </a:xfrm>
          <a:prstGeom prst="rect">
            <a:avLst/>
          </a:prstGeom>
        </p:spPr>
      </p:pic>
      <p:sp>
        <p:nvSpPr>
          <p:cNvPr id="8" name="TextBox 7"/>
          <p:cNvSpPr txBox="1"/>
          <p:nvPr/>
        </p:nvSpPr>
        <p:spPr>
          <a:xfrm>
            <a:off x="0" y="0"/>
            <a:ext cx="9144000" cy="1384995"/>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“Wonderful Words of Life”   UMH #600</a:t>
            </a:r>
          </a:p>
          <a:p>
            <a:pPr algn="ctr"/>
            <a:r>
              <a:rPr lang="en-US" sz="2000" dirty="0">
                <a:latin typeface="Times New Roman" charset="0"/>
                <a:ea typeface="Times New Roman" charset="0"/>
                <a:cs typeface="Times New Roman" charset="0"/>
              </a:rPr>
              <a:t>WORDS and MUSIC: Philip P. Bliss, 1874</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10" name="TextBox 9"/>
          <p:cNvSpPr txBox="1"/>
          <p:nvPr/>
        </p:nvSpPr>
        <p:spPr>
          <a:xfrm>
            <a:off x="162232" y="2158468"/>
            <a:ext cx="8819536" cy="3785652"/>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Sweetly echo the gospel call, </a:t>
            </a:r>
          </a:p>
          <a:p>
            <a:pPr algn="ctr"/>
            <a:r>
              <a:rPr lang="en-US" sz="4000" dirty="0">
                <a:latin typeface="Times New Roman" charset="0"/>
                <a:ea typeface="Times New Roman" charset="0"/>
                <a:cs typeface="Times New Roman" charset="0"/>
              </a:rPr>
              <a:t>wonderful words of life; </a:t>
            </a:r>
          </a:p>
          <a:p>
            <a:pPr algn="ctr"/>
            <a:r>
              <a:rPr lang="en-US" sz="4000" dirty="0">
                <a:latin typeface="Times New Roman" charset="0"/>
                <a:ea typeface="Times New Roman" charset="0"/>
                <a:cs typeface="Times New Roman" charset="0"/>
              </a:rPr>
              <a:t>offer pardon and peace to all, </a:t>
            </a:r>
          </a:p>
          <a:p>
            <a:pPr algn="ctr"/>
            <a:r>
              <a:rPr lang="en-US" sz="4000" dirty="0">
                <a:latin typeface="Times New Roman" charset="0"/>
                <a:ea typeface="Times New Roman" charset="0"/>
                <a:cs typeface="Times New Roman" charset="0"/>
              </a:rPr>
              <a:t>wonderful words of life; </a:t>
            </a:r>
          </a:p>
          <a:p>
            <a:pPr algn="ctr"/>
            <a:r>
              <a:rPr lang="en-US" sz="4000" dirty="0">
                <a:latin typeface="Times New Roman" charset="0"/>
                <a:ea typeface="Times New Roman" charset="0"/>
                <a:cs typeface="Times New Roman" charset="0"/>
              </a:rPr>
              <a:t>Jesus, only Savior, </a:t>
            </a:r>
          </a:p>
          <a:p>
            <a:pPr algn="ctr"/>
            <a:r>
              <a:rPr lang="en-US" sz="4000" dirty="0">
                <a:latin typeface="Times New Roman" charset="0"/>
                <a:ea typeface="Times New Roman" charset="0"/>
                <a:cs typeface="Times New Roman" charset="0"/>
              </a:rPr>
              <a:t>sanctify forever.</a:t>
            </a:r>
          </a:p>
        </p:txBody>
      </p:sp>
    </p:spTree>
    <p:extLst>
      <p:ext uri="{BB962C8B-B14F-4D97-AF65-F5344CB8AC3E}">
        <p14:creationId xmlns:p14="http://schemas.microsoft.com/office/powerpoint/2010/main" val="1534181552"/>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AC62BF-4C93-3245-A032-A6432982E162}"/>
              </a:ext>
            </a:extLst>
          </p:cNvPr>
          <p:cNvPicPr>
            <a:picLocks noChangeAspect="1"/>
          </p:cNvPicPr>
          <p:nvPr/>
        </p:nvPicPr>
        <p:blipFill>
          <a:blip r:embed="rId2">
            <a:alphaModFix amt="50000"/>
          </a:blip>
          <a:stretch>
            <a:fillRect/>
          </a:stretch>
        </p:blipFill>
        <p:spPr>
          <a:xfrm>
            <a:off x="0" y="3"/>
            <a:ext cx="9144000" cy="6858000"/>
          </a:xfrm>
          <a:prstGeom prst="rect">
            <a:avLst/>
          </a:prstGeom>
        </p:spPr>
      </p:pic>
      <p:sp>
        <p:nvSpPr>
          <p:cNvPr id="8" name="TextBox 7"/>
          <p:cNvSpPr txBox="1"/>
          <p:nvPr/>
        </p:nvSpPr>
        <p:spPr>
          <a:xfrm>
            <a:off x="0" y="0"/>
            <a:ext cx="9144000" cy="1384995"/>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“Wonderful Words of Life”   UMH #600</a:t>
            </a:r>
          </a:p>
          <a:p>
            <a:pPr algn="ctr"/>
            <a:r>
              <a:rPr lang="en-US" sz="2000" dirty="0">
                <a:latin typeface="Times New Roman" charset="0"/>
                <a:ea typeface="Times New Roman" charset="0"/>
                <a:cs typeface="Times New Roman" charset="0"/>
              </a:rPr>
              <a:t>WORDS and MUSIC: Philip P. Bliss, 1874</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
        <p:nvSpPr>
          <p:cNvPr id="10" name="TextBox 9"/>
          <p:cNvSpPr txBox="1"/>
          <p:nvPr/>
        </p:nvSpPr>
        <p:spPr>
          <a:xfrm>
            <a:off x="162232" y="2143478"/>
            <a:ext cx="8819536" cy="3785652"/>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Beautiful words, </a:t>
            </a:r>
          </a:p>
          <a:p>
            <a:pPr algn="ctr"/>
            <a:r>
              <a:rPr lang="en-US" sz="4000" dirty="0">
                <a:latin typeface="Times New Roman" charset="0"/>
                <a:ea typeface="Times New Roman" charset="0"/>
                <a:cs typeface="Times New Roman" charset="0"/>
              </a:rPr>
              <a:t>wonderful words, </a:t>
            </a:r>
          </a:p>
          <a:p>
            <a:pPr algn="ctr"/>
            <a:r>
              <a:rPr lang="en-US" sz="4000" dirty="0">
                <a:latin typeface="Times New Roman" charset="0"/>
                <a:ea typeface="Times New Roman" charset="0"/>
                <a:cs typeface="Times New Roman" charset="0"/>
              </a:rPr>
              <a:t>wonderful words of life.  </a:t>
            </a:r>
          </a:p>
          <a:p>
            <a:pPr algn="ctr"/>
            <a:r>
              <a:rPr lang="en-US" sz="4000" dirty="0">
                <a:latin typeface="Times New Roman" charset="0"/>
                <a:ea typeface="Times New Roman" charset="0"/>
                <a:cs typeface="Times New Roman" charset="0"/>
              </a:rPr>
              <a:t>Beautiful words, </a:t>
            </a:r>
          </a:p>
          <a:p>
            <a:pPr algn="ctr"/>
            <a:r>
              <a:rPr lang="en-US" sz="4000" dirty="0">
                <a:latin typeface="Times New Roman" charset="0"/>
                <a:ea typeface="Times New Roman" charset="0"/>
                <a:cs typeface="Times New Roman" charset="0"/>
              </a:rPr>
              <a:t>wonderful words, </a:t>
            </a:r>
          </a:p>
          <a:p>
            <a:pPr algn="ctr"/>
            <a:r>
              <a:rPr lang="en-US" sz="4000" dirty="0">
                <a:latin typeface="Times New Roman" charset="0"/>
                <a:ea typeface="Times New Roman" charset="0"/>
                <a:cs typeface="Times New Roman" charset="0"/>
              </a:rPr>
              <a:t>wonderful words of life.</a:t>
            </a:r>
          </a:p>
        </p:txBody>
      </p:sp>
    </p:spTree>
    <p:extLst>
      <p:ext uri="{BB962C8B-B14F-4D97-AF65-F5344CB8AC3E}">
        <p14:creationId xmlns:p14="http://schemas.microsoft.com/office/powerpoint/2010/main" val="2758873326"/>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7029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857" y="5468"/>
            <a:ext cx="9116288" cy="707886"/>
          </a:xfrm>
          <a:prstGeom prst="rect">
            <a:avLst/>
          </a:prstGeom>
          <a:noFill/>
        </p:spPr>
        <p:txBody>
          <a:bodyPr wrap="square" rtlCol="0">
            <a:spAutoFit/>
          </a:bodyPr>
          <a:lstStyle/>
          <a:p>
            <a:pPr algn="ctr"/>
            <a:r>
              <a:rPr lang="en-US" sz="4000" b="1" dirty="0">
                <a:ea typeface="Times New Roman" charset="0"/>
                <a:cs typeface="Times New Roman" charset="0"/>
              </a:rPr>
              <a:t>BLESSING AND BENEDICTION</a:t>
            </a:r>
          </a:p>
        </p:txBody>
      </p:sp>
      <p:sp>
        <p:nvSpPr>
          <p:cNvPr id="7" name="TextBox 6"/>
          <p:cNvSpPr txBox="1"/>
          <p:nvPr/>
        </p:nvSpPr>
        <p:spPr>
          <a:xfrm>
            <a:off x="575184" y="4993401"/>
            <a:ext cx="7934633" cy="1446550"/>
          </a:xfrm>
          <a:prstGeom prst="rect">
            <a:avLst/>
          </a:prstGeom>
          <a:noFill/>
          <a:ln w="127000" cmpd="thickThin">
            <a:solidFill>
              <a:schemeClr val="tx1"/>
            </a:solidFill>
          </a:ln>
        </p:spPr>
        <p:txBody>
          <a:bodyPr wrap="square" rtlCol="0">
            <a:spAutoFit/>
          </a:bodyPr>
          <a:lstStyle/>
          <a:p>
            <a:pPr algn="ctr"/>
            <a:r>
              <a:rPr lang="en-US" sz="4400" dirty="0">
                <a:ea typeface="Times New Roman" charset="0"/>
                <a:cs typeface="Times New Roman" charset="0"/>
              </a:rPr>
              <a:t>This service has ended, and now</a:t>
            </a:r>
          </a:p>
          <a:p>
            <a:pPr algn="ctr"/>
            <a:r>
              <a:rPr lang="en-US" sz="4400" dirty="0">
                <a:ea typeface="Times New Roman" charset="0"/>
                <a:cs typeface="Times New Roman" charset="0"/>
              </a:rPr>
              <a:t>your service in the world begins!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3" y="1221958"/>
            <a:ext cx="9144000" cy="3415447"/>
          </a:xfrm>
          <a:prstGeom prst="rect">
            <a:avLst/>
          </a:prstGeom>
        </p:spPr>
      </p:pic>
    </p:spTree>
    <p:extLst>
      <p:ext uri="{BB962C8B-B14F-4D97-AF65-F5344CB8AC3E}">
        <p14:creationId xmlns:p14="http://schemas.microsoft.com/office/powerpoint/2010/main" val="30393561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7317F8-F0AD-6083-0EB9-7970E2D4D14C}"/>
              </a:ext>
            </a:extLst>
          </p:cNvPr>
          <p:cNvSpPr>
            <a:spLocks noGrp="1"/>
          </p:cNvSpPr>
          <p:nvPr>
            <p:ph type="body" sz="quarter" idx="11"/>
          </p:nvPr>
        </p:nvSpPr>
        <p:spPr>
          <a:xfrm>
            <a:off x="1781175" y="1074936"/>
            <a:ext cx="6996430" cy="1515173"/>
          </a:xfrm>
        </p:spPr>
        <p:txBody>
          <a:bodyPr>
            <a:noAutofit/>
          </a:bodyPr>
          <a:lstStyle/>
          <a:p>
            <a:pPr>
              <a:lnSpc>
                <a:spcPct val="150000"/>
              </a:lnSpc>
            </a:pPr>
            <a:r>
              <a:rPr lang="en-US" b="1" dirty="0"/>
              <a:t>Speak to our spirits, O God, and reorient our minds toward Your life and peace.</a:t>
            </a:r>
            <a:endParaRPr lang="en-US" dirty="0"/>
          </a:p>
        </p:txBody>
      </p:sp>
    </p:spTree>
    <p:extLst>
      <p:ext uri="{BB962C8B-B14F-4D97-AF65-F5344CB8AC3E}">
        <p14:creationId xmlns:p14="http://schemas.microsoft.com/office/powerpoint/2010/main" val="285523468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alphaModFix amt="4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TextBox 8"/>
          <p:cNvSpPr txBox="1"/>
          <p:nvPr/>
        </p:nvSpPr>
        <p:spPr>
          <a:xfrm>
            <a:off x="0" y="0"/>
            <a:ext cx="9144000" cy="1938992"/>
          </a:xfrm>
          <a:prstGeom prst="rect">
            <a:avLst/>
          </a:prstGeom>
          <a:noFill/>
        </p:spPr>
        <p:txBody>
          <a:bodyPr wrap="square" rtlCol="0">
            <a:spAutoFit/>
          </a:bodyPr>
          <a:lstStyle/>
          <a:p>
            <a:pPr algn="ctr"/>
            <a:r>
              <a:rPr lang="en-US" sz="6000" b="1" dirty="0" err="1">
                <a:ea typeface="Times New Roman" charset="0"/>
                <a:cs typeface="Times New Roman" charset="0"/>
              </a:rPr>
              <a:t>Rectortown</a:t>
            </a:r>
            <a:r>
              <a:rPr lang="en-US" sz="6000" b="1" dirty="0">
                <a:ea typeface="Times New Roman" charset="0"/>
                <a:cs typeface="Times New Roman" charset="0"/>
              </a:rPr>
              <a:t> United Methodist Church</a:t>
            </a:r>
          </a:p>
        </p:txBody>
      </p:sp>
      <p:sp>
        <p:nvSpPr>
          <p:cNvPr id="5" name="TextBox 4">
            <a:extLst>
              <a:ext uri="{FF2B5EF4-FFF2-40B4-BE49-F238E27FC236}">
                <a16:creationId xmlns:a16="http://schemas.microsoft.com/office/drawing/2014/main" id="{A53B0D48-9EB2-0040-B2CF-78042D6119A0}"/>
              </a:ext>
            </a:extLst>
          </p:cNvPr>
          <p:cNvSpPr txBox="1"/>
          <p:nvPr/>
        </p:nvSpPr>
        <p:spPr>
          <a:xfrm>
            <a:off x="0" y="2989536"/>
            <a:ext cx="9144000" cy="2308324"/>
          </a:xfrm>
          <a:prstGeom prst="rect">
            <a:avLst/>
          </a:prstGeom>
          <a:noFill/>
        </p:spPr>
        <p:txBody>
          <a:bodyPr wrap="square" rtlCol="0">
            <a:spAutoFit/>
          </a:bodyPr>
          <a:lstStyle/>
          <a:p>
            <a:pPr algn="ctr"/>
            <a:r>
              <a:rPr lang="en-US" sz="4800" b="1" dirty="0">
                <a:ea typeface="Times New Roman" charset="0"/>
                <a:cs typeface="Times New Roman" charset="0"/>
              </a:rPr>
              <a:t>serving God with </a:t>
            </a:r>
          </a:p>
          <a:p>
            <a:pPr algn="ctr"/>
            <a:r>
              <a:rPr lang="en-US" sz="4800" b="1" dirty="0">
                <a:solidFill>
                  <a:srgbClr val="FF0000"/>
                </a:solidFill>
                <a:ea typeface="Times New Roman" charset="0"/>
                <a:cs typeface="Times New Roman" charset="0"/>
              </a:rPr>
              <a:t>P</a:t>
            </a:r>
            <a:r>
              <a:rPr lang="en-US" sz="4800" b="1" dirty="0">
                <a:ea typeface="Times New Roman" charset="0"/>
                <a:cs typeface="Times New Roman" charset="0"/>
              </a:rPr>
              <a:t>rayer, </a:t>
            </a:r>
            <a:r>
              <a:rPr lang="en-US" sz="4800" b="1" dirty="0">
                <a:solidFill>
                  <a:srgbClr val="FF0000"/>
                </a:solidFill>
                <a:ea typeface="Times New Roman" charset="0"/>
                <a:cs typeface="Times New Roman" charset="0"/>
              </a:rPr>
              <a:t>A</a:t>
            </a:r>
            <a:r>
              <a:rPr lang="en-US" sz="4800" b="1" dirty="0">
                <a:ea typeface="Times New Roman" charset="0"/>
                <a:cs typeface="Times New Roman" charset="0"/>
              </a:rPr>
              <a:t>ction, and </a:t>
            </a:r>
            <a:r>
              <a:rPr lang="en-US" sz="4800" b="1" dirty="0">
                <a:solidFill>
                  <a:srgbClr val="FF0000"/>
                </a:solidFill>
                <a:ea typeface="Times New Roman" charset="0"/>
                <a:cs typeface="Times New Roman" charset="0"/>
              </a:rPr>
              <a:t>L</a:t>
            </a:r>
            <a:r>
              <a:rPr lang="en-US" sz="4800" b="1" dirty="0">
                <a:ea typeface="Times New Roman" charset="0"/>
                <a:cs typeface="Times New Roman" charset="0"/>
              </a:rPr>
              <a:t>ove </a:t>
            </a:r>
          </a:p>
          <a:p>
            <a:pPr algn="ctr"/>
            <a:r>
              <a:rPr lang="en-US" sz="4800" b="1" dirty="0">
                <a:ea typeface="Times New Roman" charset="0"/>
                <a:cs typeface="Times New Roman" charset="0"/>
              </a:rPr>
              <a:t>through </a:t>
            </a:r>
            <a:r>
              <a:rPr lang="en-US" sz="4800" b="1" dirty="0">
                <a:solidFill>
                  <a:srgbClr val="FF0000"/>
                </a:solidFill>
                <a:ea typeface="Times New Roman" charset="0"/>
                <a:cs typeface="Times New Roman" charset="0"/>
              </a:rPr>
              <a:t>S</a:t>
            </a:r>
            <a:r>
              <a:rPr lang="en-US" sz="4800" b="1" dirty="0">
                <a:ea typeface="Times New Roman" charset="0"/>
                <a:cs typeface="Times New Roman" charset="0"/>
              </a:rPr>
              <a:t>ervice.</a:t>
            </a:r>
          </a:p>
        </p:txBody>
      </p:sp>
    </p:spTree>
    <p:extLst>
      <p:ext uri="{BB962C8B-B14F-4D97-AF65-F5344CB8AC3E}">
        <p14:creationId xmlns:p14="http://schemas.microsoft.com/office/powerpoint/2010/main" val="34929443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561A31-7333-9DF7-AF7D-95D301EAA617}"/>
              </a:ext>
            </a:extLst>
          </p:cNvPr>
          <p:cNvSpPr>
            <a:spLocks noGrp="1"/>
          </p:cNvSpPr>
          <p:nvPr>
            <p:ph type="body" sz="quarter" idx="11"/>
          </p:nvPr>
        </p:nvSpPr>
        <p:spPr>
          <a:xfrm>
            <a:off x="1890088" y="1027311"/>
            <a:ext cx="6839892" cy="1515173"/>
          </a:xfrm>
        </p:spPr>
        <p:txBody>
          <a:bodyPr>
            <a:noAutofit/>
          </a:bodyPr>
          <a:lstStyle/>
          <a:p>
            <a:pPr>
              <a:lnSpc>
                <a:spcPct val="170000"/>
              </a:lnSpc>
            </a:pPr>
            <a:r>
              <a:rPr lang="en-US" dirty="0"/>
              <a:t>Christ invites us to step out of the frantic race for worldly success and into the patient, holy work of daily obedience.</a:t>
            </a:r>
          </a:p>
        </p:txBody>
      </p:sp>
    </p:spTree>
    <p:extLst>
      <p:ext uri="{BB962C8B-B14F-4D97-AF65-F5344CB8AC3E}">
        <p14:creationId xmlns:p14="http://schemas.microsoft.com/office/powerpoint/2010/main" val="37470454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9C023-EA3A-984E-39CA-7ABBFD95E07C}"/>
              </a:ext>
            </a:extLst>
          </p:cNvPr>
          <p:cNvSpPr>
            <a:spLocks noGrp="1"/>
          </p:cNvSpPr>
          <p:nvPr>
            <p:ph type="body" sz="quarter" idx="11"/>
          </p:nvPr>
        </p:nvSpPr>
        <p:spPr>
          <a:xfrm>
            <a:off x="1050674" y="1036836"/>
            <a:ext cx="7726931" cy="1515173"/>
          </a:xfrm>
        </p:spPr>
        <p:txBody>
          <a:bodyPr>
            <a:noAutofit/>
          </a:bodyPr>
          <a:lstStyle/>
          <a:p>
            <a:pPr>
              <a:lnSpc>
                <a:spcPct val="150000"/>
              </a:lnSpc>
            </a:pPr>
            <a:r>
              <a:rPr lang="en-US" b="1" dirty="0"/>
              <a:t>We come to pull out the rocks, weed out the thorns, and settle deeply into the rich soil of Your grace. Let us worship God together!</a:t>
            </a:r>
          </a:p>
        </p:txBody>
      </p:sp>
    </p:spTree>
    <p:extLst>
      <p:ext uri="{BB962C8B-B14F-4D97-AF65-F5344CB8AC3E}">
        <p14:creationId xmlns:p14="http://schemas.microsoft.com/office/powerpoint/2010/main" val="18746275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2E630B-7E43-04FC-ABDD-340F325211C1}"/>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6" name="TextBox 5">
            <a:extLst>
              <a:ext uri="{FF2B5EF4-FFF2-40B4-BE49-F238E27FC236}">
                <a16:creationId xmlns:a16="http://schemas.microsoft.com/office/drawing/2014/main" id="{37A69DB4-3E45-DA1F-05E8-B36F600EF776}"/>
              </a:ext>
            </a:extLst>
          </p:cNvPr>
          <p:cNvSpPr txBox="1"/>
          <p:nvPr/>
        </p:nvSpPr>
        <p:spPr>
          <a:xfrm>
            <a:off x="0" y="1054244"/>
            <a:ext cx="5599522" cy="4153958"/>
          </a:xfrm>
          <a:prstGeom prst="rect">
            <a:avLst/>
          </a:prstGeom>
          <a:noFill/>
        </p:spPr>
        <p:txBody>
          <a:bodyPr wrap="square">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Generous and Patient God, You are the Sower of all good things, and You have brought us together today as a field of Your own making.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87311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theme1.xml><?xml version="1.0" encoding="utf-8"?>
<a:theme xmlns:a="http://schemas.openxmlformats.org/drawingml/2006/main" name="General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Advent Candle Light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mmunion ">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Palm Confession ">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postles Creed 88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Nicene Creed 880">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Apostles 88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Great Thanksgiving 13">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Lord's Pray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Lent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55270</TotalTime>
  <Words>2226</Words>
  <Application>Microsoft Macintosh PowerPoint</Application>
  <PresentationFormat>On-screen Show (4:3)</PresentationFormat>
  <Paragraphs>244</Paragraphs>
  <Slides>60</Slides>
  <Notes>2</Notes>
  <HiddenSlides>0</HiddenSlides>
  <MMClips>0</MMClips>
  <ScaleCrop>false</ScaleCrop>
  <HeadingPairs>
    <vt:vector size="6" baseType="variant">
      <vt:variant>
        <vt:lpstr>Fonts Used</vt:lpstr>
      </vt:variant>
      <vt:variant>
        <vt:i4>11</vt:i4>
      </vt:variant>
      <vt:variant>
        <vt:lpstr>Theme</vt:lpstr>
      </vt:variant>
      <vt:variant>
        <vt:i4>10</vt:i4>
      </vt:variant>
      <vt:variant>
        <vt:lpstr>Slide Titles</vt:lpstr>
      </vt:variant>
      <vt:variant>
        <vt:i4>60</vt:i4>
      </vt:variant>
    </vt:vector>
  </HeadingPairs>
  <TitlesOfParts>
    <vt:vector size="81" baseType="lpstr">
      <vt:lpstr>Times</vt:lpstr>
      <vt:lpstr>APPLE CHANCERY</vt:lpstr>
      <vt:lpstr>Arial</vt:lpstr>
      <vt:lpstr>Baguet Script</vt:lpstr>
      <vt:lpstr>Calibri</vt:lpstr>
      <vt:lpstr>Dreaming Outloud Script Pro</vt:lpstr>
      <vt:lpstr>Edwardian Script ITC</vt:lpstr>
      <vt:lpstr>Georgia</vt:lpstr>
      <vt:lpstr>Lucida Calligraphy</vt:lpstr>
      <vt:lpstr>Times New Roman</vt:lpstr>
      <vt:lpstr>Verdana</vt:lpstr>
      <vt:lpstr>General Worship</vt:lpstr>
      <vt:lpstr>Communion </vt:lpstr>
      <vt:lpstr>Palm Confession </vt:lpstr>
      <vt:lpstr>Apostles Creed 882</vt:lpstr>
      <vt:lpstr>Nicene Creed 880</vt:lpstr>
      <vt:lpstr>Apostles 881</vt:lpstr>
      <vt:lpstr>Great Thanksgiving 13</vt:lpstr>
      <vt:lpstr>Lord's Prayer</vt:lpstr>
      <vt:lpstr>Lent Worship</vt:lpstr>
      <vt:lpstr>Advent Candle Lighting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Romans 8: 1 – 11 </vt:lpstr>
      <vt:lpstr>PowerPoint Presentation</vt:lpstr>
      <vt:lpstr>PowerPoint Presentation</vt:lpstr>
      <vt:lpstr>PowerPoint Presentation</vt:lpstr>
      <vt:lpstr>PowerPoint Presentation</vt:lpstr>
      <vt:lpstr>PowerPoint Presentation</vt:lpstr>
      <vt:lpstr>PowerPoint Presentation</vt:lpstr>
      <vt:lpstr>Matthew 13: 1 – 9, 18 – 23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RUMC Admin</dc:creator>
  <cp:lastModifiedBy>RUMC Admin</cp:lastModifiedBy>
  <cp:revision>788</cp:revision>
  <cp:lastPrinted>2026-04-17T16:54:19Z</cp:lastPrinted>
  <dcterms:created xsi:type="dcterms:W3CDTF">2022-06-10T14:28:57Z</dcterms:created>
  <dcterms:modified xsi:type="dcterms:W3CDTF">2026-07-10T12:55:28Z</dcterms:modified>
</cp:coreProperties>
</file>