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65"/>
  </p:notesMasterIdLst>
  <p:sldIdLst>
    <p:sldId id="3324" r:id="rId11"/>
    <p:sldId id="3194" r:id="rId12"/>
    <p:sldId id="3196" r:id="rId13"/>
    <p:sldId id="3666" r:id="rId14"/>
    <p:sldId id="3667" r:id="rId15"/>
    <p:sldId id="3955" r:id="rId16"/>
    <p:sldId id="3925" r:id="rId17"/>
    <p:sldId id="3926" r:id="rId18"/>
    <p:sldId id="3951" r:id="rId19"/>
    <p:sldId id="810" r:id="rId20"/>
    <p:sldId id="784" r:id="rId21"/>
    <p:sldId id="807" r:id="rId22"/>
    <p:sldId id="808" r:id="rId23"/>
    <p:sldId id="809" r:id="rId24"/>
    <p:sldId id="3670" r:id="rId25"/>
    <p:sldId id="3650" r:id="rId26"/>
    <p:sldId id="256" r:id="rId27"/>
    <p:sldId id="257" r:id="rId28"/>
    <p:sldId id="258" r:id="rId29"/>
    <p:sldId id="259" r:id="rId30"/>
    <p:sldId id="260" r:id="rId31"/>
    <p:sldId id="3960" r:id="rId32"/>
    <p:sldId id="3961" r:id="rId33"/>
    <p:sldId id="3962" r:id="rId34"/>
    <p:sldId id="3963" r:id="rId35"/>
    <p:sldId id="3964" r:id="rId36"/>
    <p:sldId id="261" r:id="rId37"/>
    <p:sldId id="262" r:id="rId38"/>
    <p:sldId id="263" r:id="rId39"/>
    <p:sldId id="264" r:id="rId40"/>
    <p:sldId id="265" r:id="rId41"/>
    <p:sldId id="3690" r:id="rId42"/>
    <p:sldId id="3965" r:id="rId43"/>
    <p:sldId id="3383" r:id="rId44"/>
    <p:sldId id="3956" r:id="rId45"/>
    <p:sldId id="3957" r:id="rId46"/>
    <p:sldId id="3958" r:id="rId47"/>
    <p:sldId id="3959" r:id="rId48"/>
    <p:sldId id="3633" r:id="rId49"/>
    <p:sldId id="3678" r:id="rId50"/>
    <p:sldId id="3397" r:id="rId51"/>
    <p:sldId id="3398" r:id="rId52"/>
    <p:sldId id="3399" r:id="rId53"/>
    <p:sldId id="3079" r:id="rId54"/>
    <p:sldId id="3529" r:id="rId55"/>
    <p:sldId id="3081" r:id="rId56"/>
    <p:sldId id="303" r:id="rId57"/>
    <p:sldId id="304" r:id="rId58"/>
    <p:sldId id="305" r:id="rId59"/>
    <p:sldId id="306" r:id="rId60"/>
    <p:sldId id="307" r:id="rId61"/>
    <p:sldId id="3619" r:id="rId62"/>
    <p:sldId id="2315" r:id="rId63"/>
    <p:sldId id="35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D9"/>
    <a:srgbClr val="FFF2CC"/>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2"/>
    <p:restoredTop sz="95791"/>
  </p:normalViewPr>
  <p:slideViewPr>
    <p:cSldViewPr snapToGrid="0" snapToObjects="1">
      <p:cViewPr varScale="1">
        <p:scale>
          <a:sx n="100" d="100"/>
          <a:sy n="100" d="100"/>
        </p:scale>
        <p:origin x="1888"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44</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C6C296-4EB0-8C74-778E-9C960DEB4D9A}"/>
              </a:ext>
            </a:extLst>
          </p:cNvPr>
          <p:cNvSpPr txBox="1"/>
          <p:nvPr userDrawn="1"/>
        </p:nvSpPr>
        <p:spPr>
          <a:xfrm>
            <a:off x="3923219" y="1788070"/>
            <a:ext cx="5147211" cy="3281860"/>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pic>
        <p:nvPicPr>
          <p:cNvPr id="1028" name="Picture 4" descr="In the warmth of a sunny day, a young child finds a tranquil moment in the embrace of a sunflower field. With eyes closed and hands clasped in a prayer position, the child exudes an aura of peace and contentment. The bright, yellow sunflowers tower around, symbolizing vitality and energy, which contrasts with the serene expression on the child’s face. This setting provides a perfect blend of nature’s beauty and youthful innocence, creating a picturesque snapshot of meditation and calmness.">
            <a:extLst>
              <a:ext uri="{FF2B5EF4-FFF2-40B4-BE49-F238E27FC236}">
                <a16:creationId xmlns:a16="http://schemas.microsoft.com/office/drawing/2014/main" id="{0D18F5A2-9321-D5A8-9B78-02093A4C7E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843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D6B17-431D-09AF-7CAE-0E8DE792099A}"/>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descr="In a delicate interaction of nature and human touch, a hand cradles a sparkling, heart-shaped object, bathed in the warm glow of sunlight. The translucent heart, filled with glitter, catches and refracts the light, creating a mesmerizing spectacle that contrasts beautifully with the soft pink blossoms in the background. This simple yet evocative display captures the essence of tenderness and the transient beauty of springtime.">
            <a:extLst>
              <a:ext uri="{FF2B5EF4-FFF2-40B4-BE49-F238E27FC236}">
                <a16:creationId xmlns:a16="http://schemas.microsoft.com/office/drawing/2014/main" id="{471E511C-FCB2-9934-B277-5D507BA87D48}"/>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074" name="Picture 2" descr="Graceful cherry blossom branches stretch across the frame, displaying clusters of delicate pink and white flowers in various stages of bloom. Cool morning light filters through the orchard, creating a fresh and peaceful atmosphere that celebrates spring's arrival. Backlit petals reveal translucent edges and soft textures, while some petals drift gently through the air, adding movement to the serene scene. The color palette features blush pink and cream petals against sage green new leaves and a pale blue sky backdrop. Sharp botanical details in the foreground gradually fade into soft bokeh, creating beautiful depth. Morning dew droplets cling to the delicate petal surfaces, enhancing the natural beauty. The composition captures the ephemeral nature of spring blossoms, symbolizing renewal, hope, and the inspiring beauty of nature's seasonal transformation.">
            <a:extLst>
              <a:ext uri="{FF2B5EF4-FFF2-40B4-BE49-F238E27FC236}">
                <a16:creationId xmlns:a16="http://schemas.microsoft.com/office/drawing/2014/main" id="{44B6B69F-B442-67F8-D862-B9862C74BAAF}"/>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a:stretch>
            <a:fillRect/>
          </a:stretch>
        </p:blipFill>
        <p:spPr bwMode="auto">
          <a:xfrm>
            <a:off x="-9105" y="0"/>
            <a:ext cx="9162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3.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5/20/26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file:////var/folders/8y/cls4tdy5731fd7h5xwlmy9180000gn/T/com.microsoft.Word/WebArchiveCopyPasteTempFiles/Pentecost-Dove.jpeg" TargetMode="External"/><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file:////var/folders/8y/cls4tdy5731fd7h5xwlmy9180000gn/T/com.microsoft.Word/WebArchiveCopyPasteTempFiles/Pentecost-Dove.jpeg" TargetMode="External"/><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file:////var/folders/8y/cls4tdy5731fd7h5xwlmy9180000gn/T/com.microsoft.Word/WebArchiveCopyPasteTempFiles/Pentecost-Dove.jpeg" TargetMode="External"/><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file:////var/folders/8y/cls4tdy5731fd7h5xwlmy9180000gn/T/com.microsoft.Word/WebArchiveCopyPasteTempFiles/Pentecost-Dove.jpeg" TargetMode="External"/><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file:////var/folders/8y/cls4tdy5731fd7h5xwlmy9180000gn/T/com.microsoft.Word/WebArchiveCopyPasteTempFiles/Pentecost-Dove.jpeg" TargetMode="External"/><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ckground pattern&#10;&#10;Description automatically generated">
            <a:extLst>
              <a:ext uri="{FF2B5EF4-FFF2-40B4-BE49-F238E27FC236}">
                <a16:creationId xmlns:a16="http://schemas.microsoft.com/office/drawing/2014/main" id="{B31F4C14-CC1F-BB4A-AA81-6168D6DDB872}"/>
              </a:ext>
            </a:extLst>
          </p:cNvPr>
          <p:cNvPicPr>
            <a:picLocks noChangeAspect="1" noChangeArrowheads="1"/>
          </p:cNvPicPr>
          <p:nvPr/>
        </p:nvPicPr>
        <p:blipFill>
          <a:blip r:embed="rId2" r:link="rId3">
            <a:alphaModFix amt="20000"/>
            <a:extLst>
              <a:ext uri="{28A0092B-C50C-407E-A947-70E740481C1C}">
                <a14:useLocalDpi xmlns:a14="http://schemas.microsoft.com/office/drawing/2010/main" val="0"/>
              </a:ext>
            </a:extLst>
          </a:blip>
          <a:srcRect/>
          <a:stretch>
            <a:fillRect/>
          </a:stretch>
        </p:blipFill>
        <p:spPr bwMode="auto">
          <a:xfrm>
            <a:off x="-1" y="0"/>
            <a:ext cx="9143999" cy="6867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8793" y="1666257"/>
            <a:ext cx="8509970" cy="4524315"/>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Spirit of God, descend </a:t>
            </a:r>
          </a:p>
          <a:p>
            <a:pPr algn="ctr"/>
            <a:r>
              <a:rPr lang="is-IS" sz="3600" dirty="0">
                <a:latin typeface="Times New Roman" charset="0"/>
                <a:ea typeface="Times New Roman" charset="0"/>
                <a:cs typeface="Times New Roman" charset="0"/>
              </a:rPr>
              <a:t>upon my heart; </a:t>
            </a:r>
          </a:p>
          <a:p>
            <a:pPr algn="ctr"/>
            <a:r>
              <a:rPr lang="is-IS" sz="3600" dirty="0">
                <a:latin typeface="Times New Roman" charset="0"/>
                <a:ea typeface="Times New Roman" charset="0"/>
                <a:cs typeface="Times New Roman" charset="0"/>
              </a:rPr>
              <a:t>wean it from earth; </a:t>
            </a:r>
          </a:p>
          <a:p>
            <a:pPr algn="ctr"/>
            <a:r>
              <a:rPr lang="is-IS" sz="3600" dirty="0">
                <a:latin typeface="Times New Roman" charset="0"/>
                <a:ea typeface="Times New Roman" charset="0"/>
                <a:cs typeface="Times New Roman" charset="0"/>
              </a:rPr>
              <a:t>through all its pulses move; </a:t>
            </a:r>
          </a:p>
          <a:p>
            <a:pPr algn="ctr"/>
            <a:r>
              <a:rPr lang="is-IS" sz="3600" dirty="0">
                <a:latin typeface="Times New Roman" charset="0"/>
                <a:ea typeface="Times New Roman" charset="0"/>
                <a:cs typeface="Times New Roman" charset="0"/>
              </a:rPr>
              <a:t>stoop to my weakness, </a:t>
            </a:r>
          </a:p>
          <a:p>
            <a:pPr algn="ctr"/>
            <a:r>
              <a:rPr lang="is-IS" sz="3600" dirty="0">
                <a:latin typeface="Times New Roman" charset="0"/>
                <a:ea typeface="Times New Roman" charset="0"/>
                <a:cs typeface="Times New Roman" charset="0"/>
              </a:rPr>
              <a:t>mighty as thou art, </a:t>
            </a:r>
          </a:p>
          <a:p>
            <a:pPr algn="ctr"/>
            <a:r>
              <a:rPr lang="is-IS" sz="3600" dirty="0">
                <a:latin typeface="Times New Roman" charset="0"/>
                <a:ea typeface="Times New Roman" charset="0"/>
                <a:cs typeface="Times New Roman" charset="0"/>
              </a:rPr>
              <a:t>and make me love thee as </a:t>
            </a:r>
          </a:p>
          <a:p>
            <a:pPr algn="ctr"/>
            <a:r>
              <a:rPr lang="is-IS" sz="3600" dirty="0">
                <a:latin typeface="Times New Roman" charset="0"/>
                <a:ea typeface="Times New Roman" charset="0"/>
                <a:cs typeface="Times New Roman" charset="0"/>
              </a:rPr>
              <a:t>I ought to love.</a:t>
            </a:r>
            <a:endParaRPr lang="en-US" sz="3600" dirty="0">
              <a:latin typeface="Times New Roman" charset="0"/>
              <a:ea typeface="Times New Roman" charset="0"/>
              <a:cs typeface="Times New Roman" charset="0"/>
            </a:endParaRPr>
          </a:p>
        </p:txBody>
      </p:sp>
      <p:sp>
        <p:nvSpPr>
          <p:cNvPr id="8" name="TextBox 7"/>
          <p:cNvSpPr txBox="1"/>
          <p:nvPr/>
        </p:nvSpPr>
        <p:spPr>
          <a:xfrm>
            <a:off x="0" y="0"/>
            <a:ext cx="9143999"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a:t>
            </a:r>
            <a:r>
              <a:rPr lang="en-US" sz="3200" i="1" dirty="0">
                <a:latin typeface="Times New Roman" charset="0"/>
                <a:ea typeface="Times New Roman" charset="0"/>
                <a:cs typeface="Times New Roman" charset="0"/>
              </a:rPr>
              <a:t>Spirit of God, Descend upon My Heart</a:t>
            </a:r>
            <a:r>
              <a:rPr lang="en-US" sz="3200" dirty="0">
                <a:latin typeface="Times New Roman" charset="0"/>
                <a:ea typeface="Times New Roman" charset="0"/>
                <a:cs typeface="Times New Roman" charset="0"/>
              </a:rPr>
              <a:t>”    UMH 500</a:t>
            </a:r>
          </a:p>
          <a:p>
            <a:pPr algn="ctr"/>
            <a:r>
              <a:rPr lang="en-US" sz="2000" dirty="0">
                <a:latin typeface="Times New Roman" charset="0"/>
                <a:ea typeface="Times New Roman" charset="0"/>
                <a:cs typeface="Times New Roman" charset="0"/>
              </a:rPr>
              <a:t>WORDS: George Croly, 1867     MUSIC: Frederick C. Atkinson, 1870</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108272090"/>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ound pattern&#10;&#10;Description automatically generated">
            <a:extLst>
              <a:ext uri="{FF2B5EF4-FFF2-40B4-BE49-F238E27FC236}">
                <a16:creationId xmlns:a16="http://schemas.microsoft.com/office/drawing/2014/main" id="{9C27CF46-F5E3-1A4C-AAC4-F5744A70242B}"/>
              </a:ext>
            </a:extLst>
          </p:cNvPr>
          <p:cNvPicPr>
            <a:picLocks noChangeAspect="1" noChangeArrowheads="1"/>
          </p:cNvPicPr>
          <p:nvPr/>
        </p:nvPicPr>
        <p:blipFill>
          <a:blip r:embed="rId2" r:link="rId3">
            <a:alphaModFix amt="20000"/>
            <a:extLst>
              <a:ext uri="{28A0092B-C50C-407E-A947-70E740481C1C}">
                <a14:useLocalDpi xmlns:a14="http://schemas.microsoft.com/office/drawing/2010/main" val="0"/>
              </a:ext>
            </a:extLst>
          </a:blip>
          <a:srcRect/>
          <a:stretch>
            <a:fillRect/>
          </a:stretch>
        </p:blipFill>
        <p:spPr bwMode="auto">
          <a:xfrm>
            <a:off x="-1" y="0"/>
            <a:ext cx="9143999" cy="6867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3999"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a:t>
            </a:r>
            <a:r>
              <a:rPr lang="en-US" sz="3200" i="1" dirty="0">
                <a:latin typeface="Times New Roman" charset="0"/>
                <a:ea typeface="Times New Roman" charset="0"/>
                <a:cs typeface="Times New Roman" charset="0"/>
              </a:rPr>
              <a:t>Spirit of God, Descend upon My Heart</a:t>
            </a:r>
            <a:r>
              <a:rPr lang="en-US" sz="3200" dirty="0">
                <a:latin typeface="Times New Roman" charset="0"/>
                <a:ea typeface="Times New Roman" charset="0"/>
                <a:cs typeface="Times New Roman" charset="0"/>
              </a:rPr>
              <a:t>”    UMH 500</a:t>
            </a:r>
          </a:p>
          <a:p>
            <a:pPr algn="ctr"/>
            <a:r>
              <a:rPr lang="en-US" sz="2000" dirty="0">
                <a:latin typeface="Times New Roman" charset="0"/>
                <a:ea typeface="Times New Roman" charset="0"/>
                <a:cs typeface="Times New Roman" charset="0"/>
              </a:rPr>
              <a:t>WORDS: George Croly, 1867     MUSIC: Frederick C. Atkinson, 1870</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p:cNvSpPr txBox="1"/>
          <p:nvPr/>
        </p:nvSpPr>
        <p:spPr>
          <a:xfrm>
            <a:off x="258793" y="1666257"/>
            <a:ext cx="8509970" cy="4524315"/>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I ask no dream, no </a:t>
            </a:r>
          </a:p>
          <a:p>
            <a:pPr algn="ctr"/>
            <a:r>
              <a:rPr lang="is-IS" sz="3600" dirty="0">
                <a:latin typeface="Times New Roman" charset="0"/>
                <a:ea typeface="Times New Roman" charset="0"/>
                <a:cs typeface="Times New Roman" charset="0"/>
              </a:rPr>
              <a:t>prophet ecstasies, </a:t>
            </a:r>
          </a:p>
          <a:p>
            <a:pPr algn="ctr"/>
            <a:r>
              <a:rPr lang="is-IS" sz="3600" dirty="0">
                <a:latin typeface="Times New Roman" charset="0"/>
                <a:ea typeface="Times New Roman" charset="0"/>
                <a:cs typeface="Times New Roman" charset="0"/>
              </a:rPr>
              <a:t>no sudden rending </a:t>
            </a:r>
          </a:p>
          <a:p>
            <a:pPr algn="ctr"/>
            <a:r>
              <a:rPr lang="is-IS" sz="3600" dirty="0">
                <a:latin typeface="Times New Roman" charset="0"/>
                <a:ea typeface="Times New Roman" charset="0"/>
                <a:cs typeface="Times New Roman" charset="0"/>
              </a:rPr>
              <a:t>of the veil of clay, </a:t>
            </a:r>
          </a:p>
          <a:p>
            <a:pPr algn="ctr"/>
            <a:r>
              <a:rPr lang="is-IS" sz="3600" dirty="0">
                <a:latin typeface="Times New Roman" charset="0"/>
                <a:ea typeface="Times New Roman" charset="0"/>
                <a:cs typeface="Times New Roman" charset="0"/>
              </a:rPr>
              <a:t>no angel visitant, </a:t>
            </a:r>
          </a:p>
          <a:p>
            <a:pPr algn="ctr"/>
            <a:r>
              <a:rPr lang="is-IS" sz="3600" dirty="0">
                <a:latin typeface="Times New Roman" charset="0"/>
                <a:ea typeface="Times New Roman" charset="0"/>
                <a:cs typeface="Times New Roman" charset="0"/>
              </a:rPr>
              <a:t>no opeing skies; </a:t>
            </a:r>
          </a:p>
          <a:p>
            <a:pPr algn="ctr"/>
            <a:r>
              <a:rPr lang="is-IS" sz="3600" dirty="0">
                <a:latin typeface="Times New Roman" charset="0"/>
                <a:ea typeface="Times New Roman" charset="0"/>
                <a:cs typeface="Times New Roman" charset="0"/>
              </a:rPr>
              <a:t>but take the dimness of </a:t>
            </a:r>
          </a:p>
          <a:p>
            <a:pPr algn="ctr"/>
            <a:r>
              <a:rPr lang="is-IS" sz="3600" dirty="0">
                <a:latin typeface="Times New Roman" charset="0"/>
                <a:ea typeface="Times New Roman" charset="0"/>
                <a:cs typeface="Times New Roman" charset="0"/>
              </a:rPr>
              <a:t>my soul away.</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6671103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ound pattern&#10;&#10;Description automatically generated">
            <a:extLst>
              <a:ext uri="{FF2B5EF4-FFF2-40B4-BE49-F238E27FC236}">
                <a16:creationId xmlns:a16="http://schemas.microsoft.com/office/drawing/2014/main" id="{FF61796D-8758-E345-8455-DAB73187F468}"/>
              </a:ext>
            </a:extLst>
          </p:cNvPr>
          <p:cNvPicPr>
            <a:picLocks noChangeAspect="1" noChangeArrowheads="1"/>
          </p:cNvPicPr>
          <p:nvPr/>
        </p:nvPicPr>
        <p:blipFill>
          <a:blip r:embed="rId2" r:link="rId3">
            <a:alphaModFix amt="20000"/>
            <a:extLst>
              <a:ext uri="{28A0092B-C50C-407E-A947-70E740481C1C}">
                <a14:useLocalDpi xmlns:a14="http://schemas.microsoft.com/office/drawing/2010/main" val="0"/>
              </a:ext>
            </a:extLst>
          </a:blip>
          <a:srcRect/>
          <a:stretch>
            <a:fillRect/>
          </a:stretch>
        </p:blipFill>
        <p:spPr bwMode="auto">
          <a:xfrm>
            <a:off x="-1" y="0"/>
            <a:ext cx="9143999" cy="6867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3999"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a:t>
            </a:r>
            <a:r>
              <a:rPr lang="en-US" sz="3200" i="1" dirty="0">
                <a:latin typeface="Times New Roman" charset="0"/>
                <a:ea typeface="Times New Roman" charset="0"/>
                <a:cs typeface="Times New Roman" charset="0"/>
              </a:rPr>
              <a:t>Spirit of God, Descend upon My Heart</a:t>
            </a:r>
            <a:r>
              <a:rPr lang="en-US" sz="3200" dirty="0">
                <a:latin typeface="Times New Roman" charset="0"/>
                <a:ea typeface="Times New Roman" charset="0"/>
                <a:cs typeface="Times New Roman" charset="0"/>
              </a:rPr>
              <a:t>”    UMH 500</a:t>
            </a:r>
          </a:p>
          <a:p>
            <a:pPr algn="ctr"/>
            <a:r>
              <a:rPr lang="en-US" sz="2000" dirty="0">
                <a:latin typeface="Times New Roman" charset="0"/>
                <a:ea typeface="Times New Roman" charset="0"/>
                <a:cs typeface="Times New Roman" charset="0"/>
              </a:rPr>
              <a:t>WORDS: George Croly, 1867     MUSIC: Frederick C. Atkinson, 1870</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p:cNvSpPr txBox="1"/>
          <p:nvPr/>
        </p:nvSpPr>
        <p:spPr>
          <a:xfrm>
            <a:off x="258793" y="1666257"/>
            <a:ext cx="8509970" cy="4524315"/>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Hast thou not bid me </a:t>
            </a:r>
          </a:p>
          <a:p>
            <a:pPr algn="ctr"/>
            <a:r>
              <a:rPr lang="is-IS" sz="3600" dirty="0">
                <a:latin typeface="Times New Roman" charset="0"/>
                <a:ea typeface="Times New Roman" charset="0"/>
                <a:cs typeface="Times New Roman" charset="0"/>
              </a:rPr>
              <a:t>love thee, God and King?  </a:t>
            </a:r>
          </a:p>
          <a:p>
            <a:pPr algn="ctr"/>
            <a:r>
              <a:rPr lang="is-IS" sz="3600" dirty="0">
                <a:latin typeface="Times New Roman" charset="0"/>
                <a:ea typeface="Times New Roman" charset="0"/>
                <a:cs typeface="Times New Roman" charset="0"/>
              </a:rPr>
              <a:t>All, all thine own, soul, </a:t>
            </a:r>
          </a:p>
          <a:p>
            <a:pPr algn="ctr"/>
            <a:r>
              <a:rPr lang="is-IS" sz="3600" dirty="0">
                <a:latin typeface="Times New Roman" charset="0"/>
                <a:ea typeface="Times New Roman" charset="0"/>
                <a:cs typeface="Times New Roman" charset="0"/>
              </a:rPr>
              <a:t>heart and strength and mind.  </a:t>
            </a:r>
          </a:p>
          <a:p>
            <a:pPr algn="ctr"/>
            <a:r>
              <a:rPr lang="is-IS" sz="3600" dirty="0">
                <a:latin typeface="Times New Roman" charset="0"/>
                <a:ea typeface="Times New Roman" charset="0"/>
                <a:cs typeface="Times New Roman" charset="0"/>
              </a:rPr>
              <a:t>I see thy cross; there </a:t>
            </a:r>
          </a:p>
          <a:p>
            <a:pPr algn="ctr"/>
            <a:r>
              <a:rPr lang="is-IS" sz="3600" dirty="0">
                <a:latin typeface="Times New Roman" charset="0"/>
                <a:ea typeface="Times New Roman" charset="0"/>
                <a:cs typeface="Times New Roman" charset="0"/>
              </a:rPr>
              <a:t>teach my heart to cling.  </a:t>
            </a:r>
          </a:p>
          <a:p>
            <a:pPr algn="ctr"/>
            <a:r>
              <a:rPr lang="is-IS" sz="3600" dirty="0">
                <a:latin typeface="Times New Roman" charset="0"/>
                <a:ea typeface="Times New Roman" charset="0"/>
                <a:cs typeface="Times New Roman" charset="0"/>
              </a:rPr>
              <a:t>O let me seek thee, and </a:t>
            </a:r>
          </a:p>
          <a:p>
            <a:pPr algn="ctr"/>
            <a:r>
              <a:rPr lang="is-IS" sz="3600" dirty="0">
                <a:latin typeface="Times New Roman" charset="0"/>
                <a:ea typeface="Times New Roman" charset="0"/>
                <a:cs typeface="Times New Roman" charset="0"/>
              </a:rPr>
              <a:t>O let me find!</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7156089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ound pattern&#10;&#10;Description automatically generated">
            <a:extLst>
              <a:ext uri="{FF2B5EF4-FFF2-40B4-BE49-F238E27FC236}">
                <a16:creationId xmlns:a16="http://schemas.microsoft.com/office/drawing/2014/main" id="{1A9BADB7-9F8A-EA4A-A85E-4E0A81AB0FF2}"/>
              </a:ext>
            </a:extLst>
          </p:cNvPr>
          <p:cNvPicPr>
            <a:picLocks noChangeAspect="1" noChangeArrowheads="1"/>
          </p:cNvPicPr>
          <p:nvPr/>
        </p:nvPicPr>
        <p:blipFill>
          <a:blip r:embed="rId2" r:link="rId3">
            <a:alphaModFix amt="20000"/>
            <a:extLst>
              <a:ext uri="{28A0092B-C50C-407E-A947-70E740481C1C}">
                <a14:useLocalDpi xmlns:a14="http://schemas.microsoft.com/office/drawing/2010/main" val="0"/>
              </a:ext>
            </a:extLst>
          </a:blip>
          <a:srcRect/>
          <a:stretch>
            <a:fillRect/>
          </a:stretch>
        </p:blipFill>
        <p:spPr bwMode="auto">
          <a:xfrm>
            <a:off x="-1" y="0"/>
            <a:ext cx="9143999" cy="6867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3999"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a:t>
            </a:r>
            <a:r>
              <a:rPr lang="en-US" sz="3200" i="1" dirty="0">
                <a:latin typeface="Times New Roman" charset="0"/>
                <a:ea typeface="Times New Roman" charset="0"/>
                <a:cs typeface="Times New Roman" charset="0"/>
              </a:rPr>
              <a:t>Spirit of God, Descend upon My Heart</a:t>
            </a:r>
            <a:r>
              <a:rPr lang="en-US" sz="3200" dirty="0">
                <a:latin typeface="Times New Roman" charset="0"/>
                <a:ea typeface="Times New Roman" charset="0"/>
                <a:cs typeface="Times New Roman" charset="0"/>
              </a:rPr>
              <a:t>”    UMH 500</a:t>
            </a:r>
          </a:p>
          <a:p>
            <a:pPr algn="ctr"/>
            <a:r>
              <a:rPr lang="en-US" sz="2000" dirty="0">
                <a:latin typeface="Times New Roman" charset="0"/>
                <a:ea typeface="Times New Roman" charset="0"/>
                <a:cs typeface="Times New Roman" charset="0"/>
              </a:rPr>
              <a:t>WORDS: George Croly, 1867     MUSIC: Frederick C. Atkinson, 1870</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p:cNvSpPr txBox="1"/>
          <p:nvPr/>
        </p:nvSpPr>
        <p:spPr>
          <a:xfrm>
            <a:off x="258793" y="1666257"/>
            <a:ext cx="8509970" cy="4524315"/>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Teach me to feel that </a:t>
            </a:r>
          </a:p>
          <a:p>
            <a:pPr algn="ctr"/>
            <a:r>
              <a:rPr lang="is-IS" sz="3600" dirty="0">
                <a:latin typeface="Times New Roman" charset="0"/>
                <a:ea typeface="Times New Roman" charset="0"/>
                <a:cs typeface="Times New Roman" charset="0"/>
              </a:rPr>
              <a:t>thou art always nigh; </a:t>
            </a:r>
          </a:p>
          <a:p>
            <a:pPr algn="ctr"/>
            <a:r>
              <a:rPr lang="is-IS" sz="3600" dirty="0">
                <a:latin typeface="Times New Roman" charset="0"/>
                <a:ea typeface="Times New Roman" charset="0"/>
                <a:cs typeface="Times New Roman" charset="0"/>
              </a:rPr>
              <a:t>teach me the struggles </a:t>
            </a:r>
          </a:p>
          <a:p>
            <a:pPr algn="ctr"/>
            <a:r>
              <a:rPr lang="is-IS" sz="3600" dirty="0">
                <a:latin typeface="Times New Roman" charset="0"/>
                <a:ea typeface="Times New Roman" charset="0"/>
                <a:cs typeface="Times New Roman" charset="0"/>
              </a:rPr>
              <a:t>of the soul to bear.  </a:t>
            </a:r>
          </a:p>
          <a:p>
            <a:pPr algn="ctr"/>
            <a:r>
              <a:rPr lang="is-IS" sz="3600" dirty="0">
                <a:latin typeface="Times New Roman" charset="0"/>
                <a:ea typeface="Times New Roman" charset="0"/>
                <a:cs typeface="Times New Roman" charset="0"/>
              </a:rPr>
              <a:t>To check the rising </a:t>
            </a:r>
          </a:p>
          <a:p>
            <a:pPr algn="ctr"/>
            <a:r>
              <a:rPr lang="is-IS" sz="3600" dirty="0">
                <a:latin typeface="Times New Roman" charset="0"/>
                <a:ea typeface="Times New Roman" charset="0"/>
                <a:cs typeface="Times New Roman" charset="0"/>
              </a:rPr>
              <a:t>doubt, the rebel sigh, </a:t>
            </a:r>
          </a:p>
          <a:p>
            <a:pPr algn="ctr"/>
            <a:r>
              <a:rPr lang="is-IS" sz="3600" dirty="0">
                <a:latin typeface="Times New Roman" charset="0"/>
                <a:ea typeface="Times New Roman" charset="0"/>
                <a:cs typeface="Times New Roman" charset="0"/>
              </a:rPr>
              <a:t>teach me the patience of </a:t>
            </a:r>
          </a:p>
          <a:p>
            <a:pPr algn="ctr"/>
            <a:r>
              <a:rPr lang="is-IS" sz="3600" dirty="0">
                <a:latin typeface="Times New Roman" charset="0"/>
                <a:ea typeface="Times New Roman" charset="0"/>
                <a:cs typeface="Times New Roman" charset="0"/>
              </a:rPr>
              <a:t>unanswered prayer.</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81438404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ound pattern&#10;&#10;Description automatically generated">
            <a:extLst>
              <a:ext uri="{FF2B5EF4-FFF2-40B4-BE49-F238E27FC236}">
                <a16:creationId xmlns:a16="http://schemas.microsoft.com/office/drawing/2014/main" id="{F403679A-0B86-6549-810A-A68C34153F50}"/>
              </a:ext>
            </a:extLst>
          </p:cNvPr>
          <p:cNvPicPr>
            <a:picLocks noChangeAspect="1" noChangeArrowheads="1"/>
          </p:cNvPicPr>
          <p:nvPr/>
        </p:nvPicPr>
        <p:blipFill>
          <a:blip r:embed="rId2" r:link="rId3">
            <a:alphaModFix amt="20000"/>
            <a:extLst>
              <a:ext uri="{28A0092B-C50C-407E-A947-70E740481C1C}">
                <a14:useLocalDpi xmlns:a14="http://schemas.microsoft.com/office/drawing/2010/main" val="0"/>
              </a:ext>
            </a:extLst>
          </a:blip>
          <a:srcRect/>
          <a:stretch>
            <a:fillRect/>
          </a:stretch>
        </p:blipFill>
        <p:spPr bwMode="auto">
          <a:xfrm>
            <a:off x="-1" y="0"/>
            <a:ext cx="9143999" cy="6867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3999"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a:t>
            </a:r>
            <a:r>
              <a:rPr lang="en-US" sz="3200" i="1" dirty="0">
                <a:latin typeface="Times New Roman" charset="0"/>
                <a:ea typeface="Times New Roman" charset="0"/>
                <a:cs typeface="Times New Roman" charset="0"/>
              </a:rPr>
              <a:t>Spirit of God, Descend upon My Heart</a:t>
            </a:r>
            <a:r>
              <a:rPr lang="en-US" sz="3200" dirty="0">
                <a:latin typeface="Times New Roman" charset="0"/>
                <a:ea typeface="Times New Roman" charset="0"/>
                <a:cs typeface="Times New Roman" charset="0"/>
              </a:rPr>
              <a:t>”    UMH 500</a:t>
            </a:r>
          </a:p>
          <a:p>
            <a:pPr algn="ctr"/>
            <a:r>
              <a:rPr lang="en-US" sz="2000" dirty="0">
                <a:latin typeface="Times New Roman" charset="0"/>
                <a:ea typeface="Times New Roman" charset="0"/>
                <a:cs typeface="Times New Roman" charset="0"/>
              </a:rPr>
              <a:t>WORDS: George Croly, 1867     MUSIC: Frederick C. Atkinson, 1870</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p:cNvSpPr txBox="1"/>
          <p:nvPr/>
        </p:nvSpPr>
        <p:spPr>
          <a:xfrm>
            <a:off x="258793" y="1666257"/>
            <a:ext cx="8509970" cy="4524315"/>
          </a:xfrm>
          <a:prstGeom prst="rect">
            <a:avLst/>
          </a:prstGeom>
          <a:noFill/>
        </p:spPr>
        <p:txBody>
          <a:bodyPr wrap="square" rtlCol="0">
            <a:spAutoFit/>
          </a:bodyPr>
          <a:lstStyle/>
          <a:p>
            <a:pPr algn="ctr"/>
            <a:r>
              <a:rPr lang="is-IS" sz="3600" dirty="0">
                <a:latin typeface="Times New Roman" charset="0"/>
                <a:ea typeface="Times New Roman" charset="0"/>
                <a:cs typeface="Times New Roman" charset="0"/>
              </a:rPr>
              <a:t>Teach me to love thee </a:t>
            </a:r>
          </a:p>
          <a:p>
            <a:pPr algn="ctr"/>
            <a:r>
              <a:rPr lang="is-IS" sz="3600" dirty="0">
                <a:latin typeface="Times New Roman" charset="0"/>
                <a:ea typeface="Times New Roman" charset="0"/>
                <a:cs typeface="Times New Roman" charset="0"/>
              </a:rPr>
              <a:t>as tine angels love, </a:t>
            </a:r>
          </a:p>
          <a:p>
            <a:pPr algn="ctr"/>
            <a:r>
              <a:rPr lang="is-IS" sz="3600" dirty="0">
                <a:latin typeface="Times New Roman" charset="0"/>
                <a:ea typeface="Times New Roman" charset="0"/>
                <a:cs typeface="Times New Roman" charset="0"/>
              </a:rPr>
              <a:t>one holy passion </a:t>
            </a:r>
          </a:p>
          <a:p>
            <a:pPr algn="ctr"/>
            <a:r>
              <a:rPr lang="is-IS" sz="3600" dirty="0">
                <a:latin typeface="Times New Roman" charset="0"/>
                <a:ea typeface="Times New Roman" charset="0"/>
                <a:cs typeface="Times New Roman" charset="0"/>
              </a:rPr>
              <a:t>filling all my frame; </a:t>
            </a:r>
          </a:p>
          <a:p>
            <a:pPr algn="ctr"/>
            <a:r>
              <a:rPr lang="is-IS" sz="3600" dirty="0">
                <a:latin typeface="Times New Roman" charset="0"/>
                <a:ea typeface="Times New Roman" charset="0"/>
                <a:cs typeface="Times New Roman" charset="0"/>
              </a:rPr>
              <a:t>the kindling of the </a:t>
            </a:r>
          </a:p>
          <a:p>
            <a:pPr algn="ctr"/>
            <a:r>
              <a:rPr lang="is-IS" sz="3600" dirty="0">
                <a:latin typeface="Times New Roman" charset="0"/>
                <a:ea typeface="Times New Roman" charset="0"/>
                <a:cs typeface="Times New Roman" charset="0"/>
              </a:rPr>
              <a:t>heaven descended Dove, </a:t>
            </a:r>
          </a:p>
          <a:p>
            <a:pPr algn="ctr"/>
            <a:r>
              <a:rPr lang="is-IS" sz="3600" dirty="0">
                <a:latin typeface="Times New Roman" charset="0"/>
                <a:ea typeface="Times New Roman" charset="0"/>
                <a:cs typeface="Times New Roman" charset="0"/>
              </a:rPr>
              <a:t>my heart an altar, and </a:t>
            </a:r>
          </a:p>
          <a:p>
            <a:pPr algn="ctr"/>
            <a:r>
              <a:rPr lang="is-IS" sz="3600" dirty="0">
                <a:latin typeface="Times New Roman" charset="0"/>
                <a:ea typeface="Times New Roman" charset="0"/>
                <a:cs typeface="Times New Roman" charset="0"/>
              </a:rPr>
              <a:t>thy love the flame.</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05896221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22860-4A92-C991-4CEB-071A4FD133C8}"/>
              </a:ext>
            </a:extLst>
          </p:cNvPr>
          <p:cNvSpPr>
            <a:spLocks noGrp="1"/>
          </p:cNvSpPr>
          <p:nvPr>
            <p:ph type="ctrTitle"/>
          </p:nvPr>
        </p:nvSpPr>
        <p:spPr>
          <a:xfrm>
            <a:off x="603504" y="5116529"/>
            <a:ext cx="7944130" cy="1000655"/>
          </a:xfrm>
        </p:spPr>
        <p:txBody>
          <a:bodyPr anchor="t">
            <a:normAutofit/>
          </a:bodyPr>
          <a:lstStyle/>
          <a:p>
            <a:pPr algn="l"/>
            <a:r>
              <a:rPr lang="en-US" sz="3500">
                <a:solidFill>
                  <a:schemeClr val="tx2"/>
                </a:solidFill>
              </a:rPr>
              <a:t>Psalm 104: 24 – 32, 35  </a:t>
            </a:r>
          </a:p>
        </p:txBody>
      </p:sp>
      <p:pic>
        <p:nvPicPr>
          <p:cNvPr id="1026" name="Picture 2" descr="A bird flying in the sky&#10;&#10;AI-generated content may be incorrect.">
            <a:extLst>
              <a:ext uri="{FF2B5EF4-FFF2-40B4-BE49-F238E27FC236}">
                <a16:creationId xmlns:a16="http://schemas.microsoft.com/office/drawing/2014/main" id="{F66DA87C-8654-40E8-60EB-4C0142ED3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60" b="18082"/>
          <a:stretch>
            <a:fillRect/>
          </a:stretch>
        </p:blipFill>
        <p:spPr bwMode="auto">
          <a:xfrm>
            <a:off x="20" y="10"/>
            <a:ext cx="9143980"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034" name="Freeform: Shape 103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36409B39-0C6C-8B61-D803-42FDE9A5B400}"/>
              </a:ext>
            </a:extLst>
          </p:cNvPr>
          <p:cNvSpPr>
            <a:spLocks noGrp="1"/>
          </p:cNvSpPr>
          <p:nvPr>
            <p:ph type="subTitle" idx="1"/>
          </p:nvPr>
        </p:nvSpPr>
        <p:spPr>
          <a:xfrm>
            <a:off x="603504" y="4580785"/>
            <a:ext cx="7062673" cy="484374"/>
          </a:xfrm>
        </p:spPr>
        <p:txBody>
          <a:bodyPr anchor="b">
            <a:normAutofit/>
          </a:bodyPr>
          <a:lstStyle/>
          <a:p>
            <a:pPr algn="l"/>
            <a:r>
              <a:rPr lang="en-US" sz="1700">
                <a:solidFill>
                  <a:schemeClr val="tx2"/>
                </a:solidFill>
              </a:rPr>
              <a:t>NRSVUE</a:t>
            </a:r>
          </a:p>
        </p:txBody>
      </p:sp>
    </p:spTree>
    <p:extLst>
      <p:ext uri="{BB962C8B-B14F-4D97-AF65-F5344CB8AC3E}">
        <p14:creationId xmlns:p14="http://schemas.microsoft.com/office/powerpoint/2010/main" val="19818133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E183EA-9500-FAA9-723E-A0A8762F2DDB}"/>
              </a:ext>
            </a:extLst>
          </p:cNvPr>
          <p:cNvSpPr txBox="1"/>
          <p:nvPr/>
        </p:nvSpPr>
        <p:spPr>
          <a:xfrm>
            <a:off x="0" y="78242"/>
            <a:ext cx="9144000" cy="6701515"/>
          </a:xfrm>
          <a:prstGeom prst="rect">
            <a:avLst/>
          </a:prstGeom>
          <a:noFill/>
        </p:spPr>
        <p:txBody>
          <a:bodyPr wrap="square">
            <a:spAutoFit/>
          </a:bodyPr>
          <a:lstStyle/>
          <a:p>
            <a:pPr marL="0" marR="0" algn="ctr">
              <a:lnSpc>
                <a:spcPct val="150000"/>
              </a:lnSpc>
              <a:buNone/>
            </a:pPr>
            <a:r>
              <a:rPr lang="en-US" sz="3000" baseline="30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24 </a:t>
            </a:r>
            <a:r>
              <a:rPr lang="en-US" sz="3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O </a:t>
            </a:r>
            <a:r>
              <a:rPr lang="en-US" sz="3000" cap="small"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Lord</a:t>
            </a:r>
            <a:r>
              <a:rPr lang="en-US" sz="3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how manifold are your works!</a:t>
            </a:r>
            <a:r>
              <a:rPr lang="en-US" sz="3000" dirty="0">
                <a:solidFill>
                  <a:srgbClr val="000000"/>
                </a:solidFill>
                <a:effectLst/>
                <a:latin typeface="Verdana" panose="020B0604030504040204" pitchFamily="34" charset="0"/>
                <a:ea typeface="Times New Roman" panose="02020603050405020304" pitchFamily="18" charset="0"/>
                <a:cs typeface="Courier New" panose="02070309020205020404" pitchFamily="49" charset="0"/>
              </a:rPr>
              <a:t>  </a:t>
            </a:r>
            <a:r>
              <a:rPr lang="en-US" sz="3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In wisdom you have made them all;</a:t>
            </a:r>
            <a:r>
              <a:rPr lang="en-US" sz="3000" dirty="0">
                <a:solidFill>
                  <a:srgbClr val="000000"/>
                </a:solidFill>
                <a:effectLst/>
                <a:latin typeface="Verdana" panose="020B0604030504040204" pitchFamily="34" charset="0"/>
                <a:ea typeface="Times New Roman" panose="02020603050405020304" pitchFamily="18" charset="0"/>
                <a:cs typeface="Courier New" panose="02070309020205020404" pitchFamily="49" charset="0"/>
              </a:rPr>
              <a:t> </a:t>
            </a:r>
            <a:r>
              <a:rPr lang="en-US" sz="3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the earth is full of your creatures.</a:t>
            </a:r>
          </a:p>
          <a:p>
            <a:pPr marL="0" marR="0" algn="ctr">
              <a:lnSpc>
                <a:spcPct val="150000"/>
              </a:lnSpc>
              <a:buNone/>
            </a:pPr>
            <a:br>
              <a:rPr lang="en-US" sz="3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br>
            <a:r>
              <a:rPr lang="en-US" sz="3000" baseline="30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25 </a:t>
            </a:r>
            <a:r>
              <a:rPr lang="en-US" sz="3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There is the sea, great and wide; creeping things innumerable are there,</a:t>
            </a:r>
            <a:r>
              <a:rPr lang="en-US" sz="3000" dirty="0">
                <a:solidFill>
                  <a:srgbClr val="000000"/>
                </a:solidFill>
                <a:effectLst/>
                <a:latin typeface="Verdana" panose="020B0604030504040204" pitchFamily="34" charset="0"/>
                <a:ea typeface="DengXian Light" panose="02010600030101010101" pitchFamily="2" charset="-122"/>
                <a:cs typeface="Segoe UI" panose="020B0502040204020203" pitchFamily="34" charset="0"/>
              </a:rPr>
              <a:t> l</a:t>
            </a:r>
            <a:r>
              <a:rPr lang="en-US" sz="3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iving things both small and great.</a:t>
            </a:r>
          </a:p>
          <a:p>
            <a:pPr marL="0" marR="0" algn="ctr">
              <a:lnSpc>
                <a:spcPct val="150000"/>
              </a:lnSpc>
              <a:buNone/>
            </a:pPr>
            <a:br>
              <a:rPr lang="en-US" sz="3000" baseline="30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br>
            <a:r>
              <a:rPr lang="en-US" sz="3000" baseline="30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26 </a:t>
            </a:r>
            <a:r>
              <a:rPr lang="en-US" sz="3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There go the ships </a:t>
            </a:r>
            <a:r>
              <a:rPr lang="en-US" sz="3000" dirty="0">
                <a:solidFill>
                  <a:srgbClr val="000000"/>
                </a:solidFill>
                <a:effectLst/>
                <a:latin typeface="Verdana" panose="020B0604030504040204" pitchFamily="34" charset="0"/>
                <a:ea typeface="Times New Roman" panose="02020603050405020304" pitchFamily="18" charset="0"/>
                <a:cs typeface="Courier New" panose="02070309020205020404" pitchFamily="49" charset="0"/>
              </a:rPr>
              <a:t> </a:t>
            </a:r>
            <a:r>
              <a:rPr lang="en-US" sz="30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and Leviathan that you formed to sport in it. </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7573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2E4BD-D680-CBEB-8DA9-85B8621236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AA4B9EA-1C26-884D-291D-362F38BB998C}"/>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27 </a:t>
            </a:r>
            <a:r>
              <a:rPr lang="en-US" sz="3000" dirty="0">
                <a:latin typeface="Verdana" panose="020B0604030504040204" pitchFamily="34" charset="0"/>
                <a:ea typeface="Verdana" panose="020B0604030504040204" pitchFamily="34" charset="0"/>
                <a:cs typeface="Verdana" panose="020B0604030504040204" pitchFamily="34" charset="0"/>
              </a:rPr>
              <a:t>These all look to you to give them their food in due season;</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28 </a:t>
            </a:r>
            <a:r>
              <a:rPr lang="en-US" sz="3000" dirty="0">
                <a:latin typeface="Verdana" panose="020B0604030504040204" pitchFamily="34" charset="0"/>
                <a:ea typeface="Verdana" panose="020B0604030504040204" pitchFamily="34" charset="0"/>
                <a:cs typeface="Verdana" panose="020B0604030504040204" pitchFamily="34" charset="0"/>
              </a:rPr>
              <a:t>when you give to them, they gather it up; when you open your hand, they are filled with good things. </a:t>
            </a:r>
            <a:endParaRPr lang="en-US" sz="30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23256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i="1" dirty="0">
                <a:latin typeface="Verdana" panose="020B0604030504040204" pitchFamily="34" charset="0"/>
                <a:ea typeface="Verdana" panose="020B0604030504040204" pitchFamily="34" charset="0"/>
                <a:cs typeface="Verdana" panose="020B0604030504040204" pitchFamily="34" charset="0"/>
              </a:rPr>
              <a:t>Pentecost</a:t>
            </a:r>
          </a:p>
          <a:p>
            <a:pPr algn="ctr" defTabSz="914400">
              <a:lnSpc>
                <a:spcPct val="90000"/>
              </a:lnSpc>
              <a:spcAft>
                <a:spcPts val="600"/>
              </a:spcAft>
            </a:pPr>
            <a:endParaRPr lang="en-US" sz="2800" i="1"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May 24</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4" name="Picture 3">
            <a:extLst>
              <a:ext uri="{FF2B5EF4-FFF2-40B4-BE49-F238E27FC236}">
                <a16:creationId xmlns:a16="http://schemas.microsoft.com/office/drawing/2014/main" id="{9FD3A034-C017-FA85-D53F-7B91607578F5}"/>
              </a:ext>
            </a:extLst>
          </p:cNvPr>
          <p:cNvPicPr>
            <a:picLocks noChangeAspect="1"/>
          </p:cNvPicPr>
          <p:nvPr/>
        </p:nvPicPr>
        <p:blipFill rotWithShape="1">
          <a:blip r:embed="rId3">
            <a:extLst>
              <a:ext uri="{28A0092B-C50C-407E-A947-70E740481C1C}">
                <a14:useLocalDpi xmlns:a14="http://schemas.microsoft.com/office/drawing/2010/main" val="0"/>
              </a:ext>
            </a:extLst>
          </a:blip>
          <a:srcRect l="6644" t="1" r="6776" b="-276"/>
          <a:stretch>
            <a:fillRect/>
          </a:stretch>
        </p:blipFill>
        <p:spPr bwMode="auto">
          <a:xfrm>
            <a:off x="94742" y="1246823"/>
            <a:ext cx="4477258" cy="3627755"/>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275E-122A-3538-6580-3F41F7488A8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1485859-CB16-39F1-4C23-412EA03EDFFD}"/>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29 </a:t>
            </a:r>
            <a:r>
              <a:rPr lang="en-US" sz="3000" dirty="0">
                <a:latin typeface="Verdana" panose="020B0604030504040204" pitchFamily="34" charset="0"/>
                <a:ea typeface="Verdana" panose="020B0604030504040204" pitchFamily="34" charset="0"/>
                <a:cs typeface="Verdana" panose="020B0604030504040204" pitchFamily="34" charset="0"/>
              </a:rPr>
              <a:t>When you hide your face, they are dismayed; when you take away their breath, they die  and return to their dust.</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aseline="30000" dirty="0">
                <a:latin typeface="Verdana" panose="020B0604030504040204" pitchFamily="34" charset="0"/>
                <a:ea typeface="Verdana" panose="020B0604030504040204" pitchFamily="34" charset="0"/>
                <a:cs typeface="Verdana" panose="020B0604030504040204" pitchFamily="34" charset="0"/>
              </a:rPr>
              <a:t>30 </a:t>
            </a:r>
            <a:r>
              <a:rPr lang="en-US" sz="3000" dirty="0">
                <a:latin typeface="Verdana" panose="020B0604030504040204" pitchFamily="34" charset="0"/>
                <a:ea typeface="Verdana" panose="020B0604030504040204" pitchFamily="34" charset="0"/>
                <a:cs typeface="Verdana" panose="020B0604030504040204" pitchFamily="34" charset="0"/>
              </a:rPr>
              <a:t>When you send forth your spirit, they are created, and you renew the face of the ground.</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 </a:t>
            </a:r>
            <a:r>
              <a:rPr lang="en-US" sz="3000" baseline="30000" dirty="0">
                <a:latin typeface="Verdana" panose="020B0604030504040204" pitchFamily="34" charset="0"/>
                <a:ea typeface="Verdana" panose="020B0604030504040204" pitchFamily="34" charset="0"/>
                <a:cs typeface="Verdana" panose="020B0604030504040204" pitchFamily="34" charset="0"/>
              </a:rPr>
              <a:t>31</a:t>
            </a:r>
            <a:r>
              <a:rPr lang="en-US" sz="3000" dirty="0">
                <a:latin typeface="Verdana" panose="020B0604030504040204" pitchFamily="34" charset="0"/>
                <a:ea typeface="Verdana" panose="020B0604030504040204" pitchFamily="34" charset="0"/>
                <a:cs typeface="Verdana" panose="020B0604030504040204" pitchFamily="34" charset="0"/>
              </a:rPr>
              <a:t> May the glory of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endure forever; may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rejoice in his works—</a:t>
            </a:r>
          </a:p>
        </p:txBody>
      </p:sp>
    </p:spTree>
    <p:extLst>
      <p:ext uri="{BB962C8B-B14F-4D97-AF65-F5344CB8AC3E}">
        <p14:creationId xmlns:p14="http://schemas.microsoft.com/office/powerpoint/2010/main" val="40796877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7546D-AAC6-3C6B-B43E-9CB087EEAB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BFA15D2-CAA3-47FF-C1A1-600DA2FF8E80}"/>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32 </a:t>
            </a:r>
            <a:r>
              <a:rPr lang="en-US" sz="3000" dirty="0">
                <a:latin typeface="Verdana" panose="020B0604030504040204" pitchFamily="34" charset="0"/>
                <a:ea typeface="Verdana" panose="020B0604030504040204" pitchFamily="34" charset="0"/>
                <a:cs typeface="Verdana" panose="020B0604030504040204" pitchFamily="34" charset="0"/>
              </a:rPr>
              <a:t>who looks on the earth and it trembles, who touches the mountains and they smoke.</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 35 </a:t>
            </a:r>
            <a:r>
              <a:rPr lang="en-US" sz="3000" dirty="0">
                <a:latin typeface="Verdana" panose="020B0604030504040204" pitchFamily="34" charset="0"/>
                <a:ea typeface="Verdana" panose="020B0604030504040204" pitchFamily="34" charset="0"/>
                <a:cs typeface="Verdana" panose="020B0604030504040204" pitchFamily="34" charset="0"/>
              </a:rPr>
              <a:t>Let sinners be consumed from the earth, and let the wicked be no more. Bless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O my soul. Praise the </a:t>
            </a:r>
            <a:r>
              <a:rPr lang="en-US" sz="3000" cap="small" dirty="0">
                <a:latin typeface="Verdana" panose="020B0604030504040204" pitchFamily="34" charset="0"/>
                <a:ea typeface="Verdana" panose="020B0604030504040204" pitchFamily="34" charset="0"/>
                <a:cs typeface="Verdana" panose="020B0604030504040204" pitchFamily="34" charset="0"/>
              </a:rPr>
              <a:t>Lord</a:t>
            </a:r>
            <a:r>
              <a:rPr lang="en-US" sz="30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26885706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E0A2E45-F454-C4B2-0280-E7141EFDB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583"/>
          <a:stretch>
            <a:fillRect/>
          </a:stretch>
        </p:blipFill>
        <p:spPr bwMode="auto">
          <a:xfrm>
            <a:off x="20" y="10"/>
            <a:ext cx="9143979" cy="5486390"/>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useBgFill="1">
        <p:nvSpPr>
          <p:cNvPr id="1033" name="Rectangle 103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9144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02A68-B6EF-3D7F-7589-C5A95959FAC1}"/>
              </a:ext>
            </a:extLst>
          </p:cNvPr>
          <p:cNvSpPr>
            <a:spLocks noGrp="1"/>
          </p:cNvSpPr>
          <p:nvPr>
            <p:ph type="ctrTitle"/>
          </p:nvPr>
        </p:nvSpPr>
        <p:spPr>
          <a:xfrm>
            <a:off x="442167" y="5746071"/>
            <a:ext cx="5261624" cy="852260"/>
          </a:xfrm>
        </p:spPr>
        <p:txBody>
          <a:bodyPr anchor="ctr">
            <a:normAutofit/>
          </a:bodyPr>
          <a:lstStyle/>
          <a:p>
            <a:pPr algn="l"/>
            <a:r>
              <a:rPr lang="en-US" sz="3100"/>
              <a:t>Acts 2: 1 – 21 </a:t>
            </a:r>
          </a:p>
        </p:txBody>
      </p:sp>
      <p:sp>
        <p:nvSpPr>
          <p:cNvPr id="3" name="Subtitle 2">
            <a:extLst>
              <a:ext uri="{FF2B5EF4-FFF2-40B4-BE49-F238E27FC236}">
                <a16:creationId xmlns:a16="http://schemas.microsoft.com/office/drawing/2014/main" id="{1C523296-40D7-0C3E-CAD6-AFD22E9A952E}"/>
              </a:ext>
            </a:extLst>
          </p:cNvPr>
          <p:cNvSpPr>
            <a:spLocks noGrp="1"/>
          </p:cNvSpPr>
          <p:nvPr>
            <p:ph type="subTitle" idx="1"/>
          </p:nvPr>
        </p:nvSpPr>
        <p:spPr>
          <a:xfrm>
            <a:off x="5703792" y="5746071"/>
            <a:ext cx="3086100" cy="852260"/>
          </a:xfrm>
        </p:spPr>
        <p:txBody>
          <a:bodyPr anchor="ctr">
            <a:normAutofit/>
          </a:bodyPr>
          <a:lstStyle/>
          <a:p>
            <a:pPr algn="r"/>
            <a:r>
              <a:rPr lang="en-US" sz="1700"/>
              <a:t>NRSVUE</a:t>
            </a:r>
          </a:p>
        </p:txBody>
      </p:sp>
    </p:spTree>
    <p:extLst>
      <p:ext uri="{BB962C8B-B14F-4D97-AF65-F5344CB8AC3E}">
        <p14:creationId xmlns:p14="http://schemas.microsoft.com/office/powerpoint/2010/main" val="15144595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DED7F-055C-3837-0A83-A6CE9552416F}"/>
              </a:ext>
            </a:extLst>
          </p:cNvPr>
          <p:cNvSpPr txBox="1"/>
          <p:nvPr/>
        </p:nvSpPr>
        <p:spPr>
          <a:xfrm>
            <a:off x="0" y="0"/>
            <a:ext cx="9144000" cy="6923883"/>
          </a:xfrm>
          <a:prstGeom prst="rect">
            <a:avLst/>
          </a:prstGeom>
          <a:noFill/>
        </p:spPr>
        <p:txBody>
          <a:bodyPr wrap="square">
            <a:spAutoFit/>
          </a:bodyPr>
          <a:lstStyle/>
          <a:p>
            <a:pPr marL="0" marR="0" algn="ctr">
              <a:lnSpc>
                <a:spcPct val="150000"/>
              </a:lnSpc>
              <a:buNone/>
            </a:pPr>
            <a:r>
              <a:rPr lang="en-US" sz="3000" dirty="0">
                <a:effectLst/>
                <a:latin typeface="Verdana" panose="020B0604030504040204" pitchFamily="34" charset="0"/>
                <a:ea typeface="Verdana" panose="020B0604030504040204" pitchFamily="34" charset="0"/>
                <a:cs typeface="Verdana" panose="020B0604030504040204" pitchFamily="34" charset="0"/>
              </a:rPr>
              <a:t>When the day of Pentecost had come, they were all together in one place. </a:t>
            </a:r>
          </a:p>
          <a:p>
            <a:pPr marL="0" marR="0" algn="ctr">
              <a:lnSpc>
                <a:spcPct val="150000"/>
              </a:lnSpc>
              <a:buNone/>
            </a:pP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50000"/>
              </a:lnSpc>
              <a:buNone/>
            </a:pPr>
            <a:r>
              <a:rPr lang="en-US" sz="3000" b="1" baseline="30000" dirty="0">
                <a:effectLst/>
                <a:latin typeface="Verdana" panose="020B0604030504040204" pitchFamily="34" charset="0"/>
                <a:ea typeface="Verdana" panose="020B0604030504040204" pitchFamily="34" charset="0"/>
                <a:cs typeface="Verdana" panose="020B0604030504040204" pitchFamily="34" charset="0"/>
              </a:rPr>
              <a:t>2 </a:t>
            </a:r>
            <a:r>
              <a:rPr lang="en-US" sz="3000" dirty="0">
                <a:effectLst/>
                <a:latin typeface="Verdana" panose="020B0604030504040204" pitchFamily="34" charset="0"/>
                <a:ea typeface="Verdana" panose="020B0604030504040204" pitchFamily="34" charset="0"/>
                <a:cs typeface="Verdana" panose="020B0604030504040204" pitchFamily="34" charset="0"/>
              </a:rPr>
              <a:t>And suddenly from heaven there came a sound like the rush of a violent wind, and it filled the entire house where they were sitting. </a:t>
            </a:r>
          </a:p>
          <a:p>
            <a:pPr marL="0" marR="0" algn="ctr">
              <a:lnSpc>
                <a:spcPct val="150000"/>
              </a:lnSpc>
              <a:buNone/>
            </a:pP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50000"/>
              </a:lnSpc>
              <a:buNone/>
            </a:pPr>
            <a:r>
              <a:rPr lang="en-US" sz="3000" b="1" baseline="30000" dirty="0">
                <a:effectLst/>
                <a:latin typeface="Verdana" panose="020B0604030504040204" pitchFamily="34" charset="0"/>
                <a:ea typeface="Verdana" panose="020B0604030504040204" pitchFamily="34" charset="0"/>
                <a:cs typeface="Verdana" panose="020B0604030504040204" pitchFamily="34" charset="0"/>
              </a:rPr>
              <a:t>3 </a:t>
            </a:r>
            <a:r>
              <a:rPr lang="en-US" sz="3000" dirty="0">
                <a:effectLst/>
                <a:latin typeface="Verdana" panose="020B0604030504040204" pitchFamily="34" charset="0"/>
                <a:ea typeface="Verdana" panose="020B0604030504040204" pitchFamily="34" charset="0"/>
                <a:cs typeface="Verdana" panose="020B0604030504040204" pitchFamily="34" charset="0"/>
              </a:rPr>
              <a:t>Divided tongues, as of fire, appeared among them, and a tongue rested on each of them. </a:t>
            </a:r>
          </a:p>
        </p:txBody>
      </p:sp>
    </p:spTree>
    <p:extLst>
      <p:ext uri="{BB962C8B-B14F-4D97-AF65-F5344CB8AC3E}">
        <p14:creationId xmlns:p14="http://schemas.microsoft.com/office/powerpoint/2010/main" val="33955719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B886C-0A61-E065-F9AE-2DDF48ED1B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DA492B8-4F91-32E0-5EFD-A881A377311B}"/>
              </a:ext>
            </a:extLst>
          </p:cNvPr>
          <p:cNvSpPr txBox="1"/>
          <p:nvPr/>
        </p:nvSpPr>
        <p:spPr>
          <a:xfrm>
            <a:off x="0" y="1352053"/>
            <a:ext cx="9144000" cy="4153894"/>
          </a:xfrm>
          <a:prstGeom prst="rect">
            <a:avLst/>
          </a:prstGeom>
          <a:noFill/>
        </p:spPr>
        <p:txBody>
          <a:bodyPr wrap="square">
            <a:spAutoFit/>
          </a:bodyPr>
          <a:lstStyle/>
          <a:p>
            <a:pPr marL="0" marR="0" algn="ctr">
              <a:lnSpc>
                <a:spcPct val="150000"/>
              </a:lnSpc>
              <a:buNone/>
            </a:pPr>
            <a:r>
              <a:rPr lang="en-US" sz="3000" baseline="30000" dirty="0">
                <a:effectLst/>
                <a:latin typeface="Verdana" panose="020B0604030504040204" pitchFamily="34" charset="0"/>
                <a:ea typeface="Verdana" panose="020B0604030504040204" pitchFamily="34" charset="0"/>
                <a:cs typeface="Verdana" panose="020B0604030504040204" pitchFamily="34" charset="0"/>
              </a:rPr>
              <a:t>4</a:t>
            </a:r>
            <a:r>
              <a:rPr lang="en-US" sz="3000" dirty="0">
                <a:effectLst/>
                <a:latin typeface="Verdana" panose="020B0604030504040204" pitchFamily="34" charset="0"/>
                <a:ea typeface="Verdana" panose="020B0604030504040204" pitchFamily="34" charset="0"/>
                <a:cs typeface="Verdana" panose="020B0604030504040204" pitchFamily="34" charset="0"/>
              </a:rPr>
              <a:t> All of them were filled with the Holy Spirit and began to speak in other languages, as the Spirit gave them ability.</a:t>
            </a:r>
          </a:p>
          <a:p>
            <a:pPr marL="0" marR="0" algn="ctr">
              <a:lnSpc>
                <a:spcPct val="150000"/>
              </a:lnSpc>
              <a:buNone/>
            </a:pP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50000"/>
              </a:lnSpc>
              <a:buNone/>
            </a:pPr>
            <a:r>
              <a:rPr lang="en-US" sz="3000" baseline="30000" dirty="0">
                <a:effectLst/>
                <a:latin typeface="Verdana" panose="020B0604030504040204" pitchFamily="34" charset="0"/>
                <a:ea typeface="Verdana" panose="020B0604030504040204" pitchFamily="34" charset="0"/>
                <a:cs typeface="Verdana" panose="020B0604030504040204" pitchFamily="34" charset="0"/>
              </a:rPr>
              <a:t>5</a:t>
            </a:r>
            <a:r>
              <a:rPr lang="en-US" sz="3000" dirty="0">
                <a:effectLst/>
                <a:latin typeface="Verdana" panose="020B0604030504040204" pitchFamily="34" charset="0"/>
                <a:ea typeface="Verdana" panose="020B0604030504040204" pitchFamily="34" charset="0"/>
                <a:cs typeface="Verdana" panose="020B0604030504040204" pitchFamily="34" charset="0"/>
              </a:rPr>
              <a:t> Now there were devout Jews from every people under heaven living in Jerusalem.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32040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3E047-DB9D-BD6A-ADF7-475B003DD49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D249F6-5B4B-526C-98B3-24E5C8B171E1}"/>
              </a:ext>
            </a:extLst>
          </p:cNvPr>
          <p:cNvSpPr txBox="1"/>
          <p:nvPr/>
        </p:nvSpPr>
        <p:spPr>
          <a:xfrm>
            <a:off x="0" y="-65883"/>
            <a:ext cx="9144000" cy="6923883"/>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6</a:t>
            </a:r>
            <a:r>
              <a:rPr lang="en-US" sz="3000" dirty="0">
                <a:latin typeface="Verdana" panose="020B0604030504040204" pitchFamily="34" charset="0"/>
                <a:ea typeface="Verdana" panose="020B0604030504040204" pitchFamily="34" charset="0"/>
                <a:cs typeface="Verdana" panose="020B0604030504040204" pitchFamily="34" charset="0"/>
              </a:rPr>
              <a:t> And at this sound the crowd gathered and was bewildered, because each one heard them speaking in the native language of each.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7 </a:t>
            </a:r>
            <a:r>
              <a:rPr lang="en-US" sz="3000" dirty="0">
                <a:latin typeface="Verdana" panose="020B0604030504040204" pitchFamily="34" charset="0"/>
                <a:ea typeface="Verdana" panose="020B0604030504040204" pitchFamily="34" charset="0"/>
                <a:cs typeface="Verdana" panose="020B0604030504040204" pitchFamily="34" charset="0"/>
              </a:rPr>
              <a:t>Amazed and astonished, they asked, “Are not all these who are speaking Galileans?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8</a:t>
            </a:r>
            <a:r>
              <a:rPr lang="en-US" sz="3000" dirty="0">
                <a:latin typeface="Verdana" panose="020B0604030504040204" pitchFamily="34" charset="0"/>
                <a:ea typeface="Verdana" panose="020B0604030504040204" pitchFamily="34" charset="0"/>
                <a:cs typeface="Verdana" panose="020B0604030504040204" pitchFamily="34" charset="0"/>
              </a:rPr>
              <a:t> And how is it that we hear, each of us, in our own native language? </a:t>
            </a:r>
          </a:p>
        </p:txBody>
      </p:sp>
    </p:spTree>
    <p:extLst>
      <p:ext uri="{BB962C8B-B14F-4D97-AF65-F5344CB8AC3E}">
        <p14:creationId xmlns:p14="http://schemas.microsoft.com/office/powerpoint/2010/main" val="42787596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8E67B-D3AA-97CF-FD3D-9D4D81369D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2AC82B-8457-E62F-F1EF-ADEEA375F120}"/>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9 </a:t>
            </a:r>
            <a:r>
              <a:rPr lang="en-US" sz="3000" dirty="0">
                <a:latin typeface="Verdana" panose="020B0604030504040204" pitchFamily="34" charset="0"/>
                <a:ea typeface="Verdana" panose="020B0604030504040204" pitchFamily="34" charset="0"/>
                <a:cs typeface="Verdana" panose="020B0604030504040204" pitchFamily="34" charset="0"/>
              </a:rPr>
              <a:t>Parthians, Medes, Elamites, and residents of Mesopotamia, Judea and Cappadocia, Pontus and Asia,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10 </a:t>
            </a:r>
            <a:r>
              <a:rPr lang="en-US" sz="3000" dirty="0">
                <a:latin typeface="Verdana" panose="020B0604030504040204" pitchFamily="34" charset="0"/>
                <a:ea typeface="Verdana" panose="020B0604030504040204" pitchFamily="34" charset="0"/>
                <a:cs typeface="Verdana" panose="020B0604030504040204" pitchFamily="34" charset="0"/>
              </a:rPr>
              <a:t>Phrygia and Pamphylia, Egypt and the parts of Libya belonging to Cyrene, and visitors from Rome, both Jews and proselytes, </a:t>
            </a:r>
          </a:p>
        </p:txBody>
      </p:sp>
    </p:spTree>
    <p:extLst>
      <p:ext uri="{BB962C8B-B14F-4D97-AF65-F5344CB8AC3E}">
        <p14:creationId xmlns:p14="http://schemas.microsoft.com/office/powerpoint/2010/main" val="38183670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232DC-49AB-804D-CEA0-2A44783036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FF57AD-2377-FB9E-9F66-942C3D32AB31}"/>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11 </a:t>
            </a:r>
            <a:r>
              <a:rPr lang="en-US" sz="3000" dirty="0">
                <a:latin typeface="Verdana" panose="020B0604030504040204" pitchFamily="34" charset="0"/>
                <a:ea typeface="Verdana" panose="020B0604030504040204" pitchFamily="34" charset="0"/>
                <a:cs typeface="Verdana" panose="020B0604030504040204" pitchFamily="34" charset="0"/>
              </a:rPr>
              <a:t>Cretans and Arabs—in our own languages we hear them speaking about God’s deeds of power.”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12 </a:t>
            </a:r>
            <a:r>
              <a:rPr lang="en-US" sz="3000" dirty="0">
                <a:latin typeface="Verdana" panose="020B0604030504040204" pitchFamily="34" charset="0"/>
                <a:ea typeface="Verdana" panose="020B0604030504040204" pitchFamily="34" charset="0"/>
                <a:cs typeface="Verdana" panose="020B0604030504040204" pitchFamily="34" charset="0"/>
              </a:rPr>
              <a:t>All were amazed and perplexed, saying to one another, “What does this mean?”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13</a:t>
            </a:r>
            <a:r>
              <a:rPr lang="en-US" sz="3000" dirty="0">
                <a:latin typeface="Verdana" panose="020B0604030504040204" pitchFamily="34" charset="0"/>
                <a:ea typeface="Verdana" panose="020B0604030504040204" pitchFamily="34" charset="0"/>
                <a:cs typeface="Verdana" panose="020B0604030504040204" pitchFamily="34" charset="0"/>
              </a:rPr>
              <a:t> But others sneered and said, “They are filled with new wine.”</a:t>
            </a:r>
          </a:p>
        </p:txBody>
      </p:sp>
    </p:spTree>
    <p:extLst>
      <p:ext uri="{BB962C8B-B14F-4D97-AF65-F5344CB8AC3E}">
        <p14:creationId xmlns:p14="http://schemas.microsoft.com/office/powerpoint/2010/main" val="34359333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19B5F-88A1-D1DE-F50B-3C5ABB84F8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4ED96E-93B9-EE91-0674-83601207404B}"/>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 </a:t>
            </a:r>
            <a:r>
              <a:rPr lang="en-US" sz="3000" baseline="30000" dirty="0">
                <a:latin typeface="Verdana" panose="020B0604030504040204" pitchFamily="34" charset="0"/>
                <a:ea typeface="Verdana" panose="020B0604030504040204" pitchFamily="34" charset="0"/>
                <a:cs typeface="Verdana" panose="020B0604030504040204" pitchFamily="34" charset="0"/>
              </a:rPr>
              <a:t>14 </a:t>
            </a:r>
            <a:r>
              <a:rPr lang="en-US" sz="3000" dirty="0">
                <a:latin typeface="Verdana" panose="020B0604030504040204" pitchFamily="34" charset="0"/>
                <a:ea typeface="Verdana" panose="020B0604030504040204" pitchFamily="34" charset="0"/>
                <a:cs typeface="Verdana" panose="020B0604030504040204" pitchFamily="34" charset="0"/>
              </a:rPr>
              <a:t>But Peter, standing with the eleven, raised his voice and addressed them, “Fellow Jews and all who live in Jerusalem, let this be known to you, and listen to what I say.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15 </a:t>
            </a:r>
            <a:r>
              <a:rPr lang="en-US" sz="3000" dirty="0">
                <a:latin typeface="Verdana" panose="020B0604030504040204" pitchFamily="34" charset="0"/>
                <a:ea typeface="Verdana" panose="020B0604030504040204" pitchFamily="34" charset="0"/>
                <a:cs typeface="Verdana" panose="020B0604030504040204" pitchFamily="34" charset="0"/>
              </a:rPr>
              <a:t>Indeed, these are not drunk, as you suppose, for it is only nine o’clock in the morning. </a:t>
            </a:r>
          </a:p>
        </p:txBody>
      </p:sp>
    </p:spTree>
    <p:extLst>
      <p:ext uri="{BB962C8B-B14F-4D97-AF65-F5344CB8AC3E}">
        <p14:creationId xmlns:p14="http://schemas.microsoft.com/office/powerpoint/2010/main" val="18069221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1F18C-EFEC-2A02-8FC6-9F72F717F9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6C2330-1DE7-386F-6C04-327E62FE79F3}"/>
              </a:ext>
            </a:extLst>
          </p:cNvPr>
          <p:cNvSpPr txBox="1"/>
          <p:nvPr/>
        </p:nvSpPr>
        <p:spPr>
          <a:xfrm>
            <a:off x="0" y="0"/>
            <a:ext cx="9144000" cy="6231386"/>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16</a:t>
            </a:r>
            <a:r>
              <a:rPr lang="en-US" sz="3000" dirty="0">
                <a:latin typeface="Verdana" panose="020B0604030504040204" pitchFamily="34" charset="0"/>
                <a:ea typeface="Verdana" panose="020B0604030504040204" pitchFamily="34" charset="0"/>
                <a:cs typeface="Verdana" panose="020B0604030504040204" pitchFamily="34" charset="0"/>
              </a:rPr>
              <a:t> No, this is what was spoken through the prophet Joel:</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17 </a:t>
            </a:r>
            <a:r>
              <a:rPr lang="en-US" sz="3000" dirty="0">
                <a:latin typeface="Verdana" panose="020B0604030504040204" pitchFamily="34" charset="0"/>
                <a:ea typeface="Verdana" panose="020B0604030504040204" pitchFamily="34" charset="0"/>
                <a:cs typeface="Verdana" panose="020B0604030504040204" pitchFamily="34" charset="0"/>
              </a:rPr>
              <a:t>‘In the last days it will be, God declares, that I will pour out my Spirit upon all flesh, and your sons and your daughters shall prophesy, and your young men shall see visions, and your old men shall dream dreams. </a:t>
            </a:r>
          </a:p>
        </p:txBody>
      </p:sp>
    </p:spTree>
    <p:extLst>
      <p:ext uri="{BB962C8B-B14F-4D97-AF65-F5344CB8AC3E}">
        <p14:creationId xmlns:p14="http://schemas.microsoft.com/office/powerpoint/2010/main" val="14733291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3149B-E9AB-920C-C891-379527BBFE4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1A5EBB-1D4C-0BB2-CE7F-51DFAF5DE4D5}"/>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18 </a:t>
            </a:r>
            <a:r>
              <a:rPr lang="en-US" sz="3000" dirty="0">
                <a:latin typeface="Verdana" panose="020B0604030504040204" pitchFamily="34" charset="0"/>
                <a:ea typeface="Verdana" panose="020B0604030504040204" pitchFamily="34" charset="0"/>
                <a:cs typeface="Verdana" panose="020B0604030504040204" pitchFamily="34" charset="0"/>
              </a:rPr>
              <a:t>Even upon my slaves, both men and women, in those days I will pour out my Spirit, and they shall prophesy.</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19 </a:t>
            </a:r>
            <a:r>
              <a:rPr lang="en-US" sz="3000" dirty="0">
                <a:latin typeface="Verdana" panose="020B0604030504040204" pitchFamily="34" charset="0"/>
                <a:ea typeface="Verdana" panose="020B0604030504040204" pitchFamily="34" charset="0"/>
                <a:cs typeface="Verdana" panose="020B0604030504040204" pitchFamily="34" charset="0"/>
              </a:rPr>
              <a:t>And I will show portents in the heaven above and signs on the earth below, blood, and fire, and smoky mist. </a:t>
            </a:r>
          </a:p>
        </p:txBody>
      </p:sp>
    </p:spTree>
    <p:extLst>
      <p:ext uri="{BB962C8B-B14F-4D97-AF65-F5344CB8AC3E}">
        <p14:creationId xmlns:p14="http://schemas.microsoft.com/office/powerpoint/2010/main" val="22190840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536BF-5EA8-ED4B-C518-1BD4B890E2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C91143-86D5-0D9E-82C5-FC62A787497E}"/>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20 </a:t>
            </a:r>
            <a:r>
              <a:rPr lang="en-US" sz="3000" dirty="0">
                <a:latin typeface="Verdana" panose="020B0604030504040204" pitchFamily="34" charset="0"/>
                <a:ea typeface="Verdana" panose="020B0604030504040204" pitchFamily="34" charset="0"/>
                <a:cs typeface="Verdana" panose="020B0604030504040204" pitchFamily="34" charset="0"/>
              </a:rPr>
              <a:t>The sun shall be turned to darkness and the moon to blood, before the coming of the Lord’s great and glorious day.</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21 </a:t>
            </a:r>
            <a:r>
              <a:rPr lang="en-US" sz="3000" dirty="0">
                <a:latin typeface="Verdana" panose="020B0604030504040204" pitchFamily="34" charset="0"/>
                <a:ea typeface="Verdana" panose="020B0604030504040204" pitchFamily="34" charset="0"/>
                <a:cs typeface="Verdana" panose="020B0604030504040204" pitchFamily="34" charset="0"/>
              </a:rPr>
              <a:t>Then everyone who calls on the name of the Lord shall be saved.’ </a:t>
            </a:r>
          </a:p>
        </p:txBody>
      </p:sp>
    </p:spTree>
    <p:extLst>
      <p:ext uri="{BB962C8B-B14F-4D97-AF65-F5344CB8AC3E}">
        <p14:creationId xmlns:p14="http://schemas.microsoft.com/office/powerpoint/2010/main" val="20570324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owerful watercolor illustration captures the transformative journey of learning and enlightenment. At the bottom, a silhouetted scholar stands in deep indigo darkness, reaching upward with hope and determination. Above, a widening beam of amber gold light illuminates the path forward, creating a striking contrast against the dark background. Within this glowing spotlight, books float upward in a magical display, gradually transforming into birds as they ascend toward freedom. This minimalist artwork uses negative space and atmospheric perspective to create depth, while the vertical composition emphasizes the upward journey from ignorance to knowledge. The transformation of books into birds symbolizes how education and wisdom can liberate the mind and soul, allowing one to soar beyond limitations. The controlled watercolor technique creates a soft, inspiring atmosphere that speaks to anyone on their own educational journey.">
            <a:extLst>
              <a:ext uri="{FF2B5EF4-FFF2-40B4-BE49-F238E27FC236}">
                <a16:creationId xmlns:a16="http://schemas.microsoft.com/office/drawing/2014/main" id="{36762D0A-4BB4-0A55-FD50-66D8B5ADE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27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362198-BD1E-597D-9016-CEDC2DF508AD}"/>
              </a:ext>
            </a:extLst>
          </p:cNvPr>
          <p:cNvSpPr txBox="1"/>
          <p:nvPr/>
        </p:nvSpPr>
        <p:spPr>
          <a:xfrm>
            <a:off x="3827463" y="876300"/>
            <a:ext cx="5316537" cy="144655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Congratulations Graduates!</a:t>
            </a:r>
          </a:p>
        </p:txBody>
      </p:sp>
      <p:sp>
        <p:nvSpPr>
          <p:cNvPr id="3" name="TextBox 2">
            <a:extLst>
              <a:ext uri="{FF2B5EF4-FFF2-40B4-BE49-F238E27FC236}">
                <a16:creationId xmlns:a16="http://schemas.microsoft.com/office/drawing/2014/main" id="{458BE75A-B27C-161A-8484-229F7AC8A987}"/>
              </a:ext>
            </a:extLst>
          </p:cNvPr>
          <p:cNvSpPr txBox="1"/>
          <p:nvPr/>
        </p:nvSpPr>
        <p:spPr>
          <a:xfrm>
            <a:off x="4501053" y="2919750"/>
            <a:ext cx="3969356" cy="2304477"/>
          </a:xfrm>
          <a:prstGeom prst="rect">
            <a:avLst/>
          </a:prstGeom>
          <a:noFill/>
        </p:spPr>
        <p:txBody>
          <a:bodyPr wrap="none" rtlCol="0">
            <a:spAutoFit/>
          </a:bodyPr>
          <a:lstStyle/>
          <a:p>
            <a:pPr>
              <a:lnSpc>
                <a:spcPct val="150000"/>
              </a:lnSpc>
            </a:pPr>
            <a:r>
              <a:rPr lang="en-US" sz="5000" dirty="0">
                <a:latin typeface="Charm" pitchFamily="2" charset="-34"/>
                <a:cs typeface="Charm" pitchFamily="2" charset="-34"/>
              </a:rPr>
              <a:t>Paris </a:t>
            </a:r>
            <a:r>
              <a:rPr lang="en-US" sz="5000" dirty="0" err="1">
                <a:latin typeface="Charm" pitchFamily="2" charset="-34"/>
                <a:cs typeface="Charm" pitchFamily="2" charset="-34"/>
              </a:rPr>
              <a:t>Wegdam</a:t>
            </a:r>
            <a:endParaRPr lang="en-US" sz="5000" dirty="0">
              <a:latin typeface="Charm" pitchFamily="2" charset="-34"/>
              <a:cs typeface="Charm" pitchFamily="2" charset="-34"/>
            </a:endParaRPr>
          </a:p>
          <a:p>
            <a:pPr>
              <a:lnSpc>
                <a:spcPct val="150000"/>
              </a:lnSpc>
            </a:pPr>
            <a:r>
              <a:rPr lang="en-US" sz="5000" dirty="0">
                <a:latin typeface="Charm" pitchFamily="2" charset="-34"/>
                <a:cs typeface="Charm" pitchFamily="2" charset="-34"/>
              </a:rPr>
              <a:t>Buddy </a:t>
            </a:r>
            <a:r>
              <a:rPr lang="en-US" sz="5000" dirty="0" err="1">
                <a:latin typeface="Charm" pitchFamily="2" charset="-34"/>
                <a:cs typeface="Charm" pitchFamily="2" charset="-34"/>
              </a:rPr>
              <a:t>Wegdam</a:t>
            </a:r>
            <a:endParaRPr lang="en-US" sz="5000" dirty="0">
              <a:latin typeface="Charm" pitchFamily="2" charset="-34"/>
              <a:cs typeface="Charm" pitchFamily="2" charset="-34"/>
            </a:endParaRPr>
          </a:p>
        </p:txBody>
      </p:sp>
    </p:spTree>
    <p:extLst>
      <p:ext uri="{BB962C8B-B14F-4D97-AF65-F5344CB8AC3E}">
        <p14:creationId xmlns:p14="http://schemas.microsoft.com/office/powerpoint/2010/main" val="1209888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single tall grass stalk bends gracefully in the gentle wind, creating an elegant arc against a backdrop of soft sage green and ivory tones. Tiny seeds disperse from the delicate seed head, suspended mid-air as they drift into the vast empty space surrounding the plant. The minimalist composition centers the grass while leaving plenty of negative space, creating a peaceful and meditative atmosphere. Diffused overcast lighting bathes the scene in soft, shadowless illumination, enhancing the tranquil mood. The invisible wind becomes visible through the curved stem and floating seeds, capturing a fleeting moment of nature's quiet beauty. This fine art approach to nature photography emphasizes simplicity, serenity, and the elegant details often overlooked in busy landscapes.">
            <a:extLst>
              <a:ext uri="{FF2B5EF4-FFF2-40B4-BE49-F238E27FC236}">
                <a16:creationId xmlns:a16="http://schemas.microsoft.com/office/drawing/2014/main" id="{8D1A02EE-8605-6B67-9FAE-9755A0A8CBE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861774"/>
          </a:xfrm>
          <a:prstGeom prst="rect">
            <a:avLst/>
          </a:prstGeom>
          <a:solidFill>
            <a:srgbClr val="FFFBD9">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“The Wind Still Moving”</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50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053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4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075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21045"/>
            <a:ext cx="7215812" cy="1515173"/>
          </a:xfrm>
        </p:spPr>
        <p:txBody>
          <a:bodyPr>
            <a:noAutofit/>
          </a:bodyPr>
          <a:lstStyle/>
          <a:p>
            <a:pPr>
              <a:lnSpc>
                <a:spcPct val="150000"/>
              </a:lnSpc>
            </a:pPr>
            <a:r>
              <a:rPr lang="en-US" dirty="0"/>
              <a:t>The Spirit of the Living God has been poured out on all flesh, this is that day! </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429000"/>
            <a:ext cx="7215811" cy="1515172"/>
          </a:xfrm>
        </p:spPr>
        <p:txBody>
          <a:bodyPr>
            <a:noAutofit/>
          </a:bodyPr>
          <a:lstStyle/>
          <a:p>
            <a:pPr>
              <a:lnSpc>
                <a:spcPct val="150000"/>
              </a:lnSpc>
            </a:pPr>
            <a:r>
              <a:rPr lang="en-US" dirty="0"/>
              <a:t>We declare it boldly, the Holy Spirit is here and He is moving!</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59A7C3-1F25-3143-9D07-63CF30DCA023}"/>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1222"/>
          <a:stretch/>
        </p:blipFill>
        <p:spPr bwMode="auto">
          <a:xfrm>
            <a:off x="1" y="8967"/>
            <a:ext cx="9143999" cy="6849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E76BBD-4660-344B-99B7-7F732552EEE8}"/>
              </a:ext>
            </a:extLst>
          </p:cNvPr>
          <p:cNvSpPr txBox="1"/>
          <p:nvPr/>
        </p:nvSpPr>
        <p:spPr>
          <a:xfrm>
            <a:off x="0" y="3109448"/>
            <a:ext cx="9102431"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Every time I feel the Spirit</a:t>
            </a:r>
          </a:p>
          <a:p>
            <a:pPr algn="ctr"/>
            <a:r>
              <a:rPr lang="en-US" sz="3600" dirty="0">
                <a:latin typeface="Times New Roman" charset="0"/>
                <a:ea typeface="Times New Roman" charset="0"/>
                <a:cs typeface="Times New Roman" charset="0"/>
              </a:rPr>
              <a:t>moving in my heart, I will pray.</a:t>
            </a:r>
          </a:p>
          <a:p>
            <a:pPr algn="ctr"/>
            <a:r>
              <a:rPr lang="en-US" sz="3600" dirty="0">
                <a:latin typeface="Times New Roman" charset="0"/>
                <a:ea typeface="Times New Roman" charset="0"/>
                <a:cs typeface="Times New Roman" charset="0"/>
              </a:rPr>
              <a:t>Yes, every time I feel the Spirit</a:t>
            </a:r>
          </a:p>
          <a:p>
            <a:pPr algn="ctr"/>
            <a:r>
              <a:rPr lang="en-US" sz="3600" dirty="0">
                <a:latin typeface="Times New Roman" charset="0"/>
                <a:ea typeface="Times New Roman" charset="0"/>
                <a:cs typeface="Times New Roman" charset="0"/>
              </a:rPr>
              <a:t>moving in my heart, I will pray.</a:t>
            </a:r>
          </a:p>
        </p:txBody>
      </p:sp>
      <p:sp>
        <p:nvSpPr>
          <p:cNvPr id="5" name="TextBox 4">
            <a:extLst>
              <a:ext uri="{FF2B5EF4-FFF2-40B4-BE49-F238E27FC236}">
                <a16:creationId xmlns:a16="http://schemas.microsoft.com/office/drawing/2014/main" id="{3193347C-E5CC-684A-9BE6-24DD50CC09B3}"/>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“Every Time I Feel the Spirit”   UMH 404</a:t>
            </a:r>
          </a:p>
          <a:p>
            <a:pPr algn="ctr"/>
            <a:r>
              <a:rPr lang="en-US" sz="2000" dirty="0">
                <a:latin typeface="Times New Roman" charset="0"/>
                <a:ea typeface="Times New Roman" charset="0"/>
                <a:cs typeface="Times New Roman" charset="0"/>
              </a:rPr>
              <a:t>WORDS and MUSIC: Afro-American spiritual.</a:t>
            </a:r>
          </a:p>
          <a:p>
            <a:pPr algn="ctr"/>
            <a:r>
              <a:rPr lang="en-US" sz="2000" dirty="0">
                <a:latin typeface="Times New Roman" charset="0"/>
                <a:ea typeface="Times New Roman" charset="0"/>
                <a:cs typeface="Times New Roman" charset="0"/>
              </a:rPr>
              <a:t>Adapted and arranged by William Farley Smith,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666534168"/>
      </p:ext>
    </p:extLst>
  </p:cSld>
  <p:clrMapOvr>
    <a:masterClrMapping/>
  </p:clrMapOvr>
  <p:transition spd="med">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59A7C3-1F25-3143-9D07-63CF30DCA023}"/>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1222"/>
          <a:stretch/>
        </p:blipFill>
        <p:spPr bwMode="auto">
          <a:xfrm>
            <a:off x="9050" y="0"/>
            <a:ext cx="9143999" cy="6849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E76BBD-4660-344B-99B7-7F732552EEE8}"/>
              </a:ext>
            </a:extLst>
          </p:cNvPr>
          <p:cNvSpPr txBox="1"/>
          <p:nvPr/>
        </p:nvSpPr>
        <p:spPr>
          <a:xfrm>
            <a:off x="9050" y="3104964"/>
            <a:ext cx="9102431"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Upon the mountain, my Lord spoke,</a:t>
            </a:r>
          </a:p>
          <a:p>
            <a:pPr algn="ctr"/>
            <a:r>
              <a:rPr lang="en-US" sz="3600" dirty="0">
                <a:latin typeface="Times New Roman" charset="0"/>
                <a:ea typeface="Times New Roman" charset="0"/>
                <a:cs typeface="Times New Roman" charset="0"/>
              </a:rPr>
              <a:t>out his mouth came fire and smoke.</a:t>
            </a:r>
          </a:p>
          <a:p>
            <a:pPr algn="ctr"/>
            <a:r>
              <a:rPr lang="en-US" sz="3600" dirty="0">
                <a:latin typeface="Times New Roman" charset="0"/>
                <a:ea typeface="Times New Roman" charset="0"/>
                <a:cs typeface="Times New Roman" charset="0"/>
              </a:rPr>
              <a:t>All around me looks to shine,</a:t>
            </a:r>
          </a:p>
          <a:p>
            <a:pPr algn="ctr"/>
            <a:r>
              <a:rPr lang="en-US" sz="3600" dirty="0">
                <a:latin typeface="Times New Roman" charset="0"/>
                <a:ea typeface="Times New Roman" charset="0"/>
                <a:cs typeface="Times New Roman" charset="0"/>
              </a:rPr>
              <a:t>ask my Lord if all was mine.</a:t>
            </a:r>
          </a:p>
        </p:txBody>
      </p:sp>
      <p:sp>
        <p:nvSpPr>
          <p:cNvPr id="5" name="TextBox 4">
            <a:extLst>
              <a:ext uri="{FF2B5EF4-FFF2-40B4-BE49-F238E27FC236}">
                <a16:creationId xmlns:a16="http://schemas.microsoft.com/office/drawing/2014/main" id="{3193347C-E5CC-684A-9BE6-24DD50CC09B3}"/>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“Every Time I Feel the Spirit”   UMH 404</a:t>
            </a:r>
          </a:p>
          <a:p>
            <a:pPr algn="ctr"/>
            <a:r>
              <a:rPr lang="en-US" sz="2000" dirty="0">
                <a:latin typeface="Times New Roman" charset="0"/>
                <a:ea typeface="Times New Roman" charset="0"/>
                <a:cs typeface="Times New Roman" charset="0"/>
              </a:rPr>
              <a:t>WORDS and MUSIC: Afro-American spiritual.</a:t>
            </a:r>
          </a:p>
          <a:p>
            <a:pPr algn="ctr"/>
            <a:r>
              <a:rPr lang="en-US" sz="2000" dirty="0">
                <a:latin typeface="Times New Roman" charset="0"/>
                <a:ea typeface="Times New Roman" charset="0"/>
                <a:cs typeface="Times New Roman" charset="0"/>
              </a:rPr>
              <a:t>Adapted and arranged by William Farley Smith,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2707796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59A7C3-1F25-3143-9D07-63CF30DCA023}"/>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1222"/>
          <a:stretch/>
        </p:blipFill>
        <p:spPr bwMode="auto">
          <a:xfrm>
            <a:off x="1" y="8967"/>
            <a:ext cx="9143999" cy="6849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E76BBD-4660-344B-99B7-7F732552EEE8}"/>
              </a:ext>
            </a:extLst>
          </p:cNvPr>
          <p:cNvSpPr txBox="1"/>
          <p:nvPr/>
        </p:nvSpPr>
        <p:spPr>
          <a:xfrm>
            <a:off x="0" y="3109448"/>
            <a:ext cx="9102431"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Every time I feel the Spirit</a:t>
            </a:r>
          </a:p>
          <a:p>
            <a:pPr algn="ctr"/>
            <a:r>
              <a:rPr lang="en-US" sz="3600" dirty="0">
                <a:latin typeface="Times New Roman" charset="0"/>
                <a:ea typeface="Times New Roman" charset="0"/>
                <a:cs typeface="Times New Roman" charset="0"/>
              </a:rPr>
              <a:t>moving in my heart, I will pray.</a:t>
            </a:r>
          </a:p>
          <a:p>
            <a:pPr algn="ctr"/>
            <a:r>
              <a:rPr lang="en-US" sz="3600" dirty="0">
                <a:latin typeface="Times New Roman" charset="0"/>
                <a:ea typeface="Times New Roman" charset="0"/>
                <a:cs typeface="Times New Roman" charset="0"/>
              </a:rPr>
              <a:t>Yes, every time I feel the Spirit</a:t>
            </a:r>
          </a:p>
          <a:p>
            <a:pPr algn="ctr"/>
            <a:r>
              <a:rPr lang="en-US" sz="3600" dirty="0">
                <a:latin typeface="Times New Roman" charset="0"/>
                <a:ea typeface="Times New Roman" charset="0"/>
                <a:cs typeface="Times New Roman" charset="0"/>
              </a:rPr>
              <a:t>moving in my heart, I will pray.</a:t>
            </a:r>
          </a:p>
        </p:txBody>
      </p:sp>
      <p:sp>
        <p:nvSpPr>
          <p:cNvPr id="5" name="TextBox 4">
            <a:extLst>
              <a:ext uri="{FF2B5EF4-FFF2-40B4-BE49-F238E27FC236}">
                <a16:creationId xmlns:a16="http://schemas.microsoft.com/office/drawing/2014/main" id="{3193347C-E5CC-684A-9BE6-24DD50CC09B3}"/>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“Every Time I Feel the Spirit”   UMH 404</a:t>
            </a:r>
          </a:p>
          <a:p>
            <a:pPr algn="ctr"/>
            <a:r>
              <a:rPr lang="en-US" sz="2000" dirty="0">
                <a:latin typeface="Times New Roman" charset="0"/>
                <a:ea typeface="Times New Roman" charset="0"/>
                <a:cs typeface="Times New Roman" charset="0"/>
              </a:rPr>
              <a:t>WORDS and MUSIC: Afro-American spiritual.</a:t>
            </a:r>
          </a:p>
          <a:p>
            <a:pPr algn="ctr"/>
            <a:r>
              <a:rPr lang="en-US" sz="2000" dirty="0">
                <a:latin typeface="Times New Roman" charset="0"/>
                <a:ea typeface="Times New Roman" charset="0"/>
                <a:cs typeface="Times New Roman" charset="0"/>
              </a:rPr>
              <a:t>Adapted and arranged by William Farley Smith,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70018562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48189"/>
            <a:ext cx="7215812" cy="1515173"/>
          </a:xfrm>
        </p:spPr>
        <p:txBody>
          <a:bodyPr>
            <a:noAutofit/>
          </a:bodyPr>
          <a:lstStyle/>
          <a:p>
            <a:pPr>
              <a:lnSpc>
                <a:spcPct val="150000"/>
              </a:lnSpc>
            </a:pPr>
            <a:r>
              <a:rPr lang="en-US" dirty="0"/>
              <a:t>From the rushing wind of creation to the fire of Pentecost, God has never stopped breathing life! </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398363"/>
            <a:ext cx="7215812" cy="1515172"/>
          </a:xfrm>
        </p:spPr>
        <p:txBody>
          <a:bodyPr>
            <a:noAutofit/>
          </a:bodyPr>
          <a:lstStyle/>
          <a:p>
            <a:pPr>
              <a:lnSpc>
                <a:spcPct val="150000"/>
              </a:lnSpc>
            </a:pPr>
            <a:r>
              <a:rPr lang="en-US" dirty="0"/>
              <a:t>Send Your Spirit, Lord, renew us, revive us, set us ablaze!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59A7C3-1F25-3143-9D07-63CF30DCA023}"/>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1222"/>
          <a:stretch/>
        </p:blipFill>
        <p:spPr bwMode="auto">
          <a:xfrm>
            <a:off x="9050" y="0"/>
            <a:ext cx="9143999" cy="6849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E76BBD-4660-344B-99B7-7F732552EEE8}"/>
              </a:ext>
            </a:extLst>
          </p:cNvPr>
          <p:cNvSpPr txBox="1"/>
          <p:nvPr/>
        </p:nvSpPr>
        <p:spPr>
          <a:xfrm>
            <a:off x="9050" y="3104964"/>
            <a:ext cx="9102431"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Jordan river runs right cold,</a:t>
            </a:r>
          </a:p>
          <a:p>
            <a:pPr algn="ctr"/>
            <a:r>
              <a:rPr lang="en-US" sz="3600" dirty="0">
                <a:latin typeface="Times New Roman" charset="0"/>
                <a:ea typeface="Times New Roman" charset="0"/>
                <a:cs typeface="Times New Roman" charset="0"/>
              </a:rPr>
              <a:t>chills the body, not the soul.</a:t>
            </a:r>
          </a:p>
          <a:p>
            <a:pPr algn="ctr"/>
            <a:r>
              <a:rPr lang="en-US" sz="3600" dirty="0" err="1">
                <a:latin typeface="Times New Roman" charset="0"/>
                <a:ea typeface="Times New Roman" charset="0"/>
                <a:cs typeface="Times New Roman" charset="0"/>
              </a:rPr>
              <a:t>Ain’t</a:t>
            </a:r>
            <a:r>
              <a:rPr lang="en-US" sz="3600" dirty="0">
                <a:latin typeface="Times New Roman" charset="0"/>
                <a:ea typeface="Times New Roman" charset="0"/>
                <a:cs typeface="Times New Roman" charset="0"/>
              </a:rPr>
              <a:t> but one train on this track,</a:t>
            </a:r>
          </a:p>
          <a:p>
            <a:pPr algn="ctr"/>
            <a:r>
              <a:rPr lang="en-US" sz="3600" dirty="0">
                <a:latin typeface="Times New Roman" charset="0"/>
                <a:ea typeface="Times New Roman" charset="0"/>
                <a:cs typeface="Times New Roman" charset="0"/>
              </a:rPr>
              <a:t>runs to heaven and right back.</a:t>
            </a:r>
          </a:p>
        </p:txBody>
      </p:sp>
      <p:sp>
        <p:nvSpPr>
          <p:cNvPr id="5" name="TextBox 4">
            <a:extLst>
              <a:ext uri="{FF2B5EF4-FFF2-40B4-BE49-F238E27FC236}">
                <a16:creationId xmlns:a16="http://schemas.microsoft.com/office/drawing/2014/main" id="{3193347C-E5CC-684A-9BE6-24DD50CC09B3}"/>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“Every Time I Feel the Spirit”   UMH 404</a:t>
            </a:r>
          </a:p>
          <a:p>
            <a:pPr algn="ctr"/>
            <a:r>
              <a:rPr lang="en-US" sz="2000" dirty="0">
                <a:latin typeface="Times New Roman" charset="0"/>
                <a:ea typeface="Times New Roman" charset="0"/>
                <a:cs typeface="Times New Roman" charset="0"/>
              </a:rPr>
              <a:t>WORDS and MUSIC: Afro-American spiritual.</a:t>
            </a:r>
          </a:p>
          <a:p>
            <a:pPr algn="ctr"/>
            <a:r>
              <a:rPr lang="en-US" sz="2000" dirty="0">
                <a:latin typeface="Times New Roman" charset="0"/>
                <a:ea typeface="Times New Roman" charset="0"/>
                <a:cs typeface="Times New Roman" charset="0"/>
              </a:rPr>
              <a:t>Adapted and arranged by William Farley Smith,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91258888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59A7C3-1F25-3143-9D07-63CF30DCA023}"/>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1222"/>
          <a:stretch/>
        </p:blipFill>
        <p:spPr bwMode="auto">
          <a:xfrm>
            <a:off x="1" y="8967"/>
            <a:ext cx="9143999" cy="6849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E76BBD-4660-344B-99B7-7F732552EEE8}"/>
              </a:ext>
            </a:extLst>
          </p:cNvPr>
          <p:cNvSpPr txBox="1"/>
          <p:nvPr/>
        </p:nvSpPr>
        <p:spPr>
          <a:xfrm>
            <a:off x="0" y="3109448"/>
            <a:ext cx="9102431" cy="230832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Every time I feel the Spirit</a:t>
            </a:r>
          </a:p>
          <a:p>
            <a:pPr algn="ctr"/>
            <a:r>
              <a:rPr lang="en-US" sz="3600" dirty="0">
                <a:latin typeface="Times New Roman" charset="0"/>
                <a:ea typeface="Times New Roman" charset="0"/>
                <a:cs typeface="Times New Roman" charset="0"/>
              </a:rPr>
              <a:t>moving in my heart, I will pray.</a:t>
            </a:r>
          </a:p>
          <a:p>
            <a:pPr algn="ctr"/>
            <a:r>
              <a:rPr lang="en-US" sz="3600" dirty="0">
                <a:latin typeface="Times New Roman" charset="0"/>
                <a:ea typeface="Times New Roman" charset="0"/>
                <a:cs typeface="Times New Roman" charset="0"/>
              </a:rPr>
              <a:t>Yes, every time I feel the Spirit</a:t>
            </a:r>
          </a:p>
          <a:p>
            <a:pPr algn="ctr"/>
            <a:r>
              <a:rPr lang="en-US" sz="3600" dirty="0">
                <a:latin typeface="Times New Roman" charset="0"/>
                <a:ea typeface="Times New Roman" charset="0"/>
                <a:cs typeface="Times New Roman" charset="0"/>
              </a:rPr>
              <a:t>moving in my heart, I will pray.</a:t>
            </a:r>
          </a:p>
        </p:txBody>
      </p:sp>
      <p:sp>
        <p:nvSpPr>
          <p:cNvPr id="5" name="TextBox 4">
            <a:extLst>
              <a:ext uri="{FF2B5EF4-FFF2-40B4-BE49-F238E27FC236}">
                <a16:creationId xmlns:a16="http://schemas.microsoft.com/office/drawing/2014/main" id="{3193347C-E5CC-684A-9BE6-24DD50CC09B3}"/>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“Every Time I Feel the Spirit”   UMH 404</a:t>
            </a:r>
          </a:p>
          <a:p>
            <a:pPr algn="ctr"/>
            <a:r>
              <a:rPr lang="en-US" sz="2000" dirty="0">
                <a:latin typeface="Times New Roman" charset="0"/>
                <a:ea typeface="Times New Roman" charset="0"/>
                <a:cs typeface="Times New Roman" charset="0"/>
              </a:rPr>
              <a:t>WORDS and MUSIC: Afro-American spiritual.</a:t>
            </a:r>
          </a:p>
          <a:p>
            <a:pPr algn="ctr"/>
            <a:r>
              <a:rPr lang="en-US" sz="2000" dirty="0">
                <a:latin typeface="Times New Roman" charset="0"/>
                <a:ea typeface="Times New Roman" charset="0"/>
                <a:cs typeface="Times New Roman" charset="0"/>
              </a:rPr>
              <a:t>Adapted and arranged by William Farley Smith,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98308834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041967"/>
            <a:ext cx="7215812" cy="1515173"/>
          </a:xfrm>
        </p:spPr>
        <p:txBody>
          <a:bodyPr>
            <a:noAutofit/>
          </a:bodyPr>
          <a:lstStyle/>
          <a:p>
            <a:pPr>
              <a:lnSpc>
                <a:spcPct val="150000"/>
              </a:lnSpc>
            </a:pPr>
            <a:r>
              <a:rPr lang="en-US" dirty="0"/>
              <a:t>Young and old, sons and daughters, all shall prophesy, all shall be filled! </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We will not be silent! The Spirit of God is upon us, let us worship with everything we have! </a:t>
            </a:r>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6" name="TextBox 5">
            <a:extLst>
              <a:ext uri="{FF2B5EF4-FFF2-40B4-BE49-F238E27FC236}">
                <a16:creationId xmlns:a16="http://schemas.microsoft.com/office/drawing/2014/main" id="{37A69DB4-3E45-DA1F-05E8-B36F600EF776}"/>
              </a:ext>
            </a:extLst>
          </p:cNvPr>
          <p:cNvSpPr txBox="1"/>
          <p:nvPr/>
        </p:nvSpPr>
        <p:spPr>
          <a:xfrm>
            <a:off x="0" y="1054244"/>
            <a:ext cx="5599522"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Holy Spirit, we welcome You boldly into this place today! You hovered over creation, You fell like fire at Pentecost, You breathed life into dry bones and scared disciples.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972837"/>
            <a:ext cx="5665694"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Do it again, Lord, right here, right now. Fill every corner of this room and every corner of our hearts. We are not here for a quiet, comfortable Sunday, we are here for an encounter.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1319087"/>
            <a:ext cx="5629835"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Pour Yourself out upon us. Renew us like the face of the earth. Make us witnesses we were born to be. Come, Holy Spirit. We are ready. In Jesus' name, Amen! </a:t>
            </a: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55078</TotalTime>
  <Words>1968</Words>
  <Application>Microsoft Macintosh PowerPoint</Application>
  <PresentationFormat>On-screen Show (4:3)</PresentationFormat>
  <Paragraphs>210</Paragraphs>
  <Slides>54</Slides>
  <Notes>2</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54</vt:i4>
      </vt:variant>
    </vt:vector>
  </HeadingPairs>
  <TitlesOfParts>
    <vt:vector size="76" baseType="lpstr">
      <vt:lpstr>Times</vt:lpstr>
      <vt:lpstr>APPLE CHANCERY</vt:lpstr>
      <vt:lpstr>Arial</vt:lpstr>
      <vt:lpstr>Baguet Script</vt:lpstr>
      <vt:lpstr>Calibri</vt:lpstr>
      <vt:lpstr>Charm</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104: 24 – 32, 35  </vt:lpstr>
      <vt:lpstr>PowerPoint Presentation</vt:lpstr>
      <vt:lpstr>PowerPoint Presentation</vt:lpstr>
      <vt:lpstr>PowerPoint Presentation</vt:lpstr>
      <vt:lpstr>PowerPoint Presentation</vt:lpstr>
      <vt:lpstr>Acts 2: 1 – 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779</cp:revision>
  <cp:lastPrinted>2026-04-17T16:54:19Z</cp:lastPrinted>
  <dcterms:created xsi:type="dcterms:W3CDTF">2022-06-10T14:28:57Z</dcterms:created>
  <dcterms:modified xsi:type="dcterms:W3CDTF">2026-05-20T15:21:54Z</dcterms:modified>
</cp:coreProperties>
</file>