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5"/>
  </p:notesMasterIdLst>
  <p:sldIdLst>
    <p:sldId id="3324" r:id="rId11"/>
    <p:sldId id="3194" r:id="rId12"/>
    <p:sldId id="3196" r:id="rId13"/>
    <p:sldId id="3666" r:id="rId14"/>
    <p:sldId id="3667" r:id="rId15"/>
    <p:sldId id="3955" r:id="rId16"/>
    <p:sldId id="3963" r:id="rId17"/>
    <p:sldId id="3925" r:id="rId18"/>
    <p:sldId id="3926" r:id="rId19"/>
    <p:sldId id="3951" r:id="rId20"/>
    <p:sldId id="323" r:id="rId21"/>
    <p:sldId id="324" r:id="rId22"/>
    <p:sldId id="325" r:id="rId23"/>
    <p:sldId id="3670" r:id="rId24"/>
    <p:sldId id="3650" r:id="rId25"/>
    <p:sldId id="256" r:id="rId26"/>
    <p:sldId id="257" r:id="rId27"/>
    <p:sldId id="258" r:id="rId28"/>
    <p:sldId id="3964" r:id="rId29"/>
    <p:sldId id="3965" r:id="rId30"/>
    <p:sldId id="3966" r:id="rId31"/>
    <p:sldId id="259" r:id="rId32"/>
    <p:sldId id="260" r:id="rId33"/>
    <p:sldId id="261" r:id="rId34"/>
    <p:sldId id="3690" r:id="rId35"/>
    <p:sldId id="3383" r:id="rId36"/>
    <p:sldId id="759" r:id="rId37"/>
    <p:sldId id="672" r:id="rId38"/>
    <p:sldId id="758" r:id="rId39"/>
    <p:sldId id="3956" r:id="rId40"/>
    <p:sldId id="3957" r:id="rId41"/>
    <p:sldId id="3958" r:id="rId42"/>
    <p:sldId id="3959" r:id="rId43"/>
    <p:sldId id="3633" r:id="rId44"/>
    <p:sldId id="3678" r:id="rId45"/>
    <p:sldId id="3397" r:id="rId46"/>
    <p:sldId id="3398" r:id="rId47"/>
    <p:sldId id="3399" r:id="rId48"/>
    <p:sldId id="3079" r:id="rId49"/>
    <p:sldId id="3529" r:id="rId50"/>
    <p:sldId id="3081" r:id="rId51"/>
    <p:sldId id="1044" r:id="rId52"/>
    <p:sldId id="1295" r:id="rId53"/>
    <p:sldId id="1398" r:id="rId54"/>
    <p:sldId id="1399" r:id="rId55"/>
    <p:sldId id="1400" r:id="rId56"/>
    <p:sldId id="1401" r:id="rId57"/>
    <p:sldId id="1402" r:id="rId58"/>
    <p:sldId id="1403" r:id="rId59"/>
    <p:sldId id="1404" r:id="rId60"/>
    <p:sldId id="1405" r:id="rId61"/>
    <p:sldId id="3619" r:id="rId62"/>
    <p:sldId id="2315" r:id="rId63"/>
    <p:sldId id="35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p:restoredTop sz="95819"/>
  </p:normalViewPr>
  <p:slideViewPr>
    <p:cSldViewPr snapToGrid="0" snapToObjects="1">
      <p:cViewPr varScale="1">
        <p:scale>
          <a:sx n="135" d="100"/>
          <a:sy n="135" d="100"/>
        </p:scale>
        <p:origin x="2968"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3/6/26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39</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child praying in front of a stained glass window&#10;&#10;AI-generated content may be incorrect.">
            <a:extLst>
              <a:ext uri="{FF2B5EF4-FFF2-40B4-BE49-F238E27FC236}">
                <a16:creationId xmlns:a16="http://schemas.microsoft.com/office/drawing/2014/main" id="{85936452-B3DC-6C30-4775-C020F13DCD94}"/>
              </a:ext>
            </a:extLst>
          </p:cNvPr>
          <p:cNvPicPr>
            <a:picLocks noChangeAspect="1"/>
          </p:cNvPicPr>
          <p:nvPr userDrawn="1"/>
        </p:nvPicPr>
        <p:blipFill>
          <a:blip r:embed="rId2">
            <a:alphaModFix amt="50000"/>
          </a:blip>
          <a:stretch>
            <a:fillRect/>
          </a:stretch>
        </p:blipFill>
        <p:spPr>
          <a:xfrm>
            <a:off x="0" y="0"/>
            <a:ext cx="9193693" cy="6862046"/>
          </a:xfrm>
          <a:prstGeom prst="rect">
            <a:avLst/>
          </a:prstGeom>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3/6/26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626590"/>
            <a:ext cx="5629835" cy="6231449"/>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when others promise a quicker, easier salvation. Forgive us. Give us the courage to stand up and stand out—under your authority and in your authority—on behalf of the marginalized, of truth, and of love. Amen. </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9D2D8-D3FF-2749-9559-F36BF85C39B3}"/>
              </a:ext>
            </a:extLst>
          </p:cNvPr>
          <p:cNvPicPr>
            <a:picLocks noChangeAspect="1"/>
          </p:cNvPicPr>
          <p:nvPr/>
        </p:nvPicPr>
        <p:blipFill rotWithShape="1">
          <a:blip r:embed="rId2">
            <a:alphaModFix amt="20000"/>
          </a:blip>
          <a:srcRect l="6122" r="6122"/>
          <a:stretch/>
        </p:blipFill>
        <p:spPr>
          <a:xfrm>
            <a:off x="1" y="0"/>
            <a:ext cx="9144000" cy="6858000"/>
          </a:xfrm>
          <a:prstGeom prst="rect">
            <a:avLst/>
          </a:prstGeom>
        </p:spPr>
      </p:pic>
      <p:sp>
        <p:nvSpPr>
          <p:cNvPr id="8" name="TextBox 7"/>
          <p:cNvSpPr txBox="1"/>
          <p:nvPr/>
        </p:nvSpPr>
        <p:spPr>
          <a:xfrm>
            <a:off x="0" y="0"/>
            <a:ext cx="9144000"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“Hosanna, Loud Hosanna”  UMH 278</a:t>
            </a:r>
          </a:p>
          <a:p>
            <a:pPr algn="ctr"/>
            <a:r>
              <a:rPr lang="en-US" dirty="0">
                <a:latin typeface="Times New Roman" charset="0"/>
                <a:ea typeface="Times New Roman" charset="0"/>
                <a:cs typeface="Times New Roman" charset="0"/>
              </a:rPr>
              <a:t>WORDS: Jeanette Threlfall, 1873     MUSIC: </a:t>
            </a:r>
            <a:r>
              <a:rPr lang="en-US" i="1" dirty="0" err="1">
                <a:latin typeface="Times New Roman" charset="0"/>
                <a:ea typeface="Times New Roman" charset="0"/>
                <a:cs typeface="Times New Roman" charset="0"/>
              </a:rPr>
              <a:t>Gesangbuch</a:t>
            </a:r>
            <a:r>
              <a:rPr lang="en-US" i="1" dirty="0">
                <a:latin typeface="Times New Roman" charset="0"/>
                <a:ea typeface="Times New Roman" charset="0"/>
                <a:cs typeface="Times New Roman" charset="0"/>
              </a:rPr>
              <a:t> der J. W. k. </a:t>
            </a:r>
            <a:r>
              <a:rPr lang="en-US" i="1" dirty="0" err="1">
                <a:latin typeface="Times New Roman" charset="0"/>
                <a:ea typeface="Times New Roman" charset="0"/>
                <a:cs typeface="Times New Roman" charset="0"/>
              </a:rPr>
              <a:t>Hofkapelle</a:t>
            </a:r>
            <a:r>
              <a:rPr lang="en-US" dirty="0">
                <a:latin typeface="Times New Roman" charset="0"/>
                <a:ea typeface="Times New Roman" charset="0"/>
                <a:cs typeface="Times New Roman" charset="0"/>
              </a:rPr>
              <a:t>, 1784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0E13BCF7-5875-364A-909D-E130293B3B25}"/>
              </a:ext>
            </a:extLst>
          </p:cNvPr>
          <p:cNvSpPr txBox="1"/>
          <p:nvPr/>
        </p:nvSpPr>
        <p:spPr>
          <a:xfrm>
            <a:off x="162232" y="1582340"/>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Hosanna, loud hosanna, </a:t>
            </a:r>
          </a:p>
          <a:p>
            <a:pPr algn="ctr"/>
            <a:r>
              <a:rPr lang="en-US" sz="4000" dirty="0">
                <a:latin typeface="Times New Roman" charset="0"/>
                <a:ea typeface="Times New Roman" charset="0"/>
                <a:cs typeface="Times New Roman" charset="0"/>
              </a:rPr>
              <a:t>the little children sang; </a:t>
            </a:r>
          </a:p>
          <a:p>
            <a:pPr algn="ctr"/>
            <a:r>
              <a:rPr lang="en-US" sz="4000" dirty="0">
                <a:latin typeface="Times New Roman" charset="0"/>
                <a:ea typeface="Times New Roman" charset="0"/>
                <a:cs typeface="Times New Roman" charset="0"/>
              </a:rPr>
              <a:t>through pillared court and temple </a:t>
            </a:r>
          </a:p>
          <a:p>
            <a:pPr algn="ctr"/>
            <a:r>
              <a:rPr lang="en-US" sz="4000" dirty="0">
                <a:latin typeface="Times New Roman" charset="0"/>
                <a:ea typeface="Times New Roman" charset="0"/>
                <a:cs typeface="Times New Roman" charset="0"/>
              </a:rPr>
              <a:t>the lovely anthem rang.</a:t>
            </a:r>
          </a:p>
          <a:p>
            <a:pPr algn="ctr"/>
            <a:r>
              <a:rPr lang="en-US" sz="4000" dirty="0">
                <a:latin typeface="Times New Roman" charset="0"/>
                <a:ea typeface="Times New Roman" charset="0"/>
                <a:cs typeface="Times New Roman" charset="0"/>
              </a:rPr>
              <a:t>To Jesus, who had blessed them </a:t>
            </a:r>
          </a:p>
          <a:p>
            <a:pPr algn="ctr"/>
            <a:r>
              <a:rPr lang="en-US" sz="4000" dirty="0">
                <a:latin typeface="Times New Roman" charset="0"/>
                <a:ea typeface="Times New Roman" charset="0"/>
                <a:cs typeface="Times New Roman" charset="0"/>
              </a:rPr>
              <a:t>close folded to his breast, </a:t>
            </a:r>
          </a:p>
          <a:p>
            <a:pPr algn="ctr"/>
            <a:r>
              <a:rPr lang="en-US" sz="4000" dirty="0">
                <a:latin typeface="Times New Roman" charset="0"/>
                <a:ea typeface="Times New Roman" charset="0"/>
                <a:cs typeface="Times New Roman" charset="0"/>
              </a:rPr>
              <a:t>the children sang their praises, </a:t>
            </a:r>
          </a:p>
          <a:p>
            <a:pPr algn="ctr"/>
            <a:r>
              <a:rPr lang="en-US" sz="4000" dirty="0">
                <a:latin typeface="Times New Roman" charset="0"/>
                <a:ea typeface="Times New Roman" charset="0"/>
                <a:cs typeface="Times New Roman" charset="0"/>
              </a:rPr>
              <a:t>the simplest and the best.</a:t>
            </a:r>
          </a:p>
        </p:txBody>
      </p:sp>
    </p:spTree>
    <p:extLst>
      <p:ext uri="{BB962C8B-B14F-4D97-AF65-F5344CB8AC3E}">
        <p14:creationId xmlns:p14="http://schemas.microsoft.com/office/powerpoint/2010/main" val="751109712"/>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9D2D8-D3FF-2749-9559-F36BF85C39B3}"/>
              </a:ext>
            </a:extLst>
          </p:cNvPr>
          <p:cNvPicPr>
            <a:picLocks noChangeAspect="1"/>
          </p:cNvPicPr>
          <p:nvPr/>
        </p:nvPicPr>
        <p:blipFill rotWithShape="1">
          <a:blip r:embed="rId2">
            <a:alphaModFix amt="20000"/>
          </a:blip>
          <a:srcRect l="6122" r="6122"/>
          <a:stretch/>
        </p:blipFill>
        <p:spPr>
          <a:xfrm>
            <a:off x="1" y="0"/>
            <a:ext cx="9144000" cy="6858000"/>
          </a:xfrm>
          <a:prstGeom prst="rect">
            <a:avLst/>
          </a:prstGeom>
        </p:spPr>
      </p:pic>
      <p:sp>
        <p:nvSpPr>
          <p:cNvPr id="8" name="TextBox 7"/>
          <p:cNvSpPr txBox="1"/>
          <p:nvPr/>
        </p:nvSpPr>
        <p:spPr>
          <a:xfrm>
            <a:off x="0" y="0"/>
            <a:ext cx="9144000"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“Hosanna, Loud Hosanna”  UMH 278</a:t>
            </a:r>
          </a:p>
          <a:p>
            <a:pPr algn="ctr"/>
            <a:r>
              <a:rPr lang="en-US" dirty="0">
                <a:latin typeface="Times New Roman" charset="0"/>
                <a:ea typeface="Times New Roman" charset="0"/>
                <a:cs typeface="Times New Roman" charset="0"/>
              </a:rPr>
              <a:t>WORDS: Jeanette Threlfall, 1873     MUSIC: </a:t>
            </a:r>
            <a:r>
              <a:rPr lang="en-US" i="1" dirty="0" err="1">
                <a:latin typeface="Times New Roman" charset="0"/>
                <a:ea typeface="Times New Roman" charset="0"/>
                <a:cs typeface="Times New Roman" charset="0"/>
              </a:rPr>
              <a:t>Gesangbuch</a:t>
            </a:r>
            <a:r>
              <a:rPr lang="en-US" i="1" dirty="0">
                <a:latin typeface="Times New Roman" charset="0"/>
                <a:ea typeface="Times New Roman" charset="0"/>
                <a:cs typeface="Times New Roman" charset="0"/>
              </a:rPr>
              <a:t> der J. W. k. </a:t>
            </a:r>
            <a:r>
              <a:rPr lang="en-US" i="1" dirty="0" err="1">
                <a:latin typeface="Times New Roman" charset="0"/>
                <a:ea typeface="Times New Roman" charset="0"/>
                <a:cs typeface="Times New Roman" charset="0"/>
              </a:rPr>
              <a:t>Hofkapelle</a:t>
            </a:r>
            <a:r>
              <a:rPr lang="en-US" dirty="0">
                <a:latin typeface="Times New Roman" charset="0"/>
                <a:ea typeface="Times New Roman" charset="0"/>
                <a:cs typeface="Times New Roman" charset="0"/>
              </a:rPr>
              <a:t>, 1784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4C4CEE0A-9125-E64B-A43E-A250D388E00F}"/>
              </a:ext>
            </a:extLst>
          </p:cNvPr>
          <p:cNvSpPr txBox="1"/>
          <p:nvPr/>
        </p:nvSpPr>
        <p:spPr>
          <a:xfrm>
            <a:off x="162232" y="1582340"/>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From Olivet they followed </a:t>
            </a:r>
          </a:p>
          <a:p>
            <a:pPr algn="ctr"/>
            <a:r>
              <a:rPr lang="en-US" sz="4000" dirty="0">
                <a:latin typeface="Times New Roman" charset="0"/>
                <a:ea typeface="Times New Roman" charset="0"/>
                <a:cs typeface="Times New Roman" charset="0"/>
              </a:rPr>
              <a:t>mid an exultant crowd, </a:t>
            </a:r>
          </a:p>
          <a:p>
            <a:pPr algn="ctr"/>
            <a:r>
              <a:rPr lang="en-US" sz="4000" dirty="0">
                <a:latin typeface="Times New Roman" charset="0"/>
                <a:ea typeface="Times New Roman" charset="0"/>
                <a:cs typeface="Times New Roman" charset="0"/>
              </a:rPr>
              <a:t>the victor palm branch waving, </a:t>
            </a:r>
          </a:p>
          <a:p>
            <a:pPr algn="ctr"/>
            <a:r>
              <a:rPr lang="en-US" sz="4000" dirty="0">
                <a:latin typeface="Times New Roman" charset="0"/>
                <a:ea typeface="Times New Roman" charset="0"/>
                <a:cs typeface="Times New Roman" charset="0"/>
              </a:rPr>
              <a:t>and chanting clear and loud.</a:t>
            </a:r>
          </a:p>
          <a:p>
            <a:pPr algn="ctr"/>
            <a:r>
              <a:rPr lang="en-US" sz="4000" dirty="0">
                <a:latin typeface="Times New Roman" charset="0"/>
                <a:ea typeface="Times New Roman" charset="0"/>
                <a:cs typeface="Times New Roman" charset="0"/>
              </a:rPr>
              <a:t>The Lord of earth and heaven </a:t>
            </a:r>
          </a:p>
          <a:p>
            <a:pPr algn="ctr"/>
            <a:r>
              <a:rPr lang="en-US" sz="4000" dirty="0">
                <a:latin typeface="Times New Roman" charset="0"/>
                <a:ea typeface="Times New Roman" charset="0"/>
                <a:cs typeface="Times New Roman" charset="0"/>
              </a:rPr>
              <a:t>rode on in lowly state, </a:t>
            </a:r>
          </a:p>
          <a:p>
            <a:pPr algn="ctr"/>
            <a:r>
              <a:rPr lang="en-US" sz="4000" dirty="0">
                <a:latin typeface="Times New Roman" charset="0"/>
                <a:ea typeface="Times New Roman" charset="0"/>
                <a:cs typeface="Times New Roman" charset="0"/>
              </a:rPr>
              <a:t>nor scorned that little children </a:t>
            </a:r>
          </a:p>
          <a:p>
            <a:pPr algn="ctr"/>
            <a:r>
              <a:rPr lang="en-US" sz="4000" dirty="0">
                <a:latin typeface="Times New Roman" charset="0"/>
                <a:ea typeface="Times New Roman" charset="0"/>
                <a:cs typeface="Times New Roman" charset="0"/>
              </a:rPr>
              <a:t>should on his bidding wait.</a:t>
            </a:r>
          </a:p>
        </p:txBody>
      </p:sp>
    </p:spTree>
    <p:extLst>
      <p:ext uri="{BB962C8B-B14F-4D97-AF65-F5344CB8AC3E}">
        <p14:creationId xmlns:p14="http://schemas.microsoft.com/office/powerpoint/2010/main" val="325769304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9D2D8-D3FF-2749-9559-F36BF85C39B3}"/>
              </a:ext>
            </a:extLst>
          </p:cNvPr>
          <p:cNvPicPr>
            <a:picLocks noChangeAspect="1"/>
          </p:cNvPicPr>
          <p:nvPr/>
        </p:nvPicPr>
        <p:blipFill rotWithShape="1">
          <a:blip r:embed="rId2">
            <a:alphaModFix amt="20000"/>
          </a:blip>
          <a:srcRect l="6122" r="6122"/>
          <a:stretch/>
        </p:blipFill>
        <p:spPr>
          <a:xfrm>
            <a:off x="1" y="0"/>
            <a:ext cx="9144000" cy="6858000"/>
          </a:xfrm>
          <a:prstGeom prst="rect">
            <a:avLst/>
          </a:prstGeom>
        </p:spPr>
      </p:pic>
      <p:sp>
        <p:nvSpPr>
          <p:cNvPr id="8" name="TextBox 7"/>
          <p:cNvSpPr txBox="1"/>
          <p:nvPr/>
        </p:nvSpPr>
        <p:spPr>
          <a:xfrm>
            <a:off x="0" y="0"/>
            <a:ext cx="9144000" cy="1323439"/>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“Hosanna, Loud Hosanna”  UMH 278</a:t>
            </a:r>
          </a:p>
          <a:p>
            <a:pPr algn="ctr"/>
            <a:r>
              <a:rPr lang="en-US" dirty="0">
                <a:latin typeface="Times New Roman" charset="0"/>
                <a:ea typeface="Times New Roman" charset="0"/>
                <a:cs typeface="Times New Roman" charset="0"/>
              </a:rPr>
              <a:t>WORDS: Jeanette Threlfall, 1873     MUSIC: </a:t>
            </a:r>
            <a:r>
              <a:rPr lang="en-US" i="1" dirty="0" err="1">
                <a:latin typeface="Times New Roman" charset="0"/>
                <a:ea typeface="Times New Roman" charset="0"/>
                <a:cs typeface="Times New Roman" charset="0"/>
              </a:rPr>
              <a:t>Gesangbuch</a:t>
            </a:r>
            <a:r>
              <a:rPr lang="en-US" i="1" dirty="0">
                <a:latin typeface="Times New Roman" charset="0"/>
                <a:ea typeface="Times New Roman" charset="0"/>
                <a:cs typeface="Times New Roman" charset="0"/>
              </a:rPr>
              <a:t> der J. W. k. </a:t>
            </a:r>
            <a:r>
              <a:rPr lang="en-US" i="1" dirty="0" err="1">
                <a:latin typeface="Times New Roman" charset="0"/>
                <a:ea typeface="Times New Roman" charset="0"/>
                <a:cs typeface="Times New Roman" charset="0"/>
              </a:rPr>
              <a:t>Hofkapelle</a:t>
            </a:r>
            <a:r>
              <a:rPr lang="en-US" dirty="0">
                <a:latin typeface="Times New Roman" charset="0"/>
                <a:ea typeface="Times New Roman" charset="0"/>
                <a:cs typeface="Times New Roman" charset="0"/>
              </a:rPr>
              <a:t>, 1784</a:t>
            </a:r>
          </a:p>
          <a:p>
            <a:pPr algn="ctr"/>
            <a:r>
              <a:rPr lang="en-US" sz="2800" b="1" i="1" dirty="0">
                <a:latin typeface="Times New Roman" charset="0"/>
                <a:ea typeface="Times New Roman" charset="0"/>
                <a:cs typeface="Times New Roman" charset="0"/>
              </a:rPr>
              <a:t>Please stand as you are able and comfortable</a:t>
            </a:r>
            <a:r>
              <a:rPr lang="en-US" sz="2000" b="1" i="1" dirty="0">
                <a:latin typeface="Times New Roman" charset="0"/>
                <a:ea typeface="Times New Roman" charset="0"/>
                <a:cs typeface="Times New Roman" charset="0"/>
              </a:rPr>
              <a:t>.</a:t>
            </a:r>
            <a:endParaRPr lang="en-US" sz="2000" b="1" i="1" dirty="0">
              <a:latin typeface="Edwardian Script ITC" charset="0"/>
              <a:ea typeface="Edwardian Script ITC" charset="0"/>
              <a:cs typeface="Edwardian Script ITC" charset="0"/>
            </a:endParaRPr>
          </a:p>
        </p:txBody>
      </p:sp>
      <p:sp>
        <p:nvSpPr>
          <p:cNvPr id="5" name="TextBox 4">
            <a:extLst>
              <a:ext uri="{FF2B5EF4-FFF2-40B4-BE49-F238E27FC236}">
                <a16:creationId xmlns:a16="http://schemas.microsoft.com/office/drawing/2014/main" id="{4C4CEE0A-9125-E64B-A43E-A250D388E00F}"/>
              </a:ext>
            </a:extLst>
          </p:cNvPr>
          <p:cNvSpPr txBox="1"/>
          <p:nvPr/>
        </p:nvSpPr>
        <p:spPr>
          <a:xfrm>
            <a:off x="162232" y="1582340"/>
            <a:ext cx="8819536"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“Hosanna in the highest!” </a:t>
            </a:r>
          </a:p>
          <a:p>
            <a:pPr algn="ctr"/>
            <a:r>
              <a:rPr lang="en-US" sz="4000" dirty="0">
                <a:latin typeface="Times New Roman" charset="0"/>
                <a:ea typeface="Times New Roman" charset="0"/>
                <a:cs typeface="Times New Roman" charset="0"/>
              </a:rPr>
              <a:t>that ancient song we sing, </a:t>
            </a:r>
          </a:p>
          <a:p>
            <a:pPr algn="ctr"/>
            <a:r>
              <a:rPr lang="en-US" sz="4000" dirty="0">
                <a:latin typeface="Times New Roman" charset="0"/>
                <a:ea typeface="Times New Roman" charset="0"/>
                <a:cs typeface="Times New Roman" charset="0"/>
              </a:rPr>
              <a:t>for Christ is our Redeemer, </a:t>
            </a:r>
          </a:p>
          <a:p>
            <a:pPr algn="ctr"/>
            <a:r>
              <a:rPr lang="en-US" sz="4000" dirty="0">
                <a:latin typeface="Times New Roman" charset="0"/>
                <a:ea typeface="Times New Roman" charset="0"/>
                <a:cs typeface="Times New Roman" charset="0"/>
              </a:rPr>
              <a:t>the Lord of Heaven our King.</a:t>
            </a:r>
          </a:p>
          <a:p>
            <a:pPr algn="ctr"/>
            <a:r>
              <a:rPr lang="en-US" sz="4000" dirty="0">
                <a:latin typeface="Times New Roman" charset="0"/>
                <a:ea typeface="Times New Roman" charset="0"/>
                <a:cs typeface="Times New Roman" charset="0"/>
              </a:rPr>
              <a:t>O may we ever praise him </a:t>
            </a:r>
          </a:p>
          <a:p>
            <a:pPr algn="ctr"/>
            <a:r>
              <a:rPr lang="en-US" sz="4000" dirty="0">
                <a:latin typeface="Times New Roman" charset="0"/>
                <a:ea typeface="Times New Roman" charset="0"/>
                <a:cs typeface="Times New Roman" charset="0"/>
              </a:rPr>
              <a:t>with heart and life and voice, </a:t>
            </a:r>
          </a:p>
          <a:p>
            <a:pPr algn="ctr"/>
            <a:r>
              <a:rPr lang="en-US" sz="4000" dirty="0">
                <a:latin typeface="Times New Roman" charset="0"/>
                <a:ea typeface="Times New Roman" charset="0"/>
                <a:cs typeface="Times New Roman" charset="0"/>
              </a:rPr>
              <a:t>and in his blissful presence </a:t>
            </a:r>
          </a:p>
          <a:p>
            <a:pPr algn="ctr"/>
            <a:r>
              <a:rPr lang="en-US" sz="4000" dirty="0">
                <a:latin typeface="Times New Roman" charset="0"/>
                <a:ea typeface="Times New Roman" charset="0"/>
                <a:cs typeface="Times New Roman" charset="0"/>
              </a:rPr>
              <a:t>eternally rejoice!</a:t>
            </a:r>
          </a:p>
        </p:txBody>
      </p:sp>
    </p:spTree>
    <p:extLst>
      <p:ext uri="{BB962C8B-B14F-4D97-AF65-F5344CB8AC3E}">
        <p14:creationId xmlns:p14="http://schemas.microsoft.com/office/powerpoint/2010/main" val="349113566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A graceful white dove soars through a luminous azure sky, carrying a delicate olive branch in its beak. Set within an ornate circular golden frame, the scene captures timeless symbols of peace and harmony. Soft clouds drift in the background while decorative Persian-inspired patterns adorn the corners. The sage green leaves of the olive branch add natural beauty to this traditional illustration, creating a perfect blend of classical symbolism and artistic elegance.">
            <a:extLst>
              <a:ext uri="{FF2B5EF4-FFF2-40B4-BE49-F238E27FC236}">
                <a16:creationId xmlns:a16="http://schemas.microsoft.com/office/drawing/2014/main" id="{B52CD142-21B1-DD84-A4C8-4A455C96C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64" r="2751"/>
          <a:stretch>
            <a:fillRect/>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8" name="Freeform: Shape 103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0" name="Freeform: Shape 103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9638C1-2DF1-63DB-9D15-8B571ED2B6AC}"/>
              </a:ext>
            </a:extLst>
          </p:cNvPr>
          <p:cNvSpPr>
            <a:spLocks noGrp="1"/>
          </p:cNvSpPr>
          <p:nvPr>
            <p:ph type="ctrTitle"/>
          </p:nvPr>
        </p:nvSpPr>
        <p:spPr>
          <a:xfrm>
            <a:off x="358485" y="1122363"/>
            <a:ext cx="3017520" cy="3204134"/>
          </a:xfrm>
        </p:spPr>
        <p:txBody>
          <a:bodyPr anchor="b">
            <a:normAutofit/>
          </a:bodyPr>
          <a:lstStyle/>
          <a:p>
            <a:pPr algn="l"/>
            <a:r>
              <a:rPr lang="en-US" sz="4200"/>
              <a:t>Zechariah 9: 9 – 10 </a:t>
            </a:r>
          </a:p>
        </p:txBody>
      </p:sp>
      <p:sp>
        <p:nvSpPr>
          <p:cNvPr id="3" name="Subtitle 2">
            <a:extLst>
              <a:ext uri="{FF2B5EF4-FFF2-40B4-BE49-F238E27FC236}">
                <a16:creationId xmlns:a16="http://schemas.microsoft.com/office/drawing/2014/main" id="{999A79D5-3386-C336-428D-3306A8F85C43}"/>
              </a:ext>
            </a:extLst>
          </p:cNvPr>
          <p:cNvSpPr>
            <a:spLocks noGrp="1"/>
          </p:cNvSpPr>
          <p:nvPr>
            <p:ph type="subTitle" idx="1"/>
          </p:nvPr>
        </p:nvSpPr>
        <p:spPr>
          <a:xfrm>
            <a:off x="358485" y="4872922"/>
            <a:ext cx="2949980" cy="1208141"/>
          </a:xfrm>
        </p:spPr>
        <p:txBody>
          <a:bodyPr>
            <a:normAutofit/>
          </a:bodyPr>
          <a:lstStyle/>
          <a:p>
            <a:pPr algn="l"/>
            <a:r>
              <a:rPr lang="en-US" sz="1700"/>
              <a:t>NRSVUE</a:t>
            </a:r>
          </a:p>
        </p:txBody>
      </p:sp>
      <p:sp>
        <p:nvSpPr>
          <p:cNvPr id="1042" name="Rectangle 10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Rectangle 10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9431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A18D53-64CA-DA20-EE1F-3EA82D5AB387}"/>
              </a:ext>
            </a:extLst>
          </p:cNvPr>
          <p:cNvSpPr txBox="1"/>
          <p:nvPr/>
        </p:nvSpPr>
        <p:spPr>
          <a:xfrm>
            <a:off x="0" y="1698301"/>
            <a:ext cx="9144000" cy="3461397"/>
          </a:xfrm>
          <a:prstGeom prst="rect">
            <a:avLst/>
          </a:prstGeom>
          <a:noFill/>
        </p:spPr>
        <p:txBody>
          <a:bodyPr wrap="square">
            <a:spAutoFit/>
          </a:bodyPr>
          <a:lstStyle/>
          <a:p>
            <a:pPr marL="0" marR="0" algn="ctr">
              <a:lnSpc>
                <a:spcPct val="150000"/>
              </a:lnSpc>
              <a:spcAft>
                <a:spcPts val="800"/>
              </a:spcAft>
              <a:buNone/>
            </a:pPr>
            <a:r>
              <a:rPr lang="en-US" sz="3000" b="1" kern="1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9 </a:t>
            </a:r>
            <a:r>
              <a:rPr lang="en-US" sz="3000" kern="1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Rejoice greatly, O daughter Zion! Shout aloud, O daughter Jerusalem!</a:t>
            </a:r>
            <a:r>
              <a:rPr lang="en-US" sz="3000" kern="100" dirty="0">
                <a:effectLst/>
                <a:latin typeface="Verdana" panose="020B0604030504040204" pitchFamily="34" charset="0"/>
                <a:ea typeface="Verdana" panose="020B0604030504040204" pitchFamily="34" charset="0"/>
                <a:cs typeface="Verdana" panose="020B0604030504040204" pitchFamily="34" charset="0"/>
              </a:rPr>
              <a:t> See, your king comes to you; triumphant and victorious is he, humble and riding on a donkey, on a colt, the foal of a donkey.</a:t>
            </a:r>
          </a:p>
        </p:txBody>
      </p:sp>
    </p:spTree>
    <p:extLst>
      <p:ext uri="{BB962C8B-B14F-4D97-AF65-F5344CB8AC3E}">
        <p14:creationId xmlns:p14="http://schemas.microsoft.com/office/powerpoint/2010/main" val="22019755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C106-0652-0D6F-ACD5-B18980F1CB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E1C282-7445-2610-1276-AEE234ED682D}"/>
              </a:ext>
            </a:extLst>
          </p:cNvPr>
          <p:cNvSpPr txBox="1"/>
          <p:nvPr/>
        </p:nvSpPr>
        <p:spPr>
          <a:xfrm>
            <a:off x="0" y="1352053"/>
            <a:ext cx="9144000" cy="4153894"/>
          </a:xfrm>
          <a:prstGeom prst="rect">
            <a:avLst/>
          </a:prstGeom>
          <a:noFill/>
        </p:spPr>
        <p:txBody>
          <a:bodyPr wrap="square">
            <a:spAutoFit/>
          </a:bodyPr>
          <a:lstStyle/>
          <a:p>
            <a:pPr algn="ctr">
              <a:lnSpc>
                <a:spcPct val="150000"/>
              </a:lnSpc>
              <a:spcAft>
                <a:spcPts val="800"/>
              </a:spcAft>
            </a:pPr>
            <a:r>
              <a:rPr lang="en-US" sz="3000" b="1" kern="1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10 </a:t>
            </a:r>
            <a:r>
              <a:rPr lang="en-US" sz="3000" kern="100" dirty="0">
                <a:solidFill>
                  <a:srgbClr val="000000"/>
                </a:solidFill>
                <a:latin typeface="Verdana" panose="020B0604030504040204" pitchFamily="34" charset="0"/>
                <a:ea typeface="Verdana" panose="020B0604030504040204" pitchFamily="34" charset="0"/>
                <a:cs typeface="Verdana" panose="020B0604030504040204" pitchFamily="34" charset="0"/>
              </a:rPr>
              <a:t>He will cut off the chariot from Ephraim and the war horse from Jerusalem; and the battle bow shall be cut off, and he shall command peace to the nations; his dominion shall be from sea to sea and from the River to the ends of the earth.</a:t>
            </a:r>
            <a:endParaRPr lang="en-US" sz="3000" kern="1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998541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piritual watercolor painting captures the triumphal entry of Jesus into Jerusalem, rendered in an impressionistic style with atmospheric depth. The central figure appears as a humble silhouette riding a donkey, surrounded by radiant golden ochre light that illuminates the path forward. Crowds gather on both sides of the road, depicted as loose masses of olive green and burnt sienna colors rather than detailed figures. Minimal palm branches create vertical elements against the horizontal movement of the procession. The distant city of Jerusalem rises as a shadowy silhouette bathed in cerulean blue tones and warm glowing light. The limited color palette of golden ochre, olive green, cerulean blue, burnt sienna, and touches of rose madder creates a harmonious composition. The artwork emphasizes the contrast between the humble manner of entry and the divine significance of the moment through luminous glazes and soft transitions.">
            <a:extLst>
              <a:ext uri="{FF2B5EF4-FFF2-40B4-BE49-F238E27FC236}">
                <a16:creationId xmlns:a16="http://schemas.microsoft.com/office/drawing/2014/main" id="{893F9ED5-C064-293B-86E6-F247031C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83"/>
          <a:stretch>
            <a:fillRect/>
          </a:stretch>
        </p:blipFill>
        <p:spPr bwMode="auto">
          <a:xfrm>
            <a:off x="20" y="10"/>
            <a:ext cx="9143979" cy="5486390"/>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9144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1871D-81E0-2D95-1F94-5A35DFD8F73B}"/>
              </a:ext>
            </a:extLst>
          </p:cNvPr>
          <p:cNvSpPr>
            <a:spLocks noGrp="1"/>
          </p:cNvSpPr>
          <p:nvPr>
            <p:ph type="ctrTitle"/>
          </p:nvPr>
        </p:nvSpPr>
        <p:spPr>
          <a:xfrm>
            <a:off x="442167" y="5746071"/>
            <a:ext cx="5261624" cy="852260"/>
          </a:xfrm>
        </p:spPr>
        <p:txBody>
          <a:bodyPr anchor="ctr">
            <a:normAutofit/>
          </a:bodyPr>
          <a:lstStyle/>
          <a:p>
            <a:pPr algn="l"/>
            <a:r>
              <a:rPr lang="en-US" sz="3100"/>
              <a:t>Matthew 21: 1 – 11</a:t>
            </a:r>
          </a:p>
        </p:txBody>
      </p:sp>
      <p:sp>
        <p:nvSpPr>
          <p:cNvPr id="3" name="Subtitle 2">
            <a:extLst>
              <a:ext uri="{FF2B5EF4-FFF2-40B4-BE49-F238E27FC236}">
                <a16:creationId xmlns:a16="http://schemas.microsoft.com/office/drawing/2014/main" id="{9B9B16C6-C04A-BB32-616A-3849E7D1EB67}"/>
              </a:ext>
            </a:extLst>
          </p:cNvPr>
          <p:cNvSpPr>
            <a:spLocks noGrp="1"/>
          </p:cNvSpPr>
          <p:nvPr>
            <p:ph type="subTitle" idx="1"/>
          </p:nvPr>
        </p:nvSpPr>
        <p:spPr>
          <a:xfrm>
            <a:off x="5703792" y="5746071"/>
            <a:ext cx="3086100" cy="852260"/>
          </a:xfrm>
        </p:spPr>
        <p:txBody>
          <a:bodyPr anchor="ctr">
            <a:normAutofit/>
          </a:bodyPr>
          <a:lstStyle/>
          <a:p>
            <a:pPr algn="r"/>
            <a:r>
              <a:rPr lang="en-US" sz="1700"/>
              <a:t>NRSVUE</a:t>
            </a:r>
          </a:p>
        </p:txBody>
      </p:sp>
    </p:spTree>
    <p:extLst>
      <p:ext uri="{BB962C8B-B14F-4D97-AF65-F5344CB8AC3E}">
        <p14:creationId xmlns:p14="http://schemas.microsoft.com/office/powerpoint/2010/main" val="7039932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6</a:t>
            </a:r>
            <a:r>
              <a:rPr lang="en-US" sz="3000" i="1" baseline="30000" dirty="0">
                <a:latin typeface="Verdana" panose="020B0604030504040204" pitchFamily="34" charset="0"/>
                <a:ea typeface="Verdana" panose="020B0604030504040204" pitchFamily="34" charset="0"/>
                <a:cs typeface="Verdana" panose="020B0604030504040204" pitchFamily="34" charset="0"/>
              </a:rPr>
              <a:t>th </a:t>
            </a:r>
            <a:r>
              <a:rPr lang="en-US" sz="2800" i="1" dirty="0">
                <a:latin typeface="Verdana" panose="020B0604030504040204" pitchFamily="34" charset="0"/>
                <a:ea typeface="Verdana" panose="020B0604030504040204" pitchFamily="34" charset="0"/>
                <a:cs typeface="Verdana" panose="020B0604030504040204" pitchFamily="34" charset="0"/>
              </a:rPr>
              <a:t>Sunday of Lent/ Palm Sunday</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March 29</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FE353EE7-EE86-54B0-8B81-E33F6F110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43" y="858972"/>
            <a:ext cx="4709750" cy="4709750"/>
          </a:xfrm>
          <a:prstGeom prst="rect">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ED5835-16E7-AD04-1922-C0BAE55742A8}"/>
              </a:ext>
            </a:extLst>
          </p:cNvPr>
          <p:cNvSpPr txBox="1"/>
          <p:nvPr/>
        </p:nvSpPr>
        <p:spPr>
          <a:xfrm>
            <a:off x="0" y="659555"/>
            <a:ext cx="9144000" cy="5538889"/>
          </a:xfrm>
          <a:prstGeom prst="rect">
            <a:avLst/>
          </a:prstGeom>
          <a:noFill/>
        </p:spPr>
        <p:txBody>
          <a:bodyPr wrap="square">
            <a:spAutoFit/>
          </a:bodyPr>
          <a:lstStyle/>
          <a:p>
            <a:pPr marL="0" marR="0" algn="ctr">
              <a:lnSpc>
                <a:spcPct val="150000"/>
              </a:lnSpc>
              <a:buNone/>
            </a:pP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When they had come near Jerusalem and had reached Bethphage, at the Mount of Olives, Jesus sent two disciples, </a:t>
            </a:r>
            <a:r>
              <a:rPr lang="en-US" sz="3000" dirty="0">
                <a:effectLst/>
                <a:latin typeface="Verdana" panose="020B0604030504040204" pitchFamily="34" charset="0"/>
                <a:ea typeface="Verdana" panose="020B0604030504040204" pitchFamily="34" charset="0"/>
                <a:cs typeface="Verdana" panose="020B0604030504040204" pitchFamily="34" charset="0"/>
              </a:rPr>
              <a:t> </a:t>
            </a:r>
          </a:p>
          <a:p>
            <a:pPr marL="0" marR="0" algn="ctr">
              <a:lnSpc>
                <a:spcPct val="150000"/>
              </a:lnSpc>
              <a:buNone/>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50000"/>
              </a:lnSpc>
              <a:buNone/>
            </a:pPr>
            <a:r>
              <a:rPr lang="en-US" sz="3000" b="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saying to them, “Go into the village ahead of you, and immediately you will find a donkey tied and a colt with her; untie them and bring them to me. </a:t>
            </a: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74880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86B74-702B-D0C5-87AC-5BE9711C3E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A2C9AF-DDA8-0293-8C48-1D3E1F05980B}"/>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3 </a:t>
            </a:r>
            <a:r>
              <a:rPr lang="en-US" sz="3000" dirty="0">
                <a:latin typeface="Verdana" panose="020B0604030504040204" pitchFamily="34" charset="0"/>
                <a:ea typeface="Verdana" panose="020B0604030504040204" pitchFamily="34" charset="0"/>
                <a:cs typeface="Verdana" panose="020B0604030504040204" pitchFamily="34" charset="0"/>
              </a:rPr>
              <a:t>If anyone says anything to you, just say this, ‘The Lord needs them.’ And he will send them immediately.”</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baseline="30000" dirty="0">
                <a:latin typeface="Verdana" panose="020B0604030504040204" pitchFamily="34" charset="0"/>
                <a:ea typeface="Verdana" panose="020B0604030504040204" pitchFamily="34" charset="0"/>
                <a:cs typeface="Verdana" panose="020B0604030504040204" pitchFamily="34" charset="0"/>
              </a:rPr>
              <a:t>4 </a:t>
            </a:r>
            <a:r>
              <a:rPr lang="en-US" sz="3000" dirty="0">
                <a:latin typeface="Verdana" panose="020B0604030504040204" pitchFamily="34" charset="0"/>
                <a:ea typeface="Verdana" panose="020B0604030504040204" pitchFamily="34" charset="0"/>
                <a:cs typeface="Verdana" panose="020B0604030504040204" pitchFamily="34" charset="0"/>
              </a:rPr>
              <a:t>This took place to fulfill what had been spoken through the prophet: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5 </a:t>
            </a:r>
            <a:r>
              <a:rPr lang="en-US" sz="3000" dirty="0">
                <a:latin typeface="Verdana" panose="020B0604030504040204" pitchFamily="34" charset="0"/>
                <a:ea typeface="Verdana" panose="020B0604030504040204" pitchFamily="34" charset="0"/>
                <a:cs typeface="Verdana" panose="020B0604030504040204" pitchFamily="34" charset="0"/>
              </a:rPr>
              <a:t>“Tell the daughter of Zion, Look, your king is coming to you, humble and mounted on a donkey, and on a colt, the foal of a donkey.”</a:t>
            </a:r>
          </a:p>
        </p:txBody>
      </p:sp>
    </p:spTree>
    <p:extLst>
      <p:ext uri="{BB962C8B-B14F-4D97-AF65-F5344CB8AC3E}">
        <p14:creationId xmlns:p14="http://schemas.microsoft.com/office/powerpoint/2010/main" val="24788027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8E3A-1693-4D72-0CB6-065C462A09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14E673-00D1-AC9E-9288-7FC49F2CB17E}"/>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6 </a:t>
            </a:r>
            <a:r>
              <a:rPr lang="en-US" sz="3000" dirty="0">
                <a:latin typeface="Verdana" panose="020B0604030504040204" pitchFamily="34" charset="0"/>
                <a:ea typeface="Verdana" panose="020B0604030504040204" pitchFamily="34" charset="0"/>
                <a:cs typeface="Verdana" panose="020B0604030504040204" pitchFamily="34" charset="0"/>
              </a:rPr>
              <a:t>The disciples went and did as Jesus had directed them;</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7 </a:t>
            </a:r>
            <a:r>
              <a:rPr lang="en-US" sz="3000" dirty="0">
                <a:latin typeface="Verdana" panose="020B0604030504040204" pitchFamily="34" charset="0"/>
                <a:ea typeface="Verdana" panose="020B0604030504040204" pitchFamily="34" charset="0"/>
                <a:cs typeface="Verdana" panose="020B0604030504040204" pitchFamily="34" charset="0"/>
              </a:rPr>
              <a:t>they brought the donkey and the colt and put their cloaks on them, and he sat on them.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8 </a:t>
            </a:r>
            <a:r>
              <a:rPr lang="en-US" sz="3000" dirty="0">
                <a:latin typeface="Verdana" panose="020B0604030504040204" pitchFamily="34" charset="0"/>
                <a:ea typeface="Verdana" panose="020B0604030504040204" pitchFamily="34" charset="0"/>
                <a:cs typeface="Verdana" panose="020B0604030504040204" pitchFamily="34" charset="0"/>
              </a:rPr>
              <a:t>A very large crowd spread their cloaks on the road, and others cut branches from the trees and spread them on the road.  </a:t>
            </a:r>
          </a:p>
        </p:txBody>
      </p:sp>
    </p:spTree>
    <p:extLst>
      <p:ext uri="{BB962C8B-B14F-4D97-AF65-F5344CB8AC3E}">
        <p14:creationId xmlns:p14="http://schemas.microsoft.com/office/powerpoint/2010/main" val="28180270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DC2D-7DC7-683D-5343-4B130343DD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B12CB4-42A0-24AE-767F-EA827EB7E04A}"/>
              </a:ext>
            </a:extLst>
          </p:cNvPr>
          <p:cNvSpPr txBox="1"/>
          <p:nvPr/>
        </p:nvSpPr>
        <p:spPr>
          <a:xfrm>
            <a:off x="0" y="1005804"/>
            <a:ext cx="9144000"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9 </a:t>
            </a:r>
            <a:r>
              <a:rPr lang="en-US" sz="3000" dirty="0">
                <a:latin typeface="Verdana" panose="020B0604030504040204" pitchFamily="34" charset="0"/>
                <a:ea typeface="Verdana" panose="020B0604030504040204" pitchFamily="34" charset="0"/>
                <a:cs typeface="Verdana" panose="020B0604030504040204" pitchFamily="34" charset="0"/>
              </a:rPr>
              <a:t>The crowds that went ahead of him and that followed were shouting,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“Hosanna to the Son of David! </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Blessed is the one who comes in the name of the Lord! </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Hosanna in the highest heaven!”</a:t>
            </a:r>
          </a:p>
        </p:txBody>
      </p:sp>
    </p:spTree>
    <p:extLst>
      <p:ext uri="{BB962C8B-B14F-4D97-AF65-F5344CB8AC3E}">
        <p14:creationId xmlns:p14="http://schemas.microsoft.com/office/powerpoint/2010/main" val="26052942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7869-DF1F-0056-BE5F-7E68CD058B7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AA0C32-0460-BE85-2444-29AE1A506659}"/>
              </a:ext>
            </a:extLst>
          </p:cNvPr>
          <p:cNvSpPr txBox="1"/>
          <p:nvPr/>
        </p:nvSpPr>
        <p:spPr>
          <a:xfrm>
            <a:off x="0" y="1698301"/>
            <a:ext cx="9144000" cy="3461397"/>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10 </a:t>
            </a:r>
            <a:r>
              <a:rPr lang="en-US" sz="3000" dirty="0">
                <a:latin typeface="Verdana" panose="020B0604030504040204" pitchFamily="34" charset="0"/>
                <a:ea typeface="Verdana" panose="020B0604030504040204" pitchFamily="34" charset="0"/>
                <a:cs typeface="Verdana" panose="020B0604030504040204" pitchFamily="34" charset="0"/>
              </a:rPr>
              <a:t>When he entered Jerusalem, the whole city was in turmoil, asking, “Who is this?”</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11 </a:t>
            </a:r>
            <a:r>
              <a:rPr lang="en-US" sz="3000" dirty="0">
                <a:latin typeface="Verdana" panose="020B0604030504040204" pitchFamily="34" charset="0"/>
                <a:ea typeface="Verdana" panose="020B0604030504040204" pitchFamily="34" charset="0"/>
                <a:cs typeface="Verdana" panose="020B0604030504040204" pitchFamily="34" charset="0"/>
              </a:rPr>
              <a:t>The crowds were saying, “This is the prophet Jesus from Nazareth in Galilee.”</a:t>
            </a:r>
          </a:p>
        </p:txBody>
      </p:sp>
    </p:spTree>
    <p:extLst>
      <p:ext uri="{BB962C8B-B14F-4D97-AF65-F5344CB8AC3E}">
        <p14:creationId xmlns:p14="http://schemas.microsoft.com/office/powerpoint/2010/main" val="37111688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 winter reluctantly retreats, delicate crocuses and snowdrops break through the melting snow, announcing spring's arrival. Morning mist hovers above the thawing ground, creating a dreamy atmosphere as soft light filters through bare trees. The landscape tells a story of transformation, with crystal-like snow patches gradually yielding to vibrant purple and white blooms. Droplets of melted snow catch the golden morning light, creating natural prisms that add sparkle to this magical moment of seasonal transition. Nature's resilience and the cycle of renewal are beautifully captured in this tranquil scene where winter and spring momentarily coexist.">
            <a:extLst>
              <a:ext uri="{FF2B5EF4-FFF2-40B4-BE49-F238E27FC236}">
                <a16:creationId xmlns:a16="http://schemas.microsoft.com/office/drawing/2014/main" id="{9EE07996-EE37-4DA8-2193-E0109185A8B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1631216"/>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to Live Differently”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8E157AE-6AA4-DD49-B152-9DED5B949D0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the bulb there is a flower; </a:t>
            </a:r>
          </a:p>
          <a:p>
            <a:pPr algn="ctr"/>
            <a:r>
              <a:rPr lang="en-US" sz="4000" dirty="0">
                <a:latin typeface="Times New Roman" charset="0"/>
                <a:ea typeface="Times New Roman" charset="0"/>
                <a:cs typeface="Times New Roman" charset="0"/>
              </a:rPr>
              <a:t>in the seed, an apple tree; </a:t>
            </a:r>
          </a:p>
          <a:p>
            <a:pPr algn="ctr"/>
            <a:r>
              <a:rPr lang="en-US" sz="4000" dirty="0">
                <a:latin typeface="Times New Roman" charset="0"/>
                <a:ea typeface="Times New Roman" charset="0"/>
                <a:cs typeface="Times New Roman" charset="0"/>
              </a:rPr>
              <a:t>in cocoons, a hidden promise: </a:t>
            </a:r>
          </a:p>
          <a:p>
            <a:pPr algn="ctr"/>
            <a:r>
              <a:rPr lang="en-US" sz="4000" dirty="0">
                <a:latin typeface="Times New Roman" charset="0"/>
                <a:ea typeface="Times New Roman" charset="0"/>
                <a:cs typeface="Times New Roman" charset="0"/>
              </a:rPr>
              <a:t>butterflies will soon be free!  </a:t>
            </a:r>
          </a:p>
          <a:p>
            <a:pPr algn="ctr"/>
            <a:r>
              <a:rPr lang="en-US" sz="4000" dirty="0">
                <a:latin typeface="Times New Roman" charset="0"/>
                <a:ea typeface="Times New Roman" charset="0"/>
                <a:cs typeface="Times New Roman" charset="0"/>
              </a:rPr>
              <a:t>In the cold and snow of winter </a:t>
            </a:r>
          </a:p>
          <a:p>
            <a:pPr algn="ctr"/>
            <a:r>
              <a:rPr lang="en-US" sz="4000" dirty="0">
                <a:latin typeface="Times New Roman" charset="0"/>
                <a:ea typeface="Times New Roman" charset="0"/>
                <a:cs typeface="Times New Roman" charset="0"/>
              </a:rPr>
              <a:t>there’s a spring that waits to be,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Tree>
    <p:extLst>
      <p:ext uri="{BB962C8B-B14F-4D97-AF65-F5344CB8AC3E}">
        <p14:creationId xmlns:p14="http://schemas.microsoft.com/office/powerpoint/2010/main" val="612260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969F35C-749D-E44E-A895-C850F687674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There’s a song in every silence, </a:t>
            </a:r>
          </a:p>
          <a:p>
            <a:pPr algn="ctr"/>
            <a:r>
              <a:rPr lang="en-US" sz="4000" dirty="0">
                <a:latin typeface="Times New Roman" charset="0"/>
                <a:ea typeface="Times New Roman" charset="0"/>
                <a:cs typeface="Times New Roman" charset="0"/>
              </a:rPr>
              <a:t>seeking word and melody; </a:t>
            </a:r>
          </a:p>
          <a:p>
            <a:pPr algn="ctr"/>
            <a:r>
              <a:rPr lang="en-US" sz="4000" dirty="0">
                <a:latin typeface="Times New Roman" charset="0"/>
                <a:ea typeface="Times New Roman" charset="0"/>
                <a:cs typeface="Times New Roman" charset="0"/>
              </a:rPr>
              <a:t>there’s a dawn in every darkness, </a:t>
            </a:r>
          </a:p>
          <a:p>
            <a:pPr algn="ctr"/>
            <a:r>
              <a:rPr lang="en-US" sz="4000" dirty="0">
                <a:latin typeface="Times New Roman" charset="0"/>
                <a:ea typeface="Times New Roman" charset="0"/>
                <a:cs typeface="Times New Roman" charset="0"/>
              </a:rPr>
              <a:t>bringing hope to you and me.  </a:t>
            </a:r>
          </a:p>
          <a:p>
            <a:pPr algn="ctr"/>
            <a:r>
              <a:rPr lang="en-US" sz="4000" dirty="0">
                <a:latin typeface="Times New Roman" charset="0"/>
                <a:ea typeface="Times New Roman" charset="0"/>
                <a:cs typeface="Times New Roman" charset="0"/>
              </a:rPr>
              <a:t>From the past will come the future; </a:t>
            </a:r>
          </a:p>
          <a:p>
            <a:pPr algn="ctr"/>
            <a:r>
              <a:rPr lang="en-US" sz="4000" dirty="0">
                <a:latin typeface="Times New Roman" charset="0"/>
                <a:ea typeface="Times New Roman" charset="0"/>
                <a:cs typeface="Times New Roman" charset="0"/>
              </a:rPr>
              <a:t>what it holds, a mystery,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
        <p:nvSpPr>
          <p:cNvPr id="5" name="TextBox 4"/>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9421417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D945687-6E11-4A48-82ED-89FCF202E4D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our end is our beginning; </a:t>
            </a:r>
          </a:p>
          <a:p>
            <a:pPr algn="ctr"/>
            <a:r>
              <a:rPr lang="en-US" sz="4000" dirty="0">
                <a:latin typeface="Times New Roman" charset="0"/>
                <a:ea typeface="Times New Roman" charset="0"/>
                <a:cs typeface="Times New Roman" charset="0"/>
              </a:rPr>
              <a:t>in our time, infinity; </a:t>
            </a:r>
          </a:p>
          <a:p>
            <a:pPr algn="ctr"/>
            <a:r>
              <a:rPr lang="en-US" sz="4000" dirty="0">
                <a:latin typeface="Times New Roman" charset="0"/>
                <a:ea typeface="Times New Roman" charset="0"/>
                <a:cs typeface="Times New Roman" charset="0"/>
              </a:rPr>
              <a:t>in our doubt there is believing; </a:t>
            </a:r>
          </a:p>
          <a:p>
            <a:pPr algn="ctr"/>
            <a:r>
              <a:rPr lang="en-US" sz="4000" dirty="0">
                <a:latin typeface="Times New Roman" charset="0"/>
                <a:ea typeface="Times New Roman" charset="0"/>
                <a:cs typeface="Times New Roman" charset="0"/>
              </a:rPr>
              <a:t>in our life, eternity.  </a:t>
            </a:r>
          </a:p>
          <a:p>
            <a:pPr algn="ctr"/>
            <a:r>
              <a:rPr lang="en-US" sz="4000" dirty="0">
                <a:latin typeface="Times New Roman" charset="0"/>
                <a:ea typeface="Times New Roman" charset="0"/>
                <a:cs typeface="Times New Roman" charset="0"/>
              </a:rPr>
              <a:t>In our death, a resurrection; </a:t>
            </a:r>
          </a:p>
          <a:p>
            <a:pPr algn="ctr"/>
            <a:r>
              <a:rPr lang="en-US" sz="4000" dirty="0">
                <a:latin typeface="Times New Roman" charset="0"/>
                <a:ea typeface="Times New Roman" charset="0"/>
                <a:cs typeface="Times New Roman" charset="0"/>
              </a:rPr>
              <a:t>at the last, a victory,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
        <p:nvSpPr>
          <p:cNvPr id="5" name="TextBox 4"/>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91216030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Wilderness-wanderers, holiness-seekers, listen for God’s voice today.</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In the sounds of palm branches </a:t>
            </a:r>
          </a:p>
          <a:p>
            <a:pPr>
              <a:lnSpc>
                <a:spcPct val="150000"/>
              </a:lnSpc>
            </a:pPr>
            <a:r>
              <a:rPr lang="en-US" dirty="0"/>
              <a:t>rustling and shouts of hosanna, We listen for God’s voice.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387947-4155-CA47-B115-BC7EAD82139B}"/>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1" y="2256949"/>
            <a:ext cx="9143999"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in the morning </a:t>
            </a:r>
          </a:p>
          <a:p>
            <a:pPr algn="ctr"/>
            <a:r>
              <a:rPr lang="en-US" sz="3600" dirty="0">
                <a:latin typeface="Times New Roman" charset="0"/>
                <a:ea typeface="Times New Roman" charset="0"/>
                <a:cs typeface="Times New Roman" charset="0"/>
              </a:rPr>
              <a:t>when the world was begun, </a:t>
            </a:r>
          </a:p>
          <a:p>
            <a:pPr algn="ctr"/>
            <a:r>
              <a:rPr lang="en-US" sz="3600" dirty="0">
                <a:latin typeface="Times New Roman" charset="0"/>
                <a:ea typeface="Times New Roman" charset="0"/>
                <a:cs typeface="Times New Roman" charset="0"/>
              </a:rPr>
              <a:t>and I danced in the moon </a:t>
            </a:r>
          </a:p>
          <a:p>
            <a:pPr algn="ctr"/>
            <a:r>
              <a:rPr lang="en-US" sz="3600" dirty="0">
                <a:latin typeface="Times New Roman" charset="0"/>
                <a:ea typeface="Times New Roman" charset="0"/>
                <a:cs typeface="Times New Roman" charset="0"/>
              </a:rPr>
              <a:t>and the stars and the sun, </a:t>
            </a:r>
          </a:p>
          <a:p>
            <a:pPr algn="ctr"/>
            <a:r>
              <a:rPr lang="en-US" sz="3600" dirty="0">
                <a:latin typeface="Times New Roman" charset="0"/>
                <a:ea typeface="Times New Roman" charset="0"/>
                <a:cs typeface="Times New Roman" charset="0"/>
              </a:rPr>
              <a:t>and I came down from </a:t>
            </a:r>
          </a:p>
          <a:p>
            <a:pPr algn="ctr"/>
            <a:r>
              <a:rPr lang="en-US" sz="3600" dirty="0">
                <a:latin typeface="Times New Roman" charset="0"/>
                <a:ea typeface="Times New Roman" charset="0"/>
                <a:cs typeface="Times New Roman" charset="0"/>
              </a:rPr>
              <a:t>heaven and I danced on the earth.  </a:t>
            </a:r>
          </a:p>
          <a:p>
            <a:pPr algn="ctr"/>
            <a:r>
              <a:rPr lang="en-US" sz="3600" dirty="0">
                <a:latin typeface="Times New Roman" charset="0"/>
                <a:ea typeface="Times New Roman" charset="0"/>
                <a:cs typeface="Times New Roman" charset="0"/>
              </a:rPr>
              <a:t>At Bethlehem I had my birth.</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962017067"/>
      </p:ext>
    </p:extLst>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1F3D0-6C24-F54D-93CF-DB0ACE0176D4}"/>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3528581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70FBE5-88FF-8145-BE7F-2A18B9585C2A}"/>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for the scribe </a:t>
            </a:r>
          </a:p>
          <a:p>
            <a:pPr algn="ctr"/>
            <a:r>
              <a:rPr lang="en-US" sz="3600" dirty="0">
                <a:latin typeface="Times New Roman" charset="0"/>
                <a:ea typeface="Times New Roman" charset="0"/>
                <a:cs typeface="Times New Roman" charset="0"/>
              </a:rPr>
              <a:t>and the Pharisee, </a:t>
            </a:r>
          </a:p>
          <a:p>
            <a:pPr algn="ctr"/>
            <a:r>
              <a:rPr lang="en-US" sz="3600" dirty="0">
                <a:latin typeface="Times New Roman" charset="0"/>
                <a:ea typeface="Times New Roman" charset="0"/>
                <a:cs typeface="Times New Roman" charset="0"/>
              </a:rPr>
              <a:t>but they would not dance </a:t>
            </a:r>
          </a:p>
          <a:p>
            <a:pPr algn="ctr"/>
            <a:r>
              <a:rPr lang="en-US" sz="3600" dirty="0">
                <a:latin typeface="Times New Roman" charset="0"/>
                <a:ea typeface="Times New Roman" charset="0"/>
                <a:cs typeface="Times New Roman" charset="0"/>
              </a:rPr>
              <a:t>and they would not follow me; </a:t>
            </a:r>
          </a:p>
          <a:p>
            <a:pPr algn="ctr"/>
            <a:r>
              <a:rPr lang="en-US" sz="3600" dirty="0">
                <a:latin typeface="Times New Roman" charset="0"/>
                <a:ea typeface="Times New Roman" charset="0"/>
                <a:cs typeface="Times New Roman" charset="0"/>
              </a:rPr>
              <a:t>I danced for the fishermen, </a:t>
            </a:r>
          </a:p>
          <a:p>
            <a:pPr algn="ctr"/>
            <a:r>
              <a:rPr lang="en-US" sz="3600" dirty="0">
                <a:latin typeface="Times New Roman" charset="0"/>
                <a:ea typeface="Times New Roman" charset="0"/>
                <a:cs typeface="Times New Roman" charset="0"/>
              </a:rPr>
              <a:t>for James and John; </a:t>
            </a:r>
          </a:p>
          <a:p>
            <a:pPr algn="ctr"/>
            <a:r>
              <a:rPr lang="en-US" sz="3600" dirty="0">
                <a:latin typeface="Times New Roman" charset="0"/>
                <a:ea typeface="Times New Roman" charset="0"/>
                <a:cs typeface="Times New Roman" charset="0"/>
              </a:rPr>
              <a:t>they came to me </a:t>
            </a:r>
          </a:p>
          <a:p>
            <a:pPr algn="ctr"/>
            <a:r>
              <a:rPr lang="en-US" sz="3600" dirty="0">
                <a:latin typeface="Times New Roman" charset="0"/>
                <a:ea typeface="Times New Roman" charset="0"/>
                <a:cs typeface="Times New Roman" charset="0"/>
              </a:rPr>
              <a:t>and the dance went on.</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58214052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F0D5A-AC7D-374C-939B-9BC30DE00E87}"/>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1"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10291947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1C57A6-54D2-EE40-A6E1-3F8BD69D7196}"/>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on the sabbath </a:t>
            </a:r>
          </a:p>
          <a:p>
            <a:pPr algn="ctr"/>
            <a:r>
              <a:rPr lang="en-US" sz="3600" dirty="0">
                <a:latin typeface="Times New Roman" charset="0"/>
                <a:ea typeface="Times New Roman" charset="0"/>
                <a:cs typeface="Times New Roman" charset="0"/>
              </a:rPr>
              <a:t>when I cured the lame, </a:t>
            </a:r>
          </a:p>
          <a:p>
            <a:pPr algn="ctr"/>
            <a:r>
              <a:rPr lang="en-US" sz="3600" dirty="0">
                <a:latin typeface="Times New Roman" charset="0"/>
                <a:ea typeface="Times New Roman" charset="0"/>
                <a:cs typeface="Times New Roman" charset="0"/>
              </a:rPr>
              <a:t>the holy people </a:t>
            </a:r>
          </a:p>
          <a:p>
            <a:pPr algn="ctr"/>
            <a:r>
              <a:rPr lang="en-US" sz="3600" dirty="0">
                <a:latin typeface="Times New Roman" charset="0"/>
                <a:ea typeface="Times New Roman" charset="0"/>
                <a:cs typeface="Times New Roman" charset="0"/>
              </a:rPr>
              <a:t>said it was a shame; </a:t>
            </a:r>
          </a:p>
          <a:p>
            <a:pPr algn="ctr"/>
            <a:r>
              <a:rPr lang="en-US" sz="3600" dirty="0">
                <a:latin typeface="Times New Roman" charset="0"/>
                <a:ea typeface="Times New Roman" charset="0"/>
                <a:cs typeface="Times New Roman" charset="0"/>
              </a:rPr>
              <a:t>they whipped and they stripped </a:t>
            </a:r>
          </a:p>
          <a:p>
            <a:pPr algn="ctr"/>
            <a:r>
              <a:rPr lang="en-US" sz="3600" dirty="0">
                <a:latin typeface="Times New Roman" charset="0"/>
                <a:ea typeface="Times New Roman" charset="0"/>
                <a:cs typeface="Times New Roman" charset="0"/>
              </a:rPr>
              <a:t>and they hung me high; </a:t>
            </a:r>
          </a:p>
          <a:p>
            <a:pPr algn="ctr"/>
            <a:r>
              <a:rPr lang="en-US" sz="3600" dirty="0">
                <a:latin typeface="Times New Roman" charset="0"/>
                <a:ea typeface="Times New Roman" charset="0"/>
                <a:cs typeface="Times New Roman" charset="0"/>
              </a:rPr>
              <a:t>and they left me there </a:t>
            </a:r>
          </a:p>
          <a:p>
            <a:pPr algn="ctr"/>
            <a:r>
              <a:rPr lang="en-US" sz="3600" dirty="0">
                <a:latin typeface="Times New Roman" charset="0"/>
                <a:ea typeface="Times New Roman" charset="0"/>
                <a:cs typeface="Times New Roman" charset="0"/>
              </a:rPr>
              <a:t>on a cross to die.</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0633641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5DA93-51D3-B040-B740-7EC4E299280C}"/>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2195192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777D-699C-D442-AB75-88B822627FCB}"/>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on a Friday </a:t>
            </a:r>
          </a:p>
          <a:p>
            <a:pPr algn="ctr"/>
            <a:r>
              <a:rPr lang="en-US" sz="3600" dirty="0">
                <a:latin typeface="Times New Roman" charset="0"/>
                <a:ea typeface="Times New Roman" charset="0"/>
                <a:cs typeface="Times New Roman" charset="0"/>
              </a:rPr>
              <a:t>and the sky turned black; </a:t>
            </a:r>
          </a:p>
          <a:p>
            <a:pPr algn="ctr"/>
            <a:r>
              <a:rPr lang="en-US" sz="3600" dirty="0">
                <a:latin typeface="Times New Roman" charset="0"/>
                <a:ea typeface="Times New Roman" charset="0"/>
                <a:cs typeface="Times New Roman" charset="0"/>
              </a:rPr>
              <a:t>it’s hard to dance </a:t>
            </a:r>
          </a:p>
          <a:p>
            <a:pPr algn="ctr"/>
            <a:r>
              <a:rPr lang="en-US" sz="3600" dirty="0">
                <a:latin typeface="Times New Roman" charset="0"/>
                <a:ea typeface="Times New Roman" charset="0"/>
                <a:cs typeface="Times New Roman" charset="0"/>
              </a:rPr>
              <a:t>with the devil on your back; </a:t>
            </a:r>
          </a:p>
          <a:p>
            <a:pPr algn="ctr"/>
            <a:r>
              <a:rPr lang="en-US" sz="3600" dirty="0">
                <a:latin typeface="Times New Roman" charset="0"/>
                <a:ea typeface="Times New Roman" charset="0"/>
                <a:cs typeface="Times New Roman" charset="0"/>
              </a:rPr>
              <a:t>they buried my body </a:t>
            </a:r>
          </a:p>
          <a:p>
            <a:pPr algn="ctr"/>
            <a:r>
              <a:rPr lang="en-US" sz="3600" dirty="0">
                <a:latin typeface="Times New Roman" charset="0"/>
                <a:ea typeface="Times New Roman" charset="0"/>
                <a:cs typeface="Times New Roman" charset="0"/>
              </a:rPr>
              <a:t>and they thought I’d gone, </a:t>
            </a:r>
          </a:p>
          <a:p>
            <a:pPr algn="ctr"/>
            <a:r>
              <a:rPr lang="en-US" sz="3600" dirty="0">
                <a:latin typeface="Times New Roman" charset="0"/>
                <a:ea typeface="Times New Roman" charset="0"/>
                <a:cs typeface="Times New Roman" charset="0"/>
              </a:rPr>
              <a:t>but I am the dance </a:t>
            </a:r>
          </a:p>
          <a:p>
            <a:pPr algn="ctr"/>
            <a:r>
              <a:rPr lang="en-US" sz="3600" dirty="0">
                <a:latin typeface="Times New Roman" charset="0"/>
                <a:ea typeface="Times New Roman" charset="0"/>
                <a:cs typeface="Times New Roman" charset="0"/>
              </a:rPr>
              <a:t>and I still go on.</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43650011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CF244-4337-AA46-98D3-9644BA135E99}"/>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177850119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pPr>
              <a:lnSpc>
                <a:spcPct val="150000"/>
              </a:lnSpc>
            </a:pPr>
            <a:r>
              <a:rPr lang="en-US" dirty="0"/>
              <a:t>The King of kings is here to lead with true authority.</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May we raise our hosannas, even when the crowd is gone.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E1FCF-316C-F84F-9785-46C54C9D19CD}"/>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1"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They cut me down </a:t>
            </a:r>
          </a:p>
          <a:p>
            <a:pPr algn="ctr"/>
            <a:r>
              <a:rPr lang="en-US" sz="3600" dirty="0">
                <a:latin typeface="Times New Roman" charset="0"/>
                <a:ea typeface="Times New Roman" charset="0"/>
                <a:cs typeface="Times New Roman" charset="0"/>
              </a:rPr>
              <a:t>and I leapt up high, </a:t>
            </a:r>
          </a:p>
          <a:p>
            <a:pPr algn="ctr"/>
            <a:r>
              <a:rPr lang="en-US" sz="3600" dirty="0">
                <a:latin typeface="Times New Roman" charset="0"/>
                <a:ea typeface="Times New Roman" charset="0"/>
                <a:cs typeface="Times New Roman" charset="0"/>
              </a:rPr>
              <a:t>I am the life </a:t>
            </a:r>
          </a:p>
          <a:p>
            <a:pPr algn="ctr"/>
            <a:r>
              <a:rPr lang="en-US" sz="3600" dirty="0">
                <a:latin typeface="Times New Roman" charset="0"/>
                <a:ea typeface="Times New Roman" charset="0"/>
                <a:cs typeface="Times New Roman" charset="0"/>
              </a:rPr>
              <a:t>that’ll never, never die; </a:t>
            </a:r>
          </a:p>
          <a:p>
            <a:pPr algn="ctr"/>
            <a:r>
              <a:rPr lang="en-US" sz="3600" dirty="0">
                <a:latin typeface="Times New Roman" charset="0"/>
                <a:ea typeface="Times New Roman" charset="0"/>
                <a:cs typeface="Times New Roman" charset="0"/>
              </a:rPr>
              <a:t>I’ll live in you </a:t>
            </a:r>
          </a:p>
          <a:p>
            <a:pPr algn="ctr"/>
            <a:r>
              <a:rPr lang="en-US" sz="3600" dirty="0">
                <a:latin typeface="Times New Roman" charset="0"/>
                <a:ea typeface="Times New Roman" charset="0"/>
                <a:cs typeface="Times New Roman" charset="0"/>
              </a:rPr>
              <a:t>if you’ll live in me;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109173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7C146-6B96-4B45-9FFC-0DCFD81D25C1}"/>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36677264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221076"/>
            <a:ext cx="7215812" cy="1515173"/>
          </a:xfrm>
        </p:spPr>
        <p:txBody>
          <a:bodyPr>
            <a:noAutofit/>
          </a:bodyPr>
          <a:lstStyle/>
          <a:p>
            <a:r>
              <a:rPr lang="en-US" dirty="0"/>
              <a:t>The King of kings stands for truth, </a:t>
            </a:r>
          </a:p>
          <a:p>
            <a:r>
              <a:rPr lang="en-US" dirty="0"/>
              <a:t>mercy, and justice. </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429000"/>
            <a:ext cx="7215812" cy="1515172"/>
          </a:xfrm>
        </p:spPr>
        <p:txBody>
          <a:bodyPr>
            <a:noAutofit/>
          </a:bodyPr>
          <a:lstStyle/>
          <a:p>
            <a:pPr>
              <a:lnSpc>
                <a:spcPct val="150000"/>
              </a:lnSpc>
            </a:pPr>
            <a:r>
              <a:rPr lang="en-US" dirty="0"/>
              <a:t>May we stand there too. </a:t>
            </a:r>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12F9-97C3-A988-7DC3-5E68E55D5B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B9BF53-56D8-8C85-0ABB-CAA46C0A3259}"/>
              </a:ext>
            </a:extLst>
          </p:cNvPr>
          <p:cNvSpPr>
            <a:spLocks noGrp="1"/>
          </p:cNvSpPr>
          <p:nvPr>
            <p:ph type="body" sz="quarter" idx="11"/>
          </p:nvPr>
        </p:nvSpPr>
        <p:spPr>
          <a:xfrm>
            <a:off x="1928188" y="1089101"/>
            <a:ext cx="7215812" cy="1515173"/>
          </a:xfrm>
        </p:spPr>
        <p:txBody>
          <a:bodyPr>
            <a:noAutofit/>
          </a:bodyPr>
          <a:lstStyle/>
          <a:p>
            <a:pPr>
              <a:lnSpc>
                <a:spcPct val="150000"/>
              </a:lnSpc>
            </a:pPr>
            <a:r>
              <a:rPr lang="en-US" dirty="0"/>
              <a:t>The King of kings is going to the cross. </a:t>
            </a:r>
          </a:p>
        </p:txBody>
      </p:sp>
      <p:sp>
        <p:nvSpPr>
          <p:cNvPr id="3" name="Text Placeholder 2">
            <a:extLst>
              <a:ext uri="{FF2B5EF4-FFF2-40B4-BE49-F238E27FC236}">
                <a16:creationId xmlns:a16="http://schemas.microsoft.com/office/drawing/2014/main" id="{807C7DFE-683E-2A89-E33F-94C09B3C7019}"/>
              </a:ext>
            </a:extLst>
          </p:cNvPr>
          <p:cNvSpPr>
            <a:spLocks noGrp="1"/>
          </p:cNvSpPr>
          <p:nvPr>
            <p:ph type="body" sz="quarter" idx="12"/>
          </p:nvPr>
        </p:nvSpPr>
        <p:spPr>
          <a:xfrm>
            <a:off x="1928188" y="3363012"/>
            <a:ext cx="7215812" cy="1515172"/>
          </a:xfrm>
        </p:spPr>
        <p:txBody>
          <a:bodyPr>
            <a:noAutofit/>
          </a:bodyPr>
          <a:lstStyle/>
          <a:p>
            <a:pPr>
              <a:lnSpc>
                <a:spcPct val="150000"/>
              </a:lnSpc>
            </a:pPr>
            <a:r>
              <a:rPr lang="en-US" dirty="0"/>
              <a:t>Today and every day, we follow the king of kings. </a:t>
            </a:r>
          </a:p>
        </p:txBody>
      </p:sp>
    </p:spTree>
    <p:extLst>
      <p:ext uri="{BB962C8B-B14F-4D97-AF65-F5344CB8AC3E}">
        <p14:creationId xmlns:p14="http://schemas.microsoft.com/office/powerpoint/2010/main" val="71435655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1319068"/>
            <a:ext cx="5719482"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of true power, we want to follow you. We need you to save us. And yet, we admit that at times, we deny you. We deny you when we do not feed the hungry, </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972836"/>
            <a:ext cx="5665694" cy="5538952"/>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when we do not welcome the stranger, when we do not visit those in prison. We deny you when fear or complacency overwhelms us, when we go along to get along, </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52037</TotalTime>
  <Words>2256</Words>
  <Application>Microsoft Macintosh PowerPoint</Application>
  <PresentationFormat>On-screen Show (4:3)</PresentationFormat>
  <Paragraphs>281</Paragraphs>
  <Slides>54</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54</vt:i4>
      </vt:variant>
    </vt:vector>
  </HeadingPairs>
  <TitlesOfParts>
    <vt:vector size="75"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Zechariah 9: 9 – 10 </vt:lpstr>
      <vt:lpstr>PowerPoint Presentation</vt:lpstr>
      <vt:lpstr>PowerPoint Presentation</vt:lpstr>
      <vt:lpstr>Matthew 21: 1 –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769</cp:revision>
  <cp:lastPrinted>2024-04-25T15:20:01Z</cp:lastPrinted>
  <dcterms:created xsi:type="dcterms:W3CDTF">2022-06-10T14:28:57Z</dcterms:created>
  <dcterms:modified xsi:type="dcterms:W3CDTF">2026-03-06T17:06:17Z</dcterms:modified>
</cp:coreProperties>
</file>