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72"/>
  </p:notesMasterIdLst>
  <p:sldIdLst>
    <p:sldId id="3324" r:id="rId12"/>
    <p:sldId id="3194" r:id="rId13"/>
    <p:sldId id="3196" r:id="rId14"/>
    <p:sldId id="3666" r:id="rId15"/>
    <p:sldId id="4029" r:id="rId16"/>
    <p:sldId id="4030" r:id="rId17"/>
    <p:sldId id="3925" r:id="rId18"/>
    <p:sldId id="3926" r:id="rId19"/>
    <p:sldId id="3951" r:id="rId20"/>
    <p:sldId id="807" r:id="rId21"/>
    <p:sldId id="784" r:id="rId22"/>
    <p:sldId id="805" r:id="rId23"/>
    <p:sldId id="806" r:id="rId24"/>
    <p:sldId id="3670" r:id="rId25"/>
    <p:sldId id="4018" r:id="rId26"/>
    <p:sldId id="4061" r:id="rId27"/>
    <p:sldId id="257" r:id="rId28"/>
    <p:sldId id="258" r:id="rId29"/>
    <p:sldId id="259" r:id="rId30"/>
    <p:sldId id="260" r:id="rId31"/>
    <p:sldId id="261" r:id="rId32"/>
    <p:sldId id="262" r:id="rId33"/>
    <p:sldId id="263" r:id="rId34"/>
    <p:sldId id="4062" r:id="rId35"/>
    <p:sldId id="4063" r:id="rId36"/>
    <p:sldId id="4064" r:id="rId37"/>
    <p:sldId id="4065" r:id="rId38"/>
    <p:sldId id="4066" r:id="rId39"/>
    <p:sldId id="4067" r:id="rId40"/>
    <p:sldId id="4068" r:id="rId41"/>
    <p:sldId id="4069" r:id="rId42"/>
    <p:sldId id="3690" r:id="rId43"/>
    <p:sldId id="256" r:id="rId44"/>
    <p:sldId id="1472" r:id="rId45"/>
    <p:sldId id="1473" r:id="rId46"/>
    <p:sldId id="1502" r:id="rId47"/>
    <p:sldId id="1503" r:id="rId48"/>
    <p:sldId id="1504" r:id="rId49"/>
    <p:sldId id="1505" r:id="rId50"/>
    <p:sldId id="1506" r:id="rId51"/>
    <p:sldId id="1507" r:id="rId52"/>
    <p:sldId id="4057" r:id="rId53"/>
    <p:sldId id="4058" r:id="rId54"/>
    <p:sldId id="4059" r:id="rId55"/>
    <p:sldId id="4060" r:id="rId56"/>
    <p:sldId id="3079" r:id="rId57"/>
    <p:sldId id="3529" r:id="rId58"/>
    <p:sldId id="3081" r:id="rId59"/>
    <p:sldId id="801" r:id="rId60"/>
    <p:sldId id="798" r:id="rId61"/>
    <p:sldId id="799" r:id="rId62"/>
    <p:sldId id="800" r:id="rId63"/>
    <p:sldId id="3633" r:id="rId64"/>
    <p:sldId id="3678" r:id="rId65"/>
    <p:sldId id="3397" r:id="rId66"/>
    <p:sldId id="3398" r:id="rId67"/>
    <p:sldId id="3399" r:id="rId68"/>
    <p:sldId id="3619" r:id="rId69"/>
    <p:sldId id="2315" r:id="rId70"/>
    <p:sldId id="354"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41"/>
    <p:restoredTop sz="96023"/>
  </p:normalViewPr>
  <p:slideViewPr>
    <p:cSldViewPr snapToGrid="0" snapToObjects="1">
      <p:cViewPr varScale="1">
        <p:scale>
          <a:sx n="149" d="100"/>
          <a:sy n="149" d="100"/>
        </p:scale>
        <p:origin x="2184"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9/11/26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46</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9/11/26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Sixteenth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September 13</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srcRect l="93" r="93"/>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Sing to the Lord, for God has triumphed gloriously!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God is our strength, our song, and our salvation.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How many times shall we extend God’s mercy to others?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Not seven times, but seventy-seven times.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Just as God is merciful, we, who are God’s children, have to be merciful.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With humble hearts we receive and give. </a:t>
            </a:r>
          </a:p>
          <a:p>
            <a:pPr>
              <a:lnSpc>
                <a:spcPct val="150000"/>
              </a:lnSpc>
            </a:pPr>
            <a:r>
              <a:rPr lang="en-US" dirty="0"/>
              <a:t>All: Let us worship the God of endless grace!</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79561" y="789441"/>
            <a:ext cx="5599522" cy="5538889"/>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O God, who parted the waters of the Red Sea and made a path through the wilderness: liberate us today from the burden of unforgiveness. Teach us to extend the same extravagant mercy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626623"/>
            <a:ext cx="5665694" cy="6231386"/>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that you have poured out on us to our neighbors. Forgive us we pray, when we hoard your forgiveness. Equip us to part the sea that divides us, and find that all of us are worthy of your mercy.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D85A-36BA-01C2-7490-D39D8BC676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01FAB7-FA6B-6243-DB03-894FE171CB4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EBE5BFFD-DA49-386E-9F9C-7F5900C8038D}"/>
              </a:ext>
            </a:extLst>
          </p:cNvPr>
          <p:cNvSpPr txBox="1"/>
          <p:nvPr/>
        </p:nvSpPr>
        <p:spPr>
          <a:xfrm>
            <a:off x="0" y="2704115"/>
            <a:ext cx="5629835" cy="2076402"/>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This we pray through Jesus Christ our Lord. Amen.</a:t>
            </a:r>
          </a:p>
        </p:txBody>
      </p:sp>
    </p:spTree>
    <p:extLst>
      <p:ext uri="{BB962C8B-B14F-4D97-AF65-F5344CB8AC3E}">
        <p14:creationId xmlns:p14="http://schemas.microsoft.com/office/powerpoint/2010/main" val="12053373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5235" y="1675309"/>
            <a:ext cx="8393527" cy="5016758"/>
          </a:xfrm>
          <a:prstGeom prst="rect">
            <a:avLst/>
          </a:prstGeom>
          <a:noFill/>
        </p:spPr>
        <p:txBody>
          <a:bodyPr wrap="square" rtlCol="0">
            <a:spAutoFit/>
          </a:bodyPr>
          <a:lstStyle/>
          <a:p>
            <a:pPr algn="ctr"/>
            <a:r>
              <a:rPr lang="is-IS" sz="4000" dirty="0">
                <a:latin typeface="Times New Roman" charset="0"/>
                <a:ea typeface="Times New Roman" charset="0"/>
                <a:cs typeface="Times New Roman" charset="0"/>
              </a:rPr>
              <a:t>Joyful, joyful, we adore thee </a:t>
            </a:r>
          </a:p>
          <a:p>
            <a:pPr algn="ctr"/>
            <a:r>
              <a:rPr lang="is-IS" sz="4000" dirty="0">
                <a:latin typeface="Times New Roman" charset="0"/>
                <a:ea typeface="Times New Roman" charset="0"/>
                <a:cs typeface="Times New Roman" charset="0"/>
              </a:rPr>
              <a:t>God of glory, Lord of love; </a:t>
            </a:r>
          </a:p>
          <a:p>
            <a:pPr algn="ctr"/>
            <a:r>
              <a:rPr lang="is-IS" sz="4000" dirty="0">
                <a:latin typeface="Times New Roman" charset="0"/>
                <a:ea typeface="Times New Roman" charset="0"/>
                <a:cs typeface="Times New Roman" charset="0"/>
              </a:rPr>
              <a:t>hearts unfold like flowers before thee, opening to the sun above.  </a:t>
            </a:r>
          </a:p>
          <a:p>
            <a:pPr algn="ctr"/>
            <a:r>
              <a:rPr lang="is-IS" sz="4000" dirty="0">
                <a:latin typeface="Times New Roman" charset="0"/>
                <a:ea typeface="Times New Roman" charset="0"/>
                <a:cs typeface="Times New Roman" charset="0"/>
              </a:rPr>
              <a:t>Melt the clouds of sin and sadness; drive the dark of doubt away.  </a:t>
            </a:r>
          </a:p>
          <a:p>
            <a:pPr algn="ctr"/>
            <a:r>
              <a:rPr lang="is-IS" sz="4000" dirty="0">
                <a:latin typeface="Times New Roman" charset="0"/>
                <a:ea typeface="Times New Roman" charset="0"/>
                <a:cs typeface="Times New Roman" charset="0"/>
              </a:rPr>
              <a:t>Giver of immortal gladness, </a:t>
            </a:r>
          </a:p>
          <a:p>
            <a:pPr algn="ctr"/>
            <a:r>
              <a:rPr lang="is-IS" sz="4000" dirty="0">
                <a:latin typeface="Times New Roman" charset="0"/>
                <a:ea typeface="Times New Roman" charset="0"/>
                <a:cs typeface="Times New Roman" charset="0"/>
              </a:rPr>
              <a:t>fill us with the light of day!</a:t>
            </a:r>
            <a:endParaRPr lang="en-US" sz="40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82E205D3-4A9F-3548-B40E-6440218B9050}"/>
              </a:ext>
            </a:extLst>
          </p:cNvPr>
          <p:cNvSpPr txBox="1"/>
          <p:nvPr/>
        </p:nvSpPr>
        <p:spPr>
          <a:xfrm>
            <a:off x="0" y="0"/>
            <a:ext cx="9143999"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“Joyful, Joyful, We Adore Thee”    UMH 89</a:t>
            </a:r>
          </a:p>
          <a:p>
            <a:pPr algn="ctr"/>
            <a:r>
              <a:rPr lang="en-US" sz="2000" dirty="0">
                <a:latin typeface="Times New Roman" charset="0"/>
                <a:ea typeface="Times New Roman" charset="0"/>
                <a:cs typeface="Times New Roman" charset="0"/>
              </a:rPr>
              <a:t>WORDS: Henry Van Dyke, 1907     MUSIC: Ludwig van Beethoven, 1824</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12570331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235" y="1675309"/>
            <a:ext cx="8393527" cy="5016758"/>
          </a:xfrm>
          <a:prstGeom prst="rect">
            <a:avLst/>
          </a:prstGeom>
          <a:noFill/>
        </p:spPr>
        <p:txBody>
          <a:bodyPr wrap="square" rtlCol="0">
            <a:spAutoFit/>
          </a:bodyPr>
          <a:lstStyle/>
          <a:p>
            <a:pPr algn="ctr"/>
            <a:r>
              <a:rPr lang="is-IS" sz="4000" dirty="0">
                <a:latin typeface="Times New Roman" charset="0"/>
                <a:ea typeface="Times New Roman" charset="0"/>
                <a:cs typeface="Times New Roman" charset="0"/>
              </a:rPr>
              <a:t>All thy works with joy surround thee, earth and heaven reflect thy rays, </a:t>
            </a:r>
          </a:p>
          <a:p>
            <a:pPr algn="ctr"/>
            <a:r>
              <a:rPr lang="is-IS" sz="4000" dirty="0">
                <a:latin typeface="Times New Roman" charset="0"/>
                <a:ea typeface="Times New Roman" charset="0"/>
                <a:cs typeface="Times New Roman" charset="0"/>
              </a:rPr>
              <a:t>stars and angels sing around thee, </a:t>
            </a:r>
          </a:p>
          <a:p>
            <a:pPr algn="ctr"/>
            <a:r>
              <a:rPr lang="is-IS" sz="4000" dirty="0">
                <a:latin typeface="Times New Roman" charset="0"/>
                <a:ea typeface="Times New Roman" charset="0"/>
                <a:cs typeface="Times New Roman" charset="0"/>
              </a:rPr>
              <a:t>center of unbroken praise.  </a:t>
            </a:r>
          </a:p>
          <a:p>
            <a:pPr algn="ctr"/>
            <a:r>
              <a:rPr lang="is-IS" sz="4000" dirty="0">
                <a:latin typeface="Times New Roman" charset="0"/>
                <a:ea typeface="Times New Roman" charset="0"/>
                <a:cs typeface="Times New Roman" charset="0"/>
              </a:rPr>
              <a:t>Field and forest, vale and mountain, flowery meadow, flashing sea, </a:t>
            </a:r>
          </a:p>
          <a:p>
            <a:pPr algn="ctr"/>
            <a:r>
              <a:rPr lang="is-IS" sz="4000" dirty="0">
                <a:latin typeface="Times New Roman" charset="0"/>
                <a:ea typeface="Times New Roman" charset="0"/>
                <a:cs typeface="Times New Roman" charset="0"/>
              </a:rPr>
              <a:t>chanting bird and flowing fountain, </a:t>
            </a:r>
          </a:p>
          <a:p>
            <a:pPr algn="ctr"/>
            <a:r>
              <a:rPr lang="is-IS" sz="4000" dirty="0">
                <a:latin typeface="Times New Roman" charset="0"/>
                <a:ea typeface="Times New Roman" charset="0"/>
                <a:cs typeface="Times New Roman" charset="0"/>
              </a:rPr>
              <a:t>call us to rejoice in thee.</a:t>
            </a:r>
            <a:endParaRPr lang="en-US" sz="4000" dirty="0">
              <a:latin typeface="Times New Roman" charset="0"/>
              <a:ea typeface="Times New Roman" charset="0"/>
              <a:cs typeface="Times New Roman" charset="0"/>
            </a:endParaRPr>
          </a:p>
        </p:txBody>
      </p:sp>
      <p:sp>
        <p:nvSpPr>
          <p:cNvPr id="7" name="TextBox 6">
            <a:extLst>
              <a:ext uri="{FF2B5EF4-FFF2-40B4-BE49-F238E27FC236}">
                <a16:creationId xmlns:a16="http://schemas.microsoft.com/office/drawing/2014/main" id="{F0C769D0-5CCE-484E-B035-D2779DAC5513}"/>
              </a:ext>
            </a:extLst>
          </p:cNvPr>
          <p:cNvSpPr txBox="1"/>
          <p:nvPr/>
        </p:nvSpPr>
        <p:spPr>
          <a:xfrm>
            <a:off x="0" y="0"/>
            <a:ext cx="9143999"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“Joyful, Joyful, We Adore Thee”    UMH 89</a:t>
            </a:r>
          </a:p>
          <a:p>
            <a:pPr algn="ctr"/>
            <a:r>
              <a:rPr lang="en-US" sz="2000" dirty="0">
                <a:latin typeface="Times New Roman" charset="0"/>
                <a:ea typeface="Times New Roman" charset="0"/>
                <a:cs typeface="Times New Roman" charset="0"/>
              </a:rPr>
              <a:t>WORDS: Henry Van Dyke, 1907     MUSIC: Ludwig van Beethoven, 1824</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88714768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235" y="1675309"/>
            <a:ext cx="8393527" cy="5016758"/>
          </a:xfrm>
          <a:prstGeom prst="rect">
            <a:avLst/>
          </a:prstGeom>
          <a:noFill/>
        </p:spPr>
        <p:txBody>
          <a:bodyPr wrap="square" rtlCol="0">
            <a:spAutoFit/>
          </a:bodyPr>
          <a:lstStyle/>
          <a:p>
            <a:pPr algn="ctr"/>
            <a:r>
              <a:rPr lang="is-IS" sz="4000" dirty="0">
                <a:latin typeface="Times New Roman" charset="0"/>
                <a:ea typeface="Times New Roman" charset="0"/>
                <a:cs typeface="Times New Roman" charset="0"/>
              </a:rPr>
              <a:t>Thou art giving and forgiving, </a:t>
            </a:r>
          </a:p>
          <a:p>
            <a:pPr algn="ctr"/>
            <a:r>
              <a:rPr lang="is-IS" sz="4000" dirty="0">
                <a:latin typeface="Times New Roman" charset="0"/>
                <a:ea typeface="Times New Roman" charset="0"/>
                <a:cs typeface="Times New Roman" charset="0"/>
              </a:rPr>
              <a:t>ever blessing, ever blest, </a:t>
            </a:r>
          </a:p>
          <a:p>
            <a:pPr algn="ctr"/>
            <a:r>
              <a:rPr lang="is-IS" sz="4000" dirty="0">
                <a:latin typeface="Times New Roman" charset="0"/>
                <a:ea typeface="Times New Roman" charset="0"/>
                <a:cs typeface="Times New Roman" charset="0"/>
              </a:rPr>
              <a:t>wellspring of the joy of living, </a:t>
            </a:r>
          </a:p>
          <a:p>
            <a:pPr algn="ctr"/>
            <a:r>
              <a:rPr lang="is-IS" sz="4000" dirty="0">
                <a:latin typeface="Times New Roman" charset="0"/>
                <a:ea typeface="Times New Roman" charset="0"/>
                <a:cs typeface="Times New Roman" charset="0"/>
              </a:rPr>
              <a:t>ocean depth of happy rest!  </a:t>
            </a:r>
          </a:p>
          <a:p>
            <a:pPr algn="ctr"/>
            <a:r>
              <a:rPr lang="is-IS" sz="4000" dirty="0">
                <a:latin typeface="Times New Roman" charset="0"/>
                <a:ea typeface="Times New Roman" charset="0"/>
                <a:cs typeface="Times New Roman" charset="0"/>
              </a:rPr>
              <a:t>Thou our Father, Christ our brother, </a:t>
            </a:r>
          </a:p>
          <a:p>
            <a:pPr algn="ctr"/>
            <a:r>
              <a:rPr lang="is-IS" sz="4000" dirty="0">
                <a:latin typeface="Times New Roman" charset="0"/>
                <a:ea typeface="Times New Roman" charset="0"/>
                <a:cs typeface="Times New Roman" charset="0"/>
              </a:rPr>
              <a:t>all who live in love are thine; </a:t>
            </a:r>
          </a:p>
          <a:p>
            <a:pPr algn="ctr"/>
            <a:r>
              <a:rPr lang="is-IS" sz="4000" dirty="0">
                <a:latin typeface="Times New Roman" charset="0"/>
                <a:ea typeface="Times New Roman" charset="0"/>
                <a:cs typeface="Times New Roman" charset="0"/>
              </a:rPr>
              <a:t>teach us how to love each other, </a:t>
            </a:r>
          </a:p>
          <a:p>
            <a:pPr algn="ctr"/>
            <a:r>
              <a:rPr lang="is-IS" sz="4000" dirty="0">
                <a:latin typeface="Times New Roman" charset="0"/>
                <a:ea typeface="Times New Roman" charset="0"/>
                <a:cs typeface="Times New Roman" charset="0"/>
              </a:rPr>
              <a:t>lift us to the joy divine.</a:t>
            </a:r>
            <a:endParaRPr lang="en-US" sz="4000" dirty="0">
              <a:latin typeface="Times New Roman" charset="0"/>
              <a:ea typeface="Times New Roman" charset="0"/>
              <a:cs typeface="Times New Roman" charset="0"/>
            </a:endParaRPr>
          </a:p>
        </p:txBody>
      </p:sp>
      <p:sp>
        <p:nvSpPr>
          <p:cNvPr id="7" name="TextBox 6">
            <a:extLst>
              <a:ext uri="{FF2B5EF4-FFF2-40B4-BE49-F238E27FC236}">
                <a16:creationId xmlns:a16="http://schemas.microsoft.com/office/drawing/2014/main" id="{24F44EAA-311B-9547-B43D-54BBF816C2C5}"/>
              </a:ext>
            </a:extLst>
          </p:cNvPr>
          <p:cNvSpPr txBox="1"/>
          <p:nvPr/>
        </p:nvSpPr>
        <p:spPr>
          <a:xfrm>
            <a:off x="0" y="0"/>
            <a:ext cx="9143999"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“Joyful, Joyful, We Adore Thee”    UMH 89</a:t>
            </a:r>
          </a:p>
          <a:p>
            <a:pPr algn="ctr"/>
            <a:r>
              <a:rPr lang="en-US" sz="2000" dirty="0">
                <a:latin typeface="Times New Roman" charset="0"/>
                <a:ea typeface="Times New Roman" charset="0"/>
                <a:cs typeface="Times New Roman" charset="0"/>
              </a:rPr>
              <a:t>WORDS: Henry Van Dyke, 1907     MUSIC: Ludwig van Beethoven, 1824</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3157501259"/>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235" y="1675309"/>
            <a:ext cx="8393527" cy="5016758"/>
          </a:xfrm>
          <a:prstGeom prst="rect">
            <a:avLst/>
          </a:prstGeom>
          <a:noFill/>
        </p:spPr>
        <p:txBody>
          <a:bodyPr wrap="square" rtlCol="0">
            <a:spAutoFit/>
          </a:bodyPr>
          <a:lstStyle/>
          <a:p>
            <a:pPr algn="ctr"/>
            <a:r>
              <a:rPr lang="is-IS" sz="4000" dirty="0">
                <a:latin typeface="Times New Roman" charset="0"/>
                <a:ea typeface="Times New Roman" charset="0"/>
                <a:cs typeface="Times New Roman" charset="0"/>
              </a:rPr>
              <a:t>Mortals, join the mighty chorus </a:t>
            </a:r>
          </a:p>
          <a:p>
            <a:pPr algn="ctr"/>
            <a:r>
              <a:rPr lang="is-IS" sz="4000" dirty="0">
                <a:latin typeface="Times New Roman" charset="0"/>
                <a:ea typeface="Times New Roman" charset="0"/>
                <a:cs typeface="Times New Roman" charset="0"/>
              </a:rPr>
              <a:t>which the morning stars began; </a:t>
            </a:r>
          </a:p>
          <a:p>
            <a:pPr algn="ctr"/>
            <a:r>
              <a:rPr lang="is-IS" sz="4000" dirty="0">
                <a:latin typeface="Times New Roman" charset="0"/>
                <a:ea typeface="Times New Roman" charset="0"/>
                <a:cs typeface="Times New Roman" charset="0"/>
              </a:rPr>
              <a:t>love divine is reigning o’er us, </a:t>
            </a:r>
          </a:p>
          <a:p>
            <a:pPr algn="ctr"/>
            <a:r>
              <a:rPr lang="is-IS" sz="4000" dirty="0">
                <a:latin typeface="Times New Roman" charset="0"/>
                <a:ea typeface="Times New Roman" charset="0"/>
                <a:cs typeface="Times New Roman" charset="0"/>
              </a:rPr>
              <a:t>binding all within its span.  </a:t>
            </a:r>
          </a:p>
          <a:p>
            <a:pPr algn="ctr"/>
            <a:r>
              <a:rPr lang="is-IS" sz="4000" dirty="0">
                <a:latin typeface="Times New Roman" charset="0"/>
                <a:ea typeface="Times New Roman" charset="0"/>
                <a:cs typeface="Times New Roman" charset="0"/>
              </a:rPr>
              <a:t>Ever singing, march we onward, </a:t>
            </a:r>
          </a:p>
          <a:p>
            <a:pPr algn="ctr"/>
            <a:r>
              <a:rPr lang="is-IS" sz="4000" dirty="0">
                <a:latin typeface="Times New Roman" charset="0"/>
                <a:ea typeface="Times New Roman" charset="0"/>
                <a:cs typeface="Times New Roman" charset="0"/>
              </a:rPr>
              <a:t>victors in the midst of strife; </a:t>
            </a:r>
          </a:p>
          <a:p>
            <a:pPr algn="ctr"/>
            <a:r>
              <a:rPr lang="is-IS" sz="4000" dirty="0">
                <a:latin typeface="Times New Roman" charset="0"/>
                <a:ea typeface="Times New Roman" charset="0"/>
                <a:cs typeface="Times New Roman" charset="0"/>
              </a:rPr>
              <a:t>joyful music leads us sunward, </a:t>
            </a:r>
          </a:p>
          <a:p>
            <a:pPr algn="ctr"/>
            <a:r>
              <a:rPr lang="is-IS" sz="4000" dirty="0">
                <a:latin typeface="Times New Roman" charset="0"/>
                <a:ea typeface="Times New Roman" charset="0"/>
                <a:cs typeface="Times New Roman" charset="0"/>
              </a:rPr>
              <a:t>in the triumph song of life.</a:t>
            </a:r>
            <a:endParaRPr lang="en-US" sz="4000" dirty="0">
              <a:latin typeface="Times New Roman" charset="0"/>
              <a:ea typeface="Times New Roman" charset="0"/>
              <a:cs typeface="Times New Roman" charset="0"/>
            </a:endParaRPr>
          </a:p>
        </p:txBody>
      </p:sp>
      <p:sp>
        <p:nvSpPr>
          <p:cNvPr id="7" name="TextBox 6">
            <a:extLst>
              <a:ext uri="{FF2B5EF4-FFF2-40B4-BE49-F238E27FC236}">
                <a16:creationId xmlns:a16="http://schemas.microsoft.com/office/drawing/2014/main" id="{73A962A6-7A30-3F4B-80DB-FD13C3E8F37F}"/>
              </a:ext>
            </a:extLst>
          </p:cNvPr>
          <p:cNvSpPr txBox="1"/>
          <p:nvPr/>
        </p:nvSpPr>
        <p:spPr>
          <a:xfrm>
            <a:off x="0" y="0"/>
            <a:ext cx="9143999" cy="138499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“Joyful, Joyful, We Adore Thee”    UMH 89</a:t>
            </a:r>
          </a:p>
          <a:p>
            <a:pPr algn="ctr"/>
            <a:r>
              <a:rPr lang="en-US" sz="2000" dirty="0">
                <a:latin typeface="Times New Roman" charset="0"/>
                <a:ea typeface="Times New Roman" charset="0"/>
                <a:cs typeface="Times New Roman" charset="0"/>
              </a:rPr>
              <a:t>WORDS: Henry Van Dyke, 1907     MUSIC: Ludwig van Beethoven, 1824</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61685546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3262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F278150-3510-181B-A3C5-648102528FF7}"/>
              </a:ext>
            </a:extLst>
          </p:cNvPr>
          <p:cNvPicPr>
            <a:picLocks noChangeAspect="1"/>
          </p:cNvPicPr>
          <p:nvPr/>
        </p:nvPicPr>
        <p:blipFill>
          <a:blip r:embed="rId2"/>
          <a:srcRect t="5436" r="2" b="2"/>
          <a:stretch>
            <a:fillRect/>
          </a:stretch>
        </p:blipFill>
        <p:spPr>
          <a:xfrm>
            <a:off x="1891768" y="10"/>
            <a:ext cx="725223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D9ACCF-71B9-1024-4D61-6943C8EB7ED5}"/>
              </a:ext>
            </a:extLst>
          </p:cNvPr>
          <p:cNvSpPr>
            <a:spLocks noGrp="1"/>
          </p:cNvSpPr>
          <p:nvPr>
            <p:ph type="ctrTitle"/>
          </p:nvPr>
        </p:nvSpPr>
        <p:spPr>
          <a:xfrm>
            <a:off x="714171" y="743447"/>
            <a:ext cx="2980038" cy="3692028"/>
          </a:xfrm>
          <a:noFill/>
        </p:spPr>
        <p:txBody>
          <a:bodyPr>
            <a:normAutofit/>
          </a:bodyPr>
          <a:lstStyle/>
          <a:p>
            <a:pPr algn="l"/>
            <a:r>
              <a:rPr lang="en-US" sz="4500"/>
              <a:t>Exodus 14: 19 – 31 </a:t>
            </a:r>
          </a:p>
        </p:txBody>
      </p:sp>
      <p:sp>
        <p:nvSpPr>
          <p:cNvPr id="3" name="Subtitle 2">
            <a:extLst>
              <a:ext uri="{FF2B5EF4-FFF2-40B4-BE49-F238E27FC236}">
                <a16:creationId xmlns:a16="http://schemas.microsoft.com/office/drawing/2014/main" id="{23FDBE2D-D205-C477-F05C-2DC7E02DB556}"/>
              </a:ext>
            </a:extLst>
          </p:cNvPr>
          <p:cNvSpPr>
            <a:spLocks noGrp="1"/>
          </p:cNvSpPr>
          <p:nvPr>
            <p:ph type="subTitle" idx="1"/>
          </p:nvPr>
        </p:nvSpPr>
        <p:spPr>
          <a:xfrm>
            <a:off x="714171" y="4629234"/>
            <a:ext cx="2980040" cy="1485319"/>
          </a:xfrm>
          <a:noFill/>
        </p:spPr>
        <p:txBody>
          <a:bodyPr>
            <a:normAutofit/>
          </a:bodyPr>
          <a:lstStyle/>
          <a:p>
            <a:pPr algn="l"/>
            <a:r>
              <a:rPr lang="en-US" dirty="0"/>
              <a:t>NRSVUE</a:t>
            </a:r>
            <a:endParaRPr lang="en-US"/>
          </a:p>
        </p:txBody>
      </p:sp>
    </p:spTree>
    <p:extLst>
      <p:ext uri="{BB962C8B-B14F-4D97-AF65-F5344CB8AC3E}">
        <p14:creationId xmlns:p14="http://schemas.microsoft.com/office/powerpoint/2010/main" val="25888263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527DBF-1C47-6E25-2C3C-CBB03A1D0400}"/>
              </a:ext>
            </a:extLst>
          </p:cNvPr>
          <p:cNvSpPr txBox="1"/>
          <p:nvPr/>
        </p:nvSpPr>
        <p:spPr>
          <a:xfrm>
            <a:off x="0" y="210715"/>
            <a:ext cx="9144000" cy="6436570"/>
          </a:xfrm>
          <a:prstGeom prst="rect">
            <a:avLst/>
          </a:prstGeom>
          <a:noFill/>
        </p:spPr>
        <p:txBody>
          <a:bodyPr wrap="square">
            <a:spAutoFit/>
          </a:bodyPr>
          <a:lstStyle/>
          <a:p>
            <a:pPr marL="0" marR="0" algn="ctr">
              <a:lnSpc>
                <a:spcPct val="150000"/>
              </a:lnSpc>
              <a:spcAft>
                <a:spcPts val="800"/>
              </a:spcAft>
              <a:buNone/>
            </a:pPr>
            <a:r>
              <a:rPr lang="en-US" sz="3000" b="1" kern="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19 </a:t>
            </a:r>
            <a:r>
              <a:rPr lang="en-US" sz="3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 angel of God who was going before the Israelite army moved and went behind them, and the pillar of cloud moved from in front of them and took its place behind them.</a:t>
            </a:r>
          </a:p>
          <a:p>
            <a:pPr marL="0" marR="0" algn="ctr">
              <a:lnSpc>
                <a:spcPct val="150000"/>
              </a:lnSpc>
              <a:spcAft>
                <a:spcPts val="800"/>
              </a:spcAft>
              <a:buNone/>
            </a:pP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spcAft>
                <a:spcPts val="800"/>
              </a:spcAft>
              <a:buNone/>
            </a:pPr>
            <a:r>
              <a:rPr lang="en-US" sz="3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US" sz="3000" b="1" kern="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20 </a:t>
            </a:r>
            <a:r>
              <a:rPr lang="en-US" sz="3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It came between the army of Egypt and the army of Israel. And so the cloud was there with the darkness, and it lit up the night; one did not come near the other all night.</a:t>
            </a: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9381409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B29BB-A9CA-D52B-9450-A15DA72881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149629-3353-E2FE-257F-A45038F00C5F}"/>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21 </a:t>
            </a:r>
            <a:r>
              <a:rPr lang="en-US" sz="3000" dirty="0">
                <a:latin typeface="Verdana" panose="020B0604030504040204" pitchFamily="34" charset="0"/>
                <a:ea typeface="Verdana" panose="020B0604030504040204" pitchFamily="34" charset="0"/>
                <a:cs typeface="Verdana" panose="020B0604030504040204" pitchFamily="34" charset="0"/>
              </a:rPr>
              <a:t>Then Moses stretched out his hand over the sea.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drove the sea back by a strong east wind all night and turned the sea into dry land, and the waters were divided.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22 </a:t>
            </a:r>
            <a:r>
              <a:rPr lang="en-US" sz="3000" dirty="0">
                <a:latin typeface="Verdana" panose="020B0604030504040204" pitchFamily="34" charset="0"/>
                <a:ea typeface="Verdana" panose="020B0604030504040204" pitchFamily="34" charset="0"/>
                <a:cs typeface="Verdana" panose="020B0604030504040204" pitchFamily="34" charset="0"/>
              </a:rPr>
              <a:t>The Israelites went into the sea on dry ground, the waters forming a wall for them on their right and on their left. </a:t>
            </a:r>
          </a:p>
        </p:txBody>
      </p:sp>
    </p:spTree>
    <p:extLst>
      <p:ext uri="{BB962C8B-B14F-4D97-AF65-F5344CB8AC3E}">
        <p14:creationId xmlns:p14="http://schemas.microsoft.com/office/powerpoint/2010/main" val="13434809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BDF06-FD43-D892-4FD1-EC35C6657D2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3D5FB9-F061-891E-7FEE-0F14CD232C9E}"/>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23 </a:t>
            </a:r>
            <a:r>
              <a:rPr lang="en-US" sz="3000" dirty="0">
                <a:latin typeface="Verdana" panose="020B0604030504040204" pitchFamily="34" charset="0"/>
                <a:ea typeface="Verdana" panose="020B0604030504040204" pitchFamily="34" charset="0"/>
                <a:cs typeface="Verdana" panose="020B0604030504040204" pitchFamily="34" charset="0"/>
              </a:rPr>
              <a:t>The Egyptians pursued and went into the sea after them, all of Pharaoh’s horses, chariots, and chariot drivers.</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24 </a:t>
            </a:r>
            <a:r>
              <a:rPr lang="en-US" sz="3000" dirty="0">
                <a:latin typeface="Verdana" panose="020B0604030504040204" pitchFamily="34" charset="0"/>
                <a:ea typeface="Verdana" panose="020B0604030504040204" pitchFamily="34" charset="0"/>
                <a:cs typeface="Verdana" panose="020B0604030504040204" pitchFamily="34" charset="0"/>
              </a:rPr>
              <a:t>At the morning watch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in the pillar of fire and cloud, looked down on the Egyptian army and threw the Egyptian army into a panic. </a:t>
            </a:r>
          </a:p>
        </p:txBody>
      </p:sp>
    </p:spTree>
    <p:extLst>
      <p:ext uri="{BB962C8B-B14F-4D97-AF65-F5344CB8AC3E}">
        <p14:creationId xmlns:p14="http://schemas.microsoft.com/office/powerpoint/2010/main" val="28750150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070C3-858C-6102-DEC7-60064A790B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63A8E5-5E19-3B22-55D9-C8D6B3CD9D46}"/>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25 </a:t>
            </a:r>
            <a:r>
              <a:rPr lang="en-US" sz="3000" dirty="0">
                <a:latin typeface="Verdana" panose="020B0604030504040204" pitchFamily="34" charset="0"/>
                <a:ea typeface="Verdana" panose="020B0604030504040204" pitchFamily="34" charset="0"/>
                <a:cs typeface="Verdana" panose="020B0604030504040204" pitchFamily="34" charset="0"/>
              </a:rPr>
              <a:t>He clogged</a:t>
            </a:r>
            <a:r>
              <a:rPr lang="en-US" sz="3000" baseline="30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their chariot wheels so that they turned with difficulty. The Egyptians said, “Let us flee from the Israelites, for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is fighting for them against Egypt.”</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26 </a:t>
            </a:r>
            <a:r>
              <a:rPr lang="en-US" sz="3000" dirty="0">
                <a:latin typeface="Verdana" panose="020B0604030504040204" pitchFamily="34" charset="0"/>
                <a:ea typeface="Verdana" panose="020B0604030504040204" pitchFamily="34" charset="0"/>
                <a:cs typeface="Verdana" panose="020B0604030504040204" pitchFamily="34" charset="0"/>
              </a:rPr>
              <a:t>Then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Moses, “Stretch out your hand over the sea, so that the water may come back upon the Egyptians, upon their chariots and chariot drivers.” </a:t>
            </a:r>
          </a:p>
        </p:txBody>
      </p:sp>
    </p:spTree>
    <p:extLst>
      <p:ext uri="{BB962C8B-B14F-4D97-AF65-F5344CB8AC3E}">
        <p14:creationId xmlns:p14="http://schemas.microsoft.com/office/powerpoint/2010/main" val="2719933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87FE0-41A2-38CF-47B3-DBC5B4A6A11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33FA9D-DF6B-C34D-FD92-6F2138BCEB55}"/>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27 </a:t>
            </a:r>
            <a:r>
              <a:rPr lang="en-US" sz="3000" dirty="0">
                <a:latin typeface="Verdana" panose="020B0604030504040204" pitchFamily="34" charset="0"/>
                <a:ea typeface="Verdana" panose="020B0604030504040204" pitchFamily="34" charset="0"/>
                <a:cs typeface="Verdana" panose="020B0604030504040204" pitchFamily="34" charset="0"/>
              </a:rPr>
              <a:t>So Moses stretched out his hand over the sea, and at dawn the sea returned to its normal depth. As the Egyptians fled before it,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tossed the Egyptians into the sea.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28 </a:t>
            </a:r>
            <a:r>
              <a:rPr lang="en-US" sz="3000" dirty="0">
                <a:latin typeface="Verdana" panose="020B0604030504040204" pitchFamily="34" charset="0"/>
                <a:ea typeface="Verdana" panose="020B0604030504040204" pitchFamily="34" charset="0"/>
                <a:cs typeface="Verdana" panose="020B0604030504040204" pitchFamily="34" charset="0"/>
              </a:rPr>
              <a:t>The waters returned and covered the chariots and the chariot drivers, the entire army of Pharaoh that had followed them into the sea; not one of them remained. </a:t>
            </a:r>
          </a:p>
        </p:txBody>
      </p:sp>
    </p:spTree>
    <p:extLst>
      <p:ext uri="{BB962C8B-B14F-4D97-AF65-F5344CB8AC3E}">
        <p14:creationId xmlns:p14="http://schemas.microsoft.com/office/powerpoint/2010/main" val="42925165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F3BEA-C392-8C12-B88C-2537C178E6F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43DDA7-C9DF-DC91-8B6A-DE8A7A68AD1F}"/>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29 </a:t>
            </a:r>
            <a:r>
              <a:rPr lang="en-US" sz="3000" dirty="0">
                <a:latin typeface="Verdana" panose="020B0604030504040204" pitchFamily="34" charset="0"/>
                <a:ea typeface="Verdana" panose="020B0604030504040204" pitchFamily="34" charset="0"/>
                <a:cs typeface="Verdana" panose="020B0604030504040204" pitchFamily="34" charset="0"/>
              </a:rPr>
              <a:t>But the Israelites walked on dry ground through the sea, the waters forming a wall for them on their right and on their left.</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30 </a:t>
            </a:r>
            <a:r>
              <a:rPr lang="en-US" sz="3000" dirty="0">
                <a:latin typeface="Verdana" panose="020B0604030504040204" pitchFamily="34" charset="0"/>
                <a:ea typeface="Verdana" panose="020B0604030504040204" pitchFamily="34" charset="0"/>
                <a:cs typeface="Verdana" panose="020B0604030504040204" pitchFamily="34" charset="0"/>
              </a:rPr>
              <a:t>Thus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saved Israel that day from the Egyptians, and Israel saw the Egyptians dead on the seashore. </a:t>
            </a:r>
          </a:p>
        </p:txBody>
      </p:sp>
    </p:spTree>
    <p:extLst>
      <p:ext uri="{BB962C8B-B14F-4D97-AF65-F5344CB8AC3E}">
        <p14:creationId xmlns:p14="http://schemas.microsoft.com/office/powerpoint/2010/main" val="3294805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FE5EA-39DB-DEB0-D986-BCB088C6D4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EA88B7-07E7-5015-3107-6AFA3F8A9EDD}"/>
              </a:ext>
            </a:extLst>
          </p:cNvPr>
          <p:cNvSpPr txBox="1"/>
          <p:nvPr/>
        </p:nvSpPr>
        <p:spPr>
          <a:xfrm>
            <a:off x="0" y="2044550"/>
            <a:ext cx="9144000" cy="2768900"/>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31 </a:t>
            </a:r>
            <a:r>
              <a:rPr lang="en-US" sz="3000" dirty="0">
                <a:latin typeface="Verdana" panose="020B0604030504040204" pitchFamily="34" charset="0"/>
                <a:ea typeface="Verdana" panose="020B0604030504040204" pitchFamily="34" charset="0"/>
                <a:cs typeface="Verdana" panose="020B0604030504040204" pitchFamily="34" charset="0"/>
              </a:rPr>
              <a:t>Israel saw the great work that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did against the Egyptians. So the people feared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and believed in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and in his servant Moses.</a:t>
            </a:r>
          </a:p>
        </p:txBody>
      </p:sp>
    </p:spTree>
    <p:extLst>
      <p:ext uri="{BB962C8B-B14F-4D97-AF65-F5344CB8AC3E}">
        <p14:creationId xmlns:p14="http://schemas.microsoft.com/office/powerpoint/2010/main" val="26980422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464E3-1845-DD50-B030-99F3EDA6B56A}"/>
              </a:ext>
            </a:extLst>
          </p:cNvPr>
          <p:cNvSpPr>
            <a:spLocks noGrp="1"/>
          </p:cNvSpPr>
          <p:nvPr>
            <p:ph type="ctrTitle"/>
          </p:nvPr>
        </p:nvSpPr>
        <p:spPr>
          <a:xfrm>
            <a:off x="4775595" y="728664"/>
            <a:ext cx="3738610" cy="3157080"/>
          </a:xfrm>
          <a:noFill/>
        </p:spPr>
        <p:txBody>
          <a:bodyPr>
            <a:normAutofit/>
          </a:bodyPr>
          <a:lstStyle/>
          <a:p>
            <a:pPr algn="l"/>
            <a:r>
              <a:rPr lang="en-US" sz="4500"/>
              <a:t>Matthew 18: 21 – 35 </a:t>
            </a:r>
          </a:p>
        </p:txBody>
      </p:sp>
      <p:sp>
        <p:nvSpPr>
          <p:cNvPr id="3" name="Subtitle 2">
            <a:extLst>
              <a:ext uri="{FF2B5EF4-FFF2-40B4-BE49-F238E27FC236}">
                <a16:creationId xmlns:a16="http://schemas.microsoft.com/office/drawing/2014/main" id="{EB70163B-B8BA-C87E-A78B-5770B7E990F3}"/>
              </a:ext>
            </a:extLst>
          </p:cNvPr>
          <p:cNvSpPr>
            <a:spLocks noGrp="1"/>
          </p:cNvSpPr>
          <p:nvPr>
            <p:ph type="subTitle" idx="1"/>
          </p:nvPr>
        </p:nvSpPr>
        <p:spPr>
          <a:xfrm>
            <a:off x="4775595" y="4072045"/>
            <a:ext cx="3738610" cy="2057289"/>
          </a:xfrm>
          <a:noFill/>
        </p:spPr>
        <p:txBody>
          <a:bodyPr>
            <a:normAutofit/>
          </a:bodyPr>
          <a:lstStyle/>
          <a:p>
            <a:pPr algn="l"/>
            <a:r>
              <a:rPr lang="en-US" dirty="0"/>
              <a:t>NRSVUE</a:t>
            </a:r>
            <a:endParaRPr lang="en-US"/>
          </a:p>
        </p:txBody>
      </p:sp>
      <p:pic>
        <p:nvPicPr>
          <p:cNvPr id="4" name="Picture 3">
            <a:extLst>
              <a:ext uri="{FF2B5EF4-FFF2-40B4-BE49-F238E27FC236}">
                <a16:creationId xmlns:a16="http://schemas.microsoft.com/office/drawing/2014/main" id="{A5BA0B19-1A46-C3AC-C55F-B6695CFA8055}"/>
              </a:ext>
            </a:extLst>
          </p:cNvPr>
          <p:cNvPicPr>
            <a:picLocks noChangeAspect="1"/>
          </p:cNvPicPr>
          <p:nvPr/>
        </p:nvPicPr>
        <p:blipFill>
          <a:blip r:embed="rId2"/>
          <a:srcRect t="14734" r="2" b="2"/>
          <a:stretch>
            <a:fillRect/>
          </a:stretch>
        </p:blipFill>
        <p:spPr>
          <a:xfrm>
            <a:off x="20" y="10"/>
            <a:ext cx="4504114" cy="6857990"/>
          </a:xfrm>
          <a:prstGeom prst="rect">
            <a:avLst/>
          </a:prstGeom>
        </p:spPr>
      </p:pic>
    </p:spTree>
    <p:extLst>
      <p:ext uri="{BB962C8B-B14F-4D97-AF65-F5344CB8AC3E}">
        <p14:creationId xmlns:p14="http://schemas.microsoft.com/office/powerpoint/2010/main" val="32528945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DE768C-11E9-2EF0-491A-FA242AE39F3F}"/>
              </a:ext>
            </a:extLst>
          </p:cNvPr>
          <p:cNvSpPr txBox="1"/>
          <p:nvPr/>
        </p:nvSpPr>
        <p:spPr>
          <a:xfrm>
            <a:off x="0" y="903212"/>
            <a:ext cx="9144000" cy="5051576"/>
          </a:xfrm>
          <a:prstGeom prst="rect">
            <a:avLst/>
          </a:prstGeom>
          <a:noFill/>
        </p:spPr>
        <p:txBody>
          <a:bodyPr wrap="square">
            <a:spAutoFit/>
          </a:bodyPr>
          <a:lstStyle/>
          <a:p>
            <a:pPr marL="0" marR="0" algn="ctr">
              <a:lnSpc>
                <a:spcPct val="150000"/>
              </a:lnSpc>
              <a:spcAft>
                <a:spcPts val="800"/>
              </a:spcAft>
              <a:buNone/>
            </a:pPr>
            <a:r>
              <a:rPr lang="en-US" sz="3000" b="1" kern="0" baseline="30000" dirty="0">
                <a:effectLst/>
                <a:latin typeface="Verdana" panose="020B0604030504040204" pitchFamily="34" charset="0"/>
                <a:ea typeface="Verdana" panose="020B0604030504040204" pitchFamily="34" charset="0"/>
                <a:cs typeface="Verdana" panose="020B0604030504040204" pitchFamily="34" charset="0"/>
              </a:rPr>
              <a:t>21 </a:t>
            </a:r>
            <a:r>
              <a:rPr lang="en-US" sz="3000" kern="0" dirty="0">
                <a:effectLst/>
                <a:latin typeface="Verdana" panose="020B0604030504040204" pitchFamily="34" charset="0"/>
                <a:ea typeface="Verdana" panose="020B0604030504040204" pitchFamily="34" charset="0"/>
                <a:cs typeface="Verdana" panose="020B0604030504040204" pitchFamily="34" charset="0"/>
              </a:rPr>
              <a:t>Then Peter came and said to him, “Lord, if my brother or sister sins against me, how often should I forgive? As many as seven times?”</a:t>
            </a:r>
          </a:p>
          <a:p>
            <a:pPr marL="0" marR="0" algn="ctr">
              <a:lnSpc>
                <a:spcPct val="150000"/>
              </a:lnSpc>
              <a:spcAft>
                <a:spcPts val="800"/>
              </a:spcAft>
              <a:buNone/>
            </a:pP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spcAft>
                <a:spcPts val="800"/>
              </a:spcAft>
              <a:buNone/>
            </a:pPr>
            <a:r>
              <a:rPr lang="en-US" sz="3000" kern="0" dirty="0">
                <a:effectLst/>
                <a:latin typeface="Verdana" panose="020B0604030504040204" pitchFamily="34" charset="0"/>
                <a:ea typeface="Verdana" panose="020B0604030504040204" pitchFamily="34" charset="0"/>
                <a:cs typeface="Verdana" panose="020B0604030504040204" pitchFamily="34" charset="0"/>
              </a:rPr>
              <a:t> </a:t>
            </a:r>
            <a:r>
              <a:rPr lang="en-US" sz="3000" b="1" kern="0" baseline="30000" dirty="0">
                <a:effectLst/>
                <a:latin typeface="Verdana" panose="020B0604030504040204" pitchFamily="34" charset="0"/>
                <a:ea typeface="Verdana" panose="020B0604030504040204" pitchFamily="34" charset="0"/>
                <a:cs typeface="Verdana" panose="020B0604030504040204" pitchFamily="34" charset="0"/>
              </a:rPr>
              <a:t>22 </a:t>
            </a:r>
            <a:r>
              <a:rPr lang="en-US" sz="3000" kern="0" dirty="0">
                <a:effectLst/>
                <a:latin typeface="Verdana" panose="020B0604030504040204" pitchFamily="34" charset="0"/>
                <a:ea typeface="Verdana" panose="020B0604030504040204" pitchFamily="34" charset="0"/>
                <a:cs typeface="Verdana" panose="020B0604030504040204" pitchFamily="34" charset="0"/>
              </a:rPr>
              <a:t>Jesus said to him, “Not seven times, but, I tell you, seventy-seven times. </a:t>
            </a:r>
            <a:endParaRPr lang="en-US" sz="3000" kern="1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327110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5F582-55F0-033D-096B-6E3307DD5D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F4EF63-630A-770C-7365-067C62C462E7}"/>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23 </a:t>
            </a:r>
            <a:r>
              <a:rPr lang="en-US" sz="3000" dirty="0">
                <a:latin typeface="Verdana" panose="020B0604030504040204" pitchFamily="34" charset="0"/>
                <a:ea typeface="Verdana" panose="020B0604030504040204" pitchFamily="34" charset="0"/>
                <a:cs typeface="Verdana" panose="020B0604030504040204" pitchFamily="34" charset="0"/>
              </a:rPr>
              <a:t>“For this reason the kingdom of heaven may be compared to a king who wished to settle accounts with his slaves.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24 </a:t>
            </a:r>
            <a:r>
              <a:rPr lang="en-US" sz="3000" dirty="0">
                <a:latin typeface="Verdana" panose="020B0604030504040204" pitchFamily="34" charset="0"/>
                <a:ea typeface="Verdana" panose="020B0604030504040204" pitchFamily="34" charset="0"/>
                <a:cs typeface="Verdana" panose="020B0604030504040204" pitchFamily="34" charset="0"/>
              </a:rPr>
              <a:t>When he began the reckoning, one who owed him ten thousand talents was brought to him, </a:t>
            </a:r>
          </a:p>
        </p:txBody>
      </p:sp>
    </p:spTree>
    <p:extLst>
      <p:ext uri="{BB962C8B-B14F-4D97-AF65-F5344CB8AC3E}">
        <p14:creationId xmlns:p14="http://schemas.microsoft.com/office/powerpoint/2010/main" val="14250070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11F79-E263-A0E4-C09E-C686070540E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4121B4-361E-5C28-490B-7E21045A086C}"/>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25 </a:t>
            </a:r>
            <a:r>
              <a:rPr lang="en-US" sz="3000" dirty="0">
                <a:latin typeface="Verdana" panose="020B0604030504040204" pitchFamily="34" charset="0"/>
                <a:ea typeface="Verdana" panose="020B0604030504040204" pitchFamily="34" charset="0"/>
                <a:cs typeface="Verdana" panose="020B0604030504040204" pitchFamily="34" charset="0"/>
              </a:rPr>
              <a:t>and, as he could not pay, the lord ordered him to be sold, together with his wife and children and all his possessions and payment to be made.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26 </a:t>
            </a:r>
            <a:r>
              <a:rPr lang="en-US" sz="3000" dirty="0">
                <a:latin typeface="Verdana" panose="020B0604030504040204" pitchFamily="34" charset="0"/>
                <a:ea typeface="Verdana" panose="020B0604030504040204" pitchFamily="34" charset="0"/>
                <a:cs typeface="Verdana" panose="020B0604030504040204" pitchFamily="34" charset="0"/>
              </a:rPr>
              <a:t>So the slave fell on his knees before him, saying, ‘Have patience with me, and I will pay you everything.’ </a:t>
            </a:r>
          </a:p>
        </p:txBody>
      </p:sp>
    </p:spTree>
    <p:extLst>
      <p:ext uri="{BB962C8B-B14F-4D97-AF65-F5344CB8AC3E}">
        <p14:creationId xmlns:p14="http://schemas.microsoft.com/office/powerpoint/2010/main" val="23076099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803B4-F213-00A0-9CB8-9D2390C95A2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315C6C-A651-9F63-BB04-7A22FB762744}"/>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27 </a:t>
            </a:r>
            <a:r>
              <a:rPr lang="en-US" sz="3000" dirty="0">
                <a:latin typeface="Verdana" panose="020B0604030504040204" pitchFamily="34" charset="0"/>
                <a:ea typeface="Verdana" panose="020B0604030504040204" pitchFamily="34" charset="0"/>
                <a:cs typeface="Verdana" panose="020B0604030504040204" pitchFamily="34" charset="0"/>
              </a:rPr>
              <a:t>And out of pity for him, the lord of that slave released him and forgave him the debt.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28 </a:t>
            </a:r>
            <a:r>
              <a:rPr lang="en-US" sz="3000" dirty="0">
                <a:latin typeface="Verdana" panose="020B0604030504040204" pitchFamily="34" charset="0"/>
                <a:ea typeface="Verdana" panose="020B0604030504040204" pitchFamily="34" charset="0"/>
                <a:cs typeface="Verdana" panose="020B0604030504040204" pitchFamily="34" charset="0"/>
              </a:rPr>
              <a:t>But that same slave, as he went out, came upon one of his fellow slaves who owed him a hundred denarii, and seizing him by the throat he said, ‘Pay what you owe.’ </a:t>
            </a:r>
          </a:p>
        </p:txBody>
      </p:sp>
    </p:spTree>
    <p:extLst>
      <p:ext uri="{BB962C8B-B14F-4D97-AF65-F5344CB8AC3E}">
        <p14:creationId xmlns:p14="http://schemas.microsoft.com/office/powerpoint/2010/main" val="31686886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5A621-CC6D-FE56-DFAB-BE48148A56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F16238-3A44-04D9-13E5-BB563E4A79E3}"/>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29 </a:t>
            </a:r>
            <a:r>
              <a:rPr lang="en-US" sz="3000" dirty="0">
                <a:latin typeface="Verdana" panose="020B0604030504040204" pitchFamily="34" charset="0"/>
                <a:ea typeface="Verdana" panose="020B0604030504040204" pitchFamily="34" charset="0"/>
                <a:cs typeface="Verdana" panose="020B0604030504040204" pitchFamily="34" charset="0"/>
              </a:rPr>
              <a:t>Then his fellow slave fell down and pleaded with him, ‘Have patience with me, and I will pay you.’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30 </a:t>
            </a:r>
            <a:r>
              <a:rPr lang="en-US" sz="3000" dirty="0">
                <a:latin typeface="Verdana" panose="020B0604030504040204" pitchFamily="34" charset="0"/>
                <a:ea typeface="Verdana" panose="020B0604030504040204" pitchFamily="34" charset="0"/>
                <a:cs typeface="Verdana" panose="020B0604030504040204" pitchFamily="34" charset="0"/>
              </a:rPr>
              <a:t>But he refused; then he went and threw him into prison until he would pay the debt. </a:t>
            </a:r>
          </a:p>
        </p:txBody>
      </p:sp>
    </p:spTree>
    <p:extLst>
      <p:ext uri="{BB962C8B-B14F-4D97-AF65-F5344CB8AC3E}">
        <p14:creationId xmlns:p14="http://schemas.microsoft.com/office/powerpoint/2010/main" val="47116044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1C76D-601A-1F90-1541-C1E1440672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D36CFC-3F2F-7A05-48DB-62AADBE30289}"/>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31 </a:t>
            </a:r>
            <a:r>
              <a:rPr lang="en-US" sz="3000" dirty="0">
                <a:latin typeface="Verdana" panose="020B0604030504040204" pitchFamily="34" charset="0"/>
                <a:ea typeface="Verdana" panose="020B0604030504040204" pitchFamily="34" charset="0"/>
                <a:cs typeface="Verdana" panose="020B0604030504040204" pitchFamily="34" charset="0"/>
              </a:rPr>
              <a:t>When his fellow slaves saw what had happened, they were greatly distressed, and they went and reported to their lord all that had taken place.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32 </a:t>
            </a:r>
            <a:r>
              <a:rPr lang="en-US" sz="3000" dirty="0">
                <a:latin typeface="Verdana" panose="020B0604030504040204" pitchFamily="34" charset="0"/>
                <a:ea typeface="Verdana" panose="020B0604030504040204" pitchFamily="34" charset="0"/>
                <a:cs typeface="Verdana" panose="020B0604030504040204" pitchFamily="34" charset="0"/>
              </a:rPr>
              <a:t>Then his lord summoned him and said to him, ‘You wicked slave! I forgave you all that debt because you pleaded with me. </a:t>
            </a:r>
          </a:p>
        </p:txBody>
      </p:sp>
    </p:spTree>
    <p:extLst>
      <p:ext uri="{BB962C8B-B14F-4D97-AF65-F5344CB8AC3E}">
        <p14:creationId xmlns:p14="http://schemas.microsoft.com/office/powerpoint/2010/main" val="10834092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DBE87-A76A-3AA6-37F7-420D249D6B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6CB8E3-63D0-2BCF-4586-5EBD9D189CDF}"/>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33 </a:t>
            </a:r>
            <a:r>
              <a:rPr lang="en-US" sz="3000" dirty="0">
                <a:latin typeface="Verdana" panose="020B0604030504040204" pitchFamily="34" charset="0"/>
                <a:ea typeface="Verdana" panose="020B0604030504040204" pitchFamily="34" charset="0"/>
                <a:cs typeface="Verdana" panose="020B0604030504040204" pitchFamily="34" charset="0"/>
              </a:rPr>
              <a:t>Should you not have had mercy on your fellow slave, as I had mercy on you?’</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34 </a:t>
            </a:r>
            <a:r>
              <a:rPr lang="en-US" sz="3000" dirty="0">
                <a:latin typeface="Verdana" panose="020B0604030504040204" pitchFamily="34" charset="0"/>
                <a:ea typeface="Verdana" panose="020B0604030504040204" pitchFamily="34" charset="0"/>
                <a:cs typeface="Verdana" panose="020B0604030504040204" pitchFamily="34" charset="0"/>
              </a:rPr>
              <a:t>And in anger his lord handed him over to be tortured until he would pay his entire debt.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35 </a:t>
            </a:r>
            <a:r>
              <a:rPr lang="en-US" sz="3000" dirty="0">
                <a:latin typeface="Verdana" panose="020B0604030504040204" pitchFamily="34" charset="0"/>
                <a:ea typeface="Verdana" panose="020B0604030504040204" pitchFamily="34" charset="0"/>
                <a:cs typeface="Verdana" panose="020B0604030504040204" pitchFamily="34" charset="0"/>
              </a:rPr>
              <a:t>So my heavenly Father will also do to every one of you, if you do not forgive your brother or sister from your heart.”</a:t>
            </a:r>
          </a:p>
        </p:txBody>
      </p:sp>
    </p:spTree>
    <p:extLst>
      <p:ext uri="{BB962C8B-B14F-4D97-AF65-F5344CB8AC3E}">
        <p14:creationId xmlns:p14="http://schemas.microsoft.com/office/powerpoint/2010/main" val="12866722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299103" y="1289301"/>
            <a:ext cx="8545794" cy="4279397"/>
          </a:xfrm>
        </p:spPr>
        <p:txBody>
          <a:bodyPr>
            <a:noAutofit/>
          </a:bodyPr>
          <a:lstStyle/>
          <a:p>
            <a:pPr>
              <a:lnSpc>
                <a:spcPct val="150000"/>
              </a:lnSpc>
            </a:pPr>
            <a:r>
              <a:rPr lang="en-US" sz="4500" b="1" dirty="0">
                <a:latin typeface="Verdana" panose="020B0604030504040204" pitchFamily="34" charset="0"/>
                <a:ea typeface="Verdana" panose="020B0604030504040204" pitchFamily="34" charset="0"/>
                <a:cs typeface="Verdana" panose="020B0604030504040204" pitchFamily="34" charset="0"/>
              </a:rPr>
              <a:t>The Way Through </a:t>
            </a:r>
          </a:p>
          <a:p>
            <a:pPr>
              <a:lnSpc>
                <a:spcPct val="150000"/>
              </a:lnSpc>
            </a:pPr>
            <a:r>
              <a:rPr lang="en-US" sz="4500" b="1" dirty="0">
                <a:latin typeface="Verdana" panose="020B0604030504040204" pitchFamily="34" charset="0"/>
                <a:ea typeface="Verdana" panose="020B0604030504040204" pitchFamily="34" charset="0"/>
                <a:cs typeface="Verdana" panose="020B0604030504040204" pitchFamily="34" charset="0"/>
              </a:rPr>
              <a:t>&amp; </a:t>
            </a:r>
          </a:p>
          <a:p>
            <a:pPr>
              <a:lnSpc>
                <a:spcPct val="150000"/>
              </a:lnSpc>
            </a:pPr>
            <a:r>
              <a:rPr lang="en-US" sz="4500" b="1" dirty="0">
                <a:latin typeface="Verdana" panose="020B0604030504040204" pitchFamily="34" charset="0"/>
                <a:ea typeface="Verdana" panose="020B0604030504040204" pitchFamily="34" charset="0"/>
                <a:cs typeface="Verdana" panose="020B0604030504040204" pitchFamily="34" charset="0"/>
              </a:rPr>
              <a:t>The Grace to Forgive</a:t>
            </a: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6015D4-1D5A-714F-B450-FCC9486ED6F8}"/>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Marvelous grace of our loving Lord, </a:t>
            </a:r>
          </a:p>
          <a:p>
            <a:pPr algn="ctr"/>
            <a:r>
              <a:rPr lang="en-US" sz="4000" dirty="0">
                <a:latin typeface="Times New Roman" charset="0"/>
                <a:ea typeface="Times New Roman" charset="0"/>
                <a:cs typeface="Times New Roman" charset="0"/>
              </a:rPr>
              <a:t>grace that exceeds </a:t>
            </a:r>
          </a:p>
          <a:p>
            <a:pPr algn="ctr"/>
            <a:r>
              <a:rPr lang="en-US" sz="4000" dirty="0">
                <a:latin typeface="Times New Roman" charset="0"/>
                <a:ea typeface="Times New Roman" charset="0"/>
                <a:cs typeface="Times New Roman" charset="0"/>
              </a:rPr>
              <a:t>our sin and our guilt!</a:t>
            </a:r>
          </a:p>
          <a:p>
            <a:pPr algn="ctr"/>
            <a:r>
              <a:rPr lang="en-US" sz="4000" dirty="0">
                <a:latin typeface="Times New Roman" charset="0"/>
                <a:ea typeface="Times New Roman" charset="0"/>
                <a:cs typeface="Times New Roman" charset="0"/>
              </a:rPr>
              <a:t>Yonder on Calvary’s mount outpoured, there where the blood of </a:t>
            </a:r>
          </a:p>
          <a:p>
            <a:pPr algn="ctr"/>
            <a:r>
              <a:rPr lang="en-US" sz="4000" dirty="0">
                <a:latin typeface="Times New Roman" charset="0"/>
                <a:ea typeface="Times New Roman" charset="0"/>
                <a:cs typeface="Times New Roman" charset="0"/>
              </a:rPr>
              <a:t>the Lamb was spilt.</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7F73353C-B803-014F-817F-9FC0B1F12A10}"/>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50977202"/>
      </p:ext>
    </p:extLst>
  </p:cSld>
  <p:clrMapOvr>
    <a:masterClrMapping/>
  </p:clrMapOvr>
  <p:transition spd="med">
    <p:dissolv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563"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will pardon and cleanse within;</a:t>
            </a:r>
          </a:p>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is greater than all our sin!</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DD31766E-1B6C-E94F-859F-A509E91506B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11968476-3DA0-C5D1-AD6D-1EF6222EAB16}"/>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2424650630"/>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Sin and despair, like the sea waves cold, threaten the soul</a:t>
            </a:r>
          </a:p>
          <a:p>
            <a:pPr algn="ctr"/>
            <a:r>
              <a:rPr lang="en-US" sz="4000" dirty="0">
                <a:latin typeface="Times New Roman" charset="0"/>
                <a:ea typeface="Times New Roman" charset="0"/>
                <a:cs typeface="Times New Roman" charset="0"/>
              </a:rPr>
              <a:t>with infinite loss;</a:t>
            </a:r>
          </a:p>
          <a:p>
            <a:pPr algn="ctr"/>
            <a:r>
              <a:rPr lang="en-US" sz="4000" dirty="0">
                <a:latin typeface="Times New Roman" charset="0"/>
                <a:ea typeface="Times New Roman" charset="0"/>
                <a:cs typeface="Times New Roman" charset="0"/>
              </a:rPr>
              <a:t>grace that is greater, yes, grace untold, points to the refuge,</a:t>
            </a:r>
          </a:p>
          <a:p>
            <a:pPr algn="ctr"/>
            <a:r>
              <a:rPr lang="en-US" sz="4000" dirty="0">
                <a:latin typeface="Times New Roman" charset="0"/>
                <a:ea typeface="Times New Roman" charset="0"/>
                <a:cs typeface="Times New Roman" charset="0"/>
              </a:rPr>
              <a:t>the mighty cross.</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7F73353C-B803-014F-817F-9FC0B1F12A10}"/>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842AF6CD-33C7-E494-4DBF-5B2F31693F4F}"/>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353506155"/>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563"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will pardon and cleanse within;</a:t>
            </a:r>
          </a:p>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is greater than all our sin!</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DD31766E-1B6C-E94F-859F-A509E91506B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68C70874-DAA1-A77D-FA5A-4EB81265F3AE}"/>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387021880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Dark is the stain that we cannot hide.</a:t>
            </a:r>
          </a:p>
          <a:p>
            <a:pPr algn="ctr"/>
            <a:r>
              <a:rPr lang="en-US" sz="4000" dirty="0">
                <a:latin typeface="Times New Roman" charset="0"/>
                <a:ea typeface="Times New Roman" charset="0"/>
                <a:cs typeface="Times New Roman" charset="0"/>
              </a:rPr>
              <a:t>What can avail</a:t>
            </a:r>
          </a:p>
          <a:p>
            <a:pPr algn="ctr"/>
            <a:r>
              <a:rPr lang="en-US" sz="4000" dirty="0">
                <a:latin typeface="Times New Roman" charset="0"/>
                <a:ea typeface="Times New Roman" charset="0"/>
                <a:cs typeface="Times New Roman" charset="0"/>
              </a:rPr>
              <a:t>to wash it away?</a:t>
            </a:r>
          </a:p>
          <a:p>
            <a:pPr algn="ctr"/>
            <a:r>
              <a:rPr lang="en-US" sz="4000" dirty="0">
                <a:latin typeface="Times New Roman" charset="0"/>
                <a:ea typeface="Times New Roman" charset="0"/>
                <a:cs typeface="Times New Roman" charset="0"/>
              </a:rPr>
              <a:t>Look!  There is flowing a crimson tide, brighter than snow you </a:t>
            </a:r>
          </a:p>
          <a:p>
            <a:pPr algn="ctr"/>
            <a:r>
              <a:rPr lang="en-US" sz="4000" dirty="0">
                <a:latin typeface="Times New Roman" charset="0"/>
                <a:ea typeface="Times New Roman" charset="0"/>
                <a:cs typeface="Times New Roman" charset="0"/>
              </a:rPr>
              <a:t>may be today.</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7F73353C-B803-014F-817F-9FC0B1F12A10}"/>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0C880C44-E21B-4099-C489-334D573529A7}"/>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786214457"/>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563"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will pardon and cleanse within;</a:t>
            </a:r>
          </a:p>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is greater than all our sin!</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DD31766E-1B6C-E94F-859F-A509E91506B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4A8C3365-6BA9-21EF-A912-31DBC3DC1F61}"/>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74303111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693319"/>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Marvelous, infinite, matchless grace, </a:t>
            </a:r>
          </a:p>
          <a:p>
            <a:pPr algn="ctr"/>
            <a:r>
              <a:rPr lang="en-US" sz="4000" dirty="0">
                <a:latin typeface="Times New Roman" charset="0"/>
                <a:ea typeface="Times New Roman" charset="0"/>
                <a:cs typeface="Times New Roman" charset="0"/>
              </a:rPr>
              <a:t>freely bestowed </a:t>
            </a:r>
          </a:p>
          <a:p>
            <a:pPr algn="ctr"/>
            <a:r>
              <a:rPr lang="en-US" sz="4000" dirty="0">
                <a:latin typeface="Times New Roman" charset="0"/>
                <a:ea typeface="Times New Roman" charset="0"/>
                <a:cs typeface="Times New Roman" charset="0"/>
              </a:rPr>
              <a:t>on all who believe!</a:t>
            </a:r>
          </a:p>
          <a:p>
            <a:pPr algn="ctr"/>
            <a:r>
              <a:rPr lang="en-US" sz="3800" dirty="0">
                <a:latin typeface="Times New Roman" charset="0"/>
                <a:ea typeface="Times New Roman" charset="0"/>
                <a:cs typeface="Times New Roman" charset="0"/>
              </a:rPr>
              <a:t>You that are longing to see his face, </a:t>
            </a:r>
          </a:p>
          <a:p>
            <a:pPr algn="ctr"/>
            <a:r>
              <a:rPr lang="en-US" sz="3800" dirty="0">
                <a:latin typeface="Times New Roman" charset="0"/>
                <a:ea typeface="Times New Roman" charset="0"/>
                <a:cs typeface="Times New Roman" charset="0"/>
              </a:rPr>
              <a:t>will you this moment </a:t>
            </a:r>
          </a:p>
          <a:p>
            <a:pPr algn="ctr"/>
            <a:r>
              <a:rPr lang="en-US" sz="3800" dirty="0">
                <a:latin typeface="Times New Roman" charset="0"/>
                <a:ea typeface="Times New Roman" charset="0"/>
                <a:cs typeface="Times New Roman" charset="0"/>
              </a:rPr>
              <a:t>his grace receive?</a:t>
            </a:r>
          </a:p>
        </p:txBody>
      </p:sp>
      <p:sp>
        <p:nvSpPr>
          <p:cNvPr id="5" name="TextBox 4">
            <a:extLst>
              <a:ext uri="{FF2B5EF4-FFF2-40B4-BE49-F238E27FC236}">
                <a16:creationId xmlns:a16="http://schemas.microsoft.com/office/drawing/2014/main" id="{7F73353C-B803-014F-817F-9FC0B1F12A10}"/>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9F0D5173-58F9-8857-B238-8C0DD8F0CA15}"/>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3505933624"/>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C22C7F-3E16-4E4E-9E77-769C618F00E7}"/>
              </a:ext>
            </a:extLst>
          </p:cNvPr>
          <p:cNvSpPr txBox="1"/>
          <p:nvPr/>
        </p:nvSpPr>
        <p:spPr>
          <a:xfrm>
            <a:off x="-563"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will pardon and cleanse within;</a:t>
            </a:r>
          </a:p>
          <a:p>
            <a:pPr algn="ctr"/>
            <a:r>
              <a:rPr lang="en-US" sz="4000" dirty="0">
                <a:latin typeface="Times New Roman" charset="0"/>
                <a:ea typeface="Times New Roman" charset="0"/>
                <a:cs typeface="Times New Roman" charset="0"/>
              </a:rPr>
              <a:t>grace, grace, God’s grace,</a:t>
            </a:r>
          </a:p>
          <a:p>
            <a:pPr algn="ctr"/>
            <a:r>
              <a:rPr lang="en-US" sz="4000" dirty="0">
                <a:latin typeface="Times New Roman" charset="0"/>
                <a:ea typeface="Times New Roman" charset="0"/>
                <a:cs typeface="Times New Roman" charset="0"/>
              </a:rPr>
              <a:t>grace that is greater than all our sin!</a:t>
            </a:r>
            <a:endParaRPr lang="en-US" sz="3800" dirty="0">
              <a:latin typeface="Times New Roman" charset="0"/>
              <a:ea typeface="Times New Roman" charset="0"/>
              <a:cs typeface="Times New Roman" charset="0"/>
            </a:endParaRPr>
          </a:p>
        </p:txBody>
      </p:sp>
      <p:sp>
        <p:nvSpPr>
          <p:cNvPr id="5" name="TextBox 4">
            <a:extLst>
              <a:ext uri="{FF2B5EF4-FFF2-40B4-BE49-F238E27FC236}">
                <a16:creationId xmlns:a16="http://schemas.microsoft.com/office/drawing/2014/main" id="{DD31766E-1B6C-E94F-859F-A509E91506B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“Grace Greater than Our Sin”  UMH 365</a:t>
            </a:r>
          </a:p>
          <a:p>
            <a:pPr algn="ctr"/>
            <a:r>
              <a:rPr lang="en-US" dirty="0">
                <a:latin typeface="Times New Roman" charset="0"/>
                <a:ea typeface="Times New Roman" charset="0"/>
                <a:cs typeface="Times New Roman" charset="0"/>
              </a:rPr>
              <a:t>WORDS: Julia H. Johnston, 1911     MUSIC: Daniel B. Towner, 1910</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28A74C85-0EED-7E60-CDAD-B1DB44CABFB4}"/>
              </a:ext>
            </a:extLst>
          </p:cNvPr>
          <p:cNvPicPr>
            <a:picLocks noChangeAspect="1"/>
          </p:cNvPicPr>
          <p:nvPr/>
        </p:nvPicPr>
        <p:blipFill>
          <a:blip r:embed="rId2">
            <a:alphaModFix amt="5000"/>
          </a:blip>
          <a:stretch>
            <a:fillRect/>
          </a:stretch>
        </p:blipFill>
        <p:spPr>
          <a:xfrm>
            <a:off x="-282" y="0"/>
            <a:ext cx="9144000" cy="6858000"/>
          </a:xfrm>
          <a:prstGeom prst="rect">
            <a:avLst/>
          </a:prstGeom>
        </p:spPr>
      </p:pic>
    </p:spTree>
    <p:extLst>
      <p:ext uri="{BB962C8B-B14F-4D97-AF65-F5344CB8AC3E}">
        <p14:creationId xmlns:p14="http://schemas.microsoft.com/office/powerpoint/2010/main" val="4138510476"/>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013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2376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84325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967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710CB8-DA9C-8247-91B7-A798B14FA62D}"/>
              </a:ext>
            </a:extLst>
          </p:cNvPr>
          <p:cNvPicPr>
            <a:picLocks noChangeAspect="1"/>
          </p:cNvPicPr>
          <p:nvPr/>
        </p:nvPicPr>
        <p:blipFill>
          <a:blip r:embed="rId2">
            <a:alphaModFix amt="10000"/>
          </a:blip>
          <a:stretch>
            <a:fillRect/>
          </a:stretch>
        </p:blipFill>
        <p:spPr>
          <a:xfrm>
            <a:off x="0" y="0"/>
            <a:ext cx="9144000" cy="6858000"/>
          </a:xfrm>
          <a:prstGeom prst="rect">
            <a:avLst/>
          </a:prstGeom>
        </p:spPr>
      </p:pic>
      <p:sp>
        <p:nvSpPr>
          <p:cNvPr id="8" name="TextBox 7"/>
          <p:cNvSpPr txBox="1"/>
          <p:nvPr/>
        </p:nvSpPr>
        <p:spPr>
          <a:xfrm>
            <a:off x="0" y="0"/>
            <a:ext cx="9144000" cy="1323439"/>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“Freely, Freely”     UMH 389</a:t>
            </a:r>
          </a:p>
          <a:p>
            <a:pPr algn="ctr"/>
            <a:r>
              <a:rPr lang="en-US" sz="1600" dirty="0">
                <a:latin typeface="Times New Roman" charset="0"/>
                <a:ea typeface="Times New Roman" charset="0"/>
                <a:cs typeface="Times New Roman" charset="0"/>
              </a:rPr>
              <a:t>WORDS and MUSIC: Carol Owens, 1972</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10" name="TextBox 9"/>
          <p:cNvSpPr txBox="1"/>
          <p:nvPr/>
        </p:nvSpPr>
        <p:spPr>
          <a:xfrm>
            <a:off x="162232" y="2503241"/>
            <a:ext cx="8819536"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God forgave my sin in Jesus’ name, </a:t>
            </a:r>
          </a:p>
          <a:p>
            <a:pPr algn="ctr"/>
            <a:r>
              <a:rPr lang="en-US" sz="4000" dirty="0">
                <a:latin typeface="Times New Roman" charset="0"/>
                <a:ea typeface="Times New Roman" charset="0"/>
                <a:cs typeface="Times New Roman" charset="0"/>
              </a:rPr>
              <a:t>I’ve been born again in Jesus’ name, </a:t>
            </a:r>
          </a:p>
          <a:p>
            <a:pPr algn="ctr"/>
            <a:r>
              <a:rPr lang="en-US" sz="4000" dirty="0">
                <a:latin typeface="Times New Roman" charset="0"/>
                <a:ea typeface="Times New Roman" charset="0"/>
                <a:cs typeface="Times New Roman" charset="0"/>
              </a:rPr>
              <a:t>and in Jesus’ name I come to you, </a:t>
            </a:r>
          </a:p>
          <a:p>
            <a:pPr algn="ctr"/>
            <a:r>
              <a:rPr lang="en-US" sz="4000" dirty="0">
                <a:latin typeface="Times New Roman" charset="0"/>
                <a:ea typeface="Times New Roman" charset="0"/>
                <a:cs typeface="Times New Roman" charset="0"/>
              </a:rPr>
              <a:t>to share his love as he told me to.</a:t>
            </a:r>
          </a:p>
        </p:txBody>
      </p:sp>
    </p:spTree>
    <p:extLst>
      <p:ext uri="{BB962C8B-B14F-4D97-AF65-F5344CB8AC3E}">
        <p14:creationId xmlns:p14="http://schemas.microsoft.com/office/powerpoint/2010/main" val="2848461475"/>
      </p:ext>
    </p:extLst>
  </p:cSld>
  <p:clrMapOvr>
    <a:masterClrMapping/>
  </p:clrMapOvr>
  <p:transition spd="med">
    <p:dissolv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F4A256-6A02-C64D-B010-ECC2F3A252B1}"/>
              </a:ext>
            </a:extLst>
          </p:cNvPr>
          <p:cNvPicPr>
            <a:picLocks noChangeAspect="1"/>
          </p:cNvPicPr>
          <p:nvPr/>
        </p:nvPicPr>
        <p:blipFill>
          <a:blip r:embed="rId2">
            <a:alphaModFix amt="10000"/>
          </a:blip>
          <a:stretch>
            <a:fillRect/>
          </a:stretch>
        </p:blipFill>
        <p:spPr>
          <a:xfrm>
            <a:off x="0" y="0"/>
            <a:ext cx="9144000" cy="6858000"/>
          </a:xfrm>
          <a:prstGeom prst="rect">
            <a:avLst/>
          </a:prstGeom>
        </p:spPr>
      </p:pic>
      <p:sp>
        <p:nvSpPr>
          <p:cNvPr id="10" name="TextBox 9"/>
          <p:cNvSpPr txBox="1"/>
          <p:nvPr/>
        </p:nvSpPr>
        <p:spPr>
          <a:xfrm>
            <a:off x="162232" y="2098506"/>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He said, </a:t>
            </a:r>
          </a:p>
          <a:p>
            <a:pPr algn="ctr"/>
            <a:r>
              <a:rPr lang="en-US" sz="4000" dirty="0">
                <a:latin typeface="Times New Roman" charset="0"/>
                <a:ea typeface="Times New Roman" charset="0"/>
                <a:cs typeface="Times New Roman" charset="0"/>
              </a:rPr>
              <a:t>“Freely, freely you have received, </a:t>
            </a:r>
          </a:p>
          <a:p>
            <a:pPr algn="ctr"/>
            <a:r>
              <a:rPr lang="en-US" sz="4000" dirty="0">
                <a:latin typeface="Times New Roman" charset="0"/>
                <a:ea typeface="Times New Roman" charset="0"/>
                <a:cs typeface="Times New Roman" charset="0"/>
              </a:rPr>
              <a:t>freely, freely give.  </a:t>
            </a:r>
          </a:p>
          <a:p>
            <a:pPr algn="ctr"/>
            <a:r>
              <a:rPr lang="en-US" sz="4000" dirty="0">
                <a:latin typeface="Times New Roman" charset="0"/>
                <a:ea typeface="Times New Roman" charset="0"/>
                <a:cs typeface="Times New Roman" charset="0"/>
              </a:rPr>
              <a:t>Go in my name </a:t>
            </a:r>
          </a:p>
          <a:p>
            <a:pPr algn="ctr"/>
            <a:r>
              <a:rPr lang="en-US" sz="4000" dirty="0">
                <a:latin typeface="Times New Roman" charset="0"/>
                <a:ea typeface="Times New Roman" charset="0"/>
                <a:cs typeface="Times New Roman" charset="0"/>
              </a:rPr>
              <a:t>and because you believe, </a:t>
            </a:r>
          </a:p>
          <a:p>
            <a:pPr algn="ctr"/>
            <a:r>
              <a:rPr lang="en-US" sz="4000" dirty="0">
                <a:latin typeface="Times New Roman" charset="0"/>
                <a:ea typeface="Times New Roman" charset="0"/>
                <a:cs typeface="Times New Roman" charset="0"/>
              </a:rPr>
              <a:t>others will know that I live.”</a:t>
            </a:r>
          </a:p>
        </p:txBody>
      </p:sp>
      <p:sp>
        <p:nvSpPr>
          <p:cNvPr id="4" name="TextBox 3">
            <a:extLst>
              <a:ext uri="{FF2B5EF4-FFF2-40B4-BE49-F238E27FC236}">
                <a16:creationId xmlns:a16="http://schemas.microsoft.com/office/drawing/2014/main" id="{1679AA80-81C9-7740-B347-B72413C3E45D}"/>
              </a:ext>
            </a:extLst>
          </p:cNvPr>
          <p:cNvSpPr txBox="1"/>
          <p:nvPr/>
        </p:nvSpPr>
        <p:spPr>
          <a:xfrm>
            <a:off x="0" y="0"/>
            <a:ext cx="9144000" cy="1323439"/>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“Freely, Freely”     UMH 389</a:t>
            </a:r>
          </a:p>
          <a:p>
            <a:pPr algn="ctr"/>
            <a:r>
              <a:rPr lang="en-US" sz="1600" dirty="0">
                <a:latin typeface="Times New Roman" charset="0"/>
                <a:ea typeface="Times New Roman" charset="0"/>
                <a:cs typeface="Times New Roman" charset="0"/>
              </a:rPr>
              <a:t>WORDS and MUSIC: Carol Owens, 1972</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72822415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4CCBA7-ECE6-9440-B559-28B6B3DDDE4F}"/>
              </a:ext>
            </a:extLst>
          </p:cNvPr>
          <p:cNvPicPr>
            <a:picLocks noChangeAspect="1"/>
          </p:cNvPicPr>
          <p:nvPr/>
        </p:nvPicPr>
        <p:blipFill>
          <a:blip r:embed="rId2">
            <a:alphaModFix amt="10000"/>
          </a:blip>
          <a:stretch>
            <a:fillRect/>
          </a:stretch>
        </p:blipFill>
        <p:spPr>
          <a:xfrm>
            <a:off x="0" y="0"/>
            <a:ext cx="9144000" cy="6858000"/>
          </a:xfrm>
          <a:prstGeom prst="rect">
            <a:avLst/>
          </a:prstGeom>
        </p:spPr>
      </p:pic>
      <p:sp>
        <p:nvSpPr>
          <p:cNvPr id="10" name="TextBox 9"/>
          <p:cNvSpPr txBox="1"/>
          <p:nvPr/>
        </p:nvSpPr>
        <p:spPr>
          <a:xfrm>
            <a:off x="162232" y="2503241"/>
            <a:ext cx="8819536"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All power is given in Jesus’ name, </a:t>
            </a:r>
          </a:p>
          <a:p>
            <a:pPr algn="ctr"/>
            <a:r>
              <a:rPr lang="en-US" sz="4000" dirty="0">
                <a:latin typeface="Times New Roman" charset="0"/>
                <a:ea typeface="Times New Roman" charset="0"/>
                <a:cs typeface="Times New Roman" charset="0"/>
              </a:rPr>
              <a:t>in earth and heaven in Jesus’ name, </a:t>
            </a:r>
          </a:p>
          <a:p>
            <a:pPr algn="ctr"/>
            <a:r>
              <a:rPr lang="en-US" sz="4000" dirty="0">
                <a:latin typeface="Times New Roman" charset="0"/>
                <a:ea typeface="Times New Roman" charset="0"/>
                <a:cs typeface="Times New Roman" charset="0"/>
              </a:rPr>
              <a:t>and in Jesus’ name I come to you, </a:t>
            </a:r>
          </a:p>
          <a:p>
            <a:pPr algn="ctr"/>
            <a:r>
              <a:rPr lang="en-US" sz="4000" dirty="0">
                <a:latin typeface="Times New Roman" charset="0"/>
                <a:ea typeface="Times New Roman" charset="0"/>
                <a:cs typeface="Times New Roman" charset="0"/>
              </a:rPr>
              <a:t>to share his power as he told me to.</a:t>
            </a:r>
          </a:p>
        </p:txBody>
      </p:sp>
      <p:sp>
        <p:nvSpPr>
          <p:cNvPr id="4" name="TextBox 3">
            <a:extLst>
              <a:ext uri="{FF2B5EF4-FFF2-40B4-BE49-F238E27FC236}">
                <a16:creationId xmlns:a16="http://schemas.microsoft.com/office/drawing/2014/main" id="{ABEFBD47-2BD1-3D41-8799-E79103B6C3BA}"/>
              </a:ext>
            </a:extLst>
          </p:cNvPr>
          <p:cNvSpPr txBox="1"/>
          <p:nvPr/>
        </p:nvSpPr>
        <p:spPr>
          <a:xfrm>
            <a:off x="0" y="0"/>
            <a:ext cx="9144000" cy="1323439"/>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“Freely, Freely”     UMH 389</a:t>
            </a:r>
          </a:p>
          <a:p>
            <a:pPr algn="ctr"/>
            <a:r>
              <a:rPr lang="en-US" sz="1600" dirty="0">
                <a:latin typeface="Times New Roman" charset="0"/>
                <a:ea typeface="Times New Roman" charset="0"/>
                <a:cs typeface="Times New Roman" charset="0"/>
              </a:rPr>
              <a:t>WORDS and MUSIC: Carol Owens, 1972</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4012023147"/>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013D9B-4C12-6C4E-AE23-C60C53F4FF72}"/>
              </a:ext>
            </a:extLst>
          </p:cNvPr>
          <p:cNvPicPr>
            <a:picLocks noChangeAspect="1"/>
          </p:cNvPicPr>
          <p:nvPr/>
        </p:nvPicPr>
        <p:blipFill>
          <a:blip r:embed="rId2">
            <a:alphaModFix amt="10000"/>
          </a:blip>
          <a:stretch>
            <a:fillRect/>
          </a:stretch>
        </p:blipFill>
        <p:spPr>
          <a:xfrm>
            <a:off x="0" y="0"/>
            <a:ext cx="9144000" cy="6858000"/>
          </a:xfrm>
          <a:prstGeom prst="rect">
            <a:avLst/>
          </a:prstGeom>
        </p:spPr>
      </p:pic>
      <p:sp>
        <p:nvSpPr>
          <p:cNvPr id="10" name="TextBox 9"/>
          <p:cNvSpPr txBox="1"/>
          <p:nvPr/>
        </p:nvSpPr>
        <p:spPr>
          <a:xfrm>
            <a:off x="162232" y="2098506"/>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He said, </a:t>
            </a:r>
          </a:p>
          <a:p>
            <a:pPr algn="ctr"/>
            <a:r>
              <a:rPr lang="en-US" sz="4000" dirty="0">
                <a:latin typeface="Times New Roman" charset="0"/>
                <a:ea typeface="Times New Roman" charset="0"/>
                <a:cs typeface="Times New Roman" charset="0"/>
              </a:rPr>
              <a:t>“Freely, freely you have received, </a:t>
            </a:r>
          </a:p>
          <a:p>
            <a:pPr algn="ctr"/>
            <a:r>
              <a:rPr lang="en-US" sz="4000" dirty="0">
                <a:latin typeface="Times New Roman" charset="0"/>
                <a:ea typeface="Times New Roman" charset="0"/>
                <a:cs typeface="Times New Roman" charset="0"/>
              </a:rPr>
              <a:t>freely, freely give.  </a:t>
            </a:r>
          </a:p>
          <a:p>
            <a:pPr algn="ctr"/>
            <a:r>
              <a:rPr lang="en-US" sz="4000" dirty="0">
                <a:latin typeface="Times New Roman" charset="0"/>
                <a:ea typeface="Times New Roman" charset="0"/>
                <a:cs typeface="Times New Roman" charset="0"/>
              </a:rPr>
              <a:t>Go in my name </a:t>
            </a:r>
          </a:p>
          <a:p>
            <a:pPr algn="ctr"/>
            <a:r>
              <a:rPr lang="en-US" sz="4000" dirty="0">
                <a:latin typeface="Times New Roman" charset="0"/>
                <a:ea typeface="Times New Roman" charset="0"/>
                <a:cs typeface="Times New Roman" charset="0"/>
              </a:rPr>
              <a:t>and because you believe, </a:t>
            </a:r>
          </a:p>
          <a:p>
            <a:pPr algn="ctr"/>
            <a:r>
              <a:rPr lang="en-US" sz="4000" dirty="0">
                <a:latin typeface="Times New Roman" charset="0"/>
                <a:ea typeface="Times New Roman" charset="0"/>
                <a:cs typeface="Times New Roman" charset="0"/>
              </a:rPr>
              <a:t>others will know that I live.”</a:t>
            </a:r>
          </a:p>
        </p:txBody>
      </p:sp>
      <p:sp>
        <p:nvSpPr>
          <p:cNvPr id="4" name="TextBox 3">
            <a:extLst>
              <a:ext uri="{FF2B5EF4-FFF2-40B4-BE49-F238E27FC236}">
                <a16:creationId xmlns:a16="http://schemas.microsoft.com/office/drawing/2014/main" id="{77920072-E517-F147-A14D-264458F38920}"/>
              </a:ext>
            </a:extLst>
          </p:cNvPr>
          <p:cNvSpPr txBox="1"/>
          <p:nvPr/>
        </p:nvSpPr>
        <p:spPr>
          <a:xfrm>
            <a:off x="0" y="0"/>
            <a:ext cx="9144000" cy="1323439"/>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“Freely, Freely”     UMH 389</a:t>
            </a:r>
          </a:p>
          <a:p>
            <a:pPr algn="ctr"/>
            <a:r>
              <a:rPr lang="en-US" sz="1600" dirty="0">
                <a:latin typeface="Times New Roman" charset="0"/>
                <a:ea typeface="Times New Roman" charset="0"/>
                <a:cs typeface="Times New Roman" charset="0"/>
              </a:rPr>
              <a:t>WORDS and MUSIC: Carol Owens, 1972</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00748088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71747</TotalTime>
  <Words>2366</Words>
  <Application>Microsoft Macintosh PowerPoint</Application>
  <PresentationFormat>On-screen Show (4:3)</PresentationFormat>
  <Paragraphs>240</Paragraphs>
  <Slides>60</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60</vt:i4>
      </vt:variant>
    </vt:vector>
  </HeadingPairs>
  <TitlesOfParts>
    <vt:vector size="85"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Exodus 14: 19 – 31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18: 21 – 35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844</cp:revision>
  <cp:lastPrinted>2026-09-03T14:04:05Z</cp:lastPrinted>
  <dcterms:created xsi:type="dcterms:W3CDTF">2022-06-10T14:28:57Z</dcterms:created>
  <dcterms:modified xsi:type="dcterms:W3CDTF">2026-09-11T15:51:44Z</dcterms:modified>
</cp:coreProperties>
</file>