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731" r:id="rId2"/>
    <p:sldMasterId id="2147483689" r:id="rId3"/>
    <p:sldMasterId id="2147483701" r:id="rId4"/>
    <p:sldMasterId id="2147483717" r:id="rId5"/>
    <p:sldMasterId id="2147483779" r:id="rId6"/>
    <p:sldMasterId id="2147483755" r:id="rId7"/>
    <p:sldMasterId id="2147483746" r:id="rId8"/>
    <p:sldMasterId id="2147483693" r:id="rId9"/>
    <p:sldMasterId id="2147483688" r:id="rId10"/>
  </p:sldMasterIdLst>
  <p:notesMasterIdLst>
    <p:notesMasterId r:id="rId83"/>
  </p:notesMasterIdLst>
  <p:sldIdLst>
    <p:sldId id="3324" r:id="rId11"/>
    <p:sldId id="3194" r:id="rId12"/>
    <p:sldId id="3196" r:id="rId13"/>
    <p:sldId id="3666" r:id="rId14"/>
    <p:sldId id="3667" r:id="rId15"/>
    <p:sldId id="3955" r:id="rId16"/>
    <p:sldId id="3925" r:id="rId17"/>
    <p:sldId id="3926" r:id="rId18"/>
    <p:sldId id="3951" r:id="rId19"/>
    <p:sldId id="784" r:id="rId20"/>
    <p:sldId id="807" r:id="rId21"/>
    <p:sldId id="808" r:id="rId22"/>
    <p:sldId id="809" r:id="rId23"/>
    <p:sldId id="3670" r:id="rId24"/>
    <p:sldId id="3650" r:id="rId25"/>
    <p:sldId id="256" r:id="rId26"/>
    <p:sldId id="257" r:id="rId27"/>
    <p:sldId id="258" r:id="rId28"/>
    <p:sldId id="259" r:id="rId29"/>
    <p:sldId id="260" r:id="rId30"/>
    <p:sldId id="261" r:id="rId31"/>
    <p:sldId id="3966" r:id="rId32"/>
    <p:sldId id="3967" r:id="rId33"/>
    <p:sldId id="3968" r:id="rId34"/>
    <p:sldId id="3969" r:id="rId35"/>
    <p:sldId id="3970" r:id="rId36"/>
    <p:sldId id="3971" r:id="rId37"/>
    <p:sldId id="262" r:id="rId38"/>
    <p:sldId id="263" r:id="rId39"/>
    <p:sldId id="3690" r:id="rId40"/>
    <p:sldId id="3383" r:id="rId41"/>
    <p:sldId id="580" r:id="rId42"/>
    <p:sldId id="581" r:id="rId43"/>
    <p:sldId id="582" r:id="rId44"/>
    <p:sldId id="583" r:id="rId45"/>
    <p:sldId id="3972" r:id="rId46"/>
    <p:sldId id="3973" r:id="rId47"/>
    <p:sldId id="3974" r:id="rId48"/>
    <p:sldId id="3975" r:id="rId49"/>
    <p:sldId id="3976" r:id="rId50"/>
    <p:sldId id="3977" r:id="rId51"/>
    <p:sldId id="3978" r:id="rId52"/>
    <p:sldId id="3633" r:id="rId53"/>
    <p:sldId id="3678" r:id="rId54"/>
    <p:sldId id="3079" r:id="rId55"/>
    <p:sldId id="3529" r:id="rId56"/>
    <p:sldId id="3081" r:id="rId57"/>
    <p:sldId id="3979" r:id="rId58"/>
    <p:sldId id="3980" r:id="rId59"/>
    <p:sldId id="3981" r:id="rId60"/>
    <p:sldId id="3982" r:id="rId61"/>
    <p:sldId id="3983" r:id="rId62"/>
    <p:sldId id="3984" r:id="rId63"/>
    <p:sldId id="3985" r:id="rId64"/>
    <p:sldId id="3986" r:id="rId65"/>
    <p:sldId id="3987" r:id="rId66"/>
    <p:sldId id="3988" r:id="rId67"/>
    <p:sldId id="3989" r:id="rId68"/>
    <p:sldId id="3397" r:id="rId69"/>
    <p:sldId id="3398" r:id="rId70"/>
    <p:sldId id="3399" r:id="rId71"/>
    <p:sldId id="3990" r:id="rId72"/>
    <p:sldId id="3991" r:id="rId73"/>
    <p:sldId id="998" r:id="rId74"/>
    <p:sldId id="999" r:id="rId75"/>
    <p:sldId id="1000" r:id="rId76"/>
    <p:sldId id="1001" r:id="rId77"/>
    <p:sldId id="1002" r:id="rId78"/>
    <p:sldId id="1003" r:id="rId79"/>
    <p:sldId id="3619" r:id="rId80"/>
    <p:sldId id="2315" r:id="rId81"/>
    <p:sldId id="354"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D9"/>
    <a:srgbClr val="FFF2CC"/>
    <a:srgbClr val="DDD3D7"/>
    <a:srgbClr val="E7C6A1"/>
    <a:srgbClr val="FFFFFF"/>
    <a:srgbClr val="E57A91"/>
    <a:srgbClr val="F7F2E6"/>
    <a:srgbClr val="CF768A"/>
    <a:srgbClr val="D9C2C4"/>
    <a:srgbClr val="CC94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7133"/>
    <p:restoredTop sz="95797"/>
  </p:normalViewPr>
  <p:slideViewPr>
    <p:cSldViewPr snapToGrid="0" snapToObjects="1">
      <p:cViewPr varScale="1">
        <p:scale>
          <a:sx n="49" d="100"/>
          <a:sy n="49" d="100"/>
        </p:scale>
        <p:origin x="184" y="15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presProps" Target="presProps.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tableStyles" Target="tableStyles.xml"/><Relationship Id="rId61" Type="http://schemas.openxmlformats.org/officeDocument/2006/relationships/slide" Target="slides/slide51.xml"/><Relationship Id="rId82" Type="http://schemas.openxmlformats.org/officeDocument/2006/relationships/slide" Target="slides/slide7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0B782-7928-BC4C-A3AA-492C142E50D3}" type="datetimeFigureOut">
              <a:rPr lang="en-US" smtClean="0"/>
              <a:t>6/2/26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C57315-79F8-3F40-ACDB-4839CD44B319}" type="slidenum">
              <a:rPr lang="en-US" smtClean="0"/>
              <a:t>‹#›</a:t>
            </a:fld>
            <a:endParaRPr lang="en-US"/>
          </a:p>
        </p:txBody>
      </p:sp>
    </p:spTree>
    <p:extLst>
      <p:ext uri="{BB962C8B-B14F-4D97-AF65-F5344CB8AC3E}">
        <p14:creationId xmlns:p14="http://schemas.microsoft.com/office/powerpoint/2010/main" val="495851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C57315-79F8-3F40-ACDB-4839CD44B319}" type="slidenum">
              <a:rPr lang="en-US" smtClean="0"/>
              <a:t>2</a:t>
            </a:fld>
            <a:endParaRPr lang="en-US"/>
          </a:p>
        </p:txBody>
      </p:sp>
    </p:spTree>
    <p:extLst>
      <p:ext uri="{BB962C8B-B14F-4D97-AF65-F5344CB8AC3E}">
        <p14:creationId xmlns:p14="http://schemas.microsoft.com/office/powerpoint/2010/main" val="213339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www.goodfon.com</a:t>
            </a:r>
            <a:r>
              <a:rPr lang="en-US" dirty="0"/>
              <a:t>/flowers/wallpaper-blue-wood-blossom-spring-flowers-vesna-iablonia-tsvety.html</a:t>
            </a:r>
          </a:p>
        </p:txBody>
      </p:sp>
      <p:sp>
        <p:nvSpPr>
          <p:cNvPr id="4" name="Slide Number Placeholder 3"/>
          <p:cNvSpPr>
            <a:spLocks noGrp="1"/>
          </p:cNvSpPr>
          <p:nvPr>
            <p:ph type="sldNum" sz="quarter" idx="5"/>
          </p:nvPr>
        </p:nvSpPr>
        <p:spPr/>
        <p:txBody>
          <a:bodyPr/>
          <a:lstStyle/>
          <a:p>
            <a:fld id="{F6C57315-79F8-3F40-ACDB-4839CD44B319}" type="slidenum">
              <a:rPr lang="en-US" smtClean="0"/>
              <a:t>45</a:t>
            </a:fld>
            <a:endParaRPr lang="en-US"/>
          </a:p>
        </p:txBody>
      </p:sp>
    </p:spTree>
    <p:extLst>
      <p:ext uri="{BB962C8B-B14F-4D97-AF65-F5344CB8AC3E}">
        <p14:creationId xmlns:p14="http://schemas.microsoft.com/office/powerpoint/2010/main" val="700289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050489"/>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849456"/>
            <a:ext cx="6839892" cy="1515172"/>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332125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1252637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A white bird with blue wings and a green branch in its beak&#10;&#10;Description automatically generated">
            <a:extLst>
              <a:ext uri="{FF2B5EF4-FFF2-40B4-BE49-F238E27FC236}">
                <a16:creationId xmlns:a16="http://schemas.microsoft.com/office/drawing/2014/main" id="{75BABC57-223F-73AD-EE5A-063B7F5ED8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56080" y="0"/>
            <a:ext cx="5831840" cy="5831840"/>
          </a:xfrm>
          <a:prstGeom prst="rect">
            <a:avLst/>
          </a:prstGeom>
        </p:spPr>
      </p:pic>
      <p:sp>
        <p:nvSpPr>
          <p:cNvPr id="7" name="TextBox 6">
            <a:extLst>
              <a:ext uri="{FF2B5EF4-FFF2-40B4-BE49-F238E27FC236}">
                <a16:creationId xmlns:a16="http://schemas.microsoft.com/office/drawing/2014/main" id="{A89B31DD-49F4-C706-8998-22E902808E6A}"/>
              </a:ext>
            </a:extLst>
          </p:cNvPr>
          <p:cNvSpPr txBox="1"/>
          <p:nvPr userDrawn="1"/>
        </p:nvSpPr>
        <p:spPr>
          <a:xfrm>
            <a:off x="1727200" y="5831840"/>
            <a:ext cx="6118021" cy="784830"/>
          </a:xfrm>
          <a:prstGeom prst="rect">
            <a:avLst/>
          </a:prstGeom>
          <a:noFill/>
        </p:spPr>
        <p:txBody>
          <a:bodyPr wrap="none" rtlCol="0">
            <a:spAutoFit/>
          </a:bodyPr>
          <a:lstStyle/>
          <a:p>
            <a:r>
              <a:rPr lang="en-US" sz="4500" b="0" dirty="0">
                <a:effectLst/>
                <a:latin typeface="Verdana" panose="020B0604030504040204" pitchFamily="34" charset="0"/>
                <a:ea typeface="Verdana" panose="020B0604030504040204" pitchFamily="34" charset="0"/>
                <a:cs typeface="Verdana" panose="020B0604030504040204" pitchFamily="34" charset="0"/>
              </a:rPr>
              <a:t>Passing of the Peace</a:t>
            </a:r>
          </a:p>
        </p:txBody>
      </p:sp>
    </p:spTree>
    <p:extLst>
      <p:ext uri="{BB962C8B-B14F-4D97-AF65-F5344CB8AC3E}">
        <p14:creationId xmlns:p14="http://schemas.microsoft.com/office/powerpoint/2010/main" val="80237873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34271"/>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3987427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65272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3652727"/>
            <a:ext cx="1654933" cy="646331"/>
          </a:xfrm>
          <a:prstGeom prst="rect">
            <a:avLst/>
          </a:prstGeom>
          <a:noFill/>
        </p:spPr>
        <p:txBody>
          <a:bodyPr wrap="square" rtlCol="0">
            <a:spAutoFit/>
          </a:bodyPr>
          <a:lstStyle/>
          <a:p>
            <a:r>
              <a:rPr lang="en-US" sz="3600" b="1" i="1" dirty="0">
                <a:solidFill>
                  <a:schemeClr val="accent1"/>
                </a:solidFill>
                <a:latin typeface="+mn-lt"/>
              </a:rPr>
              <a:t>People:</a:t>
            </a:r>
          </a:p>
        </p:txBody>
      </p:sp>
    </p:spTree>
    <p:extLst>
      <p:ext uri="{BB962C8B-B14F-4D97-AF65-F5344CB8AC3E}">
        <p14:creationId xmlns:p14="http://schemas.microsoft.com/office/powerpoint/2010/main" val="28955276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33025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pic>
        <p:nvPicPr>
          <p:cNvPr id="3" name="Picture 2" descr="A white dove flying over an open book&#10;&#10;AI-generated content may be incorrect.">
            <a:extLst>
              <a:ext uri="{FF2B5EF4-FFF2-40B4-BE49-F238E27FC236}">
                <a16:creationId xmlns:a16="http://schemas.microsoft.com/office/drawing/2014/main" id="{3D907368-4305-96A1-4351-31B08D20FF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4" name="TextBox 3">
            <a:extLst>
              <a:ext uri="{FF2B5EF4-FFF2-40B4-BE49-F238E27FC236}">
                <a16:creationId xmlns:a16="http://schemas.microsoft.com/office/drawing/2014/main" id="{57BB1F35-A4D6-2377-7F1D-5C6370515C30}"/>
              </a:ext>
            </a:extLst>
          </p:cNvPr>
          <p:cNvSpPr txBox="1"/>
          <p:nvPr userDrawn="1"/>
        </p:nvSpPr>
        <p:spPr>
          <a:xfrm>
            <a:off x="268356" y="3329609"/>
            <a:ext cx="8607287" cy="861774"/>
          </a:xfrm>
          <a:prstGeom prst="rect">
            <a:avLst/>
          </a:prstGeom>
          <a:solidFill>
            <a:schemeClr val="accent5">
              <a:lumMod val="20000"/>
              <a:lumOff val="80000"/>
            </a:schemeClr>
          </a:solidFill>
          <a:effectLst>
            <a:softEdge rad="63500"/>
          </a:effectLst>
        </p:spPr>
        <p:txBody>
          <a:bodyPr wrap="square" rtlCol="0">
            <a:spAutoFit/>
          </a:bodyPr>
          <a:lstStyle/>
          <a:p>
            <a:pPr algn="ctr"/>
            <a:r>
              <a:rPr lang="en-US" sz="5000" dirty="0">
                <a:latin typeface="Verdana" panose="020B0604030504040204" pitchFamily="34" charset="0"/>
                <a:ea typeface="Verdana" panose="020B0604030504040204" pitchFamily="34" charset="0"/>
                <a:cs typeface="Verdana" panose="020B0604030504040204" pitchFamily="34" charset="0"/>
              </a:rPr>
              <a:t>Pastoral Prayer</a:t>
            </a:r>
          </a:p>
        </p:txBody>
      </p:sp>
    </p:spTree>
    <p:extLst>
      <p:ext uri="{BB962C8B-B14F-4D97-AF65-F5344CB8AC3E}">
        <p14:creationId xmlns:p14="http://schemas.microsoft.com/office/powerpoint/2010/main" val="3360525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C6C296-4EB0-8C74-778E-9C960DEB4D9A}"/>
              </a:ext>
            </a:extLst>
          </p:cNvPr>
          <p:cNvSpPr txBox="1"/>
          <p:nvPr userDrawn="1"/>
        </p:nvSpPr>
        <p:spPr>
          <a:xfrm>
            <a:off x="3923219" y="1788070"/>
            <a:ext cx="5147211" cy="3281860"/>
          </a:xfrm>
          <a:prstGeom prst="rect">
            <a:avLst/>
          </a:prstGeom>
          <a:solidFill>
            <a:schemeClr val="accent4">
              <a:lumMod val="40000"/>
              <a:lumOff val="60000"/>
            </a:schemeClr>
          </a:solidFill>
          <a:ln>
            <a:noFill/>
          </a:ln>
          <a:effectLst>
            <a:softEdge rad="63500"/>
          </a:effectLst>
        </p:spPr>
        <p:txBody>
          <a:bodyPr wrap="square">
            <a:spAutoFit/>
          </a:bodyPr>
          <a:lstStyle/>
          <a:p>
            <a:pPr algn="ctr" defTabSz="914400">
              <a:lnSpc>
                <a:spcPct val="150000"/>
              </a:lnSpc>
              <a:spcBef>
                <a:spcPct val="0"/>
              </a:spcBef>
              <a:spcAft>
                <a:spcPts val="600"/>
              </a:spcAft>
            </a:pPr>
            <a:r>
              <a:rPr lang="en-US" sz="4800" b="1" dirty="0">
                <a:solidFill>
                  <a:schemeClr val="tx1">
                    <a:lumMod val="75000"/>
                    <a:lumOff val="25000"/>
                  </a:schemeClr>
                </a:solidFill>
                <a:latin typeface="Georgia" panose="02040502050405020303" pitchFamily="18" charset="0"/>
                <a:ea typeface="+mj-ea"/>
                <a:cs typeface="+mj-cs"/>
              </a:rPr>
              <a:t>Young Disciples’ Message</a:t>
            </a:r>
          </a:p>
        </p:txBody>
      </p:sp>
      <p:pic>
        <p:nvPicPr>
          <p:cNvPr id="1028" name="Picture 4" descr="In the warmth of a sunny day, a young child finds a tranquil moment in the embrace of a sunflower field. With eyes closed and hands clasped in a prayer position, the child exudes an aura of peace and contentment. The bright, yellow sunflowers tower around, symbolizing vitality and energy, which contrasts with the serene expression on the child’s face. This setting provides a perfect blend of nature’s beauty and youthful innocence, creating a picturesque snapshot of meditation and calmness.">
            <a:extLst>
              <a:ext uri="{FF2B5EF4-FFF2-40B4-BE49-F238E27FC236}">
                <a16:creationId xmlns:a16="http://schemas.microsoft.com/office/drawing/2014/main" id="{0D18F5A2-9321-D5A8-9B78-02093A4C7E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8433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3744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544139-BDB3-628F-D954-5FE02B93E82F}"/>
              </a:ext>
            </a:extLst>
          </p:cNvPr>
          <p:cNvPicPr>
            <a:picLocks noChangeAspect="1"/>
          </p:cNvPicPr>
          <p:nvPr userDrawn="1"/>
        </p:nvPicPr>
        <p:blipFill>
          <a:blip r:embed="rId2"/>
          <a:stretch>
            <a:fillRect/>
          </a:stretch>
        </p:blipFill>
        <p:spPr>
          <a:xfrm>
            <a:off x="116557" y="94954"/>
            <a:ext cx="8910885" cy="6668091"/>
          </a:xfrm>
          <a:prstGeom prst="rect">
            <a:avLst/>
          </a:prstGeom>
        </p:spPr>
      </p:pic>
    </p:spTree>
    <p:extLst>
      <p:ext uri="{BB962C8B-B14F-4D97-AF65-F5344CB8AC3E}">
        <p14:creationId xmlns:p14="http://schemas.microsoft.com/office/powerpoint/2010/main" val="373491594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3" name="Picture 2" descr="A person kneeling in front of a stained glass window&#10;&#10;AI-generated content may be incorrect.">
            <a:extLst>
              <a:ext uri="{FF2B5EF4-FFF2-40B4-BE49-F238E27FC236}">
                <a16:creationId xmlns:a16="http://schemas.microsoft.com/office/drawing/2014/main" id="{5CF771C2-5C09-304F-F4D0-7F7F8DC26AE9}"/>
              </a:ext>
            </a:extLst>
          </p:cNvPr>
          <p:cNvPicPr>
            <a:picLocks noChangeAspect="1"/>
          </p:cNvPicPr>
          <p:nvPr userDrawn="1"/>
        </p:nvPicPr>
        <p:blipFill>
          <a:blip r:embed="rId2" cstate="email">
            <a:alphaModFix amt="50000"/>
            <a:extLst>
              <a:ext uri="{28A0092B-C50C-407E-A947-70E740481C1C}">
                <a14:useLocalDpi xmlns:a14="http://schemas.microsoft.com/office/drawing/2010/main"/>
              </a:ext>
            </a:extLst>
          </a:blip>
          <a:stretch>
            <a:fillRect/>
          </a:stretch>
        </p:blipFill>
        <p:spPr>
          <a:xfrm>
            <a:off x="0" y="0"/>
            <a:ext cx="3843495" cy="6858000"/>
          </a:xfrm>
          <a:prstGeom prst="rect">
            <a:avLst/>
          </a:prstGeom>
        </p:spPr>
      </p:pic>
      <p:sp>
        <p:nvSpPr>
          <p:cNvPr id="4" name="TextBox 3">
            <a:extLst>
              <a:ext uri="{FF2B5EF4-FFF2-40B4-BE49-F238E27FC236}">
                <a16:creationId xmlns:a16="http://schemas.microsoft.com/office/drawing/2014/main" id="{C074D88C-AA14-CC42-4108-1A53DA7FB2BA}"/>
              </a:ext>
            </a:extLst>
          </p:cNvPr>
          <p:cNvSpPr txBox="1"/>
          <p:nvPr userDrawn="1"/>
        </p:nvSpPr>
        <p:spPr>
          <a:xfrm>
            <a:off x="3986374" y="1520785"/>
            <a:ext cx="4982965" cy="3816429"/>
          </a:xfrm>
          <a:prstGeom prst="rect">
            <a:avLst/>
          </a:prstGeom>
          <a:noFill/>
        </p:spPr>
        <p:txBody>
          <a:bodyPr wrap="square" rtlCol="0">
            <a:spAutoFit/>
          </a:bodyPr>
          <a:lstStyle/>
          <a:p>
            <a:pPr algn="ctr"/>
            <a:r>
              <a:rPr lang="en-US" sz="6600" b="1" dirty="0">
                <a:latin typeface="Verdana" panose="020B0604030504040204" pitchFamily="34" charset="0"/>
                <a:ea typeface="Verdana" panose="020B0604030504040204" pitchFamily="34" charset="0"/>
                <a:cs typeface="Verdana" panose="020B0604030504040204" pitchFamily="34" charset="0"/>
              </a:rPr>
              <a:t>Lord</a:t>
            </a:r>
            <a:r>
              <a:rPr lang="en-US" sz="5000" dirty="0">
                <a:latin typeface="Verdana" panose="020B0604030504040204" pitchFamily="34" charset="0"/>
                <a:ea typeface="Verdana" panose="020B0604030504040204" pitchFamily="34" charset="0"/>
                <a:cs typeface="Verdana" panose="020B0604030504040204" pitchFamily="34" charset="0"/>
              </a:rPr>
              <a:t>, </a:t>
            </a:r>
          </a:p>
          <a:p>
            <a:pPr algn="ctr"/>
            <a:r>
              <a:rPr lang="en-US" sz="4400" dirty="0">
                <a:latin typeface="Verdana" panose="020B0604030504040204" pitchFamily="34" charset="0"/>
                <a:ea typeface="Verdana" panose="020B0604030504040204" pitchFamily="34" charset="0"/>
                <a:cs typeface="Verdana" panose="020B0604030504040204" pitchFamily="34" charset="0"/>
              </a:rPr>
              <a:t>hear our prayers as we lift up to you, our joys and concerns. </a:t>
            </a:r>
          </a:p>
        </p:txBody>
      </p:sp>
      <p:sp>
        <p:nvSpPr>
          <p:cNvPr id="5" name="TextBox 4">
            <a:extLst>
              <a:ext uri="{FF2B5EF4-FFF2-40B4-BE49-F238E27FC236}">
                <a16:creationId xmlns:a16="http://schemas.microsoft.com/office/drawing/2014/main" id="{603471EC-4F7D-E4DD-3792-3B21978657DD}"/>
              </a:ext>
            </a:extLst>
          </p:cNvPr>
          <p:cNvSpPr txBox="1"/>
          <p:nvPr userDrawn="1"/>
        </p:nvSpPr>
        <p:spPr>
          <a:xfrm>
            <a:off x="3986374" y="111513"/>
            <a:ext cx="4982965" cy="553998"/>
          </a:xfrm>
          <a:prstGeom prst="rect">
            <a:avLst/>
          </a:prstGeom>
          <a:noFill/>
        </p:spPr>
        <p:txBody>
          <a:bodyPr wrap="square" rtlCol="0">
            <a:sp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Prayers of the People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964973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0D6B17-431D-09AF-7CAE-0E8DE792099A}"/>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AA3781-E7B4-84A2-ADD6-D5C9210EFA5D}"/>
              </a:ext>
            </a:extLst>
          </p:cNvPr>
          <p:cNvSpPr txBox="1"/>
          <p:nvPr userDrawn="1"/>
        </p:nvSpPr>
        <p:spPr>
          <a:xfrm>
            <a:off x="493191" y="2690336"/>
            <a:ext cx="8157618" cy="1477328"/>
          </a:xfrm>
          <a:prstGeom prst="rect">
            <a:avLst/>
          </a:prstGeom>
          <a:solidFill>
            <a:srgbClr val="E7C6A1">
              <a:alpha val="78431"/>
            </a:srgbClr>
          </a:solidFill>
          <a:ln>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9000" dirty="0">
                <a:latin typeface="Lucida Calligraphy" panose="03010101010101010101" pitchFamily="66" charset="77"/>
              </a:rPr>
              <a:t>Benediction</a:t>
            </a:r>
          </a:p>
        </p:txBody>
      </p:sp>
    </p:spTree>
    <p:extLst>
      <p:ext uri="{BB962C8B-B14F-4D97-AF65-F5344CB8AC3E}">
        <p14:creationId xmlns:p14="http://schemas.microsoft.com/office/powerpoint/2010/main" val="26290147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lstStyle>
            <a:lvl1pPr marL="0" indent="0">
              <a:buFontTx/>
              <a:buNone/>
              <a:defRPr sz="3600" b="1">
                <a:latin typeface="Times" pitchFamily="2"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86403"/>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lstStyle>
            <a:lvl1pPr marL="0" indent="0">
              <a:buFontTx/>
              <a:buNone/>
              <a:defRPr sz="3600" b="0">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24881349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2" name="Picture 2" descr="2,300+ Communion Cup And Bread Stock Photos, Pictures &amp; Royalty-Free Images  - iStock | Crown of thorns">
            <a:extLst>
              <a:ext uri="{FF2B5EF4-FFF2-40B4-BE49-F238E27FC236}">
                <a16:creationId xmlns:a16="http://schemas.microsoft.com/office/drawing/2014/main" id="{FBF73CB9-8696-4BBA-D631-52CB7F999BDE}"/>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F8C41E9-7BDB-AEC4-5613-172880AA0FE8}"/>
              </a:ext>
            </a:extLst>
          </p:cNvPr>
          <p:cNvSpPr txBox="1"/>
          <p:nvPr userDrawn="1"/>
        </p:nvSpPr>
        <p:spPr>
          <a:xfrm>
            <a:off x="92529" y="258901"/>
            <a:ext cx="8958942" cy="3170099"/>
          </a:xfrm>
          <a:prstGeom prst="rect">
            <a:avLst/>
          </a:prstGeom>
          <a:noFill/>
        </p:spPr>
        <p:txBody>
          <a:bodyPr wrap="square" rtlCol="0">
            <a:spAutoFit/>
          </a:bodyPr>
          <a:lstStyle/>
          <a:p>
            <a:pPr algn="ctr"/>
            <a:r>
              <a:rPr lang="en-US" sz="5000" dirty="0">
                <a:latin typeface="Lucida Calligraphy" panose="03010101010101010101" pitchFamily="66" charset="77"/>
              </a:rPr>
              <a:t>Breaking the Bread </a:t>
            </a:r>
          </a:p>
          <a:p>
            <a:pPr algn="ctr"/>
            <a:r>
              <a:rPr lang="en-US" sz="5000" dirty="0">
                <a:latin typeface="Lucida Calligraphy" panose="03010101010101010101" pitchFamily="66" charset="77"/>
              </a:rPr>
              <a:t>&amp;</a:t>
            </a:r>
          </a:p>
          <a:p>
            <a:pPr algn="ctr"/>
            <a:r>
              <a:rPr lang="en-US" sz="5000" dirty="0">
                <a:latin typeface="Lucida Calligraphy" panose="03010101010101010101" pitchFamily="66" charset="77"/>
              </a:rPr>
              <a:t> Giving the Bread and Cup </a:t>
            </a:r>
          </a:p>
        </p:txBody>
      </p:sp>
      <p:sp>
        <p:nvSpPr>
          <p:cNvPr id="4" name="TextBox 3">
            <a:extLst>
              <a:ext uri="{FF2B5EF4-FFF2-40B4-BE49-F238E27FC236}">
                <a16:creationId xmlns:a16="http://schemas.microsoft.com/office/drawing/2014/main" id="{33E2312D-BEA7-B898-EBB2-3F5612FFA4EA}"/>
              </a:ext>
            </a:extLst>
          </p:cNvPr>
          <p:cNvSpPr txBox="1"/>
          <p:nvPr userDrawn="1"/>
        </p:nvSpPr>
        <p:spPr>
          <a:xfrm>
            <a:off x="0" y="4174004"/>
            <a:ext cx="9144000" cy="1938992"/>
          </a:xfrm>
          <a:prstGeom prst="rect">
            <a:avLst/>
          </a:prstGeom>
          <a:noFill/>
        </p:spPr>
        <p:txBody>
          <a:bodyPr wrap="square">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The body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r>
              <a:rPr lang="en-US" sz="3000" dirty="0">
                <a:latin typeface="Verdana" panose="020B0604030504040204" pitchFamily="34" charset="0"/>
                <a:ea typeface="Verdana" panose="020B0604030504040204" pitchFamily="34" charset="0"/>
                <a:cs typeface="Verdana" panose="020B0604030504040204" pitchFamily="34" charset="0"/>
              </a:rPr>
              <a:t>The blood of Christ, given for you. </a:t>
            </a:r>
          </a:p>
          <a:p>
            <a:pPr algn="ct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Tree>
    <p:extLst>
      <p:ext uri="{BB962C8B-B14F-4D97-AF65-F5344CB8AC3E}">
        <p14:creationId xmlns:p14="http://schemas.microsoft.com/office/powerpoint/2010/main" val="11655403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Communion Prayer">
    <p:spTree>
      <p:nvGrpSpPr>
        <p:cNvPr id="1" name=""/>
        <p:cNvGrpSpPr/>
        <p:nvPr/>
      </p:nvGrpSpPr>
      <p:grpSpPr>
        <a:xfrm>
          <a:off x="0" y="0"/>
          <a:ext cx="0" cy="0"/>
          <a:chOff x="0" y="0"/>
          <a:chExt cx="0" cy="0"/>
        </a:xfrm>
      </p:grpSpPr>
      <p:pic>
        <p:nvPicPr>
          <p:cNvPr id="4" name="Picture 2" descr="2,300+ Communion Cup And Bread Stock Photos, Pictures &amp; Royalty-Free Images  - iStock | Crown of thorns">
            <a:extLst>
              <a:ext uri="{FF2B5EF4-FFF2-40B4-BE49-F238E27FC236}">
                <a16:creationId xmlns:a16="http://schemas.microsoft.com/office/drawing/2014/main" id="{61DB9338-98E2-E69D-3BD7-A53567A03CE5}"/>
              </a:ext>
            </a:extLst>
          </p:cNvPr>
          <p:cNvPicPr>
            <a:picLocks noChangeAspect="1" noChangeArrowheads="1"/>
          </p:cNvPicPr>
          <p:nvPr userDrawn="1"/>
        </p:nvPicPr>
        <p:blipFill>
          <a:blip r:embed="rId2">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64ADFB-2C9E-504B-3EF4-99EC01390515}"/>
              </a:ext>
            </a:extLst>
          </p:cNvPr>
          <p:cNvSpPr txBox="1"/>
          <p:nvPr userDrawn="1"/>
        </p:nvSpPr>
        <p:spPr>
          <a:xfrm>
            <a:off x="92529" y="271222"/>
            <a:ext cx="8958942" cy="861774"/>
          </a:xfrm>
          <a:prstGeom prst="rect">
            <a:avLst/>
          </a:prstGeom>
          <a:noFill/>
        </p:spPr>
        <p:txBody>
          <a:bodyPr wrap="square" rtlCol="0">
            <a:spAutoFit/>
          </a:bodyPr>
          <a:lstStyle/>
          <a:p>
            <a:pPr algn="ctr"/>
            <a:r>
              <a:rPr lang="en-US" sz="5000" dirty="0">
                <a:latin typeface="Lucida Calligraphy" panose="03010101010101010101" pitchFamily="66" charset="77"/>
              </a:rPr>
              <a:t>Prayer after Communion</a:t>
            </a:r>
          </a:p>
        </p:txBody>
      </p:sp>
      <p:sp>
        <p:nvSpPr>
          <p:cNvPr id="3" name="TextBox 2">
            <a:extLst>
              <a:ext uri="{FF2B5EF4-FFF2-40B4-BE49-F238E27FC236}">
                <a16:creationId xmlns:a16="http://schemas.microsoft.com/office/drawing/2014/main" id="{DF772910-6F65-59EE-AAC8-253F507A2A2F}"/>
              </a:ext>
            </a:extLst>
          </p:cNvPr>
          <p:cNvSpPr txBox="1"/>
          <p:nvPr userDrawn="1"/>
        </p:nvSpPr>
        <p:spPr>
          <a:xfrm>
            <a:off x="0" y="1336120"/>
            <a:ext cx="9144000" cy="5262979"/>
          </a:xfrm>
          <a:prstGeom prst="rect">
            <a:avLst/>
          </a:prstGeom>
          <a:noFill/>
        </p:spPr>
        <p:txBody>
          <a:bodyPr wrap="square">
            <a:spAutoFit/>
          </a:bodyPr>
          <a:lstStyle/>
          <a:p>
            <a:pPr algn="ctr"/>
            <a:r>
              <a:rPr lang="en-US" sz="4800" b="1" dirty="0"/>
              <a:t>Eternal God, we give you thanks for this holy mystery in which you have given yourself to us. Grant that we may go into the world in the strength of your Spirit, to give ourselves for others, in the name of Jesus Christ our Lord, Amen. </a:t>
            </a:r>
          </a:p>
        </p:txBody>
      </p:sp>
    </p:spTree>
    <p:extLst>
      <p:ext uri="{BB962C8B-B14F-4D97-AF65-F5344CB8AC3E}">
        <p14:creationId xmlns:p14="http://schemas.microsoft.com/office/powerpoint/2010/main" val="41407601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all to Worship Responses">
    <p:spTree>
      <p:nvGrpSpPr>
        <p:cNvPr id="1" name=""/>
        <p:cNvGrpSpPr/>
        <p:nvPr/>
      </p:nvGrpSpPr>
      <p:grpSpPr>
        <a:xfrm>
          <a:off x="0" y="0"/>
          <a:ext cx="0" cy="0"/>
          <a:chOff x="0" y="0"/>
          <a:chExt cx="0" cy="0"/>
        </a:xfrm>
      </p:grpSpPr>
      <p:pic>
        <p:nvPicPr>
          <p:cNvPr id="3074" name="Picture 2" descr="1,900+ Bible By Window Light Stock Photos, Pictures &amp; Royalty-Free Images -  iStock">
            <a:extLst>
              <a:ext uri="{FF2B5EF4-FFF2-40B4-BE49-F238E27FC236}">
                <a16:creationId xmlns:a16="http://schemas.microsoft.com/office/drawing/2014/main" id="{CFC89D73-694A-5032-63A8-64464A671671}"/>
              </a:ext>
            </a:extLst>
          </p:cNvPr>
          <p:cNvPicPr>
            <a:picLocks noChangeAspect="1" noChangeArrowheads="1"/>
          </p:cNvPicPr>
          <p:nvPr userDrawn="1"/>
        </p:nvPicPr>
        <p:blipFill>
          <a:blip r:embed="rId2">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2782669"/>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392595" y="58438"/>
            <a:ext cx="8358809" cy="769441"/>
          </a:xfrm>
          <a:prstGeom prst="rect">
            <a:avLst/>
          </a:prstGeom>
          <a:noFill/>
        </p:spPr>
        <p:txBody>
          <a:bodyPr wrap="square" rtlCol="0">
            <a:spAutoFit/>
          </a:bodyPr>
          <a:lstStyle/>
          <a:p>
            <a:pPr algn="ctr"/>
            <a:r>
              <a:rPr lang="en-US" sz="4400" b="1" dirty="0">
                <a:latin typeface="Times" pitchFamily="2" charset="0"/>
              </a:rPr>
              <a:t>Confession &amp; Pardon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2782669"/>
            <a:ext cx="1654933" cy="646331"/>
          </a:xfrm>
          <a:prstGeom prst="rect">
            <a:avLst/>
          </a:prstGeom>
          <a:noFill/>
        </p:spPr>
        <p:txBody>
          <a:bodyPr wrap="square" rtlCol="0">
            <a:spAutoFit/>
          </a:bodyPr>
          <a:lstStyle/>
          <a:p>
            <a:r>
              <a:rPr lang="en-US" sz="3600" i="1" dirty="0">
                <a:solidFill>
                  <a:schemeClr val="accent1"/>
                </a:solidFill>
                <a:latin typeface="+mn-lt"/>
              </a:rPr>
              <a:t>Pastor:</a:t>
            </a:r>
          </a:p>
        </p:txBody>
      </p:sp>
    </p:spTree>
    <p:extLst>
      <p:ext uri="{BB962C8B-B14F-4D97-AF65-F5344CB8AC3E}">
        <p14:creationId xmlns:p14="http://schemas.microsoft.com/office/powerpoint/2010/main" val="135411136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ening Pray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8E29F36-9E0B-97DA-61D8-7D822B004EB1}"/>
              </a:ext>
            </a:extLst>
          </p:cNvPr>
          <p:cNvSpPr>
            <a:spLocks noGrp="1"/>
          </p:cNvSpPr>
          <p:nvPr>
            <p:ph type="body" sz="quarter" idx="10"/>
          </p:nvPr>
        </p:nvSpPr>
        <p:spPr>
          <a:xfrm>
            <a:off x="158750" y="963613"/>
            <a:ext cx="5437188" cy="5715000"/>
          </a:xfrm>
        </p:spPr>
        <p:txBody>
          <a:bodyPr/>
          <a:lstStyle>
            <a:lvl1pPr marL="0" indent="0" algn="ctr">
              <a:buNone/>
              <a:defRPr sz="3800" b="1">
                <a:latin typeface="+mn-lt"/>
              </a:defRPr>
            </a:lvl1pPr>
          </a:lstStyle>
          <a:p>
            <a:pPr lvl="0"/>
            <a:r>
              <a:rPr lang="en-US" dirty="0"/>
              <a:t>Click to edit Master text styles</a:t>
            </a:r>
          </a:p>
        </p:txBody>
      </p:sp>
      <p:sp>
        <p:nvSpPr>
          <p:cNvPr id="11" name="TextBox 10">
            <a:extLst>
              <a:ext uri="{FF2B5EF4-FFF2-40B4-BE49-F238E27FC236}">
                <a16:creationId xmlns:a16="http://schemas.microsoft.com/office/drawing/2014/main" id="{964A4E7E-E56C-2A54-8579-13F77CDB44E3}"/>
              </a:ext>
            </a:extLst>
          </p:cNvPr>
          <p:cNvSpPr txBox="1"/>
          <p:nvPr userDrawn="1"/>
        </p:nvSpPr>
        <p:spPr>
          <a:xfrm>
            <a:off x="1853406" y="0"/>
            <a:ext cx="5437188" cy="769441"/>
          </a:xfrm>
          <a:prstGeom prst="rect">
            <a:avLst/>
          </a:prstGeom>
          <a:noFill/>
        </p:spPr>
        <p:txBody>
          <a:bodyPr wrap="square" rtlCol="0">
            <a:spAutoFit/>
          </a:bodyPr>
          <a:lstStyle/>
          <a:p>
            <a:pPr algn="ctr"/>
            <a:r>
              <a:rPr lang="en-US" sz="4400" b="1" dirty="0">
                <a:latin typeface="+mn-lt"/>
              </a:rPr>
              <a:t>OPENING PRAYER</a:t>
            </a:r>
          </a:p>
        </p:txBody>
      </p:sp>
      <p:pic>
        <p:nvPicPr>
          <p:cNvPr id="2050" name="Picture 2" descr="Love Is God's Language - Day 2 of 5">
            <a:extLst>
              <a:ext uri="{FF2B5EF4-FFF2-40B4-BE49-F238E27FC236}">
                <a16:creationId xmlns:a16="http://schemas.microsoft.com/office/drawing/2014/main" id="{C087FAFF-2E9C-EB23-075E-0DD9A99B06DD}"/>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bwMode="auto">
          <a:xfrm>
            <a:off x="5759669" y="963613"/>
            <a:ext cx="3300248"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32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EEA42F8-F502-CA40-A499-BAF51F08894E}" type="datetimeFigureOut">
              <a:rPr lang="en-US" smtClean="0"/>
              <a:t>6/2/26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232149877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2" descr="In a delicate interaction of nature and human touch, a hand cradles a sparkling, heart-shaped object, bathed in the warm glow of sunlight. The translucent heart, filled with glitter, catches and refracts the light, creating a mesmerizing spectacle that contrasts beautifully with the soft pink blossoms in the background. This simple yet evocative display captures the essence of tenderness and the transient beauty of springtime.">
            <a:extLst>
              <a:ext uri="{FF2B5EF4-FFF2-40B4-BE49-F238E27FC236}">
                <a16:creationId xmlns:a16="http://schemas.microsoft.com/office/drawing/2014/main" id="{471E511C-FCB2-9934-B277-5D507BA87D48}"/>
              </a:ext>
            </a:extLst>
          </p:cNvPr>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685800" y="136524"/>
            <a:ext cx="7772400" cy="879475"/>
          </a:xfrm>
        </p:spPr>
        <p:txBody>
          <a:bodyPr anchor="b"/>
          <a:lstStyle>
            <a:lvl1pPr algn="ctr">
              <a:defRPr sz="6000"/>
            </a:lvl1pPr>
          </a:lstStyle>
          <a:p>
            <a:r>
              <a:rPr lang="en-US" dirty="0"/>
              <a:t>Offertory </a:t>
            </a:r>
          </a:p>
        </p:txBody>
      </p:sp>
      <p:sp>
        <p:nvSpPr>
          <p:cNvPr id="3" name="Subtitle 2"/>
          <p:cNvSpPr>
            <a:spLocks noGrp="1"/>
          </p:cNvSpPr>
          <p:nvPr>
            <p:ph type="subTitle" idx="1"/>
          </p:nvPr>
        </p:nvSpPr>
        <p:spPr>
          <a:xfrm>
            <a:off x="685799" y="1302818"/>
            <a:ext cx="7772399" cy="3954982"/>
          </a:xfrm>
        </p:spPr>
        <p:txBody>
          <a:bodyPr/>
          <a:lstStyle>
            <a:lvl1pPr marL="0" indent="0" algn="ctr">
              <a:lnSpc>
                <a:spcPct val="150000"/>
              </a:lnSpc>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3EEA42F8-F502-CA40-A499-BAF51F08894E}" type="datetimeFigureOut">
              <a:rPr lang="en-US" smtClean="0"/>
              <a:t>6/2/26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7B89E0-00D2-6C40-8B00-2D506419E48F}" type="slidenum">
              <a:rPr lang="en-US" smtClean="0"/>
              <a:t>‹#›</a:t>
            </a:fld>
            <a:endParaRPr lang="en-US"/>
          </a:p>
        </p:txBody>
      </p:sp>
    </p:spTree>
    <p:extLst>
      <p:ext uri="{BB962C8B-B14F-4D97-AF65-F5344CB8AC3E}">
        <p14:creationId xmlns:p14="http://schemas.microsoft.com/office/powerpoint/2010/main" val="345128800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59A1B8-DB7E-EC7D-93A6-5CC06887DD86}"/>
              </a:ext>
            </a:extLst>
          </p:cNvPr>
          <p:cNvPicPr>
            <a:picLocks noChangeAspect="1"/>
          </p:cNvPicPr>
          <p:nvPr userDrawn="1"/>
        </p:nvPicPr>
        <p:blipFill>
          <a:blip r:embed="rId2"/>
          <a:stretch>
            <a:fillRect/>
          </a:stretch>
        </p:blipFill>
        <p:spPr>
          <a:xfrm>
            <a:off x="-1" y="0"/>
            <a:ext cx="9201875" cy="6858000"/>
          </a:xfrm>
          <a:prstGeom prst="rect">
            <a:avLst/>
          </a:prstGeom>
        </p:spPr>
      </p:pic>
    </p:spTree>
    <p:extLst>
      <p:ext uri="{BB962C8B-B14F-4D97-AF65-F5344CB8AC3E}">
        <p14:creationId xmlns:p14="http://schemas.microsoft.com/office/powerpoint/2010/main" val="15103528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D9AC5E-084D-AAE5-876A-C98E9F9124CF}"/>
              </a:ext>
            </a:extLst>
          </p:cNvPr>
          <p:cNvPicPr>
            <a:picLocks noChangeAspect="1"/>
          </p:cNvPicPr>
          <p:nvPr userDrawn="1"/>
        </p:nvPicPr>
        <p:blipFill>
          <a:blip r:embed="rId2"/>
          <a:stretch>
            <a:fillRect/>
          </a:stretch>
        </p:blipFill>
        <p:spPr>
          <a:xfrm>
            <a:off x="-1" y="-25782"/>
            <a:ext cx="9236468" cy="6883782"/>
          </a:xfrm>
          <a:prstGeom prst="rect">
            <a:avLst/>
          </a:prstGeom>
        </p:spPr>
      </p:pic>
    </p:spTree>
    <p:extLst>
      <p:ext uri="{BB962C8B-B14F-4D97-AF65-F5344CB8AC3E}">
        <p14:creationId xmlns:p14="http://schemas.microsoft.com/office/powerpoint/2010/main" val="6887714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074" name="Picture 2" descr="Graceful cherry blossom branches stretch across the frame, displaying clusters of delicate pink and white flowers in various stages of bloom. Cool morning light filters through the orchard, creating a fresh and peaceful atmosphere that celebrates spring's arrival. Backlit petals reveal translucent edges and soft textures, while some petals drift gently through the air, adding movement to the serene scene. The color palette features blush pink and cream petals against sage green new leaves and a pale blue sky backdrop. Sharp botanical details in the foreground gradually fade into soft bokeh, creating beautiful depth. Morning dew droplets cling to the delicate petal surfaces, enhancing the natural beauty. The composition captures the ephemeral nature of spring blossoms, symbolizing renewal, hope, and the inspiring beauty of nature's seasonal transformation.">
            <a:extLst>
              <a:ext uri="{FF2B5EF4-FFF2-40B4-BE49-F238E27FC236}">
                <a16:creationId xmlns:a16="http://schemas.microsoft.com/office/drawing/2014/main" id="{44B6B69F-B442-67F8-D862-B9862C74BAAF}"/>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9105" y="0"/>
            <a:ext cx="9162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DFF8D1B-CF9A-FBAC-CC40-C8EED261323C}"/>
              </a:ext>
            </a:extLst>
          </p:cNvPr>
          <p:cNvSpPr txBox="1"/>
          <p:nvPr userDrawn="1"/>
        </p:nvSpPr>
        <p:spPr>
          <a:xfrm>
            <a:off x="0" y="1417519"/>
            <a:ext cx="9144000" cy="4830874"/>
          </a:xfrm>
          <a:prstGeom prst="rect">
            <a:avLst/>
          </a:prstGeom>
          <a:solidFill>
            <a:schemeClr val="accent4">
              <a:lumMod val="20000"/>
              <a:lumOff val="80000"/>
              <a:alpha val="73333"/>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lnSpc>
                <a:spcPct val="150000"/>
              </a:lnSpc>
            </a:pPr>
            <a:r>
              <a:rPr lang="en-US" sz="3500" b="1"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Our Sunday service is live-streamed, and microphones pick up sound throughout the sanctuary. Recording begins at least 15 minutes before the service to include announcements.</a:t>
            </a:r>
          </a:p>
        </p:txBody>
      </p:sp>
      <p:sp>
        <p:nvSpPr>
          <p:cNvPr id="3" name="TextBox 2">
            <a:extLst>
              <a:ext uri="{FF2B5EF4-FFF2-40B4-BE49-F238E27FC236}">
                <a16:creationId xmlns:a16="http://schemas.microsoft.com/office/drawing/2014/main" id="{FBC178D4-389E-495F-80B9-166B1A0B7B11}"/>
              </a:ext>
            </a:extLst>
          </p:cNvPr>
          <p:cNvSpPr txBox="1"/>
          <p:nvPr userDrawn="1"/>
        </p:nvSpPr>
        <p:spPr>
          <a:xfrm>
            <a:off x="532614" y="354817"/>
            <a:ext cx="8078771" cy="707886"/>
          </a:xfrm>
          <a:prstGeom prst="rect">
            <a:avLst/>
          </a:prstGeom>
          <a:noFill/>
        </p:spPr>
        <p:txBody>
          <a:bodyPr wrap="square" rtlCol="0">
            <a:spAutoFit/>
          </a:bodyPr>
          <a:lstStyle/>
          <a:p>
            <a:pPr algn="ctr"/>
            <a:r>
              <a:rPr lang="en-US" sz="4000" b="1" dirty="0">
                <a:latin typeface="Verdana" panose="020B0604030504040204" pitchFamily="34" charset="0"/>
                <a:ea typeface="Verdana" panose="020B0604030504040204" pitchFamily="34" charset="0"/>
                <a:cs typeface="Verdana" panose="020B0604030504040204" pitchFamily="34" charset="0"/>
              </a:rPr>
              <a:t>FRIENDLY REMINDER</a:t>
            </a:r>
          </a:p>
        </p:txBody>
      </p:sp>
      <p:sp>
        <p:nvSpPr>
          <p:cNvPr id="4" name="Text Placeholder 2">
            <a:extLst>
              <a:ext uri="{FF2B5EF4-FFF2-40B4-BE49-F238E27FC236}">
                <a16:creationId xmlns:a16="http://schemas.microsoft.com/office/drawing/2014/main" id="{772C3D95-F378-6518-9DE9-A6139F558D31}"/>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30601223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33A1C3-4090-FDC9-E731-3A788F433CB2}"/>
              </a:ext>
            </a:extLst>
          </p:cNvPr>
          <p:cNvSpPr txBox="1"/>
          <p:nvPr userDrawn="1"/>
        </p:nvSpPr>
        <p:spPr>
          <a:xfrm>
            <a:off x="122226" y="101157"/>
            <a:ext cx="6662621" cy="1323439"/>
          </a:xfrm>
          <a:prstGeom prst="rect">
            <a:avLst/>
          </a:prstGeom>
          <a:noFill/>
        </p:spPr>
        <p:txBody>
          <a:bodyPr wrap="square" rtlCol="0">
            <a:spAutoFit/>
          </a:bodyPr>
          <a:lstStyle/>
          <a:p>
            <a:pPr algn="ctr"/>
            <a:r>
              <a:rPr lang="en-US" sz="4000" b="1" dirty="0">
                <a:latin typeface="Georgia" panose="02040502050405020303" pitchFamily="18"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18B0E465-7E32-518F-9B40-D5E680FF8CEE}"/>
              </a:ext>
            </a:extLst>
          </p:cNvPr>
          <p:cNvSpPr txBox="1"/>
          <p:nvPr userDrawn="1"/>
        </p:nvSpPr>
        <p:spPr>
          <a:xfrm>
            <a:off x="30650" y="1378876"/>
            <a:ext cx="646159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 fall afresh on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p>
        </p:txBody>
      </p:sp>
    </p:spTree>
    <p:extLst>
      <p:ext uri="{BB962C8B-B14F-4D97-AF65-F5344CB8AC3E}">
        <p14:creationId xmlns:p14="http://schemas.microsoft.com/office/powerpoint/2010/main" val="19875890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880BE44-9C80-12B5-DDE3-237F7125670D}"/>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0" y="3688"/>
            <a:ext cx="9145076" cy="6854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11F1E20E-4C96-B4E8-6517-41E77B803067}"/>
              </a:ext>
            </a:extLst>
          </p:cNvPr>
          <p:cNvPicPr>
            <a:picLocks noChangeAspect="1" noChangeArrowheads="1"/>
          </p:cNvPicPr>
          <p:nvPr userDrawn="1"/>
        </p:nvPicPr>
        <p:blipFill rotWithShape="1">
          <a:blip r:embed="rId2" cstate="email">
            <a:alphaModFix amt="12000"/>
            <a:extLst>
              <a:ext uri="{28A0092B-C50C-407E-A947-70E740481C1C}">
                <a14:useLocalDpi xmlns:a14="http://schemas.microsoft.com/office/drawing/2010/main"/>
              </a:ext>
            </a:extLst>
          </a:blip>
          <a:srcRect/>
          <a:stretch/>
        </p:blipFill>
        <p:spPr bwMode="auto">
          <a:xfrm>
            <a:off x="-1076" y="0"/>
            <a:ext cx="9145076" cy="685431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lstStyle>
            <a:lvl1pPr marL="0" indent="0">
              <a:buFontTx/>
              <a:buNone/>
              <a:defRPr sz="36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lstStyle>
            <a:lvl1pPr marL="0" indent="0">
              <a:buFontTx/>
              <a:buNone/>
              <a:defRPr sz="3600" b="1">
                <a:latin typeface="Times" pitchFamily="2"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9" y="3161744"/>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4044950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rayer For Illumination">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47A343C-FDF4-C318-080A-5033139E45E4}"/>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6016752" y="21027"/>
            <a:ext cx="3127247" cy="685520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642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49D70-06F0-5ABC-9E1F-3F5670F4C63C}"/>
              </a:ext>
            </a:extLst>
          </p:cNvPr>
          <p:cNvSpPr txBox="1"/>
          <p:nvPr userDrawn="1"/>
        </p:nvSpPr>
        <p:spPr>
          <a:xfrm>
            <a:off x="5398435" y="164171"/>
            <a:ext cx="3847850" cy="841670"/>
          </a:xfrm>
          <a:prstGeom prst="rect">
            <a:avLst/>
          </a:prstGeom>
        </p:spPr>
        <p:txBody>
          <a:bodyPr vert="horz" lIns="91440" tIns="45720" rIns="91440" bIns="45720" rtlCol="0">
            <a:noAutofit/>
          </a:bodyPr>
          <a:lstStyle/>
          <a:p>
            <a:pPr algn="ctr">
              <a:spcAft>
                <a:spcPts val="600"/>
              </a:spcAft>
            </a:pPr>
            <a:r>
              <a:rPr lang="en-US" sz="3600" b="1" dirty="0">
                <a:latin typeface="Verdana" panose="020B0604030504040204" pitchFamily="34" charset="0"/>
                <a:ea typeface="Verdana" panose="020B0604030504040204" pitchFamily="34" charset="0"/>
                <a:cs typeface="Verdana" panose="020B0604030504040204" pitchFamily="34" charset="0"/>
              </a:rPr>
              <a:t>PRELUDE</a:t>
            </a:r>
          </a:p>
          <a:p>
            <a:pPr algn="ctr">
              <a:spcAft>
                <a:spcPts val="600"/>
              </a:spcAft>
            </a:pPr>
            <a:endParaRPr lang="en-US"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 Placeholder 5">
            <a:extLst>
              <a:ext uri="{FF2B5EF4-FFF2-40B4-BE49-F238E27FC236}">
                <a16:creationId xmlns:a16="http://schemas.microsoft.com/office/drawing/2014/main" id="{D483C4B2-7988-1F91-B147-BCF60F60C8DB}"/>
              </a:ext>
            </a:extLst>
          </p:cNvPr>
          <p:cNvSpPr>
            <a:spLocks noGrp="1"/>
          </p:cNvSpPr>
          <p:nvPr>
            <p:ph type="body" sz="quarter" idx="10" hasCustomPrompt="1"/>
          </p:nvPr>
        </p:nvSpPr>
        <p:spPr>
          <a:xfrm>
            <a:off x="5072698" y="1087755"/>
            <a:ext cx="3848100" cy="3879850"/>
          </a:xfrm>
        </p:spPr>
        <p:txBody>
          <a:bodyPr>
            <a:normAutofit/>
          </a:bodyPr>
          <a:lstStyle>
            <a:lvl1pPr marL="0" indent="0" algn="ctr">
              <a:lnSpc>
                <a:spcPct val="150000"/>
              </a:lnSpc>
              <a:buFontTx/>
              <a:buNone/>
              <a:defRPr sz="3000" i="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Pastor</a:t>
            </a:r>
          </a:p>
          <a:p>
            <a:pPr lvl="0"/>
            <a:endParaRPr lang="en-US" dirty="0"/>
          </a:p>
          <a:p>
            <a:pPr lvl="0"/>
            <a:r>
              <a:rPr lang="en-US" dirty="0"/>
              <a:t>Sunday</a:t>
            </a:r>
          </a:p>
          <a:p>
            <a:pPr lvl="0"/>
            <a:endParaRPr lang="en-US" dirty="0"/>
          </a:p>
          <a:p>
            <a:pPr lvl="0"/>
            <a:r>
              <a:rPr lang="en-US" dirty="0"/>
              <a:t>Date</a:t>
            </a:r>
          </a:p>
        </p:txBody>
      </p:sp>
      <p:sp>
        <p:nvSpPr>
          <p:cNvPr id="6" name="TextBox 5">
            <a:extLst>
              <a:ext uri="{FF2B5EF4-FFF2-40B4-BE49-F238E27FC236}">
                <a16:creationId xmlns:a16="http://schemas.microsoft.com/office/drawing/2014/main" id="{F883699D-D2EC-A64B-4D6E-9A2AD15C6EAB}"/>
              </a:ext>
            </a:extLst>
          </p:cNvPr>
          <p:cNvSpPr txBox="1"/>
          <p:nvPr userDrawn="1"/>
        </p:nvSpPr>
        <p:spPr>
          <a:xfrm>
            <a:off x="4560783" y="4967605"/>
            <a:ext cx="4871930" cy="1092607"/>
          </a:xfrm>
          <a:prstGeom prst="rect">
            <a:avLst/>
          </a:prstGeom>
          <a:noFill/>
        </p:spPr>
        <p:txBody>
          <a:bodyPr wrap="square">
            <a:spAutoFit/>
          </a:bodyPr>
          <a:lstStyle/>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CCLI License:</a:t>
            </a:r>
          </a:p>
          <a:p>
            <a:pPr algn="ctr">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3430384-01-1829</a:t>
            </a:r>
          </a:p>
        </p:txBody>
      </p:sp>
      <p:sp>
        <p:nvSpPr>
          <p:cNvPr id="5" name="Text Placeholder 2">
            <a:extLst>
              <a:ext uri="{FF2B5EF4-FFF2-40B4-BE49-F238E27FC236}">
                <a16:creationId xmlns:a16="http://schemas.microsoft.com/office/drawing/2014/main" id="{61ED2ED3-A146-EF11-DC2D-CE05F2947A47}"/>
              </a:ext>
            </a:extLst>
          </p:cNvPr>
          <p:cNvSpPr txBox="1">
            <a:spLocks/>
          </p:cNvSpPr>
          <p:nvPr userDrawn="1"/>
        </p:nvSpPr>
        <p:spPr>
          <a:xfrm>
            <a:off x="0" y="6492874"/>
            <a:ext cx="91440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1587389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2" descr="Radiant Christ&quot; Religious Stained Glass Window">
            <a:extLst>
              <a:ext uri="{FF2B5EF4-FFF2-40B4-BE49-F238E27FC236}">
                <a16:creationId xmlns:a16="http://schemas.microsoft.com/office/drawing/2014/main" id="{5E9159D1-49C4-17C2-7868-4A6005306DF7}"/>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182880" y="203381"/>
            <a:ext cx="3604962" cy="645123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04A630-2F22-1030-9F77-F97CF8CF1EE6}"/>
              </a:ext>
            </a:extLst>
          </p:cNvPr>
          <p:cNvSpPr txBox="1"/>
          <p:nvPr userDrawn="1"/>
        </p:nvSpPr>
        <p:spPr>
          <a:xfrm>
            <a:off x="4008405" y="1497702"/>
            <a:ext cx="4769835" cy="3862596"/>
          </a:xfrm>
          <a:prstGeom prst="rect">
            <a:avLst/>
          </a:prstGeom>
          <a:noFill/>
        </p:spPr>
        <p:txBody>
          <a:bodyPr wrap="square" rtlCol="0">
            <a:spAutoFit/>
          </a:bodyPr>
          <a:lstStyle/>
          <a:p>
            <a:pPr algn="ctr"/>
            <a:r>
              <a:rPr lang="en-US" sz="3500" dirty="0">
                <a:latin typeface="Verdana" panose="020B0604030504040204" pitchFamily="34" charset="0"/>
                <a:ea typeface="Verdana" panose="020B0604030504040204" pitchFamily="34" charset="0"/>
                <a:cs typeface="Verdana" panose="020B0604030504040204" pitchFamily="34" charset="0"/>
              </a:rPr>
              <a:t>WELCOME,</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ANNOUNCEMENTS,</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&amp;</a:t>
            </a:r>
          </a:p>
          <a:p>
            <a:pPr algn="ctr"/>
            <a:endParaRPr lang="en-US" sz="3500" dirty="0">
              <a:latin typeface="Verdana" panose="020B0604030504040204" pitchFamily="34" charset="0"/>
              <a:ea typeface="Verdana" panose="020B0604030504040204" pitchFamily="34" charset="0"/>
              <a:cs typeface="Verdana" panose="020B0604030504040204" pitchFamily="34" charset="0"/>
            </a:endParaRPr>
          </a:p>
          <a:p>
            <a:pPr algn="ctr"/>
            <a:r>
              <a:rPr lang="en-US" sz="3500" dirty="0">
                <a:latin typeface="Verdana" panose="020B0604030504040204" pitchFamily="34" charset="0"/>
                <a:ea typeface="Verdana" panose="020B0604030504040204" pitchFamily="34" charset="0"/>
                <a:cs typeface="Verdana" panose="020B0604030504040204" pitchFamily="34" charset="0"/>
              </a:rPr>
              <a:t>CELEBRATIONS</a:t>
            </a:r>
          </a:p>
        </p:txBody>
      </p:sp>
      <p:sp>
        <p:nvSpPr>
          <p:cNvPr id="4" name="Text Placeholder 2">
            <a:extLst>
              <a:ext uri="{FF2B5EF4-FFF2-40B4-BE49-F238E27FC236}">
                <a16:creationId xmlns:a16="http://schemas.microsoft.com/office/drawing/2014/main" id="{D64E92FD-AC50-5EA9-4BFF-F3944C35E10C}"/>
              </a:ext>
            </a:extLst>
          </p:cNvPr>
          <p:cNvSpPr txBox="1">
            <a:spLocks/>
          </p:cNvSpPr>
          <p:nvPr userDrawn="1"/>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53999734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4095672-0FCA-A244-1422-ECCD6A432B05}"/>
              </a:ext>
            </a:extLst>
          </p:cNvPr>
          <p:cNvSpPr txBox="1"/>
          <p:nvPr userDrawn="1"/>
        </p:nvSpPr>
        <p:spPr>
          <a:xfrm>
            <a:off x="822960" y="2574920"/>
            <a:ext cx="7498080" cy="1708160"/>
          </a:xfrm>
          <a:prstGeom prst="rect">
            <a:avLst/>
          </a:prstGeom>
          <a:noFill/>
        </p:spPr>
        <p:txBody>
          <a:bodyPr wrap="square">
            <a:spAutoFit/>
          </a:bodyPr>
          <a:lstStyle/>
          <a:p>
            <a:pPr algn="ctr"/>
            <a:r>
              <a:rPr lang="en-US" sz="3500" b="1" i="1" dirty="0">
                <a:latin typeface="Verdana" panose="020B0604030504040204" pitchFamily="34" charset="0"/>
                <a:ea typeface="Verdana" panose="020B0604030504040204" pitchFamily="34" charset="0"/>
                <a:cs typeface="Verdana" panose="020B0604030504040204" pitchFamily="34" charset="0"/>
              </a:rPr>
              <a:t>Please continue to stand as </a:t>
            </a:r>
          </a:p>
          <a:p>
            <a:pPr algn="ctr"/>
            <a:r>
              <a:rPr lang="en-US" sz="3500" b="1" i="1" dirty="0">
                <a:latin typeface="Verdana" panose="020B0604030504040204" pitchFamily="34" charset="0"/>
                <a:ea typeface="Verdana" panose="020B0604030504040204" pitchFamily="34" charset="0"/>
                <a:cs typeface="Verdana" panose="020B0604030504040204" pitchFamily="34" charset="0"/>
              </a:rPr>
              <a:t>you are able and comfortable. </a:t>
            </a:r>
            <a:endParaRPr lang="en-US" sz="3500" dirty="0">
              <a:latin typeface="Verdana" panose="020B0604030504040204" pitchFamily="34" charset="0"/>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79DB8BDE-ACAF-4FCD-726F-75757E74829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41630062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5769721"/>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our Lord invites to his table all who love him, who earnestly repent of their sin and seek to live in peace with one another.  </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Therefore, let us confess our sin before God and one another.</a:t>
            </a: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l">
              <a:lnSpc>
                <a:spcPct val="150000"/>
              </a:lnSpc>
              <a:spcAft>
                <a:spcPts val="600"/>
              </a:spcAft>
            </a:pPr>
            <a:endPar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E1C9F0C7-8901-5FAF-B42C-08DD2420498E}"/>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1711577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79804"/>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538405"/>
          </a:xfrm>
          <a:prstGeom prst="rect">
            <a:avLst/>
          </a:prstGeom>
          <a:noFill/>
        </p:spPr>
        <p:txBody>
          <a:bodyPr wrap="square">
            <a:spAutoFit/>
          </a:bodyPr>
          <a:lstStyle/>
          <a:p>
            <a:pPr marL="465138" indent="-454025">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Merciful God, we confess that we have not loved you with our whole heart.</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failed to be an obedient church.</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39C13B60-CFCA-4F5F-A12F-B252BB39214F}"/>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837267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4153958"/>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We have not done your will, we have broken your law, we have rebelled against your love, we have not loved our neighbors, and we have not heard the cry of the needy.</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E08D9D9B-5D25-28B8-6411-88801064E1A0}"/>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20945765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3692293"/>
          </a:xfrm>
          <a:prstGeom prst="rect">
            <a:avLst/>
          </a:prstGeom>
          <a:noFill/>
        </p:spPr>
        <p:txBody>
          <a:bodyPr wrap="square">
            <a:spAutoFit/>
          </a:bodyPr>
          <a:lstStyle/>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Forgive us, we pray.</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Free us for joyful obedience,</a:t>
            </a:r>
          </a:p>
          <a:p>
            <a:pPr marL="465138" indent="-465138">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	through Jesus Christ our Lord.</a:t>
            </a:r>
          </a:p>
          <a:p>
            <a:pPr>
              <a:lnSpc>
                <a:spcPct val="150000"/>
              </a:lnSpc>
              <a:spcAft>
                <a:spcPts val="600"/>
              </a:spcAft>
            </a:pPr>
            <a:r>
              <a:rPr lang="en-US" sz="3000" b="1" dirty="0">
                <a:latin typeface="Verdana" panose="020B0604030504040204" pitchFamily="34" charset="0"/>
                <a:ea typeface="Verdana" panose="020B0604030504040204" pitchFamily="34" charset="0"/>
                <a:cs typeface="Verdana" panose="020B0604030504040204" pitchFamily="34" charset="0"/>
              </a:rPr>
              <a:t>Amen.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3" name="TextBox 2">
            <a:extLst>
              <a:ext uri="{FF2B5EF4-FFF2-40B4-BE49-F238E27FC236}">
                <a16:creationId xmlns:a16="http://schemas.microsoft.com/office/drawing/2014/main" id="{42721AD0-6258-7527-0C71-CC94C8059743}"/>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41315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5028"/>
            <a:ext cx="6962017" cy="4307782"/>
          </a:xfrm>
          <a:prstGeom prst="rect">
            <a:avLst/>
          </a:prstGeom>
          <a:noFill/>
        </p:spPr>
        <p:txBody>
          <a:bodyPr wrap="square">
            <a:spAutoFit/>
          </a:bodyPr>
          <a:lstStyle/>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Hear the good news:</a:t>
            </a:r>
          </a:p>
          <a:p>
            <a:pPr marL="465138"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Christ died for us while we were yet sinners; that proves God’s love toward us.</a:t>
            </a:r>
          </a:p>
          <a:p>
            <a:pPr algn="l">
              <a:lnSpc>
                <a:spcPct val="150000"/>
              </a:lnSpc>
              <a:spcAft>
                <a:spcPts val="600"/>
              </a:spcAft>
            </a:pPr>
            <a:r>
              <a:rPr lang="en-US" sz="3000"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Leader:</a:t>
            </a:r>
          </a:p>
        </p:txBody>
      </p:sp>
      <p:sp>
        <p:nvSpPr>
          <p:cNvPr id="3" name="TextBox 2">
            <a:extLst>
              <a:ext uri="{FF2B5EF4-FFF2-40B4-BE49-F238E27FC236}">
                <a16:creationId xmlns:a16="http://schemas.microsoft.com/office/drawing/2014/main" id="{112895A5-9D85-5DE7-DF1D-5C19CE6BD5E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58807248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97145C-7CB8-8717-5CC2-DBF12FF4BF6F}"/>
              </a:ext>
            </a:extLst>
          </p:cNvPr>
          <p:cNvPicPr>
            <a:picLocks noChangeAspect="1"/>
          </p:cNvPicPr>
          <p:nvPr userDrawn="1"/>
        </p:nvPicPr>
        <p:blipFill rotWithShape="1">
          <a:blip r:embed="rId2"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extBox 9">
            <a:extLst>
              <a:ext uri="{FF2B5EF4-FFF2-40B4-BE49-F238E27FC236}">
                <a16:creationId xmlns:a16="http://schemas.microsoft.com/office/drawing/2014/main" id="{E4095672-0FCA-A244-1422-ECCD6A432B05}"/>
              </a:ext>
            </a:extLst>
          </p:cNvPr>
          <p:cNvSpPr txBox="1"/>
          <p:nvPr userDrawn="1"/>
        </p:nvSpPr>
        <p:spPr>
          <a:xfrm>
            <a:off x="1918458" y="1579994"/>
            <a:ext cx="6962017" cy="1383969"/>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In the name of Jesus Christ, you are forgiven. </a:t>
            </a:r>
          </a:p>
        </p:txBody>
      </p:sp>
      <p:sp>
        <p:nvSpPr>
          <p:cNvPr id="2" name="TextBox 1">
            <a:extLst>
              <a:ext uri="{FF2B5EF4-FFF2-40B4-BE49-F238E27FC236}">
                <a16:creationId xmlns:a16="http://schemas.microsoft.com/office/drawing/2014/main" id="{1226321D-D7EC-437C-0BC3-DFE74D770923}"/>
              </a:ext>
            </a:extLst>
          </p:cNvPr>
          <p:cNvSpPr txBox="1"/>
          <p:nvPr userDrawn="1"/>
        </p:nvSpPr>
        <p:spPr>
          <a:xfrm>
            <a:off x="263525" y="1579994"/>
            <a:ext cx="1654933" cy="646331"/>
          </a:xfrm>
          <a:prstGeom prst="rect">
            <a:avLst/>
          </a:prstGeom>
          <a:noFill/>
        </p:spPr>
        <p:txBody>
          <a:bodyPr wrap="square" rtlCol="0">
            <a:spAutoFit/>
          </a:bodyPr>
          <a:lstStyle/>
          <a:p>
            <a:r>
              <a:rPr lang="en-US" sz="3600" i="1" dirty="0">
                <a:solidFill>
                  <a:schemeClr val="accent1"/>
                </a:solidFill>
                <a:latin typeface="Times" pitchFamily="2" charset="0"/>
              </a:rPr>
              <a:t>People:</a:t>
            </a:r>
          </a:p>
        </p:txBody>
      </p:sp>
      <p:sp>
        <p:nvSpPr>
          <p:cNvPr id="4" name="TextBox 3">
            <a:extLst>
              <a:ext uri="{FF2B5EF4-FFF2-40B4-BE49-F238E27FC236}">
                <a16:creationId xmlns:a16="http://schemas.microsoft.com/office/drawing/2014/main" id="{D477B4A1-A68C-8F62-1A34-70A866E6E548}"/>
              </a:ext>
            </a:extLst>
          </p:cNvPr>
          <p:cNvSpPr txBox="1"/>
          <p:nvPr userDrawn="1"/>
        </p:nvSpPr>
        <p:spPr>
          <a:xfrm>
            <a:off x="1786696" y="4173343"/>
            <a:ext cx="7002339" cy="691471"/>
          </a:xfrm>
          <a:prstGeom prst="rect">
            <a:avLst/>
          </a:prstGeom>
          <a:noFill/>
        </p:spPr>
        <p:txBody>
          <a:bodyPr wrap="square">
            <a:spAutoFit/>
          </a:bodyPr>
          <a:lstStyle/>
          <a:p>
            <a:pPr algn="l">
              <a:lnSpc>
                <a:spcPct val="150000"/>
              </a:lnSpc>
              <a:spcAft>
                <a:spcPts val="600"/>
              </a:spcAft>
            </a:pPr>
            <a:r>
              <a:rPr lang="en-US" sz="3000" b="1" dirty="0">
                <a:solidFill>
                  <a:schemeClr val="tx1"/>
                </a:solidFill>
                <a:latin typeface="Verdana" panose="020B0604030504040204" pitchFamily="34" charset="0"/>
                <a:ea typeface="Verdana" panose="020B0604030504040204" pitchFamily="34" charset="0"/>
                <a:cs typeface="Verdana" panose="020B0604030504040204" pitchFamily="34" charset="0"/>
              </a:rPr>
              <a:t>Glory to God. Amen</a:t>
            </a:r>
          </a:p>
        </p:txBody>
      </p:sp>
      <p:sp>
        <p:nvSpPr>
          <p:cNvPr id="6" name="TextBox 5">
            <a:extLst>
              <a:ext uri="{FF2B5EF4-FFF2-40B4-BE49-F238E27FC236}">
                <a16:creationId xmlns:a16="http://schemas.microsoft.com/office/drawing/2014/main" id="{FB9D41F7-DB80-6757-ED69-69E49B21071A}"/>
              </a:ext>
            </a:extLst>
          </p:cNvPr>
          <p:cNvSpPr txBox="1"/>
          <p:nvPr userDrawn="1"/>
        </p:nvSpPr>
        <p:spPr>
          <a:xfrm>
            <a:off x="131763" y="4218997"/>
            <a:ext cx="1654933" cy="646331"/>
          </a:xfrm>
          <a:prstGeom prst="rect">
            <a:avLst/>
          </a:prstGeom>
          <a:noFill/>
        </p:spPr>
        <p:txBody>
          <a:bodyPr wrap="square" rtlCol="0">
            <a:spAutoFit/>
          </a:bodyPr>
          <a:lstStyle/>
          <a:p>
            <a:pPr algn="r"/>
            <a:r>
              <a:rPr lang="en-US" sz="3600" i="1" dirty="0">
                <a:solidFill>
                  <a:schemeClr val="accent1"/>
                </a:solidFill>
                <a:latin typeface="Times" pitchFamily="2" charset="0"/>
              </a:rPr>
              <a:t>All:</a:t>
            </a:r>
          </a:p>
        </p:txBody>
      </p:sp>
      <p:sp>
        <p:nvSpPr>
          <p:cNvPr id="7" name="TextBox 6">
            <a:extLst>
              <a:ext uri="{FF2B5EF4-FFF2-40B4-BE49-F238E27FC236}">
                <a16:creationId xmlns:a16="http://schemas.microsoft.com/office/drawing/2014/main" id="{9FE122B5-250D-4427-9D3B-6E5030C484F9}"/>
              </a:ext>
            </a:extLst>
          </p:cNvPr>
          <p:cNvSpPr txBox="1"/>
          <p:nvPr userDrawn="1"/>
        </p:nvSpPr>
        <p:spPr>
          <a:xfrm>
            <a:off x="132080" y="0"/>
            <a:ext cx="8879840" cy="1477328"/>
          </a:xfrm>
          <a:prstGeom prst="rect">
            <a:avLst/>
          </a:prstGeom>
          <a:noFill/>
        </p:spPr>
        <p:txBody>
          <a:bodyPr wrap="square">
            <a:spAutoFit/>
          </a:bodyPr>
          <a:lstStyle/>
          <a:p>
            <a:pPr lvl="0" algn="ctr"/>
            <a:r>
              <a:rPr lang="en-US" sz="4500" dirty="0">
                <a:latin typeface="Verdana" panose="020B0604030504040204" pitchFamily="34" charset="0"/>
                <a:ea typeface="Verdana" panose="020B0604030504040204" pitchFamily="34" charset="0"/>
                <a:cs typeface="Verdana" panose="020B0604030504040204" pitchFamily="34" charset="0"/>
              </a:rPr>
              <a:t>INVITATION, CONFESSION, </a:t>
            </a:r>
          </a:p>
          <a:p>
            <a:pPr lvl="0" algn="ctr"/>
            <a:r>
              <a:rPr lang="en-US" sz="4500" dirty="0">
                <a:latin typeface="Verdana" panose="020B0604030504040204" pitchFamily="34" charset="0"/>
                <a:ea typeface="Verdana" panose="020B0604030504040204" pitchFamily="34" charset="0"/>
                <a:cs typeface="Verdana" panose="020B0604030504040204" pitchFamily="34" charset="0"/>
              </a:rPr>
              <a:t>&amp; PARDON</a:t>
            </a:r>
          </a:p>
        </p:txBody>
      </p:sp>
    </p:spTree>
    <p:extLst>
      <p:ext uri="{BB962C8B-B14F-4D97-AF65-F5344CB8AC3E}">
        <p14:creationId xmlns:p14="http://schemas.microsoft.com/office/powerpoint/2010/main" val="34561624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all to Worship Responses">
    <p:spTree>
      <p:nvGrpSpPr>
        <p:cNvPr id="1" name=""/>
        <p:cNvGrpSpPr/>
        <p:nvPr/>
      </p:nvGrpSpPr>
      <p:grpSpPr>
        <a:xfrm>
          <a:off x="0" y="0"/>
          <a:ext cx="0" cy="0"/>
          <a:chOff x="0" y="0"/>
          <a:chExt cx="0" cy="0"/>
        </a:xfrm>
      </p:grpSpPr>
      <p:pic>
        <p:nvPicPr>
          <p:cNvPr id="1026" name="Picture 2" descr="Free A Bible with Flowers Near Green Leaves Stock Photo">
            <a:extLst>
              <a:ext uri="{FF2B5EF4-FFF2-40B4-BE49-F238E27FC236}">
                <a16:creationId xmlns:a16="http://schemas.microsoft.com/office/drawing/2014/main" id="{A1BC112E-F95E-DE6E-C085-E0910EFE366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187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932515"/>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289098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273255" y="58438"/>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3255" y="8278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762873"/>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928188" y="4739147"/>
            <a:ext cx="6839892" cy="1515172"/>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5" y="4521567"/>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Tree>
    <p:extLst>
      <p:ext uri="{BB962C8B-B14F-4D97-AF65-F5344CB8AC3E}">
        <p14:creationId xmlns:p14="http://schemas.microsoft.com/office/powerpoint/2010/main" val="358046991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439308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CONFESSION</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0551730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11" name="Text Box 5">
            <a:extLst>
              <a:ext uri="{FF2B5EF4-FFF2-40B4-BE49-F238E27FC236}">
                <a16:creationId xmlns:a16="http://schemas.microsoft.com/office/drawing/2014/main" id="{718070E2-DB1F-428E-AFB2-9BE9D92205B1}"/>
              </a:ext>
            </a:extLst>
          </p:cNvPr>
          <p:cNvSpPr txBox="1">
            <a:spLocks noChangeArrowheads="1"/>
          </p:cNvSpPr>
          <p:nvPr userDrawn="1"/>
        </p:nvSpPr>
        <p:spPr bwMode="auto">
          <a:xfrm>
            <a:off x="424932" y="2192379"/>
            <a:ext cx="8294135"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468313" algn="l"/>
                <a:tab pos="914400" algn="l"/>
                <a:tab pos="1382713" algn="l"/>
              </a:tabLst>
              <a:defRPr sz="5000" b="1">
                <a:solidFill>
                  <a:schemeClr val="tx1"/>
                </a:solidFill>
                <a:latin typeface="Tahoma" panose="020B0604030504040204" pitchFamily="34" charset="0"/>
              </a:defRPr>
            </a:lvl1pPr>
            <a:lvl2pPr marL="742950" indent="-285750" eaLnBrk="0" hangingPunct="0">
              <a:tabLst>
                <a:tab pos="468313" algn="l"/>
                <a:tab pos="914400" algn="l"/>
                <a:tab pos="1382713" algn="l"/>
              </a:tabLst>
              <a:defRPr sz="5000" b="1">
                <a:solidFill>
                  <a:schemeClr val="tx1"/>
                </a:solidFill>
                <a:latin typeface="Tahoma" panose="020B0604030504040204" pitchFamily="34" charset="0"/>
              </a:defRPr>
            </a:lvl2pPr>
            <a:lvl3pPr marL="1143000" indent="-228600" eaLnBrk="0" hangingPunct="0">
              <a:tabLst>
                <a:tab pos="468313" algn="l"/>
                <a:tab pos="914400" algn="l"/>
                <a:tab pos="1382713" algn="l"/>
              </a:tabLst>
              <a:defRPr sz="5000" b="1">
                <a:solidFill>
                  <a:schemeClr val="tx1"/>
                </a:solidFill>
                <a:latin typeface="Tahoma" panose="020B0604030504040204" pitchFamily="34" charset="0"/>
              </a:defRPr>
            </a:lvl3pPr>
            <a:lvl4pPr marL="1600200" indent="-228600" eaLnBrk="0" hangingPunct="0">
              <a:tabLst>
                <a:tab pos="468313" algn="l"/>
                <a:tab pos="914400" algn="l"/>
                <a:tab pos="1382713" algn="l"/>
              </a:tabLst>
              <a:defRPr sz="5000" b="1">
                <a:solidFill>
                  <a:schemeClr val="tx1"/>
                </a:solidFill>
                <a:latin typeface="Tahoma" panose="020B0604030504040204" pitchFamily="34" charset="0"/>
              </a:defRPr>
            </a:lvl4pPr>
            <a:lvl5pPr marL="2057400" indent="-228600" eaLnBrk="0" hangingPunct="0">
              <a:tabLst>
                <a:tab pos="468313"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468313"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God,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Father Almighty,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creator of heaven and earth.</a:t>
            </a:r>
          </a:p>
        </p:txBody>
      </p:sp>
    </p:spTree>
    <p:extLst>
      <p:ext uri="{BB962C8B-B14F-4D97-AF65-F5344CB8AC3E}">
        <p14:creationId xmlns:p14="http://schemas.microsoft.com/office/powerpoint/2010/main" val="3012857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3">
            <a:extLst>
              <a:ext uri="{FF2B5EF4-FFF2-40B4-BE49-F238E27FC236}">
                <a16:creationId xmlns:a16="http://schemas.microsoft.com/office/drawing/2014/main" id="{6F176364-353A-01AD-2BD6-9C059CE5F138}"/>
              </a:ext>
            </a:extLst>
          </p:cNvPr>
          <p:cNvSpPr txBox="1">
            <a:spLocks noChangeArrowheads="1"/>
          </p:cNvSpPr>
          <p:nvPr userDrawn="1"/>
        </p:nvSpPr>
        <p:spPr bwMode="auto">
          <a:xfrm>
            <a:off x="162560" y="1361382"/>
            <a:ext cx="8818880" cy="413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Jesus Christ,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his only Son, our Lord,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who was conceived by the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born of the Virgin Mary,</a:t>
            </a:r>
          </a:p>
        </p:txBody>
      </p:sp>
    </p:spTree>
    <p:extLst>
      <p:ext uri="{BB962C8B-B14F-4D97-AF65-F5344CB8AC3E}">
        <p14:creationId xmlns:p14="http://schemas.microsoft.com/office/powerpoint/2010/main" val="26659937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E7B4CA69-424B-011A-0B6E-6BD50F7086B0}"/>
              </a:ext>
            </a:extLst>
          </p:cNvPr>
          <p:cNvSpPr txBox="1">
            <a:spLocks noChangeArrowheads="1"/>
          </p:cNvSpPr>
          <p:nvPr userDrawn="1"/>
        </p:nvSpPr>
        <p:spPr bwMode="auto">
          <a:xfrm>
            <a:off x="319477" y="1776881"/>
            <a:ext cx="8505045"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suffered under Pontius Pilate,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was crucified, died,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was buried;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descended to the dead.</a:t>
            </a:r>
          </a:p>
        </p:txBody>
      </p:sp>
    </p:spTree>
    <p:extLst>
      <p:ext uri="{BB962C8B-B14F-4D97-AF65-F5344CB8AC3E}">
        <p14:creationId xmlns:p14="http://schemas.microsoft.com/office/powerpoint/2010/main" val="73464348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54000" y="1776881"/>
            <a:ext cx="8636000" cy="330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On the third day he rose again;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he ascended into heaven,</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is seated at the right hand</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of the Father,</a:t>
            </a:r>
          </a:p>
        </p:txBody>
      </p:sp>
    </p:spTree>
    <p:extLst>
      <p:ext uri="{BB962C8B-B14F-4D97-AF65-F5344CB8AC3E}">
        <p14:creationId xmlns:p14="http://schemas.microsoft.com/office/powerpoint/2010/main" val="37935043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2" name="Text Box 2">
            <a:extLst>
              <a:ext uri="{FF2B5EF4-FFF2-40B4-BE49-F238E27FC236}">
                <a16:creationId xmlns:a16="http://schemas.microsoft.com/office/drawing/2014/main" id="{5D9EC98E-A9F5-A58E-CBDA-0834DB1CAEBE}"/>
              </a:ext>
            </a:extLst>
          </p:cNvPr>
          <p:cNvSpPr txBox="1">
            <a:spLocks noChangeArrowheads="1"/>
          </p:cNvSpPr>
          <p:nvPr userDrawn="1"/>
        </p:nvSpPr>
        <p:spPr bwMode="auto">
          <a:xfrm>
            <a:off x="201953" y="1222883"/>
            <a:ext cx="8740093" cy="441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and will come again to judge</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living and the dead.</a:t>
            </a:r>
          </a:p>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communion of saints, </a:t>
            </a:r>
          </a:p>
        </p:txBody>
      </p:sp>
    </p:spTree>
    <p:extLst>
      <p:ext uri="{BB962C8B-B14F-4D97-AF65-F5344CB8AC3E}">
        <p14:creationId xmlns:p14="http://schemas.microsoft.com/office/powerpoint/2010/main" val="275648768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75E0AAD0-B9B9-6B2D-5F94-B8624FF75DE1}"/>
              </a:ext>
            </a:extLst>
          </p:cNvPr>
          <p:cNvSpPr txBox="1">
            <a:spLocks noChangeArrowheads="1"/>
          </p:cNvSpPr>
          <p:nvPr userDrawn="1"/>
        </p:nvSpPr>
        <p:spPr bwMode="auto">
          <a:xfrm>
            <a:off x="217715" y="94486"/>
            <a:ext cx="62293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5000" b="1">
                <a:solidFill>
                  <a:schemeClr val="tx1"/>
                </a:solidFill>
                <a:latin typeface="Tahoma" panose="020B0604030504040204" pitchFamily="34" charset="0"/>
              </a:defRPr>
            </a:lvl1pPr>
            <a:lvl2pPr marL="742950" indent="-285750" eaLnBrk="0" hangingPunct="0">
              <a:defRPr sz="5000" b="1">
                <a:solidFill>
                  <a:schemeClr val="tx1"/>
                </a:solidFill>
                <a:latin typeface="Tahoma" panose="020B0604030504040204" pitchFamily="34" charset="0"/>
              </a:defRPr>
            </a:lvl2pPr>
            <a:lvl3pPr marL="1143000" indent="-228600" eaLnBrk="0" hangingPunct="0">
              <a:defRPr sz="5000" b="1">
                <a:solidFill>
                  <a:schemeClr val="tx1"/>
                </a:solidFill>
                <a:latin typeface="Tahoma" panose="020B0604030504040204" pitchFamily="34" charset="0"/>
              </a:defRPr>
            </a:lvl3pPr>
            <a:lvl4pPr marL="1600200" indent="-228600" eaLnBrk="0" hangingPunct="0">
              <a:defRPr sz="5000" b="1">
                <a:solidFill>
                  <a:schemeClr val="tx1"/>
                </a:solidFill>
                <a:latin typeface="Tahoma" panose="020B0604030504040204" pitchFamily="34" charset="0"/>
              </a:defRPr>
            </a:lvl4pPr>
            <a:lvl5pPr marL="2057400" indent="-228600" eaLnBrk="0" hangingPunct="0">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defRPr sz="5000" b="1">
                <a:solidFill>
                  <a:schemeClr val="tx1"/>
                </a:solidFill>
                <a:latin typeface="Tahoma" panose="020B0604030504040204" pitchFamily="34" charset="0"/>
              </a:defRPr>
            </a:lvl9pPr>
          </a:lstStyle>
          <a:p>
            <a:pPr eaLnBrk="1" hangingPunct="1">
              <a:spcBef>
                <a:spcPct val="50000"/>
              </a:spcBef>
            </a:pPr>
            <a:r>
              <a:rPr lang="en-US" altLang="en-US" sz="2700" dirty="0">
                <a:solidFill>
                  <a:srgbClr val="333399"/>
                </a:solidFill>
                <a:latin typeface="Times New Roman" panose="02020603050405020304" pitchFamily="18" charset="0"/>
              </a:rPr>
              <a:t>THE APOSTLES’ CREED</a:t>
            </a:r>
            <a:br>
              <a:rPr lang="en-US" altLang="en-US" sz="2700" dirty="0">
                <a:solidFill>
                  <a:srgbClr val="333399"/>
                </a:solidFill>
                <a:latin typeface="Times New Roman" panose="02020603050405020304" pitchFamily="18" charset="0"/>
              </a:rPr>
            </a:br>
            <a:r>
              <a:rPr lang="en-US" altLang="en-US" sz="2700" dirty="0">
                <a:solidFill>
                  <a:srgbClr val="333399"/>
                </a:solidFill>
                <a:latin typeface="Times New Roman" panose="02020603050405020304" pitchFamily="18" charset="0"/>
              </a:rPr>
              <a:t>ECUMENICAL VERSION</a:t>
            </a:r>
            <a:endParaRPr lang="en-US" altLang="en-US" sz="1800" dirty="0">
              <a:solidFill>
                <a:srgbClr val="333399"/>
              </a:solidFill>
              <a:latin typeface="Times New Roman" panose="02020603050405020304" pitchFamily="18" charset="0"/>
            </a:endParaRPr>
          </a:p>
        </p:txBody>
      </p:sp>
      <p:sp>
        <p:nvSpPr>
          <p:cNvPr id="10" name="Text Box 9">
            <a:extLst>
              <a:ext uri="{FF2B5EF4-FFF2-40B4-BE49-F238E27FC236}">
                <a16:creationId xmlns:a16="http://schemas.microsoft.com/office/drawing/2014/main" id="{4DDC7ECA-9ACB-A0B2-85FB-25BD8D639342}"/>
              </a:ext>
            </a:extLst>
          </p:cNvPr>
          <p:cNvSpPr txBox="1">
            <a:spLocks noChangeArrowheads="1"/>
          </p:cNvSpPr>
          <p:nvPr userDrawn="1"/>
        </p:nvSpPr>
        <p:spPr bwMode="auto">
          <a:xfrm>
            <a:off x="7286625" y="335731"/>
            <a:ext cx="857250" cy="553998"/>
          </a:xfrm>
          <a:prstGeom prst="rect">
            <a:avLst/>
          </a:prstGeom>
          <a:noFill/>
          <a:ln w="6350">
            <a:noFill/>
            <a:miter lim="800000"/>
            <a:headEnd/>
            <a:tailEnd/>
          </a:ln>
        </p:spPr>
        <p:txBody>
          <a:bodyPr>
            <a:spAutoFit/>
          </a:bodyPr>
          <a:lstStyle/>
          <a:p>
            <a:pPr>
              <a:spcBef>
                <a:spcPct val="50000"/>
              </a:spcBef>
              <a:defRPr/>
            </a:pPr>
            <a:r>
              <a:rPr lang="en-US" sz="3000" dirty="0">
                <a:solidFill>
                  <a:schemeClr val="accent2">
                    <a:lumMod val="75000"/>
                  </a:schemeClr>
                </a:solidFill>
                <a:latin typeface="Times New Roman" pitchFamily="18" charset="0"/>
              </a:rPr>
              <a:t>882</a:t>
            </a:r>
          </a:p>
        </p:txBody>
      </p:sp>
      <p:sp>
        <p:nvSpPr>
          <p:cNvPr id="3" name="Text Box 2">
            <a:extLst>
              <a:ext uri="{FF2B5EF4-FFF2-40B4-BE49-F238E27FC236}">
                <a16:creationId xmlns:a16="http://schemas.microsoft.com/office/drawing/2014/main" id="{C8A6BA15-C1E4-A16C-671D-AE32919D3FB1}"/>
              </a:ext>
            </a:extLst>
          </p:cNvPr>
          <p:cNvSpPr txBox="1">
            <a:spLocks noChangeArrowheads="1"/>
          </p:cNvSpPr>
          <p:nvPr userDrawn="1"/>
        </p:nvSpPr>
        <p:spPr bwMode="auto">
          <a:xfrm>
            <a:off x="339170" y="2192379"/>
            <a:ext cx="8465660"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509588" algn="l"/>
                <a:tab pos="914400" algn="l"/>
                <a:tab pos="1382713" algn="l"/>
              </a:tabLst>
              <a:defRPr sz="5000" b="1">
                <a:solidFill>
                  <a:schemeClr val="tx1"/>
                </a:solidFill>
                <a:latin typeface="Tahoma" panose="020B0604030504040204" pitchFamily="34" charset="0"/>
              </a:defRPr>
            </a:lvl1pPr>
            <a:lvl2pPr marL="742950" indent="-285750" eaLnBrk="0" hangingPunct="0">
              <a:tabLst>
                <a:tab pos="509588" algn="l"/>
                <a:tab pos="914400" algn="l"/>
                <a:tab pos="1382713" algn="l"/>
              </a:tabLst>
              <a:defRPr sz="5000" b="1">
                <a:solidFill>
                  <a:schemeClr val="tx1"/>
                </a:solidFill>
                <a:latin typeface="Tahoma" panose="020B0604030504040204" pitchFamily="34" charset="0"/>
              </a:defRPr>
            </a:lvl2pPr>
            <a:lvl3pPr marL="1143000" indent="-228600" eaLnBrk="0" hangingPunct="0">
              <a:tabLst>
                <a:tab pos="509588" algn="l"/>
                <a:tab pos="914400" algn="l"/>
                <a:tab pos="1382713" algn="l"/>
              </a:tabLst>
              <a:defRPr sz="5000" b="1">
                <a:solidFill>
                  <a:schemeClr val="tx1"/>
                </a:solidFill>
                <a:latin typeface="Tahoma" panose="020B0604030504040204" pitchFamily="34" charset="0"/>
              </a:defRPr>
            </a:lvl3pPr>
            <a:lvl4pPr marL="1600200" indent="-228600" eaLnBrk="0" hangingPunct="0">
              <a:tabLst>
                <a:tab pos="509588" algn="l"/>
                <a:tab pos="914400" algn="l"/>
                <a:tab pos="1382713" algn="l"/>
              </a:tabLst>
              <a:defRPr sz="5000" b="1">
                <a:solidFill>
                  <a:schemeClr val="tx1"/>
                </a:solidFill>
                <a:latin typeface="Tahoma" panose="020B0604030504040204" pitchFamily="34" charset="0"/>
              </a:defRPr>
            </a:lvl4pPr>
            <a:lvl5pPr marL="2057400" indent="-228600" eaLnBrk="0" hangingPunct="0">
              <a:tabLst>
                <a:tab pos="509588" algn="l"/>
                <a:tab pos="914400" algn="l"/>
                <a:tab pos="1382713" algn="l"/>
              </a:tabLst>
              <a:defRPr sz="5000" b="1">
                <a:solidFill>
                  <a:schemeClr val="tx1"/>
                </a:solidFill>
                <a:latin typeface="Tahoma" panose="020B0604030504040204" pitchFamily="34" charset="0"/>
              </a:defRPr>
            </a:lvl5pPr>
            <a:lvl6pPr marL="25146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6pPr>
            <a:lvl7pPr marL="29718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7pPr>
            <a:lvl8pPr marL="34290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8pPr>
            <a:lvl9pPr marL="3886200" indent="-228600" algn="ctr" eaLnBrk="0" fontAlgn="base" hangingPunct="0">
              <a:spcBef>
                <a:spcPct val="0"/>
              </a:spcBef>
              <a:spcAft>
                <a:spcPct val="0"/>
              </a:spcAft>
              <a:tabLst>
                <a:tab pos="509588" algn="l"/>
                <a:tab pos="914400" algn="l"/>
                <a:tab pos="1382713" algn="l"/>
              </a:tabLst>
              <a:defRPr sz="5000" b="1">
                <a:solidFill>
                  <a:schemeClr val="tx1"/>
                </a:solidFill>
                <a:latin typeface="Tahoma" panose="020B0604030504040204" pitchFamily="34" charset="0"/>
              </a:defRPr>
            </a:lvl9pPr>
          </a:lstStyle>
          <a:p>
            <a:pPr algn="ctr" eaLnBrk="1" hangingPunct="1">
              <a:lnSpc>
                <a:spcPct val="150000"/>
              </a:lnSpc>
              <a:spcBef>
                <a:spcPct val="50000"/>
              </a:spcBef>
            </a:pPr>
            <a:r>
              <a:rPr lang="en-US" altLang="en-US" sz="3600" b="0" dirty="0">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600" b="0" dirty="0">
                <a:latin typeface="Verdana" panose="020B0604030504040204" pitchFamily="34" charset="0"/>
                <a:ea typeface="Verdana" panose="020B0604030504040204" pitchFamily="34" charset="0"/>
                <a:cs typeface="Verdana" panose="020B0604030504040204" pitchFamily="34" charset="0"/>
              </a:rPr>
            </a:br>
            <a:r>
              <a:rPr lang="en-US" altLang="en-US" sz="3600" b="0" dirty="0">
                <a:latin typeface="Verdana" panose="020B0604030504040204" pitchFamily="34" charset="0"/>
                <a:ea typeface="Verdana" panose="020B0604030504040204" pitchFamily="34" charset="0"/>
                <a:cs typeface="Verdana" panose="020B0604030504040204" pitchFamily="34" charset="0"/>
              </a:rPr>
              <a:t>	and the life everlasting. Amen.</a:t>
            </a:r>
          </a:p>
        </p:txBody>
      </p:sp>
    </p:spTree>
    <p:extLst>
      <p:ext uri="{BB962C8B-B14F-4D97-AF65-F5344CB8AC3E}">
        <p14:creationId xmlns:p14="http://schemas.microsoft.com/office/powerpoint/2010/main" val="24200495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reaking Bread &amp; Giving C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111094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54038"/>
            <a:ext cx="7477759"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We believe in one God, the Father, the Almighty, maker of heaven and earth, of all that is, seen and unseen. We believe in one Lord, Jesus Christ, the only Son of God, eternally begotten of the Father, God from God, Light from Light, true God from</a:t>
            </a:r>
          </a:p>
        </p:txBody>
      </p:sp>
      <p:sp>
        <p:nvSpPr>
          <p:cNvPr id="2" name="TextBox 1">
            <a:extLst>
              <a:ext uri="{FF2B5EF4-FFF2-40B4-BE49-F238E27FC236}">
                <a16:creationId xmlns:a16="http://schemas.microsoft.com/office/drawing/2014/main" id="{01019B05-26BC-83DF-2BE9-22FEF1F35D1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2904309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all to Worship Responses">
    <p:spTree>
      <p:nvGrpSpPr>
        <p:cNvPr id="1" name=""/>
        <p:cNvGrpSpPr/>
        <p:nvPr/>
      </p:nvGrpSpPr>
      <p:grpSpPr>
        <a:xfrm>
          <a:off x="0" y="0"/>
          <a:ext cx="0" cy="0"/>
          <a:chOff x="0" y="0"/>
          <a:chExt cx="0" cy="0"/>
        </a:xfrm>
      </p:grpSpPr>
      <p:pic>
        <p:nvPicPr>
          <p:cNvPr id="13" name="Picture 2" descr="Free A Bible with Flowers Near Green Leaves Stock Photo">
            <a:extLst>
              <a:ext uri="{FF2B5EF4-FFF2-40B4-BE49-F238E27FC236}">
                <a16:creationId xmlns:a16="http://schemas.microsoft.com/office/drawing/2014/main" id="{ED192F8C-F076-DDEA-2346-1F40A88EAD4F}"/>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1082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817092" y="858521"/>
            <a:ext cx="6839892" cy="1042605"/>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817091" y="2263450"/>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6" y="9461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187767" y="687402"/>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5" y="2086318"/>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9" name="Text Placeholder 3">
            <a:extLst>
              <a:ext uri="{FF2B5EF4-FFF2-40B4-BE49-F238E27FC236}">
                <a16:creationId xmlns:a16="http://schemas.microsoft.com/office/drawing/2014/main" id="{F4B7E3C9-C87B-9BBA-0251-0751D243048A}"/>
              </a:ext>
            </a:extLst>
          </p:cNvPr>
          <p:cNvSpPr>
            <a:spLocks noGrp="1"/>
          </p:cNvSpPr>
          <p:nvPr>
            <p:ph type="body" sz="quarter" idx="13"/>
          </p:nvPr>
        </p:nvSpPr>
        <p:spPr>
          <a:xfrm>
            <a:off x="1817091" y="3954817"/>
            <a:ext cx="6839892" cy="1144854"/>
          </a:xfrm>
        </p:spPr>
        <p:txBody>
          <a:bodyPr>
            <a:normAutofit/>
          </a:bodyPr>
          <a:lstStyle>
            <a:lvl1pPr marL="0" indent="0">
              <a:lnSpc>
                <a:spcPct val="100000"/>
              </a:lnSpc>
              <a:buFontTx/>
              <a:buNone/>
              <a:defRPr sz="3000" b="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162158" y="3769626"/>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11" name="TextBox 10">
            <a:extLst>
              <a:ext uri="{FF2B5EF4-FFF2-40B4-BE49-F238E27FC236}">
                <a16:creationId xmlns:a16="http://schemas.microsoft.com/office/drawing/2014/main" id="{8C43DFE7-A5BF-C885-30D9-4F979B7F59DF}"/>
              </a:ext>
            </a:extLst>
          </p:cNvPr>
          <p:cNvSpPr txBox="1"/>
          <p:nvPr userDrawn="1"/>
        </p:nvSpPr>
        <p:spPr>
          <a:xfrm>
            <a:off x="187767" y="5284862"/>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
        <p:nvSpPr>
          <p:cNvPr id="12" name="Text Placeholder 3">
            <a:extLst>
              <a:ext uri="{FF2B5EF4-FFF2-40B4-BE49-F238E27FC236}">
                <a16:creationId xmlns:a16="http://schemas.microsoft.com/office/drawing/2014/main" id="{6AC9C1CD-149D-2A1C-7A42-55C3FD66CE3C}"/>
              </a:ext>
            </a:extLst>
          </p:cNvPr>
          <p:cNvSpPr>
            <a:spLocks noGrp="1"/>
          </p:cNvSpPr>
          <p:nvPr>
            <p:ph type="body" sz="quarter" idx="14"/>
          </p:nvPr>
        </p:nvSpPr>
        <p:spPr>
          <a:xfrm>
            <a:off x="1817091" y="5423629"/>
            <a:ext cx="6839892" cy="122793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Tree>
    <p:extLst>
      <p:ext uri="{BB962C8B-B14F-4D97-AF65-F5344CB8AC3E}">
        <p14:creationId xmlns:p14="http://schemas.microsoft.com/office/powerpoint/2010/main" val="120034474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FD2392-6A1C-1140-581B-1D779148BFFE}"/>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true God, begotten, not made, of one Being with the Father; through him all things were made. For us and for our salvation he came down from heaven, was incarnate of the Holy Spirit and the Virgin Mary and became truly human. For our sake he was</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8129728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422749"/>
            <a:ext cx="7477759" cy="5538889"/>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crucified under Pontius Pilate; he suffered death and was buried. On the third day he rose again in accordance with the Scriptures; he ascended into heaven and is seated at the right hand of the Father. He will come again in glory to judge the living and </a:t>
            </a:r>
          </a:p>
        </p:txBody>
      </p:sp>
      <p:sp>
        <p:nvSpPr>
          <p:cNvPr id="2" name="TextBox 1">
            <a:extLst>
              <a:ext uri="{FF2B5EF4-FFF2-40B4-BE49-F238E27FC236}">
                <a16:creationId xmlns:a16="http://schemas.microsoft.com/office/drawing/2014/main" id="{C92B5CF7-776C-6CE4-415A-A39E5C280644}"/>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9314313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545171"/>
            <a:ext cx="7477759" cy="4846391"/>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the dead, and his kingdom will have no end. We believe in the Holy Spirit, the Lord, the giver of life, who proceeds from the Father and the Son, who with the Father and the Son is worshiped and glorified, who has spoken through the prophets.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CC0A49FB-2A68-788D-496A-BCB3F0B12FC1}"/>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99592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22A1D83-110E-7EE1-9F81-182626677611}"/>
              </a:ext>
            </a:extLst>
          </p:cNvPr>
          <p:cNvSpPr txBox="1"/>
          <p:nvPr userDrawn="1"/>
        </p:nvSpPr>
        <p:spPr>
          <a:xfrm>
            <a:off x="833120" y="1807021"/>
            <a:ext cx="7477759" cy="4153894"/>
          </a:xfrm>
          <a:prstGeom prst="rect">
            <a:avLst/>
          </a:prstGeom>
          <a:noFill/>
        </p:spPr>
        <p:txBody>
          <a:bodyPr wrap="square" rtlCol="0">
            <a:spAutoFit/>
          </a:bodyPr>
          <a:lstStyle/>
          <a:p>
            <a:pPr algn="ctr">
              <a:lnSpc>
                <a:spcPct val="150000"/>
              </a:lnSpc>
            </a:pPr>
            <a:r>
              <a:rPr lang="en-US" sz="3000" dirty="0">
                <a:effectLst/>
                <a:latin typeface="Verdana" panose="020B0604030504040204" pitchFamily="34" charset="0"/>
                <a:ea typeface="Verdana" panose="020B0604030504040204" pitchFamily="34" charset="0"/>
                <a:cs typeface="Verdana" panose="020B0604030504040204" pitchFamily="34" charset="0"/>
              </a:rPr>
              <a:t>We believe in the one holy catholic and apostolic church. We acknowledge one baptism for the forgiveness of sins. We look for the resurrection of the dead, and the life of the world to come. Amen.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7424767-4C8C-F76D-A58D-8EBE6B805098}"/>
              </a:ext>
            </a:extLst>
          </p:cNvPr>
          <p:cNvSpPr txBox="1"/>
          <p:nvPr userDrawn="1"/>
        </p:nvSpPr>
        <p:spPr>
          <a:xfrm>
            <a:off x="0" y="4135"/>
            <a:ext cx="9144000" cy="1138773"/>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AFFIRMATION OF OUR FAITH  </a:t>
            </a:r>
          </a:p>
          <a:p>
            <a:pPr algn="ctr"/>
            <a:r>
              <a:rPr lang="en-US" sz="3400" dirty="0">
                <a:latin typeface="Times New Roman" charset="0"/>
                <a:ea typeface="Times New Roman" charset="0"/>
                <a:cs typeface="Times New Roman" charset="0"/>
              </a:rPr>
              <a:t>The Nicene Creed   UMH 880</a:t>
            </a:r>
            <a:endParaRPr lang="en-US" sz="3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226573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1531231" y="2159966"/>
            <a:ext cx="6081537" cy="2538067"/>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God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maker of heaven and earth;</a:t>
            </a:r>
          </a:p>
        </p:txBody>
      </p:sp>
      <p:sp>
        <p:nvSpPr>
          <p:cNvPr id="3" name="TextBox 2">
            <a:extLst>
              <a:ext uri="{FF2B5EF4-FFF2-40B4-BE49-F238E27FC236}">
                <a16:creationId xmlns:a16="http://schemas.microsoft.com/office/drawing/2014/main" id="{32C1F092-86F7-2F5F-5D64-39FA81A31F9B}"/>
              </a:ext>
            </a:extLst>
          </p:cNvPr>
          <p:cNvSpPr txBox="1"/>
          <p:nvPr userDrawn="1"/>
        </p:nvSpPr>
        <p:spPr>
          <a:xfrm>
            <a:off x="140328" y="748824"/>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2746301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398421" y="1355118"/>
            <a:ext cx="8347157" cy="5308056"/>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non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And in Jesus Christ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his only Son our Lord: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who was conceived by the		Holy Spirit,</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born of the Virgin Mary,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suffered under Pontius Pilate,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was crucified, dead, and buried;</a:t>
            </a:r>
          </a:p>
        </p:txBody>
      </p:sp>
      <p:sp>
        <p:nvSpPr>
          <p:cNvPr id="3" name="TextBox 2">
            <a:extLst>
              <a:ext uri="{FF2B5EF4-FFF2-40B4-BE49-F238E27FC236}">
                <a16:creationId xmlns:a16="http://schemas.microsoft.com/office/drawing/2014/main" id="{5ECEF324-9EF9-C0E2-3529-A2437C0A9BA1}"/>
              </a:ext>
            </a:extLst>
          </p:cNvPr>
          <p:cNvSpPr txBox="1"/>
          <p:nvPr userDrawn="1"/>
        </p:nvSpPr>
        <p:spPr>
          <a:xfrm>
            <a:off x="171811" y="682639"/>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16500135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4" cy="769441"/>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513035"/>
            <a:ext cx="9011920" cy="4846391"/>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the third day he rose from the dead;</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he ascended into heaven,</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a:t>
            </a:r>
            <a:r>
              <a:rPr lang="en-US" altLang="en-US" sz="3000" b="0" dirty="0" err="1">
                <a:solidFill>
                  <a:schemeClr val="tx1"/>
                </a:solidFill>
                <a:latin typeface="Verdana" panose="020B0604030504040204" pitchFamily="34" charset="0"/>
                <a:ea typeface="Verdana" panose="020B0604030504040204" pitchFamily="34" charset="0"/>
                <a:cs typeface="Verdana" panose="020B0604030504040204" pitchFamily="34" charset="0"/>
              </a:rPr>
              <a:t>sitteth</a:t>
            </a: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at the right hand of God the Father Almighty; </a:t>
            </a:r>
          </a:p>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from thence he shall come to judge the quick and the dead.</a:t>
            </a:r>
          </a:p>
        </p:txBody>
      </p:sp>
      <p:sp>
        <p:nvSpPr>
          <p:cNvPr id="3" name="TextBox 2">
            <a:extLst>
              <a:ext uri="{FF2B5EF4-FFF2-40B4-BE49-F238E27FC236}">
                <a16:creationId xmlns:a16="http://schemas.microsoft.com/office/drawing/2014/main" id="{9E54259B-8C8A-064A-CE93-53534CAFD644}"/>
              </a:ext>
            </a:extLst>
          </p:cNvPr>
          <p:cNvSpPr txBox="1"/>
          <p:nvPr userDrawn="1"/>
        </p:nvSpPr>
        <p:spPr>
          <a:xfrm>
            <a:off x="172016" y="771906"/>
            <a:ext cx="4744016"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68693406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5505F5-FC7A-E423-773C-D5C3624A6C9B}"/>
              </a:ext>
            </a:extLst>
          </p:cNvPr>
          <p:cNvSpPr txBox="1"/>
          <p:nvPr userDrawn="1"/>
        </p:nvSpPr>
        <p:spPr>
          <a:xfrm>
            <a:off x="26956" y="0"/>
            <a:ext cx="6466835" cy="1261884"/>
          </a:xfrm>
          <a:prstGeom prst="rect">
            <a:avLst/>
          </a:prstGeom>
          <a:noFill/>
        </p:spPr>
        <p:txBody>
          <a:bodyPr wrap="non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The Apostle’s Creed</a:t>
            </a:r>
            <a:br>
              <a:rPr lang="en-US" sz="4400" b="1" dirty="0">
                <a:latin typeface="Verdana" panose="020B0604030504040204" pitchFamily="34" charset="0"/>
                <a:ea typeface="Verdana" panose="020B0604030504040204" pitchFamily="34" charset="0"/>
                <a:cs typeface="Verdana" panose="020B0604030504040204" pitchFamily="34" charset="0"/>
              </a:rPr>
            </a:b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31E4F2C3-86F5-C9AE-42E3-8086431BEEF7}"/>
              </a:ext>
            </a:extLst>
          </p:cNvPr>
          <p:cNvSpPr txBox="1"/>
          <p:nvPr userDrawn="1"/>
        </p:nvSpPr>
        <p:spPr>
          <a:xfrm>
            <a:off x="6979920" y="194826"/>
            <a:ext cx="2137124" cy="553998"/>
          </a:xfrm>
          <a:prstGeom prst="rect">
            <a:avLst/>
          </a:prstGeom>
          <a:noFill/>
        </p:spPr>
        <p:txBody>
          <a:bodyPr wrap="non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UMH 881</a:t>
            </a:r>
          </a:p>
        </p:txBody>
      </p:sp>
      <p:sp>
        <p:nvSpPr>
          <p:cNvPr id="7" name="TextBox 6">
            <a:extLst>
              <a:ext uri="{FF2B5EF4-FFF2-40B4-BE49-F238E27FC236}">
                <a16:creationId xmlns:a16="http://schemas.microsoft.com/office/drawing/2014/main" id="{62F95F84-A665-3F45-E3EC-625C73348D42}"/>
              </a:ext>
            </a:extLst>
          </p:cNvPr>
          <p:cNvSpPr txBox="1"/>
          <p:nvPr userDrawn="1"/>
        </p:nvSpPr>
        <p:spPr>
          <a:xfrm>
            <a:off x="66040" y="1838963"/>
            <a:ext cx="9011920" cy="4153894"/>
          </a:xfrm>
          <a:prstGeom prst="rect">
            <a:avLst/>
          </a:prstGeom>
          <a:solidFill>
            <a:srgbClr val="FFFBD9">
              <a:alpha val="70980"/>
            </a:srgbClr>
          </a:solidFill>
          <a:ln>
            <a:noFill/>
          </a:ln>
        </p:spPr>
        <p:style>
          <a:lnRef idx="0">
            <a:scrgbClr r="0" g="0" b="0"/>
          </a:lnRef>
          <a:fillRef idx="0">
            <a:scrgbClr r="0" g="0" b="0"/>
          </a:fillRef>
          <a:effectRef idx="0">
            <a:scrgbClr r="0" g="0" b="0"/>
          </a:effectRef>
          <a:fontRef idx="minor">
            <a:schemeClr val="lt1"/>
          </a:fontRef>
        </p:style>
        <p:txBody>
          <a:bodyPr wrap="square" rtlCol="0" anchor="ctr">
            <a:spAutoFit/>
          </a:bodyPr>
          <a:lstStyle/>
          <a:p>
            <a:pPr algn="ctr" eaLnBrk="1" hangingPunct="1">
              <a:lnSpc>
                <a:spcPct val="150000"/>
              </a:lnSpc>
              <a:spcBef>
                <a:spcPct val="50000"/>
              </a:spcBef>
            </a:pP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I believe in the Holy Spirit,</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holy catholic church,</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communion of saints,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forgiveness of sins,</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the resurrection of the body,</a:t>
            </a:r>
            <a:b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3000" b="0" dirty="0">
                <a:solidFill>
                  <a:schemeClr val="tx1"/>
                </a:solidFill>
                <a:latin typeface="Verdana" panose="020B0604030504040204" pitchFamily="34" charset="0"/>
                <a:ea typeface="Verdana" panose="020B0604030504040204" pitchFamily="34" charset="0"/>
                <a:cs typeface="Verdana" panose="020B0604030504040204" pitchFamily="34" charset="0"/>
              </a:rPr>
              <a:t>	and the life everlasting. Amen.</a:t>
            </a:r>
          </a:p>
        </p:txBody>
      </p:sp>
      <p:sp>
        <p:nvSpPr>
          <p:cNvPr id="3" name="TextBox 2">
            <a:extLst>
              <a:ext uri="{FF2B5EF4-FFF2-40B4-BE49-F238E27FC236}">
                <a16:creationId xmlns:a16="http://schemas.microsoft.com/office/drawing/2014/main" id="{D677D783-11CD-D544-2ABC-581B4242F298}"/>
              </a:ext>
            </a:extLst>
          </p:cNvPr>
          <p:cNvSpPr txBox="1"/>
          <p:nvPr userDrawn="1"/>
        </p:nvSpPr>
        <p:spPr>
          <a:xfrm>
            <a:off x="176543" y="680477"/>
            <a:ext cx="4716854" cy="369332"/>
          </a:xfrm>
          <a:prstGeom prst="rect">
            <a:avLst/>
          </a:prstGeom>
          <a:noFill/>
        </p:spPr>
        <p:txBody>
          <a:bodyPr wrap="square">
            <a:spAutoFit/>
          </a:bodyPr>
          <a:lstStyle/>
          <a:p>
            <a:r>
              <a:rPr lang="en-US" sz="1800" b="1" dirty="0">
                <a:latin typeface="Verdana" panose="020B0604030504040204" pitchFamily="34" charset="0"/>
                <a:ea typeface="Verdana" panose="020B0604030504040204" pitchFamily="34" charset="0"/>
                <a:cs typeface="Verdana" panose="020B0604030504040204" pitchFamily="34" charset="0"/>
              </a:rPr>
              <a:t>Traditional Version </a:t>
            </a:r>
            <a:endParaRPr lang="en-US" dirty="0"/>
          </a:p>
        </p:txBody>
      </p:sp>
    </p:spTree>
    <p:extLst>
      <p:ext uri="{BB962C8B-B14F-4D97-AF65-F5344CB8AC3E}">
        <p14:creationId xmlns:p14="http://schemas.microsoft.com/office/powerpoint/2010/main" val="3824666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Great Thanksgivin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168E92-A468-6EAD-7FDB-D24EFD1FE9BE}"/>
              </a:ext>
            </a:extLst>
          </p:cNvPr>
          <p:cNvSpPr txBox="1"/>
          <p:nvPr userDrawn="1"/>
        </p:nvSpPr>
        <p:spPr>
          <a:xfrm>
            <a:off x="13855" y="1764490"/>
            <a:ext cx="9130145"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The Lord be with you.</a:t>
            </a:r>
          </a:p>
        </p:txBody>
      </p:sp>
      <p:sp>
        <p:nvSpPr>
          <p:cNvPr id="10" name="TextBox 9">
            <a:extLst>
              <a:ext uri="{FF2B5EF4-FFF2-40B4-BE49-F238E27FC236}">
                <a16:creationId xmlns:a16="http://schemas.microsoft.com/office/drawing/2014/main" id="{370202C6-4012-A501-B6FD-D4A30D91017C}"/>
              </a:ext>
            </a:extLst>
          </p:cNvPr>
          <p:cNvSpPr txBox="1"/>
          <p:nvPr userDrawn="1"/>
        </p:nvSpPr>
        <p:spPr>
          <a:xfrm>
            <a:off x="-13856" y="2585720"/>
            <a:ext cx="9144001"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And also with you.</a:t>
            </a:r>
          </a:p>
        </p:txBody>
      </p:sp>
      <p:sp>
        <p:nvSpPr>
          <p:cNvPr id="2" name="TextBox 1">
            <a:extLst>
              <a:ext uri="{FF2B5EF4-FFF2-40B4-BE49-F238E27FC236}">
                <a16:creationId xmlns:a16="http://schemas.microsoft.com/office/drawing/2014/main" id="{AB5C3947-817E-422E-B51B-8CBE2938300F}"/>
              </a:ext>
            </a:extLst>
          </p:cNvPr>
          <p:cNvSpPr txBox="1"/>
          <p:nvPr userDrawn="1"/>
        </p:nvSpPr>
        <p:spPr>
          <a:xfrm>
            <a:off x="-6928" y="3406950"/>
            <a:ext cx="9130144" cy="707886"/>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Lift up your hearts.</a:t>
            </a:r>
          </a:p>
        </p:txBody>
      </p:sp>
      <p:sp>
        <p:nvSpPr>
          <p:cNvPr id="3" name="TextBox 2">
            <a:extLst>
              <a:ext uri="{FF2B5EF4-FFF2-40B4-BE49-F238E27FC236}">
                <a16:creationId xmlns:a16="http://schemas.microsoft.com/office/drawing/2014/main" id="{B96EAABD-8FA5-C968-2E77-947A85B3878C}"/>
              </a:ext>
            </a:extLst>
          </p:cNvPr>
          <p:cNvSpPr txBox="1"/>
          <p:nvPr userDrawn="1"/>
        </p:nvSpPr>
        <p:spPr>
          <a:xfrm>
            <a:off x="0" y="4228180"/>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We lift them up to the Lord.</a:t>
            </a:r>
          </a:p>
        </p:txBody>
      </p:sp>
      <p:sp>
        <p:nvSpPr>
          <p:cNvPr id="6" name="TextBox 5">
            <a:extLst>
              <a:ext uri="{FF2B5EF4-FFF2-40B4-BE49-F238E27FC236}">
                <a16:creationId xmlns:a16="http://schemas.microsoft.com/office/drawing/2014/main" id="{D5DCCABA-2703-7DE3-ADDD-4613D94A406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5797323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Great Thanksgivin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71FCEA-33EA-E6AA-8F53-B753346CC1B3}"/>
              </a:ext>
            </a:extLst>
          </p:cNvPr>
          <p:cNvSpPr txBox="1"/>
          <p:nvPr userDrawn="1"/>
        </p:nvSpPr>
        <p:spPr>
          <a:xfrm>
            <a:off x="0" y="1925386"/>
            <a:ext cx="9130145"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4000" dirty="0">
                <a:latin typeface="Verdana" panose="020B0604030504040204" pitchFamily="34" charset="0"/>
                <a:ea typeface="Verdana" panose="020B0604030504040204" pitchFamily="34" charset="0"/>
                <a:cs typeface="Verdana" panose="020B0604030504040204" pitchFamily="34" charset="0"/>
              </a:rPr>
              <a:t>: Let us give thanks to the </a:t>
            </a:r>
          </a:p>
          <a:p>
            <a:pPr algn="ctr"/>
            <a:r>
              <a:rPr lang="en-US" sz="4000" dirty="0">
                <a:latin typeface="Verdana" panose="020B0604030504040204" pitchFamily="34" charset="0"/>
                <a:ea typeface="Verdana" panose="020B0604030504040204" pitchFamily="34" charset="0"/>
                <a:cs typeface="Verdana" panose="020B0604030504040204" pitchFamily="34" charset="0"/>
              </a:rPr>
              <a:t>Lord our God.</a:t>
            </a:r>
          </a:p>
        </p:txBody>
      </p:sp>
      <p:sp>
        <p:nvSpPr>
          <p:cNvPr id="5" name="TextBox 4">
            <a:extLst>
              <a:ext uri="{FF2B5EF4-FFF2-40B4-BE49-F238E27FC236}">
                <a16:creationId xmlns:a16="http://schemas.microsoft.com/office/drawing/2014/main" id="{5CBD4657-B973-9F0A-6818-1E1AE045689F}"/>
              </a:ext>
            </a:extLst>
          </p:cNvPr>
          <p:cNvSpPr txBox="1"/>
          <p:nvPr userDrawn="1"/>
        </p:nvSpPr>
        <p:spPr>
          <a:xfrm>
            <a:off x="0" y="3609176"/>
            <a:ext cx="9144000" cy="1323439"/>
          </a:xfrm>
          <a:prstGeom prst="rect">
            <a:avLst/>
          </a:prstGeom>
          <a:noFill/>
        </p:spPr>
        <p:txBody>
          <a:bodyPr wrap="square" rtlCol="0">
            <a:spAutoFit/>
          </a:bodyPr>
          <a:lstStyle/>
          <a:p>
            <a:pPr algn="ctr"/>
            <a:r>
              <a:rPr lang="en-US" sz="40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People</a:t>
            </a:r>
            <a:r>
              <a:rPr lang="en-US" sz="4000" b="1" dirty="0">
                <a:latin typeface="Verdana" panose="020B0604030504040204" pitchFamily="34" charset="0"/>
                <a:ea typeface="Verdana" panose="020B0604030504040204" pitchFamily="34" charset="0"/>
                <a:cs typeface="Verdana" panose="020B0604030504040204" pitchFamily="34" charset="0"/>
              </a:rPr>
              <a:t>: It is right to give thanks and praise.</a:t>
            </a:r>
          </a:p>
        </p:txBody>
      </p:sp>
      <p:sp>
        <p:nvSpPr>
          <p:cNvPr id="7" name="TextBox 6">
            <a:extLst>
              <a:ext uri="{FF2B5EF4-FFF2-40B4-BE49-F238E27FC236}">
                <a16:creationId xmlns:a16="http://schemas.microsoft.com/office/drawing/2014/main" id="{8D7AADD0-14E9-CE52-B9CE-753BB2B129F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178497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2094689" y="4974807"/>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30338" y="4974807"/>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11757279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Great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2308324"/>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It is right, and a good and joyful thing, always and everywhere to give thanks to you Almighty God, creator of heaven and earth</a:t>
            </a:r>
            <a:r>
              <a:rPr lang="is-IS" sz="3600" dirty="0">
                <a:latin typeface="Verdana" panose="020B0604030504040204" pitchFamily="34" charset="0"/>
                <a:ea typeface="Verdana" panose="020B0604030504040204" pitchFamily="34" charset="0"/>
                <a:cs typeface="Verdana" panose="020B0604030504040204" pitchFamily="34" charset="0"/>
              </a:rPr>
              <a:t>...</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F651AE5C-DAEF-3358-7738-A094587C2FE2}"/>
              </a:ext>
            </a:extLst>
          </p:cNvPr>
          <p:cNvSpPr txBox="1"/>
          <p:nvPr userDrawn="1"/>
        </p:nvSpPr>
        <p:spPr>
          <a:xfrm>
            <a:off x="-6928" y="3995406"/>
            <a:ext cx="9130145" cy="2308324"/>
          </a:xfrm>
          <a:prstGeom prst="rect">
            <a:avLst/>
          </a:prstGeom>
          <a:noFill/>
        </p:spPr>
        <p:txBody>
          <a:bodyPr wrap="square" rtlCol="0">
            <a:spAutoFit/>
          </a:bodyPr>
          <a:lstStyle/>
          <a:p>
            <a:pPr algn="ctr"/>
            <a:r>
              <a:rPr lang="is-IS" sz="36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0754907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T 3">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51AE5C-DAEF-3358-7738-A094587C2FE2}"/>
              </a:ext>
            </a:extLst>
          </p:cNvPr>
          <p:cNvSpPr txBox="1"/>
          <p:nvPr userDrawn="1"/>
        </p:nvSpPr>
        <p:spPr>
          <a:xfrm>
            <a:off x="6927" y="1578928"/>
            <a:ext cx="9130145" cy="47089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Ruth and David,</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priests and the prophets,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Mary and Joseph,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the apostles and the martyrs,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mothers and our fathers, </a:t>
            </a:r>
          </a:p>
          <a:p>
            <a:pPr marL="0" marR="0" lvl="0" indent="0" algn="ctr" defTabSz="457200" rtl="0" eaLnBrk="1" fontAlgn="auto" latinLnBrk="0" hangingPunct="1">
              <a:lnSpc>
                <a:spcPct val="100000"/>
              </a:lnSpc>
              <a:spcBef>
                <a:spcPts val="0"/>
              </a:spcBef>
              <a:spcAft>
                <a:spcPts val="0"/>
              </a:spcAft>
              <a:buClrTx/>
              <a:buSzTx/>
              <a:buFontTx/>
              <a:buNone/>
              <a:tabLst/>
              <a:defRPr/>
            </a:pPr>
            <a:r>
              <a:rPr lang="is-IS" sz="3000" dirty="0">
                <a:highlight>
                  <a:srgbClr val="FFFBD9"/>
                </a:highlight>
                <a:latin typeface="Verdana" panose="020B0604030504040204" pitchFamily="34" charset="0"/>
                <a:ea typeface="Verdana" panose="020B0604030504040204" pitchFamily="34" charset="0"/>
                <a:cs typeface="Verdana" panose="020B0604030504040204" pitchFamily="34" charset="0"/>
              </a:rPr>
              <a:t>God of our children to all generations.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is-IS" sz="3000" dirty="0">
              <a:latin typeface="Verdana" panose="020B0604030504040204" pitchFamily="34" charset="0"/>
              <a:ea typeface="Verdana" panose="020B0604030504040204" pitchFamily="34" charset="0"/>
              <a:cs typeface="Verdana" panose="020B0604030504040204" pitchFamily="34" charset="0"/>
            </a:endParaRPr>
          </a:p>
          <a:p>
            <a:pPr algn="ctr"/>
            <a:r>
              <a:rPr lang="is-IS" sz="3000" dirty="0">
                <a:latin typeface="Verdana" panose="020B0604030504040204" pitchFamily="34" charset="0"/>
                <a:ea typeface="Verdana" panose="020B0604030504040204" pitchFamily="34" charset="0"/>
                <a:cs typeface="Verdana" panose="020B0604030504040204" pitchFamily="34" charset="0"/>
              </a:rPr>
              <a:t>And so, with your people on earth and all the company of heaven we praise your name and join their unending hymn:</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a:extLst>
              <a:ext uri="{FF2B5EF4-FFF2-40B4-BE49-F238E27FC236}">
                <a16:creationId xmlns:a16="http://schemas.microsoft.com/office/drawing/2014/main" id="{13DD2CD6-3FF8-C7A1-1C23-D974C3E1669C}"/>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73405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Thanksgivin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56CCEA-1FBC-75B9-6F36-3CFDAE8B9BF4}"/>
              </a:ext>
            </a:extLst>
          </p:cNvPr>
          <p:cNvSpPr txBox="1"/>
          <p:nvPr userDrawn="1"/>
        </p:nvSpPr>
        <p:spPr>
          <a:xfrm>
            <a:off x="2273993" y="794434"/>
            <a:ext cx="4582160"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000" i="1" dirty="0">
                <a:latin typeface="Times New Roman" charset="0"/>
                <a:ea typeface="Times New Roman" charset="0"/>
                <a:cs typeface="Times New Roman" charset="0"/>
              </a:rPr>
              <a:t>TFWS 2257 (sung)</a:t>
            </a:r>
            <a:endParaRPr lang="en-US" sz="4000" i="1" dirty="0"/>
          </a:p>
        </p:txBody>
      </p:sp>
      <p:sp>
        <p:nvSpPr>
          <p:cNvPr id="6" name="TextBox 5">
            <a:extLst>
              <a:ext uri="{FF2B5EF4-FFF2-40B4-BE49-F238E27FC236}">
                <a16:creationId xmlns:a16="http://schemas.microsoft.com/office/drawing/2014/main" id="{654FE350-C20B-5EC6-00BB-D760F79758AA}"/>
              </a:ext>
            </a:extLst>
          </p:cNvPr>
          <p:cNvSpPr txBox="1"/>
          <p:nvPr userDrawn="1"/>
        </p:nvSpPr>
        <p:spPr>
          <a:xfrm>
            <a:off x="13855" y="1790114"/>
            <a:ext cx="9130145" cy="5478423"/>
          </a:xfrm>
          <a:prstGeom prst="rect">
            <a:avLst/>
          </a:prstGeom>
          <a:noFill/>
        </p:spPr>
        <p:txBody>
          <a:bodyPr wrap="square" rtlCol="0">
            <a:spAutoFit/>
          </a:bodyPr>
          <a:lstStyle/>
          <a:p>
            <a:pPr algn="ctr"/>
            <a:r>
              <a:rPr lang="en-US" sz="35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All</a:t>
            </a:r>
            <a:r>
              <a:rPr lang="en-US" sz="3500" b="1" dirty="0">
                <a:latin typeface="Verdana" panose="020B0604030504040204" pitchFamily="34" charset="0"/>
                <a:ea typeface="Verdana" panose="020B0604030504040204" pitchFamily="34" charset="0"/>
                <a:cs typeface="Verdana" panose="020B0604030504040204" pitchFamily="34" charset="0"/>
              </a:rPr>
              <a:t>: Holy, holy, holy Lord;</a:t>
            </a:r>
          </a:p>
          <a:p>
            <a:pPr algn="ctr"/>
            <a:r>
              <a:rPr lang="en-US" sz="3500" b="1" dirty="0">
                <a:latin typeface="Verdana" panose="020B0604030504040204" pitchFamily="34" charset="0"/>
                <a:ea typeface="Verdana" panose="020B0604030504040204" pitchFamily="34" charset="0"/>
                <a:cs typeface="Verdana" panose="020B0604030504040204" pitchFamily="34" charset="0"/>
              </a:rPr>
              <a:t>God of power and might.</a:t>
            </a:r>
          </a:p>
          <a:p>
            <a:pPr algn="ctr"/>
            <a:r>
              <a:rPr lang="en-US" sz="3500" b="1" dirty="0">
                <a:latin typeface="Verdana" panose="020B0604030504040204" pitchFamily="34" charset="0"/>
                <a:ea typeface="Verdana" panose="020B0604030504040204" pitchFamily="34" charset="0"/>
                <a:cs typeface="Verdana" panose="020B0604030504040204" pitchFamily="34" charset="0"/>
              </a:rPr>
              <a:t>Heaven and earth</a:t>
            </a:r>
          </a:p>
          <a:p>
            <a:pPr algn="ctr"/>
            <a:r>
              <a:rPr lang="en-US" sz="3500" b="1" dirty="0">
                <a:latin typeface="Verdana" panose="020B0604030504040204" pitchFamily="34" charset="0"/>
                <a:ea typeface="Verdana" panose="020B0604030504040204" pitchFamily="34" charset="0"/>
                <a:cs typeface="Verdana" panose="020B0604030504040204" pitchFamily="34" charset="0"/>
              </a:rPr>
              <a:t>are full of your glory.</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a:p>
            <a:pPr algn="ctr"/>
            <a:r>
              <a:rPr lang="en-US" sz="3500" b="1" dirty="0">
                <a:latin typeface="Verdana" panose="020B0604030504040204" pitchFamily="34" charset="0"/>
                <a:ea typeface="Verdana" panose="020B0604030504040204" pitchFamily="34" charset="0"/>
                <a:cs typeface="Verdana" panose="020B0604030504040204" pitchFamily="34" charset="0"/>
              </a:rPr>
              <a:t>Hosanna in the highest. </a:t>
            </a:r>
          </a:p>
          <a:p>
            <a:pPr algn="ctr"/>
            <a:r>
              <a:rPr lang="en-US" sz="3500" b="1" dirty="0">
                <a:latin typeface="Verdana" panose="020B0604030504040204" pitchFamily="34" charset="0"/>
                <a:ea typeface="Verdana" panose="020B0604030504040204" pitchFamily="34" charset="0"/>
                <a:cs typeface="Verdana" panose="020B0604030504040204" pitchFamily="34" charset="0"/>
              </a:rPr>
              <a:t>Blessed is he who comes in the name of the Lord. Hosanna in the highest. </a:t>
            </a:r>
          </a:p>
          <a:p>
            <a:pPr algn="ctr"/>
            <a:endParaRPr lang="en-US" sz="3500" b="1"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5F2CDDE9-5647-0553-8A62-66E46997B481}"/>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endParaRPr lang="en-US" sz="45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63308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 Thanksgivin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4524315"/>
          </a:xfrm>
          <a:prstGeom prst="rect">
            <a:avLst/>
          </a:prstGeom>
          <a:noFill/>
        </p:spPr>
        <p:txBody>
          <a:bodyPr wrap="square" rtlCol="0">
            <a:spAutoFit/>
          </a:bodyPr>
          <a:lstStyle/>
          <a:p>
            <a:pPr algn="ctr"/>
            <a:r>
              <a:rPr lang="en-U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Holy are you, and blessed </a:t>
            </a:r>
          </a:p>
          <a:p>
            <a:pPr algn="ctr"/>
            <a:r>
              <a:rPr lang="is-IS" sz="3600" dirty="0">
                <a:latin typeface="Verdana" panose="020B0604030504040204" pitchFamily="34" charset="0"/>
                <a:ea typeface="Verdana" panose="020B0604030504040204" pitchFamily="34" charset="0"/>
                <a:cs typeface="Verdana" panose="020B0604030504040204" pitchFamily="34" charset="0"/>
              </a:rPr>
              <a:t>is your Son Jesus Christ...</a:t>
            </a:r>
          </a:p>
          <a:p>
            <a:pPr algn="ctr"/>
            <a:r>
              <a:rPr lang="is-IS" sz="3600" dirty="0">
                <a:latin typeface="Verdana" panose="020B0604030504040204" pitchFamily="34" charset="0"/>
                <a:ea typeface="Verdana" panose="020B0604030504040204" pitchFamily="34" charset="0"/>
                <a:cs typeface="Verdana" panose="020B0604030504040204" pitchFamily="34" charset="0"/>
              </a:rPr>
              <a:t>By the baptism of his suffering, death and resurrection you gave birth to your church, delivered us from slavery to sin and death, and made with us a new covenant by water and the Spirit. </a:t>
            </a:r>
          </a:p>
          <a:p>
            <a:pPr algn="ct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0EED8F7E-9D20-7B53-36E6-F20E53E56747}"/>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277465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416320"/>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On the night in which he gave himself up for us, he took bread, gave thanks to you, broke the bread, gave it to his disciples, and said: “Take, eat; this is my body which is given for you. Do this in remembrance of me.”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1288656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5078313"/>
          </a:xfrm>
          <a:prstGeom prst="rect">
            <a:avLst/>
          </a:prstGeom>
          <a:noFill/>
        </p:spPr>
        <p:txBody>
          <a:bodyPr wrap="square" rtlCol="0">
            <a:spAutoFit/>
          </a:bodyPr>
          <a:lstStyle/>
          <a:p>
            <a:pPr algn="ctr"/>
            <a:r>
              <a:rPr lang="is-IS" sz="3600" b="1"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When the supper was over, he took the cup, gave thanks to you, gave it to his disciples, and said: “Drink from this, all of you; this is my blood of the new covenant, poured out for you and for many for the forgiveness of sins. Do this, as often as you drink it, in remembrance of me.” </a:t>
            </a:r>
          </a:p>
        </p:txBody>
      </p:sp>
      <p:sp>
        <p:nvSpPr>
          <p:cNvPr id="4" name="TextBox 3">
            <a:extLst>
              <a:ext uri="{FF2B5EF4-FFF2-40B4-BE49-F238E27FC236}">
                <a16:creationId xmlns:a16="http://schemas.microsoft.com/office/drawing/2014/main" id="{2152CACA-41A4-0F09-6160-4DE53A4A0FB3}"/>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3227435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687082"/>
            <a:ext cx="9144000" cy="3970318"/>
          </a:xfrm>
          <a:prstGeom prst="rect">
            <a:avLst/>
          </a:prstGeom>
          <a:noFill/>
        </p:spPr>
        <p:txBody>
          <a:bodyPr wrap="square" rtlCol="0">
            <a:spAutoFit/>
          </a:bodyPr>
          <a:lstStyle/>
          <a:p>
            <a:pPr algn="ctr"/>
            <a:r>
              <a:rPr lang="is-IS" sz="3600" b="0" i="1" dirty="0">
                <a:solidFill>
                  <a:schemeClr val="accent1"/>
                </a:solidFill>
                <a:latin typeface="Verdana" panose="020B0604030504040204" pitchFamily="34" charset="0"/>
                <a:ea typeface="Verdana" panose="020B0604030504040204" pitchFamily="34" charset="0"/>
                <a:cs typeface="Verdana" panose="020B0604030504040204" pitchFamily="34" charset="0"/>
              </a:rPr>
              <a:t>Leader</a:t>
            </a:r>
            <a:r>
              <a:rPr lang="is-IS" sz="3600" dirty="0">
                <a:latin typeface="Verdana" panose="020B0604030504040204" pitchFamily="34" charset="0"/>
                <a:ea typeface="Verdana" panose="020B0604030504040204" pitchFamily="34" charset="0"/>
                <a:cs typeface="Verdana" panose="020B0604030504040204" pitchFamily="34" charset="0"/>
              </a:rPr>
              <a:t>: And so, in remembrance of these your mighty acts in Jesus Christ, we offer ourselves in praise and thanksgiving as a holy and living sacrifice, in union with Christ’s offering for us, as we proclaim the mystery of faith.  </a:t>
            </a:r>
          </a:p>
        </p:txBody>
      </p:sp>
      <p:sp>
        <p:nvSpPr>
          <p:cNvPr id="4" name="TextBox 3">
            <a:extLst>
              <a:ext uri="{FF2B5EF4-FFF2-40B4-BE49-F238E27FC236}">
                <a16:creationId xmlns:a16="http://schemas.microsoft.com/office/drawing/2014/main" id="{56C84D78-29FA-722E-C995-54936DFD297D}"/>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73768793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13855" y="1514362"/>
            <a:ext cx="9144000" cy="5901616"/>
          </a:xfrm>
          <a:prstGeom prst="rect">
            <a:avLst/>
          </a:prstGeom>
          <a:noFill/>
        </p:spPr>
        <p:txBody>
          <a:bodyPr wrap="square" rtlCol="0">
            <a:spAutoFit/>
          </a:bodyPr>
          <a:lstStyle/>
          <a:p>
            <a:pPr marL="804545" marR="0" indent="-804545" algn="ctr">
              <a:spcBef>
                <a:spcPts val="300"/>
              </a:spcBef>
              <a:spcAft>
                <a:spcPts val="0"/>
              </a:spcAft>
              <a:tabLst>
                <a:tab pos="628650" algn="l"/>
              </a:tabLst>
            </a:pPr>
            <a:r>
              <a:rPr lang="en-US" sz="3600" b="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b="1" dirty="0">
                <a:latin typeface="Verdana" panose="020B0604030504040204" pitchFamily="34" charset="0"/>
                <a:ea typeface="Verdana" panose="020B0604030504040204" pitchFamily="34" charset="0"/>
                <a:cs typeface="Verdana" panose="020B0604030504040204" pitchFamily="34" charset="0"/>
              </a:rPr>
              <a:t>:	Christ has died; Christ is risen; Christ will come again.</a:t>
            </a:r>
          </a:p>
          <a:p>
            <a:pPr marL="804545" marR="0" indent="-804545" algn="ctr">
              <a:spcBef>
                <a:spcPts val="300"/>
              </a:spcBef>
              <a:spcAft>
                <a:spcPts val="0"/>
              </a:spcAft>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marR="0" indent="-804545" algn="ctr">
              <a:spcBef>
                <a:spcPts val="300"/>
              </a:spcBef>
              <a:spcAft>
                <a:spcPts val="0"/>
              </a:spcAft>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Pour out your Holy Spirit on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gathered here, and on these gifts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bread and wine. Make them be for us</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the body and blood of Christ, that we</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may be for the world the body of</a:t>
            </a:r>
          </a:p>
          <a:p>
            <a:pPr marL="804545" marR="0" indent="-804545" algn="ctr">
              <a:spcBef>
                <a:spcPts val="300"/>
              </a:spcBef>
              <a:spcAft>
                <a:spcPts val="0"/>
              </a:spcAft>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redeemed by his blood.</a:t>
            </a:r>
          </a:p>
          <a:p>
            <a:pPr algn="l"/>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BF62C531-A5EF-B144-A030-72FBB3819366}"/>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7396597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357020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By your Spirit make us one</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with Christ, one with each other, and</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one in ministry to all the world, until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comes in final victory and we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feast at his heavenly banquet.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67243537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6927" y="1737882"/>
            <a:ext cx="9144000" cy="5309146"/>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Leader</a:t>
            </a:r>
            <a:r>
              <a:rPr lang="en-US" sz="3600" dirty="0">
                <a:latin typeface="Verdana" panose="020B0604030504040204" pitchFamily="34" charset="0"/>
                <a:ea typeface="Verdana" panose="020B0604030504040204" pitchFamily="34" charset="0"/>
                <a:cs typeface="Verdana" panose="020B0604030504040204" pitchFamily="34" charset="0"/>
              </a:rPr>
              <a:t>: Through your Son Jesus </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Christ, with the Holy Spirit in your holy church, all honor and glory is yours, almighty Father, now, and forever.</a:t>
            </a:r>
          </a:p>
          <a:p>
            <a:pPr marL="804545" indent="-804545" algn="ctr">
              <a:spcBef>
                <a:spcPts val="300"/>
              </a:spcBef>
              <a:tabLst>
                <a:tab pos="628650" algn="l"/>
              </a:tabLst>
            </a:pPr>
            <a:endParaRPr lang="en-US" sz="3600" dirty="0">
              <a:latin typeface="Verdana" panose="020B0604030504040204" pitchFamily="34" charset="0"/>
              <a:ea typeface="Verdana" panose="020B0604030504040204" pitchFamily="34" charset="0"/>
              <a:cs typeface="Verdana" panose="020B0604030504040204" pitchFamily="34" charset="0"/>
            </a:endParaRPr>
          </a:p>
          <a:p>
            <a:pPr marL="804545" indent="-804545" algn="ctr">
              <a:spcBef>
                <a:spcPts val="300"/>
              </a:spcBef>
              <a:tabLst>
                <a:tab pos="628650" algn="l"/>
              </a:tabLst>
            </a:pPr>
            <a:r>
              <a:rPr lang="en-US" sz="3600" i="1" dirty="0">
                <a:solidFill>
                  <a:srgbClr val="0070C0"/>
                </a:solidFill>
                <a:latin typeface="Verdana" panose="020B0604030504040204" pitchFamily="34" charset="0"/>
                <a:ea typeface="Verdana" panose="020B0604030504040204" pitchFamily="34" charset="0"/>
                <a:cs typeface="Verdana" panose="020B0604030504040204" pitchFamily="34" charset="0"/>
              </a:rPr>
              <a:t>All</a:t>
            </a:r>
            <a:r>
              <a:rPr lang="en-US" sz="3600" dirty="0">
                <a:latin typeface="Verdana" panose="020B0604030504040204" pitchFamily="34" charset="0"/>
                <a:ea typeface="Verdana" panose="020B0604030504040204" pitchFamily="34" charset="0"/>
                <a:cs typeface="Verdana" panose="020B0604030504040204" pitchFamily="34" charset="0"/>
              </a:rPr>
              <a:t>:	Amen.</a:t>
            </a:r>
          </a:p>
          <a:p>
            <a:pPr marL="804545" indent="-804545" algn="ctr">
              <a:spcBef>
                <a:spcPts val="300"/>
              </a:spcBef>
              <a:tabLst>
                <a:tab pos="628650" algn="l"/>
              </a:tabLst>
            </a:pPr>
            <a:r>
              <a:rPr lang="en-US" sz="3600" dirty="0">
                <a:latin typeface="Verdana" panose="020B0604030504040204" pitchFamily="34" charset="0"/>
                <a:ea typeface="Verdana" panose="020B0604030504040204" pitchFamily="34" charset="0"/>
                <a:cs typeface="Verdana" panose="020B0604030504040204" pitchFamily="34" charset="0"/>
              </a:rPr>
              <a:t> </a:t>
            </a:r>
          </a:p>
          <a:p>
            <a:pPr algn="ctr"/>
            <a:r>
              <a:rPr lang="is-IS" sz="3600" dirty="0">
                <a:latin typeface="Verdana" panose="020B0604030504040204" pitchFamily="34" charset="0"/>
                <a:ea typeface="Verdana" panose="020B0604030504040204" pitchFamily="34" charset="0"/>
                <a:cs typeface="Verdana" panose="020B0604030504040204" pitchFamily="34" charset="0"/>
              </a:rPr>
              <a:t> </a:t>
            </a:r>
          </a:p>
        </p:txBody>
      </p:sp>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403505300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8188" y="3348381"/>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People:</a:t>
            </a:r>
          </a:p>
        </p:txBody>
      </p:sp>
    </p:spTree>
    <p:extLst>
      <p:ext uri="{BB962C8B-B14F-4D97-AF65-F5344CB8AC3E}">
        <p14:creationId xmlns:p14="http://schemas.microsoft.com/office/powerpoint/2010/main" val="204592338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997839"/>
            <a:ext cx="9144000" cy="2862322"/>
          </a:xfrm>
          <a:prstGeom prst="rect">
            <a:avLst/>
          </a:prstGeom>
          <a:noFill/>
        </p:spPr>
        <p:txBody>
          <a:bodyPr wrap="square" rtlCol="0">
            <a:spAutoFit/>
          </a:bodyPr>
          <a:lstStyle/>
          <a:p>
            <a:pPr algn="ctr"/>
            <a:r>
              <a:rPr lang="is-IS" sz="3600" b="0" i="1" dirty="0">
                <a:solidFill>
                  <a:schemeClr val="accent1"/>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 He commissioned us to be his witnesses to the ends of the earth and to make disciples of all nations,</a:t>
            </a:r>
          </a:p>
          <a:p>
            <a:pPr algn="ct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And today his family in all the world is joining at his holy table. </a:t>
            </a:r>
          </a:p>
        </p:txBody>
      </p:sp>
      <p:sp>
        <p:nvSpPr>
          <p:cNvPr id="5" name="TextBox 4">
            <a:extLst>
              <a:ext uri="{FF2B5EF4-FFF2-40B4-BE49-F238E27FC236}">
                <a16:creationId xmlns:a16="http://schemas.microsoft.com/office/drawing/2014/main" id="{AC8A80FB-09BD-765C-000B-CE71B3CCA848}"/>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29043093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Easter1">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5078313"/>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Renew our communion with all your saints, especially those who departed before us and dwell now in </a:t>
            </a:r>
            <a:r>
              <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rPr>
              <a:t>eternity. Since we are surrounded by so great a cloud of witnesses, strengthen us to run with perseverance the race that is set before us, looking to Jesus, the Pioneer and Perfecter of our faith.</a:t>
            </a: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16878044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Easter 2">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4524315"/>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Once we were no people, but now we are your people, declaring your wonderful deeds in Christ, who called us out of darkness into his marvelous light. When the Lord Jesus ascended, he promised to be with us always, in the power of your Word and Holy Spirit.</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76376623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aster 3">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970318"/>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On the day you raised him from the dead, he was recognized by his disciples in the breaking of the bread, and in the power of your Holy Spirit, your Church has continued in the breaking of the bread and the sharing of the cup.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31171090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49556B-FA85-0554-1E2D-22B0C1816DA1}"/>
              </a:ext>
            </a:extLst>
          </p:cNvPr>
          <p:cNvSpPr txBox="1"/>
          <p:nvPr userDrawn="1"/>
        </p:nvSpPr>
        <p:spPr>
          <a:xfrm>
            <a:off x="0" y="1678087"/>
            <a:ext cx="9144000" cy="3416320"/>
          </a:xfrm>
          <a:prstGeom prst="rect">
            <a:avLst/>
          </a:prstGeom>
          <a:noFill/>
        </p:spPr>
        <p:txBody>
          <a:bodyPr wrap="square" rtlCol="0">
            <a:spAutoFit/>
          </a:bodyPr>
          <a:lstStyle/>
          <a:p>
            <a:pPr marL="804545" indent="-804545" algn="ctr">
              <a:spcBef>
                <a:spcPts val="300"/>
              </a:spcBef>
              <a:tabLst>
                <a:tab pos="628650" algn="l"/>
              </a:tabLst>
            </a:pPr>
            <a:r>
              <a:rPr lang="en-US" sz="3600" i="1" dirty="0">
                <a:solidFill>
                  <a:srgbClr val="0070C0"/>
                </a:solidFill>
                <a:highlight>
                  <a:srgbClr val="FFFBD9"/>
                </a:highlight>
                <a:latin typeface="Verdana" panose="020B0604030504040204" pitchFamily="34" charset="0"/>
                <a:ea typeface="Verdana" panose="020B0604030504040204" pitchFamily="34" charset="0"/>
                <a:cs typeface="Verdana" panose="020B0604030504040204" pitchFamily="34" charset="0"/>
              </a:rPr>
              <a:t>Leader</a:t>
            </a:r>
            <a:r>
              <a:rPr lang="en-US" sz="3600" dirty="0">
                <a:highlight>
                  <a:srgbClr val="FFFBD9"/>
                </a:highlight>
                <a:latin typeface="Verdana" panose="020B0604030504040204" pitchFamily="34" charset="0"/>
                <a:ea typeface="Verdana" panose="020B0604030504040204" pitchFamily="34" charset="0"/>
                <a:cs typeface="Verdana" panose="020B0604030504040204" pitchFamily="34" charset="0"/>
              </a:rPr>
              <a:t>:	By your great mercy we have been born anew to a living hope through the resurrection of your Son from the dead and to an inheritance that is imperishable, undefiled, and unfading</a:t>
            </a:r>
            <a:r>
              <a:rPr lang="en-US" sz="3600">
                <a:highlight>
                  <a:srgbClr val="FFFBD9"/>
                </a:highlight>
                <a:latin typeface="Verdana" panose="020B0604030504040204" pitchFamily="34" charset="0"/>
                <a:ea typeface="Verdana" panose="020B0604030504040204" pitchFamily="34" charset="0"/>
                <a:cs typeface="Verdana" panose="020B0604030504040204" pitchFamily="34" charset="0"/>
              </a:rPr>
              <a:t>. </a:t>
            </a:r>
            <a:endParaRPr lang="is-IS" sz="3600" dirty="0">
              <a:highlight>
                <a:srgbClr val="FFFBD9"/>
              </a:highlight>
              <a:latin typeface="Verdana" panose="020B0604030504040204" pitchFamily="34" charset="0"/>
              <a:ea typeface="Verdana" panose="020B0604030504040204" pitchFamily="34" charset="0"/>
              <a:cs typeface="Verdana" panose="020B0604030504040204" pitchFamily="34" charset="0"/>
            </a:endParaRPr>
          </a:p>
        </p:txBody>
      </p:sp>
      <p:sp>
        <p:nvSpPr>
          <p:cNvPr id="4" name="TextBox 3">
            <a:extLst>
              <a:ext uri="{FF2B5EF4-FFF2-40B4-BE49-F238E27FC236}">
                <a16:creationId xmlns:a16="http://schemas.microsoft.com/office/drawing/2014/main" id="{6CD61C77-9D8B-4708-63BB-2C5AEA9E88AF}"/>
              </a:ext>
            </a:extLst>
          </p:cNvPr>
          <p:cNvSpPr txBox="1"/>
          <p:nvPr userDrawn="1"/>
        </p:nvSpPr>
        <p:spPr>
          <a:xfrm>
            <a:off x="162560" y="101600"/>
            <a:ext cx="8859520" cy="1477328"/>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THE GREAT THANKSGIVING</a:t>
            </a:r>
            <a:br>
              <a:rPr lang="en-US" sz="4500" dirty="0">
                <a:latin typeface="Verdana" panose="020B0604030504040204" pitchFamily="34" charset="0"/>
                <a:ea typeface="Verdana" panose="020B0604030504040204" pitchFamily="34" charset="0"/>
                <a:cs typeface="Verdana" panose="020B0604030504040204" pitchFamily="34" charset="0"/>
              </a:rPr>
            </a:br>
            <a:r>
              <a:rPr lang="en-US" sz="4500" dirty="0">
                <a:latin typeface="Verdana" panose="020B0604030504040204" pitchFamily="34" charset="0"/>
                <a:ea typeface="Verdana" panose="020B0604030504040204" pitchFamily="34" charset="0"/>
                <a:cs typeface="Verdana" panose="020B0604030504040204" pitchFamily="34" charset="0"/>
              </a:rPr>
              <a:t>UMH 13</a:t>
            </a:r>
          </a:p>
        </p:txBody>
      </p:sp>
    </p:spTree>
    <p:extLst>
      <p:ext uri="{BB962C8B-B14F-4D97-AF65-F5344CB8AC3E}">
        <p14:creationId xmlns:p14="http://schemas.microsoft.com/office/powerpoint/2010/main" val="211858166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AFB184-0A8F-6292-6987-42C943C8D166}"/>
              </a:ext>
            </a:extLst>
          </p:cNvPr>
          <p:cNvSpPr txBox="1"/>
          <p:nvPr userDrawn="1"/>
        </p:nvSpPr>
        <p:spPr>
          <a:xfrm>
            <a:off x="135313" y="101600"/>
            <a:ext cx="8859520" cy="784830"/>
          </a:xfrm>
          <a:prstGeom prst="rect">
            <a:avLst/>
          </a:prstGeom>
          <a:noFill/>
        </p:spPr>
        <p:txBody>
          <a:bodyPr wrap="square" rtlCol="0">
            <a:spAutoFit/>
          </a:bodyPr>
          <a:lstStyle/>
          <a:p>
            <a:pPr algn="ctr"/>
            <a:r>
              <a:rPr lang="en-US" sz="4500" dirty="0">
                <a:latin typeface="Verdana" panose="020B0604030504040204" pitchFamily="34" charset="0"/>
                <a:ea typeface="Verdana" panose="020B0604030504040204" pitchFamily="34" charset="0"/>
                <a:cs typeface="Verdana" panose="020B0604030504040204" pitchFamily="34" charset="0"/>
              </a:rPr>
              <a:t>Prayer After Communion</a:t>
            </a:r>
          </a:p>
        </p:txBody>
      </p:sp>
      <p:sp>
        <p:nvSpPr>
          <p:cNvPr id="3" name="Text Placeholder 2">
            <a:extLst>
              <a:ext uri="{FF2B5EF4-FFF2-40B4-BE49-F238E27FC236}">
                <a16:creationId xmlns:a16="http://schemas.microsoft.com/office/drawing/2014/main" id="{CA838FE5-6FC6-47D0-3F90-10DFD79AC5B3}"/>
              </a:ext>
            </a:extLst>
          </p:cNvPr>
          <p:cNvSpPr>
            <a:spLocks noGrp="1"/>
          </p:cNvSpPr>
          <p:nvPr>
            <p:ph type="body" sz="quarter" idx="10"/>
          </p:nvPr>
        </p:nvSpPr>
        <p:spPr>
          <a:xfrm>
            <a:off x="402336" y="1106488"/>
            <a:ext cx="8348472" cy="5430837"/>
          </a:xfrm>
          <a:prstGeom prst="rect">
            <a:avLst/>
          </a:prstGeom>
        </p:spPr>
        <p:txBody>
          <a:bodyPr/>
          <a:lstStyle>
            <a:lvl1pPr>
              <a:lnSpc>
                <a:spcPct val="150000"/>
              </a:lnSpc>
              <a:defRPr sz="3000">
                <a:latin typeface="Verdana" panose="020B0604030504040204" pitchFamily="34" charset="0"/>
                <a:ea typeface="Verdana" panose="020B0604030504040204" pitchFamily="34" charset="0"/>
                <a:cs typeface="Verdana" panose="020B0604030504040204" pitchFamily="34" charset="0"/>
              </a:defRPr>
            </a:lvl1pPr>
          </a:lstStyle>
          <a:p>
            <a:pPr lvl="0"/>
            <a:endParaRPr lang="en-US" dirty="0"/>
          </a:p>
        </p:txBody>
      </p:sp>
    </p:spTree>
    <p:extLst>
      <p:ext uri="{BB962C8B-B14F-4D97-AF65-F5344CB8AC3E}">
        <p14:creationId xmlns:p14="http://schemas.microsoft.com/office/powerpoint/2010/main" val="12574348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290320" y="1417519"/>
            <a:ext cx="7477760" cy="4022961"/>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Our Father, who art in heaven,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hallowed be thy name.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Thy kingdom come, thy will be done</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on earth as it is in heaven.</a:t>
            </a:r>
          </a:p>
        </p:txBody>
      </p:sp>
    </p:spTree>
    <p:extLst>
      <p:ext uri="{BB962C8B-B14F-4D97-AF65-F5344CB8AC3E}">
        <p14:creationId xmlns:p14="http://schemas.microsoft.com/office/powerpoint/2010/main" val="186289523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821476"/>
            <a:ext cx="7701280" cy="3215047"/>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Give us this day our daily bread.</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forgive us our trespasses, as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we forgive those who trespass</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against us.</a:t>
            </a:r>
          </a:p>
        </p:txBody>
      </p:sp>
    </p:spTree>
    <p:extLst>
      <p:ext uri="{BB962C8B-B14F-4D97-AF65-F5344CB8AC3E}">
        <p14:creationId xmlns:p14="http://schemas.microsoft.com/office/powerpoint/2010/main" val="145796787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ED7FE0-0274-EA9A-DD75-4B4E6B7D4322}"/>
              </a:ext>
            </a:extLst>
          </p:cNvPr>
          <p:cNvSpPr txBox="1"/>
          <p:nvPr userDrawn="1"/>
        </p:nvSpPr>
        <p:spPr>
          <a:xfrm>
            <a:off x="1442720" y="1112559"/>
            <a:ext cx="7701280" cy="5638788"/>
          </a:xfrm>
          <a:prstGeom prst="rect">
            <a:avLst/>
          </a:prstGeom>
          <a:noFill/>
        </p:spPr>
        <p:txBody>
          <a:bodyPr wrap="square">
            <a:spAutoFit/>
          </a:bodyPr>
          <a:lstStyle/>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lead us not into temptation,</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But deliver us from evil.</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For thine is the kingdom,</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and the power, </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and the glory,</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 forever.</a:t>
            </a:r>
          </a:p>
          <a:p>
            <a:pPr algn="ctr">
              <a:lnSpc>
                <a:spcPct val="150000"/>
              </a:lnSpc>
            </a:pPr>
            <a:r>
              <a:rPr lang="en-US" sz="3500" dirty="0">
                <a:effectLst/>
                <a:latin typeface="Verdana" panose="020B0604030504040204" pitchFamily="34" charset="0"/>
                <a:ea typeface="Verdana" panose="020B0604030504040204" pitchFamily="34" charset="0"/>
                <a:cs typeface="Verdana" panose="020B0604030504040204" pitchFamily="34" charset="0"/>
              </a:rPr>
              <a:t>Amen</a:t>
            </a:r>
          </a:p>
        </p:txBody>
      </p:sp>
    </p:spTree>
    <p:extLst>
      <p:ext uri="{BB962C8B-B14F-4D97-AF65-F5344CB8AC3E}">
        <p14:creationId xmlns:p14="http://schemas.microsoft.com/office/powerpoint/2010/main" val="39228361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392057" y="202840"/>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392057" y="1272821"/>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3252" y="3060131"/>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10" name="TextBox 9">
            <a:extLst>
              <a:ext uri="{FF2B5EF4-FFF2-40B4-BE49-F238E27FC236}">
                <a16:creationId xmlns:a16="http://schemas.microsoft.com/office/drawing/2014/main" id="{ECCD5496-7813-9B55-5E3C-B5B821046279}"/>
              </a:ext>
            </a:extLst>
          </p:cNvPr>
          <p:cNvSpPr txBox="1"/>
          <p:nvPr userDrawn="1"/>
        </p:nvSpPr>
        <p:spPr>
          <a:xfrm>
            <a:off x="273253" y="4847442"/>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12" name="Text Placeholder 11">
            <a:extLst>
              <a:ext uri="{FF2B5EF4-FFF2-40B4-BE49-F238E27FC236}">
                <a16:creationId xmlns:a16="http://schemas.microsoft.com/office/drawing/2014/main" id="{8F80E45A-9197-B9C1-04AA-80DCF428DD3C}"/>
              </a:ext>
            </a:extLst>
          </p:cNvPr>
          <p:cNvSpPr>
            <a:spLocks noGrp="1"/>
          </p:cNvSpPr>
          <p:nvPr>
            <p:ph type="body" sz="quarter" idx="10" hasCustomPrompt="1"/>
          </p:nvPr>
        </p:nvSpPr>
        <p:spPr>
          <a:xfrm>
            <a:off x="2244724" y="306013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3" name="Text Placeholder 11">
            <a:extLst>
              <a:ext uri="{FF2B5EF4-FFF2-40B4-BE49-F238E27FC236}">
                <a16:creationId xmlns:a16="http://schemas.microsoft.com/office/drawing/2014/main" id="{3C39C256-8641-E8A3-F9F2-708BF57D90AD}"/>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4" name="Text Placeholder 11">
            <a:extLst>
              <a:ext uri="{FF2B5EF4-FFF2-40B4-BE49-F238E27FC236}">
                <a16:creationId xmlns:a16="http://schemas.microsoft.com/office/drawing/2014/main" id="{898B7BC2-5CC5-9CE7-26BB-799759299501}"/>
              </a:ext>
            </a:extLst>
          </p:cNvPr>
          <p:cNvSpPr>
            <a:spLocks noGrp="1"/>
          </p:cNvSpPr>
          <p:nvPr>
            <p:ph type="body" sz="quarter" idx="12" hasCustomPrompt="1"/>
          </p:nvPr>
        </p:nvSpPr>
        <p:spPr>
          <a:xfrm>
            <a:off x="2244724" y="4847442"/>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172799492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928188" y="1236861"/>
            <a:ext cx="6839892"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8" name="Text Placeholder 3">
            <a:extLst>
              <a:ext uri="{FF2B5EF4-FFF2-40B4-BE49-F238E27FC236}">
                <a16:creationId xmlns:a16="http://schemas.microsoft.com/office/drawing/2014/main" id="{BB511C53-0BA1-B700-3FBE-5EB426B8ACA1}"/>
              </a:ext>
            </a:extLst>
          </p:cNvPr>
          <p:cNvSpPr>
            <a:spLocks noGrp="1"/>
          </p:cNvSpPr>
          <p:nvPr>
            <p:ph type="body" sz="quarter" idx="12"/>
          </p:nvPr>
        </p:nvSpPr>
        <p:spPr>
          <a:xfrm>
            <a:off x="1927111" y="3459636"/>
            <a:ext cx="6839892" cy="1515172"/>
          </a:xfrm>
        </p:spPr>
        <p:txBody>
          <a:bodyPr>
            <a:normAutofit/>
          </a:bodyPr>
          <a:lstStyle>
            <a:lvl1pPr marL="0" indent="0">
              <a:lnSpc>
                <a:spcPct val="100000"/>
              </a:lnSpc>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72178" y="3459636"/>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323540640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all to Worship Response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8" y="1214206"/>
            <a:ext cx="1654933" cy="646331"/>
          </a:xfrm>
          <a:prstGeom prst="rect">
            <a:avLst/>
          </a:prstGeom>
          <a:noFill/>
        </p:spPr>
        <p:txBody>
          <a:bodyPr wrap="square" rtlCol="0">
            <a:spAutoFit/>
          </a:bodyPr>
          <a:lstStyle/>
          <a:p>
            <a:r>
              <a:rPr lang="en-US" sz="3600" i="1" dirty="0">
                <a:solidFill>
                  <a:schemeClr val="tx1"/>
                </a:solidFill>
                <a:latin typeface="+mn-lt"/>
              </a:rPr>
              <a:t>Leader:</a:t>
            </a:r>
          </a:p>
        </p:txBody>
      </p:sp>
      <p:sp>
        <p:nvSpPr>
          <p:cNvPr id="7" name="TextBox 6">
            <a:extLst>
              <a:ext uri="{FF2B5EF4-FFF2-40B4-BE49-F238E27FC236}">
                <a16:creationId xmlns:a16="http://schemas.microsoft.com/office/drawing/2014/main" id="{238AC3EE-0BC8-C4F8-1165-035A907678EB}"/>
              </a:ext>
            </a:extLst>
          </p:cNvPr>
          <p:cNvSpPr txBox="1"/>
          <p:nvPr userDrawn="1"/>
        </p:nvSpPr>
        <p:spPr>
          <a:xfrm>
            <a:off x="241301" y="4351133"/>
            <a:ext cx="1654933" cy="646331"/>
          </a:xfrm>
          <a:prstGeom prst="rect">
            <a:avLst/>
          </a:prstGeom>
          <a:noFill/>
        </p:spPr>
        <p:txBody>
          <a:bodyPr wrap="square" rtlCol="0">
            <a:spAutoFit/>
          </a:bodyPr>
          <a:lstStyle/>
          <a:p>
            <a:r>
              <a:rPr lang="en-US" sz="3600" i="1" dirty="0">
                <a:solidFill>
                  <a:schemeClr val="tx1"/>
                </a:solidFill>
                <a:latin typeface="+mn-lt"/>
              </a:rPr>
              <a:t>People:</a:t>
            </a:r>
          </a:p>
        </p:txBody>
      </p:sp>
      <p:sp>
        <p:nvSpPr>
          <p:cNvPr id="9" name="Text Placeholder 11">
            <a:extLst>
              <a:ext uri="{FF2B5EF4-FFF2-40B4-BE49-F238E27FC236}">
                <a16:creationId xmlns:a16="http://schemas.microsoft.com/office/drawing/2014/main" id="{C6D5B93D-0B9C-A5FA-7824-B970D37A7319}"/>
              </a:ext>
            </a:extLst>
          </p:cNvPr>
          <p:cNvSpPr>
            <a:spLocks noGrp="1"/>
          </p:cNvSpPr>
          <p:nvPr>
            <p:ph type="body" sz="quarter" idx="11" hasCustomPrompt="1"/>
          </p:nvPr>
        </p:nvSpPr>
        <p:spPr>
          <a:xfrm>
            <a:off x="2244724" y="1272821"/>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10" name="Text Placeholder 11">
            <a:extLst>
              <a:ext uri="{FF2B5EF4-FFF2-40B4-BE49-F238E27FC236}">
                <a16:creationId xmlns:a16="http://schemas.microsoft.com/office/drawing/2014/main" id="{3F13B1AB-014D-ED8F-DF6C-58D4638E531E}"/>
              </a:ext>
            </a:extLst>
          </p:cNvPr>
          <p:cNvSpPr>
            <a:spLocks noGrp="1"/>
          </p:cNvSpPr>
          <p:nvPr>
            <p:ph type="body" sz="quarter" idx="12" hasCustomPrompt="1"/>
          </p:nvPr>
        </p:nvSpPr>
        <p:spPr>
          <a:xfrm>
            <a:off x="2244724" y="4231495"/>
            <a:ext cx="6657975" cy="1531937"/>
          </a:xfrm>
          <a:prstGeom prst="rect">
            <a:avLst/>
          </a:prstGeom>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67538559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CF5D5D-B31B-A041-86BD-C9EFDC27A6CE}" type="datetimeFigureOut">
              <a:rPr lang="en-US" smtClean="0"/>
              <a:t>6/2/26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114952-7BA6-F444-BCA3-10EA17C64ECE}" type="slidenum">
              <a:rPr lang="en-US" smtClean="0"/>
              <a:t>‹#›</a:t>
            </a:fld>
            <a:endParaRPr lang="en-US"/>
          </a:p>
        </p:txBody>
      </p:sp>
    </p:spTree>
    <p:extLst>
      <p:ext uri="{BB962C8B-B14F-4D97-AF65-F5344CB8AC3E}">
        <p14:creationId xmlns:p14="http://schemas.microsoft.com/office/powerpoint/2010/main" val="17341786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106203" y="1283012"/>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1:</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1815838" y="1302303"/>
            <a:ext cx="6657975" cy="5036851"/>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23521587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780EA-1E8D-C0D6-B043-68605F5B5073}"/>
              </a:ext>
            </a:extLst>
          </p:cNvPr>
          <p:cNvSpPr txBox="1"/>
          <p:nvPr userDrawn="1"/>
        </p:nvSpPr>
        <p:spPr>
          <a:xfrm>
            <a:off x="0" y="1347774"/>
            <a:ext cx="2465798"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Congregation:</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8" name="Text Placeholder 11">
            <a:extLst>
              <a:ext uri="{FF2B5EF4-FFF2-40B4-BE49-F238E27FC236}">
                <a16:creationId xmlns:a16="http://schemas.microsoft.com/office/drawing/2014/main" id="{4B17FECE-9B96-ED83-6DEF-D22898A27DB8}"/>
              </a:ext>
            </a:extLst>
          </p:cNvPr>
          <p:cNvSpPr>
            <a:spLocks noGrp="1"/>
          </p:cNvSpPr>
          <p:nvPr>
            <p:ph type="body" sz="quarter" idx="11" hasCustomPrompt="1"/>
          </p:nvPr>
        </p:nvSpPr>
        <p:spPr>
          <a:xfrm>
            <a:off x="2342508" y="1302303"/>
            <a:ext cx="6131305" cy="5160141"/>
          </a:xfrm>
          <a:prstGeom prst="rect">
            <a:avLst/>
          </a:prstGeom>
          <a:solidFill>
            <a:srgbClr val="FFF2CC">
              <a:alpha val="74118"/>
            </a:srgbClr>
          </a:solidFill>
        </p:spPr>
        <p:txBody>
          <a:bodyPr/>
          <a:lstStyle>
            <a:lvl1pPr marL="0" indent="0">
              <a:buFontTx/>
              <a:buNone/>
              <a:defRPr sz="3000" b="1">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Tree>
    <p:extLst>
      <p:ext uri="{BB962C8B-B14F-4D97-AF65-F5344CB8AC3E}">
        <p14:creationId xmlns:p14="http://schemas.microsoft.com/office/powerpoint/2010/main" val="40443038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ACA3BE-CEC7-A9BF-16EA-7B0B459E2C40}"/>
              </a:ext>
            </a:extLst>
          </p:cNvPr>
          <p:cNvSpPr txBox="1"/>
          <p:nvPr userDrawn="1"/>
        </p:nvSpPr>
        <p:spPr>
          <a:xfrm>
            <a:off x="517289" y="1117315"/>
            <a:ext cx="1709635" cy="461665"/>
          </a:xfrm>
          <a:prstGeom prst="rect">
            <a:avLst/>
          </a:prstGeom>
          <a:noFill/>
        </p:spPr>
        <p:txBody>
          <a:bodyPr wrap="square" rtlCol="0">
            <a:spAutoFit/>
          </a:bodyPr>
          <a:lstStyle/>
          <a:p>
            <a:r>
              <a:rPr lang="en-US" sz="2400" i="1" dirty="0">
                <a:latin typeface="Verdana" panose="020B0604030504040204" pitchFamily="34" charset="0"/>
                <a:ea typeface="Verdana" panose="020B0604030504040204" pitchFamily="34" charset="0"/>
                <a:cs typeface="Verdana" panose="020B0604030504040204" pitchFamily="34" charset="0"/>
              </a:rPr>
              <a:t>Reader 2:</a:t>
            </a:r>
          </a:p>
        </p:txBody>
      </p:sp>
      <p:sp>
        <p:nvSpPr>
          <p:cNvPr id="6" name="TextBox 5">
            <a:extLst>
              <a:ext uri="{FF2B5EF4-FFF2-40B4-BE49-F238E27FC236}">
                <a16:creationId xmlns:a16="http://schemas.microsoft.com/office/drawing/2014/main" id="{0CC4EF4D-BEC1-61F3-535E-F11D3614595C}"/>
              </a:ext>
            </a:extLst>
          </p:cNvPr>
          <p:cNvSpPr txBox="1"/>
          <p:nvPr userDrawn="1"/>
        </p:nvSpPr>
        <p:spPr>
          <a:xfrm>
            <a:off x="1209782" y="190528"/>
            <a:ext cx="6724436" cy="784830"/>
          </a:xfrm>
          <a:prstGeom prst="rect">
            <a:avLst/>
          </a:prstGeom>
          <a:noFill/>
        </p:spPr>
        <p:txBody>
          <a:bodyPr wrap="square">
            <a:spAutoFit/>
          </a:bodyPr>
          <a:lstStyle/>
          <a:p>
            <a:pPr algn="ctr"/>
            <a:r>
              <a:rPr lang="en-US" sz="4500" dirty="0">
                <a:latin typeface="Dreaming Outloud Script Pro" panose="03050502040304050704" pitchFamily="66" charset="77"/>
                <a:cs typeface="Dreaming Outloud Script Pro" panose="03050502040304050704" pitchFamily="66" charset="77"/>
              </a:rPr>
              <a:t>Advent Candle Reading</a:t>
            </a:r>
          </a:p>
        </p:txBody>
      </p:sp>
      <p:sp>
        <p:nvSpPr>
          <p:cNvPr id="9" name="Text Placeholder 11">
            <a:extLst>
              <a:ext uri="{FF2B5EF4-FFF2-40B4-BE49-F238E27FC236}">
                <a16:creationId xmlns:a16="http://schemas.microsoft.com/office/drawing/2014/main" id="{54D18103-9CC9-F248-198A-3ED24726786A}"/>
              </a:ext>
            </a:extLst>
          </p:cNvPr>
          <p:cNvSpPr>
            <a:spLocks noGrp="1"/>
          </p:cNvSpPr>
          <p:nvPr>
            <p:ph type="body" sz="quarter" idx="12" hasCustomPrompt="1"/>
          </p:nvPr>
        </p:nvSpPr>
        <p:spPr>
          <a:xfrm>
            <a:off x="2226924" y="1117315"/>
            <a:ext cx="6131305" cy="5160195"/>
          </a:xfrm>
          <a:prstGeom prst="rect">
            <a:avLst/>
          </a:prstGeom>
          <a:solidFill>
            <a:srgbClr val="FFF2CC">
              <a:alpha val="74118"/>
            </a:srgbClr>
          </a:solidFill>
        </p:spPr>
        <p:txBody>
          <a:bodyPr/>
          <a:lstStyle>
            <a:lvl1pPr marL="0" indent="0">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sz="3000">
                <a:latin typeface="Verdana" panose="020B0604030504040204" pitchFamily="34" charset="0"/>
                <a:ea typeface="Verdana" panose="020B0604030504040204" pitchFamily="34" charset="0"/>
                <a:cs typeface="Verdana" panose="020B0604030504040204" pitchFamily="34" charset="0"/>
              </a:defRPr>
            </a:lvl2pPr>
            <a:lvl3pPr marL="914400" indent="0">
              <a:buFontTx/>
              <a:buNone/>
              <a:defRPr sz="3000">
                <a:latin typeface="Verdana" panose="020B0604030504040204" pitchFamily="34" charset="0"/>
                <a:ea typeface="Verdana" panose="020B0604030504040204" pitchFamily="34" charset="0"/>
                <a:cs typeface="Verdana" panose="020B0604030504040204" pitchFamily="34" charset="0"/>
              </a:defRPr>
            </a:lvl3pPr>
            <a:lvl4pPr marL="1371600" indent="0">
              <a:buFontTx/>
              <a:buNone/>
              <a:defRPr sz="3000">
                <a:latin typeface="Verdana" panose="020B0604030504040204" pitchFamily="34" charset="0"/>
                <a:ea typeface="Verdana" panose="020B0604030504040204" pitchFamily="34" charset="0"/>
                <a:cs typeface="Verdana" panose="020B0604030504040204" pitchFamily="34" charset="0"/>
              </a:defRPr>
            </a:lvl4pPr>
            <a:lvl5pPr marL="1828800" indent="0">
              <a:buFontTx/>
              <a:buNone/>
              <a:defRPr sz="3000">
                <a:latin typeface="Verdana" panose="020B0604030504040204" pitchFamily="34" charset="0"/>
                <a:ea typeface="Verdana" panose="020B0604030504040204" pitchFamily="34" charset="0"/>
                <a:cs typeface="Verdana" panose="020B0604030504040204" pitchFamily="34" charset="0"/>
              </a:defRPr>
            </a:lvl5pPr>
          </a:lstStyle>
          <a:p>
            <a:pPr lvl="0"/>
            <a:r>
              <a:rPr lang="en-US" dirty="0"/>
              <a:t> </a:t>
            </a:r>
          </a:p>
        </p:txBody>
      </p:sp>
      <p:sp>
        <p:nvSpPr>
          <p:cNvPr id="2" name="TextBox 1">
            <a:extLst>
              <a:ext uri="{FF2B5EF4-FFF2-40B4-BE49-F238E27FC236}">
                <a16:creationId xmlns:a16="http://schemas.microsoft.com/office/drawing/2014/main" id="{35401CE0-607B-EF1A-CA1A-F022D80B2176}"/>
              </a:ext>
            </a:extLst>
          </p:cNvPr>
          <p:cNvSpPr txBox="1"/>
          <p:nvPr userDrawn="1"/>
        </p:nvSpPr>
        <p:spPr>
          <a:xfrm>
            <a:off x="1506347" y="6396335"/>
            <a:ext cx="6131305" cy="461665"/>
          </a:xfrm>
          <a:prstGeom prst="rect">
            <a:avLst/>
          </a:prstGeom>
          <a:noFill/>
        </p:spPr>
        <p:txBody>
          <a:bodyPr wrap="square" rtlCol="0">
            <a:spAutoFit/>
          </a:bodyPr>
          <a:lstStyle/>
          <a:p>
            <a:pPr algn="ctr"/>
            <a:r>
              <a:rPr lang="en-US" sz="2400" i="0" dirty="0">
                <a:latin typeface="Lucida Calligraphy" panose="03010101010101010101" pitchFamily="66" charset="77"/>
                <a:ea typeface="Verdana" panose="020B0604030504040204" pitchFamily="34" charset="0"/>
                <a:cs typeface="Verdana" panose="020B0604030504040204" pitchFamily="34" charset="0"/>
              </a:rPr>
              <a:t>The reader will light the candle </a:t>
            </a:r>
          </a:p>
        </p:txBody>
      </p:sp>
    </p:spTree>
    <p:extLst>
      <p:ext uri="{BB962C8B-B14F-4D97-AF65-F5344CB8AC3E}">
        <p14:creationId xmlns:p14="http://schemas.microsoft.com/office/powerpoint/2010/main" val="30415201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all to Worship Responses">
    <p:spTree>
      <p:nvGrpSpPr>
        <p:cNvPr id="1" name=""/>
        <p:cNvGrpSpPr/>
        <p:nvPr/>
      </p:nvGrpSpPr>
      <p:grpSpPr>
        <a:xfrm>
          <a:off x="0" y="0"/>
          <a:ext cx="0" cy="0"/>
          <a:chOff x="0" y="0"/>
          <a:chExt cx="0" cy="0"/>
        </a:xfrm>
      </p:grpSpPr>
      <p:pic>
        <p:nvPicPr>
          <p:cNvPr id="9" name="Picture 2" descr="Free A Bible with Flowers Near Green Leaves Stock Photo">
            <a:extLst>
              <a:ext uri="{FF2B5EF4-FFF2-40B4-BE49-F238E27FC236}">
                <a16:creationId xmlns:a16="http://schemas.microsoft.com/office/drawing/2014/main" id="{BB5AE79D-0614-29F4-DA82-488E0B78A831}"/>
              </a:ext>
            </a:extLst>
          </p:cNvPr>
          <p:cNvPicPr>
            <a:picLocks noChangeAspect="1" noChangeArrowheads="1"/>
          </p:cNvPicPr>
          <p:nvPr userDrawn="1"/>
        </p:nvPicPr>
        <p:blipFill>
          <a:blip r:embed="rId2" cstate="email">
            <a:alphaModFix amt="5000"/>
            <a:extLst>
              <a:ext uri="{28A0092B-C50C-407E-A947-70E740481C1C}">
                <a14:useLocalDpi xmlns:a14="http://schemas.microsoft.com/office/drawing/2010/main"/>
              </a:ext>
            </a:extLst>
          </a:blip>
          <a:srcRect/>
          <a:stretch>
            <a:fillRect/>
          </a:stretch>
        </p:blipFill>
        <p:spPr bwMode="auto">
          <a:xfrm>
            <a:off x="0" y="1077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B34EFC2B-DC65-F1B1-4B38-70EF9CE413CF}"/>
              </a:ext>
            </a:extLst>
          </p:cNvPr>
          <p:cNvSpPr>
            <a:spLocks noGrp="1"/>
          </p:cNvSpPr>
          <p:nvPr>
            <p:ph type="body" sz="quarter" idx="11"/>
          </p:nvPr>
        </p:nvSpPr>
        <p:spPr>
          <a:xfrm>
            <a:off x="1041149" y="1236861"/>
            <a:ext cx="7726931" cy="1515173"/>
          </a:xfrm>
        </p:spPr>
        <p:txBody>
          <a:bodyPr>
            <a:normAutofit/>
          </a:bodyPr>
          <a:lstStyle>
            <a:lvl1pPr marL="0" indent="0">
              <a:lnSpc>
                <a:spcPct val="100000"/>
              </a:lnSpc>
              <a:buFontTx/>
              <a:buNone/>
              <a:defRPr sz="3000">
                <a:latin typeface="Verdana" panose="020B0604030504040204" pitchFamily="34" charset="0"/>
                <a:ea typeface="Verdana" panose="020B0604030504040204" pitchFamily="34" charset="0"/>
                <a:cs typeface="Verdana" panose="020B0604030504040204" pitchFamily="34" charset="0"/>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endParaRPr lang="en-US" dirty="0"/>
          </a:p>
        </p:txBody>
      </p:sp>
      <p:sp>
        <p:nvSpPr>
          <p:cNvPr id="3" name="TextBox 2">
            <a:extLst>
              <a:ext uri="{FF2B5EF4-FFF2-40B4-BE49-F238E27FC236}">
                <a16:creationId xmlns:a16="http://schemas.microsoft.com/office/drawing/2014/main" id="{EE65CAAC-838D-85DC-F9B5-E792B7167BC0}"/>
              </a:ext>
            </a:extLst>
          </p:cNvPr>
          <p:cNvSpPr txBox="1"/>
          <p:nvPr userDrawn="1"/>
        </p:nvSpPr>
        <p:spPr>
          <a:xfrm>
            <a:off x="487017" y="168965"/>
            <a:ext cx="8358809" cy="769441"/>
          </a:xfrm>
          <a:prstGeom prst="rect">
            <a:avLst/>
          </a:prstGeom>
          <a:noFill/>
        </p:spPr>
        <p:txBody>
          <a:bodyPr wrap="square" rtlCol="0">
            <a:spAutoFit/>
          </a:bodyPr>
          <a:lstStyle/>
          <a:p>
            <a:pPr algn="ctr"/>
            <a:r>
              <a:rPr lang="en-US" sz="4400" dirty="0">
                <a:latin typeface="Times" pitchFamily="2" charset="0"/>
              </a:rPr>
              <a:t>CALL to WORSHIP</a:t>
            </a:r>
          </a:p>
        </p:txBody>
      </p:sp>
      <p:sp>
        <p:nvSpPr>
          <p:cNvPr id="2" name="TextBox 1">
            <a:extLst>
              <a:ext uri="{FF2B5EF4-FFF2-40B4-BE49-F238E27FC236}">
                <a16:creationId xmlns:a16="http://schemas.microsoft.com/office/drawing/2014/main" id="{F3719F5A-C869-510B-19C6-164FCBA6D500}"/>
              </a:ext>
            </a:extLst>
          </p:cNvPr>
          <p:cNvSpPr txBox="1"/>
          <p:nvPr userDrawn="1"/>
        </p:nvSpPr>
        <p:spPr>
          <a:xfrm>
            <a:off x="272179" y="1142979"/>
            <a:ext cx="1654933" cy="646331"/>
          </a:xfrm>
          <a:prstGeom prst="rect">
            <a:avLst/>
          </a:prstGeom>
          <a:noFill/>
        </p:spPr>
        <p:txBody>
          <a:bodyPr wrap="square" rtlCol="0">
            <a:spAutoFit/>
          </a:bodyPr>
          <a:lstStyle/>
          <a:p>
            <a:r>
              <a:rPr lang="en-US" sz="3600" i="1" dirty="0">
                <a:solidFill>
                  <a:schemeClr val="accent1"/>
                </a:solidFill>
                <a:latin typeface="+mn-lt"/>
              </a:rPr>
              <a:t>All:</a:t>
            </a:r>
          </a:p>
        </p:txBody>
      </p:sp>
    </p:spTree>
    <p:extLst>
      <p:ext uri="{BB962C8B-B14F-4D97-AF65-F5344CB8AC3E}">
        <p14:creationId xmlns:p14="http://schemas.microsoft.com/office/powerpoint/2010/main" val="13916772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5" Type="http://schemas.openxmlformats.org/officeDocument/2006/relationships/image" Target="../media/image25.jpeg"/><Relationship Id="rId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9" Type="http://schemas.openxmlformats.org/officeDocument/2006/relationships/image" Target="../media/image18.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19.jpe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44.xml"/><Relationship Id="rId7"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slideLayout" Target="../slideLayouts/slideLayout50.xml"/><Relationship Id="rId7"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22.jpeg"/><Relationship Id="rId5" Type="http://schemas.openxmlformats.org/officeDocument/2006/relationships/theme" Target="../theme/theme6.xml"/><Relationship Id="rId4"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23.jpe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5" Type="http://schemas.openxmlformats.org/officeDocument/2006/relationships/image" Target="../media/image24.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19.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A42F8-F502-CA40-A499-BAF51F08894E}" type="datetimeFigureOut">
              <a:rPr lang="en-US" smtClean="0"/>
              <a:t>6/2/26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7B89E0-00D2-6C40-8B00-2D506419E48F}" type="slidenum">
              <a:rPr lang="en-US" smtClean="0"/>
              <a:t>‹#›</a:t>
            </a:fld>
            <a:endParaRPr lang="en-US"/>
          </a:p>
        </p:txBody>
      </p:sp>
    </p:spTree>
    <p:extLst>
      <p:ext uri="{BB962C8B-B14F-4D97-AF65-F5344CB8AC3E}">
        <p14:creationId xmlns:p14="http://schemas.microsoft.com/office/powerpoint/2010/main" val="412553571"/>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5" r:id="rId3"/>
    <p:sldLayoutId id="2147483687" r:id="rId4"/>
    <p:sldLayoutId id="2147483697" r:id="rId5"/>
    <p:sldLayoutId id="2147483698" r:id="rId6"/>
    <p:sldLayoutId id="2147483816" r:id="rId7"/>
    <p:sldLayoutId id="2147483821" r:id="rId8"/>
    <p:sldLayoutId id="2147483699" r:id="rId9"/>
    <p:sldLayoutId id="2147483817" r:id="rId10"/>
    <p:sldLayoutId id="2147483700" r:id="rId11"/>
    <p:sldLayoutId id="2147483799" r:id="rId12"/>
    <p:sldLayoutId id="2147483800" r:id="rId13"/>
    <p:sldLayoutId id="2147483802" r:id="rId14"/>
    <p:sldLayoutId id="2147483820" r:id="rId15"/>
    <p:sldLayoutId id="2147483819" r:id="rId16"/>
    <p:sldLayoutId id="2147483815" r:id="rId17"/>
    <p:sldLayoutId id="2147483814" r:id="rId18"/>
    <p:sldLayoutId id="2147483813" r:id="rId19"/>
    <p:sldLayoutId id="2147483812" r:id="rId20"/>
    <p:sldLayoutId id="2147483811" r:id="rId21"/>
    <p:sldLayoutId id="2147483801" r:id="rId22"/>
    <p:sldLayoutId id="2147483663" r:id="rId23"/>
    <p:sldLayoutId id="2147483662" r:id="rId24"/>
    <p:sldLayoutId id="2147483803" r:id="rId25"/>
    <p:sldLayoutId id="2147483807" r:id="rId26"/>
    <p:sldLayoutId id="2147483806" r:id="rId27"/>
    <p:sldLayoutId id="2147483797" r:id="rId28"/>
    <p:sldLayoutId id="2147483674" r:id="rId29"/>
    <p:sldLayoutId id="2147483818" r:id="rId30"/>
    <p:sldLayoutId id="2147483730" r:id="rId31"/>
    <p:sldLayoutId id="2147483729" r:id="rId3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50DE8C1-A0AD-CD01-2280-CBC4BD20819F}"/>
              </a:ext>
            </a:extLst>
          </p:cNvPr>
          <p:cNvPicPr>
            <a:picLocks noChangeAspect="1" noChangeArrowheads="1"/>
          </p:cNvPicPr>
          <p:nvPr userDrawn="1"/>
        </p:nvPicPr>
        <p:blipFill>
          <a:blip r:embed="rId5">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3CD8EB3F-446E-AA50-BCB4-B95F68B759F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Advent Candle Lighting </a:t>
            </a:r>
          </a:p>
        </p:txBody>
      </p:sp>
    </p:spTree>
    <p:extLst>
      <p:ext uri="{BB962C8B-B14F-4D97-AF65-F5344CB8AC3E}">
        <p14:creationId xmlns:p14="http://schemas.microsoft.com/office/powerpoint/2010/main" val="1517373760"/>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Baguet Scrip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1B8D5B-8F27-A1E9-1BE5-15C07B1EF934}"/>
              </a:ext>
            </a:extLst>
          </p:cNvPr>
          <p:cNvPicPr>
            <a:picLocks noChangeAspect="1"/>
          </p:cNvPicPr>
          <p:nvPr userDrawn="1"/>
        </p:nvPicPr>
        <p:blipFill rotWithShape="1">
          <a:blip r:embed="rId9" cstate="email">
            <a:alphaModFix amt="5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 name="Title Placeholder 9">
            <a:extLst>
              <a:ext uri="{FF2B5EF4-FFF2-40B4-BE49-F238E27FC236}">
                <a16:creationId xmlns:a16="http://schemas.microsoft.com/office/drawing/2014/main" id="{15676F70-AF4A-A2DE-5EF5-9BE05DD1BEE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240320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45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4"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CONFESSION </a:t>
            </a:r>
          </a:p>
        </p:txBody>
      </p:sp>
    </p:spTree>
    <p:extLst>
      <p:ext uri="{BB962C8B-B14F-4D97-AF65-F5344CB8AC3E}">
        <p14:creationId xmlns:p14="http://schemas.microsoft.com/office/powerpoint/2010/main" val="944592439"/>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ainting of flowers in a field&#10;&#10;AI-generated content may be incorrect.">
            <a:extLst>
              <a:ext uri="{FF2B5EF4-FFF2-40B4-BE49-F238E27FC236}">
                <a16:creationId xmlns:a16="http://schemas.microsoft.com/office/drawing/2014/main" id="{9D21A2E4-1F02-522C-0026-6B693A236C72}"/>
              </a:ext>
            </a:extLst>
          </p:cNvPr>
          <p:cNvPicPr>
            <a:picLocks noChangeAspect="1"/>
          </p:cNvPicPr>
          <p:nvPr userDrawn="1"/>
        </p:nvPicPr>
        <p:blipFill>
          <a:blip r:embed="rId8" cstate="email">
            <a:alphaModFix amt="20000"/>
            <a:extLst>
              <a:ext uri="{28A0092B-C50C-407E-A947-70E740481C1C}">
                <a14:useLocalDpi xmlns:a14="http://schemas.microsoft.com/office/drawing/2010/main"/>
              </a:ext>
            </a:extLst>
          </a:blip>
          <a:stretch>
            <a:fillRect/>
          </a:stretch>
        </p:blipFill>
        <p:spPr>
          <a:xfrm>
            <a:off x="0" y="1181528"/>
            <a:ext cx="9144000" cy="5676472"/>
          </a:xfrm>
          <a:prstGeom prst="rect">
            <a:avLst/>
          </a:prstGeom>
        </p:spPr>
      </p:pic>
      <p:sp>
        <p:nvSpPr>
          <p:cNvPr id="2" name="Title Placeholder 1">
            <a:extLst>
              <a:ext uri="{FF2B5EF4-FFF2-40B4-BE49-F238E27FC236}">
                <a16:creationId xmlns:a16="http://schemas.microsoft.com/office/drawing/2014/main" id="{F50D1853-DEB0-D73F-E0DD-F7805209AC69}"/>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Apostles Creed UMH 882</a:t>
            </a:r>
          </a:p>
        </p:txBody>
      </p:sp>
    </p:spTree>
    <p:extLst>
      <p:ext uri="{BB962C8B-B14F-4D97-AF65-F5344CB8AC3E}">
        <p14:creationId xmlns:p14="http://schemas.microsoft.com/office/powerpoint/2010/main" val="17934851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45" r:id="rId5"/>
    <p:sldLayoutId id="2147483716"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Butterflies flying in the air&#10;&#10;AI-generated content may be incorrect.">
            <a:extLst>
              <a:ext uri="{FF2B5EF4-FFF2-40B4-BE49-F238E27FC236}">
                <a16:creationId xmlns:a16="http://schemas.microsoft.com/office/drawing/2014/main" id="{5ADE271C-7EA1-B9E6-05C2-F842672D6151}"/>
              </a:ext>
            </a:extLst>
          </p:cNvPr>
          <p:cNvPicPr>
            <a:picLocks noChangeAspect="1"/>
          </p:cNvPicPr>
          <p:nvPr userDrawn="1"/>
        </p:nvPicPr>
        <p:blipFill>
          <a:blip r:embed="rId8">
            <a:alphaModFix amt="5000"/>
          </a:blip>
          <a:stretch>
            <a:fillRect/>
          </a:stretch>
        </p:blipFill>
        <p:spPr>
          <a:xfrm>
            <a:off x="0" y="0"/>
            <a:ext cx="9143999" cy="6858000"/>
          </a:xfrm>
          <a:prstGeom prst="rect">
            <a:avLst/>
          </a:prstGeom>
        </p:spPr>
      </p:pic>
      <p:sp>
        <p:nvSpPr>
          <p:cNvPr id="2" name="Title Placeholder 1">
            <a:extLst>
              <a:ext uri="{FF2B5EF4-FFF2-40B4-BE49-F238E27FC236}">
                <a16:creationId xmlns:a16="http://schemas.microsoft.com/office/drawing/2014/main" id="{9E4BA685-716D-E71E-169E-FC0049952C9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Nicene Creed UMH 880</a:t>
            </a:r>
          </a:p>
        </p:txBody>
      </p:sp>
    </p:spTree>
    <p:extLst>
      <p:ext uri="{BB962C8B-B14F-4D97-AF65-F5344CB8AC3E}">
        <p14:creationId xmlns:p14="http://schemas.microsoft.com/office/powerpoint/2010/main" val="3942332354"/>
      </p:ext>
    </p:extLst>
  </p:cSld>
  <p:clrMap bg1="lt1" tx1="dk1" bg2="lt2" tx2="dk2" accent1="accent1" accent2="accent2" accent3="accent3" accent4="accent4" accent5="accent5" accent6="accent6" hlink="hlink" folHlink="folHlink"/>
  <p:sldLayoutIdLst>
    <p:sldLayoutId id="2147483668" r:id="rId1"/>
    <p:sldLayoutId id="2147483725" r:id="rId2"/>
    <p:sldLayoutId id="2147483724" r:id="rId3"/>
    <p:sldLayoutId id="2147483726" r:id="rId4"/>
    <p:sldLayoutId id="2147483727" r:id="rId5"/>
    <p:sldLayoutId id="2147483728" r:id="rId6"/>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F0CED-423F-67D7-8E5F-F48BA8A04EAA}"/>
              </a:ext>
            </a:extLst>
          </p:cNvPr>
          <p:cNvSpPr>
            <a:spLocks noGrp="1"/>
          </p:cNvSpPr>
          <p:nvPr>
            <p:ph type="title"/>
          </p:nvPr>
        </p:nvSpPr>
        <p:spPr>
          <a:xfrm>
            <a:off x="628650" y="2766218"/>
            <a:ext cx="7886700" cy="1325563"/>
          </a:xfrm>
          <a:prstGeom prst="rect">
            <a:avLst/>
          </a:prstGeom>
        </p:spPr>
        <p:txBody>
          <a:bodyPr vert="horz" lIns="91440" tIns="45720" rIns="91440" bIns="45720" rtlCol="0" anchor="ctr">
            <a:normAutofit/>
          </a:bodyPr>
          <a:lstStyle/>
          <a:p>
            <a:r>
              <a:rPr lang="en-US" dirty="0"/>
              <a:t>The Apostle’s Creed</a:t>
            </a:r>
            <a:br>
              <a:rPr lang="en-US" dirty="0"/>
            </a:br>
            <a:r>
              <a:rPr lang="en-US" dirty="0"/>
              <a:t>Traditional Version </a:t>
            </a:r>
          </a:p>
        </p:txBody>
      </p:sp>
      <p:pic>
        <p:nvPicPr>
          <p:cNvPr id="1026" name="Picture 2">
            <a:extLst>
              <a:ext uri="{FF2B5EF4-FFF2-40B4-BE49-F238E27FC236}">
                <a16:creationId xmlns:a16="http://schemas.microsoft.com/office/drawing/2014/main" id="{882D0DDB-B331-A649-6BB9-9118F047D72F}"/>
              </a:ext>
            </a:extLst>
          </p:cNvPr>
          <p:cNvPicPr>
            <a:picLocks noChangeAspect="1" noChangeArrowheads="1"/>
          </p:cNvPicPr>
          <p:nvPr userDrawn="1"/>
        </p:nvPicPr>
        <p:blipFill>
          <a:blip r:embed="rId6">
            <a:alphaModFix am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8219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ross on a path with flowers and trees&#10;&#10;AI-generated content may be incorrect.">
            <a:extLst>
              <a:ext uri="{FF2B5EF4-FFF2-40B4-BE49-F238E27FC236}">
                <a16:creationId xmlns:a16="http://schemas.microsoft.com/office/drawing/2014/main" id="{EED360EA-0707-F612-E24F-F301080D4BD7}"/>
              </a:ext>
            </a:extLst>
          </p:cNvPr>
          <p:cNvPicPr>
            <a:picLocks noChangeAspect="1"/>
          </p:cNvPicPr>
          <p:nvPr userDrawn="1"/>
        </p:nvPicPr>
        <p:blipFill>
          <a:blip r:embed="rId20" cstate="email">
            <a:alphaModFix amt="5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904295"/>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93" r:id="rId4"/>
    <p:sldLayoutId id="2147483771" r:id="rId5"/>
    <p:sldLayoutId id="2147483773" r:id="rId6"/>
    <p:sldLayoutId id="2147483794" r:id="rId7"/>
    <p:sldLayoutId id="2147483774" r:id="rId8"/>
    <p:sldLayoutId id="2147483775" r:id="rId9"/>
    <p:sldLayoutId id="2147483776" r:id="rId10"/>
    <p:sldLayoutId id="2147483795" r:id="rId11"/>
    <p:sldLayoutId id="2147483778" r:id="rId12"/>
    <p:sldLayoutId id="2147483772" r:id="rId13"/>
    <p:sldLayoutId id="2147483777" r:id="rId14"/>
    <p:sldLayoutId id="2147483796" r:id="rId15"/>
    <p:sldLayoutId id="2147483809" r:id="rId16"/>
    <p:sldLayoutId id="2147483808" r:id="rId17"/>
    <p:sldLayoutId id="2147483791" r:id="rId18"/>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3800" b="1" kern="1200">
          <a:ln>
            <a:solidFill>
              <a:schemeClr val="bg1"/>
            </a:solidFill>
          </a:ln>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C93A617-CA3C-F5EE-6BB2-D5A4CE764DEC}"/>
              </a:ext>
            </a:extLst>
          </p:cNvPr>
          <p:cNvSpPr txBox="1"/>
          <p:nvPr userDrawn="1"/>
        </p:nvSpPr>
        <p:spPr>
          <a:xfrm>
            <a:off x="106680" y="247134"/>
            <a:ext cx="8930640" cy="861774"/>
          </a:xfrm>
          <a:prstGeom prst="rect">
            <a:avLst/>
          </a:prstGeom>
          <a:noFill/>
        </p:spPr>
        <p:txBody>
          <a:bodyPr wrap="square">
            <a:spAutoFit/>
          </a:bodyPr>
          <a:lstStyle/>
          <a:p>
            <a:pPr algn="l"/>
            <a:r>
              <a:rPr lang="en-US" sz="5000" b="1" dirty="0">
                <a:effectLst/>
                <a:latin typeface="Verdana" panose="020B0604030504040204" pitchFamily="34" charset="0"/>
                <a:ea typeface="Verdana" panose="020B0604030504040204" pitchFamily="34" charset="0"/>
                <a:cs typeface="Verdana" panose="020B0604030504040204" pitchFamily="34" charset="0"/>
              </a:rPr>
              <a:t>The Lord’s Prayer</a:t>
            </a:r>
          </a:p>
        </p:txBody>
      </p:sp>
      <p:sp>
        <p:nvSpPr>
          <p:cNvPr id="10" name="TextBox 9">
            <a:extLst>
              <a:ext uri="{FF2B5EF4-FFF2-40B4-BE49-F238E27FC236}">
                <a16:creationId xmlns:a16="http://schemas.microsoft.com/office/drawing/2014/main" id="{AE61D689-BC9F-FA9E-637F-CAD6B7DE6487}"/>
              </a:ext>
            </a:extLst>
          </p:cNvPr>
          <p:cNvSpPr txBox="1"/>
          <p:nvPr userDrawn="1"/>
        </p:nvSpPr>
        <p:spPr>
          <a:xfrm>
            <a:off x="7127240" y="554910"/>
            <a:ext cx="2448560" cy="553998"/>
          </a:xfrm>
          <a:prstGeom prst="rect">
            <a:avLst/>
          </a:prstGeom>
          <a:noFill/>
        </p:spPr>
        <p:txBody>
          <a:bodyPr wrap="square">
            <a:spAutoFit/>
          </a:bodyPr>
          <a:lstStyle/>
          <a:p>
            <a:r>
              <a:rPr lang="en-US" sz="3000" dirty="0">
                <a:effectLst/>
                <a:latin typeface="Verdana" panose="020B0604030504040204" pitchFamily="34" charset="0"/>
                <a:ea typeface="Verdana" panose="020B0604030504040204" pitchFamily="34" charset="0"/>
                <a:cs typeface="Verdana" panose="020B0604030504040204" pitchFamily="34" charset="0"/>
              </a:rPr>
              <a:t>UMH 895</a:t>
            </a:r>
          </a:p>
        </p:txBody>
      </p:sp>
      <p:pic>
        <p:nvPicPr>
          <p:cNvPr id="12" name="Picture 11">
            <a:extLst>
              <a:ext uri="{FF2B5EF4-FFF2-40B4-BE49-F238E27FC236}">
                <a16:creationId xmlns:a16="http://schemas.microsoft.com/office/drawing/2014/main" id="{4D5BE7CE-51E5-2CE8-025F-8CDFC149B448}"/>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1108908"/>
            <a:ext cx="1582013" cy="2022574"/>
          </a:xfrm>
          <a:prstGeom prst="ellipse">
            <a:avLst/>
          </a:prstGeom>
          <a:ln>
            <a:noFill/>
          </a:ln>
          <a:effectLst>
            <a:softEdge rad="112500"/>
          </a:effectLst>
        </p:spPr>
      </p:pic>
    </p:spTree>
    <p:extLst>
      <p:ext uri="{BB962C8B-B14F-4D97-AF65-F5344CB8AC3E}">
        <p14:creationId xmlns:p14="http://schemas.microsoft.com/office/powerpoint/2010/main" val="685952538"/>
      </p:ext>
    </p:extLst>
  </p:cSld>
  <p:clrMap bg1="lt1" tx1="dk1" bg2="lt2" tx2="dk2" accent1="accent1" accent2="accent2" accent3="accent3" accent4="accent4" accent5="accent5" accent6="accent6" hlink="hlink" folHlink="folHlink"/>
  <p:sldLayoutIdLst>
    <p:sldLayoutId id="2147483754" r:id="rId1"/>
    <p:sldLayoutId id="2147483753" r:id="rId2"/>
    <p:sldLayoutId id="2147483790"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2" descr="The Lent Season &amp; Symbolism - Unspoken Elements">
            <a:extLst>
              <a:ext uri="{FF2B5EF4-FFF2-40B4-BE49-F238E27FC236}">
                <a16:creationId xmlns:a16="http://schemas.microsoft.com/office/drawing/2014/main" id="{66E3D6CF-6543-72FA-4159-DFDA5402B442}"/>
              </a:ext>
            </a:extLst>
          </p:cNvPr>
          <p:cNvPicPr>
            <a:picLocks noChangeAspect="1" noChangeArrowheads="1"/>
          </p:cNvPicPr>
          <p:nvPr userDrawn="1"/>
        </p:nvPicPr>
        <p:blipFill>
          <a:blip r:embed="rId5" cstate="email">
            <a:alphaModFix am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202566"/>
            <a:ext cx="7886700" cy="1325563"/>
          </a:xfrm>
          <a:prstGeom prst="rect">
            <a:avLst/>
          </a:prstGeom>
        </p:spPr>
        <p:txBody>
          <a:bodyPr vert="horz" lIns="91440" tIns="45720" rIns="91440" bIns="45720" rtlCol="0" anchor="ctr">
            <a:normAutofit/>
          </a:bodyPr>
          <a:lstStyle/>
          <a:p>
            <a:r>
              <a:rPr lang="en-US" dirty="0"/>
              <a:t>Call to Worship Lent</a:t>
            </a:r>
          </a:p>
        </p:txBody>
      </p:sp>
    </p:spTree>
    <p:extLst>
      <p:ext uri="{BB962C8B-B14F-4D97-AF65-F5344CB8AC3E}">
        <p14:creationId xmlns:p14="http://schemas.microsoft.com/office/powerpoint/2010/main" val="288646004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txStyles>
    <p:titleStyle>
      <a:lvl1pPr algn="ctr" defTabSz="914400" rtl="0" eaLnBrk="1" latinLnBrk="0" hangingPunct="1">
        <a:lnSpc>
          <a:spcPct val="90000"/>
        </a:lnSpc>
        <a:spcBef>
          <a:spcPct val="0"/>
        </a:spcBef>
        <a:buNone/>
        <a:defRPr sz="4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hyperlink" Target="Music/Gloria%20Patri%20-%20RUMC.mp3" TargetMode="External"/><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26872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E74316-F2B2-794F-AB6E-9B2F9D77F39E}"/>
              </a:ext>
            </a:extLst>
          </p:cNvPr>
          <p:cNvPicPr>
            <a:picLocks noChangeAspect="1"/>
          </p:cNvPicPr>
          <p:nvPr/>
        </p:nvPicPr>
        <p:blipFill>
          <a:blip r:embed="rId2">
            <a:alphaModFix amt="5000"/>
          </a:blip>
          <a:stretch>
            <a:fillRect/>
          </a:stretch>
        </p:blipFill>
        <p:spPr>
          <a:xfrm>
            <a:off x="0" y="0"/>
            <a:ext cx="9199756" cy="6858000"/>
          </a:xfrm>
          <a:prstGeom prst="rect">
            <a:avLst/>
          </a:prstGeom>
        </p:spPr>
      </p:pic>
      <p:sp>
        <p:nvSpPr>
          <p:cNvPr id="5" name="TextBox 4"/>
          <p:cNvSpPr txBox="1"/>
          <p:nvPr/>
        </p:nvSpPr>
        <p:spPr>
          <a:xfrm>
            <a:off x="317014" y="1708464"/>
            <a:ext cx="8509970" cy="2185214"/>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Standing on the promises of Christ my King, through eternal ages let his praises ring; </a:t>
            </a:r>
          </a:p>
          <a:p>
            <a:pPr algn="ctr"/>
            <a:r>
              <a:rPr lang="en-US" sz="3400" dirty="0">
                <a:latin typeface="Times New Roman" charset="0"/>
                <a:ea typeface="Times New Roman" charset="0"/>
                <a:cs typeface="Times New Roman" charset="0"/>
              </a:rPr>
              <a:t>glory in the highest, I will shout and sing, standing on the promises of God.</a:t>
            </a:r>
          </a:p>
        </p:txBody>
      </p:sp>
      <p:sp>
        <p:nvSpPr>
          <p:cNvPr id="8" name="TextBox 7">
            <a:extLst>
              <a:ext uri="{FF2B5EF4-FFF2-40B4-BE49-F238E27FC236}">
                <a16:creationId xmlns:a16="http://schemas.microsoft.com/office/drawing/2014/main" id="{C763C792-AE5B-3044-96DB-78FF52DBBD38}"/>
              </a:ext>
            </a:extLst>
          </p:cNvPr>
          <p:cNvSpPr txBox="1"/>
          <p:nvPr/>
        </p:nvSpPr>
        <p:spPr>
          <a:xfrm>
            <a:off x="0" y="0"/>
            <a:ext cx="9143999"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a:t>
            </a:r>
            <a:r>
              <a:rPr lang="en-US" sz="3200" i="1" dirty="0">
                <a:latin typeface="Times New Roman" charset="0"/>
                <a:ea typeface="Times New Roman" charset="0"/>
                <a:cs typeface="Times New Roman" charset="0"/>
              </a:rPr>
              <a:t>Standing on the Promises</a:t>
            </a:r>
            <a:r>
              <a:rPr lang="en-US" sz="3200" dirty="0">
                <a:latin typeface="Times New Roman" charset="0"/>
                <a:ea typeface="Times New Roman" charset="0"/>
                <a:cs typeface="Times New Roman" charset="0"/>
              </a:rPr>
              <a:t>”    UMH 374</a:t>
            </a:r>
          </a:p>
          <a:p>
            <a:pPr algn="ctr"/>
            <a:r>
              <a:rPr lang="en-US" sz="2000" dirty="0">
                <a:latin typeface="Times New Roman" charset="0"/>
                <a:ea typeface="Times New Roman" charset="0"/>
                <a:cs typeface="Times New Roman" charset="0"/>
              </a:rPr>
              <a:t>WORDS and MUSIC: R. Kelso Carter, 1886</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25B93199-DAFC-1C4A-BDA1-46BE6B5C50F8}"/>
              </a:ext>
            </a:extLst>
          </p:cNvPr>
          <p:cNvSpPr txBox="1"/>
          <p:nvPr/>
        </p:nvSpPr>
        <p:spPr>
          <a:xfrm>
            <a:off x="344893" y="4132399"/>
            <a:ext cx="8509970" cy="2185214"/>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Standing, standing, </a:t>
            </a:r>
          </a:p>
          <a:p>
            <a:pPr algn="ctr"/>
            <a:r>
              <a:rPr lang="en-US" sz="3400" dirty="0">
                <a:latin typeface="Times New Roman" charset="0"/>
                <a:ea typeface="Times New Roman" charset="0"/>
                <a:cs typeface="Times New Roman" charset="0"/>
              </a:rPr>
              <a:t>standing on the promises of God my Savior; standing, standing, </a:t>
            </a:r>
          </a:p>
          <a:p>
            <a:pPr algn="ctr"/>
            <a:r>
              <a:rPr lang="en-US" sz="3400" dirty="0">
                <a:latin typeface="Times New Roman" charset="0"/>
                <a:ea typeface="Times New Roman" charset="0"/>
                <a:cs typeface="Times New Roman" charset="0"/>
              </a:rPr>
              <a:t>I’m standing on the promises of God.</a:t>
            </a:r>
          </a:p>
        </p:txBody>
      </p:sp>
    </p:spTree>
    <p:extLst>
      <p:ext uri="{BB962C8B-B14F-4D97-AF65-F5344CB8AC3E}">
        <p14:creationId xmlns:p14="http://schemas.microsoft.com/office/powerpoint/2010/main" val="1725330700"/>
      </p:ext>
    </p:extLst>
  </p:cSld>
  <p:clrMapOvr>
    <a:masterClrMapping/>
  </p:clrMapOvr>
  <p:transition spd="med">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42824B-CD74-A648-94BC-14200152A0AD}"/>
              </a:ext>
            </a:extLst>
          </p:cNvPr>
          <p:cNvSpPr txBox="1"/>
          <p:nvPr/>
        </p:nvSpPr>
        <p:spPr>
          <a:xfrm>
            <a:off x="0" y="0"/>
            <a:ext cx="9143999"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a:t>
            </a:r>
            <a:r>
              <a:rPr lang="en-US" sz="3200" i="1" dirty="0">
                <a:latin typeface="Times New Roman" charset="0"/>
                <a:ea typeface="Times New Roman" charset="0"/>
                <a:cs typeface="Times New Roman" charset="0"/>
              </a:rPr>
              <a:t>Standing on the Promises</a:t>
            </a:r>
            <a:r>
              <a:rPr lang="en-US" sz="3200" dirty="0">
                <a:latin typeface="Times New Roman" charset="0"/>
                <a:ea typeface="Times New Roman" charset="0"/>
                <a:cs typeface="Times New Roman" charset="0"/>
              </a:rPr>
              <a:t>”    UMH 374</a:t>
            </a:r>
          </a:p>
          <a:p>
            <a:pPr algn="ctr"/>
            <a:r>
              <a:rPr lang="en-US" sz="2000" dirty="0">
                <a:latin typeface="Times New Roman" charset="0"/>
                <a:ea typeface="Times New Roman" charset="0"/>
                <a:cs typeface="Times New Roman" charset="0"/>
              </a:rPr>
              <a:t>WORDS and MUSIC: R. Kelso Carter, 1886</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50227E49-386D-AA4F-85E4-5F06F5359E22}"/>
              </a:ext>
            </a:extLst>
          </p:cNvPr>
          <p:cNvSpPr txBox="1"/>
          <p:nvPr/>
        </p:nvSpPr>
        <p:spPr>
          <a:xfrm>
            <a:off x="168159" y="1697954"/>
            <a:ext cx="8818183" cy="2185214"/>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Standing on the promises that cannot fail, </a:t>
            </a:r>
          </a:p>
          <a:p>
            <a:pPr algn="ctr"/>
            <a:r>
              <a:rPr lang="en-US" sz="3400" dirty="0">
                <a:latin typeface="Times New Roman" charset="0"/>
                <a:ea typeface="Times New Roman" charset="0"/>
                <a:cs typeface="Times New Roman" charset="0"/>
              </a:rPr>
              <a:t>when the howling storms of doubt and fear assail, by the living Word of God I shall prevail, </a:t>
            </a:r>
          </a:p>
          <a:p>
            <a:pPr algn="ctr"/>
            <a:r>
              <a:rPr lang="en-US" sz="3400" dirty="0">
                <a:latin typeface="Times New Roman" charset="0"/>
                <a:ea typeface="Times New Roman" charset="0"/>
                <a:cs typeface="Times New Roman" charset="0"/>
              </a:rPr>
              <a:t>standing on the promises of God.</a:t>
            </a:r>
          </a:p>
        </p:txBody>
      </p:sp>
      <p:sp>
        <p:nvSpPr>
          <p:cNvPr id="10" name="TextBox 9">
            <a:extLst>
              <a:ext uri="{FF2B5EF4-FFF2-40B4-BE49-F238E27FC236}">
                <a16:creationId xmlns:a16="http://schemas.microsoft.com/office/drawing/2014/main" id="{5DDD9441-4D24-3F44-89A2-BF469DBBB8EB}"/>
              </a:ext>
            </a:extLst>
          </p:cNvPr>
          <p:cNvSpPr txBox="1"/>
          <p:nvPr/>
        </p:nvSpPr>
        <p:spPr>
          <a:xfrm>
            <a:off x="344893" y="4121889"/>
            <a:ext cx="8509970" cy="2185214"/>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Standing, standing, </a:t>
            </a:r>
          </a:p>
          <a:p>
            <a:pPr algn="ctr"/>
            <a:r>
              <a:rPr lang="en-US" sz="3400" dirty="0">
                <a:latin typeface="Times New Roman" charset="0"/>
                <a:ea typeface="Times New Roman" charset="0"/>
                <a:cs typeface="Times New Roman" charset="0"/>
              </a:rPr>
              <a:t>standing on the promises of God my Savior; standing, standing, </a:t>
            </a:r>
          </a:p>
          <a:p>
            <a:pPr algn="ctr"/>
            <a:r>
              <a:rPr lang="en-US" sz="3400" dirty="0">
                <a:latin typeface="Times New Roman" charset="0"/>
                <a:ea typeface="Times New Roman" charset="0"/>
                <a:cs typeface="Times New Roman" charset="0"/>
              </a:rPr>
              <a:t>I’m standing on the promises of God.</a:t>
            </a:r>
          </a:p>
        </p:txBody>
      </p:sp>
      <p:pic>
        <p:nvPicPr>
          <p:cNvPr id="2" name="Picture 1">
            <a:extLst>
              <a:ext uri="{FF2B5EF4-FFF2-40B4-BE49-F238E27FC236}">
                <a16:creationId xmlns:a16="http://schemas.microsoft.com/office/drawing/2014/main" id="{004A6DB9-3622-9AB1-E9BB-88D3745B3EB0}"/>
              </a:ext>
            </a:extLst>
          </p:cNvPr>
          <p:cNvPicPr>
            <a:picLocks noChangeAspect="1"/>
          </p:cNvPicPr>
          <p:nvPr/>
        </p:nvPicPr>
        <p:blipFill>
          <a:blip r:embed="rId2">
            <a:alphaModFix amt="5000"/>
          </a:blip>
          <a:stretch>
            <a:fillRect/>
          </a:stretch>
        </p:blipFill>
        <p:spPr>
          <a:xfrm>
            <a:off x="0" y="0"/>
            <a:ext cx="9199756" cy="6858000"/>
          </a:xfrm>
          <a:prstGeom prst="rect">
            <a:avLst/>
          </a:prstGeom>
        </p:spPr>
      </p:pic>
    </p:spTree>
    <p:extLst>
      <p:ext uri="{BB962C8B-B14F-4D97-AF65-F5344CB8AC3E}">
        <p14:creationId xmlns:p14="http://schemas.microsoft.com/office/powerpoint/2010/main" val="143798111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42824B-CD74-A648-94BC-14200152A0AD}"/>
              </a:ext>
            </a:extLst>
          </p:cNvPr>
          <p:cNvSpPr txBox="1"/>
          <p:nvPr/>
        </p:nvSpPr>
        <p:spPr>
          <a:xfrm>
            <a:off x="0" y="0"/>
            <a:ext cx="9143999"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a:t>
            </a:r>
            <a:r>
              <a:rPr lang="en-US" sz="3200" i="1" dirty="0">
                <a:latin typeface="Times New Roman" charset="0"/>
                <a:ea typeface="Times New Roman" charset="0"/>
                <a:cs typeface="Times New Roman" charset="0"/>
              </a:rPr>
              <a:t>Standing on the Promises</a:t>
            </a:r>
            <a:r>
              <a:rPr lang="en-US" sz="3200" dirty="0">
                <a:latin typeface="Times New Roman" charset="0"/>
                <a:ea typeface="Times New Roman" charset="0"/>
                <a:cs typeface="Times New Roman" charset="0"/>
              </a:rPr>
              <a:t>”    UMH 374</a:t>
            </a:r>
          </a:p>
          <a:p>
            <a:pPr algn="ctr"/>
            <a:r>
              <a:rPr lang="en-US" sz="2000" dirty="0">
                <a:latin typeface="Times New Roman" charset="0"/>
                <a:ea typeface="Times New Roman" charset="0"/>
                <a:cs typeface="Times New Roman" charset="0"/>
              </a:rPr>
              <a:t>WORDS and MUSIC: R. Kelso Carter, 1886</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50227E49-386D-AA4F-85E4-5F06F5359E22}"/>
              </a:ext>
            </a:extLst>
          </p:cNvPr>
          <p:cNvSpPr txBox="1"/>
          <p:nvPr/>
        </p:nvSpPr>
        <p:spPr>
          <a:xfrm>
            <a:off x="304789" y="1697954"/>
            <a:ext cx="8509971" cy="2185214"/>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Standing on the promises of Christ the Lord, </a:t>
            </a:r>
          </a:p>
          <a:p>
            <a:pPr algn="ctr"/>
            <a:r>
              <a:rPr lang="en-US" sz="3400" dirty="0">
                <a:latin typeface="Times New Roman" charset="0"/>
                <a:ea typeface="Times New Roman" charset="0"/>
                <a:cs typeface="Times New Roman" charset="0"/>
              </a:rPr>
              <a:t>bound to him eternally by love’s strong cord, overcoming daily with the Spirit’s sword, </a:t>
            </a:r>
          </a:p>
          <a:p>
            <a:pPr algn="ctr"/>
            <a:r>
              <a:rPr lang="en-US" sz="3400" dirty="0">
                <a:latin typeface="Times New Roman" charset="0"/>
                <a:ea typeface="Times New Roman" charset="0"/>
                <a:cs typeface="Times New Roman" charset="0"/>
              </a:rPr>
              <a:t>standing on the promises of God.</a:t>
            </a:r>
          </a:p>
        </p:txBody>
      </p:sp>
      <p:sp>
        <p:nvSpPr>
          <p:cNvPr id="10" name="TextBox 9">
            <a:extLst>
              <a:ext uri="{FF2B5EF4-FFF2-40B4-BE49-F238E27FC236}">
                <a16:creationId xmlns:a16="http://schemas.microsoft.com/office/drawing/2014/main" id="{5DDD9441-4D24-3F44-89A2-BF469DBBB8EB}"/>
              </a:ext>
            </a:extLst>
          </p:cNvPr>
          <p:cNvSpPr txBox="1"/>
          <p:nvPr/>
        </p:nvSpPr>
        <p:spPr>
          <a:xfrm>
            <a:off x="344893" y="4121889"/>
            <a:ext cx="8509970" cy="2185214"/>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Standing, standing, </a:t>
            </a:r>
          </a:p>
          <a:p>
            <a:pPr algn="ctr"/>
            <a:r>
              <a:rPr lang="en-US" sz="3400" dirty="0">
                <a:latin typeface="Times New Roman" charset="0"/>
                <a:ea typeface="Times New Roman" charset="0"/>
                <a:cs typeface="Times New Roman" charset="0"/>
              </a:rPr>
              <a:t>standing on the promises of God my Savior; standing, standing, </a:t>
            </a:r>
          </a:p>
          <a:p>
            <a:pPr algn="ctr"/>
            <a:r>
              <a:rPr lang="en-US" sz="3400" dirty="0">
                <a:latin typeface="Times New Roman" charset="0"/>
                <a:ea typeface="Times New Roman" charset="0"/>
                <a:cs typeface="Times New Roman" charset="0"/>
              </a:rPr>
              <a:t>I’m standing on the promises of God.</a:t>
            </a:r>
          </a:p>
        </p:txBody>
      </p:sp>
      <p:pic>
        <p:nvPicPr>
          <p:cNvPr id="2" name="Picture 1">
            <a:extLst>
              <a:ext uri="{FF2B5EF4-FFF2-40B4-BE49-F238E27FC236}">
                <a16:creationId xmlns:a16="http://schemas.microsoft.com/office/drawing/2014/main" id="{2F6287D6-E062-2367-F196-EBC44E630646}"/>
              </a:ext>
            </a:extLst>
          </p:cNvPr>
          <p:cNvPicPr>
            <a:picLocks noChangeAspect="1"/>
          </p:cNvPicPr>
          <p:nvPr/>
        </p:nvPicPr>
        <p:blipFill>
          <a:blip r:embed="rId2">
            <a:alphaModFix amt="5000"/>
          </a:blip>
          <a:stretch>
            <a:fillRect/>
          </a:stretch>
        </p:blipFill>
        <p:spPr>
          <a:xfrm>
            <a:off x="0" y="0"/>
            <a:ext cx="9199756" cy="6858000"/>
          </a:xfrm>
          <a:prstGeom prst="rect">
            <a:avLst/>
          </a:prstGeom>
        </p:spPr>
      </p:pic>
    </p:spTree>
    <p:extLst>
      <p:ext uri="{BB962C8B-B14F-4D97-AF65-F5344CB8AC3E}">
        <p14:creationId xmlns:p14="http://schemas.microsoft.com/office/powerpoint/2010/main" val="236016182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B42824B-CD74-A648-94BC-14200152A0AD}"/>
              </a:ext>
            </a:extLst>
          </p:cNvPr>
          <p:cNvSpPr txBox="1"/>
          <p:nvPr/>
        </p:nvSpPr>
        <p:spPr>
          <a:xfrm>
            <a:off x="0" y="0"/>
            <a:ext cx="9143999" cy="1323439"/>
          </a:xfrm>
          <a:prstGeom prst="rect">
            <a:avLst/>
          </a:prstGeom>
          <a:noFill/>
        </p:spPr>
        <p:txBody>
          <a:bodyPr wrap="square" rtlCol="0">
            <a:spAutoFit/>
          </a:bodyPr>
          <a:lstStyle/>
          <a:p>
            <a:pPr algn="ctr"/>
            <a:r>
              <a:rPr lang="en-US" sz="3200" dirty="0">
                <a:latin typeface="Times New Roman" charset="0"/>
                <a:ea typeface="Times New Roman" charset="0"/>
                <a:cs typeface="Times New Roman" charset="0"/>
              </a:rPr>
              <a:t>“</a:t>
            </a:r>
            <a:r>
              <a:rPr lang="en-US" sz="3200" i="1" dirty="0">
                <a:latin typeface="Times New Roman" charset="0"/>
                <a:ea typeface="Times New Roman" charset="0"/>
                <a:cs typeface="Times New Roman" charset="0"/>
              </a:rPr>
              <a:t>Standing on the Promises</a:t>
            </a:r>
            <a:r>
              <a:rPr lang="en-US" sz="3200" dirty="0">
                <a:latin typeface="Times New Roman" charset="0"/>
                <a:ea typeface="Times New Roman" charset="0"/>
                <a:cs typeface="Times New Roman" charset="0"/>
              </a:rPr>
              <a:t>”    UMH 374</a:t>
            </a:r>
          </a:p>
          <a:p>
            <a:pPr algn="ctr"/>
            <a:r>
              <a:rPr lang="en-US" sz="2000" dirty="0">
                <a:latin typeface="Times New Roman" charset="0"/>
                <a:ea typeface="Times New Roman" charset="0"/>
                <a:cs typeface="Times New Roman" charset="0"/>
              </a:rPr>
              <a:t>WORDS and MUSIC: R. Kelso Carter, 1886</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
        <p:nvSpPr>
          <p:cNvPr id="9" name="TextBox 8">
            <a:extLst>
              <a:ext uri="{FF2B5EF4-FFF2-40B4-BE49-F238E27FC236}">
                <a16:creationId xmlns:a16="http://schemas.microsoft.com/office/drawing/2014/main" id="{50227E49-386D-AA4F-85E4-5F06F5359E22}"/>
              </a:ext>
            </a:extLst>
          </p:cNvPr>
          <p:cNvSpPr txBox="1"/>
          <p:nvPr/>
        </p:nvSpPr>
        <p:spPr>
          <a:xfrm>
            <a:off x="304789" y="1697954"/>
            <a:ext cx="8509971" cy="2185214"/>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Standing on the promises I cannot fall, </a:t>
            </a:r>
          </a:p>
          <a:p>
            <a:pPr algn="ctr"/>
            <a:r>
              <a:rPr lang="en-US" sz="3400" dirty="0">
                <a:latin typeface="Times New Roman" charset="0"/>
                <a:ea typeface="Times New Roman" charset="0"/>
                <a:cs typeface="Times New Roman" charset="0"/>
              </a:rPr>
              <a:t>listening every moment to the Spirit’s call, resting in my Savior as my all in all, </a:t>
            </a:r>
          </a:p>
          <a:p>
            <a:pPr algn="ctr"/>
            <a:r>
              <a:rPr lang="en-US" sz="3400" dirty="0">
                <a:latin typeface="Times New Roman" charset="0"/>
                <a:ea typeface="Times New Roman" charset="0"/>
                <a:cs typeface="Times New Roman" charset="0"/>
              </a:rPr>
              <a:t>standing on the promises of God.</a:t>
            </a:r>
          </a:p>
        </p:txBody>
      </p:sp>
      <p:sp>
        <p:nvSpPr>
          <p:cNvPr id="10" name="TextBox 9">
            <a:extLst>
              <a:ext uri="{FF2B5EF4-FFF2-40B4-BE49-F238E27FC236}">
                <a16:creationId xmlns:a16="http://schemas.microsoft.com/office/drawing/2014/main" id="{5DDD9441-4D24-3F44-89A2-BF469DBBB8EB}"/>
              </a:ext>
            </a:extLst>
          </p:cNvPr>
          <p:cNvSpPr txBox="1"/>
          <p:nvPr/>
        </p:nvSpPr>
        <p:spPr>
          <a:xfrm>
            <a:off x="344893" y="4121889"/>
            <a:ext cx="8509970" cy="2185214"/>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Standing, standing, </a:t>
            </a:r>
          </a:p>
          <a:p>
            <a:pPr algn="ctr"/>
            <a:r>
              <a:rPr lang="en-US" sz="3400" dirty="0">
                <a:latin typeface="Times New Roman" charset="0"/>
                <a:ea typeface="Times New Roman" charset="0"/>
                <a:cs typeface="Times New Roman" charset="0"/>
              </a:rPr>
              <a:t>standing on the promises of God my Savior; standing, standing, </a:t>
            </a:r>
          </a:p>
          <a:p>
            <a:pPr algn="ctr"/>
            <a:r>
              <a:rPr lang="en-US" sz="3400" dirty="0">
                <a:latin typeface="Times New Roman" charset="0"/>
                <a:ea typeface="Times New Roman" charset="0"/>
                <a:cs typeface="Times New Roman" charset="0"/>
              </a:rPr>
              <a:t>I’m standing on the promises of God.</a:t>
            </a:r>
          </a:p>
        </p:txBody>
      </p:sp>
      <p:pic>
        <p:nvPicPr>
          <p:cNvPr id="2" name="Picture 1">
            <a:extLst>
              <a:ext uri="{FF2B5EF4-FFF2-40B4-BE49-F238E27FC236}">
                <a16:creationId xmlns:a16="http://schemas.microsoft.com/office/drawing/2014/main" id="{70FCEED7-22E9-BFDA-F444-00A5B5AFD4FE}"/>
              </a:ext>
            </a:extLst>
          </p:cNvPr>
          <p:cNvPicPr>
            <a:picLocks noChangeAspect="1"/>
          </p:cNvPicPr>
          <p:nvPr/>
        </p:nvPicPr>
        <p:blipFill>
          <a:blip r:embed="rId2">
            <a:alphaModFix amt="5000"/>
          </a:blip>
          <a:stretch>
            <a:fillRect/>
          </a:stretch>
        </p:blipFill>
        <p:spPr>
          <a:xfrm>
            <a:off x="0" y="0"/>
            <a:ext cx="9199756" cy="6858000"/>
          </a:xfrm>
          <a:prstGeom prst="rect">
            <a:avLst/>
          </a:prstGeom>
        </p:spPr>
      </p:pic>
    </p:spTree>
    <p:extLst>
      <p:ext uri="{BB962C8B-B14F-4D97-AF65-F5344CB8AC3E}">
        <p14:creationId xmlns:p14="http://schemas.microsoft.com/office/powerpoint/2010/main" val="1701642383"/>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3262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134098-D281-6894-99FE-94EE6A742398}"/>
              </a:ext>
            </a:extLst>
          </p:cNvPr>
          <p:cNvSpPr txBox="1"/>
          <p:nvPr/>
        </p:nvSpPr>
        <p:spPr>
          <a:xfrm>
            <a:off x="1" y="885599"/>
            <a:ext cx="6424550" cy="5538952"/>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Melt me, mold me, fill me, use me.</a:t>
            </a: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Spirit of the living God, fall afresh on me.</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
        <p:nvSpPr>
          <p:cNvPr id="2" name="TextBox 1">
            <a:extLst>
              <a:ext uri="{FF2B5EF4-FFF2-40B4-BE49-F238E27FC236}">
                <a16:creationId xmlns:a16="http://schemas.microsoft.com/office/drawing/2014/main" id="{9A7C6BD1-71D4-6C2D-2461-2199373CA172}"/>
              </a:ext>
            </a:extLst>
          </p:cNvPr>
          <p:cNvSpPr txBox="1"/>
          <p:nvPr/>
        </p:nvSpPr>
        <p:spPr>
          <a:xfrm>
            <a:off x="0" y="0"/>
            <a:ext cx="7742712" cy="784830"/>
          </a:xfrm>
          <a:prstGeom prst="rect">
            <a:avLst/>
          </a:prstGeom>
          <a:noFill/>
        </p:spPr>
        <p:txBody>
          <a:bodyPr wrap="square" rtlCol="0">
            <a:spAutoFit/>
          </a:bodyPr>
          <a:lstStyle/>
          <a:p>
            <a:pPr algn="ctr"/>
            <a:r>
              <a:rPr lang="en-US" sz="4400" b="1" dirty="0">
                <a:latin typeface="Verdana" panose="020B0604030504040204" pitchFamily="34" charset="0"/>
                <a:ea typeface="Verdana" panose="020B0604030504040204" pitchFamily="34" charset="0"/>
                <a:cs typeface="Verdana" panose="020B0604030504040204" pitchFamily="34" charset="0"/>
              </a:rPr>
              <a:t>Prayer For Illumination</a:t>
            </a:r>
          </a:p>
        </p:txBody>
      </p:sp>
      <p:sp>
        <p:nvSpPr>
          <p:cNvPr id="4" name="TextBox 3">
            <a:extLst>
              <a:ext uri="{FF2B5EF4-FFF2-40B4-BE49-F238E27FC236}">
                <a16:creationId xmlns:a16="http://schemas.microsoft.com/office/drawing/2014/main" id="{7FAAA8DA-1E18-1ED4-11FC-42ABBA696500}"/>
              </a:ext>
            </a:extLst>
          </p:cNvPr>
          <p:cNvSpPr txBox="1"/>
          <p:nvPr/>
        </p:nvSpPr>
        <p:spPr>
          <a:xfrm>
            <a:off x="1" y="6424551"/>
            <a:ext cx="6424550" cy="369332"/>
          </a:xfrm>
          <a:prstGeom prst="rect">
            <a:avLst/>
          </a:prstGeom>
          <a:noFill/>
        </p:spPr>
        <p:txBody>
          <a:bodyPr wrap="square" rtlCol="0">
            <a:spAutoFit/>
          </a:bodyPr>
          <a:lstStyle/>
          <a:p>
            <a:pPr algn="ctr"/>
            <a:r>
              <a:rPr lang="en-US" i="1" dirty="0">
                <a:latin typeface="Verdana" panose="020B0604030504040204" pitchFamily="34" charset="0"/>
                <a:ea typeface="Verdana" panose="020B0604030504040204" pitchFamily="34" charset="0"/>
                <a:cs typeface="Verdana" panose="020B0604030504040204" pitchFamily="34" charset="0"/>
              </a:rPr>
              <a:t>UMH 393</a:t>
            </a:r>
          </a:p>
        </p:txBody>
      </p:sp>
    </p:spTree>
    <p:extLst>
      <p:ext uri="{BB962C8B-B14F-4D97-AF65-F5344CB8AC3E}">
        <p14:creationId xmlns:p14="http://schemas.microsoft.com/office/powerpoint/2010/main" val="84333007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D58C20-157B-A3EA-4697-2A4DE3976727}"/>
              </a:ext>
            </a:extLst>
          </p:cNvPr>
          <p:cNvSpPr>
            <a:spLocks noGrp="1"/>
          </p:cNvSpPr>
          <p:nvPr>
            <p:ph type="ctrTitle"/>
          </p:nvPr>
        </p:nvSpPr>
        <p:spPr>
          <a:xfrm>
            <a:off x="482601" y="643467"/>
            <a:ext cx="3465438" cy="4567137"/>
          </a:xfrm>
        </p:spPr>
        <p:txBody>
          <a:bodyPr>
            <a:normAutofit/>
          </a:bodyPr>
          <a:lstStyle/>
          <a:p>
            <a:pPr algn="l"/>
            <a:r>
              <a:rPr lang="en-US" sz="3800"/>
              <a:t>Genesis 12: 1 – 9</a:t>
            </a:r>
          </a:p>
        </p:txBody>
      </p:sp>
      <p:sp>
        <p:nvSpPr>
          <p:cNvPr id="3" name="Subtitle 2">
            <a:extLst>
              <a:ext uri="{FF2B5EF4-FFF2-40B4-BE49-F238E27FC236}">
                <a16:creationId xmlns:a16="http://schemas.microsoft.com/office/drawing/2014/main" id="{E10AA26B-3081-8314-286A-18B55D0A3E13}"/>
              </a:ext>
            </a:extLst>
          </p:cNvPr>
          <p:cNvSpPr>
            <a:spLocks noGrp="1"/>
          </p:cNvSpPr>
          <p:nvPr>
            <p:ph type="subTitle" idx="1"/>
          </p:nvPr>
        </p:nvSpPr>
        <p:spPr>
          <a:xfrm>
            <a:off x="482600" y="5277684"/>
            <a:ext cx="3465438" cy="775494"/>
          </a:xfrm>
        </p:spPr>
        <p:txBody>
          <a:bodyPr>
            <a:normAutofit/>
          </a:bodyPr>
          <a:lstStyle/>
          <a:p>
            <a:pPr algn="l"/>
            <a:r>
              <a:rPr lang="en-US" dirty="0"/>
              <a:t>NRSVUE</a:t>
            </a:r>
            <a:endParaRPr lang="en-US"/>
          </a:p>
        </p:txBody>
      </p:sp>
      <p:pic>
        <p:nvPicPr>
          <p:cNvPr id="1026" name="Picture 2" descr="A dreamy watercolor landscape captures the magic of golden hour over rolling countryside. Misty mountains fade into the distance beneath a glowing sky painted in soft apricot, lavender, and coral hues. A winding river reflects warm sunset light as it flows through a lush green valley dotted with colorful wildflowers. The artistic technique blends loose, flowing washes with delicate details in the meadow foreground, creating depth and atmosphere. Gentle colors of ochre, sage green, and cerulean blue blend seamlessly together, evoking a peaceful and timeless mood. The balanced composition harmonizes earth and sky in perfect tranquility.">
            <a:extLst>
              <a:ext uri="{FF2B5EF4-FFF2-40B4-BE49-F238E27FC236}">
                <a16:creationId xmlns:a16="http://schemas.microsoft.com/office/drawing/2014/main" id="{8A787711-1B7C-B085-BDD7-003457766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891" r="16901" b="4"/>
          <a:stretch>
            <a:fillRect/>
          </a:stretch>
        </p:blipFill>
        <p:spPr bwMode="auto">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39450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FCF8C5-5DC8-7151-0372-48000C35A78C}"/>
              </a:ext>
            </a:extLst>
          </p:cNvPr>
          <p:cNvSpPr txBox="1"/>
          <p:nvPr/>
        </p:nvSpPr>
        <p:spPr>
          <a:xfrm>
            <a:off x="0" y="903212"/>
            <a:ext cx="9144000" cy="5051576"/>
          </a:xfrm>
          <a:prstGeom prst="rect">
            <a:avLst/>
          </a:prstGeom>
          <a:noFill/>
        </p:spPr>
        <p:txBody>
          <a:bodyPr wrap="square">
            <a:spAutoFit/>
          </a:bodyPr>
          <a:lstStyle/>
          <a:p>
            <a:pPr marL="0" marR="0" algn="ctr">
              <a:lnSpc>
                <a:spcPct val="150000"/>
              </a:lnSpc>
              <a:spcAft>
                <a:spcPts val="800"/>
              </a:spcAft>
              <a:buNone/>
            </a:pPr>
            <a:r>
              <a:rPr lang="en-US" sz="3000"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Now the </a:t>
            </a:r>
            <a:r>
              <a:rPr lang="en-US" sz="3000" kern="0" cap="small"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Lord</a:t>
            </a:r>
            <a:r>
              <a:rPr lang="en-US" sz="3000"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said to Abram, “Go from your country and your kindred and your father’s house to the land that I will show you. </a:t>
            </a:r>
          </a:p>
          <a:p>
            <a:pPr marL="0" marR="0" algn="ctr">
              <a:lnSpc>
                <a:spcPct val="150000"/>
              </a:lnSpc>
              <a:spcAft>
                <a:spcPts val="800"/>
              </a:spcAft>
              <a:buNone/>
            </a:pPr>
            <a:endParaRPr lang="en-US" sz="3000" kern="1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spcAft>
                <a:spcPts val="800"/>
              </a:spcAft>
              <a:buNone/>
            </a:pPr>
            <a:r>
              <a:rPr lang="en-US" sz="3000" b="1" kern="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2 </a:t>
            </a:r>
            <a:r>
              <a:rPr lang="en-US" sz="3000"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will make of you a great nation, and I will bless you and make your name great, so that you will be a blessing. </a:t>
            </a:r>
            <a:endParaRPr lang="en-US" sz="3000" kern="100" dirty="0">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170861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8DA72-A4C2-A5D1-2716-6AE9D932196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89D88B1-552C-1143-4886-699330E7FD00}"/>
              </a:ext>
            </a:extLst>
          </p:cNvPr>
          <p:cNvSpPr txBox="1"/>
          <p:nvPr/>
        </p:nvSpPr>
        <p:spPr>
          <a:xfrm>
            <a:off x="0" y="903212"/>
            <a:ext cx="9144000" cy="5051576"/>
          </a:xfrm>
          <a:prstGeom prst="rect">
            <a:avLst/>
          </a:prstGeom>
          <a:noFill/>
        </p:spPr>
        <p:txBody>
          <a:bodyPr wrap="square">
            <a:spAutoFit/>
          </a:bodyPr>
          <a:lstStyle/>
          <a:p>
            <a:pPr marL="0" marR="0" algn="ctr">
              <a:lnSpc>
                <a:spcPct val="150000"/>
              </a:lnSpc>
              <a:spcAft>
                <a:spcPts val="800"/>
              </a:spcAft>
              <a:buNone/>
            </a:pPr>
            <a:r>
              <a:rPr lang="en-US" sz="3000" kern="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3 </a:t>
            </a:r>
            <a:r>
              <a:rPr lang="en-US" sz="3000"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 will bless those who bless you, and the one who curses you I will curse, and in you all the families of the earth shall be blessed.” </a:t>
            </a:r>
          </a:p>
          <a:p>
            <a:pPr marL="0" marR="0" algn="ctr">
              <a:lnSpc>
                <a:spcPct val="150000"/>
              </a:lnSpc>
              <a:spcAft>
                <a:spcPts val="800"/>
              </a:spcAft>
              <a:buNone/>
            </a:pPr>
            <a:endParaRPr lang="en-US" sz="3000"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spcAft>
                <a:spcPts val="800"/>
              </a:spcAft>
              <a:buNone/>
            </a:pPr>
            <a:r>
              <a:rPr lang="en-US" sz="3000" kern="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4 </a:t>
            </a:r>
            <a:r>
              <a:rPr lang="en-US" sz="3000"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So Abram went, as the Lord had told him, and Lot went with him. Abram was seventy-five years old when he departed from Haran. </a:t>
            </a:r>
          </a:p>
        </p:txBody>
      </p:sp>
    </p:spTree>
    <p:extLst>
      <p:ext uri="{BB962C8B-B14F-4D97-AF65-F5344CB8AC3E}">
        <p14:creationId xmlns:p14="http://schemas.microsoft.com/office/powerpoint/2010/main" val="323915469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FDC14-50B4-DF4B-80D1-3648F73E37D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550B932-403D-E666-CB96-C11036B50C71}"/>
              </a:ext>
            </a:extLst>
          </p:cNvPr>
          <p:cNvSpPr txBox="1"/>
          <p:nvPr/>
        </p:nvSpPr>
        <p:spPr>
          <a:xfrm>
            <a:off x="0" y="1352053"/>
            <a:ext cx="9144000" cy="4153894"/>
          </a:xfrm>
          <a:prstGeom prst="rect">
            <a:avLst/>
          </a:prstGeom>
          <a:noFill/>
        </p:spPr>
        <p:txBody>
          <a:bodyPr wrap="square">
            <a:spAutoFit/>
          </a:bodyPr>
          <a:lstStyle/>
          <a:p>
            <a:pPr marL="0" marR="0" algn="ctr">
              <a:lnSpc>
                <a:spcPct val="150000"/>
              </a:lnSpc>
              <a:spcAft>
                <a:spcPts val="800"/>
              </a:spcAft>
              <a:buNone/>
            </a:pPr>
            <a:r>
              <a:rPr lang="en-US" sz="3000" kern="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5 </a:t>
            </a:r>
            <a:r>
              <a:rPr lang="en-US" sz="3000" kern="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Abram took his wife Sarai and his brother’s son Lot and all the possessions that they had gathered and the persons whom they had acquired in Haran, and they set forth to go to the land of Canaan. When they had come to the land of Canaan, </a:t>
            </a:r>
          </a:p>
        </p:txBody>
      </p:sp>
    </p:spTree>
    <p:extLst>
      <p:ext uri="{BB962C8B-B14F-4D97-AF65-F5344CB8AC3E}">
        <p14:creationId xmlns:p14="http://schemas.microsoft.com/office/powerpoint/2010/main" val="12607108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4254" y="32273"/>
            <a:ext cx="3272803" cy="161620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500" b="1" kern="1200" dirty="0">
                <a:solidFill>
                  <a:schemeClr val="tx1"/>
                </a:solidFill>
                <a:latin typeface="APPLE CHANCERY" panose="03020702040506060504" pitchFamily="66" charset="-79"/>
                <a:ea typeface="+mj-ea"/>
                <a:cs typeface="APPLE CHANCERY" panose="03020702040506060504" pitchFamily="66" charset="-79"/>
              </a:rPr>
              <a:t>Prelude</a:t>
            </a:r>
          </a:p>
        </p:txBody>
      </p:sp>
      <p:sp>
        <p:nvSpPr>
          <p:cNvPr id="5" name="TextBox 4"/>
          <p:cNvSpPr txBox="1"/>
          <p:nvPr/>
        </p:nvSpPr>
        <p:spPr>
          <a:xfrm>
            <a:off x="4685946" y="1055913"/>
            <a:ext cx="4375273" cy="3447832"/>
          </a:xfrm>
          <a:prstGeom prst="rect">
            <a:avLst/>
          </a:prstGeom>
        </p:spPr>
        <p:txBody>
          <a:bodyPr vert="horz" lIns="91440" tIns="45720" rIns="91440" bIns="45720" rtlCol="0" anchor="t">
            <a:noAutofit/>
          </a:bodyPr>
          <a:lstStyle/>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Pastor Eduardo Carrillo</a:t>
            </a:r>
          </a:p>
          <a:p>
            <a:pPr algn="ctr" defTabSz="914400">
              <a:lnSpc>
                <a:spcPct val="90000"/>
              </a:lnSpc>
              <a:spcAft>
                <a:spcPts val="600"/>
              </a:spcAft>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i="1" dirty="0">
                <a:latin typeface="Verdana" panose="020B0604030504040204" pitchFamily="34" charset="0"/>
                <a:ea typeface="Verdana" panose="020B0604030504040204" pitchFamily="34" charset="0"/>
                <a:cs typeface="Verdana" panose="020B0604030504040204" pitchFamily="34" charset="0"/>
              </a:rPr>
              <a:t>Second Sunday after Pentecost</a:t>
            </a:r>
          </a:p>
          <a:p>
            <a:pPr algn="ctr" defTabSz="914400">
              <a:lnSpc>
                <a:spcPct val="90000"/>
              </a:lnSpc>
              <a:spcAft>
                <a:spcPts val="600"/>
              </a:spcAft>
            </a:pPr>
            <a:endParaRPr lang="en-US" sz="2800" i="1"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sz="3000" dirty="0">
                <a:latin typeface="Verdana" panose="020B0604030504040204" pitchFamily="34" charset="0"/>
                <a:ea typeface="Verdana" panose="020B0604030504040204" pitchFamily="34" charset="0"/>
                <a:cs typeface="Verdana" panose="020B0604030504040204" pitchFamily="34" charset="0"/>
              </a:rPr>
              <a:t>June 7</a:t>
            </a:r>
            <a:r>
              <a:rPr lang="en-US" sz="3000" baseline="30000" dirty="0">
                <a:latin typeface="Verdana" panose="020B0604030504040204" pitchFamily="34" charset="0"/>
                <a:ea typeface="Verdana" panose="020B0604030504040204" pitchFamily="34" charset="0"/>
                <a:cs typeface="Verdana" panose="020B0604030504040204" pitchFamily="34" charset="0"/>
              </a:rPr>
              <a:t>th</a:t>
            </a:r>
            <a:r>
              <a:rPr lang="en-US" sz="3000" dirty="0">
                <a:latin typeface="Verdana" panose="020B0604030504040204" pitchFamily="34" charset="0"/>
                <a:ea typeface="Verdana" panose="020B0604030504040204" pitchFamily="34" charset="0"/>
                <a:cs typeface="Verdana" panose="020B0604030504040204" pitchFamily="34" charset="0"/>
              </a:rPr>
              <a:t>, 2026</a:t>
            </a:r>
          </a:p>
          <a:p>
            <a:pPr algn="ctr" defTabSz="914400">
              <a:lnSpc>
                <a:spcPct val="90000"/>
              </a:lnSpc>
              <a:spcAft>
                <a:spcPts val="600"/>
              </a:spcAft>
            </a:pPr>
            <a:endParaRPr lang="en-US" sz="2000" dirty="0">
              <a:latin typeface="Verdana" panose="020B0604030504040204" pitchFamily="34" charset="0"/>
              <a:ea typeface="Verdana" panose="020B0604030504040204" pitchFamily="34" charset="0"/>
              <a:cs typeface="Verdana" panose="020B0604030504040204" pitchFamily="34" charset="0"/>
            </a:endParaRP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CCLI License:</a:t>
            </a:r>
          </a:p>
          <a:p>
            <a:pPr algn="ctr" defTabSz="914400">
              <a:lnSpc>
                <a:spcPct val="90000"/>
              </a:lnSpc>
              <a:spcAft>
                <a:spcPts val="600"/>
              </a:spcAft>
            </a:pPr>
            <a:r>
              <a:rPr lang="en-US" dirty="0">
                <a:latin typeface="Verdana" panose="020B0604030504040204" pitchFamily="34" charset="0"/>
                <a:ea typeface="Verdana" panose="020B0604030504040204" pitchFamily="34" charset="0"/>
                <a:cs typeface="Verdana" panose="020B0604030504040204" pitchFamily="34" charset="0"/>
              </a:rPr>
              <a:t>3430384-01-1829</a:t>
            </a:r>
          </a:p>
        </p:txBody>
      </p:sp>
      <p:cxnSp>
        <p:nvCxnSpPr>
          <p:cNvPr id="7" name="Straight Connector 6">
            <a:extLst>
              <a:ext uri="{FF2B5EF4-FFF2-40B4-BE49-F238E27FC236}">
                <a16:creationId xmlns:a16="http://schemas.microsoft.com/office/drawing/2014/main" id="{C162BB4D-E2BF-6CFB-AE05-BD3B2DB2342A}"/>
              </a:ext>
            </a:extLst>
          </p:cNvPr>
          <p:cNvCxnSpPr/>
          <p:nvPr/>
        </p:nvCxnSpPr>
        <p:spPr>
          <a:xfrm>
            <a:off x="5474768" y="1055913"/>
            <a:ext cx="2797628" cy="0"/>
          </a:xfrm>
          <a:prstGeom prst="line">
            <a:avLst/>
          </a:prstGeom>
          <a:ln>
            <a:solidFill>
              <a:srgbClr val="A791C5"/>
            </a:solidFill>
          </a:ln>
        </p:spPr>
        <p:style>
          <a:lnRef idx="3">
            <a:schemeClr val="accent1"/>
          </a:lnRef>
          <a:fillRef idx="0">
            <a:schemeClr val="accent1"/>
          </a:fillRef>
          <a:effectRef idx="2">
            <a:schemeClr val="accent1"/>
          </a:effectRef>
          <a:fontRef idx="minor">
            <a:schemeClr val="tx1"/>
          </a:fontRef>
        </p:style>
      </p:cxnSp>
      <p:sp>
        <p:nvSpPr>
          <p:cNvPr id="3" name="Text Placeholder 2">
            <a:extLst>
              <a:ext uri="{FF2B5EF4-FFF2-40B4-BE49-F238E27FC236}">
                <a16:creationId xmlns:a16="http://schemas.microsoft.com/office/drawing/2014/main" id="{790E8C4D-1CAC-DDD4-D69E-6D9FF4401769}"/>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pic>
        <p:nvPicPr>
          <p:cNvPr id="2" name="Picture 1">
            <a:extLst>
              <a:ext uri="{FF2B5EF4-FFF2-40B4-BE49-F238E27FC236}">
                <a16:creationId xmlns:a16="http://schemas.microsoft.com/office/drawing/2014/main" id="{E6AD6117-99B0-6E53-03CA-637ADC4ADF48}"/>
              </a:ext>
            </a:extLst>
          </p:cNvPr>
          <p:cNvPicPr>
            <a:picLocks noChangeAspect="1"/>
          </p:cNvPicPr>
          <p:nvPr/>
        </p:nvPicPr>
        <p:blipFill rotWithShape="1">
          <a:blip r:embed="rId3">
            <a:extLst>
              <a:ext uri="{28A0092B-C50C-407E-A947-70E740481C1C}">
                <a14:useLocalDpi xmlns:a14="http://schemas.microsoft.com/office/drawing/2010/main" val="0"/>
              </a:ext>
            </a:extLst>
          </a:blip>
          <a:srcRect l="1350" r="58072"/>
          <a:stretch>
            <a:fillRect/>
          </a:stretch>
        </p:blipFill>
        <p:spPr>
          <a:xfrm>
            <a:off x="328313" y="521382"/>
            <a:ext cx="4129742" cy="5815235"/>
          </a:xfrm>
          <a:prstGeom prst="ellipse">
            <a:avLst/>
          </a:prstGeom>
          <a:ln>
            <a:noFill/>
          </a:ln>
          <a:effectLst>
            <a:softEdge rad="112500"/>
          </a:effectLst>
        </p:spPr>
      </p:pic>
    </p:spTree>
    <p:extLst>
      <p:ext uri="{BB962C8B-B14F-4D97-AF65-F5344CB8AC3E}">
        <p14:creationId xmlns:p14="http://schemas.microsoft.com/office/powerpoint/2010/main" val="239108026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263CA-109D-6DB0-50D9-B144B8169FB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44C204-3E51-B330-B93E-48BC2B6F3F3A}"/>
              </a:ext>
            </a:extLst>
          </p:cNvPr>
          <p:cNvSpPr txBox="1"/>
          <p:nvPr/>
        </p:nvSpPr>
        <p:spPr>
          <a:xfrm>
            <a:off x="0" y="672379"/>
            <a:ext cx="9144000" cy="5513241"/>
          </a:xfrm>
          <a:prstGeom prst="rect">
            <a:avLst/>
          </a:prstGeom>
          <a:noFill/>
        </p:spPr>
        <p:txBody>
          <a:bodyPr wrap="square">
            <a:spAutoFit/>
          </a:bodyPr>
          <a:lstStyle/>
          <a:p>
            <a:pPr algn="ctr">
              <a:lnSpc>
                <a:spcPct val="150000"/>
              </a:lnSpc>
              <a:spcAft>
                <a:spcPts val="800"/>
              </a:spcAft>
            </a:pPr>
            <a:r>
              <a:rPr lang="en-US" sz="3000" kern="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6 </a:t>
            </a:r>
            <a:r>
              <a:rPr lang="en-US" sz="3000" kern="0" dirty="0">
                <a:solidFill>
                  <a:srgbClr val="000000"/>
                </a:solidFill>
                <a:latin typeface="Verdana" panose="020B0604030504040204" pitchFamily="34" charset="0"/>
                <a:ea typeface="Verdana" panose="020B0604030504040204" pitchFamily="34" charset="0"/>
                <a:cs typeface="Verdana" panose="020B0604030504040204" pitchFamily="34" charset="0"/>
              </a:rPr>
              <a:t>Abram passed through the land to the place at Shechem, to the oak of Moreh. At that time the Canaanites were in the land. </a:t>
            </a:r>
          </a:p>
          <a:p>
            <a:pPr algn="ctr">
              <a:lnSpc>
                <a:spcPct val="150000"/>
              </a:lnSpc>
              <a:spcAft>
                <a:spcPts val="800"/>
              </a:spcAft>
            </a:pPr>
            <a:endParaRPr lang="en-US" sz="3000" kern="0" baseline="30000" dirty="0">
              <a:solidFill>
                <a:srgbClr val="000000"/>
              </a:solidFill>
              <a:latin typeface="Verdana" panose="020B0604030504040204" pitchFamily="34" charset="0"/>
              <a:ea typeface="Verdana" panose="020B0604030504040204" pitchFamily="34" charset="0"/>
              <a:cs typeface="Verdana" panose="020B0604030504040204" pitchFamily="34" charset="0"/>
            </a:endParaRPr>
          </a:p>
          <a:p>
            <a:pPr algn="ctr">
              <a:lnSpc>
                <a:spcPct val="150000"/>
              </a:lnSpc>
              <a:spcAft>
                <a:spcPts val="800"/>
              </a:spcAft>
            </a:pPr>
            <a:r>
              <a:rPr lang="en-US" sz="3000" kern="0" baseline="30000" dirty="0">
                <a:solidFill>
                  <a:srgbClr val="000000"/>
                </a:solidFill>
                <a:latin typeface="Verdana" panose="020B0604030504040204" pitchFamily="34" charset="0"/>
                <a:ea typeface="Verdana" panose="020B0604030504040204" pitchFamily="34" charset="0"/>
                <a:cs typeface="Verdana" panose="020B0604030504040204" pitchFamily="34" charset="0"/>
              </a:rPr>
              <a:t>7 </a:t>
            </a:r>
            <a:r>
              <a:rPr lang="en-US" sz="3000" kern="0" dirty="0">
                <a:solidFill>
                  <a:srgbClr val="000000"/>
                </a:solidFill>
                <a:latin typeface="Verdana" panose="020B0604030504040204" pitchFamily="34" charset="0"/>
                <a:ea typeface="Verdana" panose="020B0604030504040204" pitchFamily="34" charset="0"/>
                <a:cs typeface="Verdana" panose="020B0604030504040204" pitchFamily="34" charset="0"/>
              </a:rPr>
              <a:t>Then the Lord appeared to Abram and said, “To your offspring I will give this land.” So he built there an altar to the Lord, who had appeared to him. </a:t>
            </a:r>
          </a:p>
        </p:txBody>
      </p:sp>
    </p:spTree>
    <p:extLst>
      <p:ext uri="{BB962C8B-B14F-4D97-AF65-F5344CB8AC3E}">
        <p14:creationId xmlns:p14="http://schemas.microsoft.com/office/powerpoint/2010/main" val="282845753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EEDCD-15F5-C540-C3F8-7B83C02DC74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018E3B-6D22-DC90-8BBF-257C5AAB87FC}"/>
              </a:ext>
            </a:extLst>
          </p:cNvPr>
          <p:cNvSpPr txBox="1"/>
          <p:nvPr/>
        </p:nvSpPr>
        <p:spPr>
          <a:xfrm>
            <a:off x="0" y="659555"/>
            <a:ext cx="9144000" cy="5538889"/>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8 </a:t>
            </a:r>
            <a:r>
              <a:rPr lang="en-US" sz="3000" dirty="0">
                <a:latin typeface="Verdana" panose="020B0604030504040204" pitchFamily="34" charset="0"/>
                <a:ea typeface="Verdana" panose="020B0604030504040204" pitchFamily="34" charset="0"/>
                <a:cs typeface="Verdana" panose="020B0604030504040204" pitchFamily="34" charset="0"/>
              </a:rPr>
              <a:t>From there he moved on to the hill country on the east of Bethel and pitched his tent, with Bethel on the west and Ai on the east, and there he built an altar to the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and invoked the name of the </a:t>
            </a:r>
            <a:r>
              <a:rPr lang="en-US" sz="3000" cap="small" dirty="0">
                <a:latin typeface="Verdana" panose="020B0604030504040204" pitchFamily="34" charset="0"/>
                <a:ea typeface="Verdana" panose="020B0604030504040204" pitchFamily="34" charset="0"/>
                <a:cs typeface="Verdana" panose="020B0604030504040204" pitchFamily="34" charset="0"/>
              </a:rPr>
              <a:t>Lord</a:t>
            </a:r>
            <a:r>
              <a:rPr lang="en-US" sz="3000" dirty="0">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9 </a:t>
            </a:r>
            <a:r>
              <a:rPr lang="en-US" sz="3000" dirty="0">
                <a:latin typeface="Verdana" panose="020B0604030504040204" pitchFamily="34" charset="0"/>
                <a:ea typeface="Verdana" panose="020B0604030504040204" pitchFamily="34" charset="0"/>
                <a:cs typeface="Verdana" panose="020B0604030504040204" pitchFamily="34" charset="0"/>
              </a:rPr>
              <a:t>And Abram journeyed on by stages toward the Negeb.</a:t>
            </a:r>
          </a:p>
        </p:txBody>
      </p:sp>
    </p:spTree>
    <p:extLst>
      <p:ext uri="{BB962C8B-B14F-4D97-AF65-F5344CB8AC3E}">
        <p14:creationId xmlns:p14="http://schemas.microsoft.com/office/powerpoint/2010/main" val="201865492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9A3AD-FBCB-200B-E47F-5168226FC5EE}"/>
              </a:ext>
            </a:extLst>
          </p:cNvPr>
          <p:cNvSpPr>
            <a:spLocks noGrp="1"/>
          </p:cNvSpPr>
          <p:nvPr>
            <p:ph type="ctrTitle"/>
          </p:nvPr>
        </p:nvSpPr>
        <p:spPr>
          <a:xfrm>
            <a:off x="667753" y="640080"/>
            <a:ext cx="2800511" cy="3566160"/>
          </a:xfrm>
        </p:spPr>
        <p:txBody>
          <a:bodyPr anchor="b">
            <a:normAutofit/>
          </a:bodyPr>
          <a:lstStyle/>
          <a:p>
            <a:pPr algn="l"/>
            <a:r>
              <a:rPr lang="en-US" sz="4700"/>
              <a:t>Matthew 9: 9 – 13, </a:t>
            </a:r>
            <a:br>
              <a:rPr lang="en-US" sz="4700"/>
            </a:br>
            <a:r>
              <a:rPr lang="en-US" sz="4700"/>
              <a:t>18 – 26 </a:t>
            </a:r>
          </a:p>
        </p:txBody>
      </p:sp>
      <p:sp>
        <p:nvSpPr>
          <p:cNvPr id="3" name="Subtitle 2">
            <a:extLst>
              <a:ext uri="{FF2B5EF4-FFF2-40B4-BE49-F238E27FC236}">
                <a16:creationId xmlns:a16="http://schemas.microsoft.com/office/drawing/2014/main" id="{FDA7C016-4EA0-B787-758E-317007E76180}"/>
              </a:ext>
            </a:extLst>
          </p:cNvPr>
          <p:cNvSpPr>
            <a:spLocks noGrp="1"/>
          </p:cNvSpPr>
          <p:nvPr>
            <p:ph type="subTitle" idx="1"/>
          </p:nvPr>
        </p:nvSpPr>
        <p:spPr>
          <a:xfrm>
            <a:off x="667754" y="4636008"/>
            <a:ext cx="2800510" cy="1572768"/>
          </a:xfrm>
        </p:spPr>
        <p:txBody>
          <a:bodyPr>
            <a:normAutofit/>
          </a:bodyPr>
          <a:lstStyle/>
          <a:p>
            <a:pPr algn="l"/>
            <a:r>
              <a:rPr lang="en-US" dirty="0"/>
              <a:t>NRSVUE</a:t>
            </a:r>
            <a:endParaRPr lang="en-US"/>
          </a:p>
        </p:txBody>
      </p:sp>
      <p:sp>
        <p:nvSpPr>
          <p:cNvPr id="10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sX0" fmla="*/ 0 w 2606040"/>
              <a:gd name="csY0" fmla="*/ 0 h 18288"/>
              <a:gd name="csX1" fmla="*/ 625450 w 2606040"/>
              <a:gd name="csY1" fmla="*/ 0 h 18288"/>
              <a:gd name="csX2" fmla="*/ 1224839 w 2606040"/>
              <a:gd name="csY2" fmla="*/ 0 h 18288"/>
              <a:gd name="csX3" fmla="*/ 1824228 w 2606040"/>
              <a:gd name="csY3" fmla="*/ 0 h 18288"/>
              <a:gd name="csX4" fmla="*/ 2606040 w 2606040"/>
              <a:gd name="csY4" fmla="*/ 0 h 18288"/>
              <a:gd name="csX5" fmla="*/ 2606040 w 2606040"/>
              <a:gd name="csY5" fmla="*/ 18288 h 18288"/>
              <a:gd name="csX6" fmla="*/ 1902409 w 2606040"/>
              <a:gd name="csY6" fmla="*/ 18288 h 18288"/>
              <a:gd name="csX7" fmla="*/ 1276960 w 2606040"/>
              <a:gd name="csY7" fmla="*/ 18288 h 18288"/>
              <a:gd name="csX8" fmla="*/ 677570 w 2606040"/>
              <a:gd name="csY8" fmla="*/ 18288 h 18288"/>
              <a:gd name="csX9" fmla="*/ 0 w 2606040"/>
              <a:gd name="csY9" fmla="*/ 18288 h 18288"/>
              <a:gd name="csX10" fmla="*/ 0 w 2606040"/>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n the backdrop of the fading sunlight, two open hands cradle a radiant cross that emits a gentle, golden glow. This spiritual and powerful symbol stands out against the dimming light of dusk, evoking a sense of hope and faith. The image captures a tranquil moment of reflection and spirituality, highlighting the beauty and serenity that can be found in moments of devout contemplation.">
            <a:extLst>
              <a:ext uri="{FF2B5EF4-FFF2-40B4-BE49-F238E27FC236}">
                <a16:creationId xmlns:a16="http://schemas.microsoft.com/office/drawing/2014/main" id="{7E8239F5-FE30-1D77-0597-C6A0B839D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470" r="12305" b="4"/>
          <a:stretch>
            <a:fillRect/>
          </a:stretch>
        </p:blipFill>
        <p:spPr bwMode="auto">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07486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94B473-0FD1-BF0E-A0E6-90A0C7935823}"/>
              </a:ext>
            </a:extLst>
          </p:cNvPr>
          <p:cNvSpPr txBox="1"/>
          <p:nvPr/>
        </p:nvSpPr>
        <p:spPr>
          <a:xfrm>
            <a:off x="0" y="659555"/>
            <a:ext cx="9144000" cy="5538889"/>
          </a:xfrm>
          <a:prstGeom prst="rect">
            <a:avLst/>
          </a:prstGeom>
          <a:noFill/>
        </p:spPr>
        <p:txBody>
          <a:bodyPr wrap="square">
            <a:spAutoFit/>
          </a:bodyPr>
          <a:lstStyle/>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9 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As Jesus was walking along, he saw a man called Matthew sitting at the tax-collection station, and he said to him, “Follow me.” And he got up and followed him.</a:t>
            </a:r>
          </a:p>
          <a:p>
            <a:pPr marL="0" marR="0" algn="ctr">
              <a:lnSpc>
                <a:spcPct val="150000"/>
              </a:lnSpc>
              <a:buNone/>
            </a:pPr>
            <a:endParaRPr lang="en-US" sz="3000" dirty="0">
              <a:effectLst/>
              <a:latin typeface="Verdana" panose="020B0604030504040204" pitchFamily="34" charset="0"/>
              <a:ea typeface="Verdana" panose="020B0604030504040204" pitchFamily="34" charset="0"/>
              <a:cs typeface="Verdana" panose="020B0604030504040204" pitchFamily="34" charset="0"/>
            </a:endParaRPr>
          </a:p>
          <a:p>
            <a:pPr marL="0" marR="0" algn="ctr">
              <a:lnSpc>
                <a:spcPct val="150000"/>
              </a:lnSpc>
              <a:buNone/>
            </a:pPr>
            <a:r>
              <a:rPr lang="en-US" sz="3000" b="1"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10 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And as he sat at dinner</a:t>
            </a:r>
            <a:r>
              <a:rPr lang="en-US" sz="30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in the house, many tax collectors and sinners came and were sitting</a:t>
            </a:r>
            <a:r>
              <a:rPr lang="en-US" sz="3000" baseline="30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30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with Jesus and his disciples. </a:t>
            </a: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Tree>
    <p:extLst>
      <p:ext uri="{BB962C8B-B14F-4D97-AF65-F5344CB8AC3E}">
        <p14:creationId xmlns:p14="http://schemas.microsoft.com/office/powerpoint/2010/main" val="15333750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A7171-5229-0FB5-99C1-2403414E2B0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E058AB0-D189-E251-1831-363B7D4FA8C8}"/>
              </a:ext>
            </a:extLst>
          </p:cNvPr>
          <p:cNvSpPr txBox="1"/>
          <p:nvPr/>
        </p:nvSpPr>
        <p:spPr>
          <a:xfrm>
            <a:off x="0" y="1121220"/>
            <a:ext cx="9144000" cy="4615559"/>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11 </a:t>
            </a:r>
            <a:r>
              <a:rPr lang="en-US" sz="3000" dirty="0">
                <a:latin typeface="Verdana" panose="020B0604030504040204" pitchFamily="34" charset="0"/>
                <a:ea typeface="Verdana" panose="020B0604030504040204" pitchFamily="34" charset="0"/>
                <a:cs typeface="Verdana" panose="020B0604030504040204" pitchFamily="34" charset="0"/>
              </a:rPr>
              <a:t>When the Pharisees saw this, they said to his disciples, “Why does your teacher eat with tax collectors and sinners?”  </a:t>
            </a:r>
          </a:p>
          <a:p>
            <a:pPr algn="ctr">
              <a:lnSpc>
                <a:spcPct val="150000"/>
              </a:lnSpc>
            </a:pPr>
            <a:endParaRPr lang="en-US" sz="3000" b="1" baseline="30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12 </a:t>
            </a:r>
            <a:r>
              <a:rPr lang="en-US" sz="3000" dirty="0">
                <a:latin typeface="Verdana" panose="020B0604030504040204" pitchFamily="34" charset="0"/>
                <a:ea typeface="Verdana" panose="020B0604030504040204" pitchFamily="34" charset="0"/>
                <a:cs typeface="Verdana" panose="020B0604030504040204" pitchFamily="34" charset="0"/>
              </a:rPr>
              <a:t>But when he heard this, he said, “Those who are well have no need of a physician, but those who are sick. </a:t>
            </a:r>
          </a:p>
        </p:txBody>
      </p:sp>
    </p:spTree>
    <p:extLst>
      <p:ext uri="{BB962C8B-B14F-4D97-AF65-F5344CB8AC3E}">
        <p14:creationId xmlns:p14="http://schemas.microsoft.com/office/powerpoint/2010/main" val="273118881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D3222-D438-2769-9B10-3A4D13FE6E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5E738B-B110-BD88-54BF-3720158B3B3F}"/>
              </a:ext>
            </a:extLst>
          </p:cNvPr>
          <p:cNvSpPr txBox="1"/>
          <p:nvPr/>
        </p:nvSpPr>
        <p:spPr>
          <a:xfrm>
            <a:off x="0" y="313307"/>
            <a:ext cx="9144000" cy="6231386"/>
          </a:xfrm>
          <a:prstGeom prst="rect">
            <a:avLst/>
          </a:prstGeom>
          <a:noFill/>
        </p:spPr>
        <p:txBody>
          <a:bodyPr wrap="square">
            <a:spAutoFit/>
          </a:bodyPr>
          <a:lstStyle/>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13</a:t>
            </a:r>
            <a:r>
              <a:rPr lang="en-US" sz="3000" dirty="0">
                <a:latin typeface="Verdana" panose="020B0604030504040204" pitchFamily="34" charset="0"/>
                <a:ea typeface="Verdana" panose="020B0604030504040204" pitchFamily="34" charset="0"/>
                <a:cs typeface="Verdana" panose="020B0604030504040204" pitchFamily="34" charset="0"/>
              </a:rPr>
              <a:t> Go and learn what this means, ‘I desire mercy, not sacrifice.’ For I have not come to call the righteous but sinners.”</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18 </a:t>
            </a:r>
            <a:r>
              <a:rPr lang="en-US" sz="3000" dirty="0">
                <a:latin typeface="Verdana" panose="020B0604030504040204" pitchFamily="34" charset="0"/>
                <a:ea typeface="Verdana" panose="020B0604030504040204" pitchFamily="34" charset="0"/>
                <a:cs typeface="Verdana" panose="020B0604030504040204" pitchFamily="34" charset="0"/>
              </a:rPr>
              <a:t>While he was saying these things to them, suddenly a leader came in and knelt before him, saying, “My daughter has just died, but come and lay your hand on her, and she will live.”  </a:t>
            </a:r>
          </a:p>
        </p:txBody>
      </p:sp>
    </p:spTree>
    <p:extLst>
      <p:ext uri="{BB962C8B-B14F-4D97-AF65-F5344CB8AC3E}">
        <p14:creationId xmlns:p14="http://schemas.microsoft.com/office/powerpoint/2010/main" val="12995148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C4A64-DE90-8745-EAC1-ACBD71C834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63BC344-F6E1-D1DA-3212-9B2539186557}"/>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19 </a:t>
            </a:r>
            <a:r>
              <a:rPr lang="en-US" sz="3000" dirty="0">
                <a:latin typeface="Verdana" panose="020B0604030504040204" pitchFamily="34" charset="0"/>
                <a:ea typeface="Verdana" panose="020B0604030504040204" pitchFamily="34" charset="0"/>
                <a:cs typeface="Verdana" panose="020B0604030504040204" pitchFamily="34" charset="0"/>
              </a:rPr>
              <a:t>And Jesus got up and followed him, with his disciples.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20 </a:t>
            </a:r>
            <a:r>
              <a:rPr lang="en-US" sz="3000" dirty="0">
                <a:latin typeface="Verdana" panose="020B0604030504040204" pitchFamily="34" charset="0"/>
                <a:ea typeface="Verdana" panose="020B0604030504040204" pitchFamily="34" charset="0"/>
                <a:cs typeface="Verdana" panose="020B0604030504040204" pitchFamily="34" charset="0"/>
              </a:rPr>
              <a:t>Then suddenly a woman who had been suffering from a flow of blood for twelve years came up behind him and touched the fringe of his cloak,  </a:t>
            </a:r>
          </a:p>
        </p:txBody>
      </p:sp>
    </p:spTree>
    <p:extLst>
      <p:ext uri="{BB962C8B-B14F-4D97-AF65-F5344CB8AC3E}">
        <p14:creationId xmlns:p14="http://schemas.microsoft.com/office/powerpoint/2010/main" val="31229681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AC5DD-FA19-9B1E-2BD2-02212315A99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B21804B-B639-CE6C-CE03-4F1369857C32}"/>
              </a:ext>
            </a:extLst>
          </p:cNvPr>
          <p:cNvSpPr txBox="1"/>
          <p:nvPr/>
        </p:nvSpPr>
        <p:spPr>
          <a:xfrm>
            <a:off x="0" y="1005804"/>
            <a:ext cx="9144000" cy="4846391"/>
          </a:xfrm>
          <a:prstGeom prst="rect">
            <a:avLst/>
          </a:prstGeom>
          <a:noFill/>
        </p:spPr>
        <p:txBody>
          <a:bodyPr wrap="square">
            <a:spAutoFit/>
          </a:bodyPr>
          <a:lstStyle/>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21 </a:t>
            </a:r>
            <a:r>
              <a:rPr lang="en-US" sz="3000" dirty="0">
                <a:latin typeface="Verdana" panose="020B0604030504040204" pitchFamily="34" charset="0"/>
                <a:ea typeface="Verdana" panose="020B0604030504040204" pitchFamily="34" charset="0"/>
                <a:cs typeface="Verdana" panose="020B0604030504040204" pitchFamily="34" charset="0"/>
              </a:rPr>
              <a:t>for she was saying to herself, “If I only touch his cloak, I will be made well.”</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  </a:t>
            </a:r>
          </a:p>
          <a:p>
            <a:pPr algn="ctr">
              <a:lnSpc>
                <a:spcPct val="150000"/>
              </a:lnSpc>
            </a:pPr>
            <a:r>
              <a:rPr lang="en-US" sz="3000" baseline="30000" dirty="0">
                <a:latin typeface="Verdana" panose="020B0604030504040204" pitchFamily="34" charset="0"/>
                <a:ea typeface="Verdana" panose="020B0604030504040204" pitchFamily="34" charset="0"/>
                <a:cs typeface="Verdana" panose="020B0604030504040204" pitchFamily="34" charset="0"/>
              </a:rPr>
              <a:t>22</a:t>
            </a:r>
            <a:r>
              <a:rPr lang="en-US" sz="3000" dirty="0">
                <a:latin typeface="Verdana" panose="020B0604030504040204" pitchFamily="34" charset="0"/>
                <a:ea typeface="Verdana" panose="020B0604030504040204" pitchFamily="34" charset="0"/>
                <a:cs typeface="Verdana" panose="020B0604030504040204" pitchFamily="34" charset="0"/>
              </a:rPr>
              <a:t> Jesus turned, and seeing her he said, “Take heart, daughter; your faith has made you well.” And the woman was made well from that moment.  </a:t>
            </a:r>
          </a:p>
        </p:txBody>
      </p:sp>
    </p:spTree>
    <p:extLst>
      <p:ext uri="{BB962C8B-B14F-4D97-AF65-F5344CB8AC3E}">
        <p14:creationId xmlns:p14="http://schemas.microsoft.com/office/powerpoint/2010/main" val="10229699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3218E-E616-A7DF-AB74-A9E03D0D9E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FF3A7F-08AC-2025-2246-826D4BA05E73}"/>
              </a:ext>
            </a:extLst>
          </p:cNvPr>
          <p:cNvSpPr txBox="1"/>
          <p:nvPr/>
        </p:nvSpPr>
        <p:spPr>
          <a:xfrm>
            <a:off x="0" y="1352053"/>
            <a:ext cx="9144000" cy="4153894"/>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23 </a:t>
            </a:r>
            <a:r>
              <a:rPr lang="en-US" sz="3000" dirty="0">
                <a:latin typeface="Verdana" panose="020B0604030504040204" pitchFamily="34" charset="0"/>
                <a:ea typeface="Verdana" panose="020B0604030504040204" pitchFamily="34" charset="0"/>
                <a:cs typeface="Verdana" panose="020B0604030504040204" pitchFamily="34" charset="0"/>
              </a:rPr>
              <a:t>When Jesus came to the leader’s house and saw the flute players and the crowd making a commotion,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24 </a:t>
            </a:r>
            <a:r>
              <a:rPr lang="en-US" sz="3000" dirty="0">
                <a:latin typeface="Verdana" panose="020B0604030504040204" pitchFamily="34" charset="0"/>
                <a:ea typeface="Verdana" panose="020B0604030504040204" pitchFamily="34" charset="0"/>
                <a:cs typeface="Verdana" panose="020B0604030504040204" pitchFamily="34" charset="0"/>
              </a:rPr>
              <a:t>he said, “Go away, for the girl is not dead but sleeping.” And they laughed at him.  </a:t>
            </a:r>
          </a:p>
        </p:txBody>
      </p:sp>
    </p:spTree>
    <p:extLst>
      <p:ext uri="{BB962C8B-B14F-4D97-AF65-F5344CB8AC3E}">
        <p14:creationId xmlns:p14="http://schemas.microsoft.com/office/powerpoint/2010/main" val="18341828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FB226-4A28-8CCC-DEDA-CB6D105B54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29037C6-0474-A175-B0C1-4E509F2A4A0B}"/>
              </a:ext>
            </a:extLst>
          </p:cNvPr>
          <p:cNvSpPr txBox="1"/>
          <p:nvPr/>
        </p:nvSpPr>
        <p:spPr>
          <a:xfrm>
            <a:off x="0" y="1352053"/>
            <a:ext cx="9144000" cy="4153894"/>
          </a:xfrm>
          <a:prstGeom prst="rect">
            <a:avLst/>
          </a:prstGeom>
          <a:noFill/>
        </p:spPr>
        <p:txBody>
          <a:bodyPr wrap="square">
            <a:spAutoFit/>
          </a:bodyPr>
          <a:lstStyle/>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25 </a:t>
            </a:r>
            <a:r>
              <a:rPr lang="en-US" sz="3000" dirty="0">
                <a:latin typeface="Verdana" panose="020B0604030504040204" pitchFamily="34" charset="0"/>
                <a:ea typeface="Verdana" panose="020B0604030504040204" pitchFamily="34" charset="0"/>
                <a:cs typeface="Verdana" panose="020B0604030504040204" pitchFamily="34" charset="0"/>
              </a:rPr>
              <a:t>But when the crowd had been put outside, he went in and took her by the hand, and the girl got up.  </a:t>
            </a:r>
          </a:p>
          <a:p>
            <a:pPr algn="ctr">
              <a:lnSpc>
                <a:spcPct val="150000"/>
              </a:lnSpc>
            </a:pPr>
            <a:endParaRPr lang="en-US" sz="3000" dirty="0">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3000" b="1" baseline="30000" dirty="0">
                <a:latin typeface="Verdana" panose="020B0604030504040204" pitchFamily="34" charset="0"/>
                <a:ea typeface="Verdana" panose="020B0604030504040204" pitchFamily="34" charset="0"/>
                <a:cs typeface="Verdana" panose="020B0604030504040204" pitchFamily="34" charset="0"/>
              </a:rPr>
              <a:t>26 </a:t>
            </a:r>
            <a:r>
              <a:rPr lang="en-US" sz="3000" dirty="0">
                <a:latin typeface="Verdana" panose="020B0604030504040204" pitchFamily="34" charset="0"/>
                <a:ea typeface="Verdana" panose="020B0604030504040204" pitchFamily="34" charset="0"/>
                <a:cs typeface="Verdana" panose="020B0604030504040204" pitchFamily="34" charset="0"/>
              </a:rPr>
              <a:t>And the report of this spread through all of that district.</a:t>
            </a:r>
          </a:p>
        </p:txBody>
      </p:sp>
    </p:spTree>
    <p:extLst>
      <p:ext uri="{BB962C8B-B14F-4D97-AF65-F5344CB8AC3E}">
        <p14:creationId xmlns:p14="http://schemas.microsoft.com/office/powerpoint/2010/main" val="242746801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90601" y="459352"/>
            <a:ext cx="3088098" cy="5463560"/>
          </a:xfrm>
          <a:prstGeom prst="rect">
            <a:avLst/>
          </a:prstGeom>
        </p:spPr>
      </p:pic>
      <p:sp>
        <p:nvSpPr>
          <p:cNvPr id="6" name="TextBox 5"/>
          <p:cNvSpPr txBox="1"/>
          <p:nvPr/>
        </p:nvSpPr>
        <p:spPr>
          <a:xfrm>
            <a:off x="4201383" y="1767006"/>
            <a:ext cx="4181839" cy="3323987"/>
          </a:xfrm>
          <a:prstGeom prst="rect">
            <a:avLst/>
          </a:prstGeom>
          <a:noFill/>
        </p:spPr>
        <p:txBody>
          <a:bodyPr wrap="square" rtlCol="0">
            <a:spAutoFit/>
          </a:bodyPr>
          <a:lstStyle/>
          <a:p>
            <a:pPr algn="ctr"/>
            <a:r>
              <a:rPr lang="en-US" sz="3000" dirty="0">
                <a:ea typeface="Times New Roman" charset="0"/>
                <a:cs typeface="Times New Roman" charset="0"/>
              </a:rPr>
              <a:t>WELCOME,</a:t>
            </a:r>
          </a:p>
          <a:p>
            <a:pPr algn="ctr"/>
            <a:endParaRPr lang="en-US" sz="3000" dirty="0">
              <a:ea typeface="Times New Roman" charset="0"/>
              <a:cs typeface="Times New Roman" charset="0"/>
            </a:endParaRPr>
          </a:p>
          <a:p>
            <a:pPr algn="ctr"/>
            <a:r>
              <a:rPr lang="en-US" sz="3000" dirty="0">
                <a:ea typeface="Times New Roman" charset="0"/>
                <a:cs typeface="Times New Roman" charset="0"/>
              </a:rPr>
              <a:t>ANNOUNCEMENTS,</a:t>
            </a:r>
          </a:p>
          <a:p>
            <a:pPr algn="ctr"/>
            <a:endParaRPr lang="en-US" sz="3000" dirty="0">
              <a:ea typeface="Times New Roman" charset="0"/>
              <a:cs typeface="Times New Roman" charset="0"/>
            </a:endParaRPr>
          </a:p>
          <a:p>
            <a:pPr algn="ctr"/>
            <a:r>
              <a:rPr lang="en-US" sz="3000" dirty="0">
                <a:ea typeface="Times New Roman" charset="0"/>
                <a:cs typeface="Times New Roman" charset="0"/>
              </a:rPr>
              <a:t>and</a:t>
            </a:r>
          </a:p>
          <a:p>
            <a:pPr algn="ctr"/>
            <a:endParaRPr lang="en-US" sz="3000" dirty="0">
              <a:ea typeface="Times New Roman" charset="0"/>
              <a:cs typeface="Times New Roman" charset="0"/>
            </a:endParaRPr>
          </a:p>
          <a:p>
            <a:pPr algn="ctr"/>
            <a:r>
              <a:rPr lang="en-US" sz="3000" dirty="0">
                <a:ea typeface="Times New Roman" charset="0"/>
                <a:cs typeface="Times New Roman" charset="0"/>
              </a:rPr>
              <a:t>CELEBRATIONS</a:t>
            </a:r>
          </a:p>
        </p:txBody>
      </p:sp>
      <p:sp>
        <p:nvSpPr>
          <p:cNvPr id="3" name="Text Placeholder 2">
            <a:extLst>
              <a:ext uri="{FF2B5EF4-FFF2-40B4-BE49-F238E27FC236}">
                <a16:creationId xmlns:a16="http://schemas.microsoft.com/office/drawing/2014/main" id="{4BE48C85-74DE-3EDA-A57D-24506D099521}"/>
              </a:ext>
            </a:extLst>
          </p:cNvPr>
          <p:cNvSpPr txBox="1">
            <a:spLocks/>
          </p:cNvSpPr>
          <p:nvPr/>
        </p:nvSpPr>
        <p:spPr>
          <a:xfrm>
            <a:off x="628650" y="6492874"/>
            <a:ext cx="7886700" cy="36512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Tx/>
              <a:buNone/>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b="1" dirty="0"/>
              <a:t>Livestream Notice:</a:t>
            </a:r>
            <a:r>
              <a:rPr lang="en-US" sz="1200" dirty="0"/>
              <a:t> Our worship service is live-streamed and recorded. By attending, you consent to being included in the broadcast. Thank you for joining us!</a:t>
            </a:r>
          </a:p>
        </p:txBody>
      </p:sp>
    </p:spTree>
    <p:extLst>
      <p:ext uri="{BB962C8B-B14F-4D97-AF65-F5344CB8AC3E}">
        <p14:creationId xmlns:p14="http://schemas.microsoft.com/office/powerpoint/2010/main" val="19032976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A8B21E-7B5B-3873-471C-06EC4F753DF3}"/>
              </a:ext>
            </a:extLst>
          </p:cNvPr>
          <p:cNvSpPr txBox="1"/>
          <p:nvPr/>
        </p:nvSpPr>
        <p:spPr>
          <a:xfrm>
            <a:off x="0" y="1375361"/>
            <a:ext cx="6317673" cy="4107278"/>
          </a:xfrm>
          <a:prstGeom prst="rect">
            <a:avLst/>
          </a:prstGeom>
          <a:noFill/>
        </p:spPr>
        <p:txBody>
          <a:bodyPr wrap="square">
            <a:spAutoFit/>
          </a:bodyPr>
          <a:lstStyle/>
          <a:p>
            <a:pPr algn="ctr">
              <a:lnSpc>
                <a:spcPct val="150000"/>
              </a:lnSpc>
              <a:buNone/>
            </a:pPr>
            <a:r>
              <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The Word of God for the people of God </a:t>
            </a:r>
          </a:p>
          <a:p>
            <a:pPr algn="ctr">
              <a:lnSpc>
                <a:spcPct val="150000"/>
              </a:lnSpc>
              <a:buNone/>
            </a:pP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a:p>
            <a:pPr algn="ctr">
              <a:lnSpc>
                <a:spcPct val="150000"/>
              </a:lnSpc>
            </a:pPr>
            <a:r>
              <a:rPr lang="en-US" sz="4500" b="1" i="0" dirty="0">
                <a:solidFill>
                  <a:srgbClr val="222222"/>
                </a:solidFill>
                <a:effectLst/>
                <a:latin typeface="Verdana" panose="020B0604030504040204" pitchFamily="34" charset="0"/>
                <a:ea typeface="Verdana" panose="020B0604030504040204" pitchFamily="34" charset="0"/>
                <a:cs typeface="Verdana" panose="020B0604030504040204" pitchFamily="34" charset="0"/>
              </a:rPr>
              <a:t>Thanks be to God</a:t>
            </a:r>
            <a:endParaRPr lang="en-US" sz="4500" b="0" i="0" dirty="0">
              <a:solidFill>
                <a:srgbClr val="222222"/>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9861056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tranquil rural church rises gracefully against a soft morning sky in this delicate watercolor painting. The tall steeple reaches upward through misty dawn light, while weathered stone walls show intricate stained glass windows rendered in gentle ink lines. Loose wet-on-wet washes blend muted gold, warm ivory, and dusty lavender with pale blue tones, creating an atmospheric and dreamy quality. Wildflowers dot the foreground meadow in soft color bleeds, while touches of rose and amber highlight where early sunlight kisses the rooftop. The minimalist composition features an expansive sky that enhances the peaceful, contemplative mood of this spiritual countryside scene.">
            <a:extLst>
              <a:ext uri="{FF2B5EF4-FFF2-40B4-BE49-F238E27FC236}">
                <a16:creationId xmlns:a16="http://schemas.microsoft.com/office/drawing/2014/main" id="{F3811BCD-0413-0E47-CC45-91C529AF7857}"/>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67278" y="0"/>
            <a:ext cx="921127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8A8B9FA-5A5D-EBEB-CE51-917181B6FB2C}"/>
              </a:ext>
            </a:extLst>
          </p:cNvPr>
          <p:cNvSpPr txBox="1"/>
          <p:nvPr/>
        </p:nvSpPr>
        <p:spPr>
          <a:xfrm>
            <a:off x="1890995" y="83284"/>
            <a:ext cx="5362006" cy="1446550"/>
          </a:xfrm>
          <a:prstGeom prst="rect">
            <a:avLst/>
          </a:prstGeom>
          <a:noFill/>
        </p:spPr>
        <p:txBody>
          <a:bodyPr wrap="square" rtlCol="0">
            <a:spAutoFit/>
          </a:bodyPr>
          <a:lstStyle/>
          <a:p>
            <a:r>
              <a:rPr lang="en-US" sz="8800" b="1" dirty="0">
                <a:latin typeface="Verdana" panose="020B0604030504040204" pitchFamily="34" charset="0"/>
                <a:ea typeface="Verdana" panose="020B0604030504040204" pitchFamily="34" charset="0"/>
                <a:cs typeface="Verdana" panose="020B0604030504040204" pitchFamily="34" charset="0"/>
              </a:rPr>
              <a:t>Sermon</a:t>
            </a:r>
          </a:p>
        </p:txBody>
      </p:sp>
      <p:sp>
        <p:nvSpPr>
          <p:cNvPr id="3" name="TextBox 2">
            <a:extLst>
              <a:ext uri="{FF2B5EF4-FFF2-40B4-BE49-F238E27FC236}">
                <a16:creationId xmlns:a16="http://schemas.microsoft.com/office/drawing/2014/main" id="{FED0075C-58B9-59F7-41B2-BFDF7C0B4690}"/>
              </a:ext>
            </a:extLst>
          </p:cNvPr>
          <p:cNvSpPr txBox="1"/>
          <p:nvPr/>
        </p:nvSpPr>
        <p:spPr>
          <a:xfrm>
            <a:off x="67960" y="2967335"/>
            <a:ext cx="9008076" cy="861774"/>
          </a:xfrm>
          <a:prstGeom prst="rect">
            <a:avLst/>
          </a:prstGeom>
          <a:solidFill>
            <a:srgbClr val="FFFBD9">
              <a:alpha val="14000"/>
            </a:srgbClr>
          </a:solidFill>
        </p:spPr>
        <p:txBody>
          <a:bodyPr wrap="square" rtlCol="0">
            <a:spAutoFit/>
          </a:bodyPr>
          <a:lstStyle/>
          <a:p>
            <a:pPr algn="ctr"/>
            <a:r>
              <a:rPr lang="en-US" sz="5000" b="1" dirty="0">
                <a:latin typeface="Verdana" panose="020B0604030504040204" pitchFamily="34" charset="0"/>
                <a:ea typeface="Verdana" panose="020B0604030504040204" pitchFamily="34" charset="0"/>
                <a:cs typeface="Verdana" panose="020B0604030504040204" pitchFamily="34" charset="0"/>
              </a:rPr>
              <a:t>“Unqualified &amp; Invited”</a:t>
            </a:r>
          </a:p>
        </p:txBody>
      </p:sp>
    </p:spTree>
    <p:extLst>
      <p:ext uri="{BB962C8B-B14F-4D97-AF65-F5344CB8AC3E}">
        <p14:creationId xmlns:p14="http://schemas.microsoft.com/office/powerpoint/2010/main" val="87645375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3F064-3889-FD4C-8F99-D67BEABA14D0}"/>
              </a:ext>
            </a:extLst>
          </p:cNvPr>
          <p:cNvPicPr>
            <a:picLocks noChangeAspect="1"/>
          </p:cNvPicPr>
          <p:nvPr/>
        </p:nvPicPr>
        <p:blipFill>
          <a:blip r:embed="rId2">
            <a:alphaModFix amt="10000"/>
          </a:blip>
          <a:stretch>
            <a:fillRect/>
          </a:stretch>
        </p:blipFill>
        <p:spPr>
          <a:xfrm>
            <a:off x="0" y="0"/>
            <a:ext cx="9144000" cy="6858000"/>
          </a:xfrm>
          <a:prstGeom prst="rect">
            <a:avLst/>
          </a:prstGeom>
        </p:spPr>
      </p:pic>
      <p:sp>
        <p:nvSpPr>
          <p:cNvPr id="6" name="TextBox 5"/>
          <p:cNvSpPr txBox="1"/>
          <p:nvPr/>
        </p:nvSpPr>
        <p:spPr>
          <a:xfrm>
            <a:off x="2" y="1890117"/>
            <a:ext cx="9143998" cy="4524315"/>
          </a:xfrm>
          <a:prstGeom prst="rect">
            <a:avLst/>
          </a:prstGeom>
          <a:noFill/>
        </p:spPr>
        <p:txBody>
          <a:bodyPr wrap="square" rtlCol="0">
            <a:spAutoFit/>
          </a:bodyPr>
          <a:lstStyle/>
          <a:p>
            <a:pPr algn="ctr"/>
            <a:r>
              <a:rPr lang="is-IS" sz="3600" dirty="0">
                <a:latin typeface="Times New Roman" charset="0"/>
                <a:ea typeface="Times New Roman" charset="0"/>
                <a:cs typeface="Times New Roman" charset="0"/>
              </a:rPr>
              <a:t>Would I have answered when you called, “Come, follow, follow me!</a:t>
            </a:r>
            <a:r>
              <a:rPr lang="en-US" sz="3600" dirty="0">
                <a:latin typeface="Times New Roman" panose="02020603050405020304" pitchFamily="18" charset="0"/>
                <a:cs typeface="Times New Roman" panose="02020603050405020304" pitchFamily="18" charset="0"/>
              </a:rPr>
              <a:t>”</a:t>
            </a:r>
            <a:r>
              <a:rPr lang="is-IS" sz="3600" dirty="0">
                <a:latin typeface="Times New Roman" charset="0"/>
                <a:ea typeface="Times New Roman" charset="0"/>
                <a:cs typeface="Times New Roman" charset="0"/>
              </a:rPr>
              <a:t>?</a:t>
            </a:r>
          </a:p>
          <a:p>
            <a:pPr algn="ctr"/>
            <a:r>
              <a:rPr lang="is-IS" sz="3600" dirty="0">
                <a:latin typeface="Times New Roman" charset="0"/>
                <a:ea typeface="Times New Roman" charset="0"/>
                <a:cs typeface="Times New Roman" charset="0"/>
              </a:rPr>
              <a:t>Would I at once have left behind</a:t>
            </a:r>
          </a:p>
          <a:p>
            <a:pPr algn="ctr"/>
            <a:r>
              <a:rPr lang="is-IS" sz="3600" dirty="0">
                <a:latin typeface="Times New Roman" charset="0"/>
                <a:ea typeface="Times New Roman" charset="0"/>
                <a:cs typeface="Times New Roman" charset="0"/>
              </a:rPr>
              <a:t>both work and family”</a:t>
            </a:r>
          </a:p>
          <a:p>
            <a:pPr algn="ctr"/>
            <a:r>
              <a:rPr lang="is-IS" sz="3600" dirty="0">
                <a:latin typeface="Times New Roman" charset="0"/>
                <a:ea typeface="Times New Roman" charset="0"/>
                <a:cs typeface="Times New Roman" charset="0"/>
              </a:rPr>
              <a:t>Or would the old, familiar round</a:t>
            </a:r>
          </a:p>
          <a:p>
            <a:pPr algn="ctr"/>
            <a:r>
              <a:rPr lang="is-IS" sz="3600" dirty="0">
                <a:latin typeface="Times New Roman" charset="0"/>
                <a:ea typeface="Times New Roman" charset="0"/>
                <a:cs typeface="Times New Roman" charset="0"/>
              </a:rPr>
              <a:t>have held me by its claim</a:t>
            </a:r>
          </a:p>
          <a:p>
            <a:pPr algn="ctr"/>
            <a:r>
              <a:rPr lang="is-IS" sz="3600" dirty="0">
                <a:latin typeface="Times New Roman" charset="0"/>
                <a:ea typeface="Times New Roman" charset="0"/>
                <a:cs typeface="Times New Roman" charset="0"/>
              </a:rPr>
              <a:t>and kept the spark within my heart</a:t>
            </a:r>
          </a:p>
          <a:p>
            <a:pPr algn="ctr"/>
            <a:r>
              <a:rPr lang="is-IS" sz="3600" dirty="0">
                <a:latin typeface="Times New Roman" charset="0"/>
                <a:ea typeface="Times New Roman" charset="0"/>
                <a:cs typeface="Times New Roman" charset="0"/>
              </a:rPr>
              <a:t>from bursting into flame?</a:t>
            </a:r>
            <a:endParaRPr lang="en-US" sz="3600" dirty="0">
              <a:latin typeface="Times New Roman" charset="0"/>
              <a:ea typeface="Times New Roman" charset="0"/>
              <a:cs typeface="Times New Roman" charset="0"/>
            </a:endParaRPr>
          </a:p>
        </p:txBody>
      </p:sp>
      <p:sp>
        <p:nvSpPr>
          <p:cNvPr id="4" name="TextBox 3">
            <a:extLst>
              <a:ext uri="{FF2B5EF4-FFF2-40B4-BE49-F238E27FC236}">
                <a16:creationId xmlns:a16="http://schemas.microsoft.com/office/drawing/2014/main" id="{0AA6AB9B-49D7-0A4B-9DDF-66F0E696A88A}"/>
              </a:ext>
            </a:extLst>
          </p:cNvPr>
          <p:cNvSpPr txBox="1"/>
          <p:nvPr/>
        </p:nvSpPr>
        <p:spPr>
          <a:xfrm>
            <a:off x="0" y="0"/>
            <a:ext cx="9143999" cy="1446550"/>
          </a:xfrm>
          <a:prstGeom prst="rect">
            <a:avLst/>
          </a:prstGeom>
          <a:noFill/>
        </p:spPr>
        <p:txBody>
          <a:bodyPr wrap="square" rtlCol="0">
            <a:spAutoFit/>
          </a:bodyPr>
          <a:lstStyle/>
          <a:p>
            <a:pPr algn="ctr"/>
            <a:r>
              <a:rPr lang="en-US" sz="2800" dirty="0">
                <a:latin typeface="Times New Roman" charset="0"/>
                <a:ea typeface="Times New Roman" charset="0"/>
                <a:cs typeface="Times New Roman" charset="0"/>
              </a:rPr>
              <a:t>“Would I Have Answered When You Called”    TFWS 2137</a:t>
            </a:r>
          </a:p>
          <a:p>
            <a:pPr algn="ctr"/>
            <a:r>
              <a:rPr lang="en-US" sz="1600" dirty="0">
                <a:latin typeface="Times New Roman" charset="0"/>
                <a:ea typeface="Times New Roman" charset="0"/>
                <a:cs typeface="Times New Roman" charset="0"/>
              </a:rPr>
              <a:t>WORDS: Herman G. </a:t>
            </a:r>
            <a:r>
              <a:rPr lang="en-US" sz="1600" dirty="0" err="1">
                <a:latin typeface="Times New Roman" charset="0"/>
                <a:ea typeface="Times New Roman" charset="0"/>
                <a:cs typeface="Times New Roman" charset="0"/>
              </a:rPr>
              <a:t>Stuempfle</a:t>
            </a:r>
            <a:r>
              <a:rPr lang="en-US" sz="1600" dirty="0">
                <a:latin typeface="Times New Roman" charset="0"/>
                <a:ea typeface="Times New Roman" charset="0"/>
                <a:cs typeface="Times New Roman" charset="0"/>
              </a:rPr>
              <a:t>, Jr.</a:t>
            </a:r>
          </a:p>
          <a:p>
            <a:pPr algn="ctr"/>
            <a:r>
              <a:rPr lang="en-US" sz="1600" dirty="0">
                <a:latin typeface="Times New Roman" charset="0"/>
                <a:ea typeface="Times New Roman" charset="0"/>
                <a:cs typeface="Times New Roman" charset="0"/>
              </a:rPr>
              <a:t>MUSIC: Traditional English melody; arranged by Ralph Vaughn Williams; descant by Gary Alan Smith</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08412485"/>
      </p:ext>
    </p:extLst>
  </p:cSld>
  <p:clrMapOvr>
    <a:masterClrMapping/>
  </p:clrMapOvr>
  <p:transition spd="med">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3F064-3889-FD4C-8F99-D67BEABA14D0}"/>
              </a:ext>
            </a:extLst>
          </p:cNvPr>
          <p:cNvPicPr>
            <a:picLocks noChangeAspect="1"/>
          </p:cNvPicPr>
          <p:nvPr/>
        </p:nvPicPr>
        <p:blipFill>
          <a:blip r:embed="rId2">
            <a:alphaModFix amt="10000"/>
          </a:blip>
          <a:stretch>
            <a:fillRect/>
          </a:stretch>
        </p:blipFill>
        <p:spPr>
          <a:xfrm>
            <a:off x="0" y="0"/>
            <a:ext cx="9144000" cy="6858000"/>
          </a:xfrm>
          <a:prstGeom prst="rect">
            <a:avLst/>
          </a:prstGeom>
        </p:spPr>
      </p:pic>
      <p:sp>
        <p:nvSpPr>
          <p:cNvPr id="6" name="TextBox 5"/>
          <p:cNvSpPr txBox="1"/>
          <p:nvPr/>
        </p:nvSpPr>
        <p:spPr>
          <a:xfrm>
            <a:off x="2" y="1890117"/>
            <a:ext cx="9143998" cy="4524315"/>
          </a:xfrm>
          <a:prstGeom prst="rect">
            <a:avLst/>
          </a:prstGeom>
          <a:noFill/>
        </p:spPr>
        <p:txBody>
          <a:bodyPr wrap="square" rtlCol="0">
            <a:spAutoFit/>
          </a:bodyPr>
          <a:lstStyle/>
          <a:p>
            <a:pPr algn="ctr"/>
            <a:r>
              <a:rPr lang="is-IS" sz="3600" dirty="0">
                <a:latin typeface="Times New Roman" charset="0"/>
                <a:ea typeface="Times New Roman" charset="0"/>
                <a:cs typeface="Times New Roman" charset="0"/>
              </a:rPr>
              <a:t>Would I have </a:t>
            </a:r>
            <a:r>
              <a:rPr lang="en-US" sz="3600" dirty="0">
                <a:latin typeface="Times New Roman" charset="0"/>
                <a:ea typeface="Times New Roman" charset="0"/>
                <a:cs typeface="Times New Roman" charset="0"/>
              </a:rPr>
              <a:t>followed where you led</a:t>
            </a:r>
          </a:p>
          <a:p>
            <a:pPr algn="ctr"/>
            <a:r>
              <a:rPr lang="en-US" sz="3600" dirty="0">
                <a:latin typeface="Times New Roman" charset="0"/>
                <a:ea typeface="Times New Roman" charset="0"/>
                <a:cs typeface="Times New Roman" charset="0"/>
              </a:rPr>
              <a:t>through ancient Galilee,</a:t>
            </a:r>
          </a:p>
          <a:p>
            <a:pPr algn="ctr"/>
            <a:r>
              <a:rPr lang="en-US" sz="3600" dirty="0">
                <a:latin typeface="Times New Roman" charset="0"/>
                <a:ea typeface="Times New Roman" charset="0"/>
                <a:cs typeface="Times New Roman" charset="0"/>
              </a:rPr>
              <a:t>on roads unknown, by ways untried,</a:t>
            </a:r>
          </a:p>
          <a:p>
            <a:pPr algn="ctr"/>
            <a:r>
              <a:rPr lang="en-US" sz="3600" dirty="0">
                <a:latin typeface="Times New Roman" charset="0"/>
                <a:ea typeface="Times New Roman" charset="0"/>
                <a:cs typeface="Times New Roman" charset="0"/>
              </a:rPr>
              <a:t>beyond security?</a:t>
            </a:r>
          </a:p>
          <a:p>
            <a:pPr algn="ctr"/>
            <a:r>
              <a:rPr lang="en-US" sz="3600" dirty="0">
                <a:latin typeface="Times New Roman" charset="0"/>
                <a:ea typeface="Times New Roman" charset="0"/>
                <a:cs typeface="Times New Roman" charset="0"/>
              </a:rPr>
              <a:t>Or would I soon have hurried back</a:t>
            </a:r>
          </a:p>
          <a:p>
            <a:pPr algn="ctr"/>
            <a:r>
              <a:rPr lang="en-US" sz="3600" dirty="0">
                <a:latin typeface="Times New Roman" charset="0"/>
                <a:ea typeface="Times New Roman" charset="0"/>
                <a:cs typeface="Times New Roman" charset="0"/>
              </a:rPr>
              <a:t>where home and comfort drew,</a:t>
            </a:r>
          </a:p>
          <a:p>
            <a:pPr algn="ctr"/>
            <a:r>
              <a:rPr lang="en-US" sz="3600" dirty="0">
                <a:latin typeface="Times New Roman" charset="0"/>
                <a:ea typeface="Times New Roman" charset="0"/>
                <a:cs typeface="Times New Roman" charset="0"/>
              </a:rPr>
              <a:t>where truth you taught would not disturb</a:t>
            </a:r>
          </a:p>
          <a:p>
            <a:pPr algn="ctr"/>
            <a:r>
              <a:rPr lang="en-US" sz="3600" dirty="0">
                <a:latin typeface="Times New Roman" charset="0"/>
                <a:ea typeface="Times New Roman" charset="0"/>
                <a:cs typeface="Times New Roman" charset="0"/>
              </a:rPr>
              <a:t>the ordered world I knew?</a:t>
            </a:r>
          </a:p>
        </p:txBody>
      </p:sp>
      <p:sp>
        <p:nvSpPr>
          <p:cNvPr id="5" name="TextBox 4">
            <a:extLst>
              <a:ext uri="{FF2B5EF4-FFF2-40B4-BE49-F238E27FC236}">
                <a16:creationId xmlns:a16="http://schemas.microsoft.com/office/drawing/2014/main" id="{DE3D7DA2-545A-5F40-8308-6F73A3EC5F4F}"/>
              </a:ext>
            </a:extLst>
          </p:cNvPr>
          <p:cNvSpPr txBox="1"/>
          <p:nvPr/>
        </p:nvSpPr>
        <p:spPr>
          <a:xfrm>
            <a:off x="0" y="0"/>
            <a:ext cx="9143999" cy="1446550"/>
          </a:xfrm>
          <a:prstGeom prst="rect">
            <a:avLst/>
          </a:prstGeom>
          <a:noFill/>
        </p:spPr>
        <p:txBody>
          <a:bodyPr wrap="square" rtlCol="0">
            <a:spAutoFit/>
          </a:bodyPr>
          <a:lstStyle/>
          <a:p>
            <a:pPr algn="ctr"/>
            <a:r>
              <a:rPr lang="en-US" sz="2800" dirty="0">
                <a:latin typeface="Times New Roman" charset="0"/>
                <a:ea typeface="Times New Roman" charset="0"/>
                <a:cs typeface="Times New Roman" charset="0"/>
              </a:rPr>
              <a:t>“Would I Have Answered When You Called”    TFWS 2137</a:t>
            </a:r>
          </a:p>
          <a:p>
            <a:pPr algn="ctr"/>
            <a:r>
              <a:rPr lang="en-US" sz="1600" dirty="0">
                <a:latin typeface="Times New Roman" charset="0"/>
                <a:ea typeface="Times New Roman" charset="0"/>
                <a:cs typeface="Times New Roman" charset="0"/>
              </a:rPr>
              <a:t>WORDS: Herman G. </a:t>
            </a:r>
            <a:r>
              <a:rPr lang="en-US" sz="1600" dirty="0" err="1">
                <a:latin typeface="Times New Roman" charset="0"/>
                <a:ea typeface="Times New Roman" charset="0"/>
                <a:cs typeface="Times New Roman" charset="0"/>
              </a:rPr>
              <a:t>Stuempfle</a:t>
            </a:r>
            <a:r>
              <a:rPr lang="en-US" sz="1600" dirty="0">
                <a:latin typeface="Times New Roman" charset="0"/>
                <a:ea typeface="Times New Roman" charset="0"/>
                <a:cs typeface="Times New Roman" charset="0"/>
              </a:rPr>
              <a:t>, Jr.</a:t>
            </a:r>
          </a:p>
          <a:p>
            <a:pPr algn="ctr"/>
            <a:r>
              <a:rPr lang="en-US" sz="1600" dirty="0">
                <a:latin typeface="Times New Roman" charset="0"/>
                <a:ea typeface="Times New Roman" charset="0"/>
                <a:cs typeface="Times New Roman" charset="0"/>
              </a:rPr>
              <a:t>MUSIC: Traditional English melody; arranged by Ralph Vaughn Williams; descant by Gary Alan Smith</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506866892"/>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3F064-3889-FD4C-8F99-D67BEABA14D0}"/>
              </a:ext>
            </a:extLst>
          </p:cNvPr>
          <p:cNvPicPr>
            <a:picLocks noChangeAspect="1"/>
          </p:cNvPicPr>
          <p:nvPr/>
        </p:nvPicPr>
        <p:blipFill>
          <a:blip r:embed="rId2">
            <a:alphaModFix amt="10000"/>
          </a:blip>
          <a:stretch>
            <a:fillRect/>
          </a:stretch>
        </p:blipFill>
        <p:spPr>
          <a:xfrm>
            <a:off x="0" y="0"/>
            <a:ext cx="9144000" cy="6858000"/>
          </a:xfrm>
          <a:prstGeom prst="rect">
            <a:avLst/>
          </a:prstGeom>
        </p:spPr>
      </p:pic>
      <p:sp>
        <p:nvSpPr>
          <p:cNvPr id="6" name="TextBox 5"/>
          <p:cNvSpPr txBox="1"/>
          <p:nvPr/>
        </p:nvSpPr>
        <p:spPr>
          <a:xfrm>
            <a:off x="2" y="1890117"/>
            <a:ext cx="9143998" cy="4524315"/>
          </a:xfrm>
          <a:prstGeom prst="rect">
            <a:avLst/>
          </a:prstGeom>
          <a:noFill/>
        </p:spPr>
        <p:txBody>
          <a:bodyPr wrap="square" rtlCol="0">
            <a:spAutoFit/>
          </a:bodyPr>
          <a:lstStyle/>
          <a:p>
            <a:pPr algn="ctr"/>
            <a:r>
              <a:rPr lang="is-IS" sz="3600" dirty="0">
                <a:latin typeface="Times New Roman" charset="0"/>
                <a:ea typeface="Times New Roman" charset="0"/>
                <a:cs typeface="Times New Roman" charset="0"/>
              </a:rPr>
              <a:t>Would I have </a:t>
            </a:r>
            <a:r>
              <a:rPr lang="en-US" sz="3600" dirty="0">
                <a:latin typeface="Times New Roman" charset="0"/>
                <a:ea typeface="Times New Roman" charset="0"/>
                <a:cs typeface="Times New Roman" charset="0"/>
              </a:rPr>
              <a:t>matched my step with yours</a:t>
            </a:r>
          </a:p>
          <a:p>
            <a:pPr algn="ctr"/>
            <a:r>
              <a:rPr lang="en-US" sz="3600" dirty="0">
                <a:latin typeface="Times New Roman" charset="0"/>
                <a:ea typeface="Times New Roman" charset="0"/>
                <a:cs typeface="Times New Roman" charset="0"/>
              </a:rPr>
              <a:t>when crowds cried, “Crucify!”</a:t>
            </a:r>
          </a:p>
          <a:p>
            <a:pPr algn="ctr"/>
            <a:r>
              <a:rPr lang="en-US" sz="3600" dirty="0">
                <a:latin typeface="Times New Roman" charset="0"/>
                <a:ea typeface="Times New Roman" charset="0"/>
                <a:cs typeface="Times New Roman" charset="0"/>
              </a:rPr>
              <a:t>when on a rocky hill I saw</a:t>
            </a:r>
          </a:p>
          <a:p>
            <a:pPr algn="ctr"/>
            <a:r>
              <a:rPr lang="en-US" sz="3600" dirty="0">
                <a:latin typeface="Times New Roman" charset="0"/>
                <a:ea typeface="Times New Roman" charset="0"/>
                <a:cs typeface="Times New Roman" charset="0"/>
              </a:rPr>
              <a:t>a cross against the sky?</a:t>
            </a:r>
          </a:p>
          <a:p>
            <a:pPr algn="ctr"/>
            <a:r>
              <a:rPr lang="en-US" sz="3600" dirty="0">
                <a:latin typeface="Times New Roman" charset="0"/>
                <a:ea typeface="Times New Roman" charset="0"/>
                <a:cs typeface="Times New Roman" charset="0"/>
              </a:rPr>
              <a:t>Or would I too have slipped away</a:t>
            </a:r>
          </a:p>
          <a:p>
            <a:pPr algn="ctr"/>
            <a:r>
              <a:rPr lang="en-US" sz="3600" dirty="0">
                <a:latin typeface="Times New Roman" charset="0"/>
                <a:ea typeface="Times New Roman" charset="0"/>
                <a:cs typeface="Times New Roman" charset="0"/>
              </a:rPr>
              <a:t>and left you there alone,</a:t>
            </a:r>
          </a:p>
          <a:p>
            <a:pPr algn="ctr"/>
            <a:r>
              <a:rPr lang="en-US" sz="3600" dirty="0">
                <a:latin typeface="Times New Roman" charset="0"/>
                <a:ea typeface="Times New Roman" charset="0"/>
                <a:cs typeface="Times New Roman" charset="0"/>
              </a:rPr>
              <a:t>a dying king with crown of thorns</a:t>
            </a:r>
          </a:p>
          <a:p>
            <a:pPr algn="ctr"/>
            <a:r>
              <a:rPr lang="en-US" sz="3600" dirty="0">
                <a:latin typeface="Times New Roman" charset="0"/>
                <a:ea typeface="Times New Roman" charset="0"/>
                <a:cs typeface="Times New Roman" charset="0"/>
              </a:rPr>
              <a:t>upon a terrible throne?</a:t>
            </a:r>
          </a:p>
        </p:txBody>
      </p:sp>
      <p:sp>
        <p:nvSpPr>
          <p:cNvPr id="5" name="TextBox 4">
            <a:extLst>
              <a:ext uri="{FF2B5EF4-FFF2-40B4-BE49-F238E27FC236}">
                <a16:creationId xmlns:a16="http://schemas.microsoft.com/office/drawing/2014/main" id="{60F54668-912E-2145-B553-02411212207A}"/>
              </a:ext>
            </a:extLst>
          </p:cNvPr>
          <p:cNvSpPr txBox="1"/>
          <p:nvPr/>
        </p:nvSpPr>
        <p:spPr>
          <a:xfrm>
            <a:off x="0" y="0"/>
            <a:ext cx="9143999" cy="1446550"/>
          </a:xfrm>
          <a:prstGeom prst="rect">
            <a:avLst/>
          </a:prstGeom>
          <a:noFill/>
        </p:spPr>
        <p:txBody>
          <a:bodyPr wrap="square" rtlCol="0">
            <a:spAutoFit/>
          </a:bodyPr>
          <a:lstStyle/>
          <a:p>
            <a:pPr algn="ctr"/>
            <a:r>
              <a:rPr lang="en-US" sz="2800" dirty="0">
                <a:latin typeface="Times New Roman" charset="0"/>
                <a:ea typeface="Times New Roman" charset="0"/>
                <a:cs typeface="Times New Roman" charset="0"/>
              </a:rPr>
              <a:t>“Would I Have Answered When You Called”    TFWS 2137</a:t>
            </a:r>
          </a:p>
          <a:p>
            <a:pPr algn="ctr"/>
            <a:r>
              <a:rPr lang="en-US" sz="1600" dirty="0">
                <a:latin typeface="Times New Roman" charset="0"/>
                <a:ea typeface="Times New Roman" charset="0"/>
                <a:cs typeface="Times New Roman" charset="0"/>
              </a:rPr>
              <a:t>WORDS: Herman G. </a:t>
            </a:r>
            <a:r>
              <a:rPr lang="en-US" sz="1600" dirty="0" err="1">
                <a:latin typeface="Times New Roman" charset="0"/>
                <a:ea typeface="Times New Roman" charset="0"/>
                <a:cs typeface="Times New Roman" charset="0"/>
              </a:rPr>
              <a:t>Stuempfle</a:t>
            </a:r>
            <a:r>
              <a:rPr lang="en-US" sz="1600" dirty="0">
                <a:latin typeface="Times New Roman" charset="0"/>
                <a:ea typeface="Times New Roman" charset="0"/>
                <a:cs typeface="Times New Roman" charset="0"/>
              </a:rPr>
              <a:t>, Jr.</a:t>
            </a:r>
          </a:p>
          <a:p>
            <a:pPr algn="ctr"/>
            <a:r>
              <a:rPr lang="en-US" sz="1600" dirty="0">
                <a:latin typeface="Times New Roman" charset="0"/>
                <a:ea typeface="Times New Roman" charset="0"/>
                <a:cs typeface="Times New Roman" charset="0"/>
              </a:rPr>
              <a:t>MUSIC: Traditional English melody; arranged by Ralph Vaughn Williams; descant by Gary Alan Smith</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47535575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23F064-3889-FD4C-8F99-D67BEABA14D0}"/>
              </a:ext>
            </a:extLst>
          </p:cNvPr>
          <p:cNvPicPr>
            <a:picLocks noChangeAspect="1"/>
          </p:cNvPicPr>
          <p:nvPr/>
        </p:nvPicPr>
        <p:blipFill>
          <a:blip r:embed="rId2">
            <a:alphaModFix amt="10000"/>
          </a:blip>
          <a:stretch>
            <a:fillRect/>
          </a:stretch>
        </p:blipFill>
        <p:spPr>
          <a:xfrm>
            <a:off x="0" y="0"/>
            <a:ext cx="9144000" cy="6858000"/>
          </a:xfrm>
          <a:prstGeom prst="rect">
            <a:avLst/>
          </a:prstGeom>
        </p:spPr>
      </p:pic>
      <p:sp>
        <p:nvSpPr>
          <p:cNvPr id="6" name="TextBox 5"/>
          <p:cNvSpPr txBox="1"/>
          <p:nvPr/>
        </p:nvSpPr>
        <p:spPr>
          <a:xfrm>
            <a:off x="2" y="1890117"/>
            <a:ext cx="9143998" cy="4524315"/>
          </a:xfrm>
          <a:prstGeom prst="rect">
            <a:avLst/>
          </a:prstGeom>
          <a:noFill/>
        </p:spPr>
        <p:txBody>
          <a:bodyPr wrap="square" rtlCol="0">
            <a:spAutoFit/>
          </a:bodyPr>
          <a:lstStyle/>
          <a:p>
            <a:pPr algn="ctr"/>
            <a:r>
              <a:rPr lang="en-US" sz="3600" dirty="0">
                <a:latin typeface="Times New Roman" charset="0"/>
                <a:ea typeface="Times New Roman" charset="0"/>
                <a:cs typeface="Times New Roman" charset="0"/>
              </a:rPr>
              <a:t>O Christ, I cannot search my heart</a:t>
            </a:r>
          </a:p>
          <a:p>
            <a:pPr algn="ctr"/>
            <a:r>
              <a:rPr lang="en-US" sz="3600" dirty="0">
                <a:latin typeface="Times New Roman" charset="0"/>
                <a:ea typeface="Times New Roman" charset="0"/>
                <a:cs typeface="Times New Roman" charset="0"/>
              </a:rPr>
              <a:t>through all its tangled ways,</a:t>
            </a:r>
          </a:p>
          <a:p>
            <a:pPr algn="ctr"/>
            <a:r>
              <a:rPr lang="en-US" sz="3600" dirty="0">
                <a:latin typeface="Times New Roman" charset="0"/>
                <a:ea typeface="Times New Roman" charset="0"/>
                <a:cs typeface="Times New Roman" charset="0"/>
              </a:rPr>
              <a:t>nor can I with a certain mind</a:t>
            </a:r>
          </a:p>
          <a:p>
            <a:pPr algn="ctr"/>
            <a:r>
              <a:rPr lang="en-US" sz="3600" dirty="0">
                <a:latin typeface="Times New Roman" charset="0"/>
                <a:ea typeface="Times New Roman" charset="0"/>
                <a:cs typeface="Times New Roman" charset="0"/>
              </a:rPr>
              <a:t>my steadfastness appraise.</a:t>
            </a:r>
          </a:p>
          <a:p>
            <a:pPr algn="ctr"/>
            <a:r>
              <a:rPr lang="en-US" sz="3600" dirty="0">
                <a:latin typeface="Times New Roman" charset="0"/>
                <a:ea typeface="Times New Roman" charset="0"/>
                <a:cs typeface="Times New Roman" charset="0"/>
              </a:rPr>
              <a:t>I only pray that when you call,</a:t>
            </a:r>
          </a:p>
          <a:p>
            <a:pPr algn="ctr"/>
            <a:r>
              <a:rPr lang="en-US" sz="3600" dirty="0">
                <a:latin typeface="Times New Roman" charset="0"/>
                <a:ea typeface="Times New Roman" charset="0"/>
                <a:cs typeface="Times New Roman" charset="0"/>
              </a:rPr>
              <a:t>“Come, follow, follow me!”</a:t>
            </a:r>
          </a:p>
          <a:p>
            <a:pPr algn="ctr"/>
            <a:r>
              <a:rPr lang="en-US" sz="3600" dirty="0">
                <a:latin typeface="Times New Roman" charset="0"/>
                <a:ea typeface="Times New Roman" charset="0"/>
                <a:cs typeface="Times New Roman" charset="0"/>
              </a:rPr>
              <a:t>you’ll give me strength beyond my own</a:t>
            </a:r>
          </a:p>
          <a:p>
            <a:pPr algn="ctr"/>
            <a:r>
              <a:rPr lang="en-US" sz="3600" dirty="0">
                <a:latin typeface="Times New Roman" charset="0"/>
                <a:ea typeface="Times New Roman" charset="0"/>
                <a:cs typeface="Times New Roman" charset="0"/>
              </a:rPr>
              <a:t>to follow faithfully.</a:t>
            </a:r>
          </a:p>
        </p:txBody>
      </p:sp>
      <p:sp>
        <p:nvSpPr>
          <p:cNvPr id="5" name="TextBox 4">
            <a:extLst>
              <a:ext uri="{FF2B5EF4-FFF2-40B4-BE49-F238E27FC236}">
                <a16:creationId xmlns:a16="http://schemas.microsoft.com/office/drawing/2014/main" id="{AAFAF782-88BD-7D42-A80C-2F5470DE9213}"/>
              </a:ext>
            </a:extLst>
          </p:cNvPr>
          <p:cNvSpPr txBox="1"/>
          <p:nvPr/>
        </p:nvSpPr>
        <p:spPr>
          <a:xfrm>
            <a:off x="0" y="0"/>
            <a:ext cx="9143999" cy="1446550"/>
          </a:xfrm>
          <a:prstGeom prst="rect">
            <a:avLst/>
          </a:prstGeom>
          <a:noFill/>
        </p:spPr>
        <p:txBody>
          <a:bodyPr wrap="square" rtlCol="0">
            <a:spAutoFit/>
          </a:bodyPr>
          <a:lstStyle/>
          <a:p>
            <a:pPr algn="ctr"/>
            <a:r>
              <a:rPr lang="en-US" sz="2800" dirty="0">
                <a:latin typeface="Times New Roman" charset="0"/>
                <a:ea typeface="Times New Roman" charset="0"/>
                <a:cs typeface="Times New Roman" charset="0"/>
              </a:rPr>
              <a:t>“Would I Have Answered When You Called”    TFWS 2137</a:t>
            </a:r>
          </a:p>
          <a:p>
            <a:pPr algn="ctr"/>
            <a:r>
              <a:rPr lang="en-US" sz="1600" dirty="0">
                <a:latin typeface="Times New Roman" charset="0"/>
                <a:ea typeface="Times New Roman" charset="0"/>
                <a:cs typeface="Times New Roman" charset="0"/>
              </a:rPr>
              <a:t>WORDS: Herman G. </a:t>
            </a:r>
            <a:r>
              <a:rPr lang="en-US" sz="1600" dirty="0" err="1">
                <a:latin typeface="Times New Roman" charset="0"/>
                <a:ea typeface="Times New Roman" charset="0"/>
                <a:cs typeface="Times New Roman" charset="0"/>
              </a:rPr>
              <a:t>Stuempfle</a:t>
            </a:r>
            <a:r>
              <a:rPr lang="en-US" sz="1600" dirty="0">
                <a:latin typeface="Times New Roman" charset="0"/>
                <a:ea typeface="Times New Roman" charset="0"/>
                <a:cs typeface="Times New Roman" charset="0"/>
              </a:rPr>
              <a:t>, Jr.</a:t>
            </a:r>
          </a:p>
          <a:p>
            <a:pPr algn="ctr"/>
            <a:r>
              <a:rPr lang="en-US" sz="1600" dirty="0">
                <a:latin typeface="Times New Roman" charset="0"/>
                <a:ea typeface="Times New Roman" charset="0"/>
                <a:cs typeface="Times New Roman" charset="0"/>
              </a:rPr>
              <a:t>MUSIC: Traditional English melody; arranged by Ralph Vaughn Williams; descant by Gary Alan Smith</a:t>
            </a:r>
          </a:p>
          <a:p>
            <a:pPr algn="ctr"/>
            <a:r>
              <a:rPr lang="en-US" sz="2800" b="1" i="1" dirty="0">
                <a:latin typeface="Times New Roman" charset="0"/>
                <a:ea typeface="Times New Roman" charset="0"/>
                <a:cs typeface="Times New Roman" charset="0"/>
              </a:rPr>
              <a:t>Please stand as you are able and comfortable</a:t>
            </a:r>
            <a:r>
              <a:rPr lang="en-US" sz="2000" b="1" i="1" dirty="0">
                <a:latin typeface="Times New Roman" charset="0"/>
                <a:ea typeface="Times New Roman" charset="0"/>
                <a:cs typeface="Times New Roman" charset="0"/>
              </a:rPr>
              <a:t>.</a:t>
            </a:r>
            <a:endParaRPr lang="en-US" sz="2000" b="1" i="1"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36262405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90971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6926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7850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63686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90E4C-1D28-8E1C-2EFE-BBE4F025B6EE}"/>
              </a:ext>
            </a:extLst>
          </p:cNvPr>
          <p:cNvSpPr>
            <a:spLocks noGrp="1"/>
          </p:cNvSpPr>
          <p:nvPr>
            <p:ph type="body" sz="quarter" idx="11"/>
          </p:nvPr>
        </p:nvSpPr>
        <p:spPr>
          <a:xfrm>
            <a:off x="1740228" y="1021045"/>
            <a:ext cx="7215812" cy="1515173"/>
          </a:xfrm>
        </p:spPr>
        <p:txBody>
          <a:bodyPr>
            <a:noAutofit/>
          </a:bodyPr>
          <a:lstStyle/>
          <a:p>
            <a:pPr>
              <a:lnSpc>
                <a:spcPct val="150000"/>
              </a:lnSpc>
            </a:pPr>
            <a:r>
              <a:rPr lang="en-US" dirty="0"/>
              <a:t>Come, weary and worn, you are welcome here. This is a place of refuge. </a:t>
            </a:r>
          </a:p>
        </p:txBody>
      </p:sp>
      <p:sp>
        <p:nvSpPr>
          <p:cNvPr id="3" name="Text Placeholder 2">
            <a:extLst>
              <a:ext uri="{FF2B5EF4-FFF2-40B4-BE49-F238E27FC236}">
                <a16:creationId xmlns:a16="http://schemas.microsoft.com/office/drawing/2014/main" id="{FED6E686-4D80-2E01-348E-5EF5CBD43CA6}"/>
              </a:ext>
            </a:extLst>
          </p:cNvPr>
          <p:cNvSpPr>
            <a:spLocks noGrp="1"/>
          </p:cNvSpPr>
          <p:nvPr>
            <p:ph type="body" sz="quarter" idx="12"/>
          </p:nvPr>
        </p:nvSpPr>
        <p:spPr>
          <a:xfrm>
            <a:off x="1740228" y="3429000"/>
            <a:ext cx="7215811" cy="1515172"/>
          </a:xfrm>
        </p:spPr>
        <p:txBody>
          <a:bodyPr>
            <a:noAutofit/>
          </a:bodyPr>
          <a:lstStyle/>
          <a:p>
            <a:pPr>
              <a:lnSpc>
                <a:spcPct val="150000"/>
              </a:lnSpc>
            </a:pPr>
            <a:r>
              <a:rPr lang="en-US" dirty="0"/>
              <a:t>We step out in faith, trusting the promise! </a:t>
            </a:r>
          </a:p>
        </p:txBody>
      </p:sp>
    </p:spTree>
    <p:extLst>
      <p:ext uri="{BB962C8B-B14F-4D97-AF65-F5344CB8AC3E}">
        <p14:creationId xmlns:p14="http://schemas.microsoft.com/office/powerpoint/2010/main" val="104917922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17843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8725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87473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9086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95861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BF7FA90-BD22-47B1-5721-BC61505705E3}"/>
              </a:ext>
            </a:extLst>
          </p:cNvPr>
          <p:cNvSpPr/>
          <p:nvPr/>
        </p:nvSpPr>
        <p:spPr>
          <a:xfrm>
            <a:off x="0" y="2439461"/>
            <a:ext cx="9144000" cy="1719943"/>
          </a:xfrm>
          <a:prstGeom prst="round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77D25C-6F0B-CD4D-A16A-A68070E2BA42}"/>
              </a:ext>
            </a:extLst>
          </p:cNvPr>
          <p:cNvSpPr txBox="1"/>
          <p:nvPr/>
        </p:nvSpPr>
        <p:spPr>
          <a:xfrm>
            <a:off x="1371600" y="629443"/>
            <a:ext cx="6858000" cy="2900518"/>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000" b="1" dirty="0">
                <a:ln>
                  <a:solidFill>
                    <a:schemeClr val="tx1"/>
                  </a:solidFill>
                </a:ln>
                <a:latin typeface="+mj-lt"/>
                <a:ea typeface="+mj-ea"/>
                <a:cs typeface="+mj-cs"/>
              </a:rPr>
              <a:t>Tithes and Offerings</a:t>
            </a:r>
          </a:p>
        </p:txBody>
      </p:sp>
      <p:sp>
        <p:nvSpPr>
          <p:cNvPr id="6" name="TextBox 5">
            <a:extLst>
              <a:ext uri="{FF2B5EF4-FFF2-40B4-BE49-F238E27FC236}">
                <a16:creationId xmlns:a16="http://schemas.microsoft.com/office/drawing/2014/main" id="{3469AA33-CA2E-1941-9816-0971336E99DC}"/>
              </a:ext>
            </a:extLst>
          </p:cNvPr>
          <p:cNvSpPr txBox="1"/>
          <p:nvPr/>
        </p:nvSpPr>
        <p:spPr>
          <a:xfrm>
            <a:off x="1143000" y="3610206"/>
            <a:ext cx="6858000" cy="1098395"/>
          </a:xfrm>
          <a:prstGeom prst="rect">
            <a:avLst/>
          </a:prstGeom>
        </p:spPr>
        <p:txBody>
          <a:bodyPr vert="horz" lIns="91440" tIns="45720" rIns="91440" bIns="45720" rtlCol="0">
            <a:normAutofit/>
          </a:bodyPr>
          <a:lstStyle/>
          <a:p>
            <a:pPr algn="ctr" defTabSz="914400">
              <a:lnSpc>
                <a:spcPct val="90000"/>
              </a:lnSpc>
              <a:spcBef>
                <a:spcPts val="1000"/>
              </a:spcBef>
            </a:pPr>
            <a:r>
              <a:rPr lang="en-US" sz="2400" dirty="0">
                <a:ln>
                  <a:solidFill>
                    <a:schemeClr val="tx1"/>
                  </a:solidFill>
                </a:ln>
              </a:rPr>
              <a:t>Worship through giving</a:t>
            </a:r>
          </a:p>
        </p:txBody>
      </p:sp>
    </p:spTree>
    <p:extLst>
      <p:ext uri="{BB962C8B-B14F-4D97-AF65-F5344CB8AC3E}">
        <p14:creationId xmlns:p14="http://schemas.microsoft.com/office/powerpoint/2010/main" val="383331115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lose-up of hands holding yellow flowers&#10;&#10;AI-generated content may be incorrect.">
            <a:extLst>
              <a:ext uri="{FF2B5EF4-FFF2-40B4-BE49-F238E27FC236}">
                <a16:creationId xmlns:a16="http://schemas.microsoft.com/office/drawing/2014/main" id="{AB11DBFD-CABE-CC46-6063-CD5460FABA54}"/>
              </a:ext>
            </a:extLst>
          </p:cNvPr>
          <p:cNvPicPr>
            <a:picLocks noChangeAspect="1"/>
          </p:cNvPicPr>
          <p:nvPr/>
        </p:nvPicPr>
        <p:blipFill>
          <a:blip r:embed="rId2" cstate="email">
            <a:alphaModFix amt="5000"/>
            <a:extLst>
              <a:ext uri="{28A0092B-C50C-407E-A947-70E740481C1C}">
                <a14:useLocalDpi xmlns:a14="http://schemas.microsoft.com/office/drawing/2010/main"/>
              </a:ext>
            </a:extLst>
          </a:blip>
          <a:stretch>
            <a:fillRect/>
          </a:stretch>
        </p:blipFill>
        <p:spPr>
          <a:xfrm>
            <a:off x="0" y="-1"/>
            <a:ext cx="9490974" cy="6858001"/>
          </a:xfrm>
          <a:prstGeom prst="rect">
            <a:avLst/>
          </a:prstGeom>
        </p:spPr>
      </p:pic>
      <p:sp>
        <p:nvSpPr>
          <p:cNvPr id="3" name="TextBox 2">
            <a:hlinkClick r:id="rId3"/>
            <a:extLst>
              <a:ext uri="{FF2B5EF4-FFF2-40B4-BE49-F238E27FC236}">
                <a16:creationId xmlns:a16="http://schemas.microsoft.com/office/drawing/2014/main" id="{CD7AEBA0-6C80-4386-B2D7-1A6FD27EE85E}"/>
              </a:ext>
            </a:extLst>
          </p:cNvPr>
          <p:cNvSpPr txBox="1"/>
          <p:nvPr/>
        </p:nvSpPr>
        <p:spPr>
          <a:xfrm>
            <a:off x="0" y="0"/>
            <a:ext cx="9144000" cy="1538883"/>
          </a:xfrm>
          <a:prstGeom prst="rect">
            <a:avLst/>
          </a:prstGeom>
          <a:noFill/>
        </p:spPr>
        <p:txBody>
          <a:bodyPr wrap="square" rtlCol="0">
            <a:spAutoFit/>
          </a:bodyPr>
          <a:lstStyle/>
          <a:p>
            <a:pPr algn="ctr"/>
            <a:r>
              <a:rPr lang="en-US" sz="3000" dirty="0">
                <a:ea typeface="Times New Roman" charset="0"/>
                <a:cs typeface="Times New Roman" charset="0"/>
              </a:rPr>
              <a:t>“Praise God, from Whom All Blessings Flow”     UMH 94</a:t>
            </a:r>
          </a:p>
          <a:p>
            <a:pPr algn="ctr"/>
            <a:r>
              <a:rPr lang="en-US" dirty="0">
                <a:ea typeface="Times New Roman" charset="0"/>
                <a:cs typeface="Times New Roman" charset="0"/>
              </a:rPr>
              <a:t>WORDS: Thomas Ken, 1674; adapted by Gilbert H. Viera, 1978     </a:t>
            </a:r>
          </a:p>
          <a:p>
            <a:pPr algn="ctr"/>
            <a:r>
              <a:rPr lang="en-US" dirty="0">
                <a:ea typeface="Times New Roman" charset="0"/>
                <a:cs typeface="Times New Roman" charset="0"/>
              </a:rPr>
              <a:t>MUSIC: </a:t>
            </a:r>
            <a:r>
              <a:rPr lang="en-US" dirty="0" err="1">
                <a:ea typeface="Times New Roman" charset="0"/>
                <a:cs typeface="Times New Roman" charset="0"/>
              </a:rPr>
              <a:t>Geistliche</a:t>
            </a:r>
            <a:r>
              <a:rPr lang="en-US" dirty="0">
                <a:ea typeface="Times New Roman" charset="0"/>
                <a:cs typeface="Times New Roman" charset="0"/>
              </a:rPr>
              <a:t> </a:t>
            </a:r>
            <a:r>
              <a:rPr lang="en-US" dirty="0" err="1">
                <a:ea typeface="Times New Roman" charset="0"/>
                <a:cs typeface="Times New Roman" charset="0"/>
              </a:rPr>
              <a:t>Kirchengesange</a:t>
            </a:r>
            <a:r>
              <a:rPr lang="en-US" dirty="0">
                <a:ea typeface="Times New Roman" charset="0"/>
                <a:cs typeface="Times New Roman" charset="0"/>
              </a:rPr>
              <a:t>, 1623; harmonized by Ralph Vaughn Williams, 1906</a:t>
            </a:r>
          </a:p>
          <a:p>
            <a:pPr algn="ctr"/>
            <a:r>
              <a:rPr lang="en-US" sz="2800" b="1" i="1" dirty="0">
                <a:ea typeface="Times New Roman" charset="0"/>
                <a:cs typeface="Times New Roman" charset="0"/>
              </a:rPr>
              <a:t>Please stand as you are able and comfortable</a:t>
            </a:r>
            <a:r>
              <a:rPr lang="en-US" sz="2000" b="1" i="1" dirty="0">
                <a:ea typeface="Times New Roman" charset="0"/>
                <a:cs typeface="Times New Roman" charset="0"/>
              </a:rPr>
              <a:t>.</a:t>
            </a:r>
            <a:endParaRPr lang="en-US" sz="2000" b="1" i="1" dirty="0">
              <a:ea typeface="Edwardian Script ITC" charset="0"/>
              <a:cs typeface="Edwardian Script ITC" charset="0"/>
            </a:endParaRPr>
          </a:p>
        </p:txBody>
      </p:sp>
      <p:sp>
        <p:nvSpPr>
          <p:cNvPr id="4" name="TextBox 3">
            <a:extLst>
              <a:ext uri="{FF2B5EF4-FFF2-40B4-BE49-F238E27FC236}">
                <a16:creationId xmlns:a16="http://schemas.microsoft.com/office/drawing/2014/main" id="{46D4955F-D45C-DD08-54A3-D27DE48ABF3B}"/>
              </a:ext>
            </a:extLst>
          </p:cNvPr>
          <p:cNvSpPr txBox="1"/>
          <p:nvPr/>
        </p:nvSpPr>
        <p:spPr>
          <a:xfrm>
            <a:off x="354181" y="1538883"/>
            <a:ext cx="8435638" cy="4846391"/>
          </a:xfrm>
          <a:prstGeom prst="rect">
            <a:avLst/>
          </a:prstGeom>
          <a:noFill/>
        </p:spPr>
        <p:txBody>
          <a:bodyPr wrap="square" rtlCol="0">
            <a:spAutoFit/>
          </a:bodyPr>
          <a:lstStyle/>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from whom all blessings flow;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all creatures here below:</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God, the source of all our gifts!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Jesus Christ, whose power uplifts!</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Praise the Spirit, Holy Spirit!</a:t>
            </a:r>
          </a:p>
          <a:p>
            <a:pPr algn="ctr">
              <a:lnSpc>
                <a:spcPct val="150000"/>
              </a:lnSpc>
            </a:pPr>
            <a:r>
              <a:rPr lang="en-US" sz="3000" dirty="0">
                <a:latin typeface="Verdana" panose="020B0604030504040204" pitchFamily="34" charset="0"/>
                <a:ea typeface="Verdana" panose="020B0604030504040204" pitchFamily="34" charset="0"/>
                <a:cs typeface="Verdana" panose="020B0604030504040204" pitchFamily="34" charset="0"/>
              </a:rPr>
              <a:t>Alleluia!  Alleluia!  Alleluia!</a:t>
            </a:r>
          </a:p>
        </p:txBody>
      </p:sp>
    </p:spTree>
    <p:extLst>
      <p:ext uri="{BB962C8B-B14F-4D97-AF65-F5344CB8AC3E}">
        <p14:creationId xmlns:p14="http://schemas.microsoft.com/office/powerpoint/2010/main" val="113021022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DF271B4-CFBA-523C-3FF9-ACCBAAB2DC5D}"/>
              </a:ext>
            </a:extLst>
          </p:cNvPr>
          <p:cNvSpPr txBox="1"/>
          <p:nvPr/>
        </p:nvSpPr>
        <p:spPr>
          <a:xfrm>
            <a:off x="1262743" y="2959640"/>
            <a:ext cx="6618514" cy="938719"/>
          </a:xfrm>
          <a:prstGeom prst="rect">
            <a:avLst/>
          </a:prstGeom>
          <a:solidFill>
            <a:schemeClr val="bg1"/>
          </a:solidFill>
          <a:ln>
            <a:solidFill>
              <a:schemeClr val="tx1"/>
            </a:solidFill>
            <a:prstDash val="solid"/>
            <a:extLst>
              <a:ext uri="{C807C97D-BFC1-408E-A445-0C87EB9F89A2}">
                <ask:lineSketchStyleProps xmlns:ask="http://schemas.microsoft.com/office/drawing/2018/sketchyshapes">
                  <ask:type>
                    <ask:lineSketchNone/>
                  </ask:type>
                </ask:lineSketchStyleProps>
              </a:ext>
            </a:extLst>
          </a:ln>
          <a:effectLst>
            <a:softEdge rad="31750"/>
          </a:effectLst>
        </p:spPr>
        <p:txBody>
          <a:bodyPr wrap="square" rtlCol="0">
            <a:spAutoFit/>
          </a:bodyPr>
          <a:lstStyle/>
          <a:p>
            <a:r>
              <a:rPr lang="en-US" sz="5500" dirty="0">
                <a:latin typeface="Lucida Calligraphy" panose="03010101010101010101" pitchFamily="66" charset="77"/>
              </a:rPr>
              <a:t>Offertory Prayer</a:t>
            </a:r>
          </a:p>
        </p:txBody>
      </p:sp>
    </p:spTree>
    <p:extLst>
      <p:ext uri="{BB962C8B-B14F-4D97-AF65-F5344CB8AC3E}">
        <p14:creationId xmlns:p14="http://schemas.microsoft.com/office/powerpoint/2010/main" val="237920455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17198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34433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66247-0639-5AB9-8AD2-A5D7C9D5716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7A92892-332D-8372-776F-48A8D427C0B1}"/>
              </a:ext>
            </a:extLst>
          </p:cNvPr>
          <p:cNvSpPr>
            <a:spLocks noGrp="1"/>
          </p:cNvSpPr>
          <p:nvPr>
            <p:ph type="body" sz="quarter" idx="11"/>
          </p:nvPr>
        </p:nvSpPr>
        <p:spPr>
          <a:xfrm>
            <a:off x="1928188" y="1048189"/>
            <a:ext cx="7215812" cy="1515173"/>
          </a:xfrm>
        </p:spPr>
        <p:txBody>
          <a:bodyPr>
            <a:noAutofit/>
          </a:bodyPr>
          <a:lstStyle/>
          <a:p>
            <a:pPr>
              <a:lnSpc>
                <a:spcPct val="150000"/>
              </a:lnSpc>
            </a:pPr>
            <a:r>
              <a:rPr lang="en-US" dirty="0"/>
              <a:t>Jesus walks to the tax booth and says, "Follow Me." </a:t>
            </a:r>
          </a:p>
        </p:txBody>
      </p:sp>
      <p:sp>
        <p:nvSpPr>
          <p:cNvPr id="3" name="Text Placeholder 2">
            <a:extLst>
              <a:ext uri="{FF2B5EF4-FFF2-40B4-BE49-F238E27FC236}">
                <a16:creationId xmlns:a16="http://schemas.microsoft.com/office/drawing/2014/main" id="{652DCA7C-6EE9-071F-9521-F772F5C19B49}"/>
              </a:ext>
            </a:extLst>
          </p:cNvPr>
          <p:cNvSpPr>
            <a:spLocks noGrp="1"/>
          </p:cNvSpPr>
          <p:nvPr>
            <p:ph type="body" sz="quarter" idx="12"/>
          </p:nvPr>
        </p:nvSpPr>
        <p:spPr>
          <a:xfrm>
            <a:off x="1928188" y="3398363"/>
            <a:ext cx="7215812" cy="1515172"/>
          </a:xfrm>
        </p:spPr>
        <p:txBody>
          <a:bodyPr>
            <a:noAutofit/>
          </a:bodyPr>
          <a:lstStyle/>
          <a:p>
            <a:pPr>
              <a:lnSpc>
                <a:spcPct val="150000"/>
              </a:lnSpc>
            </a:pPr>
            <a:r>
              <a:rPr lang="en-US" dirty="0"/>
              <a:t>We leave the past behind to find our seat at His table! </a:t>
            </a:r>
          </a:p>
        </p:txBody>
      </p:sp>
    </p:spTree>
    <p:extLst>
      <p:ext uri="{BB962C8B-B14F-4D97-AF65-F5344CB8AC3E}">
        <p14:creationId xmlns:p14="http://schemas.microsoft.com/office/powerpoint/2010/main" val="117415829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624774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02278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5632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31640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24690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44957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46771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419987"/>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85284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44589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3C60-B2FD-49A5-3778-71624953F51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6B868F-71A8-A9E3-8A62-0F10812B916D}"/>
              </a:ext>
            </a:extLst>
          </p:cNvPr>
          <p:cNvSpPr>
            <a:spLocks noGrp="1"/>
          </p:cNvSpPr>
          <p:nvPr>
            <p:ph type="body" sz="quarter" idx="11"/>
          </p:nvPr>
        </p:nvSpPr>
        <p:spPr>
          <a:xfrm>
            <a:off x="1928188" y="1041967"/>
            <a:ext cx="7215812" cy="1515173"/>
          </a:xfrm>
        </p:spPr>
        <p:txBody>
          <a:bodyPr>
            <a:noAutofit/>
          </a:bodyPr>
          <a:lstStyle/>
          <a:p>
            <a:pPr>
              <a:lnSpc>
                <a:spcPct val="150000"/>
              </a:lnSpc>
            </a:pPr>
            <a:r>
              <a:rPr lang="en-US" dirty="0"/>
              <a:t>Whether you are a pioneer or a seeker, the Lord is here. </a:t>
            </a:r>
          </a:p>
        </p:txBody>
      </p:sp>
      <p:sp>
        <p:nvSpPr>
          <p:cNvPr id="3" name="Text Placeholder 2">
            <a:extLst>
              <a:ext uri="{FF2B5EF4-FFF2-40B4-BE49-F238E27FC236}">
                <a16:creationId xmlns:a16="http://schemas.microsoft.com/office/drawing/2014/main" id="{770271B4-D20E-5DD2-5534-3EF6398C4136}"/>
              </a:ext>
            </a:extLst>
          </p:cNvPr>
          <p:cNvSpPr>
            <a:spLocks noGrp="1"/>
          </p:cNvSpPr>
          <p:nvPr>
            <p:ph type="body" sz="quarter" idx="12"/>
          </p:nvPr>
        </p:nvSpPr>
        <p:spPr>
          <a:xfrm>
            <a:off x="1928188" y="3429000"/>
            <a:ext cx="7215812" cy="1515172"/>
          </a:xfrm>
        </p:spPr>
        <p:txBody>
          <a:bodyPr>
            <a:noAutofit/>
          </a:bodyPr>
          <a:lstStyle/>
          <a:p>
            <a:pPr>
              <a:lnSpc>
                <a:spcPct val="150000"/>
              </a:lnSpc>
            </a:pPr>
            <a:r>
              <a:rPr lang="en-US" dirty="0"/>
              <a:t>We are not alone. We are a people on the move! Let us worship the God of new beginnings! </a:t>
            </a:r>
          </a:p>
        </p:txBody>
      </p:sp>
    </p:spTree>
    <p:extLst>
      <p:ext uri="{BB962C8B-B14F-4D97-AF65-F5344CB8AC3E}">
        <p14:creationId xmlns:p14="http://schemas.microsoft.com/office/powerpoint/2010/main" val="2199630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38408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5952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91521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78611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B4072F-08B9-7642-91DA-DCAF02578E30}"/>
              </a:ext>
            </a:extLst>
          </p:cNvPr>
          <p:cNvPicPr>
            <a:picLocks noChangeAspect="1"/>
          </p:cNvPicPr>
          <p:nvPr/>
        </p:nvPicPr>
        <p:blipFill>
          <a:blip r:embed="rId2">
            <a:alphaModFix amt="30000"/>
          </a:blip>
          <a:stretch>
            <a:fillRect/>
          </a:stretch>
        </p:blipFill>
        <p:spPr>
          <a:xfrm>
            <a:off x="0" y="0"/>
            <a:ext cx="9144000" cy="6858000"/>
          </a:xfrm>
          <a:prstGeom prst="rect">
            <a:avLst/>
          </a:prstGeom>
        </p:spPr>
      </p:pic>
      <p:sp>
        <p:nvSpPr>
          <p:cNvPr id="8" name="TextBox 7"/>
          <p:cNvSpPr txBox="1"/>
          <p:nvPr/>
        </p:nvSpPr>
        <p:spPr>
          <a:xfrm>
            <a:off x="16259" y="1601343"/>
            <a:ext cx="9102431"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I, the Lord of sea and sky,</a:t>
            </a:r>
          </a:p>
          <a:p>
            <a:pPr algn="ctr"/>
            <a:r>
              <a:rPr lang="en-US" sz="4000" dirty="0">
                <a:latin typeface="Times New Roman" charset="0"/>
                <a:ea typeface="Times New Roman" charset="0"/>
                <a:cs typeface="Times New Roman" charset="0"/>
              </a:rPr>
              <a:t>I have heard my people cry.</a:t>
            </a:r>
          </a:p>
          <a:p>
            <a:pPr algn="ctr"/>
            <a:r>
              <a:rPr lang="en-US" sz="4000" dirty="0">
                <a:latin typeface="Times New Roman" charset="0"/>
                <a:ea typeface="Times New Roman" charset="0"/>
                <a:cs typeface="Times New Roman" charset="0"/>
              </a:rPr>
              <a:t>All who dwell in dark and sin </a:t>
            </a:r>
          </a:p>
          <a:p>
            <a:pPr algn="ctr"/>
            <a:r>
              <a:rPr lang="en-US" sz="4000" dirty="0">
                <a:latin typeface="Times New Roman" charset="0"/>
                <a:ea typeface="Times New Roman" charset="0"/>
                <a:cs typeface="Times New Roman" charset="0"/>
              </a:rPr>
              <a:t>my hand will save.</a:t>
            </a:r>
          </a:p>
          <a:p>
            <a:pPr algn="ctr"/>
            <a:r>
              <a:rPr lang="en-US" sz="4000" dirty="0">
                <a:latin typeface="Times New Roman" charset="0"/>
                <a:ea typeface="Times New Roman" charset="0"/>
                <a:cs typeface="Times New Roman" charset="0"/>
              </a:rPr>
              <a:t>I who made the stars of night,</a:t>
            </a:r>
          </a:p>
          <a:p>
            <a:pPr algn="ctr"/>
            <a:r>
              <a:rPr lang="en-US" sz="4000" dirty="0">
                <a:latin typeface="Times New Roman" charset="0"/>
                <a:ea typeface="Times New Roman" charset="0"/>
                <a:cs typeface="Times New Roman" charset="0"/>
              </a:rPr>
              <a:t>I will make their darkness bright.</a:t>
            </a:r>
          </a:p>
          <a:p>
            <a:pPr algn="ctr"/>
            <a:r>
              <a:rPr lang="en-US" sz="4000" dirty="0">
                <a:latin typeface="Times New Roman" charset="0"/>
                <a:ea typeface="Times New Roman" charset="0"/>
                <a:cs typeface="Times New Roman" charset="0"/>
              </a:rPr>
              <a:t>Who will bear my light to them?</a:t>
            </a:r>
          </a:p>
          <a:p>
            <a:pPr algn="ctr"/>
            <a:r>
              <a:rPr lang="en-US" sz="4000" dirty="0">
                <a:latin typeface="Times New Roman" charset="0"/>
                <a:ea typeface="Times New Roman" charset="0"/>
                <a:cs typeface="Times New Roman" charset="0"/>
              </a:rPr>
              <a:t>Whom shall I send?</a:t>
            </a:r>
          </a:p>
        </p:txBody>
      </p:sp>
      <p:sp>
        <p:nvSpPr>
          <p:cNvPr id="4" name="TextBox 3">
            <a:extLst>
              <a:ext uri="{FF2B5EF4-FFF2-40B4-BE49-F238E27FC236}">
                <a16:creationId xmlns:a16="http://schemas.microsoft.com/office/drawing/2014/main" id="{1B86F7FB-A6A1-344E-B20E-315C4D3E427E}"/>
              </a:ext>
            </a:extLst>
          </p:cNvPr>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“Here I Am, Lord”   UMH 593</a:t>
            </a:r>
          </a:p>
          <a:p>
            <a:pPr algn="ctr"/>
            <a:r>
              <a:rPr lang="en-US" sz="2000" dirty="0">
                <a:latin typeface="Times New Roman" charset="0"/>
                <a:ea typeface="Times New Roman" charset="0"/>
                <a:cs typeface="Times New Roman" charset="0"/>
              </a:rPr>
              <a:t>WORDS and MUSIC: Dan Schutte, 1981</a:t>
            </a:r>
          </a:p>
          <a:p>
            <a:pPr algn="ctr"/>
            <a:r>
              <a:rPr lang="en-US" sz="2800" b="1" i="1" dirty="0">
                <a:latin typeface="Times New Roman" charset="0"/>
                <a:ea typeface="Times New Roman" charset="0"/>
                <a:cs typeface="Times New Roman" charset="0"/>
              </a:rPr>
              <a:t>Please stand as you are able and comfortable.</a:t>
            </a:r>
            <a:endParaRPr lang="en-US" sz="20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78221053"/>
      </p:ext>
    </p:extLst>
  </p:cSld>
  <p:clrMapOvr>
    <a:masterClrMapping/>
  </p:clrMapOvr>
  <p:transition spd="med">
    <p:dissolv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A7AF58-D65D-B441-971A-7BF29AA6B3A6}"/>
              </a:ext>
            </a:extLst>
          </p:cNvPr>
          <p:cNvPicPr>
            <a:picLocks noChangeAspect="1"/>
          </p:cNvPicPr>
          <p:nvPr/>
        </p:nvPicPr>
        <p:blipFill>
          <a:blip r:embed="rId2">
            <a:alphaModFix amt="30000"/>
          </a:blip>
          <a:stretch>
            <a:fillRect/>
          </a:stretch>
        </p:blipFill>
        <p:spPr>
          <a:xfrm>
            <a:off x="0" y="0"/>
            <a:ext cx="9144000" cy="6858000"/>
          </a:xfrm>
          <a:prstGeom prst="rect">
            <a:avLst/>
          </a:prstGeom>
        </p:spPr>
      </p:pic>
      <p:sp>
        <p:nvSpPr>
          <p:cNvPr id="8" name="TextBox 7"/>
          <p:cNvSpPr txBox="1"/>
          <p:nvPr/>
        </p:nvSpPr>
        <p:spPr>
          <a:xfrm>
            <a:off x="0" y="1984142"/>
            <a:ext cx="9102431"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Here I am, Lord.</a:t>
            </a:r>
          </a:p>
          <a:p>
            <a:pPr algn="ctr"/>
            <a:r>
              <a:rPr lang="en-US" sz="4000" dirty="0">
                <a:latin typeface="Times New Roman" charset="0"/>
                <a:ea typeface="Times New Roman" charset="0"/>
                <a:cs typeface="Times New Roman" charset="0"/>
              </a:rPr>
              <a:t>Is it I Lord?</a:t>
            </a:r>
          </a:p>
          <a:p>
            <a:pPr algn="ctr"/>
            <a:r>
              <a:rPr lang="en-US" sz="4000" dirty="0">
                <a:latin typeface="Times New Roman" charset="0"/>
                <a:ea typeface="Times New Roman" charset="0"/>
                <a:cs typeface="Times New Roman" charset="0"/>
              </a:rPr>
              <a:t>I have heard you calling in the night.</a:t>
            </a:r>
          </a:p>
          <a:p>
            <a:pPr algn="ctr"/>
            <a:r>
              <a:rPr lang="en-US" sz="4000" dirty="0">
                <a:latin typeface="Times New Roman" charset="0"/>
                <a:ea typeface="Times New Roman" charset="0"/>
                <a:cs typeface="Times New Roman" charset="0"/>
              </a:rPr>
              <a:t>I will go, Lord, </a:t>
            </a:r>
          </a:p>
          <a:p>
            <a:pPr algn="ctr"/>
            <a:r>
              <a:rPr lang="en-US" sz="4000" dirty="0">
                <a:latin typeface="Times New Roman" charset="0"/>
                <a:ea typeface="Times New Roman" charset="0"/>
                <a:cs typeface="Times New Roman" charset="0"/>
              </a:rPr>
              <a:t>if you lead me.</a:t>
            </a:r>
          </a:p>
          <a:p>
            <a:pPr algn="ctr"/>
            <a:r>
              <a:rPr lang="en-US" sz="4000" dirty="0">
                <a:latin typeface="Times New Roman" charset="0"/>
                <a:ea typeface="Times New Roman" charset="0"/>
                <a:cs typeface="Times New Roman" charset="0"/>
              </a:rPr>
              <a:t>I will hold your people in my heart.</a:t>
            </a:r>
          </a:p>
        </p:txBody>
      </p:sp>
      <p:sp>
        <p:nvSpPr>
          <p:cNvPr id="4" name="TextBox 3">
            <a:extLst>
              <a:ext uri="{FF2B5EF4-FFF2-40B4-BE49-F238E27FC236}">
                <a16:creationId xmlns:a16="http://schemas.microsoft.com/office/drawing/2014/main" id="{B8A927C6-78E4-9E4E-9536-9BF791D58D0C}"/>
              </a:ext>
            </a:extLst>
          </p:cNvPr>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“Here I Am, Lord”   UMH 593</a:t>
            </a:r>
          </a:p>
          <a:p>
            <a:pPr algn="ctr"/>
            <a:r>
              <a:rPr lang="en-US" sz="2000" dirty="0">
                <a:latin typeface="Times New Roman" charset="0"/>
                <a:ea typeface="Times New Roman" charset="0"/>
                <a:cs typeface="Times New Roman" charset="0"/>
              </a:rPr>
              <a:t>WORDS and MUSIC: Dan Schutte, 1981</a:t>
            </a:r>
          </a:p>
          <a:p>
            <a:pPr algn="ctr"/>
            <a:r>
              <a:rPr lang="en-US" sz="2800" b="1" i="1" dirty="0">
                <a:latin typeface="Times New Roman" charset="0"/>
                <a:ea typeface="Times New Roman" charset="0"/>
                <a:cs typeface="Times New Roman" charset="0"/>
              </a:rPr>
              <a:t>Please stand as you are able and comfortable.</a:t>
            </a:r>
            <a:endParaRPr lang="en-US" sz="20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740988317"/>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B4072F-08B9-7642-91DA-DCAF02578E30}"/>
              </a:ext>
            </a:extLst>
          </p:cNvPr>
          <p:cNvPicPr>
            <a:picLocks noChangeAspect="1"/>
          </p:cNvPicPr>
          <p:nvPr/>
        </p:nvPicPr>
        <p:blipFill>
          <a:blip r:embed="rId2">
            <a:alphaModFix amt="30000"/>
          </a:blip>
          <a:stretch>
            <a:fillRect/>
          </a:stretch>
        </p:blipFill>
        <p:spPr>
          <a:xfrm>
            <a:off x="0" y="0"/>
            <a:ext cx="9144000" cy="6858000"/>
          </a:xfrm>
          <a:prstGeom prst="rect">
            <a:avLst/>
          </a:prstGeom>
        </p:spPr>
      </p:pic>
      <p:sp>
        <p:nvSpPr>
          <p:cNvPr id="8" name="TextBox 7"/>
          <p:cNvSpPr txBox="1"/>
          <p:nvPr/>
        </p:nvSpPr>
        <p:spPr>
          <a:xfrm>
            <a:off x="16259" y="1601343"/>
            <a:ext cx="9102431"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I, the Lord of snow and rain,</a:t>
            </a:r>
          </a:p>
          <a:p>
            <a:pPr algn="ctr"/>
            <a:r>
              <a:rPr lang="en-US" sz="4000" dirty="0">
                <a:latin typeface="Times New Roman" charset="0"/>
                <a:ea typeface="Times New Roman" charset="0"/>
                <a:cs typeface="Times New Roman" charset="0"/>
              </a:rPr>
              <a:t>I have borne my people’s pain.</a:t>
            </a:r>
          </a:p>
          <a:p>
            <a:pPr algn="ctr"/>
            <a:r>
              <a:rPr lang="en-US" sz="4000" dirty="0">
                <a:latin typeface="Times New Roman" charset="0"/>
                <a:ea typeface="Times New Roman" charset="0"/>
                <a:cs typeface="Times New Roman" charset="0"/>
              </a:rPr>
              <a:t>I have wept for love of them.</a:t>
            </a:r>
          </a:p>
          <a:p>
            <a:pPr algn="ctr"/>
            <a:r>
              <a:rPr lang="en-US" sz="4000" dirty="0">
                <a:latin typeface="Times New Roman" charset="0"/>
                <a:ea typeface="Times New Roman" charset="0"/>
                <a:cs typeface="Times New Roman" charset="0"/>
              </a:rPr>
              <a:t>They turn away.</a:t>
            </a:r>
          </a:p>
          <a:p>
            <a:pPr algn="ctr"/>
            <a:r>
              <a:rPr lang="en-US" sz="4000" dirty="0">
                <a:latin typeface="Times New Roman" charset="0"/>
                <a:ea typeface="Times New Roman" charset="0"/>
                <a:cs typeface="Times New Roman" charset="0"/>
              </a:rPr>
              <a:t>I will break their hearts of stone,</a:t>
            </a:r>
          </a:p>
          <a:p>
            <a:pPr algn="ctr"/>
            <a:r>
              <a:rPr lang="en-US" sz="4000" dirty="0">
                <a:latin typeface="Times New Roman" charset="0"/>
                <a:ea typeface="Times New Roman" charset="0"/>
                <a:cs typeface="Times New Roman" charset="0"/>
              </a:rPr>
              <a:t>give them hearts for love alone.</a:t>
            </a:r>
          </a:p>
          <a:p>
            <a:pPr algn="ctr"/>
            <a:r>
              <a:rPr lang="en-US" sz="4000" dirty="0">
                <a:latin typeface="Times New Roman" charset="0"/>
                <a:ea typeface="Times New Roman" charset="0"/>
                <a:cs typeface="Times New Roman" charset="0"/>
              </a:rPr>
              <a:t>I will speak my word to them.</a:t>
            </a:r>
          </a:p>
          <a:p>
            <a:pPr algn="ctr"/>
            <a:r>
              <a:rPr lang="en-US" sz="4000" dirty="0">
                <a:latin typeface="Times New Roman" charset="0"/>
                <a:ea typeface="Times New Roman" charset="0"/>
                <a:cs typeface="Times New Roman" charset="0"/>
              </a:rPr>
              <a:t>Whom shall I send?</a:t>
            </a:r>
          </a:p>
        </p:txBody>
      </p:sp>
      <p:sp>
        <p:nvSpPr>
          <p:cNvPr id="4" name="TextBox 3">
            <a:extLst>
              <a:ext uri="{FF2B5EF4-FFF2-40B4-BE49-F238E27FC236}">
                <a16:creationId xmlns:a16="http://schemas.microsoft.com/office/drawing/2014/main" id="{1B86F7FB-A6A1-344E-B20E-315C4D3E427E}"/>
              </a:ext>
            </a:extLst>
          </p:cNvPr>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“Here I Am, Lord”   UMH 593</a:t>
            </a:r>
          </a:p>
          <a:p>
            <a:pPr algn="ctr"/>
            <a:r>
              <a:rPr lang="en-US" sz="2000" dirty="0">
                <a:latin typeface="Times New Roman" charset="0"/>
                <a:ea typeface="Times New Roman" charset="0"/>
                <a:cs typeface="Times New Roman" charset="0"/>
              </a:rPr>
              <a:t>WORDS and MUSIC: Dan Schutte, 1981</a:t>
            </a:r>
          </a:p>
          <a:p>
            <a:pPr algn="ctr"/>
            <a:r>
              <a:rPr lang="en-US" sz="2800" b="1" i="1" dirty="0">
                <a:latin typeface="Times New Roman" charset="0"/>
                <a:ea typeface="Times New Roman" charset="0"/>
                <a:cs typeface="Times New Roman" charset="0"/>
              </a:rPr>
              <a:t>Please stand as you are able and comfortable.</a:t>
            </a:r>
            <a:endParaRPr lang="en-US" sz="20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621057058"/>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A7AF58-D65D-B441-971A-7BF29AA6B3A6}"/>
              </a:ext>
            </a:extLst>
          </p:cNvPr>
          <p:cNvPicPr>
            <a:picLocks noChangeAspect="1"/>
          </p:cNvPicPr>
          <p:nvPr/>
        </p:nvPicPr>
        <p:blipFill>
          <a:blip r:embed="rId2">
            <a:alphaModFix amt="30000"/>
          </a:blip>
          <a:stretch>
            <a:fillRect/>
          </a:stretch>
        </p:blipFill>
        <p:spPr>
          <a:xfrm>
            <a:off x="0" y="0"/>
            <a:ext cx="9144000" cy="6858000"/>
          </a:xfrm>
          <a:prstGeom prst="rect">
            <a:avLst/>
          </a:prstGeom>
        </p:spPr>
      </p:pic>
      <p:sp>
        <p:nvSpPr>
          <p:cNvPr id="8" name="TextBox 7"/>
          <p:cNvSpPr txBox="1"/>
          <p:nvPr/>
        </p:nvSpPr>
        <p:spPr>
          <a:xfrm>
            <a:off x="0" y="1984142"/>
            <a:ext cx="9102431"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Here I am, Lord.</a:t>
            </a:r>
          </a:p>
          <a:p>
            <a:pPr algn="ctr"/>
            <a:r>
              <a:rPr lang="en-US" sz="4000" dirty="0">
                <a:latin typeface="Times New Roman" charset="0"/>
                <a:ea typeface="Times New Roman" charset="0"/>
                <a:cs typeface="Times New Roman" charset="0"/>
              </a:rPr>
              <a:t>Is it I Lord?</a:t>
            </a:r>
          </a:p>
          <a:p>
            <a:pPr algn="ctr"/>
            <a:r>
              <a:rPr lang="en-US" sz="4000" dirty="0">
                <a:latin typeface="Times New Roman" charset="0"/>
                <a:ea typeface="Times New Roman" charset="0"/>
                <a:cs typeface="Times New Roman" charset="0"/>
              </a:rPr>
              <a:t>I have heard you calling in the night.</a:t>
            </a:r>
          </a:p>
          <a:p>
            <a:pPr algn="ctr"/>
            <a:r>
              <a:rPr lang="en-US" sz="4000" dirty="0">
                <a:latin typeface="Times New Roman" charset="0"/>
                <a:ea typeface="Times New Roman" charset="0"/>
                <a:cs typeface="Times New Roman" charset="0"/>
              </a:rPr>
              <a:t>I will go, Lord, </a:t>
            </a:r>
          </a:p>
          <a:p>
            <a:pPr algn="ctr"/>
            <a:r>
              <a:rPr lang="en-US" sz="4000" dirty="0">
                <a:latin typeface="Times New Roman" charset="0"/>
                <a:ea typeface="Times New Roman" charset="0"/>
                <a:cs typeface="Times New Roman" charset="0"/>
              </a:rPr>
              <a:t>if you lead me.</a:t>
            </a:r>
          </a:p>
          <a:p>
            <a:pPr algn="ctr"/>
            <a:r>
              <a:rPr lang="en-US" sz="4000" dirty="0">
                <a:latin typeface="Times New Roman" charset="0"/>
                <a:ea typeface="Times New Roman" charset="0"/>
                <a:cs typeface="Times New Roman" charset="0"/>
              </a:rPr>
              <a:t>I will hold your people in my heart.</a:t>
            </a:r>
          </a:p>
        </p:txBody>
      </p:sp>
      <p:sp>
        <p:nvSpPr>
          <p:cNvPr id="4" name="TextBox 3">
            <a:extLst>
              <a:ext uri="{FF2B5EF4-FFF2-40B4-BE49-F238E27FC236}">
                <a16:creationId xmlns:a16="http://schemas.microsoft.com/office/drawing/2014/main" id="{B8A927C6-78E4-9E4E-9536-9BF791D58D0C}"/>
              </a:ext>
            </a:extLst>
          </p:cNvPr>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“Here I Am, Lord”   UMH 593</a:t>
            </a:r>
          </a:p>
          <a:p>
            <a:pPr algn="ctr"/>
            <a:r>
              <a:rPr lang="en-US" sz="2000" dirty="0">
                <a:latin typeface="Times New Roman" charset="0"/>
                <a:ea typeface="Times New Roman" charset="0"/>
                <a:cs typeface="Times New Roman" charset="0"/>
              </a:rPr>
              <a:t>WORDS and MUSIC: Dan Schutte, 1981</a:t>
            </a:r>
          </a:p>
          <a:p>
            <a:pPr algn="ctr"/>
            <a:r>
              <a:rPr lang="en-US" sz="2800" b="1" i="1" dirty="0">
                <a:latin typeface="Times New Roman" charset="0"/>
                <a:ea typeface="Times New Roman" charset="0"/>
                <a:cs typeface="Times New Roman" charset="0"/>
              </a:rPr>
              <a:t>Please stand as you are able and comfortable.</a:t>
            </a:r>
            <a:endParaRPr lang="en-US" sz="20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1368189851"/>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B4072F-08B9-7642-91DA-DCAF02578E30}"/>
              </a:ext>
            </a:extLst>
          </p:cNvPr>
          <p:cNvPicPr>
            <a:picLocks noChangeAspect="1"/>
          </p:cNvPicPr>
          <p:nvPr/>
        </p:nvPicPr>
        <p:blipFill>
          <a:blip r:embed="rId2">
            <a:alphaModFix amt="30000"/>
          </a:blip>
          <a:stretch>
            <a:fillRect/>
          </a:stretch>
        </p:blipFill>
        <p:spPr>
          <a:xfrm>
            <a:off x="0" y="0"/>
            <a:ext cx="9144000" cy="6858000"/>
          </a:xfrm>
          <a:prstGeom prst="rect">
            <a:avLst/>
          </a:prstGeom>
        </p:spPr>
      </p:pic>
      <p:sp>
        <p:nvSpPr>
          <p:cNvPr id="8" name="TextBox 7"/>
          <p:cNvSpPr txBox="1"/>
          <p:nvPr/>
        </p:nvSpPr>
        <p:spPr>
          <a:xfrm>
            <a:off x="16259" y="1601343"/>
            <a:ext cx="9102431" cy="5016758"/>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I, the Lord of wind and flame,</a:t>
            </a:r>
          </a:p>
          <a:p>
            <a:pPr algn="ctr"/>
            <a:r>
              <a:rPr lang="en-US" sz="4000" dirty="0">
                <a:latin typeface="Times New Roman" charset="0"/>
                <a:ea typeface="Times New Roman" charset="0"/>
                <a:cs typeface="Times New Roman" charset="0"/>
              </a:rPr>
              <a:t>I will tend the poor and lame,</a:t>
            </a:r>
          </a:p>
          <a:p>
            <a:pPr algn="ctr"/>
            <a:r>
              <a:rPr lang="en-US" sz="4000" dirty="0">
                <a:latin typeface="Times New Roman" charset="0"/>
                <a:ea typeface="Times New Roman" charset="0"/>
                <a:cs typeface="Times New Roman" charset="0"/>
              </a:rPr>
              <a:t>I will set a feast for them.</a:t>
            </a:r>
          </a:p>
          <a:p>
            <a:pPr algn="ctr"/>
            <a:r>
              <a:rPr lang="en-US" sz="4000" dirty="0">
                <a:latin typeface="Times New Roman" charset="0"/>
                <a:ea typeface="Times New Roman" charset="0"/>
                <a:cs typeface="Times New Roman" charset="0"/>
              </a:rPr>
              <a:t>My hand will save.</a:t>
            </a:r>
          </a:p>
          <a:p>
            <a:pPr algn="ctr"/>
            <a:r>
              <a:rPr lang="en-US" sz="4000" dirty="0">
                <a:latin typeface="Times New Roman" charset="0"/>
                <a:ea typeface="Times New Roman" charset="0"/>
                <a:cs typeface="Times New Roman" charset="0"/>
              </a:rPr>
              <a:t>Finest bread I will provide</a:t>
            </a:r>
          </a:p>
          <a:p>
            <a:pPr algn="ctr"/>
            <a:r>
              <a:rPr lang="en-US" sz="4000" dirty="0">
                <a:latin typeface="Times New Roman" charset="0"/>
                <a:ea typeface="Times New Roman" charset="0"/>
                <a:cs typeface="Times New Roman" charset="0"/>
              </a:rPr>
              <a:t>till their hearts be satisfied.</a:t>
            </a:r>
          </a:p>
          <a:p>
            <a:pPr algn="ctr"/>
            <a:r>
              <a:rPr lang="en-US" sz="4000" dirty="0">
                <a:latin typeface="Times New Roman" charset="0"/>
                <a:ea typeface="Times New Roman" charset="0"/>
                <a:cs typeface="Times New Roman" charset="0"/>
              </a:rPr>
              <a:t>I will give my life to them.</a:t>
            </a:r>
          </a:p>
          <a:p>
            <a:pPr algn="ctr"/>
            <a:r>
              <a:rPr lang="en-US" sz="4000" dirty="0">
                <a:latin typeface="Times New Roman" charset="0"/>
                <a:ea typeface="Times New Roman" charset="0"/>
                <a:cs typeface="Times New Roman" charset="0"/>
              </a:rPr>
              <a:t>Whom shall I send?</a:t>
            </a:r>
          </a:p>
        </p:txBody>
      </p:sp>
      <p:sp>
        <p:nvSpPr>
          <p:cNvPr id="4" name="TextBox 3">
            <a:extLst>
              <a:ext uri="{FF2B5EF4-FFF2-40B4-BE49-F238E27FC236}">
                <a16:creationId xmlns:a16="http://schemas.microsoft.com/office/drawing/2014/main" id="{1B86F7FB-A6A1-344E-B20E-315C4D3E427E}"/>
              </a:ext>
            </a:extLst>
          </p:cNvPr>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“Here I Am, Lord”   UMH 593</a:t>
            </a:r>
          </a:p>
          <a:p>
            <a:pPr algn="ctr"/>
            <a:r>
              <a:rPr lang="en-US" sz="2000" dirty="0">
                <a:latin typeface="Times New Roman" charset="0"/>
                <a:ea typeface="Times New Roman" charset="0"/>
                <a:cs typeface="Times New Roman" charset="0"/>
              </a:rPr>
              <a:t>WORDS and MUSIC: Dan Schutte, 1981</a:t>
            </a:r>
          </a:p>
          <a:p>
            <a:pPr algn="ctr"/>
            <a:r>
              <a:rPr lang="en-US" sz="2800" b="1" i="1" dirty="0">
                <a:latin typeface="Times New Roman" charset="0"/>
                <a:ea typeface="Times New Roman" charset="0"/>
                <a:cs typeface="Times New Roman" charset="0"/>
              </a:rPr>
              <a:t>Please stand as you are able and comfortable.</a:t>
            </a:r>
            <a:endParaRPr lang="en-US" sz="20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3828514125"/>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A7AF58-D65D-B441-971A-7BF29AA6B3A6}"/>
              </a:ext>
            </a:extLst>
          </p:cNvPr>
          <p:cNvPicPr>
            <a:picLocks noChangeAspect="1"/>
          </p:cNvPicPr>
          <p:nvPr/>
        </p:nvPicPr>
        <p:blipFill>
          <a:blip r:embed="rId2">
            <a:alphaModFix amt="30000"/>
          </a:blip>
          <a:stretch>
            <a:fillRect/>
          </a:stretch>
        </p:blipFill>
        <p:spPr>
          <a:xfrm>
            <a:off x="0" y="0"/>
            <a:ext cx="9144000" cy="6858000"/>
          </a:xfrm>
          <a:prstGeom prst="rect">
            <a:avLst/>
          </a:prstGeom>
        </p:spPr>
      </p:pic>
      <p:sp>
        <p:nvSpPr>
          <p:cNvPr id="8" name="TextBox 7"/>
          <p:cNvSpPr txBox="1"/>
          <p:nvPr/>
        </p:nvSpPr>
        <p:spPr>
          <a:xfrm>
            <a:off x="0" y="1984142"/>
            <a:ext cx="9102431" cy="3785652"/>
          </a:xfrm>
          <a:prstGeom prst="rect">
            <a:avLst/>
          </a:prstGeom>
          <a:noFill/>
        </p:spPr>
        <p:txBody>
          <a:bodyPr wrap="square" rtlCol="0">
            <a:spAutoFit/>
          </a:bodyPr>
          <a:lstStyle/>
          <a:p>
            <a:pPr algn="ctr"/>
            <a:r>
              <a:rPr lang="en-US" sz="4000" dirty="0">
                <a:latin typeface="Times New Roman" charset="0"/>
                <a:ea typeface="Times New Roman" charset="0"/>
                <a:cs typeface="Times New Roman" charset="0"/>
              </a:rPr>
              <a:t>Here I am, Lord.</a:t>
            </a:r>
          </a:p>
          <a:p>
            <a:pPr algn="ctr"/>
            <a:r>
              <a:rPr lang="en-US" sz="4000" dirty="0">
                <a:latin typeface="Times New Roman" charset="0"/>
                <a:ea typeface="Times New Roman" charset="0"/>
                <a:cs typeface="Times New Roman" charset="0"/>
              </a:rPr>
              <a:t>Is it I Lord?</a:t>
            </a:r>
          </a:p>
          <a:p>
            <a:pPr algn="ctr"/>
            <a:r>
              <a:rPr lang="en-US" sz="4000" dirty="0">
                <a:latin typeface="Times New Roman" charset="0"/>
                <a:ea typeface="Times New Roman" charset="0"/>
                <a:cs typeface="Times New Roman" charset="0"/>
              </a:rPr>
              <a:t>I have heard you calling in the night.</a:t>
            </a:r>
          </a:p>
          <a:p>
            <a:pPr algn="ctr"/>
            <a:r>
              <a:rPr lang="en-US" sz="4000" dirty="0">
                <a:latin typeface="Times New Roman" charset="0"/>
                <a:ea typeface="Times New Roman" charset="0"/>
                <a:cs typeface="Times New Roman" charset="0"/>
              </a:rPr>
              <a:t>I will go, Lord, </a:t>
            </a:r>
          </a:p>
          <a:p>
            <a:pPr algn="ctr"/>
            <a:r>
              <a:rPr lang="en-US" sz="4000" dirty="0">
                <a:latin typeface="Times New Roman" charset="0"/>
                <a:ea typeface="Times New Roman" charset="0"/>
                <a:cs typeface="Times New Roman" charset="0"/>
              </a:rPr>
              <a:t>if you lead me.</a:t>
            </a:r>
          </a:p>
          <a:p>
            <a:pPr algn="ctr"/>
            <a:r>
              <a:rPr lang="en-US" sz="4000" dirty="0">
                <a:latin typeface="Times New Roman" charset="0"/>
                <a:ea typeface="Times New Roman" charset="0"/>
                <a:cs typeface="Times New Roman" charset="0"/>
              </a:rPr>
              <a:t>I will hold your people in my heart.</a:t>
            </a:r>
          </a:p>
        </p:txBody>
      </p:sp>
      <p:sp>
        <p:nvSpPr>
          <p:cNvPr id="4" name="TextBox 3">
            <a:extLst>
              <a:ext uri="{FF2B5EF4-FFF2-40B4-BE49-F238E27FC236}">
                <a16:creationId xmlns:a16="http://schemas.microsoft.com/office/drawing/2014/main" id="{B8A927C6-78E4-9E4E-9536-9BF791D58D0C}"/>
              </a:ext>
            </a:extLst>
          </p:cNvPr>
          <p:cNvSpPr txBox="1"/>
          <p:nvPr/>
        </p:nvSpPr>
        <p:spPr>
          <a:xfrm>
            <a:off x="0" y="7227"/>
            <a:ext cx="9134950" cy="1354217"/>
          </a:xfrm>
          <a:prstGeom prst="rect">
            <a:avLst/>
          </a:prstGeom>
          <a:noFill/>
        </p:spPr>
        <p:txBody>
          <a:bodyPr wrap="square" rtlCol="0">
            <a:spAutoFit/>
          </a:bodyPr>
          <a:lstStyle/>
          <a:p>
            <a:pPr algn="ctr"/>
            <a:r>
              <a:rPr lang="en-US" sz="3400" dirty="0">
                <a:latin typeface="Times New Roman" charset="0"/>
                <a:ea typeface="Times New Roman" charset="0"/>
                <a:cs typeface="Times New Roman" charset="0"/>
              </a:rPr>
              <a:t>“Here I Am, Lord”   UMH 593</a:t>
            </a:r>
          </a:p>
          <a:p>
            <a:pPr algn="ctr"/>
            <a:r>
              <a:rPr lang="en-US" sz="2000" dirty="0">
                <a:latin typeface="Times New Roman" charset="0"/>
                <a:ea typeface="Times New Roman" charset="0"/>
                <a:cs typeface="Times New Roman" charset="0"/>
              </a:rPr>
              <a:t>WORDS and MUSIC: Dan Schutte, 1981</a:t>
            </a:r>
          </a:p>
          <a:p>
            <a:pPr algn="ctr"/>
            <a:r>
              <a:rPr lang="en-US" sz="2800" b="1" i="1" dirty="0">
                <a:latin typeface="Times New Roman" charset="0"/>
                <a:ea typeface="Times New Roman" charset="0"/>
                <a:cs typeface="Times New Roman" charset="0"/>
              </a:rPr>
              <a:t>Please stand as you are able and comfortable.</a:t>
            </a:r>
            <a:endParaRPr lang="en-US" sz="2000" dirty="0">
              <a:latin typeface="Edwardian Script ITC" charset="0"/>
              <a:ea typeface="Edwardian Script ITC" charset="0"/>
              <a:cs typeface="Edwardian Script ITC" charset="0"/>
            </a:endParaRPr>
          </a:p>
        </p:txBody>
      </p:sp>
    </p:spTree>
    <p:extLst>
      <p:ext uri="{BB962C8B-B14F-4D97-AF65-F5344CB8AC3E}">
        <p14:creationId xmlns:p14="http://schemas.microsoft.com/office/powerpoint/2010/main" val="203420699"/>
      </p:ext>
    </p:extLst>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42E630B-7E43-04FC-ABDD-340F325211C1}"/>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6" name="TextBox 5">
            <a:extLst>
              <a:ext uri="{FF2B5EF4-FFF2-40B4-BE49-F238E27FC236}">
                <a16:creationId xmlns:a16="http://schemas.microsoft.com/office/drawing/2014/main" id="{37A69DB4-3E45-DA1F-05E8-B36F600EF776}"/>
              </a:ext>
            </a:extLst>
          </p:cNvPr>
          <p:cNvSpPr txBox="1"/>
          <p:nvPr/>
        </p:nvSpPr>
        <p:spPr>
          <a:xfrm>
            <a:off x="0" y="1054244"/>
            <a:ext cx="5599522" cy="4846455"/>
          </a:xfrm>
          <a:prstGeom prst="rect">
            <a:avLst/>
          </a:prstGeom>
          <a:noFill/>
        </p:spPr>
        <p:txBody>
          <a:bodyPr wrap="square">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God of the Journey, You called Abram to travel and Matthew to rise from his desk. We admit we often prefer comfort over Your call. Shake us awake. </a:t>
            </a:r>
            <a:endParaRPr lang="en-US" sz="3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4873118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5870298"/>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857" y="5468"/>
            <a:ext cx="9116288" cy="707886"/>
          </a:xfrm>
          <a:prstGeom prst="rect">
            <a:avLst/>
          </a:prstGeom>
          <a:noFill/>
        </p:spPr>
        <p:txBody>
          <a:bodyPr wrap="square" rtlCol="0">
            <a:spAutoFit/>
          </a:bodyPr>
          <a:lstStyle/>
          <a:p>
            <a:pPr algn="ctr"/>
            <a:r>
              <a:rPr lang="en-US" sz="4000" b="1" dirty="0">
                <a:ea typeface="Times New Roman" charset="0"/>
                <a:cs typeface="Times New Roman" charset="0"/>
              </a:rPr>
              <a:t>BLESSING AND BENEDICTION</a:t>
            </a:r>
          </a:p>
        </p:txBody>
      </p:sp>
      <p:sp>
        <p:nvSpPr>
          <p:cNvPr id="7" name="TextBox 6"/>
          <p:cNvSpPr txBox="1"/>
          <p:nvPr/>
        </p:nvSpPr>
        <p:spPr>
          <a:xfrm>
            <a:off x="575184" y="4993401"/>
            <a:ext cx="7934633" cy="1446550"/>
          </a:xfrm>
          <a:prstGeom prst="rect">
            <a:avLst/>
          </a:prstGeom>
          <a:noFill/>
          <a:ln w="127000" cmpd="thickThin">
            <a:solidFill>
              <a:schemeClr val="tx1"/>
            </a:solidFill>
          </a:ln>
        </p:spPr>
        <p:txBody>
          <a:bodyPr wrap="square" rtlCol="0">
            <a:spAutoFit/>
          </a:bodyPr>
          <a:lstStyle/>
          <a:p>
            <a:pPr algn="ctr"/>
            <a:r>
              <a:rPr lang="en-US" sz="4400" dirty="0">
                <a:ea typeface="Times New Roman" charset="0"/>
                <a:cs typeface="Times New Roman" charset="0"/>
              </a:rPr>
              <a:t>This service has ended, and now</a:t>
            </a:r>
          </a:p>
          <a:p>
            <a:pPr algn="ctr"/>
            <a:r>
              <a:rPr lang="en-US" sz="4400" dirty="0">
                <a:ea typeface="Times New Roman" charset="0"/>
                <a:cs typeface="Times New Roman" charset="0"/>
              </a:rPr>
              <a:t>your service in the world begins!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3" y="1221958"/>
            <a:ext cx="9144000" cy="3415447"/>
          </a:xfrm>
          <a:prstGeom prst="rect">
            <a:avLst/>
          </a:prstGeom>
        </p:spPr>
      </p:pic>
    </p:spTree>
    <p:extLst>
      <p:ext uri="{BB962C8B-B14F-4D97-AF65-F5344CB8AC3E}">
        <p14:creationId xmlns:p14="http://schemas.microsoft.com/office/powerpoint/2010/main" val="303935619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alphaModFix amt="4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extBox 8"/>
          <p:cNvSpPr txBox="1"/>
          <p:nvPr/>
        </p:nvSpPr>
        <p:spPr>
          <a:xfrm>
            <a:off x="0" y="0"/>
            <a:ext cx="9144000" cy="1938992"/>
          </a:xfrm>
          <a:prstGeom prst="rect">
            <a:avLst/>
          </a:prstGeom>
          <a:noFill/>
        </p:spPr>
        <p:txBody>
          <a:bodyPr wrap="square" rtlCol="0">
            <a:spAutoFit/>
          </a:bodyPr>
          <a:lstStyle/>
          <a:p>
            <a:pPr algn="ctr"/>
            <a:r>
              <a:rPr lang="en-US" sz="6000" b="1" dirty="0" err="1">
                <a:ea typeface="Times New Roman" charset="0"/>
                <a:cs typeface="Times New Roman" charset="0"/>
              </a:rPr>
              <a:t>Rectortown</a:t>
            </a:r>
            <a:r>
              <a:rPr lang="en-US" sz="6000" b="1" dirty="0">
                <a:ea typeface="Times New Roman" charset="0"/>
                <a:cs typeface="Times New Roman" charset="0"/>
              </a:rPr>
              <a:t> United Methodist Church</a:t>
            </a:r>
          </a:p>
        </p:txBody>
      </p:sp>
      <p:sp>
        <p:nvSpPr>
          <p:cNvPr id="5" name="TextBox 4">
            <a:extLst>
              <a:ext uri="{FF2B5EF4-FFF2-40B4-BE49-F238E27FC236}">
                <a16:creationId xmlns:a16="http://schemas.microsoft.com/office/drawing/2014/main" id="{A53B0D48-9EB2-0040-B2CF-78042D6119A0}"/>
              </a:ext>
            </a:extLst>
          </p:cNvPr>
          <p:cNvSpPr txBox="1"/>
          <p:nvPr/>
        </p:nvSpPr>
        <p:spPr>
          <a:xfrm>
            <a:off x="0" y="2989536"/>
            <a:ext cx="9144000" cy="2308324"/>
          </a:xfrm>
          <a:prstGeom prst="rect">
            <a:avLst/>
          </a:prstGeom>
          <a:noFill/>
        </p:spPr>
        <p:txBody>
          <a:bodyPr wrap="square" rtlCol="0">
            <a:spAutoFit/>
          </a:bodyPr>
          <a:lstStyle/>
          <a:p>
            <a:pPr algn="ctr"/>
            <a:r>
              <a:rPr lang="en-US" sz="4800" b="1" dirty="0">
                <a:ea typeface="Times New Roman" charset="0"/>
                <a:cs typeface="Times New Roman" charset="0"/>
              </a:rPr>
              <a:t>serving God with </a:t>
            </a:r>
          </a:p>
          <a:p>
            <a:pPr algn="ctr"/>
            <a:r>
              <a:rPr lang="en-US" sz="4800" b="1" dirty="0">
                <a:solidFill>
                  <a:srgbClr val="FF0000"/>
                </a:solidFill>
                <a:ea typeface="Times New Roman" charset="0"/>
                <a:cs typeface="Times New Roman" charset="0"/>
              </a:rPr>
              <a:t>P</a:t>
            </a:r>
            <a:r>
              <a:rPr lang="en-US" sz="4800" b="1" dirty="0">
                <a:ea typeface="Times New Roman" charset="0"/>
                <a:cs typeface="Times New Roman" charset="0"/>
              </a:rPr>
              <a:t>rayer, </a:t>
            </a:r>
            <a:r>
              <a:rPr lang="en-US" sz="4800" b="1" dirty="0">
                <a:solidFill>
                  <a:srgbClr val="FF0000"/>
                </a:solidFill>
                <a:ea typeface="Times New Roman" charset="0"/>
                <a:cs typeface="Times New Roman" charset="0"/>
              </a:rPr>
              <a:t>A</a:t>
            </a:r>
            <a:r>
              <a:rPr lang="en-US" sz="4800" b="1" dirty="0">
                <a:ea typeface="Times New Roman" charset="0"/>
                <a:cs typeface="Times New Roman" charset="0"/>
              </a:rPr>
              <a:t>ction, and </a:t>
            </a:r>
            <a:r>
              <a:rPr lang="en-US" sz="4800" b="1" dirty="0">
                <a:solidFill>
                  <a:srgbClr val="FF0000"/>
                </a:solidFill>
                <a:ea typeface="Times New Roman" charset="0"/>
                <a:cs typeface="Times New Roman" charset="0"/>
              </a:rPr>
              <a:t>L</a:t>
            </a:r>
            <a:r>
              <a:rPr lang="en-US" sz="4800" b="1" dirty="0">
                <a:ea typeface="Times New Roman" charset="0"/>
                <a:cs typeface="Times New Roman" charset="0"/>
              </a:rPr>
              <a:t>ove </a:t>
            </a:r>
          </a:p>
          <a:p>
            <a:pPr algn="ctr"/>
            <a:r>
              <a:rPr lang="en-US" sz="4800" b="1" dirty="0">
                <a:ea typeface="Times New Roman" charset="0"/>
                <a:cs typeface="Times New Roman" charset="0"/>
              </a:rPr>
              <a:t>through </a:t>
            </a:r>
            <a:r>
              <a:rPr lang="en-US" sz="4800" b="1" dirty="0">
                <a:solidFill>
                  <a:srgbClr val="FF0000"/>
                </a:solidFill>
                <a:ea typeface="Times New Roman" charset="0"/>
                <a:cs typeface="Times New Roman" charset="0"/>
              </a:rPr>
              <a:t>S</a:t>
            </a:r>
            <a:r>
              <a:rPr lang="en-US" sz="4800" b="1" dirty="0">
                <a:ea typeface="Times New Roman" charset="0"/>
                <a:cs typeface="Times New Roman" charset="0"/>
              </a:rPr>
              <a:t>ervice.</a:t>
            </a:r>
          </a:p>
        </p:txBody>
      </p:sp>
    </p:spTree>
    <p:extLst>
      <p:ext uri="{BB962C8B-B14F-4D97-AF65-F5344CB8AC3E}">
        <p14:creationId xmlns:p14="http://schemas.microsoft.com/office/powerpoint/2010/main" val="349294431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AA95E-B1D5-96BB-43DE-92BA06548E4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06755F6-31E6-8BFD-2C96-E4BB7C93F7B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8F960C3F-80A6-C1D3-9C88-DC92F36E3B42}"/>
              </a:ext>
            </a:extLst>
          </p:cNvPr>
          <p:cNvSpPr txBox="1"/>
          <p:nvPr/>
        </p:nvSpPr>
        <p:spPr>
          <a:xfrm>
            <a:off x="0" y="1319086"/>
            <a:ext cx="5665694" cy="4846455"/>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Heal us like the woman who touched Your hem. Remind us that You don’t call the perfect; You call the willing. Grant us the courage to follow You into the unknown, </a:t>
            </a:r>
          </a:p>
        </p:txBody>
      </p:sp>
    </p:spTree>
    <p:extLst>
      <p:ext uri="{BB962C8B-B14F-4D97-AF65-F5344CB8AC3E}">
        <p14:creationId xmlns:p14="http://schemas.microsoft.com/office/powerpoint/2010/main" val="2780599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5D85A-36BA-01C2-7490-D39D8BC6766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F01FAB7-FA6B-6243-DB03-894FE171CB4C}"/>
              </a:ext>
            </a:extLst>
          </p:cNvPr>
          <p:cNvSpPr>
            <a:spLocks noGrp="1"/>
          </p:cNvSpPr>
          <p:nvPr>
            <p:ph type="body" sz="quarter" idx="10"/>
          </p:nvPr>
        </p:nvSpPr>
        <p:spPr>
          <a:xfrm>
            <a:off x="0" y="789441"/>
            <a:ext cx="5878286" cy="6068559"/>
          </a:xfrm>
        </p:spPr>
        <p:txBody>
          <a:bodyPr>
            <a:noAutofit/>
          </a:bodyPr>
          <a:lstStyle/>
          <a:p>
            <a:pPr marL="0" marR="0">
              <a:lnSpc>
                <a:spcPct val="100000"/>
              </a:lnSpc>
              <a:spcBef>
                <a:spcPts val="0"/>
              </a:spcBef>
              <a:spcAft>
                <a:spcPts val="0"/>
              </a:spcAft>
            </a:pPr>
            <a:r>
              <a:rPr lang="en-US" sz="3000" dirty="0">
                <a:effectLst/>
                <a:latin typeface="Verdana" panose="020B0604030504040204" pitchFamily="34" charset="0"/>
                <a:ea typeface="Verdana" panose="020B0604030504040204" pitchFamily="34" charset="0"/>
                <a:cs typeface="Verdana" panose="020B0604030504040204" pitchFamily="34" charset="0"/>
              </a:rPr>
              <a:t> </a:t>
            </a:r>
          </a:p>
        </p:txBody>
      </p:sp>
      <p:sp>
        <p:nvSpPr>
          <p:cNvPr id="5" name="TextBox 4">
            <a:extLst>
              <a:ext uri="{FF2B5EF4-FFF2-40B4-BE49-F238E27FC236}">
                <a16:creationId xmlns:a16="http://schemas.microsoft.com/office/drawing/2014/main" id="{EBE5BFFD-DA49-386E-9F9C-7F5900C8038D}"/>
              </a:ext>
            </a:extLst>
          </p:cNvPr>
          <p:cNvSpPr txBox="1"/>
          <p:nvPr/>
        </p:nvSpPr>
        <p:spPr>
          <a:xfrm>
            <a:off x="0" y="2357833"/>
            <a:ext cx="5629835" cy="2768963"/>
          </a:xfrm>
          <a:prstGeom prst="rect">
            <a:avLst/>
          </a:prstGeom>
          <a:noFill/>
        </p:spPr>
        <p:txBody>
          <a:bodyPr wrap="square" anchor="ctr">
            <a:spAutoFit/>
          </a:bodyPr>
          <a:lstStyle/>
          <a:p>
            <a:pPr algn="ctr">
              <a:lnSpc>
                <a:spcPct val="150000"/>
              </a:lnSpc>
            </a:pPr>
            <a:r>
              <a:rPr lang="en-US" sz="3000" b="1" dirty="0">
                <a:latin typeface="Verdana" panose="020B0604030504040204" pitchFamily="34" charset="0"/>
                <a:ea typeface="Verdana" panose="020B0604030504040204" pitchFamily="34" charset="0"/>
                <a:cs typeface="Verdana" panose="020B0604030504040204" pitchFamily="34" charset="0"/>
              </a:rPr>
              <a:t>trusting that Your mercy is enough for the road ahead. In Jesus’ name, Amen.</a:t>
            </a:r>
            <a:r>
              <a:rPr lang="en-US" sz="3000" dirty="0">
                <a:latin typeface="Verdana" panose="020B0604030504040204" pitchFamily="34" charset="0"/>
                <a:ea typeface="Verdana" panose="020B0604030504040204" pitchFamily="34" charset="0"/>
                <a:cs typeface="Verdana" panose="020B0604030504040204" pitchFamily="34" charset="0"/>
              </a:rPr>
              <a:t> </a:t>
            </a:r>
            <a:endParaRPr lang="en-US" sz="3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0533730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theme/theme1.xml><?xml version="1.0" encoding="utf-8"?>
<a:theme xmlns:a="http://schemas.openxmlformats.org/drawingml/2006/main" name="General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vent Candle Light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mmunion ">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Palm Confession ">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postles Creed 88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Nicene Creed 880">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Apostles 88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Great Thanksgiving 1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Lord's Pray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Lent Worship">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55136</TotalTime>
  <Words>2339</Words>
  <Application>Microsoft Macintosh PowerPoint</Application>
  <PresentationFormat>On-screen Show (4:3)</PresentationFormat>
  <Paragraphs>245</Paragraphs>
  <Slides>72</Slides>
  <Notes>2</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72</vt:i4>
      </vt:variant>
    </vt:vector>
  </HeadingPairs>
  <TitlesOfParts>
    <vt:vector size="93" baseType="lpstr">
      <vt:lpstr>Times</vt:lpstr>
      <vt:lpstr>APPLE CHANCERY</vt:lpstr>
      <vt:lpstr>Arial</vt:lpstr>
      <vt:lpstr>Baguet Script</vt:lpstr>
      <vt:lpstr>Calibri</vt:lpstr>
      <vt:lpstr>Dreaming Outloud Script Pro</vt:lpstr>
      <vt:lpstr>Edwardian Script ITC</vt:lpstr>
      <vt:lpstr>Georgia</vt:lpstr>
      <vt:lpstr>Lucida Calligraphy</vt:lpstr>
      <vt:lpstr>Times New Roman</vt:lpstr>
      <vt:lpstr>Verdana</vt:lpstr>
      <vt:lpstr>General Worship</vt:lpstr>
      <vt:lpstr>Communion </vt:lpstr>
      <vt:lpstr>Palm Confession </vt:lpstr>
      <vt:lpstr>Apostles Creed 882</vt:lpstr>
      <vt:lpstr>Nicene Creed 880</vt:lpstr>
      <vt:lpstr>Apostles 881</vt:lpstr>
      <vt:lpstr>Great Thanksgiving 13</vt:lpstr>
      <vt:lpstr>Lord's Prayer</vt:lpstr>
      <vt:lpstr>Lent Worship</vt:lpstr>
      <vt:lpstr>Advent Candle Lighting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12: 1 – 9</vt:lpstr>
      <vt:lpstr>PowerPoint Presentation</vt:lpstr>
      <vt:lpstr>PowerPoint Presentation</vt:lpstr>
      <vt:lpstr>PowerPoint Presentation</vt:lpstr>
      <vt:lpstr>PowerPoint Presentation</vt:lpstr>
      <vt:lpstr>PowerPoint Presentation</vt:lpstr>
      <vt:lpstr>Matthew 9: 9 – 13,  18 – 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RUMC Admin</dc:creator>
  <cp:lastModifiedBy>RUMC Admin</cp:lastModifiedBy>
  <cp:revision>781</cp:revision>
  <cp:lastPrinted>2026-04-17T16:54:19Z</cp:lastPrinted>
  <dcterms:created xsi:type="dcterms:W3CDTF">2022-06-10T14:28:57Z</dcterms:created>
  <dcterms:modified xsi:type="dcterms:W3CDTF">2026-06-02T14:50:25Z</dcterms:modified>
</cp:coreProperties>
</file>