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9.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 id="2147483731" r:id="rId2"/>
    <p:sldMasterId id="2147483689" r:id="rId3"/>
    <p:sldMasterId id="2147483701" r:id="rId4"/>
    <p:sldMasterId id="2147483717" r:id="rId5"/>
    <p:sldMasterId id="2147483779" r:id="rId6"/>
    <p:sldMasterId id="2147483755" r:id="rId7"/>
    <p:sldMasterId id="2147483746" r:id="rId8"/>
    <p:sldMasterId id="2147483693" r:id="rId9"/>
    <p:sldMasterId id="2147483688" r:id="rId10"/>
  </p:sldMasterIdLst>
  <p:notesMasterIdLst>
    <p:notesMasterId r:id="rId72"/>
  </p:notesMasterIdLst>
  <p:sldIdLst>
    <p:sldId id="3324" r:id="rId11"/>
    <p:sldId id="3194" r:id="rId12"/>
    <p:sldId id="3196" r:id="rId13"/>
    <p:sldId id="3666" r:id="rId14"/>
    <p:sldId id="4002" r:id="rId15"/>
    <p:sldId id="4003" r:id="rId16"/>
    <p:sldId id="4004" r:id="rId17"/>
    <p:sldId id="3993" r:id="rId18"/>
    <p:sldId id="3925" r:id="rId19"/>
    <p:sldId id="3926" r:id="rId20"/>
    <p:sldId id="3951" r:id="rId21"/>
    <p:sldId id="3994" r:id="rId22"/>
    <p:sldId id="1429" r:id="rId23"/>
    <p:sldId id="1431" r:id="rId24"/>
    <p:sldId id="1430" r:id="rId25"/>
    <p:sldId id="3670" r:id="rId26"/>
    <p:sldId id="4018" r:id="rId27"/>
    <p:sldId id="256" r:id="rId28"/>
    <p:sldId id="257" r:id="rId29"/>
    <p:sldId id="258" r:id="rId30"/>
    <p:sldId id="259" r:id="rId31"/>
    <p:sldId id="260" r:id="rId32"/>
    <p:sldId id="4029" r:id="rId33"/>
    <p:sldId id="4030" r:id="rId34"/>
    <p:sldId id="4031" r:id="rId35"/>
    <p:sldId id="4032" r:id="rId36"/>
    <p:sldId id="4033" r:id="rId37"/>
    <p:sldId id="261" r:id="rId38"/>
    <p:sldId id="262" r:id="rId39"/>
    <p:sldId id="263" r:id="rId40"/>
    <p:sldId id="3690" r:id="rId41"/>
    <p:sldId id="3383" r:id="rId42"/>
    <p:sldId id="4034" r:id="rId43"/>
    <p:sldId id="4035" r:id="rId44"/>
    <p:sldId id="4036" r:id="rId45"/>
    <p:sldId id="4037" r:id="rId46"/>
    <p:sldId id="4025" r:id="rId47"/>
    <p:sldId id="4026" r:id="rId48"/>
    <p:sldId id="4027" r:id="rId49"/>
    <p:sldId id="4028" r:id="rId50"/>
    <p:sldId id="3079" r:id="rId51"/>
    <p:sldId id="3529" r:id="rId52"/>
    <p:sldId id="3081" r:id="rId53"/>
    <p:sldId id="4038" r:id="rId54"/>
    <p:sldId id="4039" r:id="rId55"/>
    <p:sldId id="4040" r:id="rId56"/>
    <p:sldId id="4041" r:id="rId57"/>
    <p:sldId id="4042" r:id="rId58"/>
    <p:sldId id="4043" r:id="rId59"/>
    <p:sldId id="4044" r:id="rId60"/>
    <p:sldId id="4045" r:id="rId61"/>
    <p:sldId id="264" r:id="rId62"/>
    <p:sldId id="265" r:id="rId63"/>
    <p:sldId id="3633" r:id="rId64"/>
    <p:sldId id="3678" r:id="rId65"/>
    <p:sldId id="3397" r:id="rId66"/>
    <p:sldId id="3398" r:id="rId67"/>
    <p:sldId id="3399" r:id="rId68"/>
    <p:sldId id="3619" r:id="rId69"/>
    <p:sldId id="2315" r:id="rId70"/>
    <p:sldId id="354" r:id="rId7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BD9"/>
    <a:srgbClr val="FFF2CC"/>
    <a:srgbClr val="DDD3D7"/>
    <a:srgbClr val="E7C6A1"/>
    <a:srgbClr val="FFFFFF"/>
    <a:srgbClr val="E57A91"/>
    <a:srgbClr val="F7F2E6"/>
    <a:srgbClr val="CF768A"/>
    <a:srgbClr val="D9C2C4"/>
    <a:srgbClr val="CC94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90"/>
    <p:restoredTop sz="95795"/>
  </p:normalViewPr>
  <p:slideViewPr>
    <p:cSldViewPr snapToGrid="0" snapToObjects="1">
      <p:cViewPr varScale="1">
        <p:scale>
          <a:sx n="148" d="100"/>
          <a:sy n="148" d="100"/>
        </p:scale>
        <p:origin x="2856" y="19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70B782-7928-BC4C-A3AA-492C142E50D3}" type="datetimeFigureOut">
              <a:rPr lang="en-US" smtClean="0"/>
              <a:t>7/24/26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C57315-79F8-3F40-ACDB-4839CD44B319}" type="slidenum">
              <a:rPr lang="en-US" smtClean="0"/>
              <a:t>‹#›</a:t>
            </a:fld>
            <a:endParaRPr lang="en-US"/>
          </a:p>
        </p:txBody>
      </p:sp>
    </p:spTree>
    <p:extLst>
      <p:ext uri="{BB962C8B-B14F-4D97-AF65-F5344CB8AC3E}">
        <p14:creationId xmlns:p14="http://schemas.microsoft.com/office/powerpoint/2010/main" val="495851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C57315-79F8-3F40-ACDB-4839CD44B319}" type="slidenum">
              <a:rPr lang="en-US" smtClean="0"/>
              <a:t>2</a:t>
            </a:fld>
            <a:endParaRPr lang="en-US"/>
          </a:p>
        </p:txBody>
      </p:sp>
    </p:spTree>
    <p:extLst>
      <p:ext uri="{BB962C8B-B14F-4D97-AF65-F5344CB8AC3E}">
        <p14:creationId xmlns:p14="http://schemas.microsoft.com/office/powerpoint/2010/main" val="2133391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www.goodfon.com</a:t>
            </a:r>
            <a:r>
              <a:rPr lang="en-US" dirty="0"/>
              <a:t>/flowers/wallpaper-blue-wood-blossom-spring-flowers-vesna-iablonia-tsvety.html</a:t>
            </a:r>
          </a:p>
        </p:txBody>
      </p:sp>
      <p:sp>
        <p:nvSpPr>
          <p:cNvPr id="4" name="Slide Number Placeholder 3"/>
          <p:cNvSpPr>
            <a:spLocks noGrp="1"/>
          </p:cNvSpPr>
          <p:nvPr>
            <p:ph type="sldNum" sz="quarter" idx="5"/>
          </p:nvPr>
        </p:nvSpPr>
        <p:spPr/>
        <p:txBody>
          <a:bodyPr/>
          <a:lstStyle/>
          <a:p>
            <a:fld id="{F6C57315-79F8-3F40-ACDB-4839CD44B319}" type="slidenum">
              <a:rPr lang="en-US" smtClean="0"/>
              <a:t>41</a:t>
            </a:fld>
            <a:endParaRPr lang="en-US"/>
          </a:p>
        </p:txBody>
      </p:sp>
    </p:spTree>
    <p:extLst>
      <p:ext uri="{BB962C8B-B14F-4D97-AF65-F5344CB8AC3E}">
        <p14:creationId xmlns:p14="http://schemas.microsoft.com/office/powerpoint/2010/main" val="700289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1076" y="0"/>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050489"/>
            <a:ext cx="6839892" cy="151517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849456"/>
            <a:ext cx="6839892" cy="1515172"/>
          </a:xfrm>
        </p:spPr>
        <p:txBody>
          <a:bodyPr/>
          <a:lstStyle>
            <a:lvl1pPr marL="0" indent="0">
              <a:buFontTx/>
              <a:buNone/>
              <a:defRPr sz="3600" b="0">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21567"/>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332125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4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771650" y="1236861"/>
            <a:ext cx="6996430"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177449230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1252637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descr="A white bird with blue wings and a green branch in its beak&#10;&#10;Description automatically generated">
            <a:extLst>
              <a:ext uri="{FF2B5EF4-FFF2-40B4-BE49-F238E27FC236}">
                <a16:creationId xmlns:a16="http://schemas.microsoft.com/office/drawing/2014/main" id="{75BABC57-223F-73AD-EE5A-063B7F5ED8C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56080" y="0"/>
            <a:ext cx="5831840" cy="5831840"/>
          </a:xfrm>
          <a:prstGeom prst="rect">
            <a:avLst/>
          </a:prstGeom>
        </p:spPr>
      </p:pic>
      <p:sp>
        <p:nvSpPr>
          <p:cNvPr id="7" name="TextBox 6">
            <a:extLst>
              <a:ext uri="{FF2B5EF4-FFF2-40B4-BE49-F238E27FC236}">
                <a16:creationId xmlns:a16="http://schemas.microsoft.com/office/drawing/2014/main" id="{A89B31DD-49F4-C706-8998-22E902808E6A}"/>
              </a:ext>
            </a:extLst>
          </p:cNvPr>
          <p:cNvSpPr txBox="1"/>
          <p:nvPr userDrawn="1"/>
        </p:nvSpPr>
        <p:spPr>
          <a:xfrm>
            <a:off x="1727200" y="5831840"/>
            <a:ext cx="6118021" cy="784830"/>
          </a:xfrm>
          <a:prstGeom prst="rect">
            <a:avLst/>
          </a:prstGeom>
          <a:noFill/>
        </p:spPr>
        <p:txBody>
          <a:bodyPr wrap="none" rtlCol="0">
            <a:spAutoFit/>
          </a:bodyPr>
          <a:lstStyle/>
          <a:p>
            <a:r>
              <a:rPr lang="en-US" sz="4500" b="0" dirty="0">
                <a:effectLst/>
                <a:latin typeface="Verdana" panose="020B0604030504040204" pitchFamily="34" charset="0"/>
                <a:ea typeface="Verdana" panose="020B0604030504040204" pitchFamily="34" charset="0"/>
                <a:cs typeface="Verdana" panose="020B0604030504040204" pitchFamily="34" charset="0"/>
              </a:rPr>
              <a:t>Passing of the Peace</a:t>
            </a:r>
          </a:p>
        </p:txBody>
      </p:sp>
    </p:spTree>
    <p:extLst>
      <p:ext uri="{BB962C8B-B14F-4D97-AF65-F5344CB8AC3E}">
        <p14:creationId xmlns:p14="http://schemas.microsoft.com/office/powerpoint/2010/main" val="80237873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289098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b="1"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739147"/>
            <a:ext cx="6839892" cy="1515172"/>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34271"/>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Tree>
    <p:extLst>
      <p:ext uri="{BB962C8B-B14F-4D97-AF65-F5344CB8AC3E}">
        <p14:creationId xmlns:p14="http://schemas.microsoft.com/office/powerpoint/2010/main" val="39874273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652727"/>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3652727"/>
            <a:ext cx="1654933" cy="646331"/>
          </a:xfrm>
          <a:prstGeom prst="rect">
            <a:avLst/>
          </a:prstGeom>
          <a:noFill/>
        </p:spPr>
        <p:txBody>
          <a:bodyPr wrap="square" rtlCol="0">
            <a:spAutoFit/>
          </a:bodyPr>
          <a:lstStyle/>
          <a:p>
            <a:r>
              <a:rPr lang="en-US" sz="3600" b="1" i="1" dirty="0">
                <a:solidFill>
                  <a:schemeClr val="accent1"/>
                </a:solidFill>
                <a:latin typeface="+mn-lt"/>
              </a:rPr>
              <a:t>People:</a:t>
            </a:r>
          </a:p>
        </p:txBody>
      </p:sp>
    </p:spTree>
    <p:extLst>
      <p:ext uri="{BB962C8B-B14F-4D97-AF65-F5344CB8AC3E}">
        <p14:creationId xmlns:p14="http://schemas.microsoft.com/office/powerpoint/2010/main" val="289552769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233025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pic>
        <p:nvPicPr>
          <p:cNvPr id="3" name="Picture 2" descr="A white dove flying over an open book&#10;&#10;AI-generated content may be incorrect.">
            <a:extLst>
              <a:ext uri="{FF2B5EF4-FFF2-40B4-BE49-F238E27FC236}">
                <a16:creationId xmlns:a16="http://schemas.microsoft.com/office/drawing/2014/main" id="{3D907368-4305-96A1-4351-31B08D20FF6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3000" y="0"/>
            <a:ext cx="6858000" cy="6858000"/>
          </a:xfrm>
          <a:prstGeom prst="rect">
            <a:avLst/>
          </a:prstGeom>
        </p:spPr>
      </p:pic>
      <p:sp>
        <p:nvSpPr>
          <p:cNvPr id="4" name="TextBox 3">
            <a:extLst>
              <a:ext uri="{FF2B5EF4-FFF2-40B4-BE49-F238E27FC236}">
                <a16:creationId xmlns:a16="http://schemas.microsoft.com/office/drawing/2014/main" id="{57BB1F35-A4D6-2377-7F1D-5C6370515C30}"/>
              </a:ext>
            </a:extLst>
          </p:cNvPr>
          <p:cNvSpPr txBox="1"/>
          <p:nvPr userDrawn="1"/>
        </p:nvSpPr>
        <p:spPr>
          <a:xfrm>
            <a:off x="268356" y="3329609"/>
            <a:ext cx="8607287" cy="861774"/>
          </a:xfrm>
          <a:prstGeom prst="rect">
            <a:avLst/>
          </a:prstGeom>
          <a:solidFill>
            <a:schemeClr val="accent5">
              <a:lumMod val="20000"/>
              <a:lumOff val="80000"/>
            </a:schemeClr>
          </a:solidFill>
          <a:effectLst>
            <a:softEdge rad="63500"/>
          </a:effectLst>
        </p:spPr>
        <p:txBody>
          <a:bodyPr wrap="square" rtlCol="0">
            <a:spAutoFit/>
          </a:bodyPr>
          <a:lstStyle/>
          <a:p>
            <a:pPr algn="ctr"/>
            <a:r>
              <a:rPr lang="en-US" sz="5000" dirty="0">
                <a:latin typeface="Verdana" panose="020B0604030504040204" pitchFamily="34" charset="0"/>
                <a:ea typeface="Verdana" panose="020B0604030504040204" pitchFamily="34" charset="0"/>
                <a:cs typeface="Verdana" panose="020B0604030504040204" pitchFamily="34" charset="0"/>
              </a:rPr>
              <a:t>Pastoral Prayer</a:t>
            </a:r>
          </a:p>
        </p:txBody>
      </p:sp>
    </p:spTree>
    <p:extLst>
      <p:ext uri="{BB962C8B-B14F-4D97-AF65-F5344CB8AC3E}">
        <p14:creationId xmlns:p14="http://schemas.microsoft.com/office/powerpoint/2010/main" val="336052573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C6C296-4EB0-8C74-778E-9C960DEB4D9A}"/>
              </a:ext>
            </a:extLst>
          </p:cNvPr>
          <p:cNvSpPr txBox="1"/>
          <p:nvPr userDrawn="1"/>
        </p:nvSpPr>
        <p:spPr>
          <a:xfrm>
            <a:off x="3923219" y="1788070"/>
            <a:ext cx="5147211" cy="3281860"/>
          </a:xfrm>
          <a:prstGeom prst="rect">
            <a:avLst/>
          </a:prstGeom>
          <a:solidFill>
            <a:schemeClr val="accent4">
              <a:lumMod val="40000"/>
              <a:lumOff val="60000"/>
            </a:schemeClr>
          </a:solidFill>
          <a:ln>
            <a:noFill/>
          </a:ln>
          <a:effectLst>
            <a:softEdge rad="63500"/>
          </a:effectLst>
        </p:spPr>
        <p:txBody>
          <a:bodyPr wrap="square">
            <a:spAutoFit/>
          </a:bodyPr>
          <a:lstStyle/>
          <a:p>
            <a:pPr algn="ctr" defTabSz="914400">
              <a:lnSpc>
                <a:spcPct val="150000"/>
              </a:lnSpc>
              <a:spcBef>
                <a:spcPct val="0"/>
              </a:spcBef>
              <a:spcAft>
                <a:spcPts val="600"/>
              </a:spcAft>
            </a:pPr>
            <a:r>
              <a:rPr lang="en-US" sz="4800" b="1" dirty="0">
                <a:solidFill>
                  <a:schemeClr val="tx1">
                    <a:lumMod val="75000"/>
                    <a:lumOff val="25000"/>
                  </a:schemeClr>
                </a:solidFill>
                <a:latin typeface="Georgia" panose="02040502050405020303" pitchFamily="18" charset="0"/>
                <a:ea typeface="+mj-ea"/>
                <a:cs typeface="+mj-cs"/>
              </a:rPr>
              <a:t>Young Disciples’ Message</a:t>
            </a:r>
          </a:p>
        </p:txBody>
      </p:sp>
      <p:pic>
        <p:nvPicPr>
          <p:cNvPr id="1028" name="Picture 4" descr="In the warmth of a sunny day, a young child finds a tranquil moment in the embrace of a sunflower field. With eyes closed and hands clasped in a prayer position, the child exudes an aura of peace and contentment. The bright, yellow sunflowers tower around, symbolizing vitality and energy, which contrasts with the serene expression on the child’s face. This setting provides a perfect blend of nature’s beauty and youthful innocence, creating a picturesque snapshot of meditation and calmness.">
            <a:extLst>
              <a:ext uri="{FF2B5EF4-FFF2-40B4-BE49-F238E27FC236}">
                <a16:creationId xmlns:a16="http://schemas.microsoft.com/office/drawing/2014/main" id="{0D18F5A2-9321-D5A8-9B78-02093A4C7E4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38433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37444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544139-BDB3-628F-D954-5FE02B93E82F}"/>
              </a:ext>
            </a:extLst>
          </p:cNvPr>
          <p:cNvPicPr>
            <a:picLocks noChangeAspect="1"/>
          </p:cNvPicPr>
          <p:nvPr userDrawn="1"/>
        </p:nvPicPr>
        <p:blipFill>
          <a:blip r:embed="rId2"/>
          <a:stretch>
            <a:fillRect/>
          </a:stretch>
        </p:blipFill>
        <p:spPr>
          <a:xfrm>
            <a:off x="116557" y="94954"/>
            <a:ext cx="8910885" cy="6668091"/>
          </a:xfrm>
          <a:prstGeom prst="rect">
            <a:avLst/>
          </a:prstGeom>
        </p:spPr>
      </p:pic>
    </p:spTree>
    <p:extLst>
      <p:ext uri="{BB962C8B-B14F-4D97-AF65-F5344CB8AC3E}">
        <p14:creationId xmlns:p14="http://schemas.microsoft.com/office/powerpoint/2010/main" val="373491594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pic>
        <p:nvPicPr>
          <p:cNvPr id="3" name="Picture 2" descr="A person kneeling in front of a stained glass window&#10;&#10;AI-generated content may be incorrect.">
            <a:extLst>
              <a:ext uri="{FF2B5EF4-FFF2-40B4-BE49-F238E27FC236}">
                <a16:creationId xmlns:a16="http://schemas.microsoft.com/office/drawing/2014/main" id="{5CF771C2-5C09-304F-F4D0-7F7F8DC26AE9}"/>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a:off x="0" y="0"/>
            <a:ext cx="3843495" cy="6858000"/>
          </a:xfrm>
          <a:prstGeom prst="rect">
            <a:avLst/>
          </a:prstGeom>
        </p:spPr>
      </p:pic>
      <p:sp>
        <p:nvSpPr>
          <p:cNvPr id="4" name="TextBox 3">
            <a:extLst>
              <a:ext uri="{FF2B5EF4-FFF2-40B4-BE49-F238E27FC236}">
                <a16:creationId xmlns:a16="http://schemas.microsoft.com/office/drawing/2014/main" id="{C074D88C-AA14-CC42-4108-1A53DA7FB2BA}"/>
              </a:ext>
            </a:extLst>
          </p:cNvPr>
          <p:cNvSpPr txBox="1"/>
          <p:nvPr userDrawn="1"/>
        </p:nvSpPr>
        <p:spPr>
          <a:xfrm>
            <a:off x="3986374" y="1520785"/>
            <a:ext cx="4982965" cy="3816429"/>
          </a:xfrm>
          <a:prstGeom prst="rect">
            <a:avLst/>
          </a:prstGeom>
          <a:noFill/>
        </p:spPr>
        <p:txBody>
          <a:bodyPr wrap="square" rtlCol="0">
            <a:spAutoFit/>
          </a:bodyPr>
          <a:lstStyle/>
          <a:p>
            <a:pPr algn="ctr"/>
            <a:r>
              <a:rPr lang="en-US" sz="6600" b="1" dirty="0">
                <a:latin typeface="Verdana" panose="020B0604030504040204" pitchFamily="34" charset="0"/>
                <a:ea typeface="Verdana" panose="020B0604030504040204" pitchFamily="34" charset="0"/>
                <a:cs typeface="Verdana" panose="020B0604030504040204" pitchFamily="34" charset="0"/>
              </a:rPr>
              <a:t>Lord</a:t>
            </a:r>
            <a:r>
              <a:rPr lang="en-US" sz="5000" dirty="0">
                <a:latin typeface="Verdana" panose="020B0604030504040204" pitchFamily="34" charset="0"/>
                <a:ea typeface="Verdana" panose="020B0604030504040204" pitchFamily="34" charset="0"/>
                <a:cs typeface="Verdana" panose="020B0604030504040204" pitchFamily="34" charset="0"/>
              </a:rPr>
              <a:t>, </a:t>
            </a:r>
          </a:p>
          <a:p>
            <a:pPr algn="ctr"/>
            <a:r>
              <a:rPr lang="en-US" sz="4400" dirty="0">
                <a:latin typeface="Verdana" panose="020B0604030504040204" pitchFamily="34" charset="0"/>
                <a:ea typeface="Verdana" panose="020B0604030504040204" pitchFamily="34" charset="0"/>
                <a:cs typeface="Verdana" panose="020B0604030504040204" pitchFamily="34" charset="0"/>
              </a:rPr>
              <a:t>hear our prayers as we lift up to you, our joys and concerns. </a:t>
            </a:r>
          </a:p>
        </p:txBody>
      </p:sp>
      <p:sp>
        <p:nvSpPr>
          <p:cNvPr id="5" name="TextBox 4">
            <a:extLst>
              <a:ext uri="{FF2B5EF4-FFF2-40B4-BE49-F238E27FC236}">
                <a16:creationId xmlns:a16="http://schemas.microsoft.com/office/drawing/2014/main" id="{603471EC-4F7D-E4DD-3792-3B21978657DD}"/>
              </a:ext>
            </a:extLst>
          </p:cNvPr>
          <p:cNvSpPr txBox="1"/>
          <p:nvPr userDrawn="1"/>
        </p:nvSpPr>
        <p:spPr>
          <a:xfrm>
            <a:off x="3986374" y="111513"/>
            <a:ext cx="4982965" cy="553998"/>
          </a:xfrm>
          <a:prstGeom prst="rect">
            <a:avLst/>
          </a:prstGeom>
          <a:noFill/>
        </p:spPr>
        <p:txBody>
          <a:bodyPr wrap="square" rtlCol="0">
            <a:spAutoFit/>
          </a:bodyPr>
          <a:lstStyle/>
          <a:p>
            <a:pPr algn="ctr"/>
            <a:r>
              <a:rPr lang="en-US" sz="3000" b="1" dirty="0">
                <a:latin typeface="Verdana" panose="020B0604030504040204" pitchFamily="34" charset="0"/>
                <a:ea typeface="Verdana" panose="020B0604030504040204" pitchFamily="34" charset="0"/>
                <a:cs typeface="Verdana" panose="020B0604030504040204" pitchFamily="34" charset="0"/>
              </a:rPr>
              <a:t>Prayers of the People</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5964973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817092" y="858521"/>
            <a:ext cx="6839892" cy="1042605"/>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817091" y="2263450"/>
            <a:ext cx="6839892" cy="1227932"/>
          </a:xfrm>
        </p:spPr>
        <p:txBody>
          <a:bodyPr/>
          <a:lstStyle>
            <a:lvl1pPr marL="0" indent="0">
              <a:buFontTx/>
              <a:buNone/>
              <a:defRPr sz="3600" b="1">
                <a:latin typeface="Times" pitchFamily="2" charset="0"/>
              </a:defRPr>
            </a:lvl1pPr>
            <a:lvl2pPr marL="457200" indent="0">
              <a:buFontTx/>
              <a:buNone/>
              <a:defRPr/>
            </a:lvl2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86403"/>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187767" y="687402"/>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086318"/>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817091" y="3954817"/>
            <a:ext cx="6839892" cy="1144854"/>
          </a:xfrm>
        </p:spPr>
        <p:txBody>
          <a:bodyPr/>
          <a:lstStyle>
            <a:lvl1pPr marL="0" indent="0">
              <a:buFontTx/>
              <a:buNone/>
              <a:defRPr sz="3600" b="0">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162158" y="3769626"/>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11" name="TextBox 10">
            <a:extLst>
              <a:ext uri="{FF2B5EF4-FFF2-40B4-BE49-F238E27FC236}">
                <a16:creationId xmlns:a16="http://schemas.microsoft.com/office/drawing/2014/main" id="{8C43DFE7-A5BF-C885-30D9-4F979B7F59DF}"/>
              </a:ext>
            </a:extLst>
          </p:cNvPr>
          <p:cNvSpPr txBox="1"/>
          <p:nvPr userDrawn="1"/>
        </p:nvSpPr>
        <p:spPr>
          <a:xfrm>
            <a:off x="187767" y="5284862"/>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12" name="Text Placeholder 3">
            <a:extLst>
              <a:ext uri="{FF2B5EF4-FFF2-40B4-BE49-F238E27FC236}">
                <a16:creationId xmlns:a16="http://schemas.microsoft.com/office/drawing/2014/main" id="{6AC9C1CD-149D-2A1C-7A42-55C3FD66CE3C}"/>
              </a:ext>
            </a:extLst>
          </p:cNvPr>
          <p:cNvSpPr>
            <a:spLocks noGrp="1"/>
          </p:cNvSpPr>
          <p:nvPr>
            <p:ph type="body" sz="quarter" idx="14"/>
          </p:nvPr>
        </p:nvSpPr>
        <p:spPr>
          <a:xfrm>
            <a:off x="1817091" y="5423629"/>
            <a:ext cx="6839892" cy="122793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Tree>
    <p:extLst>
      <p:ext uri="{BB962C8B-B14F-4D97-AF65-F5344CB8AC3E}">
        <p14:creationId xmlns:p14="http://schemas.microsoft.com/office/powerpoint/2010/main" val="24881349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pic>
        <p:nvPicPr>
          <p:cNvPr id="2050" name="Picture 2" descr="A loose watercolor illustration captures a deeply spiritual scene of a small white country chapel standing in golden wheat fields during the magical golden hour. The congregation gathers outside the weathered wooden church with hands raised toward heaven in heartfelt worship and praise. Warm amber and burnt sienna tones blend with soft lavender and rose washes in the expansive sky, creating an atmospheric and reverent mood. Wildflowers bloom spontaneously in the foreground among the pastoral landscape, while divine light appears to stream down through transparent watercolor layers. The wet-on-wet painting technique creates organic bleeds and unpredictable edges that enhance the emotional and spiritual feeling of this peaceful countryside worship scene.">
            <a:extLst>
              <a:ext uri="{FF2B5EF4-FFF2-40B4-BE49-F238E27FC236}">
                <a16:creationId xmlns:a16="http://schemas.microsoft.com/office/drawing/2014/main" id="{0A804019-2517-C023-4C7D-E583D332D79D}"/>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5AA3781-E7B4-84A2-ADD6-D5C9210EFA5D}"/>
              </a:ext>
            </a:extLst>
          </p:cNvPr>
          <p:cNvSpPr txBox="1"/>
          <p:nvPr userDrawn="1"/>
        </p:nvSpPr>
        <p:spPr>
          <a:xfrm>
            <a:off x="493191" y="2690336"/>
            <a:ext cx="8157618" cy="1477328"/>
          </a:xfrm>
          <a:prstGeom prst="rect">
            <a:avLst/>
          </a:prstGeom>
          <a:solidFill>
            <a:srgbClr val="E7C6A1">
              <a:alpha val="78431"/>
            </a:srgbClr>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9000" dirty="0">
                <a:latin typeface="Lucida Calligraphy" panose="03010101010101010101" pitchFamily="66" charset="77"/>
              </a:rPr>
              <a:t>Benediction</a:t>
            </a:r>
          </a:p>
        </p:txBody>
      </p:sp>
    </p:spTree>
    <p:extLst>
      <p:ext uri="{BB962C8B-B14F-4D97-AF65-F5344CB8AC3E}">
        <p14:creationId xmlns:p14="http://schemas.microsoft.com/office/powerpoint/2010/main" val="26290147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pic>
        <p:nvPicPr>
          <p:cNvPr id="2" name="Picture 2" descr="2,300+ Communion Cup And Bread Stock Photos, Pictures &amp; Royalty-Free Images  - iStock | Crown of thorns">
            <a:extLst>
              <a:ext uri="{FF2B5EF4-FFF2-40B4-BE49-F238E27FC236}">
                <a16:creationId xmlns:a16="http://schemas.microsoft.com/office/drawing/2014/main" id="{FBF73CB9-8696-4BBA-D631-52CB7F999BDE}"/>
              </a:ext>
            </a:extLst>
          </p:cNvPr>
          <p:cNvPicPr>
            <a:picLocks noChangeAspect="1" noChangeArrowheads="1"/>
          </p:cNvPicPr>
          <p:nvPr userDrawn="1"/>
        </p:nvPicPr>
        <p:blipFill>
          <a:blip r:embed="rId2">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F8C41E9-7BDB-AEC4-5613-172880AA0FE8}"/>
              </a:ext>
            </a:extLst>
          </p:cNvPr>
          <p:cNvSpPr txBox="1"/>
          <p:nvPr userDrawn="1"/>
        </p:nvSpPr>
        <p:spPr>
          <a:xfrm>
            <a:off x="92529" y="258901"/>
            <a:ext cx="8958942" cy="3170099"/>
          </a:xfrm>
          <a:prstGeom prst="rect">
            <a:avLst/>
          </a:prstGeom>
          <a:noFill/>
        </p:spPr>
        <p:txBody>
          <a:bodyPr wrap="square" rtlCol="0">
            <a:spAutoFit/>
          </a:bodyPr>
          <a:lstStyle/>
          <a:p>
            <a:pPr algn="ctr"/>
            <a:r>
              <a:rPr lang="en-US" sz="5000" dirty="0">
                <a:latin typeface="Lucida Calligraphy" panose="03010101010101010101" pitchFamily="66" charset="77"/>
              </a:rPr>
              <a:t>Breaking the Bread </a:t>
            </a:r>
          </a:p>
          <a:p>
            <a:pPr algn="ctr"/>
            <a:r>
              <a:rPr lang="en-US" sz="5000" dirty="0">
                <a:latin typeface="Lucida Calligraphy" panose="03010101010101010101" pitchFamily="66" charset="77"/>
              </a:rPr>
              <a:t>&amp;</a:t>
            </a:r>
          </a:p>
          <a:p>
            <a:pPr algn="ctr"/>
            <a:r>
              <a:rPr lang="en-US" sz="5000" dirty="0">
                <a:latin typeface="Lucida Calligraphy" panose="03010101010101010101" pitchFamily="66" charset="77"/>
              </a:rPr>
              <a:t> Giving the Bread and Cup </a:t>
            </a:r>
          </a:p>
        </p:txBody>
      </p:sp>
      <p:sp>
        <p:nvSpPr>
          <p:cNvPr id="4" name="TextBox 3">
            <a:extLst>
              <a:ext uri="{FF2B5EF4-FFF2-40B4-BE49-F238E27FC236}">
                <a16:creationId xmlns:a16="http://schemas.microsoft.com/office/drawing/2014/main" id="{33E2312D-BEA7-B898-EBB2-3F5612FFA4EA}"/>
              </a:ext>
            </a:extLst>
          </p:cNvPr>
          <p:cNvSpPr txBox="1"/>
          <p:nvPr userDrawn="1"/>
        </p:nvSpPr>
        <p:spPr>
          <a:xfrm>
            <a:off x="0" y="4174004"/>
            <a:ext cx="9144000" cy="1938992"/>
          </a:xfrm>
          <a:prstGeom prst="rect">
            <a:avLst/>
          </a:prstGeom>
          <a:noFill/>
        </p:spPr>
        <p:txBody>
          <a:bodyPr wrap="square">
            <a:spAutoFit/>
          </a:bodyPr>
          <a:lstStyle/>
          <a:p>
            <a:pPr algn="ctr"/>
            <a:r>
              <a:rPr lang="en-US" sz="3000" dirty="0">
                <a:latin typeface="Verdana" panose="020B0604030504040204" pitchFamily="34" charset="0"/>
                <a:ea typeface="Verdana" panose="020B0604030504040204" pitchFamily="34" charset="0"/>
                <a:cs typeface="Verdana" panose="020B0604030504040204" pitchFamily="34" charset="0"/>
              </a:rPr>
              <a:t>The body of Christ, given for you. </a:t>
            </a:r>
          </a:p>
          <a:p>
            <a:pPr algn="ctr"/>
            <a:r>
              <a:rPr lang="en-US" sz="3000" b="1" dirty="0">
                <a:latin typeface="Verdana" panose="020B0604030504040204" pitchFamily="34" charset="0"/>
                <a:ea typeface="Verdana" panose="020B0604030504040204" pitchFamily="34" charset="0"/>
                <a:cs typeface="Verdana" panose="020B0604030504040204" pitchFamily="34" charset="0"/>
              </a:rPr>
              <a:t>Amen. </a:t>
            </a: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r>
              <a:rPr lang="en-US" sz="3000" dirty="0">
                <a:latin typeface="Verdana" panose="020B0604030504040204" pitchFamily="34" charset="0"/>
                <a:ea typeface="Verdana" panose="020B0604030504040204" pitchFamily="34" charset="0"/>
                <a:cs typeface="Verdana" panose="020B0604030504040204" pitchFamily="34" charset="0"/>
              </a:rPr>
              <a:t>The blood of Christ, given for you. </a:t>
            </a:r>
          </a:p>
          <a:p>
            <a:pPr algn="ctr"/>
            <a:r>
              <a:rPr lang="en-US" sz="3000" b="1" dirty="0">
                <a:latin typeface="Verdana" panose="020B0604030504040204" pitchFamily="34" charset="0"/>
                <a:ea typeface="Verdana" panose="020B0604030504040204" pitchFamily="34" charset="0"/>
                <a:cs typeface="Verdana" panose="020B0604030504040204" pitchFamily="34" charset="0"/>
              </a:rPr>
              <a:t>Amen. </a:t>
            </a:r>
          </a:p>
        </p:txBody>
      </p:sp>
    </p:spTree>
    <p:extLst>
      <p:ext uri="{BB962C8B-B14F-4D97-AF65-F5344CB8AC3E}">
        <p14:creationId xmlns:p14="http://schemas.microsoft.com/office/powerpoint/2010/main" val="116554037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Communion Prayer">
    <p:spTree>
      <p:nvGrpSpPr>
        <p:cNvPr id="1" name=""/>
        <p:cNvGrpSpPr/>
        <p:nvPr/>
      </p:nvGrpSpPr>
      <p:grpSpPr>
        <a:xfrm>
          <a:off x="0" y="0"/>
          <a:ext cx="0" cy="0"/>
          <a:chOff x="0" y="0"/>
          <a:chExt cx="0" cy="0"/>
        </a:xfrm>
      </p:grpSpPr>
      <p:pic>
        <p:nvPicPr>
          <p:cNvPr id="4" name="Picture 2" descr="2,300+ Communion Cup And Bread Stock Photos, Pictures &amp; Royalty-Free Images  - iStock | Crown of thorns">
            <a:extLst>
              <a:ext uri="{FF2B5EF4-FFF2-40B4-BE49-F238E27FC236}">
                <a16:creationId xmlns:a16="http://schemas.microsoft.com/office/drawing/2014/main" id="{61DB9338-98E2-E69D-3BD7-A53567A03CE5}"/>
              </a:ext>
            </a:extLst>
          </p:cNvPr>
          <p:cNvPicPr>
            <a:picLocks noChangeAspect="1" noChangeArrowheads="1"/>
          </p:cNvPicPr>
          <p:nvPr userDrawn="1"/>
        </p:nvPicPr>
        <p:blipFill>
          <a:blip r:embed="rId2">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C64ADFB-2C9E-504B-3EF4-99EC01390515}"/>
              </a:ext>
            </a:extLst>
          </p:cNvPr>
          <p:cNvSpPr txBox="1"/>
          <p:nvPr userDrawn="1"/>
        </p:nvSpPr>
        <p:spPr>
          <a:xfrm>
            <a:off x="92529" y="271222"/>
            <a:ext cx="8958942" cy="861774"/>
          </a:xfrm>
          <a:prstGeom prst="rect">
            <a:avLst/>
          </a:prstGeom>
          <a:noFill/>
        </p:spPr>
        <p:txBody>
          <a:bodyPr wrap="square" rtlCol="0">
            <a:spAutoFit/>
          </a:bodyPr>
          <a:lstStyle/>
          <a:p>
            <a:pPr algn="ctr"/>
            <a:r>
              <a:rPr lang="en-US" sz="5000" dirty="0">
                <a:latin typeface="Lucida Calligraphy" panose="03010101010101010101" pitchFamily="66" charset="77"/>
              </a:rPr>
              <a:t>Prayer after Communion</a:t>
            </a:r>
          </a:p>
        </p:txBody>
      </p:sp>
      <p:sp>
        <p:nvSpPr>
          <p:cNvPr id="3" name="TextBox 2">
            <a:extLst>
              <a:ext uri="{FF2B5EF4-FFF2-40B4-BE49-F238E27FC236}">
                <a16:creationId xmlns:a16="http://schemas.microsoft.com/office/drawing/2014/main" id="{DF772910-6F65-59EE-AAC8-253F507A2A2F}"/>
              </a:ext>
            </a:extLst>
          </p:cNvPr>
          <p:cNvSpPr txBox="1"/>
          <p:nvPr userDrawn="1"/>
        </p:nvSpPr>
        <p:spPr>
          <a:xfrm>
            <a:off x="0" y="1336120"/>
            <a:ext cx="9144000" cy="5262979"/>
          </a:xfrm>
          <a:prstGeom prst="rect">
            <a:avLst/>
          </a:prstGeom>
          <a:noFill/>
        </p:spPr>
        <p:txBody>
          <a:bodyPr wrap="square">
            <a:spAutoFit/>
          </a:bodyPr>
          <a:lstStyle/>
          <a:p>
            <a:pPr algn="ctr"/>
            <a:r>
              <a:rPr lang="en-US" sz="4800" b="1" dirty="0"/>
              <a:t>Eternal God, we give you thanks for this holy mystery in which you have given yourself to us. Grant that we may go into the world in the strength of your Spirit, to give ourselves for others, in the name of Jesus Christ our Lord, Amen. </a:t>
            </a:r>
          </a:p>
        </p:txBody>
      </p:sp>
    </p:spTree>
    <p:extLst>
      <p:ext uri="{BB962C8B-B14F-4D97-AF65-F5344CB8AC3E}">
        <p14:creationId xmlns:p14="http://schemas.microsoft.com/office/powerpoint/2010/main" val="41407601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2782669"/>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278266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Tree>
    <p:extLst>
      <p:ext uri="{BB962C8B-B14F-4D97-AF65-F5344CB8AC3E}">
        <p14:creationId xmlns:p14="http://schemas.microsoft.com/office/powerpoint/2010/main" val="135411136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pening Prayer">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8E29F36-9E0B-97DA-61D8-7D822B004EB1}"/>
              </a:ext>
            </a:extLst>
          </p:cNvPr>
          <p:cNvSpPr>
            <a:spLocks noGrp="1"/>
          </p:cNvSpPr>
          <p:nvPr>
            <p:ph type="body" sz="quarter" idx="10"/>
          </p:nvPr>
        </p:nvSpPr>
        <p:spPr>
          <a:xfrm>
            <a:off x="158750" y="963613"/>
            <a:ext cx="5437188" cy="5715000"/>
          </a:xfrm>
        </p:spPr>
        <p:txBody>
          <a:bodyPr/>
          <a:lstStyle>
            <a:lvl1pPr marL="0" indent="0" algn="ctr">
              <a:buNone/>
              <a:defRPr sz="3800" b="1">
                <a:latin typeface="+mn-lt"/>
              </a:defRPr>
            </a:lvl1pPr>
          </a:lstStyle>
          <a:p>
            <a:pPr lvl="0"/>
            <a:r>
              <a:rPr lang="en-US" dirty="0"/>
              <a:t>Click to edit Master text styles</a:t>
            </a:r>
          </a:p>
        </p:txBody>
      </p:sp>
      <p:sp>
        <p:nvSpPr>
          <p:cNvPr id="11" name="TextBox 10">
            <a:extLst>
              <a:ext uri="{FF2B5EF4-FFF2-40B4-BE49-F238E27FC236}">
                <a16:creationId xmlns:a16="http://schemas.microsoft.com/office/drawing/2014/main" id="{964A4E7E-E56C-2A54-8579-13F77CDB44E3}"/>
              </a:ext>
            </a:extLst>
          </p:cNvPr>
          <p:cNvSpPr txBox="1"/>
          <p:nvPr userDrawn="1"/>
        </p:nvSpPr>
        <p:spPr>
          <a:xfrm>
            <a:off x="1853406" y="0"/>
            <a:ext cx="5437188" cy="769441"/>
          </a:xfrm>
          <a:prstGeom prst="rect">
            <a:avLst/>
          </a:prstGeom>
          <a:noFill/>
        </p:spPr>
        <p:txBody>
          <a:bodyPr wrap="square" rtlCol="0">
            <a:spAutoFit/>
          </a:bodyPr>
          <a:lstStyle/>
          <a:p>
            <a:pPr algn="ctr"/>
            <a:r>
              <a:rPr lang="en-US" sz="4400" b="1" dirty="0">
                <a:latin typeface="+mn-lt"/>
              </a:rPr>
              <a:t>OPENING PRAYER</a:t>
            </a:r>
          </a:p>
        </p:txBody>
      </p:sp>
      <p:pic>
        <p:nvPicPr>
          <p:cNvPr id="2050" name="Picture 2" descr="Love Is God's Language - Day 2 of 5">
            <a:extLst>
              <a:ext uri="{FF2B5EF4-FFF2-40B4-BE49-F238E27FC236}">
                <a16:creationId xmlns:a16="http://schemas.microsoft.com/office/drawing/2014/main" id="{C087FAFF-2E9C-EB23-075E-0DD9A99B06DD}"/>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bwMode="auto">
          <a:xfrm>
            <a:off x="5759669" y="963613"/>
            <a:ext cx="3300248"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3297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EA42F8-F502-CA40-A499-BAF51F08894E}" type="datetimeFigureOut">
              <a:rPr lang="en-US" smtClean="0"/>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B89E0-00D2-6C40-8B00-2D506419E48F}" type="slidenum">
              <a:rPr lang="en-US" smtClean="0"/>
              <a:t>‹#›</a:t>
            </a:fld>
            <a:endParaRPr lang="en-US"/>
          </a:p>
        </p:txBody>
      </p:sp>
    </p:spTree>
    <p:extLst>
      <p:ext uri="{BB962C8B-B14F-4D97-AF65-F5344CB8AC3E}">
        <p14:creationId xmlns:p14="http://schemas.microsoft.com/office/powerpoint/2010/main" val="232149877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2050" name="Picture 2" descr="In this captivating image, a pair of hands cradles a perfectly shaped heart made of golden beach sand. The crystal-clear aqua waves gently kiss the shore in the background, creating a serene atmosphere. This symbol of love and care, with the pristine beach surrounding it, evokes feelings of peace and affection against the soothing sounds of the sea.">
            <a:extLst>
              <a:ext uri="{FF2B5EF4-FFF2-40B4-BE49-F238E27FC236}">
                <a16:creationId xmlns:a16="http://schemas.microsoft.com/office/drawing/2014/main" id="{43EDFAD3-EBDB-DF7D-5F27-9C6E2DBCB16B}"/>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685800" y="136524"/>
            <a:ext cx="7772400" cy="879475"/>
          </a:xfrm>
        </p:spPr>
        <p:txBody>
          <a:bodyPr anchor="b"/>
          <a:lstStyle>
            <a:lvl1pPr algn="ctr">
              <a:defRPr sz="6000"/>
            </a:lvl1pPr>
          </a:lstStyle>
          <a:p>
            <a:r>
              <a:rPr lang="en-US" dirty="0"/>
              <a:t>Offertory </a:t>
            </a:r>
          </a:p>
        </p:txBody>
      </p:sp>
      <p:sp>
        <p:nvSpPr>
          <p:cNvPr id="3" name="Subtitle 2"/>
          <p:cNvSpPr>
            <a:spLocks noGrp="1"/>
          </p:cNvSpPr>
          <p:nvPr>
            <p:ph type="subTitle" idx="1"/>
          </p:nvPr>
        </p:nvSpPr>
        <p:spPr>
          <a:xfrm>
            <a:off x="685799" y="1302818"/>
            <a:ext cx="7772399" cy="3954982"/>
          </a:xfrm>
        </p:spPr>
        <p:txBody>
          <a:bodyPr/>
          <a:lstStyle>
            <a:lvl1pPr marL="0" indent="0" algn="ctr">
              <a:lnSpc>
                <a:spcPct val="150000"/>
              </a:lnSpc>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3EEA42F8-F502-CA40-A499-BAF51F08894E}" type="datetimeFigureOut">
              <a:rPr lang="en-US" smtClean="0"/>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B89E0-00D2-6C40-8B00-2D506419E48F}" type="slidenum">
              <a:rPr lang="en-US" smtClean="0"/>
              <a:t>‹#›</a:t>
            </a:fld>
            <a:endParaRPr lang="en-US"/>
          </a:p>
        </p:txBody>
      </p:sp>
    </p:spTree>
    <p:extLst>
      <p:ext uri="{BB962C8B-B14F-4D97-AF65-F5344CB8AC3E}">
        <p14:creationId xmlns:p14="http://schemas.microsoft.com/office/powerpoint/2010/main" val="345128800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59A1B8-DB7E-EC7D-93A6-5CC06887DD86}"/>
              </a:ext>
            </a:extLst>
          </p:cNvPr>
          <p:cNvPicPr>
            <a:picLocks noChangeAspect="1"/>
          </p:cNvPicPr>
          <p:nvPr userDrawn="1"/>
        </p:nvPicPr>
        <p:blipFill>
          <a:blip r:embed="rId2"/>
          <a:stretch>
            <a:fillRect/>
          </a:stretch>
        </p:blipFill>
        <p:spPr>
          <a:xfrm>
            <a:off x="-1" y="0"/>
            <a:ext cx="9201875" cy="6858000"/>
          </a:xfrm>
          <a:prstGeom prst="rect">
            <a:avLst/>
          </a:prstGeom>
        </p:spPr>
      </p:pic>
    </p:spTree>
    <p:extLst>
      <p:ext uri="{BB962C8B-B14F-4D97-AF65-F5344CB8AC3E}">
        <p14:creationId xmlns:p14="http://schemas.microsoft.com/office/powerpoint/2010/main" val="15103528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D9AC5E-084D-AAE5-876A-C98E9F9124CF}"/>
              </a:ext>
            </a:extLst>
          </p:cNvPr>
          <p:cNvPicPr>
            <a:picLocks noChangeAspect="1"/>
          </p:cNvPicPr>
          <p:nvPr userDrawn="1"/>
        </p:nvPicPr>
        <p:blipFill>
          <a:blip r:embed="rId2"/>
          <a:stretch>
            <a:fillRect/>
          </a:stretch>
        </p:blipFill>
        <p:spPr>
          <a:xfrm>
            <a:off x="-1" y="-25782"/>
            <a:ext cx="9236468" cy="6883782"/>
          </a:xfrm>
          <a:prstGeom prst="rect">
            <a:avLst/>
          </a:prstGeom>
        </p:spPr>
      </p:pic>
    </p:spTree>
    <p:extLst>
      <p:ext uri="{BB962C8B-B14F-4D97-AF65-F5344CB8AC3E}">
        <p14:creationId xmlns:p14="http://schemas.microsoft.com/office/powerpoint/2010/main" val="6887714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3074" name="Picture 2" descr="Graceful cherry blossom branches stretch across the frame, displaying clusters of delicate pink and white flowers in various stages of bloom. Cool morning light filters through the orchard, creating a fresh and peaceful atmosphere that celebrates spring's arrival. Backlit petals reveal translucent edges and soft textures, while some petals drift gently through the air, adding movement to the serene scene. The color palette features blush pink and cream petals against sage green new leaves and a pale blue sky backdrop. Sharp botanical details in the foreground gradually fade into soft bokeh, creating beautiful depth. Morning dew droplets cling to the delicate petal surfaces, enhancing the natural beauty. The composition captures the ephemeral nature of spring blossoms, symbolizing renewal, hope, and the inspiring beauty of nature's seasonal transformation.">
            <a:extLst>
              <a:ext uri="{FF2B5EF4-FFF2-40B4-BE49-F238E27FC236}">
                <a16:creationId xmlns:a16="http://schemas.microsoft.com/office/drawing/2014/main" id="{44B6B69F-B442-67F8-D862-B9862C74BAAF}"/>
              </a:ext>
            </a:extLst>
          </p:cNvPr>
          <p:cNvPicPr>
            <a:picLocks noChangeAspect="1" noChangeArrowheads="1"/>
          </p:cNvPicPr>
          <p:nvPr userDrawn="1"/>
        </p:nvPicPr>
        <p:blipFill>
          <a:blip r:embed="rId2">
            <a:alphaModFix amt="35000"/>
            <a:extLst>
              <a:ext uri="{28A0092B-C50C-407E-A947-70E740481C1C}">
                <a14:useLocalDpi xmlns:a14="http://schemas.microsoft.com/office/drawing/2010/main" val="0"/>
              </a:ext>
            </a:extLst>
          </a:blip>
          <a:srcRect/>
          <a:stretch>
            <a:fillRect/>
          </a:stretch>
        </p:blipFill>
        <p:spPr bwMode="auto">
          <a:xfrm>
            <a:off x="-9105" y="0"/>
            <a:ext cx="916220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DFF8D1B-CF9A-FBAC-CC40-C8EED261323C}"/>
              </a:ext>
            </a:extLst>
          </p:cNvPr>
          <p:cNvSpPr txBox="1"/>
          <p:nvPr userDrawn="1"/>
        </p:nvSpPr>
        <p:spPr>
          <a:xfrm>
            <a:off x="-9105" y="907938"/>
            <a:ext cx="9144000" cy="4830874"/>
          </a:xfrm>
          <a:prstGeom prst="rect">
            <a:avLst/>
          </a:prstGeom>
          <a:solidFill>
            <a:schemeClr val="accent4">
              <a:lumMod val="20000"/>
              <a:lumOff val="80000"/>
              <a:alpha val="73333"/>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150000"/>
              </a:lnSpc>
            </a:pPr>
            <a:r>
              <a:rPr lang="en-US" sz="3500" b="1"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Our Sunday service is live-streamed, and microphones pick up sound throughout the sanctuary. Recording begins at least 15 minutes before the service to include announcements.</a:t>
            </a:r>
          </a:p>
        </p:txBody>
      </p:sp>
      <p:sp>
        <p:nvSpPr>
          <p:cNvPr id="3" name="TextBox 2">
            <a:extLst>
              <a:ext uri="{FF2B5EF4-FFF2-40B4-BE49-F238E27FC236}">
                <a16:creationId xmlns:a16="http://schemas.microsoft.com/office/drawing/2014/main" id="{FBC178D4-389E-495F-80B9-166B1A0B7B11}"/>
              </a:ext>
            </a:extLst>
          </p:cNvPr>
          <p:cNvSpPr txBox="1"/>
          <p:nvPr userDrawn="1"/>
        </p:nvSpPr>
        <p:spPr>
          <a:xfrm>
            <a:off x="532612" y="100026"/>
            <a:ext cx="8078771" cy="707886"/>
          </a:xfrm>
          <a:prstGeom prst="rect">
            <a:avLst/>
          </a:prstGeom>
          <a:noFill/>
        </p:spPr>
        <p:txBody>
          <a:bodyPr wrap="square" rtlCol="0">
            <a:spAutoFit/>
          </a:bodyPr>
          <a:lstStyle/>
          <a:p>
            <a:pPr algn="ctr"/>
            <a:r>
              <a:rPr lang="en-US" sz="4000" b="1" dirty="0">
                <a:latin typeface="Verdana" panose="020B0604030504040204" pitchFamily="34" charset="0"/>
                <a:ea typeface="Verdana" panose="020B0604030504040204" pitchFamily="34" charset="0"/>
                <a:cs typeface="Verdana" panose="020B0604030504040204" pitchFamily="34" charset="0"/>
              </a:rPr>
              <a:t>FRIENDLY REMINDER</a:t>
            </a:r>
          </a:p>
        </p:txBody>
      </p:sp>
      <p:sp>
        <p:nvSpPr>
          <p:cNvPr id="4" name="Text Placeholder 2">
            <a:extLst>
              <a:ext uri="{FF2B5EF4-FFF2-40B4-BE49-F238E27FC236}">
                <a16:creationId xmlns:a16="http://schemas.microsoft.com/office/drawing/2014/main" id="{772C3D95-F378-6518-9DE9-A6139F558D31}"/>
              </a:ext>
            </a:extLst>
          </p:cNvPr>
          <p:cNvSpPr txBox="1">
            <a:spLocks/>
          </p:cNvSpPr>
          <p:nvPr userDrawn="1"/>
        </p:nvSpPr>
        <p:spPr>
          <a:xfrm>
            <a:off x="628647" y="5956524"/>
            <a:ext cx="7886700" cy="807912"/>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a:p>
            <a:r>
              <a:rPr lang="en-US" sz="1200" b="1" dirty="0"/>
              <a:t>Security Notice: </a:t>
            </a:r>
            <a:r>
              <a:rPr lang="en-US" sz="1200" dirty="0"/>
              <a:t>There are security cameras in the fellowship hall that are recording. These are </a:t>
            </a:r>
            <a:r>
              <a:rPr lang="en-US" sz="1200" b="1" u="sng" dirty="0"/>
              <a:t>not </a:t>
            </a:r>
            <a:r>
              <a:rPr lang="en-US" sz="1200" dirty="0"/>
              <a:t>on a public system.</a:t>
            </a:r>
          </a:p>
        </p:txBody>
      </p:sp>
    </p:spTree>
    <p:extLst>
      <p:ext uri="{BB962C8B-B14F-4D97-AF65-F5344CB8AC3E}">
        <p14:creationId xmlns:p14="http://schemas.microsoft.com/office/powerpoint/2010/main" val="30601223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1076" y="0"/>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348381"/>
            <a:ext cx="6839892" cy="151517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9" y="3161744"/>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24044950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rayer For Illumination">
    <p:spTree>
      <p:nvGrpSpPr>
        <p:cNvPr id="1" name=""/>
        <p:cNvGrpSpPr/>
        <p:nvPr/>
      </p:nvGrpSpPr>
      <p:grpSpPr>
        <a:xfrm>
          <a:off x="0" y="0"/>
          <a:ext cx="0" cy="0"/>
          <a:chOff x="0" y="0"/>
          <a:chExt cx="0" cy="0"/>
        </a:xfrm>
      </p:grpSpPr>
      <p:pic>
        <p:nvPicPr>
          <p:cNvPr id="1026" name="Picture 2" descr="A luminous glass cross floats majestically in divine golden light, creating a peaceful and inspirational spiritual atmosphere. The 3D rendered cross features smooth beveled edges with translucent glass material that emits warm golden light from within. Soft volumetric light rays pierce through gentle atmospheric fog, while delicate light particles float dreamily around the sacred symbol. The background transitions beautifully from deep faith blue to heavenly gold, creating a cinematic gradient that enhances the ethereal mood. This minimalist modern interpretation of Christian symbolism combines clean composition with negative space, resulting in a professional stock-ready illustration. The overall aesthetic conveys hope, faith, and divine presence through its glowing elements and heavenly atmosphere, perfect for inspirational religious content.">
            <a:extLst>
              <a:ext uri="{FF2B5EF4-FFF2-40B4-BE49-F238E27FC236}">
                <a16:creationId xmlns:a16="http://schemas.microsoft.com/office/drawing/2014/main" id="{BFA27DF1-20E1-9884-CDAA-560A59B820A0}"/>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8B0E465-7E32-518F-9B40-D5E680FF8CEE}"/>
              </a:ext>
            </a:extLst>
          </p:cNvPr>
          <p:cNvSpPr txBox="1"/>
          <p:nvPr userDrawn="1"/>
        </p:nvSpPr>
        <p:spPr>
          <a:xfrm>
            <a:off x="30650" y="1060772"/>
            <a:ext cx="9082700" cy="5797228"/>
          </a:xfrm>
          <a:prstGeom prst="rect">
            <a:avLst/>
          </a:prstGeom>
          <a:noFill/>
        </p:spPr>
        <p:txBody>
          <a:bodyPr wrap="square">
            <a:spAutoFit/>
          </a:bodyPr>
          <a:lstStyle/>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Spirit of the living God, </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fall afresh on me.</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Spirit of the living God,</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 fall afresh on me.</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Melt me, mold me, fill me, use me.</a:t>
            </a:r>
          </a:p>
          <a:p>
            <a:pPr algn="ctr">
              <a:lnSpc>
                <a:spcPct val="150000"/>
              </a:lnSpc>
            </a:pPr>
            <a:r>
              <a:rPr lang="en-US" sz="3600" b="1" dirty="0">
                <a:latin typeface="Verdana" panose="020B0604030504040204" pitchFamily="34" charset="0"/>
                <a:ea typeface="Verdana" panose="020B0604030504040204" pitchFamily="34" charset="0"/>
                <a:cs typeface="Verdana" panose="020B0604030504040204" pitchFamily="34" charset="0"/>
              </a:rPr>
              <a:t>Spirit of the living God, fall afresh on me.</a:t>
            </a:r>
          </a:p>
        </p:txBody>
      </p:sp>
      <p:sp>
        <p:nvSpPr>
          <p:cNvPr id="3" name="TextBox 2">
            <a:extLst>
              <a:ext uri="{FF2B5EF4-FFF2-40B4-BE49-F238E27FC236}">
                <a16:creationId xmlns:a16="http://schemas.microsoft.com/office/drawing/2014/main" id="{1A33A1C3-4090-FDC9-E731-3A788F433CB2}"/>
              </a:ext>
            </a:extLst>
          </p:cNvPr>
          <p:cNvSpPr txBox="1"/>
          <p:nvPr userDrawn="1"/>
        </p:nvSpPr>
        <p:spPr>
          <a:xfrm>
            <a:off x="490089" y="0"/>
            <a:ext cx="8338602" cy="707886"/>
          </a:xfrm>
          <a:prstGeom prst="rect">
            <a:avLst/>
          </a:prstGeom>
          <a:noFill/>
        </p:spPr>
        <p:txBody>
          <a:bodyPr wrap="square" rtlCol="0">
            <a:spAutoFit/>
          </a:bodyPr>
          <a:lstStyle/>
          <a:p>
            <a:pPr algn="ctr"/>
            <a:r>
              <a:rPr lang="en-US" sz="4000" b="1" dirty="0">
                <a:latin typeface="Georgia" panose="02040502050405020303" pitchFamily="18" charset="0"/>
                <a:ea typeface="Verdana" panose="020B0604030504040204" pitchFamily="34" charset="0"/>
                <a:cs typeface="Verdana" panose="020B0604030504040204" pitchFamily="34" charset="0"/>
              </a:rPr>
              <a:t>PRAYER FOR ILLUMINATION</a:t>
            </a:r>
          </a:p>
        </p:txBody>
      </p:sp>
    </p:spTree>
    <p:extLst>
      <p:ext uri="{BB962C8B-B14F-4D97-AF65-F5344CB8AC3E}">
        <p14:creationId xmlns:p14="http://schemas.microsoft.com/office/powerpoint/2010/main" val="19875890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rayer For Illumination">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47A343C-FDF4-C318-080A-5033139E45E4}"/>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6016752" y="21027"/>
            <a:ext cx="3127247" cy="685520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421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D549D70-06F0-5ABC-9E1F-3F5670F4C63C}"/>
              </a:ext>
            </a:extLst>
          </p:cNvPr>
          <p:cNvSpPr txBox="1"/>
          <p:nvPr userDrawn="1"/>
        </p:nvSpPr>
        <p:spPr>
          <a:xfrm>
            <a:off x="5398435" y="164171"/>
            <a:ext cx="3847850" cy="841670"/>
          </a:xfrm>
          <a:prstGeom prst="rect">
            <a:avLst/>
          </a:prstGeom>
        </p:spPr>
        <p:txBody>
          <a:bodyPr vert="horz" lIns="91440" tIns="45720" rIns="91440" bIns="45720" rtlCol="0">
            <a:noAutofit/>
          </a:bodyPr>
          <a:lstStyle/>
          <a:p>
            <a:pPr algn="ctr">
              <a:spcAft>
                <a:spcPts val="600"/>
              </a:spcAft>
            </a:pPr>
            <a:r>
              <a:rPr lang="en-US" sz="3600" b="1" dirty="0">
                <a:latin typeface="Verdana" panose="020B0604030504040204" pitchFamily="34" charset="0"/>
                <a:ea typeface="Verdana" panose="020B0604030504040204" pitchFamily="34" charset="0"/>
                <a:cs typeface="Verdana" panose="020B0604030504040204" pitchFamily="34" charset="0"/>
              </a:rPr>
              <a:t>PRELUDE</a:t>
            </a:r>
          </a:p>
          <a:p>
            <a:pPr algn="ctr">
              <a:spcAft>
                <a:spcPts val="600"/>
              </a:spcAft>
            </a:pPr>
            <a:endParaRPr lang="en-US" sz="32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 Placeholder 5">
            <a:extLst>
              <a:ext uri="{FF2B5EF4-FFF2-40B4-BE49-F238E27FC236}">
                <a16:creationId xmlns:a16="http://schemas.microsoft.com/office/drawing/2014/main" id="{D483C4B2-7988-1F91-B147-BCF60F60C8DB}"/>
              </a:ext>
            </a:extLst>
          </p:cNvPr>
          <p:cNvSpPr>
            <a:spLocks noGrp="1"/>
          </p:cNvSpPr>
          <p:nvPr>
            <p:ph type="body" sz="quarter" idx="10" hasCustomPrompt="1"/>
          </p:nvPr>
        </p:nvSpPr>
        <p:spPr>
          <a:xfrm>
            <a:off x="5072698" y="1087755"/>
            <a:ext cx="3848100" cy="3879850"/>
          </a:xfrm>
        </p:spPr>
        <p:txBody>
          <a:bodyPr>
            <a:normAutofit/>
          </a:bodyPr>
          <a:lstStyle>
            <a:lvl1pPr marL="0" indent="0" algn="ctr">
              <a:lnSpc>
                <a:spcPct val="150000"/>
              </a:lnSpc>
              <a:buFontTx/>
              <a:buNone/>
              <a:defRPr sz="3000" i="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Pastor</a:t>
            </a:r>
          </a:p>
          <a:p>
            <a:pPr lvl="0"/>
            <a:endParaRPr lang="en-US" dirty="0"/>
          </a:p>
          <a:p>
            <a:pPr lvl="0"/>
            <a:r>
              <a:rPr lang="en-US" dirty="0"/>
              <a:t>Sunday</a:t>
            </a:r>
          </a:p>
          <a:p>
            <a:pPr lvl="0"/>
            <a:endParaRPr lang="en-US" dirty="0"/>
          </a:p>
          <a:p>
            <a:pPr lvl="0"/>
            <a:r>
              <a:rPr lang="en-US" dirty="0"/>
              <a:t>Date</a:t>
            </a:r>
          </a:p>
        </p:txBody>
      </p:sp>
      <p:sp>
        <p:nvSpPr>
          <p:cNvPr id="6" name="TextBox 5">
            <a:extLst>
              <a:ext uri="{FF2B5EF4-FFF2-40B4-BE49-F238E27FC236}">
                <a16:creationId xmlns:a16="http://schemas.microsoft.com/office/drawing/2014/main" id="{F883699D-D2EC-A64B-4D6E-9A2AD15C6EAB}"/>
              </a:ext>
            </a:extLst>
          </p:cNvPr>
          <p:cNvSpPr txBox="1"/>
          <p:nvPr userDrawn="1"/>
        </p:nvSpPr>
        <p:spPr>
          <a:xfrm>
            <a:off x="4560783" y="4967605"/>
            <a:ext cx="4871930" cy="1092607"/>
          </a:xfrm>
          <a:prstGeom prst="rect">
            <a:avLst/>
          </a:prstGeom>
          <a:noFill/>
        </p:spPr>
        <p:txBody>
          <a:bodyPr wrap="square">
            <a:spAutoFit/>
          </a:bodyPr>
          <a:lstStyle/>
          <a:p>
            <a:pPr algn="ctr">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CCLI License:</a:t>
            </a:r>
          </a:p>
          <a:p>
            <a:pPr algn="ctr">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3430384-01-1829</a:t>
            </a:r>
          </a:p>
        </p:txBody>
      </p:sp>
      <p:sp>
        <p:nvSpPr>
          <p:cNvPr id="5" name="Text Placeholder 2">
            <a:extLst>
              <a:ext uri="{FF2B5EF4-FFF2-40B4-BE49-F238E27FC236}">
                <a16:creationId xmlns:a16="http://schemas.microsoft.com/office/drawing/2014/main" id="{61ED2ED3-A146-EF11-DC2D-CE05F2947A47}"/>
              </a:ext>
            </a:extLst>
          </p:cNvPr>
          <p:cNvSpPr txBox="1">
            <a:spLocks/>
          </p:cNvSpPr>
          <p:nvPr userDrawn="1"/>
        </p:nvSpPr>
        <p:spPr>
          <a:xfrm>
            <a:off x="0" y="6492874"/>
            <a:ext cx="91440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115873893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2" descr="Radiant Christ&quot; Religious Stained Glass Window">
            <a:extLst>
              <a:ext uri="{FF2B5EF4-FFF2-40B4-BE49-F238E27FC236}">
                <a16:creationId xmlns:a16="http://schemas.microsoft.com/office/drawing/2014/main" id="{5E9159D1-49C4-17C2-7868-4A6005306DF7}"/>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182880" y="203381"/>
            <a:ext cx="3604962" cy="645123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004A630-2F22-1030-9F77-F97CF8CF1EE6}"/>
              </a:ext>
            </a:extLst>
          </p:cNvPr>
          <p:cNvSpPr txBox="1"/>
          <p:nvPr userDrawn="1"/>
        </p:nvSpPr>
        <p:spPr>
          <a:xfrm>
            <a:off x="4008405" y="1497702"/>
            <a:ext cx="4769835" cy="3862596"/>
          </a:xfrm>
          <a:prstGeom prst="rect">
            <a:avLst/>
          </a:prstGeom>
          <a:noFill/>
        </p:spPr>
        <p:txBody>
          <a:bodyPr wrap="square" rtlCol="0">
            <a:spAutoFit/>
          </a:bodyPr>
          <a:lstStyle/>
          <a:p>
            <a:pPr algn="ctr"/>
            <a:r>
              <a:rPr lang="en-US" sz="3500" dirty="0">
                <a:latin typeface="Verdana" panose="020B0604030504040204" pitchFamily="34" charset="0"/>
                <a:ea typeface="Verdana" panose="020B0604030504040204" pitchFamily="34" charset="0"/>
                <a:cs typeface="Verdana" panose="020B0604030504040204" pitchFamily="34" charset="0"/>
              </a:rPr>
              <a:t>WELCOME,</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ANNOUNCEMENTS,</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&amp;</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CELEBRATIONS</a:t>
            </a:r>
          </a:p>
        </p:txBody>
      </p:sp>
      <p:sp>
        <p:nvSpPr>
          <p:cNvPr id="4" name="Text Placeholder 2">
            <a:extLst>
              <a:ext uri="{FF2B5EF4-FFF2-40B4-BE49-F238E27FC236}">
                <a16:creationId xmlns:a16="http://schemas.microsoft.com/office/drawing/2014/main" id="{D64E92FD-AC50-5EA9-4BFF-F3944C35E10C}"/>
              </a:ext>
            </a:extLst>
          </p:cNvPr>
          <p:cNvSpPr txBox="1">
            <a:spLocks/>
          </p:cNvSpPr>
          <p:nvPr userDrawn="1"/>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53999734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4095672-0FCA-A244-1422-ECCD6A432B05}"/>
              </a:ext>
            </a:extLst>
          </p:cNvPr>
          <p:cNvSpPr txBox="1"/>
          <p:nvPr userDrawn="1"/>
        </p:nvSpPr>
        <p:spPr>
          <a:xfrm>
            <a:off x="822960" y="2574920"/>
            <a:ext cx="7498080" cy="1708160"/>
          </a:xfrm>
          <a:prstGeom prst="rect">
            <a:avLst/>
          </a:prstGeom>
          <a:noFill/>
        </p:spPr>
        <p:txBody>
          <a:bodyPr wrap="square">
            <a:spAutoFit/>
          </a:bodyPr>
          <a:lstStyle/>
          <a:p>
            <a:pPr algn="ctr"/>
            <a:r>
              <a:rPr lang="en-US" sz="3500" b="1" i="1" dirty="0">
                <a:latin typeface="Verdana" panose="020B0604030504040204" pitchFamily="34" charset="0"/>
                <a:ea typeface="Verdana" panose="020B0604030504040204" pitchFamily="34" charset="0"/>
                <a:cs typeface="Verdana" panose="020B0604030504040204" pitchFamily="34" charset="0"/>
              </a:rPr>
              <a:t>Please continue to stand as </a:t>
            </a:r>
          </a:p>
          <a:p>
            <a:pPr algn="ctr"/>
            <a:r>
              <a:rPr lang="en-US" sz="3500" b="1" i="1" dirty="0">
                <a:latin typeface="Verdana" panose="020B0604030504040204" pitchFamily="34" charset="0"/>
                <a:ea typeface="Verdana" panose="020B0604030504040204" pitchFamily="34" charset="0"/>
                <a:cs typeface="Verdana" panose="020B0604030504040204" pitchFamily="34" charset="0"/>
              </a:rPr>
              <a:t>you are able and comfortable. </a:t>
            </a:r>
            <a:endParaRPr lang="en-US" sz="3500" dirty="0">
              <a:latin typeface="Verdana" panose="020B0604030504040204" pitchFamily="34" charset="0"/>
              <a:ea typeface="Verdana" panose="020B0604030504040204" pitchFamily="34" charset="0"/>
              <a:cs typeface="Verdana" panose="020B0604030504040204" pitchFamily="34" charset="0"/>
            </a:endParaRPr>
          </a:p>
        </p:txBody>
      </p:sp>
      <p:sp>
        <p:nvSpPr>
          <p:cNvPr id="16" name="TextBox 15">
            <a:extLst>
              <a:ext uri="{FF2B5EF4-FFF2-40B4-BE49-F238E27FC236}">
                <a16:creationId xmlns:a16="http://schemas.microsoft.com/office/drawing/2014/main" id="{79DB8BDE-ACAF-4FCD-726F-75757E748293}"/>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41630062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5769721"/>
          </a:xfrm>
          <a:prstGeom prst="rect">
            <a:avLst/>
          </a:prstGeom>
          <a:noFill/>
        </p:spPr>
        <p:txBody>
          <a:bodyPr wrap="square">
            <a:spAutoFit/>
          </a:bodyPr>
          <a:lstStyle/>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Christ our Lord invites to his table all who love him, who earnestly repent of their sin and seek to live in peace with one another.  </a:t>
            </a:r>
          </a:p>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Therefore, let us confess our sin before God and one another.</a:t>
            </a:r>
          </a:p>
          <a:p>
            <a:pPr algn="l">
              <a:lnSpc>
                <a:spcPct val="150000"/>
              </a:lnSpc>
              <a:spcAft>
                <a:spcPts val="600"/>
              </a:spcAft>
            </a:pPr>
            <a:endPar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lnSpc>
                <a:spcPct val="150000"/>
              </a:lnSpc>
              <a:spcAft>
                <a:spcPts val="600"/>
              </a:spcAft>
            </a:pPr>
            <a:endPar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Leader:</a:t>
            </a:r>
          </a:p>
        </p:txBody>
      </p:sp>
      <p:sp>
        <p:nvSpPr>
          <p:cNvPr id="3" name="TextBox 2">
            <a:extLst>
              <a:ext uri="{FF2B5EF4-FFF2-40B4-BE49-F238E27FC236}">
                <a16:creationId xmlns:a16="http://schemas.microsoft.com/office/drawing/2014/main" id="{E1C9F0C7-8901-5FAF-B42C-08DD2420498E}"/>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1711577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79804"/>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3538405"/>
          </a:xfrm>
          <a:prstGeom prst="rect">
            <a:avLst/>
          </a:prstGeom>
          <a:noFill/>
        </p:spPr>
        <p:txBody>
          <a:bodyPr wrap="square">
            <a:spAutoFit/>
          </a:bodyPr>
          <a:lstStyle/>
          <a:p>
            <a:pPr marL="465138" indent="-454025">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Merciful God, we confess that we have not loved you with our whole heart.</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We have failed to be an obedient church.</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39C13B60-CFCA-4F5F-A12F-B252BB39214F}"/>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837267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4153958"/>
          </a:xfrm>
          <a:prstGeom prst="rect">
            <a:avLst/>
          </a:prstGeom>
          <a:noFill/>
        </p:spPr>
        <p:txBody>
          <a:bodyPr wrap="square">
            <a:spAutoFit/>
          </a:bodyPr>
          <a:lstStyle/>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We have not done your will, we have broken your law, we have rebelled against your love, we have not loved our neighbors, and we have not heard the cry of the needy.</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E08D9D9B-5D25-28B8-6411-88801064E1A0}"/>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209457658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3692293"/>
          </a:xfrm>
          <a:prstGeom prst="rect">
            <a:avLst/>
          </a:prstGeom>
          <a:noFill/>
        </p:spPr>
        <p:txBody>
          <a:bodyPr wrap="square">
            <a:spAutoFit/>
          </a:bodyPr>
          <a:lstStyle/>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Forgive us, we pray.</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Free us for joyful obedience,</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	through Jesus Christ our Lord.</a:t>
            </a:r>
          </a:p>
          <a:p>
            <a:pPr>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Amen.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42721AD0-6258-7527-0C71-CC94C8059743}"/>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541315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5028"/>
            <a:ext cx="6962017" cy="4307782"/>
          </a:xfrm>
          <a:prstGeom prst="rect">
            <a:avLst/>
          </a:prstGeom>
          <a:noFill/>
        </p:spPr>
        <p:txBody>
          <a:bodyPr wrap="square">
            <a:spAutoFit/>
          </a:bodyPr>
          <a:lstStyle/>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Hear the good news:</a:t>
            </a:r>
          </a:p>
          <a:p>
            <a:pPr marL="465138"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Christ died for us while we were yet sinners; that proves God’s love toward us.</a:t>
            </a:r>
          </a:p>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In the name of Jesus Christ, you are forgiven!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Leader:</a:t>
            </a:r>
          </a:p>
        </p:txBody>
      </p:sp>
      <p:sp>
        <p:nvSpPr>
          <p:cNvPr id="3" name="TextBox 2">
            <a:extLst>
              <a:ext uri="{FF2B5EF4-FFF2-40B4-BE49-F238E27FC236}">
                <a16:creationId xmlns:a16="http://schemas.microsoft.com/office/drawing/2014/main" id="{112895A5-9D85-5DE7-DF1D-5C19CE6BD5E9}"/>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58807248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all to Worship Responses">
    <p:spTree>
      <p:nvGrpSpPr>
        <p:cNvPr id="1" name=""/>
        <p:cNvGrpSpPr/>
        <p:nvPr/>
      </p:nvGrpSpPr>
      <p:grpSpPr>
        <a:xfrm>
          <a:off x="0" y="0"/>
          <a:ext cx="0" cy="0"/>
          <a:chOff x="0" y="0"/>
          <a:chExt cx="0" cy="0"/>
        </a:xfrm>
      </p:grpSpPr>
      <p:pic>
        <p:nvPicPr>
          <p:cNvPr id="1026" name="Picture 2" descr="Free A Bible with Flowers Near Green Leaves Stock Photo">
            <a:extLst>
              <a:ext uri="{FF2B5EF4-FFF2-40B4-BE49-F238E27FC236}">
                <a16:creationId xmlns:a16="http://schemas.microsoft.com/office/drawing/2014/main" id="{A1BC112E-F95E-DE6E-C085-E0910EFE366F}"/>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187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289098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273255" y="58438"/>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739147"/>
            <a:ext cx="6839892" cy="1515172"/>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21567"/>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58046991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1383969"/>
          </a:xfrm>
          <a:prstGeom prst="rect">
            <a:avLst/>
          </a:prstGeom>
          <a:noFill/>
        </p:spPr>
        <p:txBody>
          <a:bodyPr wrap="square">
            <a:spAutoFit/>
          </a:bodyPr>
          <a:lstStyle/>
          <a:p>
            <a:pPr algn="l">
              <a:lnSpc>
                <a:spcPct val="150000"/>
              </a:lnSpc>
              <a:spcAft>
                <a:spcPts val="600"/>
              </a:spcAft>
            </a:pPr>
            <a:r>
              <a:rPr lang="en-US" sz="3000" b="1" dirty="0">
                <a:solidFill>
                  <a:schemeClr val="tx1"/>
                </a:solidFill>
                <a:latin typeface="Verdana" panose="020B0604030504040204" pitchFamily="34" charset="0"/>
                <a:ea typeface="Verdana" panose="020B0604030504040204" pitchFamily="34" charset="0"/>
                <a:cs typeface="Verdana" panose="020B0604030504040204" pitchFamily="34" charset="0"/>
              </a:rPr>
              <a:t>In the name of Jesus Christ, you are forgiven.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4" name="TextBox 3">
            <a:extLst>
              <a:ext uri="{FF2B5EF4-FFF2-40B4-BE49-F238E27FC236}">
                <a16:creationId xmlns:a16="http://schemas.microsoft.com/office/drawing/2014/main" id="{D477B4A1-A68C-8F62-1A34-70A866E6E548}"/>
              </a:ext>
            </a:extLst>
          </p:cNvPr>
          <p:cNvSpPr txBox="1"/>
          <p:nvPr userDrawn="1"/>
        </p:nvSpPr>
        <p:spPr>
          <a:xfrm>
            <a:off x="1786696" y="4173343"/>
            <a:ext cx="7002339" cy="691471"/>
          </a:xfrm>
          <a:prstGeom prst="rect">
            <a:avLst/>
          </a:prstGeom>
          <a:noFill/>
        </p:spPr>
        <p:txBody>
          <a:bodyPr wrap="square">
            <a:spAutoFit/>
          </a:bodyPr>
          <a:lstStyle/>
          <a:p>
            <a:pPr algn="l">
              <a:lnSpc>
                <a:spcPct val="150000"/>
              </a:lnSpc>
              <a:spcAft>
                <a:spcPts val="600"/>
              </a:spcAft>
            </a:pPr>
            <a:r>
              <a:rPr lang="en-US" sz="3000" b="1" dirty="0">
                <a:solidFill>
                  <a:schemeClr val="tx1"/>
                </a:solidFill>
                <a:latin typeface="Verdana" panose="020B0604030504040204" pitchFamily="34" charset="0"/>
                <a:ea typeface="Verdana" panose="020B0604030504040204" pitchFamily="34" charset="0"/>
                <a:cs typeface="Verdana" panose="020B0604030504040204" pitchFamily="34" charset="0"/>
              </a:rPr>
              <a:t>Glory to God. Amen</a:t>
            </a:r>
          </a:p>
        </p:txBody>
      </p:sp>
      <p:sp>
        <p:nvSpPr>
          <p:cNvPr id="6" name="TextBox 5">
            <a:extLst>
              <a:ext uri="{FF2B5EF4-FFF2-40B4-BE49-F238E27FC236}">
                <a16:creationId xmlns:a16="http://schemas.microsoft.com/office/drawing/2014/main" id="{FB9D41F7-DB80-6757-ED69-69E49B21071A}"/>
              </a:ext>
            </a:extLst>
          </p:cNvPr>
          <p:cNvSpPr txBox="1"/>
          <p:nvPr userDrawn="1"/>
        </p:nvSpPr>
        <p:spPr>
          <a:xfrm>
            <a:off x="131763" y="4218997"/>
            <a:ext cx="1654933" cy="646331"/>
          </a:xfrm>
          <a:prstGeom prst="rect">
            <a:avLst/>
          </a:prstGeom>
          <a:noFill/>
        </p:spPr>
        <p:txBody>
          <a:bodyPr wrap="square" rtlCol="0">
            <a:spAutoFit/>
          </a:bodyPr>
          <a:lstStyle/>
          <a:p>
            <a:pPr algn="r"/>
            <a:r>
              <a:rPr lang="en-US" sz="3600" i="1" dirty="0">
                <a:solidFill>
                  <a:schemeClr val="accent1"/>
                </a:solidFill>
                <a:latin typeface="Times" pitchFamily="2" charset="0"/>
              </a:rPr>
              <a:t>All:</a:t>
            </a:r>
          </a:p>
        </p:txBody>
      </p:sp>
      <p:sp>
        <p:nvSpPr>
          <p:cNvPr id="7" name="TextBox 6">
            <a:extLst>
              <a:ext uri="{FF2B5EF4-FFF2-40B4-BE49-F238E27FC236}">
                <a16:creationId xmlns:a16="http://schemas.microsoft.com/office/drawing/2014/main" id="{9FE122B5-250D-4427-9D3B-6E5030C484F9}"/>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4561624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392057" y="202840"/>
            <a:ext cx="8358809" cy="769441"/>
          </a:xfrm>
          <a:prstGeom prst="rect">
            <a:avLst/>
          </a:prstGeom>
          <a:noFill/>
        </p:spPr>
        <p:txBody>
          <a:bodyPr wrap="square" rtlCol="0">
            <a:spAutoFit/>
          </a:bodyPr>
          <a:lstStyle/>
          <a:p>
            <a:pPr algn="ctr"/>
            <a:r>
              <a:rPr lang="en-US" sz="4400" dirty="0">
                <a:latin typeface="Times" pitchFamily="2" charset="0"/>
              </a:rPr>
              <a:t>CONFESSION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392057" y="1272821"/>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2" y="3060131"/>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3" y="4847442"/>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12" name="Text Placeholder 11">
            <a:extLst>
              <a:ext uri="{FF2B5EF4-FFF2-40B4-BE49-F238E27FC236}">
                <a16:creationId xmlns:a16="http://schemas.microsoft.com/office/drawing/2014/main" id="{8F80E45A-9197-B9C1-04AA-80DCF428DD3C}"/>
              </a:ext>
            </a:extLst>
          </p:cNvPr>
          <p:cNvSpPr>
            <a:spLocks noGrp="1"/>
          </p:cNvSpPr>
          <p:nvPr>
            <p:ph type="body" sz="quarter" idx="10" hasCustomPrompt="1"/>
          </p:nvPr>
        </p:nvSpPr>
        <p:spPr>
          <a:xfrm>
            <a:off x="2244724" y="306013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3" name="Text Placeholder 11">
            <a:extLst>
              <a:ext uri="{FF2B5EF4-FFF2-40B4-BE49-F238E27FC236}">
                <a16:creationId xmlns:a16="http://schemas.microsoft.com/office/drawing/2014/main" id="{3C39C256-8641-E8A3-F9F2-708BF57D90AD}"/>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4" name="Text Placeholder 11">
            <a:extLst>
              <a:ext uri="{FF2B5EF4-FFF2-40B4-BE49-F238E27FC236}">
                <a16:creationId xmlns:a16="http://schemas.microsoft.com/office/drawing/2014/main" id="{898B7BC2-5CC5-9CE7-26BB-799759299501}"/>
              </a:ext>
            </a:extLst>
          </p:cNvPr>
          <p:cNvSpPr>
            <a:spLocks noGrp="1"/>
          </p:cNvSpPr>
          <p:nvPr>
            <p:ph type="body" sz="quarter" idx="12" hasCustomPrompt="1"/>
          </p:nvPr>
        </p:nvSpPr>
        <p:spPr>
          <a:xfrm>
            <a:off x="2244724" y="4847442"/>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43930837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CONFESSION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8" y="1214206"/>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41301" y="4351133"/>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9" name="Text Placeholder 11">
            <a:extLst>
              <a:ext uri="{FF2B5EF4-FFF2-40B4-BE49-F238E27FC236}">
                <a16:creationId xmlns:a16="http://schemas.microsoft.com/office/drawing/2014/main" id="{C6D5B93D-0B9C-A5FA-7824-B970D37A7319}"/>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0" name="Text Placeholder 11">
            <a:extLst>
              <a:ext uri="{FF2B5EF4-FFF2-40B4-BE49-F238E27FC236}">
                <a16:creationId xmlns:a16="http://schemas.microsoft.com/office/drawing/2014/main" id="{3F13B1AB-014D-ED8F-DF6C-58D4638E531E}"/>
              </a:ext>
            </a:extLst>
          </p:cNvPr>
          <p:cNvSpPr>
            <a:spLocks noGrp="1"/>
          </p:cNvSpPr>
          <p:nvPr>
            <p:ph type="body" sz="quarter" idx="12" hasCustomPrompt="1"/>
          </p:nvPr>
        </p:nvSpPr>
        <p:spPr>
          <a:xfrm>
            <a:off x="2244724" y="4231495"/>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05517300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11" name="Text Box 5">
            <a:extLst>
              <a:ext uri="{FF2B5EF4-FFF2-40B4-BE49-F238E27FC236}">
                <a16:creationId xmlns:a16="http://schemas.microsoft.com/office/drawing/2014/main" id="{718070E2-DB1F-428E-AFB2-9BE9D92205B1}"/>
              </a:ext>
            </a:extLst>
          </p:cNvPr>
          <p:cNvSpPr txBox="1">
            <a:spLocks noChangeArrowheads="1"/>
          </p:cNvSpPr>
          <p:nvPr userDrawn="1"/>
        </p:nvSpPr>
        <p:spPr bwMode="auto">
          <a:xfrm>
            <a:off x="424932" y="2192379"/>
            <a:ext cx="8294135" cy="247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468313" algn="l"/>
                <a:tab pos="914400" algn="l"/>
                <a:tab pos="1382713" algn="l"/>
              </a:tabLst>
              <a:defRPr sz="5000" b="1">
                <a:solidFill>
                  <a:schemeClr val="tx1"/>
                </a:solidFill>
                <a:latin typeface="Tahoma" panose="020B0604030504040204" pitchFamily="34" charset="0"/>
              </a:defRPr>
            </a:lvl1pPr>
            <a:lvl2pPr marL="742950" indent="-285750" eaLnBrk="0" hangingPunct="0">
              <a:tabLst>
                <a:tab pos="468313" algn="l"/>
                <a:tab pos="914400" algn="l"/>
                <a:tab pos="1382713" algn="l"/>
              </a:tabLst>
              <a:defRPr sz="5000" b="1">
                <a:solidFill>
                  <a:schemeClr val="tx1"/>
                </a:solidFill>
                <a:latin typeface="Tahoma" panose="020B0604030504040204" pitchFamily="34" charset="0"/>
              </a:defRPr>
            </a:lvl2pPr>
            <a:lvl3pPr marL="1143000" indent="-228600" eaLnBrk="0" hangingPunct="0">
              <a:tabLst>
                <a:tab pos="468313" algn="l"/>
                <a:tab pos="914400" algn="l"/>
                <a:tab pos="1382713" algn="l"/>
              </a:tabLst>
              <a:defRPr sz="5000" b="1">
                <a:solidFill>
                  <a:schemeClr val="tx1"/>
                </a:solidFill>
                <a:latin typeface="Tahoma" panose="020B0604030504040204" pitchFamily="34" charset="0"/>
              </a:defRPr>
            </a:lvl3pPr>
            <a:lvl4pPr marL="1600200" indent="-228600" eaLnBrk="0" hangingPunct="0">
              <a:tabLst>
                <a:tab pos="468313" algn="l"/>
                <a:tab pos="914400" algn="l"/>
                <a:tab pos="1382713" algn="l"/>
              </a:tabLst>
              <a:defRPr sz="5000" b="1">
                <a:solidFill>
                  <a:schemeClr val="tx1"/>
                </a:solidFill>
                <a:latin typeface="Tahoma" panose="020B0604030504040204" pitchFamily="34" charset="0"/>
              </a:defRPr>
            </a:lvl4pPr>
            <a:lvl5pPr marL="2057400" indent="-228600" eaLnBrk="0" hangingPunct="0">
              <a:tabLst>
                <a:tab pos="468313"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God,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Father Almighty,</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creator of heaven and earth.</a:t>
            </a:r>
          </a:p>
        </p:txBody>
      </p:sp>
    </p:spTree>
    <p:extLst>
      <p:ext uri="{BB962C8B-B14F-4D97-AF65-F5344CB8AC3E}">
        <p14:creationId xmlns:p14="http://schemas.microsoft.com/office/powerpoint/2010/main" val="3012857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3">
            <a:extLst>
              <a:ext uri="{FF2B5EF4-FFF2-40B4-BE49-F238E27FC236}">
                <a16:creationId xmlns:a16="http://schemas.microsoft.com/office/drawing/2014/main" id="{6F176364-353A-01AD-2BD6-9C059CE5F138}"/>
              </a:ext>
            </a:extLst>
          </p:cNvPr>
          <p:cNvSpPr txBox="1">
            <a:spLocks noChangeArrowheads="1"/>
          </p:cNvSpPr>
          <p:nvPr userDrawn="1"/>
        </p:nvSpPr>
        <p:spPr bwMode="auto">
          <a:xfrm>
            <a:off x="162560" y="1361382"/>
            <a:ext cx="8818880" cy="413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Jesus Christ,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his only Son, our Lord,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who was conceived by the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Holy Spirit,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born of the Virgin Mary,</a:t>
            </a:r>
          </a:p>
        </p:txBody>
      </p:sp>
    </p:spTree>
    <p:extLst>
      <p:ext uri="{BB962C8B-B14F-4D97-AF65-F5344CB8AC3E}">
        <p14:creationId xmlns:p14="http://schemas.microsoft.com/office/powerpoint/2010/main" val="266599379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3" name="Text Box 2">
            <a:extLst>
              <a:ext uri="{FF2B5EF4-FFF2-40B4-BE49-F238E27FC236}">
                <a16:creationId xmlns:a16="http://schemas.microsoft.com/office/drawing/2014/main" id="{E7B4CA69-424B-011A-0B6E-6BD50F7086B0}"/>
              </a:ext>
            </a:extLst>
          </p:cNvPr>
          <p:cNvSpPr txBox="1">
            <a:spLocks noChangeArrowheads="1"/>
          </p:cNvSpPr>
          <p:nvPr userDrawn="1"/>
        </p:nvSpPr>
        <p:spPr bwMode="auto">
          <a:xfrm>
            <a:off x="319477" y="1776881"/>
            <a:ext cx="8505045" cy="330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suffered under Pontius Pilate,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was crucified, died,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and was buried;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he descended to the dead.</a:t>
            </a:r>
          </a:p>
        </p:txBody>
      </p:sp>
    </p:spTree>
    <p:extLst>
      <p:ext uri="{BB962C8B-B14F-4D97-AF65-F5344CB8AC3E}">
        <p14:creationId xmlns:p14="http://schemas.microsoft.com/office/powerpoint/2010/main" val="73464348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2">
            <a:extLst>
              <a:ext uri="{FF2B5EF4-FFF2-40B4-BE49-F238E27FC236}">
                <a16:creationId xmlns:a16="http://schemas.microsoft.com/office/drawing/2014/main" id="{5D9EC98E-A9F5-A58E-CBDA-0834DB1CAEBE}"/>
              </a:ext>
            </a:extLst>
          </p:cNvPr>
          <p:cNvSpPr txBox="1">
            <a:spLocks noChangeArrowheads="1"/>
          </p:cNvSpPr>
          <p:nvPr userDrawn="1"/>
        </p:nvSpPr>
        <p:spPr bwMode="auto">
          <a:xfrm>
            <a:off x="254000" y="1776881"/>
            <a:ext cx="8636000" cy="330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On the third day he rose again;</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he ascended into heaven,</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is seated at the right hand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of the Father,</a:t>
            </a:r>
          </a:p>
        </p:txBody>
      </p:sp>
    </p:spTree>
    <p:extLst>
      <p:ext uri="{BB962C8B-B14F-4D97-AF65-F5344CB8AC3E}">
        <p14:creationId xmlns:p14="http://schemas.microsoft.com/office/powerpoint/2010/main" val="37935043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2">
            <a:extLst>
              <a:ext uri="{FF2B5EF4-FFF2-40B4-BE49-F238E27FC236}">
                <a16:creationId xmlns:a16="http://schemas.microsoft.com/office/drawing/2014/main" id="{5D9EC98E-A9F5-A58E-CBDA-0834DB1CAEBE}"/>
              </a:ext>
            </a:extLst>
          </p:cNvPr>
          <p:cNvSpPr txBox="1">
            <a:spLocks noChangeArrowheads="1"/>
          </p:cNvSpPr>
          <p:nvPr userDrawn="1"/>
        </p:nvSpPr>
        <p:spPr bwMode="auto">
          <a:xfrm>
            <a:off x="201953" y="1222883"/>
            <a:ext cx="8740093" cy="441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and will come again to judge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living and the dead.</a:t>
            </a:r>
          </a:p>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the Holy Spirit,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holy catholic church,</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communion of saints, </a:t>
            </a:r>
          </a:p>
        </p:txBody>
      </p:sp>
    </p:spTree>
    <p:extLst>
      <p:ext uri="{BB962C8B-B14F-4D97-AF65-F5344CB8AC3E}">
        <p14:creationId xmlns:p14="http://schemas.microsoft.com/office/powerpoint/2010/main" val="275648768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3" name="Text Box 2">
            <a:extLst>
              <a:ext uri="{FF2B5EF4-FFF2-40B4-BE49-F238E27FC236}">
                <a16:creationId xmlns:a16="http://schemas.microsoft.com/office/drawing/2014/main" id="{C8A6BA15-C1E4-A16C-671D-AE32919D3FB1}"/>
              </a:ext>
            </a:extLst>
          </p:cNvPr>
          <p:cNvSpPr txBox="1">
            <a:spLocks noChangeArrowheads="1"/>
          </p:cNvSpPr>
          <p:nvPr userDrawn="1"/>
        </p:nvSpPr>
        <p:spPr bwMode="auto">
          <a:xfrm>
            <a:off x="339170" y="2192379"/>
            <a:ext cx="8465660" cy="247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the forgiveness of sins,</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resurrection of the body</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and the life everlasting. Amen.</a:t>
            </a:r>
          </a:p>
        </p:txBody>
      </p:sp>
    </p:spTree>
    <p:extLst>
      <p:ext uri="{BB962C8B-B14F-4D97-AF65-F5344CB8AC3E}">
        <p14:creationId xmlns:p14="http://schemas.microsoft.com/office/powerpoint/2010/main" val="24200495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reaking Bread &amp; Giving Cup">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111094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all to Worship Responses">
    <p:spTree>
      <p:nvGrpSpPr>
        <p:cNvPr id="1" name=""/>
        <p:cNvGrpSpPr/>
        <p:nvPr/>
      </p:nvGrpSpPr>
      <p:grpSpPr>
        <a:xfrm>
          <a:off x="0" y="0"/>
          <a:ext cx="0" cy="0"/>
          <a:chOff x="0" y="0"/>
          <a:chExt cx="0" cy="0"/>
        </a:xfrm>
      </p:grpSpPr>
      <p:pic>
        <p:nvPicPr>
          <p:cNvPr id="13" name="Picture 2" descr="Free A Bible with Flowers Near Green Leaves Stock Photo">
            <a:extLst>
              <a:ext uri="{FF2B5EF4-FFF2-40B4-BE49-F238E27FC236}">
                <a16:creationId xmlns:a16="http://schemas.microsoft.com/office/drawing/2014/main" id="{ED192F8C-F076-DDEA-2346-1F40A88EAD4F}"/>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10824"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817092" y="858521"/>
            <a:ext cx="6839892" cy="1042605"/>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817091" y="2263450"/>
            <a:ext cx="6839892" cy="122793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6" y="94610"/>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187767" y="687402"/>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086318"/>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817091" y="3954817"/>
            <a:ext cx="6839892" cy="1144854"/>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162158" y="3769626"/>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11" name="TextBox 10">
            <a:extLst>
              <a:ext uri="{FF2B5EF4-FFF2-40B4-BE49-F238E27FC236}">
                <a16:creationId xmlns:a16="http://schemas.microsoft.com/office/drawing/2014/main" id="{8C43DFE7-A5BF-C885-30D9-4F979B7F59DF}"/>
              </a:ext>
            </a:extLst>
          </p:cNvPr>
          <p:cNvSpPr txBox="1"/>
          <p:nvPr userDrawn="1"/>
        </p:nvSpPr>
        <p:spPr>
          <a:xfrm>
            <a:off x="187767" y="5284862"/>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12" name="Text Placeholder 3">
            <a:extLst>
              <a:ext uri="{FF2B5EF4-FFF2-40B4-BE49-F238E27FC236}">
                <a16:creationId xmlns:a16="http://schemas.microsoft.com/office/drawing/2014/main" id="{6AC9C1CD-149D-2A1C-7A42-55C3FD66CE3C}"/>
              </a:ext>
            </a:extLst>
          </p:cNvPr>
          <p:cNvSpPr>
            <a:spLocks noGrp="1"/>
          </p:cNvSpPr>
          <p:nvPr>
            <p:ph type="body" sz="quarter" idx="14"/>
          </p:nvPr>
        </p:nvSpPr>
        <p:spPr>
          <a:xfrm>
            <a:off x="1817091" y="5423629"/>
            <a:ext cx="6839892" cy="122793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Tree>
    <p:extLst>
      <p:ext uri="{BB962C8B-B14F-4D97-AF65-F5344CB8AC3E}">
        <p14:creationId xmlns:p14="http://schemas.microsoft.com/office/powerpoint/2010/main" val="120034474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454038"/>
            <a:ext cx="7477759" cy="4846391"/>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We believe in one God, the Father, the Almighty, maker of heaven and earth, of all that is, seen and unseen. We believe in one Lord, Jesus Christ, the only Son of God, eternally begotten of the Father, God from God, Light from Light, true God from</a:t>
            </a:r>
          </a:p>
        </p:txBody>
      </p:sp>
      <p:sp>
        <p:nvSpPr>
          <p:cNvPr id="2" name="TextBox 1">
            <a:extLst>
              <a:ext uri="{FF2B5EF4-FFF2-40B4-BE49-F238E27FC236}">
                <a16:creationId xmlns:a16="http://schemas.microsoft.com/office/drawing/2014/main" id="{01019B05-26BC-83DF-2BE9-22FEF1F35D1E}"/>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904309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FD2392-6A1C-1140-581B-1D779148BFFE}"/>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
        <p:nvSpPr>
          <p:cNvPr id="8" name="TextBox 7">
            <a:extLst>
              <a:ext uri="{FF2B5EF4-FFF2-40B4-BE49-F238E27FC236}">
                <a16:creationId xmlns:a16="http://schemas.microsoft.com/office/drawing/2014/main" id="{E22A1D83-110E-7EE1-9F81-182626677611}"/>
              </a:ext>
            </a:extLst>
          </p:cNvPr>
          <p:cNvSpPr txBox="1"/>
          <p:nvPr userDrawn="1"/>
        </p:nvSpPr>
        <p:spPr>
          <a:xfrm>
            <a:off x="833120" y="1422749"/>
            <a:ext cx="7477759" cy="5538889"/>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true God, begotten, not made, of one Being with the Father; through him all things were made. For us and for our salvation he came down from heaven, was incarnate of the Holy Spirit and the Virgin Mary and became truly human. For our sake he was</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8129728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422749"/>
            <a:ext cx="7477759" cy="5538889"/>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crucified under Pontius Pilate; he suffered death and was buried. On the third day he rose again in accordance with the Scriptures; he ascended into heaven and is seated at the right hand of the Father. He will come again in glory to judge the living and </a:t>
            </a:r>
          </a:p>
        </p:txBody>
      </p:sp>
      <p:sp>
        <p:nvSpPr>
          <p:cNvPr id="2" name="TextBox 1">
            <a:extLst>
              <a:ext uri="{FF2B5EF4-FFF2-40B4-BE49-F238E27FC236}">
                <a16:creationId xmlns:a16="http://schemas.microsoft.com/office/drawing/2014/main" id="{C92B5CF7-776C-6CE4-415A-A39E5C280644}"/>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93143132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545171"/>
            <a:ext cx="7477759" cy="4846391"/>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the dead, and his kingdom will have no end. We believe in the Holy Spirit, the Lord, the giver of life, who proceeds from the Father and the Son, who with the Father and the Son is worshiped and glorified, who has spoken through the prophets.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CC0A49FB-2A68-788D-496A-BCB3F0B12FC1}"/>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2995926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807021"/>
            <a:ext cx="7477759" cy="4153894"/>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We believe in the one holy catholic and apostolic church. We acknowledge one baptism for the forgiveness of sins. We look for the resurrection of the dead, and the life of the world to come. Amen.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97424767-4C8C-F76D-A58D-8EBE6B805098}"/>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22657306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1">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1531231" y="2159966"/>
            <a:ext cx="6081537" cy="2538067"/>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non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I believe in God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the Father Almighty,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maker of heaven and earth;</a:t>
            </a:r>
          </a:p>
        </p:txBody>
      </p:sp>
      <p:sp>
        <p:nvSpPr>
          <p:cNvPr id="3" name="TextBox 2">
            <a:extLst>
              <a:ext uri="{FF2B5EF4-FFF2-40B4-BE49-F238E27FC236}">
                <a16:creationId xmlns:a16="http://schemas.microsoft.com/office/drawing/2014/main" id="{32C1F092-86F7-2F5F-5D64-39FA81A31F9B}"/>
              </a:ext>
            </a:extLst>
          </p:cNvPr>
          <p:cNvSpPr txBox="1"/>
          <p:nvPr userDrawn="1"/>
        </p:nvSpPr>
        <p:spPr>
          <a:xfrm>
            <a:off x="140328" y="748824"/>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12746301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2">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398421" y="1355118"/>
            <a:ext cx="8347157" cy="5308056"/>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non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And in Jesus Christ</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his only Son our Lord: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who was conceived by the		Holy Spirit,</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born of the Virgin Mary,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suffered under Pontius Pilate,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was crucified, dead, and buried;</a:t>
            </a:r>
          </a:p>
        </p:txBody>
      </p:sp>
      <p:sp>
        <p:nvSpPr>
          <p:cNvPr id="3" name="TextBox 2">
            <a:extLst>
              <a:ext uri="{FF2B5EF4-FFF2-40B4-BE49-F238E27FC236}">
                <a16:creationId xmlns:a16="http://schemas.microsoft.com/office/drawing/2014/main" id="{5ECEF324-9EF9-C0E2-3529-A2437C0A9BA1}"/>
              </a:ext>
            </a:extLst>
          </p:cNvPr>
          <p:cNvSpPr txBox="1"/>
          <p:nvPr userDrawn="1"/>
        </p:nvSpPr>
        <p:spPr>
          <a:xfrm>
            <a:off x="171811" y="682639"/>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1650013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3">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4" cy="769441"/>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66040" y="1513035"/>
            <a:ext cx="9011920" cy="4846391"/>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the third day he rose from the dead;</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he ascended into heaven,</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and </a:t>
            </a:r>
            <a:r>
              <a:rPr lang="en-US" altLang="en-US" sz="3000" b="0" dirty="0" err="1">
                <a:solidFill>
                  <a:schemeClr val="tx1"/>
                </a:solidFill>
                <a:latin typeface="Verdana" panose="020B0604030504040204" pitchFamily="34" charset="0"/>
                <a:ea typeface="Verdana" panose="020B0604030504040204" pitchFamily="34" charset="0"/>
                <a:cs typeface="Verdana" panose="020B0604030504040204" pitchFamily="34" charset="0"/>
              </a:rPr>
              <a:t>sitteth</a:t>
            </a: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at the right hand of God the Father Almighty;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from thence he shall come to judge the quick and the dead.</a:t>
            </a:r>
          </a:p>
        </p:txBody>
      </p:sp>
      <p:sp>
        <p:nvSpPr>
          <p:cNvPr id="3" name="TextBox 2">
            <a:extLst>
              <a:ext uri="{FF2B5EF4-FFF2-40B4-BE49-F238E27FC236}">
                <a16:creationId xmlns:a16="http://schemas.microsoft.com/office/drawing/2014/main" id="{9E54259B-8C8A-064A-CE93-53534CAFD644}"/>
              </a:ext>
            </a:extLst>
          </p:cNvPr>
          <p:cNvSpPr txBox="1"/>
          <p:nvPr userDrawn="1"/>
        </p:nvSpPr>
        <p:spPr>
          <a:xfrm>
            <a:off x="172016" y="771906"/>
            <a:ext cx="4744016"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68693406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4">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66040" y="1838963"/>
            <a:ext cx="9011920" cy="4153894"/>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I believe in the Holy Spirit,</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holy catholic church,</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communion of saints,</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forgiveness of sins,</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resurrection of the body,</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and the life everlasting. Amen.</a:t>
            </a:r>
          </a:p>
        </p:txBody>
      </p:sp>
      <p:sp>
        <p:nvSpPr>
          <p:cNvPr id="3" name="TextBox 2">
            <a:extLst>
              <a:ext uri="{FF2B5EF4-FFF2-40B4-BE49-F238E27FC236}">
                <a16:creationId xmlns:a16="http://schemas.microsoft.com/office/drawing/2014/main" id="{D677D783-11CD-D544-2ABC-581B4242F298}"/>
              </a:ext>
            </a:extLst>
          </p:cNvPr>
          <p:cNvSpPr txBox="1"/>
          <p:nvPr userDrawn="1"/>
        </p:nvSpPr>
        <p:spPr>
          <a:xfrm>
            <a:off x="176543" y="680477"/>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38246660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 Great Thanksgivin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5168E92-A468-6EAD-7FDB-D24EFD1FE9BE}"/>
              </a:ext>
            </a:extLst>
          </p:cNvPr>
          <p:cNvSpPr txBox="1"/>
          <p:nvPr userDrawn="1"/>
        </p:nvSpPr>
        <p:spPr>
          <a:xfrm>
            <a:off x="13855" y="1764490"/>
            <a:ext cx="9130145"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The Lord be with you.</a:t>
            </a:r>
          </a:p>
        </p:txBody>
      </p:sp>
      <p:sp>
        <p:nvSpPr>
          <p:cNvPr id="10" name="TextBox 9">
            <a:extLst>
              <a:ext uri="{FF2B5EF4-FFF2-40B4-BE49-F238E27FC236}">
                <a16:creationId xmlns:a16="http://schemas.microsoft.com/office/drawing/2014/main" id="{370202C6-4012-A501-B6FD-D4A30D91017C}"/>
              </a:ext>
            </a:extLst>
          </p:cNvPr>
          <p:cNvSpPr txBox="1"/>
          <p:nvPr userDrawn="1"/>
        </p:nvSpPr>
        <p:spPr>
          <a:xfrm>
            <a:off x="-13856" y="2585720"/>
            <a:ext cx="9144001"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And also with you.</a:t>
            </a:r>
          </a:p>
        </p:txBody>
      </p:sp>
      <p:sp>
        <p:nvSpPr>
          <p:cNvPr id="2" name="TextBox 1">
            <a:extLst>
              <a:ext uri="{FF2B5EF4-FFF2-40B4-BE49-F238E27FC236}">
                <a16:creationId xmlns:a16="http://schemas.microsoft.com/office/drawing/2014/main" id="{AB5C3947-817E-422E-B51B-8CBE2938300F}"/>
              </a:ext>
            </a:extLst>
          </p:cNvPr>
          <p:cNvSpPr txBox="1"/>
          <p:nvPr userDrawn="1"/>
        </p:nvSpPr>
        <p:spPr>
          <a:xfrm>
            <a:off x="-6928" y="3406950"/>
            <a:ext cx="9130144"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Lift up your hearts.</a:t>
            </a:r>
          </a:p>
        </p:txBody>
      </p:sp>
      <p:sp>
        <p:nvSpPr>
          <p:cNvPr id="3" name="TextBox 2">
            <a:extLst>
              <a:ext uri="{FF2B5EF4-FFF2-40B4-BE49-F238E27FC236}">
                <a16:creationId xmlns:a16="http://schemas.microsoft.com/office/drawing/2014/main" id="{B96EAABD-8FA5-C968-2E77-947A85B3878C}"/>
              </a:ext>
            </a:extLst>
          </p:cNvPr>
          <p:cNvSpPr txBox="1"/>
          <p:nvPr userDrawn="1"/>
        </p:nvSpPr>
        <p:spPr>
          <a:xfrm>
            <a:off x="0" y="4228180"/>
            <a:ext cx="9130145"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We lift them up to the Lord.</a:t>
            </a:r>
          </a:p>
        </p:txBody>
      </p:sp>
      <p:sp>
        <p:nvSpPr>
          <p:cNvPr id="6" name="TextBox 5">
            <a:extLst>
              <a:ext uri="{FF2B5EF4-FFF2-40B4-BE49-F238E27FC236}">
                <a16:creationId xmlns:a16="http://schemas.microsoft.com/office/drawing/2014/main" id="{D5DCCABA-2703-7DE3-ADDD-4613D94A406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57973232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2094689" y="4974807"/>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30338" y="4974807"/>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117572795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 Great Thanksgivin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71FCEA-33EA-E6AA-8F53-B753346CC1B3}"/>
              </a:ext>
            </a:extLst>
          </p:cNvPr>
          <p:cNvSpPr txBox="1"/>
          <p:nvPr userDrawn="1"/>
        </p:nvSpPr>
        <p:spPr>
          <a:xfrm>
            <a:off x="0" y="1925386"/>
            <a:ext cx="9130145"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Let us give thanks to the </a:t>
            </a:r>
          </a:p>
          <a:p>
            <a:pPr algn="ctr"/>
            <a:r>
              <a:rPr lang="en-US" sz="4000" dirty="0">
                <a:latin typeface="Verdana" panose="020B0604030504040204" pitchFamily="34" charset="0"/>
                <a:ea typeface="Verdana" panose="020B0604030504040204" pitchFamily="34" charset="0"/>
                <a:cs typeface="Verdana" panose="020B0604030504040204" pitchFamily="34" charset="0"/>
              </a:rPr>
              <a:t>Lord our God.</a:t>
            </a:r>
          </a:p>
        </p:txBody>
      </p:sp>
      <p:sp>
        <p:nvSpPr>
          <p:cNvPr id="5" name="TextBox 4">
            <a:extLst>
              <a:ext uri="{FF2B5EF4-FFF2-40B4-BE49-F238E27FC236}">
                <a16:creationId xmlns:a16="http://schemas.microsoft.com/office/drawing/2014/main" id="{5CBD4657-B973-9F0A-6818-1E1AE045689F}"/>
              </a:ext>
            </a:extLst>
          </p:cNvPr>
          <p:cNvSpPr txBox="1"/>
          <p:nvPr userDrawn="1"/>
        </p:nvSpPr>
        <p:spPr>
          <a:xfrm>
            <a:off x="0" y="3609176"/>
            <a:ext cx="9144000"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It is right to give thanks and praise.</a:t>
            </a:r>
          </a:p>
        </p:txBody>
      </p:sp>
      <p:sp>
        <p:nvSpPr>
          <p:cNvPr id="7" name="TextBox 6">
            <a:extLst>
              <a:ext uri="{FF2B5EF4-FFF2-40B4-BE49-F238E27FC236}">
                <a16:creationId xmlns:a16="http://schemas.microsoft.com/office/drawing/2014/main" id="{8D7AADD0-14E9-CE52-B9CE-753BB2B129F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7178497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Great Thanksgiv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2308324"/>
          </a:xfrm>
          <a:prstGeom prst="rect">
            <a:avLst/>
          </a:prstGeom>
          <a:noFill/>
        </p:spPr>
        <p:txBody>
          <a:bodyPr wrap="square" rtlCol="0">
            <a:spAutoFit/>
          </a:bodyPr>
          <a:lstStyle/>
          <a:p>
            <a:pPr algn="ctr"/>
            <a:r>
              <a:rPr lang="en-U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It is right, and a good and joyful thing, always and everywhere to give thanks to you Almighty God, creator of heaven and earth</a:t>
            </a:r>
            <a:r>
              <a:rPr lang="is-IS" sz="3600" dirty="0">
                <a:latin typeface="Verdana" panose="020B0604030504040204" pitchFamily="34" charset="0"/>
                <a:ea typeface="Verdana" panose="020B0604030504040204" pitchFamily="34" charset="0"/>
                <a:cs typeface="Verdana" panose="020B0604030504040204" pitchFamily="34" charset="0"/>
              </a:rPr>
              <a:t>...</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F651AE5C-DAEF-3358-7738-A094587C2FE2}"/>
              </a:ext>
            </a:extLst>
          </p:cNvPr>
          <p:cNvSpPr txBox="1"/>
          <p:nvPr userDrawn="1"/>
        </p:nvSpPr>
        <p:spPr>
          <a:xfrm>
            <a:off x="-6928" y="3995406"/>
            <a:ext cx="9130145" cy="2308324"/>
          </a:xfrm>
          <a:prstGeom prst="rect">
            <a:avLst/>
          </a:prstGeom>
          <a:noFill/>
        </p:spPr>
        <p:txBody>
          <a:bodyPr wrap="square" rtlCol="0">
            <a:spAutoFit/>
          </a:bodyPr>
          <a:lstStyle/>
          <a:p>
            <a:pPr algn="ctr"/>
            <a:r>
              <a:rPr lang="is-IS" sz="36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13DD2CD6-3FF8-C7A1-1C23-D974C3E1669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0754907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LT 3">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51AE5C-DAEF-3358-7738-A094587C2FE2}"/>
              </a:ext>
            </a:extLst>
          </p:cNvPr>
          <p:cNvSpPr txBox="1"/>
          <p:nvPr userDrawn="1"/>
        </p:nvSpPr>
        <p:spPr>
          <a:xfrm>
            <a:off x="6927" y="1578928"/>
            <a:ext cx="9130145" cy="470898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Ruth and David,</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the priests and the prophets,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Mary and Joseph,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the apostles and the martyrs,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our mothers and our fathers,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our children to all generations.</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is-IS" sz="3000" dirty="0">
              <a:latin typeface="Verdana" panose="020B0604030504040204" pitchFamily="34" charset="0"/>
              <a:ea typeface="Verdana" panose="020B0604030504040204" pitchFamily="34" charset="0"/>
              <a:cs typeface="Verdana" panose="020B0604030504040204" pitchFamily="34" charset="0"/>
            </a:endParaRPr>
          </a:p>
          <a:p>
            <a:pPr algn="ctr"/>
            <a:r>
              <a:rPr lang="is-IS" sz="30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13DD2CD6-3FF8-C7A1-1C23-D974C3E1669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6734059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 Thanksgivin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56CCEA-1FBC-75B9-6F36-3CFDAE8B9BF4}"/>
              </a:ext>
            </a:extLst>
          </p:cNvPr>
          <p:cNvSpPr txBox="1"/>
          <p:nvPr userDrawn="1"/>
        </p:nvSpPr>
        <p:spPr>
          <a:xfrm>
            <a:off x="2273993" y="794434"/>
            <a:ext cx="4582160" cy="646331"/>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i="1" dirty="0">
                <a:latin typeface="Times New Roman" charset="0"/>
                <a:ea typeface="Times New Roman" charset="0"/>
                <a:cs typeface="Times New Roman" charset="0"/>
              </a:rPr>
              <a:t>TFWS 2257 (sung)</a:t>
            </a:r>
            <a:endParaRPr lang="en-US" sz="4000" i="1" dirty="0"/>
          </a:p>
        </p:txBody>
      </p:sp>
      <p:sp>
        <p:nvSpPr>
          <p:cNvPr id="6" name="TextBox 5">
            <a:extLst>
              <a:ext uri="{FF2B5EF4-FFF2-40B4-BE49-F238E27FC236}">
                <a16:creationId xmlns:a16="http://schemas.microsoft.com/office/drawing/2014/main" id="{654FE350-C20B-5EC6-00BB-D760F79758AA}"/>
              </a:ext>
            </a:extLst>
          </p:cNvPr>
          <p:cNvSpPr txBox="1"/>
          <p:nvPr userDrawn="1"/>
        </p:nvSpPr>
        <p:spPr>
          <a:xfrm>
            <a:off x="13855" y="1790114"/>
            <a:ext cx="9130145" cy="5478423"/>
          </a:xfrm>
          <a:prstGeom prst="rect">
            <a:avLst/>
          </a:prstGeom>
          <a:noFill/>
        </p:spPr>
        <p:txBody>
          <a:bodyPr wrap="square" rtlCol="0">
            <a:spAutoFit/>
          </a:bodyPr>
          <a:lstStyle/>
          <a:p>
            <a:pPr algn="ctr"/>
            <a:r>
              <a:rPr lang="en-US" sz="35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All</a:t>
            </a:r>
            <a:r>
              <a:rPr lang="en-US" sz="3500" b="1" dirty="0">
                <a:latin typeface="Verdana" panose="020B0604030504040204" pitchFamily="34" charset="0"/>
                <a:ea typeface="Verdana" panose="020B0604030504040204" pitchFamily="34" charset="0"/>
                <a:cs typeface="Verdana" panose="020B0604030504040204" pitchFamily="34" charset="0"/>
              </a:rPr>
              <a:t>: Holy, holy, holy Lord;</a:t>
            </a:r>
          </a:p>
          <a:p>
            <a:pPr algn="ctr"/>
            <a:r>
              <a:rPr lang="en-US" sz="3500" b="1" dirty="0">
                <a:latin typeface="Verdana" panose="020B0604030504040204" pitchFamily="34" charset="0"/>
                <a:ea typeface="Verdana" panose="020B0604030504040204" pitchFamily="34" charset="0"/>
                <a:cs typeface="Verdana" panose="020B0604030504040204" pitchFamily="34" charset="0"/>
              </a:rPr>
              <a:t>God of power and might.</a:t>
            </a:r>
          </a:p>
          <a:p>
            <a:pPr algn="ctr"/>
            <a:r>
              <a:rPr lang="en-US" sz="3500" b="1" dirty="0">
                <a:latin typeface="Verdana" panose="020B0604030504040204" pitchFamily="34" charset="0"/>
                <a:ea typeface="Verdana" panose="020B0604030504040204" pitchFamily="34" charset="0"/>
                <a:cs typeface="Verdana" panose="020B0604030504040204" pitchFamily="34" charset="0"/>
              </a:rPr>
              <a:t>Heaven and earth</a:t>
            </a:r>
          </a:p>
          <a:p>
            <a:pPr algn="ctr"/>
            <a:r>
              <a:rPr lang="en-US" sz="3500" b="1" dirty="0">
                <a:latin typeface="Verdana" panose="020B0604030504040204" pitchFamily="34" charset="0"/>
                <a:ea typeface="Verdana" panose="020B0604030504040204" pitchFamily="34" charset="0"/>
                <a:cs typeface="Verdana" panose="020B0604030504040204" pitchFamily="34" charset="0"/>
              </a:rPr>
              <a:t>are full of your glory.</a:t>
            </a:r>
          </a:p>
          <a:p>
            <a:pPr algn="ctr"/>
            <a:endParaRPr lang="en-US" sz="3500" b="1" dirty="0">
              <a:latin typeface="Verdana" panose="020B0604030504040204" pitchFamily="34" charset="0"/>
              <a:ea typeface="Verdana" panose="020B0604030504040204" pitchFamily="34" charset="0"/>
              <a:cs typeface="Verdana" panose="020B0604030504040204" pitchFamily="34" charset="0"/>
            </a:endParaRPr>
          </a:p>
          <a:p>
            <a:pPr algn="ctr"/>
            <a:r>
              <a:rPr lang="en-US" sz="3500" b="1" dirty="0">
                <a:latin typeface="Verdana" panose="020B0604030504040204" pitchFamily="34" charset="0"/>
                <a:ea typeface="Verdana" panose="020B0604030504040204" pitchFamily="34" charset="0"/>
                <a:cs typeface="Verdana" panose="020B0604030504040204" pitchFamily="34" charset="0"/>
              </a:rPr>
              <a:t>Hosanna in the highest. </a:t>
            </a:r>
          </a:p>
          <a:p>
            <a:pPr algn="ctr"/>
            <a:r>
              <a:rPr lang="en-US" sz="3500" b="1" dirty="0">
                <a:latin typeface="Verdana" panose="020B0604030504040204" pitchFamily="34" charset="0"/>
                <a:ea typeface="Verdana" panose="020B0604030504040204" pitchFamily="34" charset="0"/>
                <a:cs typeface="Verdana" panose="020B0604030504040204" pitchFamily="34" charset="0"/>
              </a:rPr>
              <a:t>Blessed is he who comes in the name of the Lord. Hosanna in the highest. </a:t>
            </a:r>
          </a:p>
          <a:p>
            <a:pPr algn="ctr"/>
            <a:endParaRPr lang="en-US" sz="3500" b="1"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a:extLst>
              <a:ext uri="{FF2B5EF4-FFF2-40B4-BE49-F238E27FC236}">
                <a16:creationId xmlns:a16="http://schemas.microsoft.com/office/drawing/2014/main" id="{5F2CDDE9-5647-0553-8A62-66E46997B481}"/>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endParaRPr lang="en-US" sz="45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463308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 Thanksgiv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4524315"/>
          </a:xfrm>
          <a:prstGeom prst="rect">
            <a:avLst/>
          </a:prstGeom>
          <a:noFill/>
        </p:spPr>
        <p:txBody>
          <a:bodyPr wrap="square" rtlCol="0">
            <a:spAutoFit/>
          </a:bodyPr>
          <a:lstStyle/>
          <a:p>
            <a:pPr algn="ctr"/>
            <a:r>
              <a:rPr lang="en-U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Holy are you, and blessed </a:t>
            </a:r>
          </a:p>
          <a:p>
            <a:pPr algn="ctr"/>
            <a:r>
              <a:rPr lang="is-IS" sz="3600" dirty="0">
                <a:latin typeface="Verdana" panose="020B0604030504040204" pitchFamily="34" charset="0"/>
                <a:ea typeface="Verdana" panose="020B0604030504040204" pitchFamily="34" charset="0"/>
                <a:cs typeface="Verdana" panose="020B0604030504040204" pitchFamily="34" charset="0"/>
              </a:rPr>
              <a:t>is your Son Jesus Christ...</a:t>
            </a:r>
          </a:p>
          <a:p>
            <a:pPr algn="ctr"/>
            <a:r>
              <a:rPr lang="is-IS" sz="3600" dirty="0">
                <a:latin typeface="Verdana" panose="020B0604030504040204" pitchFamily="34" charset="0"/>
                <a:ea typeface="Verdana" panose="020B0604030504040204" pitchFamily="34" charset="0"/>
                <a:cs typeface="Verdana" panose="020B0604030504040204" pitchFamily="34" charset="0"/>
              </a:rPr>
              <a:t>By the baptism of his suffering, death and resurrection you gave birth to your church, delivered us from slavery to sin and death, and made with us a new covenant by water and the Spirit. </a:t>
            </a:r>
          </a:p>
          <a:p>
            <a:pPr algn="ct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0EED8F7E-9D20-7B53-36E6-F20E53E56747}"/>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2774653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3416320"/>
          </a:xfrm>
          <a:prstGeom prst="rect">
            <a:avLst/>
          </a:prstGeom>
          <a:noFill/>
        </p:spPr>
        <p:txBody>
          <a:bodyPr wrap="square" rtlCol="0">
            <a:spAutoFit/>
          </a:bodyPr>
          <a:lstStyle/>
          <a:p>
            <a:pPr algn="ctr"/>
            <a:r>
              <a:rPr lang="is-I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On the night in which he gave himself up for us, he took bread, gave thanks to you, broke the bread, gave it to his disciples, and said: “Take, eat; this is my body which is given for you. Do this in remembrance of me.”  </a:t>
            </a:r>
          </a:p>
        </p:txBody>
      </p:sp>
      <p:sp>
        <p:nvSpPr>
          <p:cNvPr id="5" name="TextBox 4">
            <a:extLst>
              <a:ext uri="{FF2B5EF4-FFF2-40B4-BE49-F238E27FC236}">
                <a16:creationId xmlns:a16="http://schemas.microsoft.com/office/drawing/2014/main" id="{AC8A80FB-09BD-765C-000B-CE71B3CCA848}"/>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41288656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5078313"/>
          </a:xfrm>
          <a:prstGeom prst="rect">
            <a:avLst/>
          </a:prstGeom>
          <a:noFill/>
        </p:spPr>
        <p:txBody>
          <a:bodyPr wrap="square" rtlCol="0">
            <a:spAutoFit/>
          </a:bodyPr>
          <a:lstStyle/>
          <a:p>
            <a:pPr algn="ctr"/>
            <a:r>
              <a:rPr lang="is-IS" sz="3600" b="1"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When the supper was over, he took the cup, gave thanks to you, gave it to his disciples, and said: “Drink from this, all of you; this is my blood of the new covenant, poured out for you and for many for the forgiveness of sins. Do this, as often as you drink it, in remembrance of me.” </a:t>
            </a:r>
          </a:p>
        </p:txBody>
      </p:sp>
      <p:sp>
        <p:nvSpPr>
          <p:cNvPr id="4" name="TextBox 3">
            <a:extLst>
              <a:ext uri="{FF2B5EF4-FFF2-40B4-BE49-F238E27FC236}">
                <a16:creationId xmlns:a16="http://schemas.microsoft.com/office/drawing/2014/main" id="{2152CACA-41A4-0F09-6160-4DE53A4A0FB3}"/>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32274357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3970318"/>
          </a:xfrm>
          <a:prstGeom prst="rect">
            <a:avLst/>
          </a:prstGeom>
          <a:noFill/>
        </p:spPr>
        <p:txBody>
          <a:bodyPr wrap="square" rtlCol="0">
            <a:spAutoFit/>
          </a:bodyPr>
          <a:lstStyle/>
          <a:p>
            <a:pPr algn="ctr"/>
            <a:r>
              <a:rPr lang="is-I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And so, in remembrance of these your mighty acts in Jesus Christ, we offer ourselves in praise and thanksgiving as a holy and living sacrifice, in union with Christ’s offering for us, as we proclaim the mystery of faith.  </a:t>
            </a:r>
          </a:p>
        </p:txBody>
      </p:sp>
      <p:sp>
        <p:nvSpPr>
          <p:cNvPr id="4" name="TextBox 3">
            <a:extLst>
              <a:ext uri="{FF2B5EF4-FFF2-40B4-BE49-F238E27FC236}">
                <a16:creationId xmlns:a16="http://schemas.microsoft.com/office/drawing/2014/main" id="{56C84D78-29FA-722E-C995-54936DFD297D}"/>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7376879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514362"/>
            <a:ext cx="9144000" cy="5901616"/>
          </a:xfrm>
          <a:prstGeom prst="rect">
            <a:avLst/>
          </a:prstGeom>
          <a:noFill/>
        </p:spPr>
        <p:txBody>
          <a:bodyPr wrap="square" rtlCol="0">
            <a:spAutoFit/>
          </a:bodyPr>
          <a:lstStyle/>
          <a:p>
            <a:pPr marL="804545" marR="0" indent="-804545" algn="ctr">
              <a:spcBef>
                <a:spcPts val="300"/>
              </a:spcBef>
              <a:spcAft>
                <a:spcPts val="0"/>
              </a:spcAft>
              <a:tabLst>
                <a:tab pos="628650" algn="l"/>
              </a:tabLst>
            </a:pPr>
            <a:r>
              <a:rPr lang="en-US" sz="3600" b="0" i="1" dirty="0">
                <a:solidFill>
                  <a:srgbClr val="0070C0"/>
                </a:solidFill>
                <a:latin typeface="Verdana" panose="020B0604030504040204" pitchFamily="34" charset="0"/>
                <a:ea typeface="Verdana" panose="020B0604030504040204" pitchFamily="34" charset="0"/>
                <a:cs typeface="Verdana" panose="020B0604030504040204" pitchFamily="34" charset="0"/>
              </a:rPr>
              <a:t>All</a:t>
            </a:r>
            <a:r>
              <a:rPr lang="en-US" sz="3600" b="1" dirty="0">
                <a:latin typeface="Verdana" panose="020B0604030504040204" pitchFamily="34" charset="0"/>
                <a:ea typeface="Verdana" panose="020B0604030504040204" pitchFamily="34" charset="0"/>
                <a:cs typeface="Verdana" panose="020B0604030504040204" pitchFamily="34" charset="0"/>
              </a:rPr>
              <a:t>:	Christ has died; Christ is risen; Christ will come again.</a:t>
            </a:r>
          </a:p>
          <a:p>
            <a:pPr marL="804545" marR="0" indent="-804545" algn="ctr">
              <a:spcBef>
                <a:spcPts val="300"/>
              </a:spcBef>
              <a:spcAft>
                <a:spcPts val="0"/>
              </a:spcAft>
              <a:tabLst>
                <a:tab pos="628650" algn="l"/>
              </a:tabLst>
            </a:pPr>
            <a:endParaRPr lang="en-US" sz="3600" dirty="0">
              <a:latin typeface="Verdana" panose="020B0604030504040204" pitchFamily="34" charset="0"/>
              <a:ea typeface="Verdana" panose="020B0604030504040204" pitchFamily="34" charset="0"/>
              <a:cs typeface="Verdana" panose="020B0604030504040204" pitchFamily="34" charset="0"/>
            </a:endParaRPr>
          </a:p>
          <a:p>
            <a:pPr marL="804545" marR="0" indent="-804545" algn="ctr">
              <a:spcBef>
                <a:spcPts val="300"/>
              </a:spcBef>
              <a:spcAft>
                <a:spcPts val="0"/>
              </a:spcAft>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Pour out your Holy Spirit on us</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gathered here, and on these gifts of</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bread and wine. Make them be for us</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the body and blood of Christ, that we</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may be for the world the body of</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redeemed by his blood.</a:t>
            </a:r>
          </a:p>
          <a:p>
            <a:pPr algn="l"/>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BF62C531-A5EF-B144-A030-72FBB3819366}"/>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7396597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6927" y="1737882"/>
            <a:ext cx="9144000" cy="3570208"/>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By your Spirit make us one</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with Christ, one with each other, and</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one in ministry to all the world, until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comes in final victory and we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feast at his heavenly banquet. </a:t>
            </a:r>
          </a:p>
          <a:p>
            <a:pPr algn="ctr"/>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67243537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348381"/>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8" y="3459636"/>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204592338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6927" y="1737882"/>
            <a:ext cx="9144000" cy="5309146"/>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Through your Son Jesus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with the Holy Spirit in your holy church, all honor and glory is yours, almighty Father, now, and forever.</a:t>
            </a:r>
          </a:p>
          <a:p>
            <a:pPr marL="804545" indent="-804545" algn="ctr">
              <a:spcBef>
                <a:spcPts val="300"/>
              </a:spcBef>
              <a:tabLst>
                <a:tab pos="628650" algn="l"/>
              </a:tabLst>
            </a:pPr>
            <a:endParaRPr lang="en-US" sz="3600" dirty="0">
              <a:latin typeface="Verdana" panose="020B0604030504040204" pitchFamily="34" charset="0"/>
              <a:ea typeface="Verdana" panose="020B0604030504040204" pitchFamily="34" charset="0"/>
              <a:cs typeface="Verdana" panose="020B0604030504040204" pitchFamily="34" charset="0"/>
            </a:endParaRPr>
          </a:p>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All</a:t>
            </a:r>
            <a:r>
              <a:rPr lang="en-US" sz="3600" dirty="0">
                <a:latin typeface="Verdana" panose="020B0604030504040204" pitchFamily="34" charset="0"/>
                <a:ea typeface="Verdana" panose="020B0604030504040204" pitchFamily="34" charset="0"/>
                <a:cs typeface="Verdana" panose="020B0604030504040204" pitchFamily="34" charset="0"/>
              </a:rPr>
              <a:t>:	Amen.</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 </a:t>
            </a:r>
          </a:p>
          <a:p>
            <a:pPr algn="ctr"/>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0EAFB184-0A8F-6292-6987-42C943C8D166}"/>
              </a:ext>
            </a:extLst>
          </p:cNvPr>
          <p:cNvSpPr txBox="1"/>
          <p:nvPr userDrawn="1"/>
        </p:nvSpPr>
        <p:spPr>
          <a:xfrm>
            <a:off x="135313"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403505300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997839"/>
            <a:ext cx="9144000" cy="2862322"/>
          </a:xfrm>
          <a:prstGeom prst="rect">
            <a:avLst/>
          </a:prstGeom>
          <a:noFill/>
        </p:spPr>
        <p:txBody>
          <a:bodyPr wrap="square" rtlCol="0">
            <a:spAutoFit/>
          </a:bodyPr>
          <a:lstStyle/>
          <a:p>
            <a:pPr algn="ctr"/>
            <a:r>
              <a:rPr lang="is-IS" sz="3600" b="0" i="1" dirty="0">
                <a:solidFill>
                  <a:schemeClr val="accent1"/>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 He commissioned us to be his witnesses to the ends of the earth and to make disciples of all nations,</a:t>
            </a:r>
          </a:p>
          <a:p>
            <a:pPr algn="ct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And today his family in all the world is joining at his holy table. </a:t>
            </a:r>
          </a:p>
        </p:txBody>
      </p:sp>
      <p:sp>
        <p:nvSpPr>
          <p:cNvPr id="5" name="TextBox 4">
            <a:extLst>
              <a:ext uri="{FF2B5EF4-FFF2-40B4-BE49-F238E27FC236}">
                <a16:creationId xmlns:a16="http://schemas.microsoft.com/office/drawing/2014/main" id="{AC8A80FB-09BD-765C-000B-CE71B3CCA848}"/>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29043093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Easter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5078313"/>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Renew our communion with all your saints, especially those who departed before us and dwell now in </a:t>
            </a: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eternity. Since we are surrounded by so great a cloud of witnesses, strengthen us to run with perseverance the race that is set before us, looking to Jesus, the Pioneer and Perfecter of our faith.</a:t>
            </a: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6878044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Easter 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4524315"/>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Once we were no people, but now we are your people, declaring your wonderful deeds in Christ, who called us out of darkness into his marvelous light. When the Lord Jesus ascended, he promised to be with us always, in the power of your Word and Holy Spirit.</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76376623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Easter 3">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3970318"/>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On the day you raised him from the dead, he was recognized by his disciples in the breaking of the bread, and in the power of your Holy Spirit, your Church has continued in the breaking of the bread and the sharing of the cup. </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11710902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3416320"/>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By your great mercy we have been born anew to a living hope through the resurrection of your Son from the dead and to an inheritance that is imperishable, undefiled, and unfading</a:t>
            </a:r>
            <a:r>
              <a:rPr lang="en-US" sz="3600">
                <a:highlight>
                  <a:srgbClr val="FFFBD9"/>
                </a:highlight>
                <a:latin typeface="Verdana" panose="020B0604030504040204" pitchFamily="34" charset="0"/>
                <a:ea typeface="Verdana" panose="020B0604030504040204" pitchFamily="34" charset="0"/>
                <a:cs typeface="Verdana" panose="020B0604030504040204" pitchFamily="34" charset="0"/>
              </a:rPr>
              <a:t>. </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11858166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AFB184-0A8F-6292-6987-42C943C8D166}"/>
              </a:ext>
            </a:extLst>
          </p:cNvPr>
          <p:cNvSpPr txBox="1"/>
          <p:nvPr userDrawn="1"/>
        </p:nvSpPr>
        <p:spPr>
          <a:xfrm>
            <a:off x="135313" y="101600"/>
            <a:ext cx="8859520" cy="784830"/>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Prayer After Communion</a:t>
            </a:r>
          </a:p>
        </p:txBody>
      </p:sp>
      <p:sp>
        <p:nvSpPr>
          <p:cNvPr id="3" name="Text Placeholder 2">
            <a:extLst>
              <a:ext uri="{FF2B5EF4-FFF2-40B4-BE49-F238E27FC236}">
                <a16:creationId xmlns:a16="http://schemas.microsoft.com/office/drawing/2014/main" id="{CA838FE5-6FC6-47D0-3F90-10DFD79AC5B3}"/>
              </a:ext>
            </a:extLst>
          </p:cNvPr>
          <p:cNvSpPr>
            <a:spLocks noGrp="1"/>
          </p:cNvSpPr>
          <p:nvPr>
            <p:ph type="body" sz="quarter" idx="10"/>
          </p:nvPr>
        </p:nvSpPr>
        <p:spPr>
          <a:xfrm>
            <a:off x="402336" y="1106488"/>
            <a:ext cx="8348472" cy="5430837"/>
          </a:xfrm>
          <a:prstGeom prst="rect">
            <a:avLst/>
          </a:prstGeom>
        </p:spPr>
        <p:txBody>
          <a:bodyPr/>
          <a:lstStyle>
            <a:lvl1pPr>
              <a:lnSpc>
                <a:spcPct val="150000"/>
              </a:lnSpc>
              <a:defRPr sz="3000">
                <a:latin typeface="Verdana" panose="020B0604030504040204" pitchFamily="34" charset="0"/>
                <a:ea typeface="Verdana" panose="020B0604030504040204" pitchFamily="34" charset="0"/>
                <a:cs typeface="Verdana" panose="020B0604030504040204" pitchFamily="34" charset="0"/>
              </a:defRPr>
            </a:lvl1pPr>
          </a:lstStyle>
          <a:p>
            <a:pPr lvl="0"/>
            <a:endParaRPr lang="en-US" dirty="0"/>
          </a:p>
        </p:txBody>
      </p:sp>
    </p:spTree>
    <p:extLst>
      <p:ext uri="{BB962C8B-B14F-4D97-AF65-F5344CB8AC3E}">
        <p14:creationId xmlns:p14="http://schemas.microsoft.com/office/powerpoint/2010/main" val="12574348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290320" y="1417519"/>
            <a:ext cx="7477760" cy="4022961"/>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Our Father, who art in heaven,</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hallowed be thy name.</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Thy kingdom come, thy will be done</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on earth as it is in heaven.</a:t>
            </a:r>
          </a:p>
        </p:txBody>
      </p:sp>
    </p:spTree>
    <p:extLst>
      <p:ext uri="{BB962C8B-B14F-4D97-AF65-F5344CB8AC3E}">
        <p14:creationId xmlns:p14="http://schemas.microsoft.com/office/powerpoint/2010/main" val="18628952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442720" y="1821476"/>
            <a:ext cx="7701280" cy="3215047"/>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Give us this day our daily bread.</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forgive us our trespasses, as</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we forgive those who trespass</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against us.</a:t>
            </a:r>
          </a:p>
        </p:txBody>
      </p:sp>
    </p:spTree>
    <p:extLst>
      <p:ext uri="{BB962C8B-B14F-4D97-AF65-F5344CB8AC3E}">
        <p14:creationId xmlns:p14="http://schemas.microsoft.com/office/powerpoint/2010/main" val="145796787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442720" y="1112559"/>
            <a:ext cx="7701280" cy="5638788"/>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lead us not into temptation,</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But deliver us from evil.</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For thine is the kingdom,</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 and the power, </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the glory,</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 forever.</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Amen</a:t>
            </a:r>
          </a:p>
        </p:txBody>
      </p:sp>
    </p:spTree>
    <p:extLst>
      <p:ext uri="{BB962C8B-B14F-4D97-AF65-F5344CB8AC3E}">
        <p14:creationId xmlns:p14="http://schemas.microsoft.com/office/powerpoint/2010/main" val="39228361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7111" y="345963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8" y="3459636"/>
            <a:ext cx="1654933" cy="646331"/>
          </a:xfrm>
          <a:prstGeom prst="rect">
            <a:avLst/>
          </a:prstGeom>
          <a:noFill/>
        </p:spPr>
        <p:txBody>
          <a:bodyPr wrap="square" rtlCol="0">
            <a:spAutoFit/>
          </a:bodyPr>
          <a:lstStyle/>
          <a:p>
            <a:r>
              <a:rPr lang="en-US" sz="3600" i="1" dirty="0">
                <a:solidFill>
                  <a:schemeClr val="accent1"/>
                </a:solidFill>
                <a:latin typeface="+mn-lt"/>
              </a:rPr>
              <a:t>All:</a:t>
            </a:r>
          </a:p>
        </p:txBody>
      </p:sp>
    </p:spTree>
    <p:extLst>
      <p:ext uri="{BB962C8B-B14F-4D97-AF65-F5344CB8AC3E}">
        <p14:creationId xmlns:p14="http://schemas.microsoft.com/office/powerpoint/2010/main" val="32354064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392057" y="202840"/>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392057" y="1272821"/>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2" y="3060131"/>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3" y="4847442"/>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12" name="Text Placeholder 11">
            <a:extLst>
              <a:ext uri="{FF2B5EF4-FFF2-40B4-BE49-F238E27FC236}">
                <a16:creationId xmlns:a16="http://schemas.microsoft.com/office/drawing/2014/main" id="{8F80E45A-9197-B9C1-04AA-80DCF428DD3C}"/>
              </a:ext>
            </a:extLst>
          </p:cNvPr>
          <p:cNvSpPr>
            <a:spLocks noGrp="1"/>
          </p:cNvSpPr>
          <p:nvPr>
            <p:ph type="body" sz="quarter" idx="10" hasCustomPrompt="1"/>
          </p:nvPr>
        </p:nvSpPr>
        <p:spPr>
          <a:xfrm>
            <a:off x="2244724" y="306013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3" name="Text Placeholder 11">
            <a:extLst>
              <a:ext uri="{FF2B5EF4-FFF2-40B4-BE49-F238E27FC236}">
                <a16:creationId xmlns:a16="http://schemas.microsoft.com/office/drawing/2014/main" id="{3C39C256-8641-E8A3-F9F2-708BF57D90AD}"/>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4" name="Text Placeholder 11">
            <a:extLst>
              <a:ext uri="{FF2B5EF4-FFF2-40B4-BE49-F238E27FC236}">
                <a16:creationId xmlns:a16="http://schemas.microsoft.com/office/drawing/2014/main" id="{898B7BC2-5CC5-9CE7-26BB-799759299501}"/>
              </a:ext>
            </a:extLst>
          </p:cNvPr>
          <p:cNvSpPr>
            <a:spLocks noGrp="1"/>
          </p:cNvSpPr>
          <p:nvPr>
            <p:ph type="body" sz="quarter" idx="12" hasCustomPrompt="1"/>
          </p:nvPr>
        </p:nvSpPr>
        <p:spPr>
          <a:xfrm>
            <a:off x="2244724" y="4847442"/>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17279949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8" y="1214206"/>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41301" y="4351133"/>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9" name="Text Placeholder 11">
            <a:extLst>
              <a:ext uri="{FF2B5EF4-FFF2-40B4-BE49-F238E27FC236}">
                <a16:creationId xmlns:a16="http://schemas.microsoft.com/office/drawing/2014/main" id="{C6D5B93D-0B9C-A5FA-7824-B970D37A7319}"/>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0" name="Text Placeholder 11">
            <a:extLst>
              <a:ext uri="{FF2B5EF4-FFF2-40B4-BE49-F238E27FC236}">
                <a16:creationId xmlns:a16="http://schemas.microsoft.com/office/drawing/2014/main" id="{3F13B1AB-014D-ED8F-DF6C-58D4638E531E}"/>
              </a:ext>
            </a:extLst>
          </p:cNvPr>
          <p:cNvSpPr>
            <a:spLocks noGrp="1"/>
          </p:cNvSpPr>
          <p:nvPr>
            <p:ph type="body" sz="quarter" idx="12" hasCustomPrompt="1"/>
          </p:nvPr>
        </p:nvSpPr>
        <p:spPr>
          <a:xfrm>
            <a:off x="2244724" y="4231495"/>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67538559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CF5D5D-B31B-A041-86BD-C9EFDC27A6CE}" type="datetimeFigureOut">
              <a:rPr lang="en-US" smtClean="0"/>
              <a:t>7/24/26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14952-7BA6-F444-BCA3-10EA17C64ECE}" type="slidenum">
              <a:rPr lang="en-US" smtClean="0"/>
              <a:t>‹#›</a:t>
            </a:fld>
            <a:endParaRPr lang="en-US"/>
          </a:p>
        </p:txBody>
      </p:sp>
    </p:spTree>
    <p:extLst>
      <p:ext uri="{BB962C8B-B14F-4D97-AF65-F5344CB8AC3E}">
        <p14:creationId xmlns:p14="http://schemas.microsoft.com/office/powerpoint/2010/main" val="17341786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780EA-1E8D-C0D6-B043-68605F5B5073}"/>
              </a:ext>
            </a:extLst>
          </p:cNvPr>
          <p:cNvSpPr txBox="1"/>
          <p:nvPr userDrawn="1"/>
        </p:nvSpPr>
        <p:spPr>
          <a:xfrm>
            <a:off x="106203" y="1283012"/>
            <a:ext cx="1709635"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Reader 1:</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8" name="Text Placeholder 11">
            <a:extLst>
              <a:ext uri="{FF2B5EF4-FFF2-40B4-BE49-F238E27FC236}">
                <a16:creationId xmlns:a16="http://schemas.microsoft.com/office/drawing/2014/main" id="{4B17FECE-9B96-ED83-6DEF-D22898A27DB8}"/>
              </a:ext>
            </a:extLst>
          </p:cNvPr>
          <p:cNvSpPr>
            <a:spLocks noGrp="1"/>
          </p:cNvSpPr>
          <p:nvPr>
            <p:ph type="body" sz="quarter" idx="11" hasCustomPrompt="1"/>
          </p:nvPr>
        </p:nvSpPr>
        <p:spPr>
          <a:xfrm>
            <a:off x="1815838" y="1302303"/>
            <a:ext cx="6657975" cy="5036851"/>
          </a:xfrm>
          <a:prstGeom prst="rect">
            <a:avLst/>
          </a:prstGeom>
          <a:solidFill>
            <a:srgbClr val="FFF2CC">
              <a:alpha val="74118"/>
            </a:srgbClr>
          </a:solidFill>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35215873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780EA-1E8D-C0D6-B043-68605F5B5073}"/>
              </a:ext>
            </a:extLst>
          </p:cNvPr>
          <p:cNvSpPr txBox="1"/>
          <p:nvPr userDrawn="1"/>
        </p:nvSpPr>
        <p:spPr>
          <a:xfrm>
            <a:off x="0" y="1347774"/>
            <a:ext cx="2465798"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Congregation:</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8" name="Text Placeholder 11">
            <a:extLst>
              <a:ext uri="{FF2B5EF4-FFF2-40B4-BE49-F238E27FC236}">
                <a16:creationId xmlns:a16="http://schemas.microsoft.com/office/drawing/2014/main" id="{4B17FECE-9B96-ED83-6DEF-D22898A27DB8}"/>
              </a:ext>
            </a:extLst>
          </p:cNvPr>
          <p:cNvSpPr>
            <a:spLocks noGrp="1"/>
          </p:cNvSpPr>
          <p:nvPr>
            <p:ph type="body" sz="quarter" idx="11" hasCustomPrompt="1"/>
          </p:nvPr>
        </p:nvSpPr>
        <p:spPr>
          <a:xfrm>
            <a:off x="2342508" y="1302303"/>
            <a:ext cx="6131305" cy="5160141"/>
          </a:xfrm>
          <a:prstGeom prst="rect">
            <a:avLst/>
          </a:prstGeom>
          <a:solidFill>
            <a:srgbClr val="FFF2CC">
              <a:alpha val="74118"/>
            </a:srgbClr>
          </a:solidFill>
        </p:spPr>
        <p:txBody>
          <a:bodyPr/>
          <a:lstStyle>
            <a:lvl1pPr marL="0" indent="0">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404430389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ACA3BE-CEC7-A9BF-16EA-7B0B459E2C40}"/>
              </a:ext>
            </a:extLst>
          </p:cNvPr>
          <p:cNvSpPr txBox="1"/>
          <p:nvPr userDrawn="1"/>
        </p:nvSpPr>
        <p:spPr>
          <a:xfrm>
            <a:off x="517289" y="1117315"/>
            <a:ext cx="1709635"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Reader 2:</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9" name="Text Placeholder 11">
            <a:extLst>
              <a:ext uri="{FF2B5EF4-FFF2-40B4-BE49-F238E27FC236}">
                <a16:creationId xmlns:a16="http://schemas.microsoft.com/office/drawing/2014/main" id="{54D18103-9CC9-F248-198A-3ED24726786A}"/>
              </a:ext>
            </a:extLst>
          </p:cNvPr>
          <p:cNvSpPr>
            <a:spLocks noGrp="1"/>
          </p:cNvSpPr>
          <p:nvPr>
            <p:ph type="body" sz="quarter" idx="12" hasCustomPrompt="1"/>
          </p:nvPr>
        </p:nvSpPr>
        <p:spPr>
          <a:xfrm>
            <a:off x="2226924" y="1117315"/>
            <a:ext cx="6131305" cy="5160195"/>
          </a:xfrm>
          <a:prstGeom prst="rect">
            <a:avLst/>
          </a:prstGeom>
          <a:solidFill>
            <a:srgbClr val="FFF2CC">
              <a:alpha val="74118"/>
            </a:srgbClr>
          </a:solidFill>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2" name="TextBox 1">
            <a:extLst>
              <a:ext uri="{FF2B5EF4-FFF2-40B4-BE49-F238E27FC236}">
                <a16:creationId xmlns:a16="http://schemas.microsoft.com/office/drawing/2014/main" id="{35401CE0-607B-EF1A-CA1A-F022D80B2176}"/>
              </a:ext>
            </a:extLst>
          </p:cNvPr>
          <p:cNvSpPr txBox="1"/>
          <p:nvPr userDrawn="1"/>
        </p:nvSpPr>
        <p:spPr>
          <a:xfrm>
            <a:off x="1506347" y="6396335"/>
            <a:ext cx="6131305" cy="461665"/>
          </a:xfrm>
          <a:prstGeom prst="rect">
            <a:avLst/>
          </a:prstGeom>
          <a:noFill/>
        </p:spPr>
        <p:txBody>
          <a:bodyPr wrap="square" rtlCol="0">
            <a:spAutoFit/>
          </a:bodyPr>
          <a:lstStyle/>
          <a:p>
            <a:pPr algn="ctr"/>
            <a:r>
              <a:rPr lang="en-US" sz="2400" i="0" dirty="0">
                <a:latin typeface="Lucida Calligraphy" panose="03010101010101010101" pitchFamily="66" charset="77"/>
                <a:ea typeface="Verdana" panose="020B0604030504040204" pitchFamily="34" charset="0"/>
                <a:cs typeface="Verdana" panose="020B0604030504040204" pitchFamily="34" charset="0"/>
              </a:rPr>
              <a:t>The reader will light the candle </a:t>
            </a:r>
          </a:p>
        </p:txBody>
      </p:sp>
    </p:spTree>
    <p:extLst>
      <p:ext uri="{BB962C8B-B14F-4D97-AF65-F5344CB8AC3E}">
        <p14:creationId xmlns:p14="http://schemas.microsoft.com/office/powerpoint/2010/main" val="30415201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041149" y="1236861"/>
            <a:ext cx="7726931"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All:</a:t>
            </a:r>
          </a:p>
        </p:txBody>
      </p:sp>
    </p:spTree>
    <p:extLst>
      <p:ext uri="{BB962C8B-B14F-4D97-AF65-F5344CB8AC3E}">
        <p14:creationId xmlns:p14="http://schemas.microsoft.com/office/powerpoint/2010/main" val="139167720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85.xml"/><Relationship Id="rId2" Type="http://schemas.openxmlformats.org/officeDocument/2006/relationships/slideLayout" Target="../slideLayouts/slideLayout84.xml"/><Relationship Id="rId1" Type="http://schemas.openxmlformats.org/officeDocument/2006/relationships/slideLayout" Target="../slideLayouts/slideLayout83.xml"/><Relationship Id="rId5" Type="http://schemas.openxmlformats.org/officeDocument/2006/relationships/image" Target="../media/image26.jpeg"/><Relationship Id="rId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4" Type="http://schemas.openxmlformats.org/officeDocument/2006/relationships/slideLayout" Target="../slideLayouts/slideLayout37.xml"/><Relationship Id="rId9" Type="http://schemas.openxmlformats.org/officeDocument/2006/relationships/image" Target="../media/image19.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4" Type="http://schemas.openxmlformats.org/officeDocument/2006/relationships/image" Target="../media/image20.jpe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slideLayout" Target="../slideLayouts/slideLayout45.xml"/><Relationship Id="rId7" Type="http://schemas.openxmlformats.org/officeDocument/2006/relationships/theme" Target="../theme/theme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2.jpg"/><Relationship Id="rId3" Type="http://schemas.openxmlformats.org/officeDocument/2006/relationships/slideLayout" Target="../slideLayouts/slideLayout51.xml"/><Relationship Id="rId7"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image" Target="../media/image23.jpeg"/><Relationship Id="rId5" Type="http://schemas.openxmlformats.org/officeDocument/2006/relationships/theme" Target="../theme/theme6.xml"/><Relationship Id="rId4" Type="http://schemas.openxmlformats.org/officeDocument/2006/relationships/slideLayout" Target="../slideLayouts/slideLayout5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image" Target="../media/image24.jpeg"/><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19" Type="http://schemas.openxmlformats.org/officeDocument/2006/relationships/theme" Target="../theme/theme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9.xml"/><Relationship Id="rId2" Type="http://schemas.openxmlformats.org/officeDocument/2006/relationships/slideLayout" Target="../slideLayouts/slideLayout78.xml"/><Relationship Id="rId1" Type="http://schemas.openxmlformats.org/officeDocument/2006/relationships/slideLayout" Target="../slideLayouts/slideLayout77.xml"/><Relationship Id="rId5" Type="http://schemas.openxmlformats.org/officeDocument/2006/relationships/image" Target="../media/image25.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2.xml"/><Relationship Id="rId2" Type="http://schemas.openxmlformats.org/officeDocument/2006/relationships/slideLayout" Target="../slideLayouts/slideLayout81.xml"/><Relationship Id="rId1" Type="http://schemas.openxmlformats.org/officeDocument/2006/relationships/slideLayout" Target="../slideLayouts/slideLayout80.xml"/><Relationship Id="rId5" Type="http://schemas.openxmlformats.org/officeDocument/2006/relationships/image" Target="../media/image20.jpe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A42F8-F502-CA40-A499-BAF51F08894E}" type="datetimeFigureOut">
              <a:rPr lang="en-US" smtClean="0"/>
              <a:t>7/24/26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7B89E0-00D2-6C40-8B00-2D506419E48F}" type="slidenum">
              <a:rPr lang="en-US" smtClean="0"/>
              <a:t>‹#›</a:t>
            </a:fld>
            <a:endParaRPr lang="en-US"/>
          </a:p>
        </p:txBody>
      </p:sp>
    </p:spTree>
    <p:extLst>
      <p:ext uri="{BB962C8B-B14F-4D97-AF65-F5344CB8AC3E}">
        <p14:creationId xmlns:p14="http://schemas.microsoft.com/office/powerpoint/2010/main" val="412553571"/>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85" r:id="rId3"/>
    <p:sldLayoutId id="2147483687" r:id="rId4"/>
    <p:sldLayoutId id="2147483697" r:id="rId5"/>
    <p:sldLayoutId id="2147483698" r:id="rId6"/>
    <p:sldLayoutId id="2147483816" r:id="rId7"/>
    <p:sldLayoutId id="2147483821" r:id="rId8"/>
    <p:sldLayoutId id="2147483699" r:id="rId9"/>
    <p:sldLayoutId id="2147483822" r:id="rId10"/>
    <p:sldLayoutId id="2147483817" r:id="rId11"/>
    <p:sldLayoutId id="2147483700" r:id="rId12"/>
    <p:sldLayoutId id="2147483799" r:id="rId13"/>
    <p:sldLayoutId id="2147483800" r:id="rId14"/>
    <p:sldLayoutId id="2147483802" r:id="rId15"/>
    <p:sldLayoutId id="2147483820" r:id="rId16"/>
    <p:sldLayoutId id="2147483819" r:id="rId17"/>
    <p:sldLayoutId id="2147483815" r:id="rId18"/>
    <p:sldLayoutId id="2147483814" r:id="rId19"/>
    <p:sldLayoutId id="2147483813" r:id="rId20"/>
    <p:sldLayoutId id="2147483812" r:id="rId21"/>
    <p:sldLayoutId id="2147483811" r:id="rId22"/>
    <p:sldLayoutId id="2147483801" r:id="rId23"/>
    <p:sldLayoutId id="2147483663" r:id="rId24"/>
    <p:sldLayoutId id="2147483662" r:id="rId25"/>
    <p:sldLayoutId id="2147483803" r:id="rId26"/>
    <p:sldLayoutId id="2147483807" r:id="rId27"/>
    <p:sldLayoutId id="2147483806" r:id="rId28"/>
    <p:sldLayoutId id="2147483797" r:id="rId29"/>
    <p:sldLayoutId id="2147483674" r:id="rId30"/>
    <p:sldLayoutId id="2147483818" r:id="rId31"/>
    <p:sldLayoutId id="2147483730" r:id="rId32"/>
    <p:sldLayoutId id="2147483729" r:id="rId3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50DE8C1-A0AD-CD01-2280-CBC4BD20819F}"/>
              </a:ext>
            </a:extLst>
          </p:cNvPr>
          <p:cNvPicPr>
            <a:picLocks noChangeAspect="1" noChangeArrowheads="1"/>
          </p:cNvPicPr>
          <p:nvPr userDrawn="1"/>
        </p:nvPicPr>
        <p:blipFill>
          <a:blip r:embed="rId5">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3CD8EB3F-446E-AA50-BCB4-B95F68B759F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dirty="0"/>
              <a:t>Advent Candle Lighting </a:t>
            </a:r>
          </a:p>
        </p:txBody>
      </p:sp>
    </p:spTree>
    <p:extLst>
      <p:ext uri="{BB962C8B-B14F-4D97-AF65-F5344CB8AC3E}">
        <p14:creationId xmlns:p14="http://schemas.microsoft.com/office/powerpoint/2010/main" val="1517373760"/>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Baguet Script"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1B8D5B-8F27-A1E9-1BE5-15C07B1EF934}"/>
              </a:ext>
            </a:extLst>
          </p:cNvPr>
          <p:cNvPicPr>
            <a:picLocks noChangeAspect="1"/>
          </p:cNvPicPr>
          <p:nvPr userDrawn="1"/>
        </p:nvPicPr>
        <p:blipFill rotWithShape="1">
          <a:blip r:embed="rId9"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itle Placeholder 9">
            <a:extLst>
              <a:ext uri="{FF2B5EF4-FFF2-40B4-BE49-F238E27FC236}">
                <a16:creationId xmlns:a16="http://schemas.microsoft.com/office/drawing/2014/main" id="{15676F70-AF4A-A2DE-5EF5-9BE05DD1BEE5}"/>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2403207"/>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Tx/>
        <a:buNone/>
        <a:defRPr sz="45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descr="The Lent Season &amp; Symbolism - Unspoken Elements">
            <a:extLst>
              <a:ext uri="{FF2B5EF4-FFF2-40B4-BE49-F238E27FC236}">
                <a16:creationId xmlns:a16="http://schemas.microsoft.com/office/drawing/2014/main" id="{66E3D6CF-6543-72FA-4159-DFDA5402B442}"/>
              </a:ext>
            </a:extLst>
          </p:cNvPr>
          <p:cNvPicPr>
            <a:picLocks noChangeAspect="1" noChangeArrowheads="1"/>
          </p:cNvPicPr>
          <p:nvPr userDrawn="1"/>
        </p:nvPicPr>
        <p:blipFill>
          <a:blip r:embed="rId4" cstate="email">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28650" y="202566"/>
            <a:ext cx="7886700" cy="1325563"/>
          </a:xfrm>
          <a:prstGeom prst="rect">
            <a:avLst/>
          </a:prstGeom>
        </p:spPr>
        <p:txBody>
          <a:bodyPr vert="horz" lIns="91440" tIns="45720" rIns="91440" bIns="45720" rtlCol="0" anchor="ctr">
            <a:normAutofit/>
          </a:bodyPr>
          <a:lstStyle/>
          <a:p>
            <a:r>
              <a:rPr lang="en-US" dirty="0"/>
              <a:t>CONFESSION </a:t>
            </a:r>
          </a:p>
        </p:txBody>
      </p:sp>
    </p:spTree>
    <p:extLst>
      <p:ext uri="{BB962C8B-B14F-4D97-AF65-F5344CB8AC3E}">
        <p14:creationId xmlns:p14="http://schemas.microsoft.com/office/powerpoint/2010/main" val="944592439"/>
      </p:ext>
    </p:extLst>
  </p:cSld>
  <p:clrMap bg1="lt1" tx1="dk1" bg2="lt2" tx2="dk2" accent1="accent1" accent2="accent2" accent3="accent3" accent4="accent4" accent5="accent5" accent6="accent6" hlink="hlink" folHlink="folHlink"/>
  <p:sldLayoutIdLst>
    <p:sldLayoutId id="2147483690" r:id="rId1"/>
    <p:sldLayoutId id="2147483691" r:id="rId2"/>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painting of flowers in a field&#10;&#10;AI-generated content may be incorrect.">
            <a:extLst>
              <a:ext uri="{FF2B5EF4-FFF2-40B4-BE49-F238E27FC236}">
                <a16:creationId xmlns:a16="http://schemas.microsoft.com/office/drawing/2014/main" id="{9D21A2E4-1F02-522C-0026-6B693A236C72}"/>
              </a:ext>
            </a:extLst>
          </p:cNvPr>
          <p:cNvPicPr>
            <a:picLocks noChangeAspect="1"/>
          </p:cNvPicPr>
          <p:nvPr userDrawn="1"/>
        </p:nvPicPr>
        <p:blipFill>
          <a:blip r:embed="rId8" cstate="email">
            <a:alphaModFix amt="20000"/>
            <a:extLst>
              <a:ext uri="{28A0092B-C50C-407E-A947-70E740481C1C}">
                <a14:useLocalDpi xmlns:a14="http://schemas.microsoft.com/office/drawing/2010/main"/>
              </a:ext>
            </a:extLst>
          </a:blip>
          <a:stretch>
            <a:fillRect/>
          </a:stretch>
        </p:blipFill>
        <p:spPr>
          <a:xfrm>
            <a:off x="0" y="1181528"/>
            <a:ext cx="9144000" cy="5676472"/>
          </a:xfrm>
          <a:prstGeom prst="rect">
            <a:avLst/>
          </a:prstGeom>
        </p:spPr>
      </p:pic>
      <p:sp>
        <p:nvSpPr>
          <p:cNvPr id="2" name="Title Placeholder 1">
            <a:extLst>
              <a:ext uri="{FF2B5EF4-FFF2-40B4-BE49-F238E27FC236}">
                <a16:creationId xmlns:a16="http://schemas.microsoft.com/office/drawing/2014/main" id="{F50D1853-DEB0-D73F-E0DD-F7805209AC69}"/>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Apostles Creed UMH 882</a:t>
            </a:r>
          </a:p>
        </p:txBody>
      </p:sp>
    </p:spTree>
    <p:extLst>
      <p:ext uri="{BB962C8B-B14F-4D97-AF65-F5344CB8AC3E}">
        <p14:creationId xmlns:p14="http://schemas.microsoft.com/office/powerpoint/2010/main" val="179348511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45" r:id="rId5"/>
    <p:sldLayoutId id="2147483716" r:id="rId6"/>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Butterflies flying in the air&#10;&#10;AI-generated content may be incorrect.">
            <a:extLst>
              <a:ext uri="{FF2B5EF4-FFF2-40B4-BE49-F238E27FC236}">
                <a16:creationId xmlns:a16="http://schemas.microsoft.com/office/drawing/2014/main" id="{5ADE271C-7EA1-B9E6-05C2-F842672D6151}"/>
              </a:ext>
            </a:extLst>
          </p:cNvPr>
          <p:cNvPicPr>
            <a:picLocks noChangeAspect="1"/>
          </p:cNvPicPr>
          <p:nvPr userDrawn="1"/>
        </p:nvPicPr>
        <p:blipFill>
          <a:blip r:embed="rId8">
            <a:alphaModFix amt="5000"/>
          </a:blip>
          <a:stretch>
            <a:fillRect/>
          </a:stretch>
        </p:blipFill>
        <p:spPr>
          <a:xfrm>
            <a:off x="0" y="0"/>
            <a:ext cx="9143999" cy="6858000"/>
          </a:xfrm>
          <a:prstGeom prst="rect">
            <a:avLst/>
          </a:prstGeom>
        </p:spPr>
      </p:pic>
      <p:sp>
        <p:nvSpPr>
          <p:cNvPr id="2" name="Title Placeholder 1">
            <a:extLst>
              <a:ext uri="{FF2B5EF4-FFF2-40B4-BE49-F238E27FC236}">
                <a16:creationId xmlns:a16="http://schemas.microsoft.com/office/drawing/2014/main" id="{9E4BA685-716D-E71E-169E-FC0049952C9A}"/>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Nicene Creed UMH 880</a:t>
            </a:r>
          </a:p>
        </p:txBody>
      </p:sp>
    </p:spTree>
    <p:extLst>
      <p:ext uri="{BB962C8B-B14F-4D97-AF65-F5344CB8AC3E}">
        <p14:creationId xmlns:p14="http://schemas.microsoft.com/office/powerpoint/2010/main" val="3942332354"/>
      </p:ext>
    </p:extLst>
  </p:cSld>
  <p:clrMap bg1="lt1" tx1="dk1" bg2="lt2" tx2="dk2" accent1="accent1" accent2="accent2" accent3="accent3" accent4="accent4" accent5="accent5" accent6="accent6" hlink="hlink" folHlink="folHlink"/>
  <p:sldLayoutIdLst>
    <p:sldLayoutId id="2147483668" r:id="rId1"/>
    <p:sldLayoutId id="2147483725" r:id="rId2"/>
    <p:sldLayoutId id="2147483724" r:id="rId3"/>
    <p:sldLayoutId id="2147483726" r:id="rId4"/>
    <p:sldLayoutId id="2147483727" r:id="rId5"/>
    <p:sldLayoutId id="2147483728" r:id="rId6"/>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In the heart of a peaceful forest, dappled sunlight filters through the canopy, illuminating a solitary wooden cross surrounded by a carpet of white flowers. This scene of natural beauty and serenity evokes a sense of contemplation and reverence, as the cross marks a place of significance amidst the wild flora. The play of light and shadow, combined with the vibrant life of the forest, creates a serene and sacred atmosphere, inviting observers to pause and reflect.">
            <a:extLst>
              <a:ext uri="{FF2B5EF4-FFF2-40B4-BE49-F238E27FC236}">
                <a16:creationId xmlns:a16="http://schemas.microsoft.com/office/drawing/2014/main" id="{1B0917F8-C027-0D2D-BDF9-2FFB5AC42E80}"/>
              </a:ext>
            </a:extLst>
          </p:cNvPr>
          <p:cNvPicPr>
            <a:picLocks noChangeAspect="1" noChangeArrowheads="1"/>
          </p:cNvPicPr>
          <p:nvPr userDrawn="1"/>
        </p:nvPicPr>
        <p:blipFill>
          <a:blip r:embed="rId6">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7E3F0CED-423F-67D7-8E5F-F48BA8A04EAA}"/>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The Apostle’s Creed</a:t>
            </a:r>
            <a:br>
              <a:rPr lang="en-US" dirty="0"/>
            </a:br>
            <a:r>
              <a:rPr lang="en-US" dirty="0"/>
              <a:t>Traditional Version </a:t>
            </a:r>
          </a:p>
        </p:txBody>
      </p:sp>
    </p:spTree>
    <p:extLst>
      <p:ext uri="{BB962C8B-B14F-4D97-AF65-F5344CB8AC3E}">
        <p14:creationId xmlns:p14="http://schemas.microsoft.com/office/powerpoint/2010/main" val="3399821931"/>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cross on a path with flowers and trees&#10;&#10;AI-generated content may be incorrect.">
            <a:extLst>
              <a:ext uri="{FF2B5EF4-FFF2-40B4-BE49-F238E27FC236}">
                <a16:creationId xmlns:a16="http://schemas.microsoft.com/office/drawing/2014/main" id="{EED360EA-0707-F612-E24F-F301080D4BD7}"/>
              </a:ext>
            </a:extLst>
          </p:cNvPr>
          <p:cNvPicPr>
            <a:picLocks noChangeAspect="1"/>
          </p:cNvPicPr>
          <p:nvPr userDrawn="1"/>
        </p:nvPicPr>
        <p:blipFill>
          <a:blip r:embed="rId20" cstate="email">
            <a:alphaModFix amt="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3690429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93" r:id="rId4"/>
    <p:sldLayoutId id="2147483771" r:id="rId5"/>
    <p:sldLayoutId id="2147483773" r:id="rId6"/>
    <p:sldLayoutId id="2147483794" r:id="rId7"/>
    <p:sldLayoutId id="2147483774" r:id="rId8"/>
    <p:sldLayoutId id="2147483775" r:id="rId9"/>
    <p:sldLayoutId id="2147483776" r:id="rId10"/>
    <p:sldLayoutId id="2147483795" r:id="rId11"/>
    <p:sldLayoutId id="2147483778" r:id="rId12"/>
    <p:sldLayoutId id="2147483772" r:id="rId13"/>
    <p:sldLayoutId id="2147483777" r:id="rId14"/>
    <p:sldLayoutId id="2147483796" r:id="rId15"/>
    <p:sldLayoutId id="2147483809" r:id="rId16"/>
    <p:sldLayoutId id="2147483808" r:id="rId17"/>
    <p:sldLayoutId id="2147483791" r:id="rId18"/>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3800" b="1" kern="1200">
          <a:ln>
            <a:solidFill>
              <a:schemeClr val="bg1"/>
            </a:solidFill>
          </a:ln>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C93A617-CA3C-F5EE-6BB2-D5A4CE764DEC}"/>
              </a:ext>
            </a:extLst>
          </p:cNvPr>
          <p:cNvSpPr txBox="1"/>
          <p:nvPr userDrawn="1"/>
        </p:nvSpPr>
        <p:spPr>
          <a:xfrm>
            <a:off x="106680" y="247134"/>
            <a:ext cx="8930640" cy="861774"/>
          </a:xfrm>
          <a:prstGeom prst="rect">
            <a:avLst/>
          </a:prstGeom>
          <a:noFill/>
        </p:spPr>
        <p:txBody>
          <a:bodyPr wrap="square">
            <a:spAutoFit/>
          </a:bodyPr>
          <a:lstStyle/>
          <a:p>
            <a:pPr algn="l"/>
            <a:r>
              <a:rPr lang="en-US" sz="5000" b="1" dirty="0">
                <a:effectLst/>
                <a:latin typeface="Verdana" panose="020B0604030504040204" pitchFamily="34" charset="0"/>
                <a:ea typeface="Verdana" panose="020B0604030504040204" pitchFamily="34" charset="0"/>
                <a:cs typeface="Verdana" panose="020B0604030504040204" pitchFamily="34" charset="0"/>
              </a:rPr>
              <a:t>The Lord’s Prayer</a:t>
            </a:r>
          </a:p>
        </p:txBody>
      </p:sp>
      <p:sp>
        <p:nvSpPr>
          <p:cNvPr id="10" name="TextBox 9">
            <a:extLst>
              <a:ext uri="{FF2B5EF4-FFF2-40B4-BE49-F238E27FC236}">
                <a16:creationId xmlns:a16="http://schemas.microsoft.com/office/drawing/2014/main" id="{AE61D689-BC9F-FA9E-637F-CAD6B7DE6487}"/>
              </a:ext>
            </a:extLst>
          </p:cNvPr>
          <p:cNvSpPr txBox="1"/>
          <p:nvPr userDrawn="1"/>
        </p:nvSpPr>
        <p:spPr>
          <a:xfrm>
            <a:off x="7127240" y="554910"/>
            <a:ext cx="2448560" cy="553998"/>
          </a:xfrm>
          <a:prstGeom prst="rect">
            <a:avLst/>
          </a:prstGeom>
          <a:noFill/>
        </p:spPr>
        <p:txBody>
          <a:bodyPr wrap="square">
            <a:spAutoFit/>
          </a:bodyPr>
          <a:lstStyle/>
          <a:p>
            <a:r>
              <a:rPr lang="en-US" sz="3000" dirty="0">
                <a:effectLst/>
                <a:latin typeface="Verdana" panose="020B0604030504040204" pitchFamily="34" charset="0"/>
                <a:ea typeface="Verdana" panose="020B0604030504040204" pitchFamily="34" charset="0"/>
                <a:cs typeface="Verdana" panose="020B0604030504040204" pitchFamily="34" charset="0"/>
              </a:rPr>
              <a:t>UMH 895</a:t>
            </a:r>
          </a:p>
        </p:txBody>
      </p:sp>
      <p:pic>
        <p:nvPicPr>
          <p:cNvPr id="12" name="Picture 11">
            <a:extLst>
              <a:ext uri="{FF2B5EF4-FFF2-40B4-BE49-F238E27FC236}">
                <a16:creationId xmlns:a16="http://schemas.microsoft.com/office/drawing/2014/main" id="{4D5BE7CE-51E5-2CE8-025F-8CDFC149B44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1108908"/>
            <a:ext cx="1582013" cy="2022574"/>
          </a:xfrm>
          <a:prstGeom prst="ellipse">
            <a:avLst/>
          </a:prstGeom>
          <a:ln>
            <a:noFill/>
          </a:ln>
          <a:effectLst>
            <a:softEdge rad="112500"/>
          </a:effectLst>
        </p:spPr>
      </p:pic>
    </p:spTree>
    <p:extLst>
      <p:ext uri="{BB962C8B-B14F-4D97-AF65-F5344CB8AC3E}">
        <p14:creationId xmlns:p14="http://schemas.microsoft.com/office/powerpoint/2010/main" val="685952538"/>
      </p:ext>
    </p:extLst>
  </p:cSld>
  <p:clrMap bg1="lt1" tx1="dk1" bg2="lt2" tx2="dk2" accent1="accent1" accent2="accent2" accent3="accent3" accent4="accent4" accent5="accent5" accent6="accent6" hlink="hlink" folHlink="folHlink"/>
  <p:sldLayoutIdLst>
    <p:sldLayoutId id="2147483754" r:id="rId1"/>
    <p:sldLayoutId id="2147483753" r:id="rId2"/>
    <p:sldLayoutId id="2147483790"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descr="The Lent Season &amp; Symbolism - Unspoken Elements">
            <a:extLst>
              <a:ext uri="{FF2B5EF4-FFF2-40B4-BE49-F238E27FC236}">
                <a16:creationId xmlns:a16="http://schemas.microsoft.com/office/drawing/2014/main" id="{66E3D6CF-6543-72FA-4159-DFDA5402B442}"/>
              </a:ext>
            </a:extLst>
          </p:cNvPr>
          <p:cNvPicPr>
            <a:picLocks noChangeAspect="1" noChangeArrowheads="1"/>
          </p:cNvPicPr>
          <p:nvPr userDrawn="1"/>
        </p:nvPicPr>
        <p:blipFill>
          <a:blip r:embed="rId5" cstate="email">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28650" y="202566"/>
            <a:ext cx="7886700" cy="1325563"/>
          </a:xfrm>
          <a:prstGeom prst="rect">
            <a:avLst/>
          </a:prstGeom>
        </p:spPr>
        <p:txBody>
          <a:bodyPr vert="horz" lIns="91440" tIns="45720" rIns="91440" bIns="45720" rtlCol="0" anchor="ctr">
            <a:normAutofit/>
          </a:bodyPr>
          <a:lstStyle/>
          <a:p>
            <a:r>
              <a:rPr lang="en-US" dirty="0"/>
              <a:t>Call to Worship Lent</a:t>
            </a:r>
          </a:p>
        </p:txBody>
      </p:sp>
    </p:spTree>
    <p:extLst>
      <p:ext uri="{BB962C8B-B14F-4D97-AF65-F5344CB8AC3E}">
        <p14:creationId xmlns:p14="http://schemas.microsoft.com/office/powerpoint/2010/main" val="288646004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3" Type="http://schemas.openxmlformats.org/officeDocument/2006/relationships/hyperlink" Target="Music/Gloria%20Patri%20-%20RUMC.mp3" TargetMode="External"/><Relationship Id="rId2" Type="http://schemas.openxmlformats.org/officeDocument/2006/relationships/image" Target="../media/image34.jpe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5.xml"/></Relationships>
</file>

<file path=ppt/slides/_rels/slide4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5.xml"/></Relationships>
</file>

<file path=ppt/slides/_rels/slide4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5.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5.xml"/></Relationships>
</file>

<file path=ppt/slides/_rels/slide52.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36.tiff"/><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02687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AA95E-B1D5-96BB-43DE-92BA06548E4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06755F6-31E6-8BFD-2C96-E4BB7C93F7BC}"/>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8F960C3F-80A6-C1D3-9C88-DC92F36E3B42}"/>
              </a:ext>
            </a:extLst>
          </p:cNvPr>
          <p:cNvSpPr txBox="1"/>
          <p:nvPr/>
        </p:nvSpPr>
        <p:spPr>
          <a:xfrm>
            <a:off x="0" y="1319119"/>
            <a:ext cx="5665694" cy="4846391"/>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and You have proven Your faithfulness to us time and time again. Remind us today that we are more than conquerors through Him who loved us. </a:t>
            </a:r>
          </a:p>
        </p:txBody>
      </p:sp>
    </p:spTree>
    <p:extLst>
      <p:ext uri="{BB962C8B-B14F-4D97-AF65-F5344CB8AC3E}">
        <p14:creationId xmlns:p14="http://schemas.microsoft.com/office/powerpoint/2010/main" val="278059982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5D85A-36BA-01C2-7490-D39D8BC6766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F01FAB7-FA6B-6243-DB03-894FE171CB4C}"/>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EBE5BFFD-DA49-386E-9F9C-7F5900C8038D}"/>
              </a:ext>
            </a:extLst>
          </p:cNvPr>
          <p:cNvSpPr txBox="1"/>
          <p:nvPr/>
        </p:nvSpPr>
        <p:spPr>
          <a:xfrm>
            <a:off x="0" y="1319120"/>
            <a:ext cx="5629835" cy="4846391"/>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Bind our wandering hearts to Your eternal promises. Assure us once again that absolutely nothing in all creation can sever us from Your love. </a:t>
            </a:r>
          </a:p>
        </p:txBody>
      </p:sp>
    </p:spTree>
    <p:extLst>
      <p:ext uri="{BB962C8B-B14F-4D97-AF65-F5344CB8AC3E}">
        <p14:creationId xmlns:p14="http://schemas.microsoft.com/office/powerpoint/2010/main" val="12053373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3E274-6211-53D1-C66D-AD7959012E9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91AE5CC-0789-4FBD-B88E-E5F0F84F2D52}"/>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AD2B5FB5-9320-9382-AB97-734F158FADEA}"/>
              </a:ext>
            </a:extLst>
          </p:cNvPr>
          <p:cNvSpPr txBox="1"/>
          <p:nvPr/>
        </p:nvSpPr>
        <p:spPr>
          <a:xfrm>
            <a:off x="0" y="2357865"/>
            <a:ext cx="5629835" cy="2768900"/>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We pray this in the strong and saving name of Jesus Christ, our Lord. Amen.</a:t>
            </a:r>
            <a:r>
              <a:rPr lang="en-US" sz="3000" dirty="0">
                <a:latin typeface="Verdana" panose="020B0604030504040204" pitchFamily="34" charset="0"/>
                <a:ea typeface="Verdana" panose="020B0604030504040204" pitchFamily="34" charset="0"/>
                <a:cs typeface="Verdana" panose="020B0604030504040204" pitchFamily="34" charset="0"/>
              </a:rPr>
              <a:t> </a:t>
            </a:r>
            <a:endParaRPr lang="en-US" sz="3000" b="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5155729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E581BA-5CA8-7A49-8E77-A2F26348855C}"/>
              </a:ext>
            </a:extLst>
          </p:cNvPr>
          <p:cNvPicPr>
            <a:picLocks noChangeAspect="1"/>
          </p:cNvPicPr>
          <p:nvPr/>
        </p:nvPicPr>
        <p:blipFill>
          <a:blip r:embed="rId2">
            <a:alphaModFix amt="13000"/>
          </a:blip>
          <a:stretch>
            <a:fillRect/>
          </a:stretch>
        </p:blipFill>
        <p:spPr>
          <a:xfrm>
            <a:off x="0" y="0"/>
            <a:ext cx="9144000" cy="6858000"/>
          </a:xfrm>
          <a:prstGeom prst="rect">
            <a:avLst/>
          </a:prstGeom>
        </p:spPr>
      </p:pic>
      <p:sp>
        <p:nvSpPr>
          <p:cNvPr id="9" name="TextBox 8">
            <a:extLst>
              <a:ext uri="{FF2B5EF4-FFF2-40B4-BE49-F238E27FC236}">
                <a16:creationId xmlns:a16="http://schemas.microsoft.com/office/drawing/2014/main" id="{0A174F67-068E-5743-AFEE-6AC8B052DAEB}"/>
              </a:ext>
            </a:extLst>
          </p:cNvPr>
          <p:cNvSpPr txBox="1"/>
          <p:nvPr/>
        </p:nvSpPr>
        <p:spPr>
          <a:xfrm>
            <a:off x="-283" y="2388394"/>
            <a:ext cx="9144281" cy="3416320"/>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Seek ye first </a:t>
            </a:r>
          </a:p>
          <a:p>
            <a:pPr algn="ctr"/>
            <a:r>
              <a:rPr lang="en-US" sz="3600" dirty="0">
                <a:latin typeface="Times New Roman" charset="0"/>
                <a:ea typeface="Times New Roman" charset="0"/>
                <a:cs typeface="Times New Roman" charset="0"/>
              </a:rPr>
              <a:t>the kingdom of God </a:t>
            </a:r>
          </a:p>
          <a:p>
            <a:pPr algn="ctr"/>
            <a:r>
              <a:rPr lang="en-US" sz="3600" dirty="0">
                <a:latin typeface="Times New Roman" charset="0"/>
                <a:ea typeface="Times New Roman" charset="0"/>
                <a:cs typeface="Times New Roman" charset="0"/>
              </a:rPr>
              <a:t>and his righteousness, </a:t>
            </a:r>
          </a:p>
          <a:p>
            <a:pPr algn="ctr"/>
            <a:r>
              <a:rPr lang="en-US" sz="3600" dirty="0">
                <a:latin typeface="Times New Roman" charset="0"/>
                <a:ea typeface="Times New Roman" charset="0"/>
                <a:cs typeface="Times New Roman" charset="0"/>
              </a:rPr>
              <a:t>and all these things </a:t>
            </a:r>
          </a:p>
          <a:p>
            <a:pPr algn="ctr"/>
            <a:r>
              <a:rPr lang="en-US" sz="3600" dirty="0">
                <a:latin typeface="Times New Roman" charset="0"/>
                <a:ea typeface="Times New Roman" charset="0"/>
                <a:cs typeface="Times New Roman" charset="0"/>
              </a:rPr>
              <a:t>shall be added unto you.  </a:t>
            </a:r>
          </a:p>
          <a:p>
            <a:pPr algn="ctr"/>
            <a:r>
              <a:rPr lang="en-US" sz="3600" dirty="0" err="1">
                <a:latin typeface="Times New Roman" charset="0"/>
                <a:ea typeface="Times New Roman" charset="0"/>
                <a:cs typeface="Times New Roman" charset="0"/>
              </a:rPr>
              <a:t>Allelu</a:t>
            </a:r>
            <a:r>
              <a:rPr lang="en-US" sz="3600" dirty="0">
                <a:latin typeface="Times New Roman" charset="0"/>
                <a:ea typeface="Times New Roman" charset="0"/>
                <a:cs typeface="Times New Roman" charset="0"/>
              </a:rPr>
              <a:t>, alleluia!</a:t>
            </a:r>
          </a:p>
        </p:txBody>
      </p:sp>
      <p:sp>
        <p:nvSpPr>
          <p:cNvPr id="5" name="TextBox 4">
            <a:extLst>
              <a:ext uri="{FF2B5EF4-FFF2-40B4-BE49-F238E27FC236}">
                <a16:creationId xmlns:a16="http://schemas.microsoft.com/office/drawing/2014/main" id="{60F419E5-55E7-4E4B-9D77-D1E2989E2611}"/>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“Seek Ye First”  UMH 405</a:t>
            </a:r>
          </a:p>
          <a:p>
            <a:pPr algn="ctr"/>
            <a:r>
              <a:rPr lang="en-US" dirty="0">
                <a:latin typeface="Times New Roman" charset="0"/>
                <a:ea typeface="Times New Roman" charset="0"/>
                <a:cs typeface="Times New Roman" charset="0"/>
              </a:rPr>
              <a:t>WORDS and MUSIC: Karen Lafferty, 1972 </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Tree>
    <p:extLst>
      <p:ext uri="{BB962C8B-B14F-4D97-AF65-F5344CB8AC3E}">
        <p14:creationId xmlns:p14="http://schemas.microsoft.com/office/powerpoint/2010/main" val="3511336141"/>
      </p:ext>
    </p:extLst>
  </p:cSld>
  <p:clrMapOvr>
    <a:masterClrMapping/>
  </p:clrMapOvr>
  <p:transition spd="med">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E581BA-5CA8-7A49-8E77-A2F26348855C}"/>
              </a:ext>
            </a:extLst>
          </p:cNvPr>
          <p:cNvPicPr>
            <a:picLocks noChangeAspect="1"/>
          </p:cNvPicPr>
          <p:nvPr/>
        </p:nvPicPr>
        <p:blipFill>
          <a:blip r:embed="rId2">
            <a:alphaModFix amt="13000"/>
          </a:blip>
          <a:stretch>
            <a:fillRect/>
          </a:stretch>
        </p:blipFill>
        <p:spPr>
          <a:xfrm>
            <a:off x="0" y="0"/>
            <a:ext cx="9144000" cy="6858000"/>
          </a:xfrm>
          <a:prstGeom prst="rect">
            <a:avLst/>
          </a:prstGeom>
        </p:spPr>
      </p:pic>
      <p:sp>
        <p:nvSpPr>
          <p:cNvPr id="5" name="TextBox 4">
            <a:extLst>
              <a:ext uri="{FF2B5EF4-FFF2-40B4-BE49-F238E27FC236}">
                <a16:creationId xmlns:a16="http://schemas.microsoft.com/office/drawing/2014/main" id="{60F419E5-55E7-4E4B-9D77-D1E2989E2611}"/>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“Seek Ye First”  UMH 405</a:t>
            </a:r>
          </a:p>
          <a:p>
            <a:pPr algn="ctr"/>
            <a:r>
              <a:rPr lang="en-US" dirty="0">
                <a:latin typeface="Times New Roman" charset="0"/>
                <a:ea typeface="Times New Roman" charset="0"/>
                <a:cs typeface="Times New Roman" charset="0"/>
              </a:rPr>
              <a:t>WORDS and MUSIC: Karen Lafferty, 1972 </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6" name="TextBox 5">
            <a:extLst>
              <a:ext uri="{FF2B5EF4-FFF2-40B4-BE49-F238E27FC236}">
                <a16:creationId xmlns:a16="http://schemas.microsoft.com/office/drawing/2014/main" id="{678822D1-9245-7D49-9008-FE12B18397E2}"/>
              </a:ext>
            </a:extLst>
          </p:cNvPr>
          <p:cNvSpPr txBox="1"/>
          <p:nvPr/>
        </p:nvSpPr>
        <p:spPr>
          <a:xfrm>
            <a:off x="-283" y="2388394"/>
            <a:ext cx="9144281" cy="3416320"/>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We shall not live </a:t>
            </a:r>
          </a:p>
          <a:p>
            <a:pPr algn="ctr"/>
            <a:r>
              <a:rPr lang="en-US" sz="3600" dirty="0">
                <a:latin typeface="Times New Roman" charset="0"/>
                <a:ea typeface="Times New Roman" charset="0"/>
                <a:cs typeface="Times New Roman" charset="0"/>
              </a:rPr>
              <a:t>by bread alone, </a:t>
            </a:r>
          </a:p>
          <a:p>
            <a:pPr algn="ctr"/>
            <a:r>
              <a:rPr lang="en-US" sz="3600" dirty="0">
                <a:latin typeface="Times New Roman" charset="0"/>
                <a:ea typeface="Times New Roman" charset="0"/>
                <a:cs typeface="Times New Roman" charset="0"/>
              </a:rPr>
              <a:t>but by every word </a:t>
            </a:r>
          </a:p>
          <a:p>
            <a:pPr algn="ctr"/>
            <a:r>
              <a:rPr lang="en-US" sz="3600" dirty="0">
                <a:latin typeface="Times New Roman" charset="0"/>
                <a:ea typeface="Times New Roman" charset="0"/>
                <a:cs typeface="Times New Roman" charset="0"/>
              </a:rPr>
              <a:t>that proceeds from </a:t>
            </a:r>
          </a:p>
          <a:p>
            <a:pPr algn="ctr"/>
            <a:r>
              <a:rPr lang="en-US" sz="3600" dirty="0">
                <a:latin typeface="Times New Roman" charset="0"/>
                <a:ea typeface="Times New Roman" charset="0"/>
                <a:cs typeface="Times New Roman" charset="0"/>
              </a:rPr>
              <a:t>the mouth of God.</a:t>
            </a:r>
          </a:p>
          <a:p>
            <a:pPr algn="ctr"/>
            <a:r>
              <a:rPr lang="en-US" sz="3600" dirty="0" err="1">
                <a:latin typeface="Times New Roman" charset="0"/>
                <a:ea typeface="Times New Roman" charset="0"/>
                <a:cs typeface="Times New Roman" charset="0"/>
              </a:rPr>
              <a:t>Allelu</a:t>
            </a:r>
            <a:r>
              <a:rPr lang="en-US" sz="3600" dirty="0">
                <a:latin typeface="Times New Roman" charset="0"/>
                <a:ea typeface="Times New Roman" charset="0"/>
                <a:cs typeface="Times New Roman" charset="0"/>
              </a:rPr>
              <a:t>, alleluia!</a:t>
            </a:r>
          </a:p>
        </p:txBody>
      </p:sp>
    </p:spTree>
    <p:extLst>
      <p:ext uri="{BB962C8B-B14F-4D97-AF65-F5344CB8AC3E}">
        <p14:creationId xmlns:p14="http://schemas.microsoft.com/office/powerpoint/2010/main" val="384040506"/>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3E581BA-5CA8-7A49-8E77-A2F26348855C}"/>
              </a:ext>
            </a:extLst>
          </p:cNvPr>
          <p:cNvPicPr>
            <a:picLocks noChangeAspect="1"/>
          </p:cNvPicPr>
          <p:nvPr/>
        </p:nvPicPr>
        <p:blipFill>
          <a:blip r:embed="rId2">
            <a:alphaModFix amt="13000"/>
          </a:blip>
          <a:stretch>
            <a:fillRect/>
          </a:stretch>
        </p:blipFill>
        <p:spPr>
          <a:xfrm>
            <a:off x="0" y="0"/>
            <a:ext cx="9144000" cy="6858000"/>
          </a:xfrm>
          <a:prstGeom prst="rect">
            <a:avLst/>
          </a:prstGeom>
        </p:spPr>
      </p:pic>
      <p:sp>
        <p:nvSpPr>
          <p:cNvPr id="5" name="TextBox 4">
            <a:extLst>
              <a:ext uri="{FF2B5EF4-FFF2-40B4-BE49-F238E27FC236}">
                <a16:creationId xmlns:a16="http://schemas.microsoft.com/office/drawing/2014/main" id="{60F419E5-55E7-4E4B-9D77-D1E2989E2611}"/>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“Seek Ye First”  UMH 405</a:t>
            </a:r>
          </a:p>
          <a:p>
            <a:pPr algn="ctr"/>
            <a:r>
              <a:rPr lang="en-US" dirty="0">
                <a:latin typeface="Times New Roman" charset="0"/>
                <a:ea typeface="Times New Roman" charset="0"/>
                <a:cs typeface="Times New Roman" charset="0"/>
              </a:rPr>
              <a:t>WORDS and MUSIC: Karen Lafferty, 1972 </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6" name="TextBox 5">
            <a:extLst>
              <a:ext uri="{FF2B5EF4-FFF2-40B4-BE49-F238E27FC236}">
                <a16:creationId xmlns:a16="http://schemas.microsoft.com/office/drawing/2014/main" id="{678822D1-9245-7D49-9008-FE12B18397E2}"/>
              </a:ext>
            </a:extLst>
          </p:cNvPr>
          <p:cNvSpPr txBox="1"/>
          <p:nvPr/>
        </p:nvSpPr>
        <p:spPr>
          <a:xfrm>
            <a:off x="-283" y="2388394"/>
            <a:ext cx="9144281" cy="3416320"/>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Ask, and it shall </a:t>
            </a:r>
          </a:p>
          <a:p>
            <a:pPr algn="ctr"/>
            <a:r>
              <a:rPr lang="en-US" sz="3600" dirty="0">
                <a:latin typeface="Times New Roman" charset="0"/>
                <a:ea typeface="Times New Roman" charset="0"/>
                <a:cs typeface="Times New Roman" charset="0"/>
              </a:rPr>
              <a:t>be given unto you; </a:t>
            </a:r>
          </a:p>
          <a:p>
            <a:pPr algn="ctr"/>
            <a:r>
              <a:rPr lang="en-US" sz="3600" dirty="0">
                <a:latin typeface="Times New Roman" charset="0"/>
                <a:ea typeface="Times New Roman" charset="0"/>
                <a:cs typeface="Times New Roman" charset="0"/>
              </a:rPr>
              <a:t>seek and ye shall find; </a:t>
            </a:r>
          </a:p>
          <a:p>
            <a:pPr algn="ctr"/>
            <a:r>
              <a:rPr lang="en-US" sz="3600" dirty="0">
                <a:latin typeface="Times New Roman" charset="0"/>
                <a:ea typeface="Times New Roman" charset="0"/>
                <a:cs typeface="Times New Roman" charset="0"/>
              </a:rPr>
              <a:t>knock, and the door </a:t>
            </a:r>
          </a:p>
          <a:p>
            <a:pPr algn="ctr"/>
            <a:r>
              <a:rPr lang="en-US" sz="3600" dirty="0">
                <a:latin typeface="Times New Roman" charset="0"/>
                <a:ea typeface="Times New Roman" charset="0"/>
                <a:cs typeface="Times New Roman" charset="0"/>
              </a:rPr>
              <a:t>shall be opened unto you.  </a:t>
            </a:r>
          </a:p>
          <a:p>
            <a:pPr algn="ctr"/>
            <a:r>
              <a:rPr lang="en-US" sz="3600" dirty="0" err="1">
                <a:latin typeface="Times New Roman" charset="0"/>
                <a:ea typeface="Times New Roman" charset="0"/>
                <a:cs typeface="Times New Roman" charset="0"/>
              </a:rPr>
              <a:t>Allelu</a:t>
            </a:r>
            <a:r>
              <a:rPr lang="en-US" sz="3600" dirty="0">
                <a:latin typeface="Times New Roman" charset="0"/>
                <a:ea typeface="Times New Roman" charset="0"/>
                <a:cs typeface="Times New Roman" charset="0"/>
              </a:rPr>
              <a:t>, alleluia!</a:t>
            </a:r>
          </a:p>
        </p:txBody>
      </p:sp>
    </p:spTree>
    <p:extLst>
      <p:ext uri="{BB962C8B-B14F-4D97-AF65-F5344CB8AC3E}">
        <p14:creationId xmlns:p14="http://schemas.microsoft.com/office/powerpoint/2010/main" val="4217259750"/>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832620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8966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06DA9DF9-31F7-4056-B42E-878CC9241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3A3E5B-6BE8-8B9E-B638-960486F7F137}"/>
              </a:ext>
            </a:extLst>
          </p:cNvPr>
          <p:cNvSpPr>
            <a:spLocks noGrp="1"/>
          </p:cNvSpPr>
          <p:nvPr>
            <p:ph type="ctrTitle"/>
          </p:nvPr>
        </p:nvSpPr>
        <p:spPr>
          <a:xfrm>
            <a:off x="482601" y="643467"/>
            <a:ext cx="3465438" cy="4567137"/>
          </a:xfrm>
        </p:spPr>
        <p:txBody>
          <a:bodyPr>
            <a:normAutofit/>
          </a:bodyPr>
          <a:lstStyle/>
          <a:p>
            <a:pPr algn="l"/>
            <a:r>
              <a:rPr lang="en-US" sz="3800"/>
              <a:t>Psalm 105: 1 – 11 </a:t>
            </a:r>
          </a:p>
        </p:txBody>
      </p:sp>
      <p:sp>
        <p:nvSpPr>
          <p:cNvPr id="3" name="Subtitle 2">
            <a:extLst>
              <a:ext uri="{FF2B5EF4-FFF2-40B4-BE49-F238E27FC236}">
                <a16:creationId xmlns:a16="http://schemas.microsoft.com/office/drawing/2014/main" id="{E6EA6062-BBF7-8D39-7804-6537866C7046}"/>
              </a:ext>
            </a:extLst>
          </p:cNvPr>
          <p:cNvSpPr>
            <a:spLocks noGrp="1"/>
          </p:cNvSpPr>
          <p:nvPr>
            <p:ph type="subTitle" idx="1"/>
          </p:nvPr>
        </p:nvSpPr>
        <p:spPr>
          <a:xfrm>
            <a:off x="482600" y="5277684"/>
            <a:ext cx="3465438" cy="775494"/>
          </a:xfrm>
        </p:spPr>
        <p:txBody>
          <a:bodyPr>
            <a:normAutofit/>
          </a:bodyPr>
          <a:lstStyle/>
          <a:p>
            <a:pPr algn="l"/>
            <a:r>
              <a:rPr lang="en-US" dirty="0"/>
              <a:t>NRSVUE</a:t>
            </a:r>
            <a:endParaRPr lang="en-US"/>
          </a:p>
        </p:txBody>
      </p:sp>
      <p:pic>
        <p:nvPicPr>
          <p:cNvPr id="1026" name="Picture 2" descr="Musical notes and treble clefs dance together to form a radiant golden cross, creating a powerful symbol of faith and harmony. The elegant composition floats serenely within a simple frame, while soft lighting casts gentle shadows that enhance its ethereal presence. Against an ivory background, this minimal yet meaningful artwork bridges the gap between spiritual devotion and musical expression, offering a contemporary take on sacred symbolism.">
            <a:extLst>
              <a:ext uri="{FF2B5EF4-FFF2-40B4-BE49-F238E27FC236}">
                <a16:creationId xmlns:a16="http://schemas.microsoft.com/office/drawing/2014/main" id="{D1734F41-B4FF-7456-57CF-44E02CD41E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047" r="16743"/>
          <a:stretch>
            <a:fillRect/>
          </a:stretch>
        </p:blipFill>
        <p:spPr bwMode="auto">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899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76B9D2C-34CA-A0F0-9533-08B87C40DCA5}"/>
              </a:ext>
            </a:extLst>
          </p:cNvPr>
          <p:cNvSpPr txBox="1"/>
          <p:nvPr/>
        </p:nvSpPr>
        <p:spPr>
          <a:xfrm>
            <a:off x="0" y="649040"/>
            <a:ext cx="9144000" cy="5559920"/>
          </a:xfrm>
          <a:prstGeom prst="rect">
            <a:avLst/>
          </a:prstGeom>
          <a:noFill/>
        </p:spPr>
        <p:txBody>
          <a:bodyPr wrap="square">
            <a:spAutoFit/>
          </a:bodyPr>
          <a:lstStyle/>
          <a:p>
            <a:pPr algn="ctr">
              <a:lnSpc>
                <a:spcPct val="150000"/>
              </a:lnSpc>
            </a:pPr>
            <a:r>
              <a:rPr lang="en-US" sz="3000" baseline="30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1 </a:t>
            </a:r>
            <a: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O give thanks to the </a:t>
            </a:r>
            <a:r>
              <a:rPr lang="en-US" sz="3000" cap="small"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Lord</a:t>
            </a:r>
            <a: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 call on his name; </a:t>
            </a:r>
            <a:r>
              <a:rPr lang="en-US" sz="3000" dirty="0">
                <a:solidFill>
                  <a:srgbClr val="000000"/>
                </a:solidFill>
                <a:effectLst/>
                <a:latin typeface="Verdana" panose="020B0604030504040204" pitchFamily="34" charset="0"/>
                <a:ea typeface="DengXian Light" panose="02010600030101010101" pitchFamily="2" charset="-122"/>
                <a:cs typeface="Segoe UI" panose="020B0502040204020203" pitchFamily="34" charset="0"/>
              </a:rPr>
              <a:t> </a:t>
            </a:r>
            <a: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make known his deeds among the peoples.</a:t>
            </a:r>
          </a:p>
          <a:p>
            <a:pPr algn="ctr">
              <a:lnSpc>
                <a:spcPct val="150000"/>
              </a:lnSpc>
            </a:pPr>
            <a:b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br>
            <a:r>
              <a:rPr lang="en-US" sz="3000" baseline="30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2 </a:t>
            </a:r>
            <a: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Sing to him, sing praises to him; tell of all his wonderful works.</a:t>
            </a:r>
          </a:p>
          <a:p>
            <a:pPr algn="ctr">
              <a:lnSpc>
                <a:spcPct val="150000"/>
              </a:lnSpc>
            </a:pPr>
            <a:b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br>
            <a:r>
              <a:rPr lang="en-US" sz="3000" baseline="30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3 </a:t>
            </a:r>
            <a: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Glory in his holy name;</a:t>
            </a:r>
            <a:r>
              <a:rPr lang="en-US" sz="3000" dirty="0">
                <a:solidFill>
                  <a:srgbClr val="000000"/>
                </a:solidFill>
                <a:effectLst/>
                <a:latin typeface="Verdana" panose="020B0604030504040204" pitchFamily="34" charset="0"/>
                <a:ea typeface="DengXian Light" panose="02010600030101010101" pitchFamily="2" charset="-122"/>
                <a:cs typeface="Segoe UI" panose="020B0502040204020203" pitchFamily="34" charset="0"/>
              </a:rPr>
              <a:t> </a:t>
            </a:r>
            <a: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let the hearts of those who seek the </a:t>
            </a:r>
            <a:r>
              <a:rPr lang="en-US" sz="3000" cap="small"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Lord</a:t>
            </a:r>
            <a:r>
              <a:rPr lang="en-US" sz="3000" dirty="0">
                <a:solidFill>
                  <a:srgbClr val="000000"/>
                </a:solidFill>
                <a:effectLst/>
                <a:latin typeface="Verdana" panose="020B0604030504040204" pitchFamily="34" charset="0"/>
                <a:ea typeface="DengXian" panose="02010600030101010101" pitchFamily="2" charset="-122"/>
                <a:cs typeface="Segoe UI" panose="020B0502040204020203" pitchFamily="34" charset="0"/>
              </a:rPr>
              <a:t> rejoice. </a:t>
            </a:r>
            <a:endParaRPr lang="en-US" sz="3000" dirty="0"/>
          </a:p>
        </p:txBody>
      </p:sp>
    </p:spTree>
    <p:extLst>
      <p:ext uri="{BB962C8B-B14F-4D97-AF65-F5344CB8AC3E}">
        <p14:creationId xmlns:p14="http://schemas.microsoft.com/office/powerpoint/2010/main" val="205785312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294254" y="32273"/>
            <a:ext cx="3272803" cy="1616203"/>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500" b="1" kern="1200" dirty="0">
                <a:solidFill>
                  <a:schemeClr val="tx1"/>
                </a:solidFill>
                <a:latin typeface="APPLE CHANCERY" panose="03020702040506060504" pitchFamily="66" charset="-79"/>
                <a:ea typeface="+mj-ea"/>
                <a:cs typeface="APPLE CHANCERY" panose="03020702040506060504" pitchFamily="66" charset="-79"/>
              </a:rPr>
              <a:t>Prelude</a:t>
            </a:r>
          </a:p>
        </p:txBody>
      </p:sp>
      <p:sp>
        <p:nvSpPr>
          <p:cNvPr id="5" name="TextBox 4"/>
          <p:cNvSpPr txBox="1"/>
          <p:nvPr/>
        </p:nvSpPr>
        <p:spPr>
          <a:xfrm>
            <a:off x="4685946" y="1055913"/>
            <a:ext cx="4375273" cy="3447832"/>
          </a:xfrm>
          <a:prstGeom prst="rect">
            <a:avLst/>
          </a:prstGeom>
        </p:spPr>
        <p:txBody>
          <a:bodyPr vert="horz" lIns="91440" tIns="45720" rIns="91440" bIns="45720" rtlCol="0" anchor="t">
            <a:noAutofit/>
          </a:bodyPr>
          <a:lstStyle/>
          <a:p>
            <a:pPr algn="ctr" defTabSz="914400">
              <a:lnSpc>
                <a:spcPct val="90000"/>
              </a:lnSpc>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Pastor Eduardo Carrillo</a:t>
            </a:r>
          </a:p>
          <a:p>
            <a:pPr algn="ctr" defTabSz="914400">
              <a:lnSpc>
                <a:spcPct val="90000"/>
              </a:lnSpc>
              <a:spcAft>
                <a:spcPts val="600"/>
              </a:spcAft>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sz="3000" i="1" dirty="0">
                <a:latin typeface="Verdana" panose="020B0604030504040204" pitchFamily="34" charset="0"/>
                <a:ea typeface="Verdana" panose="020B0604030504040204" pitchFamily="34" charset="0"/>
                <a:cs typeface="Verdana" panose="020B0604030504040204" pitchFamily="34" charset="0"/>
              </a:rPr>
              <a:t>Nineth Sunday after Pentecost</a:t>
            </a:r>
          </a:p>
          <a:p>
            <a:pPr algn="ctr" defTabSz="914400">
              <a:lnSpc>
                <a:spcPct val="90000"/>
              </a:lnSpc>
              <a:spcAft>
                <a:spcPts val="600"/>
              </a:spcAft>
            </a:pPr>
            <a:endParaRPr lang="en-US" sz="2800" i="1"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July 26</a:t>
            </a:r>
            <a:r>
              <a:rPr lang="en-US" sz="3000" baseline="30000" dirty="0">
                <a:latin typeface="Verdana" panose="020B0604030504040204" pitchFamily="34" charset="0"/>
                <a:ea typeface="Verdana" panose="020B0604030504040204" pitchFamily="34" charset="0"/>
                <a:cs typeface="Verdana" panose="020B0604030504040204" pitchFamily="34" charset="0"/>
              </a:rPr>
              <a:t>th</a:t>
            </a:r>
            <a:r>
              <a:rPr lang="en-US" sz="3000" dirty="0">
                <a:latin typeface="Verdana" panose="020B0604030504040204" pitchFamily="34" charset="0"/>
                <a:ea typeface="Verdana" panose="020B0604030504040204" pitchFamily="34" charset="0"/>
                <a:cs typeface="Verdana" panose="020B0604030504040204" pitchFamily="34" charset="0"/>
              </a:rPr>
              <a:t>, 2026</a:t>
            </a:r>
          </a:p>
          <a:p>
            <a:pPr algn="ctr" defTabSz="914400">
              <a:lnSpc>
                <a:spcPct val="90000"/>
              </a:lnSpc>
              <a:spcAft>
                <a:spcPts val="600"/>
              </a:spcAft>
            </a:pPr>
            <a:endParaRPr lang="en-US" sz="2000"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CCLI License:</a:t>
            </a:r>
          </a:p>
          <a:p>
            <a:pPr algn="ctr" defTabSz="914400">
              <a:lnSpc>
                <a:spcPct val="90000"/>
              </a:lnSpc>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3430384-01-1829</a:t>
            </a:r>
          </a:p>
        </p:txBody>
      </p:sp>
      <p:cxnSp>
        <p:nvCxnSpPr>
          <p:cNvPr id="7" name="Straight Connector 6">
            <a:extLst>
              <a:ext uri="{FF2B5EF4-FFF2-40B4-BE49-F238E27FC236}">
                <a16:creationId xmlns:a16="http://schemas.microsoft.com/office/drawing/2014/main" id="{C162BB4D-E2BF-6CFB-AE05-BD3B2DB2342A}"/>
              </a:ext>
            </a:extLst>
          </p:cNvPr>
          <p:cNvCxnSpPr/>
          <p:nvPr/>
        </p:nvCxnSpPr>
        <p:spPr>
          <a:xfrm>
            <a:off x="5474768" y="1055913"/>
            <a:ext cx="2797628" cy="0"/>
          </a:xfrm>
          <a:prstGeom prst="line">
            <a:avLst/>
          </a:prstGeom>
          <a:ln>
            <a:solidFill>
              <a:srgbClr val="A791C5"/>
            </a:solidFill>
          </a:ln>
        </p:spPr>
        <p:style>
          <a:lnRef idx="3">
            <a:schemeClr val="accent1"/>
          </a:lnRef>
          <a:fillRef idx="0">
            <a:schemeClr val="accent1"/>
          </a:fillRef>
          <a:effectRef idx="2">
            <a:schemeClr val="accent1"/>
          </a:effectRef>
          <a:fontRef idx="minor">
            <a:schemeClr val="tx1"/>
          </a:fontRef>
        </p:style>
      </p:cxnSp>
      <p:sp>
        <p:nvSpPr>
          <p:cNvPr id="3" name="Text Placeholder 2">
            <a:extLst>
              <a:ext uri="{FF2B5EF4-FFF2-40B4-BE49-F238E27FC236}">
                <a16:creationId xmlns:a16="http://schemas.microsoft.com/office/drawing/2014/main" id="{790E8C4D-1CAC-DDD4-D69E-6D9FF4401769}"/>
              </a:ext>
            </a:extLst>
          </p:cNvPr>
          <p:cNvSpPr txBox="1">
            <a:spLocks/>
          </p:cNvSpPr>
          <p:nvPr/>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pic>
        <p:nvPicPr>
          <p:cNvPr id="2" name="Picture 1">
            <a:extLst>
              <a:ext uri="{FF2B5EF4-FFF2-40B4-BE49-F238E27FC236}">
                <a16:creationId xmlns:a16="http://schemas.microsoft.com/office/drawing/2014/main" id="{E6AD6117-99B0-6E53-03CA-637ADC4ADF48}"/>
              </a:ext>
            </a:extLst>
          </p:cNvPr>
          <p:cNvPicPr>
            <a:picLocks noChangeAspect="1"/>
          </p:cNvPicPr>
          <p:nvPr/>
        </p:nvPicPr>
        <p:blipFill rotWithShape="1">
          <a:blip r:embed="rId3">
            <a:extLst>
              <a:ext uri="{28A0092B-C50C-407E-A947-70E740481C1C}">
                <a14:useLocalDpi xmlns:a14="http://schemas.microsoft.com/office/drawing/2010/main" val="0"/>
              </a:ext>
            </a:extLst>
          </a:blip>
          <a:srcRect l="1350" r="58072"/>
          <a:stretch>
            <a:fillRect/>
          </a:stretch>
        </p:blipFill>
        <p:spPr>
          <a:xfrm>
            <a:off x="328313" y="521382"/>
            <a:ext cx="4129742" cy="5815235"/>
          </a:xfrm>
          <a:prstGeom prst="ellipse">
            <a:avLst/>
          </a:prstGeom>
          <a:ln>
            <a:noFill/>
          </a:ln>
          <a:effectLst>
            <a:softEdge rad="112500"/>
          </a:effectLst>
        </p:spPr>
      </p:pic>
    </p:spTree>
    <p:extLst>
      <p:ext uri="{BB962C8B-B14F-4D97-AF65-F5344CB8AC3E}">
        <p14:creationId xmlns:p14="http://schemas.microsoft.com/office/powerpoint/2010/main" val="239108026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4C48A-6278-E523-A3D4-20378719383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57FFA1A-717D-8ABC-2566-5898ABAF9983}"/>
              </a:ext>
            </a:extLst>
          </p:cNvPr>
          <p:cNvSpPr txBox="1"/>
          <p:nvPr/>
        </p:nvSpPr>
        <p:spPr>
          <a:xfrm>
            <a:off x="0" y="428723"/>
            <a:ext cx="9144000" cy="6000553"/>
          </a:xfrm>
          <a:prstGeom prst="rect">
            <a:avLst/>
          </a:prstGeom>
          <a:noFill/>
        </p:spPr>
        <p:txBody>
          <a:bodyPr wrap="square">
            <a:spAutoFit/>
          </a:bodyPr>
          <a:lstStyle/>
          <a:p>
            <a:pPr algn="ctr">
              <a:lnSpc>
                <a:spcPct val="150000"/>
              </a:lnSpc>
            </a:pPr>
            <a:r>
              <a:rPr lang="en-US" sz="3000" baseline="30000" dirty="0">
                <a:latin typeface="Verdana" panose="020B0604030504040204" pitchFamily="34" charset="0"/>
                <a:ea typeface="Verdana" panose="020B0604030504040204" pitchFamily="34" charset="0"/>
                <a:cs typeface="Verdana" panose="020B0604030504040204" pitchFamily="34" charset="0"/>
              </a:rPr>
              <a:t>4 </a:t>
            </a:r>
            <a:r>
              <a:rPr lang="en-US" sz="3000" dirty="0">
                <a:latin typeface="Verdana" panose="020B0604030504040204" pitchFamily="34" charset="0"/>
                <a:ea typeface="Verdana" panose="020B0604030504040204" pitchFamily="34" charset="0"/>
                <a:cs typeface="Verdana" panose="020B0604030504040204" pitchFamily="34" charset="0"/>
              </a:rPr>
              <a:t>Seek the </a:t>
            </a:r>
            <a:r>
              <a:rPr lang="en-US" sz="3000" cap="small" dirty="0">
                <a:latin typeface="Verdana" panose="020B0604030504040204" pitchFamily="34" charset="0"/>
                <a:ea typeface="Verdana" panose="020B0604030504040204" pitchFamily="34" charset="0"/>
                <a:cs typeface="Verdana" panose="020B0604030504040204" pitchFamily="34" charset="0"/>
              </a:rPr>
              <a:t>Lord</a:t>
            </a:r>
            <a:r>
              <a:rPr lang="en-US" sz="3000" dirty="0">
                <a:latin typeface="Verdana" panose="020B0604030504040204" pitchFamily="34" charset="0"/>
                <a:ea typeface="Verdana" panose="020B0604030504040204" pitchFamily="34" charset="0"/>
                <a:cs typeface="Verdana" panose="020B0604030504040204" pitchFamily="34" charset="0"/>
              </a:rPr>
              <a:t> and his strength; seek his presence continually.</a:t>
            </a:r>
          </a:p>
          <a:p>
            <a:pPr algn="ctr">
              <a:lnSpc>
                <a:spcPct val="150000"/>
              </a:lnSpc>
            </a:pPr>
            <a:br>
              <a:rPr lang="en-US" sz="3000" dirty="0">
                <a:latin typeface="Verdana" panose="020B0604030504040204" pitchFamily="34" charset="0"/>
                <a:ea typeface="Verdana" panose="020B0604030504040204" pitchFamily="34" charset="0"/>
                <a:cs typeface="Verdana" panose="020B0604030504040204" pitchFamily="34" charset="0"/>
              </a:rPr>
            </a:br>
            <a:r>
              <a:rPr lang="en-US" sz="3000" baseline="30000" dirty="0">
                <a:latin typeface="Verdana" panose="020B0604030504040204" pitchFamily="34" charset="0"/>
                <a:ea typeface="Verdana" panose="020B0604030504040204" pitchFamily="34" charset="0"/>
                <a:cs typeface="Verdana" panose="020B0604030504040204" pitchFamily="34" charset="0"/>
              </a:rPr>
              <a:t>5 </a:t>
            </a:r>
            <a:r>
              <a:rPr lang="en-US" sz="3000" dirty="0">
                <a:latin typeface="Verdana" panose="020B0604030504040204" pitchFamily="34" charset="0"/>
                <a:ea typeface="Verdana" panose="020B0604030504040204" pitchFamily="34" charset="0"/>
                <a:cs typeface="Verdana" panose="020B0604030504040204" pitchFamily="34" charset="0"/>
              </a:rPr>
              <a:t>Remember the wonderful works he has done, his miracles and the judgments he has uttered,</a:t>
            </a:r>
          </a:p>
          <a:p>
            <a:pPr algn="ctr">
              <a:lnSpc>
                <a:spcPct val="150000"/>
              </a:lnSpc>
            </a:pPr>
            <a:br>
              <a:rPr lang="en-US" sz="3000" baseline="30000" dirty="0">
                <a:latin typeface="Verdana" panose="020B0604030504040204" pitchFamily="34" charset="0"/>
                <a:ea typeface="Verdana" panose="020B0604030504040204" pitchFamily="34" charset="0"/>
                <a:cs typeface="Verdana" panose="020B0604030504040204" pitchFamily="34" charset="0"/>
              </a:rPr>
            </a:br>
            <a:r>
              <a:rPr lang="en-US" sz="3000" baseline="30000" dirty="0">
                <a:latin typeface="Verdana" panose="020B0604030504040204" pitchFamily="34" charset="0"/>
                <a:ea typeface="Verdana" panose="020B0604030504040204" pitchFamily="34" charset="0"/>
                <a:cs typeface="Verdana" panose="020B0604030504040204" pitchFamily="34" charset="0"/>
              </a:rPr>
              <a:t>6 </a:t>
            </a:r>
            <a:r>
              <a:rPr lang="en-US" sz="3000" dirty="0">
                <a:latin typeface="Verdana" panose="020B0604030504040204" pitchFamily="34" charset="0"/>
                <a:ea typeface="Verdana" panose="020B0604030504040204" pitchFamily="34" charset="0"/>
                <a:cs typeface="Verdana" panose="020B0604030504040204" pitchFamily="34" charset="0"/>
              </a:rPr>
              <a:t>O offspring of his servant Abraham,  children of Jacob, his chosen ones. </a:t>
            </a:r>
          </a:p>
        </p:txBody>
      </p:sp>
    </p:spTree>
    <p:extLst>
      <p:ext uri="{BB962C8B-B14F-4D97-AF65-F5344CB8AC3E}">
        <p14:creationId xmlns:p14="http://schemas.microsoft.com/office/powerpoint/2010/main" val="242543359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21FEB-9C0D-9543-0139-4B004F7A6BF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719C017-878A-41DE-B054-595A97CB4BCC}"/>
              </a:ext>
            </a:extLst>
          </p:cNvPr>
          <p:cNvSpPr txBox="1"/>
          <p:nvPr/>
        </p:nvSpPr>
        <p:spPr>
          <a:xfrm>
            <a:off x="0" y="428723"/>
            <a:ext cx="9144000" cy="6000553"/>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7 </a:t>
            </a:r>
            <a:r>
              <a:rPr lang="en-US" sz="3000" dirty="0">
                <a:latin typeface="Verdana" panose="020B0604030504040204" pitchFamily="34" charset="0"/>
                <a:ea typeface="Verdana" panose="020B0604030504040204" pitchFamily="34" charset="0"/>
                <a:cs typeface="Verdana" panose="020B0604030504040204" pitchFamily="34" charset="0"/>
              </a:rPr>
              <a:t>He is the </a:t>
            </a:r>
            <a:r>
              <a:rPr lang="en-US" sz="3000" cap="small" dirty="0">
                <a:latin typeface="Verdana" panose="020B0604030504040204" pitchFamily="34" charset="0"/>
                <a:ea typeface="Verdana" panose="020B0604030504040204" pitchFamily="34" charset="0"/>
                <a:cs typeface="Verdana" panose="020B0604030504040204" pitchFamily="34" charset="0"/>
              </a:rPr>
              <a:t>Lord</a:t>
            </a:r>
            <a:r>
              <a:rPr lang="en-US" sz="3000" dirty="0">
                <a:latin typeface="Verdana" panose="020B0604030504040204" pitchFamily="34" charset="0"/>
                <a:ea typeface="Verdana" panose="020B0604030504040204" pitchFamily="34" charset="0"/>
                <a:cs typeface="Verdana" panose="020B0604030504040204" pitchFamily="34" charset="0"/>
              </a:rPr>
              <a:t> our God; his judgments are in all the earth.</a:t>
            </a:r>
          </a:p>
          <a:p>
            <a:pPr algn="ctr">
              <a:lnSpc>
                <a:spcPct val="150000"/>
              </a:lnSpc>
            </a:pPr>
            <a:br>
              <a:rPr lang="en-US" sz="3000" dirty="0">
                <a:latin typeface="Verdana" panose="020B0604030504040204" pitchFamily="34" charset="0"/>
                <a:ea typeface="Verdana" panose="020B0604030504040204" pitchFamily="34" charset="0"/>
                <a:cs typeface="Verdana" panose="020B0604030504040204" pitchFamily="34" charset="0"/>
              </a:rPr>
            </a:br>
            <a:r>
              <a:rPr lang="en-US" sz="3000" b="1" baseline="30000" dirty="0">
                <a:latin typeface="Verdana" panose="020B0604030504040204" pitchFamily="34" charset="0"/>
                <a:ea typeface="Verdana" panose="020B0604030504040204" pitchFamily="34" charset="0"/>
                <a:cs typeface="Verdana" panose="020B0604030504040204" pitchFamily="34" charset="0"/>
              </a:rPr>
              <a:t>8 </a:t>
            </a:r>
            <a:r>
              <a:rPr lang="en-US" sz="3000" dirty="0">
                <a:latin typeface="Verdana" panose="020B0604030504040204" pitchFamily="34" charset="0"/>
                <a:ea typeface="Verdana" panose="020B0604030504040204" pitchFamily="34" charset="0"/>
                <a:cs typeface="Verdana" panose="020B0604030504040204" pitchFamily="34" charset="0"/>
              </a:rPr>
              <a:t>He is mindful of his covenant forever, of the word that he commanded for a thousand generations,</a:t>
            </a:r>
          </a:p>
          <a:p>
            <a:pPr algn="ctr">
              <a:lnSpc>
                <a:spcPct val="150000"/>
              </a:lnSpc>
            </a:pPr>
            <a:br>
              <a:rPr lang="en-US" sz="3000" b="1" baseline="30000" dirty="0">
                <a:latin typeface="Verdana" panose="020B0604030504040204" pitchFamily="34" charset="0"/>
                <a:ea typeface="Verdana" panose="020B0604030504040204" pitchFamily="34" charset="0"/>
                <a:cs typeface="Verdana" panose="020B0604030504040204" pitchFamily="34" charset="0"/>
              </a:rPr>
            </a:br>
            <a:r>
              <a:rPr lang="en-US" sz="3000" b="1" baseline="30000" dirty="0">
                <a:latin typeface="Verdana" panose="020B0604030504040204" pitchFamily="34" charset="0"/>
                <a:ea typeface="Verdana" panose="020B0604030504040204" pitchFamily="34" charset="0"/>
                <a:cs typeface="Verdana" panose="020B0604030504040204" pitchFamily="34" charset="0"/>
              </a:rPr>
              <a:t>9</a:t>
            </a:r>
            <a:r>
              <a:rPr lang="en-US" sz="3000" dirty="0">
                <a:latin typeface="Verdana" panose="020B0604030504040204" pitchFamily="34" charset="0"/>
                <a:ea typeface="Verdana" panose="020B0604030504040204" pitchFamily="34" charset="0"/>
                <a:cs typeface="Verdana" panose="020B0604030504040204" pitchFamily="34" charset="0"/>
              </a:rPr>
              <a:t> the covenant that he made with Abraham, his sworn promise to Isaac, </a:t>
            </a:r>
          </a:p>
        </p:txBody>
      </p:sp>
    </p:spTree>
    <p:extLst>
      <p:ext uri="{BB962C8B-B14F-4D97-AF65-F5344CB8AC3E}">
        <p14:creationId xmlns:p14="http://schemas.microsoft.com/office/powerpoint/2010/main" val="65042292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654BA-C0EE-E91B-CD9A-833F6A31816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7CA1750-CBF4-E3B6-BAE2-C33376DB4D38}"/>
              </a:ext>
            </a:extLst>
          </p:cNvPr>
          <p:cNvSpPr txBox="1"/>
          <p:nvPr/>
        </p:nvSpPr>
        <p:spPr>
          <a:xfrm>
            <a:off x="0" y="1698301"/>
            <a:ext cx="9144000" cy="3461397"/>
          </a:xfrm>
          <a:prstGeom prst="rect">
            <a:avLst/>
          </a:prstGeom>
          <a:noFill/>
        </p:spPr>
        <p:txBody>
          <a:bodyPr wrap="square">
            <a:spAutoFit/>
          </a:bodyPr>
          <a:lstStyle/>
          <a:p>
            <a:pPr algn="ctr">
              <a:lnSpc>
                <a:spcPct val="150000"/>
              </a:lnSpc>
            </a:pPr>
            <a:r>
              <a:rPr lang="en-US" sz="3000" baseline="30000" dirty="0">
                <a:latin typeface="Verdana" panose="020B0604030504040204" pitchFamily="34" charset="0"/>
                <a:ea typeface="Verdana" panose="020B0604030504040204" pitchFamily="34" charset="0"/>
                <a:cs typeface="Verdana" panose="020B0604030504040204" pitchFamily="34" charset="0"/>
              </a:rPr>
              <a:t>10 </a:t>
            </a:r>
            <a:r>
              <a:rPr lang="en-US" sz="3000" dirty="0">
                <a:latin typeface="Verdana" panose="020B0604030504040204" pitchFamily="34" charset="0"/>
                <a:ea typeface="Verdana" panose="020B0604030504040204" pitchFamily="34" charset="0"/>
                <a:cs typeface="Verdana" panose="020B0604030504040204" pitchFamily="34" charset="0"/>
              </a:rPr>
              <a:t>which he confirmed to Jacob as a statute, to Israel as an everlasting covenant,</a:t>
            </a:r>
          </a:p>
          <a:p>
            <a:pPr algn="ctr">
              <a:lnSpc>
                <a:spcPct val="150000"/>
              </a:lnSpc>
            </a:pPr>
            <a:br>
              <a:rPr lang="en-US" sz="3000" dirty="0">
                <a:latin typeface="Verdana" panose="020B0604030504040204" pitchFamily="34" charset="0"/>
                <a:ea typeface="Verdana" panose="020B0604030504040204" pitchFamily="34" charset="0"/>
                <a:cs typeface="Verdana" panose="020B0604030504040204" pitchFamily="34" charset="0"/>
              </a:rPr>
            </a:br>
            <a:r>
              <a:rPr lang="en-US" sz="3000" baseline="30000" dirty="0">
                <a:latin typeface="Verdana" panose="020B0604030504040204" pitchFamily="34" charset="0"/>
                <a:ea typeface="Verdana" panose="020B0604030504040204" pitchFamily="34" charset="0"/>
                <a:cs typeface="Verdana" panose="020B0604030504040204" pitchFamily="34" charset="0"/>
              </a:rPr>
              <a:t>11</a:t>
            </a:r>
            <a:r>
              <a:rPr lang="en-US" sz="3000" dirty="0">
                <a:latin typeface="Verdana" panose="020B0604030504040204" pitchFamily="34" charset="0"/>
                <a:ea typeface="Verdana" panose="020B0604030504040204" pitchFamily="34" charset="0"/>
                <a:cs typeface="Verdana" panose="020B0604030504040204" pitchFamily="34" charset="0"/>
              </a:rPr>
              <a:t> saying, “To you I will give the land of Canaan as your portion for an inheritance.” </a:t>
            </a:r>
          </a:p>
        </p:txBody>
      </p:sp>
    </p:spTree>
    <p:extLst>
      <p:ext uri="{BB962C8B-B14F-4D97-AF65-F5344CB8AC3E}">
        <p14:creationId xmlns:p14="http://schemas.microsoft.com/office/powerpoint/2010/main" val="221476432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1DA2DA-315E-AFF4-D45E-FB80B48CED2D}"/>
              </a:ext>
            </a:extLst>
          </p:cNvPr>
          <p:cNvSpPr>
            <a:spLocks noGrp="1"/>
          </p:cNvSpPr>
          <p:nvPr>
            <p:ph type="ctrTitle"/>
          </p:nvPr>
        </p:nvSpPr>
        <p:spPr>
          <a:xfrm>
            <a:off x="667753" y="640080"/>
            <a:ext cx="2800511" cy="3566160"/>
          </a:xfrm>
        </p:spPr>
        <p:txBody>
          <a:bodyPr anchor="b">
            <a:normAutofit/>
          </a:bodyPr>
          <a:lstStyle/>
          <a:p>
            <a:pPr algn="l"/>
            <a:r>
              <a:rPr lang="en-US" sz="4700"/>
              <a:t>Romans 8: 26 – 39 </a:t>
            </a:r>
          </a:p>
        </p:txBody>
      </p:sp>
      <p:sp>
        <p:nvSpPr>
          <p:cNvPr id="3" name="Subtitle 2">
            <a:extLst>
              <a:ext uri="{FF2B5EF4-FFF2-40B4-BE49-F238E27FC236}">
                <a16:creationId xmlns:a16="http://schemas.microsoft.com/office/drawing/2014/main" id="{54164479-01E0-79B7-77D2-727578AEE4D6}"/>
              </a:ext>
            </a:extLst>
          </p:cNvPr>
          <p:cNvSpPr>
            <a:spLocks noGrp="1"/>
          </p:cNvSpPr>
          <p:nvPr>
            <p:ph type="subTitle" idx="1"/>
          </p:nvPr>
        </p:nvSpPr>
        <p:spPr>
          <a:xfrm>
            <a:off x="667754" y="4636008"/>
            <a:ext cx="2800510" cy="1572768"/>
          </a:xfrm>
        </p:spPr>
        <p:txBody>
          <a:bodyPr>
            <a:normAutofit/>
          </a:bodyPr>
          <a:lstStyle/>
          <a:p>
            <a:pPr algn="l"/>
            <a:r>
              <a:rPr lang="en-US" dirty="0"/>
              <a:t>NRSVUE</a:t>
            </a:r>
            <a:endParaRPr lang="en-US"/>
          </a:p>
        </p:txBody>
      </p:sp>
      <p:sp>
        <p:nvSpPr>
          <p:cNvPr id="1033"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sX0" fmla="*/ 0 w 2606040"/>
              <a:gd name="csY0" fmla="*/ 0 h 18288"/>
              <a:gd name="csX1" fmla="*/ 625450 w 2606040"/>
              <a:gd name="csY1" fmla="*/ 0 h 18288"/>
              <a:gd name="csX2" fmla="*/ 1224839 w 2606040"/>
              <a:gd name="csY2" fmla="*/ 0 h 18288"/>
              <a:gd name="csX3" fmla="*/ 1824228 w 2606040"/>
              <a:gd name="csY3" fmla="*/ 0 h 18288"/>
              <a:gd name="csX4" fmla="*/ 2606040 w 2606040"/>
              <a:gd name="csY4" fmla="*/ 0 h 18288"/>
              <a:gd name="csX5" fmla="*/ 2606040 w 2606040"/>
              <a:gd name="csY5" fmla="*/ 18288 h 18288"/>
              <a:gd name="csX6" fmla="*/ 1902409 w 2606040"/>
              <a:gd name="csY6" fmla="*/ 18288 h 18288"/>
              <a:gd name="csX7" fmla="*/ 1276960 w 2606040"/>
              <a:gd name="csY7" fmla="*/ 18288 h 18288"/>
              <a:gd name="csX8" fmla="*/ 677570 w 2606040"/>
              <a:gd name="csY8" fmla="*/ 18288 h 18288"/>
              <a:gd name="csX9" fmla="*/ 0 w 2606040"/>
              <a:gd name="csY9" fmla="*/ 18288 h 18288"/>
              <a:gd name="csX10" fmla="*/ 0 w 2606040"/>
              <a:gd name="csY10"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Stunning paper diorama artwork portrays a spiritual scene of Jesus standing on a hilltop with arms outstretched toward heaven. Multiple layers of carefully cut paper create depth and dimension, forming a beautiful shadow box effect. Dramatic golden light radiates from behind the central figure, streaming through delicate paper-cut clouds in shades of amber and ivory. The background transitions from warm burnished gold at the center to deep indigo and violet at the edges, creating a heavenly atmosphere. Rolling hills crafted from textured cardstock in earthy ochre and sienna tones add natural beauty to the foreground, while tiny olive trees frame the scene. Each paper layer casts gentle shadows, enhancing the three-dimensional effect and creating a sacred, peaceful mood perfect for meditation and spiritual reflection.">
            <a:extLst>
              <a:ext uri="{FF2B5EF4-FFF2-40B4-BE49-F238E27FC236}">
                <a16:creationId xmlns:a16="http://schemas.microsoft.com/office/drawing/2014/main" id="{76969F6E-5A2C-31EE-751E-FA5D4AA008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969" r="12804"/>
          <a:stretch>
            <a:fillRect/>
          </a:stretch>
        </p:blipFill>
        <p:spPr bwMode="auto">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20622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29DA2D9-6763-3CA3-3B55-CC4C680AE330}"/>
              </a:ext>
            </a:extLst>
          </p:cNvPr>
          <p:cNvSpPr txBox="1"/>
          <p:nvPr/>
        </p:nvSpPr>
        <p:spPr>
          <a:xfrm>
            <a:off x="0" y="313307"/>
            <a:ext cx="9144000" cy="6231386"/>
          </a:xfrm>
          <a:prstGeom prst="rect">
            <a:avLst/>
          </a:prstGeom>
          <a:noFill/>
        </p:spPr>
        <p:txBody>
          <a:bodyPr wrap="square">
            <a:spAutoFit/>
          </a:bodyPr>
          <a:lstStyle/>
          <a:p>
            <a:pPr marL="0" marR="0" algn="ctr">
              <a:lnSpc>
                <a:spcPct val="150000"/>
              </a:lnSpc>
              <a:buNone/>
            </a:pPr>
            <a:r>
              <a:rPr lang="en-US" sz="3000" b="1"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26 </a:t>
            </a:r>
            <a:r>
              <a:rPr lang="en-US" sz="3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Likewise the Spirit helps us in our weakness, for we do not know how to pray as we ought, but that very Spirit intercedes with groanings too deep for words. </a:t>
            </a:r>
            <a:r>
              <a:rPr lang="en-US" sz="3000" dirty="0">
                <a:effectLst/>
                <a:latin typeface="Verdana" panose="020B0604030504040204" pitchFamily="34" charset="0"/>
                <a:ea typeface="Verdana" panose="020B0604030504040204" pitchFamily="34" charset="0"/>
                <a:cs typeface="Verdana" panose="020B0604030504040204" pitchFamily="34" charset="0"/>
              </a:rPr>
              <a:t> </a:t>
            </a:r>
          </a:p>
          <a:p>
            <a:pPr marL="0" marR="0" algn="ctr">
              <a:lnSpc>
                <a:spcPct val="150000"/>
              </a:lnSpc>
              <a:buNone/>
            </a:pPr>
            <a:endParaRPr lang="en-US" sz="3000" dirty="0">
              <a:effectLst/>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buNone/>
            </a:pPr>
            <a:r>
              <a:rPr lang="en-US" sz="3000" b="1"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27 </a:t>
            </a:r>
            <a:r>
              <a:rPr lang="en-US" sz="3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And God, who searches hearts, knows what is the mind of the Spirit, because the Spirit</a:t>
            </a:r>
            <a:r>
              <a:rPr lang="en-US" sz="30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a:t>
            </a:r>
            <a:r>
              <a:rPr lang="en-US" sz="3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intercedes for the saints according to the will of God.</a:t>
            </a:r>
            <a:endParaRPr lang="en-US" sz="3000" dirty="0">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72063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A6626-0274-2DC0-950E-E086E2A0E40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94F2A9B-B6BF-36F3-22EF-CF0D1094DD70}"/>
              </a:ext>
            </a:extLst>
          </p:cNvPr>
          <p:cNvSpPr txBox="1"/>
          <p:nvPr/>
        </p:nvSpPr>
        <p:spPr>
          <a:xfrm>
            <a:off x="0" y="774972"/>
            <a:ext cx="9144000" cy="5308056"/>
          </a:xfrm>
          <a:prstGeom prst="rect">
            <a:avLst/>
          </a:prstGeom>
          <a:noFill/>
        </p:spPr>
        <p:txBody>
          <a:bodyPr wrap="square">
            <a:spAutoFit/>
          </a:bodyPr>
          <a:lstStyle/>
          <a:p>
            <a:pPr algn="ctr">
              <a:lnSpc>
                <a:spcPct val="150000"/>
              </a:lnSpc>
            </a:pPr>
            <a:r>
              <a:rPr lang="en-US" sz="3000" baseline="30000" dirty="0">
                <a:solidFill>
                  <a:srgbClr val="000000"/>
                </a:solidFill>
                <a:latin typeface="Verdana" panose="020B0604030504040204" pitchFamily="34" charset="0"/>
                <a:ea typeface="Verdana" panose="020B0604030504040204" pitchFamily="34" charset="0"/>
                <a:cs typeface="Verdana" panose="020B0604030504040204" pitchFamily="34" charset="0"/>
              </a:rPr>
              <a:t>28 </a:t>
            </a: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rPr>
              <a:t>We know that all things work together</a:t>
            </a:r>
            <a:r>
              <a:rPr lang="en-US" sz="3000" baseline="30000" dirty="0">
                <a:solidFill>
                  <a:srgbClr val="000000"/>
                </a:solidFill>
                <a:latin typeface="Verdana" panose="020B0604030504040204" pitchFamily="34" charset="0"/>
                <a:ea typeface="Verdana" panose="020B0604030504040204" pitchFamily="34" charset="0"/>
                <a:cs typeface="Verdana" panose="020B0604030504040204" pitchFamily="34" charset="0"/>
              </a:rPr>
              <a:t> </a:t>
            </a: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rPr>
              <a:t> for good for those who love God, who are called according to his purpose.</a:t>
            </a:r>
            <a:r>
              <a:rPr lang="en-US" sz="3000" baseline="30000" dirty="0">
                <a:solidFill>
                  <a:srgbClr val="000000"/>
                </a:solidFill>
                <a:latin typeface="Verdana" panose="020B0604030504040204" pitchFamily="34" charset="0"/>
                <a:ea typeface="Verdana" panose="020B0604030504040204" pitchFamily="34" charset="0"/>
                <a:cs typeface="Verdana" panose="020B0604030504040204" pitchFamily="34" charset="0"/>
              </a:rPr>
              <a:t> </a:t>
            </a:r>
          </a:p>
          <a:p>
            <a:pPr algn="ctr">
              <a:lnSpc>
                <a:spcPct val="150000"/>
              </a:lnSpc>
            </a:pPr>
            <a:endParaRPr lang="en-US" sz="3000" baseline="30000" dirty="0">
              <a:solidFill>
                <a:srgbClr val="000000"/>
              </a:solidFill>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aseline="30000" dirty="0">
                <a:solidFill>
                  <a:srgbClr val="000000"/>
                </a:solidFill>
                <a:latin typeface="Verdana" panose="020B0604030504040204" pitchFamily="34" charset="0"/>
                <a:ea typeface="Verdana" panose="020B0604030504040204" pitchFamily="34" charset="0"/>
                <a:cs typeface="Verdana" panose="020B0604030504040204" pitchFamily="34" charset="0"/>
              </a:rPr>
              <a:t>29 </a:t>
            </a:r>
            <a:r>
              <a:rPr lang="en-US" sz="3000" dirty="0">
                <a:solidFill>
                  <a:srgbClr val="000000"/>
                </a:solidFill>
                <a:latin typeface="Verdana" panose="020B0604030504040204" pitchFamily="34" charset="0"/>
                <a:ea typeface="Verdana" panose="020B0604030504040204" pitchFamily="34" charset="0"/>
                <a:cs typeface="Verdana" panose="020B0604030504040204" pitchFamily="34" charset="0"/>
              </a:rPr>
              <a:t>For those whom he foreknew he also predestined to be conformed to the image of his Son, in order that he might be the firstborn within a large family.</a:t>
            </a:r>
          </a:p>
        </p:txBody>
      </p:sp>
    </p:spTree>
    <p:extLst>
      <p:ext uri="{BB962C8B-B14F-4D97-AF65-F5344CB8AC3E}">
        <p14:creationId xmlns:p14="http://schemas.microsoft.com/office/powerpoint/2010/main" val="32622913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B1779-D62E-BB27-2BB9-C8314277333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651E987-66E9-14F2-2618-8F76A3603F91}"/>
              </a:ext>
            </a:extLst>
          </p:cNvPr>
          <p:cNvSpPr txBox="1"/>
          <p:nvPr/>
        </p:nvSpPr>
        <p:spPr>
          <a:xfrm>
            <a:off x="0" y="1005804"/>
            <a:ext cx="9144000" cy="4846391"/>
          </a:xfrm>
          <a:prstGeom prst="rect">
            <a:avLst/>
          </a:prstGeom>
          <a:noFill/>
        </p:spPr>
        <p:txBody>
          <a:bodyPr wrap="square">
            <a:spAutoFit/>
          </a:bodyPr>
          <a:lstStyle/>
          <a:p>
            <a:pPr algn="ctr">
              <a:lnSpc>
                <a:spcPct val="150000"/>
              </a:lnSpc>
            </a:pPr>
            <a:r>
              <a:rPr lang="en-US" sz="3000" baseline="30000" dirty="0">
                <a:latin typeface="Verdana" panose="020B0604030504040204" pitchFamily="34" charset="0"/>
                <a:ea typeface="Verdana" panose="020B0604030504040204" pitchFamily="34" charset="0"/>
                <a:cs typeface="Verdana" panose="020B0604030504040204" pitchFamily="34" charset="0"/>
              </a:rPr>
              <a:t> 30 </a:t>
            </a:r>
            <a:r>
              <a:rPr lang="en-US" sz="3000" dirty="0">
                <a:latin typeface="Verdana" panose="020B0604030504040204" pitchFamily="34" charset="0"/>
                <a:ea typeface="Verdana" panose="020B0604030504040204" pitchFamily="34" charset="0"/>
                <a:cs typeface="Verdana" panose="020B0604030504040204" pitchFamily="34" charset="0"/>
              </a:rPr>
              <a:t>And those whom he predestined he also called, and those whom he called he also justified, and those whom he justified he also glorified.</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aseline="30000" dirty="0">
                <a:latin typeface="Verdana" panose="020B0604030504040204" pitchFamily="34" charset="0"/>
                <a:ea typeface="Verdana" panose="020B0604030504040204" pitchFamily="34" charset="0"/>
                <a:cs typeface="Verdana" panose="020B0604030504040204" pitchFamily="34" charset="0"/>
              </a:rPr>
              <a:t>31 </a:t>
            </a:r>
            <a:r>
              <a:rPr lang="en-US" sz="3000" dirty="0">
                <a:latin typeface="Verdana" panose="020B0604030504040204" pitchFamily="34" charset="0"/>
                <a:ea typeface="Verdana" panose="020B0604030504040204" pitchFamily="34" charset="0"/>
                <a:cs typeface="Verdana" panose="020B0604030504040204" pitchFamily="34" charset="0"/>
              </a:rPr>
              <a:t>What then are we to say about these things? If God is for us, who is against us?</a:t>
            </a:r>
          </a:p>
        </p:txBody>
      </p:sp>
    </p:spTree>
    <p:extLst>
      <p:ext uri="{BB962C8B-B14F-4D97-AF65-F5344CB8AC3E}">
        <p14:creationId xmlns:p14="http://schemas.microsoft.com/office/powerpoint/2010/main" val="2489109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3BF10-B2C7-730A-8483-800C52807FA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6C27629-C145-D0E7-0F65-F6C528897621}"/>
              </a:ext>
            </a:extLst>
          </p:cNvPr>
          <p:cNvSpPr txBox="1"/>
          <p:nvPr/>
        </p:nvSpPr>
        <p:spPr>
          <a:xfrm>
            <a:off x="0" y="1467469"/>
            <a:ext cx="9144000" cy="3923062"/>
          </a:xfrm>
          <a:prstGeom prst="rect">
            <a:avLst/>
          </a:prstGeom>
          <a:noFill/>
        </p:spPr>
        <p:txBody>
          <a:bodyPr wrap="square">
            <a:spAutoFit/>
          </a:bodyPr>
          <a:lstStyle/>
          <a:p>
            <a:pPr algn="ctr">
              <a:lnSpc>
                <a:spcPct val="150000"/>
              </a:lnSpc>
            </a:pPr>
            <a:r>
              <a:rPr lang="en-US" sz="3000" baseline="30000" dirty="0">
                <a:latin typeface="Verdana" panose="020B0604030504040204" pitchFamily="34" charset="0"/>
                <a:ea typeface="Verdana" panose="020B0604030504040204" pitchFamily="34" charset="0"/>
                <a:cs typeface="Verdana" panose="020B0604030504040204" pitchFamily="34" charset="0"/>
              </a:rPr>
              <a:t>32 </a:t>
            </a:r>
            <a:r>
              <a:rPr lang="en-US" sz="3000" dirty="0">
                <a:latin typeface="Verdana" panose="020B0604030504040204" pitchFamily="34" charset="0"/>
                <a:ea typeface="Verdana" panose="020B0604030504040204" pitchFamily="34" charset="0"/>
                <a:cs typeface="Verdana" panose="020B0604030504040204" pitchFamily="34" charset="0"/>
              </a:rPr>
              <a:t>He who did not withhold his own Son but gave him up for all of us, how will he not with him also give us everything else? </a:t>
            </a:r>
          </a:p>
          <a:p>
            <a:pPr algn="ctr">
              <a:lnSpc>
                <a:spcPct val="150000"/>
              </a:lnSpc>
            </a:pPr>
            <a:endParaRPr lang="en-US" sz="3000" b="1" baseline="30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 33 </a:t>
            </a:r>
            <a:r>
              <a:rPr lang="en-US" sz="3000" dirty="0">
                <a:latin typeface="Verdana" panose="020B0604030504040204" pitchFamily="34" charset="0"/>
                <a:ea typeface="Verdana" panose="020B0604030504040204" pitchFamily="34" charset="0"/>
                <a:cs typeface="Verdana" panose="020B0604030504040204" pitchFamily="34" charset="0"/>
              </a:rPr>
              <a:t>Who will bring any charge against God’s elect? It is God who justifies.  </a:t>
            </a:r>
          </a:p>
        </p:txBody>
      </p:sp>
    </p:spTree>
    <p:extLst>
      <p:ext uri="{BB962C8B-B14F-4D97-AF65-F5344CB8AC3E}">
        <p14:creationId xmlns:p14="http://schemas.microsoft.com/office/powerpoint/2010/main" val="50468551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B01E9-27E4-E14C-F6D6-566779348E6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9E73616-06C1-71E2-5E78-A4E19BC8208A}"/>
              </a:ext>
            </a:extLst>
          </p:cNvPr>
          <p:cNvSpPr txBox="1"/>
          <p:nvPr/>
        </p:nvSpPr>
        <p:spPr>
          <a:xfrm>
            <a:off x="0" y="1005804"/>
            <a:ext cx="9144000" cy="4846391"/>
          </a:xfrm>
          <a:prstGeom prst="rect">
            <a:avLst/>
          </a:prstGeom>
          <a:noFill/>
        </p:spPr>
        <p:txBody>
          <a:bodyPr wrap="square">
            <a:spAutoFit/>
          </a:bodyPr>
          <a:lstStyle/>
          <a:p>
            <a:pPr algn="ctr">
              <a:lnSpc>
                <a:spcPct val="150000"/>
              </a:lnSpc>
            </a:pPr>
            <a:r>
              <a:rPr lang="en-US" sz="3000" baseline="30000" dirty="0">
                <a:latin typeface="Verdana" panose="020B0604030504040204" pitchFamily="34" charset="0"/>
                <a:ea typeface="Verdana" panose="020B0604030504040204" pitchFamily="34" charset="0"/>
                <a:cs typeface="Verdana" panose="020B0604030504040204" pitchFamily="34" charset="0"/>
              </a:rPr>
              <a:t>34 </a:t>
            </a:r>
            <a:r>
              <a:rPr lang="en-US" sz="3000" dirty="0">
                <a:latin typeface="Verdana" panose="020B0604030504040204" pitchFamily="34" charset="0"/>
                <a:ea typeface="Verdana" panose="020B0604030504040204" pitchFamily="34" charset="0"/>
                <a:cs typeface="Verdana" panose="020B0604030504040204" pitchFamily="34" charset="0"/>
              </a:rPr>
              <a:t>Who is to condemn? It is Christ who died, or rather, who was raised, who is also at the right hand of God, who also intercedes for us. </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 </a:t>
            </a:r>
          </a:p>
          <a:p>
            <a:pPr algn="ctr">
              <a:lnSpc>
                <a:spcPct val="150000"/>
              </a:lnSpc>
            </a:pPr>
            <a:r>
              <a:rPr lang="en-US" sz="3000" baseline="30000" dirty="0">
                <a:latin typeface="Verdana" panose="020B0604030504040204" pitchFamily="34" charset="0"/>
                <a:ea typeface="Verdana" panose="020B0604030504040204" pitchFamily="34" charset="0"/>
                <a:cs typeface="Verdana" panose="020B0604030504040204" pitchFamily="34" charset="0"/>
              </a:rPr>
              <a:t>35 </a:t>
            </a:r>
            <a:r>
              <a:rPr lang="en-US" sz="3000" dirty="0">
                <a:latin typeface="Verdana" panose="020B0604030504040204" pitchFamily="34" charset="0"/>
                <a:ea typeface="Verdana" panose="020B0604030504040204" pitchFamily="34" charset="0"/>
                <a:cs typeface="Verdana" panose="020B0604030504040204" pitchFamily="34" charset="0"/>
              </a:rPr>
              <a:t>Who will separate us from the love of Christ? Will affliction or distress or persecution or famine or nakedness or peril or sword?  </a:t>
            </a:r>
          </a:p>
        </p:txBody>
      </p:sp>
    </p:spTree>
    <p:extLst>
      <p:ext uri="{BB962C8B-B14F-4D97-AF65-F5344CB8AC3E}">
        <p14:creationId xmlns:p14="http://schemas.microsoft.com/office/powerpoint/2010/main" val="3711184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1293F-D41D-CC5F-33C4-8FA4F831AEA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5FA6CBD-E590-BE67-3CB4-1B3DE83EEEFE}"/>
              </a:ext>
            </a:extLst>
          </p:cNvPr>
          <p:cNvSpPr txBox="1"/>
          <p:nvPr/>
        </p:nvSpPr>
        <p:spPr>
          <a:xfrm>
            <a:off x="0" y="1352053"/>
            <a:ext cx="9144000" cy="4153894"/>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36 </a:t>
            </a:r>
            <a:r>
              <a:rPr lang="en-US" sz="3000" dirty="0">
                <a:latin typeface="Verdana" panose="020B0604030504040204" pitchFamily="34" charset="0"/>
                <a:ea typeface="Verdana" panose="020B0604030504040204" pitchFamily="34" charset="0"/>
                <a:cs typeface="Verdana" panose="020B0604030504040204" pitchFamily="34" charset="0"/>
              </a:rPr>
              <a:t>As it is written, “For your sake we are being killed all day long; we are accounted as sheep to be slaughtered.”</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37 </a:t>
            </a:r>
            <a:r>
              <a:rPr lang="en-US" sz="3000" dirty="0">
                <a:latin typeface="Verdana" panose="020B0604030504040204" pitchFamily="34" charset="0"/>
                <a:ea typeface="Verdana" panose="020B0604030504040204" pitchFamily="34" charset="0"/>
                <a:cs typeface="Verdana" panose="020B0604030504040204" pitchFamily="34" charset="0"/>
              </a:rPr>
              <a:t>No, in all these things we are more than victorious through him who loved us.  </a:t>
            </a:r>
          </a:p>
        </p:txBody>
      </p:sp>
    </p:spTree>
    <p:extLst>
      <p:ext uri="{BB962C8B-B14F-4D97-AF65-F5344CB8AC3E}">
        <p14:creationId xmlns:p14="http://schemas.microsoft.com/office/powerpoint/2010/main" val="52699752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90601" y="459352"/>
            <a:ext cx="3088098" cy="5463560"/>
          </a:xfrm>
          <a:prstGeom prst="rect">
            <a:avLst/>
          </a:prstGeom>
        </p:spPr>
      </p:pic>
      <p:sp>
        <p:nvSpPr>
          <p:cNvPr id="6" name="TextBox 5"/>
          <p:cNvSpPr txBox="1"/>
          <p:nvPr/>
        </p:nvSpPr>
        <p:spPr>
          <a:xfrm>
            <a:off x="4201383" y="1767006"/>
            <a:ext cx="4181839" cy="3323987"/>
          </a:xfrm>
          <a:prstGeom prst="rect">
            <a:avLst/>
          </a:prstGeom>
          <a:noFill/>
        </p:spPr>
        <p:txBody>
          <a:bodyPr wrap="square" rtlCol="0">
            <a:spAutoFit/>
          </a:bodyPr>
          <a:lstStyle/>
          <a:p>
            <a:pPr algn="ctr"/>
            <a:r>
              <a:rPr lang="en-US" sz="3000" dirty="0">
                <a:ea typeface="Times New Roman" charset="0"/>
                <a:cs typeface="Times New Roman" charset="0"/>
              </a:rPr>
              <a:t>WELCOME,</a:t>
            </a:r>
          </a:p>
          <a:p>
            <a:pPr algn="ctr"/>
            <a:endParaRPr lang="en-US" sz="3000" dirty="0">
              <a:ea typeface="Times New Roman" charset="0"/>
              <a:cs typeface="Times New Roman" charset="0"/>
            </a:endParaRPr>
          </a:p>
          <a:p>
            <a:pPr algn="ctr"/>
            <a:r>
              <a:rPr lang="en-US" sz="3000" dirty="0">
                <a:ea typeface="Times New Roman" charset="0"/>
                <a:cs typeface="Times New Roman" charset="0"/>
              </a:rPr>
              <a:t>ANNOUNCEMENTS,</a:t>
            </a:r>
          </a:p>
          <a:p>
            <a:pPr algn="ctr"/>
            <a:endParaRPr lang="en-US" sz="3000" dirty="0">
              <a:ea typeface="Times New Roman" charset="0"/>
              <a:cs typeface="Times New Roman" charset="0"/>
            </a:endParaRPr>
          </a:p>
          <a:p>
            <a:pPr algn="ctr"/>
            <a:r>
              <a:rPr lang="en-US" sz="3000" dirty="0">
                <a:ea typeface="Times New Roman" charset="0"/>
                <a:cs typeface="Times New Roman" charset="0"/>
              </a:rPr>
              <a:t>and</a:t>
            </a:r>
          </a:p>
          <a:p>
            <a:pPr algn="ctr"/>
            <a:endParaRPr lang="en-US" sz="3000" dirty="0">
              <a:ea typeface="Times New Roman" charset="0"/>
              <a:cs typeface="Times New Roman" charset="0"/>
            </a:endParaRPr>
          </a:p>
          <a:p>
            <a:pPr algn="ctr"/>
            <a:r>
              <a:rPr lang="en-US" sz="3000" dirty="0">
                <a:ea typeface="Times New Roman" charset="0"/>
                <a:cs typeface="Times New Roman" charset="0"/>
              </a:rPr>
              <a:t>CELEBRATIONS</a:t>
            </a:r>
          </a:p>
        </p:txBody>
      </p:sp>
      <p:sp>
        <p:nvSpPr>
          <p:cNvPr id="3" name="Text Placeholder 2">
            <a:extLst>
              <a:ext uri="{FF2B5EF4-FFF2-40B4-BE49-F238E27FC236}">
                <a16:creationId xmlns:a16="http://schemas.microsoft.com/office/drawing/2014/main" id="{4BE48C85-74DE-3EDA-A57D-24506D099521}"/>
              </a:ext>
            </a:extLst>
          </p:cNvPr>
          <p:cNvSpPr txBox="1">
            <a:spLocks/>
          </p:cNvSpPr>
          <p:nvPr/>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19032976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371BC3-0E5F-DD92-C671-4EECB4ED5A9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BA3F852-224B-5DC5-1716-66BFA7BA94DD}"/>
              </a:ext>
            </a:extLst>
          </p:cNvPr>
          <p:cNvSpPr txBox="1"/>
          <p:nvPr/>
        </p:nvSpPr>
        <p:spPr>
          <a:xfrm>
            <a:off x="0" y="1005804"/>
            <a:ext cx="9144000" cy="4846391"/>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38 </a:t>
            </a:r>
            <a:r>
              <a:rPr lang="en-US" sz="3000" dirty="0">
                <a:latin typeface="Verdana" panose="020B0604030504040204" pitchFamily="34" charset="0"/>
                <a:ea typeface="Verdana" panose="020B0604030504040204" pitchFamily="34" charset="0"/>
                <a:cs typeface="Verdana" panose="020B0604030504040204" pitchFamily="34" charset="0"/>
              </a:rPr>
              <a:t>For I am convinced that neither death, nor life, nor angels, nor rulers, nor things present, nor things to come, nor powers,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39 </a:t>
            </a:r>
            <a:r>
              <a:rPr lang="en-US" sz="3000" dirty="0">
                <a:latin typeface="Verdana" panose="020B0604030504040204" pitchFamily="34" charset="0"/>
                <a:ea typeface="Verdana" panose="020B0604030504040204" pitchFamily="34" charset="0"/>
                <a:cs typeface="Verdana" panose="020B0604030504040204" pitchFamily="34" charset="0"/>
              </a:rPr>
              <a:t>nor height, nor depth, nor anything else in all creation will be able to separate us from the love of God in Christ Jesus our Lord.</a:t>
            </a:r>
          </a:p>
        </p:txBody>
      </p:sp>
    </p:spTree>
    <p:extLst>
      <p:ext uri="{BB962C8B-B14F-4D97-AF65-F5344CB8AC3E}">
        <p14:creationId xmlns:p14="http://schemas.microsoft.com/office/powerpoint/2010/main" val="234824647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A8B21E-7B5B-3873-471C-06EC4F753DF3}"/>
              </a:ext>
            </a:extLst>
          </p:cNvPr>
          <p:cNvSpPr txBox="1"/>
          <p:nvPr/>
        </p:nvSpPr>
        <p:spPr>
          <a:xfrm>
            <a:off x="0" y="1375361"/>
            <a:ext cx="6317673" cy="4107278"/>
          </a:xfrm>
          <a:prstGeom prst="rect">
            <a:avLst/>
          </a:prstGeom>
          <a:noFill/>
        </p:spPr>
        <p:txBody>
          <a:bodyPr wrap="square">
            <a:spAutoFit/>
          </a:bodyPr>
          <a:lstStyle/>
          <a:p>
            <a:pPr algn="ctr">
              <a:lnSpc>
                <a:spcPct val="150000"/>
              </a:lnSpc>
              <a:buNone/>
            </a:pPr>
            <a:r>
              <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rPr>
              <a:t>The Word of God for the people of God </a:t>
            </a:r>
          </a:p>
          <a:p>
            <a:pPr algn="ctr">
              <a:lnSpc>
                <a:spcPct val="150000"/>
              </a:lnSpc>
              <a:buNone/>
            </a:pPr>
            <a:endPar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4500" b="1" i="0" dirty="0">
                <a:solidFill>
                  <a:srgbClr val="222222"/>
                </a:solidFill>
                <a:effectLst/>
                <a:latin typeface="Verdana" panose="020B0604030504040204" pitchFamily="34" charset="0"/>
                <a:ea typeface="Verdana" panose="020B0604030504040204" pitchFamily="34" charset="0"/>
                <a:cs typeface="Verdana" panose="020B0604030504040204" pitchFamily="34" charset="0"/>
              </a:rPr>
              <a:t>Thanks be to God</a:t>
            </a:r>
            <a:endPar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861056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contemporary minimal watercolor painting depicts an open Bible with soft sepia-toned pages releasing luminous golden light. The simple curved page shapes emerge from ethereal cerulean blue and pale lavender atmospheric washes that create a heavenly backdrop. Delicate calligraphic marks float within the radiant glow, suggesting sacred scripture and divine words. The composition features generous negative white space covering most of the square format, allowing the spiritual imagery to breathe and creating a contemplative mood. Transparent watercolor layers blend seamlessly using wet-on-wet technique, while subtle salt texturing adds aged character to the pages. Soft edges throughout enhance the reverent and peaceful atmosphere of this inspirational religious artwork.">
            <a:extLst>
              <a:ext uri="{FF2B5EF4-FFF2-40B4-BE49-F238E27FC236}">
                <a16:creationId xmlns:a16="http://schemas.microsoft.com/office/drawing/2014/main" id="{583BF9BD-179C-450E-578E-C7B22955465E}"/>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8A8B9FA-5A5D-EBEB-CE51-917181B6FB2C}"/>
              </a:ext>
            </a:extLst>
          </p:cNvPr>
          <p:cNvSpPr txBox="1"/>
          <p:nvPr/>
        </p:nvSpPr>
        <p:spPr>
          <a:xfrm>
            <a:off x="1890995" y="83284"/>
            <a:ext cx="5362006" cy="1446550"/>
          </a:xfrm>
          <a:prstGeom prst="rect">
            <a:avLst/>
          </a:prstGeom>
          <a:noFill/>
        </p:spPr>
        <p:txBody>
          <a:bodyPr wrap="square" rtlCol="0">
            <a:spAutoFit/>
          </a:bodyPr>
          <a:lstStyle/>
          <a:p>
            <a:r>
              <a:rPr lang="en-US" sz="8800" b="1" dirty="0">
                <a:latin typeface="Verdana" panose="020B0604030504040204" pitchFamily="34" charset="0"/>
                <a:ea typeface="Verdana" panose="020B0604030504040204" pitchFamily="34" charset="0"/>
                <a:cs typeface="Verdana" panose="020B0604030504040204" pitchFamily="34" charset="0"/>
              </a:rPr>
              <a:t>Sermon</a:t>
            </a:r>
          </a:p>
        </p:txBody>
      </p:sp>
      <p:sp>
        <p:nvSpPr>
          <p:cNvPr id="3" name="TextBox 2">
            <a:extLst>
              <a:ext uri="{FF2B5EF4-FFF2-40B4-BE49-F238E27FC236}">
                <a16:creationId xmlns:a16="http://schemas.microsoft.com/office/drawing/2014/main" id="{FED0075C-58B9-59F7-41B2-BFDF7C0B4690}"/>
              </a:ext>
            </a:extLst>
          </p:cNvPr>
          <p:cNvSpPr txBox="1"/>
          <p:nvPr/>
        </p:nvSpPr>
        <p:spPr>
          <a:xfrm>
            <a:off x="67960" y="2421235"/>
            <a:ext cx="9008076" cy="2245038"/>
          </a:xfrm>
          <a:prstGeom prst="rect">
            <a:avLst/>
          </a:prstGeom>
          <a:solidFill>
            <a:srgbClr val="FFFBD9">
              <a:alpha val="14000"/>
            </a:srgbClr>
          </a:solidFill>
        </p:spPr>
        <p:txBody>
          <a:bodyPr wrap="square" rtlCol="0">
            <a:spAutoFit/>
          </a:bodyPr>
          <a:lstStyle/>
          <a:p>
            <a:pPr algn="ctr">
              <a:lnSpc>
                <a:spcPct val="150000"/>
              </a:lnSpc>
            </a:pPr>
            <a:r>
              <a:rPr lang="en-US" sz="5000" b="1" dirty="0">
                <a:latin typeface="Verdana" panose="020B0604030504040204" pitchFamily="34" charset="0"/>
                <a:ea typeface="Verdana" panose="020B0604030504040204" pitchFamily="34" charset="0"/>
                <a:cs typeface="Verdana" panose="020B0604030504040204" pitchFamily="34" charset="0"/>
              </a:rPr>
              <a:t>“</a:t>
            </a:r>
            <a:r>
              <a:rPr lang="en-US" sz="4500" b="1" dirty="0">
                <a:latin typeface="Verdana" panose="020B0604030504040204" pitchFamily="34" charset="0"/>
                <a:ea typeface="Verdana" panose="020B0604030504040204" pitchFamily="34" charset="0"/>
                <a:cs typeface="Verdana" panose="020B0604030504040204" pitchFamily="34" charset="0"/>
              </a:rPr>
              <a:t>When Words Fail, the Covenant Speaks </a:t>
            </a:r>
            <a:r>
              <a:rPr lang="en-US" sz="5000" b="1" dirty="0">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8764537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In this touching display, a pair of hands are cupped together, carefully holding a brightly glowing heart-shaped light. The image captures a moment of pure aesthetic beauty and emotional resonance, as the warmth of the glowing heart contrasts with the surrounding darkness, symbolizing hope, love, and nurturing. This evocative scene invites viewers to reflect on themes of affection and the light within us that we offer to others.">
            <a:extLst>
              <a:ext uri="{FF2B5EF4-FFF2-40B4-BE49-F238E27FC236}">
                <a16:creationId xmlns:a16="http://schemas.microsoft.com/office/drawing/2014/main" id="{FFBA9A6A-E1F1-F5A4-7384-681C27061CAC}"/>
              </a:ext>
            </a:extLst>
          </p:cNvPr>
          <p:cNvPicPr>
            <a:picLocks noChangeAspect="1"/>
          </p:cNvPicPr>
          <p:nvPr/>
        </p:nvPicPr>
        <p:blipFill>
          <a:blip r:embed="rId2">
            <a:alphaModFix amt="5000"/>
          </a:blip>
          <a:stretch>
            <a:fillRect/>
          </a:stretch>
        </p:blipFill>
        <p:spPr>
          <a:xfrm>
            <a:off x="0" y="0"/>
            <a:ext cx="9143999" cy="6858001"/>
          </a:xfrm>
          <a:prstGeom prst="rect">
            <a:avLst/>
          </a:prstGeom>
        </p:spPr>
      </p:pic>
      <p:sp>
        <p:nvSpPr>
          <p:cNvPr id="5" name="TextBox 4">
            <a:extLst>
              <a:ext uri="{FF2B5EF4-FFF2-40B4-BE49-F238E27FC236}">
                <a16:creationId xmlns:a16="http://schemas.microsoft.com/office/drawing/2014/main" id="{362DD9A9-2933-0384-85AD-97E36A7A556E}"/>
              </a:ext>
            </a:extLst>
          </p:cNvPr>
          <p:cNvSpPr txBox="1"/>
          <p:nvPr/>
        </p:nvSpPr>
        <p:spPr>
          <a:xfrm>
            <a:off x="0" y="0"/>
            <a:ext cx="7203688" cy="707886"/>
          </a:xfrm>
          <a:prstGeom prst="rect">
            <a:avLst/>
          </a:prstGeom>
          <a:noFill/>
        </p:spPr>
        <p:txBody>
          <a:bodyPr wrap="square">
            <a:spAutoFit/>
          </a:bodyPr>
          <a:lstStyle/>
          <a:p>
            <a:pPr>
              <a:spcBef>
                <a:spcPct val="50000"/>
              </a:spcBef>
              <a:defRPr/>
            </a:pPr>
            <a:r>
              <a:rPr lang="en-US" sz="4000" dirty="0">
                <a:latin typeface="Times New Roman" pitchFamily="18" charset="0"/>
              </a:rPr>
              <a:t>O Love That Wilt Not Let Me Go</a:t>
            </a:r>
            <a:endParaRPr lang="en-US" sz="3600" dirty="0">
              <a:latin typeface="Times New Roman" pitchFamily="18" charset="0"/>
            </a:endParaRPr>
          </a:p>
        </p:txBody>
      </p:sp>
      <p:sp>
        <p:nvSpPr>
          <p:cNvPr id="6" name="TextBox 5">
            <a:extLst>
              <a:ext uri="{FF2B5EF4-FFF2-40B4-BE49-F238E27FC236}">
                <a16:creationId xmlns:a16="http://schemas.microsoft.com/office/drawing/2014/main" id="{9745B64F-52B6-9316-C466-131B79A87297}"/>
              </a:ext>
            </a:extLst>
          </p:cNvPr>
          <p:cNvSpPr txBox="1"/>
          <p:nvPr/>
        </p:nvSpPr>
        <p:spPr>
          <a:xfrm>
            <a:off x="8189893" y="0"/>
            <a:ext cx="954107" cy="707886"/>
          </a:xfrm>
          <a:prstGeom prst="rect">
            <a:avLst/>
          </a:prstGeom>
          <a:noFill/>
        </p:spPr>
        <p:txBody>
          <a:bodyPr wrap="none" rtlCol="0">
            <a:spAutoFit/>
          </a:bodyPr>
          <a:lstStyle/>
          <a:p>
            <a:pPr>
              <a:spcBef>
                <a:spcPct val="50000"/>
              </a:spcBef>
              <a:defRPr/>
            </a:pPr>
            <a:r>
              <a:rPr lang="en-US" sz="4000" dirty="0">
                <a:latin typeface="Times New Roman" pitchFamily="18" charset="0"/>
              </a:rPr>
              <a:t>480</a:t>
            </a:r>
          </a:p>
        </p:txBody>
      </p:sp>
      <p:sp>
        <p:nvSpPr>
          <p:cNvPr id="8" name="TextBox 7">
            <a:extLst>
              <a:ext uri="{FF2B5EF4-FFF2-40B4-BE49-F238E27FC236}">
                <a16:creationId xmlns:a16="http://schemas.microsoft.com/office/drawing/2014/main" id="{681878C6-0521-E38C-0F99-F622EB748802}"/>
              </a:ext>
            </a:extLst>
          </p:cNvPr>
          <p:cNvSpPr txBox="1"/>
          <p:nvPr/>
        </p:nvSpPr>
        <p:spPr>
          <a:xfrm>
            <a:off x="0" y="707886"/>
            <a:ext cx="4789448" cy="415498"/>
          </a:xfrm>
          <a:prstGeom prst="rect">
            <a:avLst/>
          </a:prstGeom>
          <a:noFill/>
        </p:spPr>
        <p:txBody>
          <a:bodyPr wrap="square">
            <a:spAutoFit/>
          </a:bodyPr>
          <a:lstStyle/>
          <a:p>
            <a:pPr>
              <a:spcBef>
                <a:spcPct val="50000"/>
              </a:spcBef>
              <a:defRPr/>
            </a:pPr>
            <a:r>
              <a:rPr lang="en-US" sz="1600" dirty="0">
                <a:latin typeface="Times New Roman" pitchFamily="18" charset="0"/>
              </a:rPr>
              <a:t>WORDS: George Matheson, 1882</a:t>
            </a:r>
            <a:r>
              <a:rPr lang="en-US" sz="2100" dirty="0">
                <a:latin typeface="Times New Roman" pitchFamily="18" charset="0"/>
              </a:rPr>
              <a:t> </a:t>
            </a:r>
          </a:p>
        </p:txBody>
      </p:sp>
      <p:sp>
        <p:nvSpPr>
          <p:cNvPr id="10" name="TextBox 9">
            <a:extLst>
              <a:ext uri="{FF2B5EF4-FFF2-40B4-BE49-F238E27FC236}">
                <a16:creationId xmlns:a16="http://schemas.microsoft.com/office/drawing/2014/main" id="{A8145B88-32B7-2768-764D-AE0C3855EA70}"/>
              </a:ext>
            </a:extLst>
          </p:cNvPr>
          <p:cNvSpPr txBox="1"/>
          <p:nvPr/>
        </p:nvSpPr>
        <p:spPr>
          <a:xfrm>
            <a:off x="345688" y="1831270"/>
            <a:ext cx="8452624" cy="3941079"/>
          </a:xfrm>
          <a:prstGeom prst="rect">
            <a:avLst/>
          </a:prstGeom>
          <a:noFill/>
        </p:spPr>
        <p:txBody>
          <a:bodyPr wrap="square">
            <a:spAutoFit/>
          </a:bodyPr>
          <a:lstStyle/>
          <a:p>
            <a:pPr marL="914400" indent="-914400" algn="ctr">
              <a:lnSpc>
                <a:spcPct val="200000"/>
              </a:lnSpc>
              <a:spcBef>
                <a:spcPct val="50000"/>
              </a:spcBef>
              <a:buFontTx/>
              <a:buAutoNum type="arabicPeriod"/>
              <a:defRPr/>
            </a:pPr>
            <a:r>
              <a:rPr lang="en-US" sz="3250" dirty="0">
                <a:latin typeface="Times New Roman" pitchFamily="18" charset="0"/>
              </a:rPr>
              <a:t>O Love that wilt not let me go, I rest my weary soul in thee; I give thee back the life I owe, that in thine ocean depths its flow</a:t>
            </a:r>
            <a:br>
              <a:rPr lang="en-US" sz="3250" dirty="0">
                <a:latin typeface="Times New Roman" pitchFamily="18" charset="0"/>
              </a:rPr>
            </a:br>
            <a:r>
              <a:rPr lang="en-US" sz="3250" dirty="0">
                <a:latin typeface="Times New Roman" pitchFamily="18" charset="0"/>
              </a:rPr>
              <a:t>may richer, fuller be.</a:t>
            </a:r>
          </a:p>
        </p:txBody>
      </p:sp>
    </p:spTree>
    <p:extLst>
      <p:ext uri="{BB962C8B-B14F-4D97-AF65-F5344CB8AC3E}">
        <p14:creationId xmlns:p14="http://schemas.microsoft.com/office/powerpoint/2010/main" val="233719653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D8542-85F2-B370-4C3F-B0F560B63641}"/>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6057150-0F94-8930-000A-3E5DC30D0B17}"/>
              </a:ext>
            </a:extLst>
          </p:cNvPr>
          <p:cNvSpPr txBox="1"/>
          <p:nvPr/>
        </p:nvSpPr>
        <p:spPr>
          <a:xfrm>
            <a:off x="0" y="0"/>
            <a:ext cx="7203688" cy="707886"/>
          </a:xfrm>
          <a:prstGeom prst="rect">
            <a:avLst/>
          </a:prstGeom>
          <a:noFill/>
        </p:spPr>
        <p:txBody>
          <a:bodyPr wrap="square">
            <a:spAutoFit/>
          </a:bodyPr>
          <a:lstStyle/>
          <a:p>
            <a:pPr>
              <a:spcBef>
                <a:spcPct val="50000"/>
              </a:spcBef>
              <a:defRPr/>
            </a:pPr>
            <a:r>
              <a:rPr lang="en-US" sz="4000" dirty="0">
                <a:latin typeface="Times New Roman" pitchFamily="18" charset="0"/>
              </a:rPr>
              <a:t>O Love That Wilt Not Let Me Go</a:t>
            </a:r>
            <a:endParaRPr lang="en-US" sz="3600" dirty="0">
              <a:latin typeface="Times New Roman" pitchFamily="18" charset="0"/>
            </a:endParaRPr>
          </a:p>
        </p:txBody>
      </p:sp>
      <p:sp>
        <p:nvSpPr>
          <p:cNvPr id="6" name="TextBox 5">
            <a:extLst>
              <a:ext uri="{FF2B5EF4-FFF2-40B4-BE49-F238E27FC236}">
                <a16:creationId xmlns:a16="http://schemas.microsoft.com/office/drawing/2014/main" id="{F67865F5-FE66-7432-2E07-FD2181517629}"/>
              </a:ext>
            </a:extLst>
          </p:cNvPr>
          <p:cNvSpPr txBox="1"/>
          <p:nvPr/>
        </p:nvSpPr>
        <p:spPr>
          <a:xfrm>
            <a:off x="8189893" y="0"/>
            <a:ext cx="954107" cy="707886"/>
          </a:xfrm>
          <a:prstGeom prst="rect">
            <a:avLst/>
          </a:prstGeom>
          <a:noFill/>
        </p:spPr>
        <p:txBody>
          <a:bodyPr wrap="none" rtlCol="0">
            <a:spAutoFit/>
          </a:bodyPr>
          <a:lstStyle/>
          <a:p>
            <a:pPr>
              <a:spcBef>
                <a:spcPct val="50000"/>
              </a:spcBef>
              <a:defRPr/>
            </a:pPr>
            <a:r>
              <a:rPr lang="en-US" sz="4000" dirty="0">
                <a:latin typeface="Times New Roman" pitchFamily="18" charset="0"/>
              </a:rPr>
              <a:t>480</a:t>
            </a:r>
          </a:p>
        </p:txBody>
      </p:sp>
      <p:sp>
        <p:nvSpPr>
          <p:cNvPr id="8" name="TextBox 7">
            <a:extLst>
              <a:ext uri="{FF2B5EF4-FFF2-40B4-BE49-F238E27FC236}">
                <a16:creationId xmlns:a16="http://schemas.microsoft.com/office/drawing/2014/main" id="{D6B40C2B-441C-8A60-0023-3F48DCA87478}"/>
              </a:ext>
            </a:extLst>
          </p:cNvPr>
          <p:cNvSpPr txBox="1"/>
          <p:nvPr/>
        </p:nvSpPr>
        <p:spPr>
          <a:xfrm>
            <a:off x="0" y="707886"/>
            <a:ext cx="4789448" cy="415498"/>
          </a:xfrm>
          <a:prstGeom prst="rect">
            <a:avLst/>
          </a:prstGeom>
          <a:noFill/>
        </p:spPr>
        <p:txBody>
          <a:bodyPr wrap="square">
            <a:spAutoFit/>
          </a:bodyPr>
          <a:lstStyle/>
          <a:p>
            <a:pPr>
              <a:spcBef>
                <a:spcPct val="50000"/>
              </a:spcBef>
              <a:defRPr/>
            </a:pPr>
            <a:r>
              <a:rPr lang="en-US" sz="1600" dirty="0">
                <a:latin typeface="Times New Roman" pitchFamily="18" charset="0"/>
              </a:rPr>
              <a:t>WORDS: George Matheson, 1882</a:t>
            </a:r>
            <a:r>
              <a:rPr lang="en-US" sz="2100" dirty="0">
                <a:latin typeface="Times New Roman" pitchFamily="18" charset="0"/>
              </a:rPr>
              <a:t> </a:t>
            </a:r>
          </a:p>
        </p:txBody>
      </p:sp>
      <p:sp>
        <p:nvSpPr>
          <p:cNvPr id="10" name="TextBox 9">
            <a:extLst>
              <a:ext uri="{FF2B5EF4-FFF2-40B4-BE49-F238E27FC236}">
                <a16:creationId xmlns:a16="http://schemas.microsoft.com/office/drawing/2014/main" id="{7CC12196-59A6-F0D5-C181-36632445ABF5}"/>
              </a:ext>
            </a:extLst>
          </p:cNvPr>
          <p:cNvSpPr txBox="1"/>
          <p:nvPr/>
        </p:nvSpPr>
        <p:spPr>
          <a:xfrm>
            <a:off x="345688" y="1831270"/>
            <a:ext cx="8452624" cy="4309321"/>
          </a:xfrm>
          <a:prstGeom prst="rect">
            <a:avLst/>
          </a:prstGeom>
          <a:noFill/>
        </p:spPr>
        <p:txBody>
          <a:bodyPr wrap="square">
            <a:spAutoFit/>
          </a:bodyPr>
          <a:lstStyle/>
          <a:p>
            <a:pPr algn="ctr">
              <a:lnSpc>
                <a:spcPct val="200000"/>
              </a:lnSpc>
              <a:spcBef>
                <a:spcPct val="50000"/>
              </a:spcBef>
              <a:defRPr/>
            </a:pPr>
            <a:r>
              <a:rPr lang="en-US" sz="3450" dirty="0">
                <a:latin typeface="Times New Roman" pitchFamily="18" charset="0"/>
              </a:rPr>
              <a:t>2. O Light that </a:t>
            </a:r>
            <a:r>
              <a:rPr lang="en-US" sz="3450" dirty="0" err="1">
                <a:latin typeface="Times New Roman" pitchFamily="18" charset="0"/>
              </a:rPr>
              <a:t>followest</a:t>
            </a:r>
            <a:r>
              <a:rPr lang="en-US" sz="3450" dirty="0">
                <a:latin typeface="Times New Roman" pitchFamily="18" charset="0"/>
              </a:rPr>
              <a:t> all my way, I yield my flickering torch to thee; </a:t>
            </a:r>
            <a:r>
              <a:rPr lang="en-US" sz="3600" dirty="0">
                <a:latin typeface="Times New Roman" pitchFamily="18" charset="0"/>
              </a:rPr>
              <a:t>my heart restores</a:t>
            </a:r>
            <a:br>
              <a:rPr lang="en-US" sz="3600" dirty="0">
                <a:latin typeface="Times New Roman" pitchFamily="18" charset="0"/>
              </a:rPr>
            </a:br>
            <a:r>
              <a:rPr lang="en-US" sz="3600" dirty="0">
                <a:latin typeface="Times New Roman" pitchFamily="18" charset="0"/>
              </a:rPr>
              <a:t>its borrowed ray, that in thy sunshine’s  blaze its day may brighter, fairer be. </a:t>
            </a:r>
            <a:endParaRPr lang="en-US" sz="3450" dirty="0">
              <a:latin typeface="Times New Roman" pitchFamily="18" charset="0"/>
            </a:endParaRPr>
          </a:p>
        </p:txBody>
      </p:sp>
      <p:pic>
        <p:nvPicPr>
          <p:cNvPr id="2" name="Picture 1" descr="In this touching display, a pair of hands are cupped together, carefully holding a brightly glowing heart-shaped light. The image captures a moment of pure aesthetic beauty and emotional resonance, as the warmth of the glowing heart contrasts with the surrounding darkness, symbolizing hope, love, and nurturing. This evocative scene invites viewers to reflect on themes of affection and the light within us that we offer to others.">
            <a:extLst>
              <a:ext uri="{FF2B5EF4-FFF2-40B4-BE49-F238E27FC236}">
                <a16:creationId xmlns:a16="http://schemas.microsoft.com/office/drawing/2014/main" id="{A7DC128E-6E56-0C47-9802-32D71250A2B9}"/>
              </a:ext>
            </a:extLst>
          </p:cNvPr>
          <p:cNvPicPr>
            <a:picLocks noChangeAspect="1"/>
          </p:cNvPicPr>
          <p:nvPr/>
        </p:nvPicPr>
        <p:blipFill>
          <a:blip r:embed="rId2">
            <a:alphaModFix amt="5000"/>
          </a:blip>
          <a:stretch>
            <a:fillRect/>
          </a:stretch>
        </p:blipFill>
        <p:spPr>
          <a:xfrm>
            <a:off x="0" y="0"/>
            <a:ext cx="9143999" cy="6858001"/>
          </a:xfrm>
          <a:prstGeom prst="rect">
            <a:avLst/>
          </a:prstGeom>
        </p:spPr>
      </p:pic>
    </p:spTree>
    <p:extLst>
      <p:ext uri="{BB962C8B-B14F-4D97-AF65-F5344CB8AC3E}">
        <p14:creationId xmlns:p14="http://schemas.microsoft.com/office/powerpoint/2010/main" val="338413281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2F2D9-F147-0F15-F2D4-4F9A03C99BB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985B1151-91B3-BB5A-B957-75FB56427648}"/>
              </a:ext>
            </a:extLst>
          </p:cNvPr>
          <p:cNvSpPr txBox="1"/>
          <p:nvPr/>
        </p:nvSpPr>
        <p:spPr>
          <a:xfrm>
            <a:off x="0" y="0"/>
            <a:ext cx="7203688" cy="707886"/>
          </a:xfrm>
          <a:prstGeom prst="rect">
            <a:avLst/>
          </a:prstGeom>
          <a:noFill/>
        </p:spPr>
        <p:txBody>
          <a:bodyPr wrap="square">
            <a:spAutoFit/>
          </a:bodyPr>
          <a:lstStyle/>
          <a:p>
            <a:pPr>
              <a:spcBef>
                <a:spcPct val="50000"/>
              </a:spcBef>
              <a:defRPr/>
            </a:pPr>
            <a:r>
              <a:rPr lang="en-US" sz="4000" dirty="0">
                <a:latin typeface="Times New Roman" pitchFamily="18" charset="0"/>
              </a:rPr>
              <a:t>O Love That Wilt Not Let Me Go</a:t>
            </a:r>
            <a:endParaRPr lang="en-US" sz="3600" dirty="0">
              <a:latin typeface="Times New Roman" pitchFamily="18" charset="0"/>
            </a:endParaRPr>
          </a:p>
        </p:txBody>
      </p:sp>
      <p:sp>
        <p:nvSpPr>
          <p:cNvPr id="6" name="TextBox 5">
            <a:extLst>
              <a:ext uri="{FF2B5EF4-FFF2-40B4-BE49-F238E27FC236}">
                <a16:creationId xmlns:a16="http://schemas.microsoft.com/office/drawing/2014/main" id="{611ECAD6-B1A6-2883-91C8-00E3730D6F59}"/>
              </a:ext>
            </a:extLst>
          </p:cNvPr>
          <p:cNvSpPr txBox="1"/>
          <p:nvPr/>
        </p:nvSpPr>
        <p:spPr>
          <a:xfrm>
            <a:off x="8189893" y="0"/>
            <a:ext cx="954107" cy="707886"/>
          </a:xfrm>
          <a:prstGeom prst="rect">
            <a:avLst/>
          </a:prstGeom>
          <a:noFill/>
        </p:spPr>
        <p:txBody>
          <a:bodyPr wrap="none" rtlCol="0">
            <a:spAutoFit/>
          </a:bodyPr>
          <a:lstStyle/>
          <a:p>
            <a:pPr>
              <a:spcBef>
                <a:spcPct val="50000"/>
              </a:spcBef>
              <a:defRPr/>
            </a:pPr>
            <a:r>
              <a:rPr lang="en-US" sz="4000" dirty="0">
                <a:latin typeface="Times New Roman" pitchFamily="18" charset="0"/>
              </a:rPr>
              <a:t>480</a:t>
            </a:r>
          </a:p>
        </p:txBody>
      </p:sp>
      <p:sp>
        <p:nvSpPr>
          <p:cNvPr id="8" name="TextBox 7">
            <a:extLst>
              <a:ext uri="{FF2B5EF4-FFF2-40B4-BE49-F238E27FC236}">
                <a16:creationId xmlns:a16="http://schemas.microsoft.com/office/drawing/2014/main" id="{22349855-FF19-D081-9AD9-3A6086D4F7CE}"/>
              </a:ext>
            </a:extLst>
          </p:cNvPr>
          <p:cNvSpPr txBox="1"/>
          <p:nvPr/>
        </p:nvSpPr>
        <p:spPr>
          <a:xfrm>
            <a:off x="0" y="707886"/>
            <a:ext cx="4789448" cy="415498"/>
          </a:xfrm>
          <a:prstGeom prst="rect">
            <a:avLst/>
          </a:prstGeom>
          <a:noFill/>
        </p:spPr>
        <p:txBody>
          <a:bodyPr wrap="square">
            <a:spAutoFit/>
          </a:bodyPr>
          <a:lstStyle/>
          <a:p>
            <a:pPr>
              <a:spcBef>
                <a:spcPct val="50000"/>
              </a:spcBef>
              <a:defRPr/>
            </a:pPr>
            <a:r>
              <a:rPr lang="en-US" sz="1600" dirty="0">
                <a:latin typeface="Times New Roman" pitchFamily="18" charset="0"/>
              </a:rPr>
              <a:t>WORDS: George Matheson, 1882</a:t>
            </a:r>
            <a:r>
              <a:rPr lang="en-US" sz="2100" dirty="0">
                <a:latin typeface="Times New Roman" pitchFamily="18" charset="0"/>
              </a:rPr>
              <a:t> </a:t>
            </a:r>
          </a:p>
        </p:txBody>
      </p:sp>
      <p:sp>
        <p:nvSpPr>
          <p:cNvPr id="10" name="TextBox 9">
            <a:extLst>
              <a:ext uri="{FF2B5EF4-FFF2-40B4-BE49-F238E27FC236}">
                <a16:creationId xmlns:a16="http://schemas.microsoft.com/office/drawing/2014/main" id="{EF9CABAA-F5B5-966F-73E7-ABCDE27B49DA}"/>
              </a:ext>
            </a:extLst>
          </p:cNvPr>
          <p:cNvSpPr txBox="1"/>
          <p:nvPr/>
        </p:nvSpPr>
        <p:spPr>
          <a:xfrm>
            <a:off x="345688" y="1831270"/>
            <a:ext cx="8452624" cy="4177875"/>
          </a:xfrm>
          <a:prstGeom prst="rect">
            <a:avLst/>
          </a:prstGeom>
          <a:noFill/>
        </p:spPr>
        <p:txBody>
          <a:bodyPr wrap="square">
            <a:spAutoFit/>
          </a:bodyPr>
          <a:lstStyle/>
          <a:p>
            <a:pPr algn="ctr">
              <a:lnSpc>
                <a:spcPct val="200000"/>
              </a:lnSpc>
              <a:spcBef>
                <a:spcPct val="50000"/>
              </a:spcBef>
              <a:defRPr/>
            </a:pPr>
            <a:r>
              <a:rPr lang="en-US" sz="3450" dirty="0">
                <a:latin typeface="Times New Roman" pitchFamily="18" charset="0"/>
              </a:rPr>
              <a:t>3. O Joy that sleekest me through pain, I cannot close my heart to thee; I trace the rainbow through the rain, and feel the promise is not vain, that morn shall tearless be.</a:t>
            </a:r>
          </a:p>
        </p:txBody>
      </p:sp>
      <p:pic>
        <p:nvPicPr>
          <p:cNvPr id="2" name="Picture 1" descr="In this touching display, a pair of hands are cupped together, carefully holding a brightly glowing heart-shaped light. The image captures a moment of pure aesthetic beauty and emotional resonance, as the warmth of the glowing heart contrasts with the surrounding darkness, symbolizing hope, love, and nurturing. This evocative scene invites viewers to reflect on themes of affection and the light within us that we offer to others.">
            <a:extLst>
              <a:ext uri="{FF2B5EF4-FFF2-40B4-BE49-F238E27FC236}">
                <a16:creationId xmlns:a16="http://schemas.microsoft.com/office/drawing/2014/main" id="{DCD04367-59E0-D50A-4DE8-2354CB40BF2B}"/>
              </a:ext>
            </a:extLst>
          </p:cNvPr>
          <p:cNvPicPr>
            <a:picLocks noChangeAspect="1"/>
          </p:cNvPicPr>
          <p:nvPr/>
        </p:nvPicPr>
        <p:blipFill>
          <a:blip r:embed="rId2">
            <a:alphaModFix amt="5000"/>
          </a:blip>
          <a:stretch>
            <a:fillRect/>
          </a:stretch>
        </p:blipFill>
        <p:spPr>
          <a:xfrm>
            <a:off x="0" y="0"/>
            <a:ext cx="9143999" cy="6858001"/>
          </a:xfrm>
          <a:prstGeom prst="rect">
            <a:avLst/>
          </a:prstGeom>
        </p:spPr>
      </p:pic>
    </p:spTree>
    <p:extLst>
      <p:ext uri="{BB962C8B-B14F-4D97-AF65-F5344CB8AC3E}">
        <p14:creationId xmlns:p14="http://schemas.microsoft.com/office/powerpoint/2010/main" val="340651618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9C52C-5006-2324-411B-1BF8B9EF0660}"/>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29CDC72-C80A-72EC-8078-329D497D45B8}"/>
              </a:ext>
            </a:extLst>
          </p:cNvPr>
          <p:cNvSpPr txBox="1"/>
          <p:nvPr/>
        </p:nvSpPr>
        <p:spPr>
          <a:xfrm>
            <a:off x="0" y="0"/>
            <a:ext cx="7203688" cy="707886"/>
          </a:xfrm>
          <a:prstGeom prst="rect">
            <a:avLst/>
          </a:prstGeom>
          <a:noFill/>
        </p:spPr>
        <p:txBody>
          <a:bodyPr wrap="square">
            <a:spAutoFit/>
          </a:bodyPr>
          <a:lstStyle/>
          <a:p>
            <a:pPr>
              <a:spcBef>
                <a:spcPct val="50000"/>
              </a:spcBef>
              <a:defRPr/>
            </a:pPr>
            <a:r>
              <a:rPr lang="en-US" sz="4000" dirty="0">
                <a:latin typeface="Times New Roman" pitchFamily="18" charset="0"/>
              </a:rPr>
              <a:t>O Love That Wilt Not Let Me Go</a:t>
            </a:r>
            <a:endParaRPr lang="en-US" sz="3600" dirty="0">
              <a:latin typeface="Times New Roman" pitchFamily="18" charset="0"/>
            </a:endParaRPr>
          </a:p>
        </p:txBody>
      </p:sp>
      <p:sp>
        <p:nvSpPr>
          <p:cNvPr id="6" name="TextBox 5">
            <a:extLst>
              <a:ext uri="{FF2B5EF4-FFF2-40B4-BE49-F238E27FC236}">
                <a16:creationId xmlns:a16="http://schemas.microsoft.com/office/drawing/2014/main" id="{56DD0801-FB4C-0906-F4D9-EC82EA6F1502}"/>
              </a:ext>
            </a:extLst>
          </p:cNvPr>
          <p:cNvSpPr txBox="1"/>
          <p:nvPr/>
        </p:nvSpPr>
        <p:spPr>
          <a:xfrm>
            <a:off x="8189893" y="0"/>
            <a:ext cx="954107" cy="707886"/>
          </a:xfrm>
          <a:prstGeom prst="rect">
            <a:avLst/>
          </a:prstGeom>
          <a:noFill/>
        </p:spPr>
        <p:txBody>
          <a:bodyPr wrap="none" rtlCol="0">
            <a:spAutoFit/>
          </a:bodyPr>
          <a:lstStyle/>
          <a:p>
            <a:pPr>
              <a:spcBef>
                <a:spcPct val="50000"/>
              </a:spcBef>
              <a:defRPr/>
            </a:pPr>
            <a:r>
              <a:rPr lang="en-US" sz="4000" dirty="0">
                <a:latin typeface="Times New Roman" pitchFamily="18" charset="0"/>
              </a:rPr>
              <a:t>480</a:t>
            </a:r>
          </a:p>
        </p:txBody>
      </p:sp>
      <p:sp>
        <p:nvSpPr>
          <p:cNvPr id="8" name="TextBox 7">
            <a:extLst>
              <a:ext uri="{FF2B5EF4-FFF2-40B4-BE49-F238E27FC236}">
                <a16:creationId xmlns:a16="http://schemas.microsoft.com/office/drawing/2014/main" id="{C05EB4CA-83E0-51E7-4732-74A5C42B7299}"/>
              </a:ext>
            </a:extLst>
          </p:cNvPr>
          <p:cNvSpPr txBox="1"/>
          <p:nvPr/>
        </p:nvSpPr>
        <p:spPr>
          <a:xfrm>
            <a:off x="0" y="707886"/>
            <a:ext cx="4789448" cy="415498"/>
          </a:xfrm>
          <a:prstGeom prst="rect">
            <a:avLst/>
          </a:prstGeom>
          <a:noFill/>
        </p:spPr>
        <p:txBody>
          <a:bodyPr wrap="square">
            <a:spAutoFit/>
          </a:bodyPr>
          <a:lstStyle/>
          <a:p>
            <a:pPr>
              <a:spcBef>
                <a:spcPct val="50000"/>
              </a:spcBef>
              <a:defRPr/>
            </a:pPr>
            <a:r>
              <a:rPr lang="en-US" sz="1600" dirty="0">
                <a:latin typeface="Times New Roman" pitchFamily="18" charset="0"/>
              </a:rPr>
              <a:t>WORDS: George Matheson, 1882</a:t>
            </a:r>
            <a:r>
              <a:rPr lang="en-US" sz="2100" dirty="0">
                <a:latin typeface="Times New Roman" pitchFamily="18" charset="0"/>
              </a:rPr>
              <a:t> </a:t>
            </a:r>
          </a:p>
        </p:txBody>
      </p:sp>
      <p:sp>
        <p:nvSpPr>
          <p:cNvPr id="10" name="TextBox 9">
            <a:extLst>
              <a:ext uri="{FF2B5EF4-FFF2-40B4-BE49-F238E27FC236}">
                <a16:creationId xmlns:a16="http://schemas.microsoft.com/office/drawing/2014/main" id="{A506E69D-8B7C-3956-031E-6E883764FDEA}"/>
              </a:ext>
            </a:extLst>
          </p:cNvPr>
          <p:cNvSpPr txBox="1"/>
          <p:nvPr/>
        </p:nvSpPr>
        <p:spPr>
          <a:xfrm>
            <a:off x="345688" y="1831270"/>
            <a:ext cx="8452624" cy="4177875"/>
          </a:xfrm>
          <a:prstGeom prst="rect">
            <a:avLst/>
          </a:prstGeom>
          <a:noFill/>
        </p:spPr>
        <p:txBody>
          <a:bodyPr wrap="square">
            <a:spAutoFit/>
          </a:bodyPr>
          <a:lstStyle/>
          <a:p>
            <a:pPr algn="ctr">
              <a:lnSpc>
                <a:spcPct val="200000"/>
              </a:lnSpc>
              <a:spcBef>
                <a:spcPct val="50000"/>
              </a:spcBef>
              <a:defRPr/>
            </a:pPr>
            <a:r>
              <a:rPr lang="en-US" sz="3450" dirty="0">
                <a:latin typeface="Times New Roman" pitchFamily="18" charset="0"/>
              </a:rPr>
              <a:t>4. O Cross that </a:t>
            </a:r>
            <a:r>
              <a:rPr lang="en-US" sz="3450" dirty="0" err="1">
                <a:latin typeface="Times New Roman" pitchFamily="18" charset="0"/>
              </a:rPr>
              <a:t>liftest</a:t>
            </a:r>
            <a:r>
              <a:rPr lang="en-US" sz="3450" dirty="0">
                <a:latin typeface="Times New Roman" pitchFamily="18" charset="0"/>
              </a:rPr>
              <a:t> up my head, I dare not ask to fly from thee; I lay in dust life’s glory dead, and from the ground there blossoms red life that shall endless be.</a:t>
            </a:r>
          </a:p>
        </p:txBody>
      </p:sp>
      <p:pic>
        <p:nvPicPr>
          <p:cNvPr id="2" name="Picture 1" descr="In this touching display, a pair of hands are cupped together, carefully holding a brightly glowing heart-shaped light. The image captures a moment of pure aesthetic beauty and emotional resonance, as the warmth of the glowing heart contrasts with the surrounding darkness, symbolizing hope, love, and nurturing. This evocative scene invites viewers to reflect on themes of affection and the light within us that we offer to others.">
            <a:extLst>
              <a:ext uri="{FF2B5EF4-FFF2-40B4-BE49-F238E27FC236}">
                <a16:creationId xmlns:a16="http://schemas.microsoft.com/office/drawing/2014/main" id="{1449AAFF-A8DE-DAE5-5A4D-75FB713BAF9D}"/>
              </a:ext>
            </a:extLst>
          </p:cNvPr>
          <p:cNvPicPr>
            <a:picLocks noChangeAspect="1"/>
          </p:cNvPicPr>
          <p:nvPr/>
        </p:nvPicPr>
        <p:blipFill>
          <a:blip r:embed="rId2">
            <a:alphaModFix amt="5000"/>
          </a:blip>
          <a:stretch>
            <a:fillRect/>
          </a:stretch>
        </p:blipFill>
        <p:spPr>
          <a:xfrm>
            <a:off x="0" y="0"/>
            <a:ext cx="9143999" cy="6858001"/>
          </a:xfrm>
          <a:prstGeom prst="rect">
            <a:avLst/>
          </a:prstGeom>
        </p:spPr>
      </p:pic>
    </p:spTree>
    <p:extLst>
      <p:ext uri="{BB962C8B-B14F-4D97-AF65-F5344CB8AC3E}">
        <p14:creationId xmlns:p14="http://schemas.microsoft.com/office/powerpoint/2010/main" val="379811659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864921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2503409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262632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790E4C-1D28-8E1C-2EFE-BBE4F025B6EE}"/>
              </a:ext>
            </a:extLst>
          </p:cNvPr>
          <p:cNvSpPr>
            <a:spLocks noGrp="1"/>
          </p:cNvSpPr>
          <p:nvPr>
            <p:ph type="body" sz="quarter" idx="11"/>
          </p:nvPr>
        </p:nvSpPr>
        <p:spPr>
          <a:xfrm>
            <a:off x="1729342" y="1077923"/>
            <a:ext cx="7215812" cy="1515173"/>
          </a:xfrm>
        </p:spPr>
        <p:txBody>
          <a:bodyPr>
            <a:noAutofit/>
          </a:bodyPr>
          <a:lstStyle/>
          <a:p>
            <a:pPr>
              <a:lnSpc>
                <a:spcPct val="150000"/>
              </a:lnSpc>
            </a:pPr>
            <a:r>
              <a:rPr lang="en-US" dirty="0"/>
              <a:t>O give thanks to the Lord and call upon His holy name! Make known His deeds among the peoples! </a:t>
            </a:r>
          </a:p>
        </p:txBody>
      </p:sp>
      <p:sp>
        <p:nvSpPr>
          <p:cNvPr id="3" name="Text Placeholder 2">
            <a:extLst>
              <a:ext uri="{FF2B5EF4-FFF2-40B4-BE49-F238E27FC236}">
                <a16:creationId xmlns:a16="http://schemas.microsoft.com/office/drawing/2014/main" id="{FED6E686-4D80-2E01-348E-5EF5CBD43CA6}"/>
              </a:ext>
            </a:extLst>
          </p:cNvPr>
          <p:cNvSpPr>
            <a:spLocks noGrp="1"/>
          </p:cNvSpPr>
          <p:nvPr>
            <p:ph type="body" sz="quarter" idx="12"/>
          </p:nvPr>
        </p:nvSpPr>
        <p:spPr>
          <a:xfrm>
            <a:off x="1740229" y="3429000"/>
            <a:ext cx="7215811" cy="1515172"/>
          </a:xfrm>
        </p:spPr>
        <p:txBody>
          <a:bodyPr>
            <a:noAutofit/>
          </a:bodyPr>
          <a:lstStyle/>
          <a:p>
            <a:pPr>
              <a:lnSpc>
                <a:spcPct val="150000"/>
              </a:lnSpc>
            </a:pPr>
            <a:r>
              <a:rPr lang="en-US" dirty="0"/>
              <a:t>We gather to sing to God, to tell of all His wonderful works, and to glory in His holy name. </a:t>
            </a:r>
          </a:p>
        </p:txBody>
      </p:sp>
    </p:spTree>
    <p:extLst>
      <p:ext uri="{BB962C8B-B14F-4D97-AF65-F5344CB8AC3E}">
        <p14:creationId xmlns:p14="http://schemas.microsoft.com/office/powerpoint/2010/main" val="104917922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574732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9BF7FA90-BD22-47B1-5721-BC61505705E3}"/>
              </a:ext>
            </a:extLst>
          </p:cNvPr>
          <p:cNvSpPr/>
          <p:nvPr/>
        </p:nvSpPr>
        <p:spPr>
          <a:xfrm>
            <a:off x="0" y="2439461"/>
            <a:ext cx="9144000" cy="1719943"/>
          </a:xfrm>
          <a:prstGeom prst="round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C77D25C-6F0B-CD4D-A16A-A68070E2BA42}"/>
              </a:ext>
            </a:extLst>
          </p:cNvPr>
          <p:cNvSpPr txBox="1"/>
          <p:nvPr/>
        </p:nvSpPr>
        <p:spPr>
          <a:xfrm>
            <a:off x="1371600" y="629443"/>
            <a:ext cx="6858000" cy="29005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6000" b="1" dirty="0">
                <a:ln>
                  <a:solidFill>
                    <a:schemeClr val="tx1"/>
                  </a:solidFill>
                </a:ln>
                <a:latin typeface="+mj-lt"/>
                <a:ea typeface="+mj-ea"/>
                <a:cs typeface="+mj-cs"/>
              </a:rPr>
              <a:t>Tithes and Offerings</a:t>
            </a:r>
          </a:p>
        </p:txBody>
      </p:sp>
      <p:sp>
        <p:nvSpPr>
          <p:cNvPr id="6" name="TextBox 5">
            <a:extLst>
              <a:ext uri="{FF2B5EF4-FFF2-40B4-BE49-F238E27FC236}">
                <a16:creationId xmlns:a16="http://schemas.microsoft.com/office/drawing/2014/main" id="{3469AA33-CA2E-1941-9816-0971336E99DC}"/>
              </a:ext>
            </a:extLst>
          </p:cNvPr>
          <p:cNvSpPr txBox="1"/>
          <p:nvPr/>
        </p:nvSpPr>
        <p:spPr>
          <a:xfrm>
            <a:off x="1143000" y="3610206"/>
            <a:ext cx="6858000" cy="1098395"/>
          </a:xfrm>
          <a:prstGeom prst="rect">
            <a:avLst/>
          </a:prstGeom>
        </p:spPr>
        <p:txBody>
          <a:bodyPr vert="horz" lIns="91440" tIns="45720" rIns="91440" bIns="45720" rtlCol="0">
            <a:normAutofit/>
          </a:bodyPr>
          <a:lstStyle/>
          <a:p>
            <a:pPr algn="ctr" defTabSz="914400">
              <a:lnSpc>
                <a:spcPct val="90000"/>
              </a:lnSpc>
              <a:spcBef>
                <a:spcPts val="1000"/>
              </a:spcBef>
            </a:pPr>
            <a:r>
              <a:rPr lang="en-US" sz="2400" dirty="0">
                <a:ln>
                  <a:solidFill>
                    <a:schemeClr val="tx1"/>
                  </a:solidFill>
                </a:ln>
              </a:rPr>
              <a:t>Worship through giving</a:t>
            </a:r>
          </a:p>
        </p:txBody>
      </p:sp>
    </p:spTree>
    <p:extLst>
      <p:ext uri="{BB962C8B-B14F-4D97-AF65-F5344CB8AC3E}">
        <p14:creationId xmlns:p14="http://schemas.microsoft.com/office/powerpoint/2010/main" val="383331115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lose-up of hands holding yellow flowers&#10;&#10;AI-generated content may be incorrect.">
            <a:extLst>
              <a:ext uri="{FF2B5EF4-FFF2-40B4-BE49-F238E27FC236}">
                <a16:creationId xmlns:a16="http://schemas.microsoft.com/office/drawing/2014/main" id="{AB11DBFD-CABE-CC46-6063-CD5460FABA54}"/>
              </a:ext>
            </a:extLst>
          </p:cNvPr>
          <p:cNvPicPr>
            <a:picLocks noChangeAspect="1"/>
          </p:cNvPicPr>
          <p:nvPr/>
        </p:nvPicPr>
        <p:blipFill>
          <a:blip r:embed="rId2" cstate="email">
            <a:alphaModFix amt="5000"/>
            <a:extLst>
              <a:ext uri="{28A0092B-C50C-407E-A947-70E740481C1C}">
                <a14:useLocalDpi xmlns:a14="http://schemas.microsoft.com/office/drawing/2010/main"/>
              </a:ext>
            </a:extLst>
          </a:blip>
          <a:stretch>
            <a:fillRect/>
          </a:stretch>
        </p:blipFill>
        <p:spPr>
          <a:xfrm>
            <a:off x="0" y="-1"/>
            <a:ext cx="9490974" cy="6858001"/>
          </a:xfrm>
          <a:prstGeom prst="rect">
            <a:avLst/>
          </a:prstGeom>
        </p:spPr>
      </p:pic>
      <p:sp>
        <p:nvSpPr>
          <p:cNvPr id="3" name="TextBox 2">
            <a:hlinkClick r:id="rId3"/>
            <a:extLst>
              <a:ext uri="{FF2B5EF4-FFF2-40B4-BE49-F238E27FC236}">
                <a16:creationId xmlns:a16="http://schemas.microsoft.com/office/drawing/2014/main" id="{CD7AEBA0-6C80-4386-B2D7-1A6FD27EE85E}"/>
              </a:ext>
            </a:extLst>
          </p:cNvPr>
          <p:cNvSpPr txBox="1"/>
          <p:nvPr/>
        </p:nvSpPr>
        <p:spPr>
          <a:xfrm>
            <a:off x="0" y="0"/>
            <a:ext cx="9144000" cy="1538883"/>
          </a:xfrm>
          <a:prstGeom prst="rect">
            <a:avLst/>
          </a:prstGeom>
          <a:noFill/>
        </p:spPr>
        <p:txBody>
          <a:bodyPr wrap="square" rtlCol="0">
            <a:spAutoFit/>
          </a:bodyPr>
          <a:lstStyle/>
          <a:p>
            <a:pPr algn="ctr"/>
            <a:r>
              <a:rPr lang="en-US" sz="3000" dirty="0">
                <a:ea typeface="Times New Roman" charset="0"/>
                <a:cs typeface="Times New Roman" charset="0"/>
              </a:rPr>
              <a:t>“Praise God, from Whom All Blessings Flow”     UMH 94</a:t>
            </a:r>
          </a:p>
          <a:p>
            <a:pPr algn="ctr"/>
            <a:r>
              <a:rPr lang="en-US" dirty="0">
                <a:ea typeface="Times New Roman" charset="0"/>
                <a:cs typeface="Times New Roman" charset="0"/>
              </a:rPr>
              <a:t>WORDS: Thomas Ken, 1674; adapted by Gilbert H. Viera, 1978     </a:t>
            </a:r>
          </a:p>
          <a:p>
            <a:pPr algn="ctr"/>
            <a:r>
              <a:rPr lang="en-US" dirty="0">
                <a:ea typeface="Times New Roman" charset="0"/>
                <a:cs typeface="Times New Roman" charset="0"/>
              </a:rPr>
              <a:t>MUSIC: </a:t>
            </a:r>
            <a:r>
              <a:rPr lang="en-US" dirty="0" err="1">
                <a:ea typeface="Times New Roman" charset="0"/>
                <a:cs typeface="Times New Roman" charset="0"/>
              </a:rPr>
              <a:t>Geistliche</a:t>
            </a:r>
            <a:r>
              <a:rPr lang="en-US" dirty="0">
                <a:ea typeface="Times New Roman" charset="0"/>
                <a:cs typeface="Times New Roman" charset="0"/>
              </a:rPr>
              <a:t> </a:t>
            </a:r>
            <a:r>
              <a:rPr lang="en-US" dirty="0" err="1">
                <a:ea typeface="Times New Roman" charset="0"/>
                <a:cs typeface="Times New Roman" charset="0"/>
              </a:rPr>
              <a:t>Kirchengesange</a:t>
            </a:r>
            <a:r>
              <a:rPr lang="en-US" dirty="0">
                <a:ea typeface="Times New Roman" charset="0"/>
                <a:cs typeface="Times New Roman" charset="0"/>
              </a:rPr>
              <a:t>, 1623; harmonized by Ralph Vaughn Williams, 1906</a:t>
            </a:r>
          </a:p>
          <a:p>
            <a:pPr algn="ctr"/>
            <a:r>
              <a:rPr lang="en-US" sz="2800" b="1" i="1" dirty="0">
                <a:ea typeface="Times New Roman" charset="0"/>
                <a:cs typeface="Times New Roman" charset="0"/>
              </a:rPr>
              <a:t>Please stand as you are able and comfortable</a:t>
            </a:r>
            <a:r>
              <a:rPr lang="en-US" sz="2000" b="1" i="1" dirty="0">
                <a:ea typeface="Times New Roman" charset="0"/>
                <a:cs typeface="Times New Roman" charset="0"/>
              </a:rPr>
              <a:t>.</a:t>
            </a:r>
            <a:endParaRPr lang="en-US" sz="2000" b="1" i="1" dirty="0">
              <a:ea typeface="Edwardian Script ITC" charset="0"/>
              <a:cs typeface="Edwardian Script ITC" charset="0"/>
            </a:endParaRPr>
          </a:p>
        </p:txBody>
      </p:sp>
      <p:sp>
        <p:nvSpPr>
          <p:cNvPr id="4" name="TextBox 3">
            <a:extLst>
              <a:ext uri="{FF2B5EF4-FFF2-40B4-BE49-F238E27FC236}">
                <a16:creationId xmlns:a16="http://schemas.microsoft.com/office/drawing/2014/main" id="{46D4955F-D45C-DD08-54A3-D27DE48ABF3B}"/>
              </a:ext>
            </a:extLst>
          </p:cNvPr>
          <p:cNvSpPr txBox="1"/>
          <p:nvPr/>
        </p:nvSpPr>
        <p:spPr>
          <a:xfrm>
            <a:off x="354181" y="1538883"/>
            <a:ext cx="8435638" cy="4846391"/>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from whom all blessings flow;</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all creatures here below:</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Alleluia!  Alleluia!</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the source of all our gifts!</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Jesus Christ, whose power uplifts!</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the Spirit, Holy Spirit!</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Alleluia!  Alleluia!  Alleluia!</a:t>
            </a:r>
          </a:p>
        </p:txBody>
      </p:sp>
    </p:spTree>
    <p:extLst>
      <p:ext uri="{BB962C8B-B14F-4D97-AF65-F5344CB8AC3E}">
        <p14:creationId xmlns:p14="http://schemas.microsoft.com/office/powerpoint/2010/main" val="113021022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271B4-CFBA-523C-3FF9-ACCBAAB2DC5D}"/>
              </a:ext>
            </a:extLst>
          </p:cNvPr>
          <p:cNvSpPr txBox="1"/>
          <p:nvPr/>
        </p:nvSpPr>
        <p:spPr>
          <a:xfrm>
            <a:off x="1262743" y="2959640"/>
            <a:ext cx="6618514" cy="938719"/>
          </a:xfrm>
          <a:prstGeom prst="rect">
            <a:avLst/>
          </a:prstGeom>
          <a:solidFill>
            <a:schemeClr val="bg1"/>
          </a:solidFill>
          <a:ln>
            <a:solidFill>
              <a:schemeClr val="tx1"/>
            </a:solidFill>
            <a:prstDash val="solid"/>
            <a:extLst>
              <a:ext uri="{C807C97D-BFC1-408E-A445-0C87EB9F89A2}">
                <ask:lineSketchStyleProps xmlns:ask="http://schemas.microsoft.com/office/drawing/2018/sketchyshapes">
                  <ask:type>
                    <ask:lineSketchNone/>
                  </ask:type>
                </ask:lineSketchStyleProps>
              </a:ext>
            </a:extLst>
          </a:ln>
          <a:effectLst>
            <a:softEdge rad="31750"/>
          </a:effectLst>
        </p:spPr>
        <p:txBody>
          <a:bodyPr wrap="square" rtlCol="0">
            <a:spAutoFit/>
          </a:bodyPr>
          <a:lstStyle/>
          <a:p>
            <a:r>
              <a:rPr lang="en-US" sz="5500" dirty="0">
                <a:latin typeface="Lucida Calligraphy" panose="03010101010101010101" pitchFamily="66" charset="77"/>
              </a:rPr>
              <a:t>Offertory Prayer</a:t>
            </a:r>
          </a:p>
        </p:txBody>
      </p:sp>
    </p:spTree>
    <p:extLst>
      <p:ext uri="{BB962C8B-B14F-4D97-AF65-F5344CB8AC3E}">
        <p14:creationId xmlns:p14="http://schemas.microsoft.com/office/powerpoint/2010/main" val="237920455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96586F7-753B-3708-3362-BF9855CA518D}"/>
              </a:ext>
            </a:extLst>
          </p:cNvPr>
          <p:cNvSpPr txBox="1"/>
          <p:nvPr/>
        </p:nvSpPr>
        <p:spPr>
          <a:xfrm>
            <a:off x="0" y="0"/>
            <a:ext cx="6545895" cy="646331"/>
          </a:xfrm>
          <a:prstGeom prst="rect">
            <a:avLst/>
          </a:prstGeom>
          <a:noFill/>
        </p:spPr>
        <p:txBody>
          <a:bodyPr wrap="none" rtlCol="0">
            <a:spAutoFit/>
          </a:bodyPr>
          <a:lstStyle/>
          <a:p>
            <a:r>
              <a:rPr lang="en-US" sz="3600" dirty="0"/>
              <a:t>Since Jesus Came Into My Heart</a:t>
            </a:r>
          </a:p>
        </p:txBody>
      </p:sp>
      <p:sp>
        <p:nvSpPr>
          <p:cNvPr id="5" name="TextBox 4">
            <a:extLst>
              <a:ext uri="{FF2B5EF4-FFF2-40B4-BE49-F238E27FC236}">
                <a16:creationId xmlns:a16="http://schemas.microsoft.com/office/drawing/2014/main" id="{5CBB8C3A-EE0D-6434-25F4-9DE66BB29170}"/>
              </a:ext>
            </a:extLst>
          </p:cNvPr>
          <p:cNvSpPr txBox="1"/>
          <p:nvPr/>
        </p:nvSpPr>
        <p:spPr>
          <a:xfrm>
            <a:off x="6988666" y="46166"/>
            <a:ext cx="2155334" cy="584775"/>
          </a:xfrm>
          <a:prstGeom prst="rect">
            <a:avLst/>
          </a:prstGeom>
          <a:noFill/>
        </p:spPr>
        <p:txBody>
          <a:bodyPr wrap="none" rtlCol="0">
            <a:spAutoFit/>
          </a:bodyPr>
          <a:lstStyle/>
          <a:p>
            <a:pPr algn="r"/>
            <a:r>
              <a:rPr lang="en-US" sz="3200" dirty="0"/>
              <a:t>TFWS 2140</a:t>
            </a:r>
          </a:p>
        </p:txBody>
      </p:sp>
      <p:sp>
        <p:nvSpPr>
          <p:cNvPr id="6" name="TextBox 5">
            <a:extLst>
              <a:ext uri="{FF2B5EF4-FFF2-40B4-BE49-F238E27FC236}">
                <a16:creationId xmlns:a16="http://schemas.microsoft.com/office/drawing/2014/main" id="{8BB7AA09-E8D5-8D35-2307-0AB445542FFF}"/>
              </a:ext>
            </a:extLst>
          </p:cNvPr>
          <p:cNvSpPr txBox="1"/>
          <p:nvPr/>
        </p:nvSpPr>
        <p:spPr>
          <a:xfrm>
            <a:off x="0" y="646331"/>
            <a:ext cx="1805302"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R. H. McDaniel</a:t>
            </a:r>
          </a:p>
        </p:txBody>
      </p:sp>
      <p:pic>
        <p:nvPicPr>
          <p:cNvPr id="8" name="Picture 7" descr="Displayed on a wooden table, a glossy red heart featuring a white cross captures the tranquility of the surrounding ambiance. The soft glow of the sunlight gently illuminates the object, highlighting its smooth contours and reflective surface. This evocative symbol merges spiritual significance with a deep emotional resonance, suggesting themes of love, faith, and devotion in a serene setting.">
            <a:extLst>
              <a:ext uri="{FF2B5EF4-FFF2-40B4-BE49-F238E27FC236}">
                <a16:creationId xmlns:a16="http://schemas.microsoft.com/office/drawing/2014/main" id="{333D58AB-F48E-5138-B219-C13FC3EC5A91}"/>
              </a:ext>
            </a:extLst>
          </p:cNvPr>
          <p:cNvPicPr>
            <a:picLocks noChangeAspect="1"/>
          </p:cNvPicPr>
          <p:nvPr/>
        </p:nvPicPr>
        <p:blipFill>
          <a:blip r:embed="rId2">
            <a:alphaModFix amt="20000"/>
          </a:blip>
          <a:stretch>
            <a:fillRect/>
          </a:stretch>
        </p:blipFill>
        <p:spPr>
          <a:xfrm>
            <a:off x="11150" y="0"/>
            <a:ext cx="9132850" cy="6857999"/>
          </a:xfrm>
          <a:prstGeom prst="rect">
            <a:avLst/>
          </a:prstGeom>
        </p:spPr>
      </p:pic>
      <p:sp>
        <p:nvSpPr>
          <p:cNvPr id="7" name="TextBox 6">
            <a:extLst>
              <a:ext uri="{FF2B5EF4-FFF2-40B4-BE49-F238E27FC236}">
                <a16:creationId xmlns:a16="http://schemas.microsoft.com/office/drawing/2014/main" id="{772D6423-4242-2164-B802-68733F481310}"/>
              </a:ext>
            </a:extLst>
          </p:cNvPr>
          <p:cNvSpPr txBox="1"/>
          <p:nvPr/>
        </p:nvSpPr>
        <p:spPr>
          <a:xfrm>
            <a:off x="223024" y="1569661"/>
            <a:ext cx="8697951" cy="2958502"/>
          </a:xfrm>
          <a:prstGeom prst="rect">
            <a:avLst/>
          </a:prstGeom>
          <a:noFill/>
        </p:spPr>
        <p:txBody>
          <a:bodyPr wrap="square" rtlCol="0">
            <a:spAutoFit/>
          </a:bodyPr>
          <a:lstStyle/>
          <a:p>
            <a:pPr algn="ctr">
              <a:lnSpc>
                <a:spcPct val="150000"/>
              </a:lnSpc>
            </a:pPr>
            <a:r>
              <a:rPr lang="en-US" sz="3200" dirty="0">
                <a:latin typeface="Times New Roman" panose="02020603050405020304" pitchFamily="18" charset="0"/>
                <a:cs typeface="Times New Roman" panose="02020603050405020304" pitchFamily="18" charset="0"/>
              </a:rPr>
              <a:t>1. What a wonderful change in my has been wrought since Jesus came into my heart! I have light in my soul for which long I had sought, since Jesus came into my heart!</a:t>
            </a:r>
          </a:p>
        </p:txBody>
      </p:sp>
    </p:spTree>
    <p:extLst>
      <p:ext uri="{BB962C8B-B14F-4D97-AF65-F5344CB8AC3E}">
        <p14:creationId xmlns:p14="http://schemas.microsoft.com/office/powerpoint/2010/main" val="281655484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05882-3D1E-C68A-F10D-FAAE3CAD9C6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5BC884A-A83E-A3C1-7244-331A4DB1BA43}"/>
              </a:ext>
            </a:extLst>
          </p:cNvPr>
          <p:cNvSpPr txBox="1"/>
          <p:nvPr/>
        </p:nvSpPr>
        <p:spPr>
          <a:xfrm>
            <a:off x="0" y="0"/>
            <a:ext cx="6545895" cy="646331"/>
          </a:xfrm>
          <a:prstGeom prst="rect">
            <a:avLst/>
          </a:prstGeom>
          <a:noFill/>
        </p:spPr>
        <p:txBody>
          <a:bodyPr wrap="none" rtlCol="0">
            <a:spAutoFit/>
          </a:bodyPr>
          <a:lstStyle/>
          <a:p>
            <a:r>
              <a:rPr lang="en-US" sz="3600" dirty="0"/>
              <a:t>Since Jesus Came Into My Heart</a:t>
            </a:r>
          </a:p>
        </p:txBody>
      </p:sp>
      <p:sp>
        <p:nvSpPr>
          <p:cNvPr id="5" name="TextBox 4">
            <a:extLst>
              <a:ext uri="{FF2B5EF4-FFF2-40B4-BE49-F238E27FC236}">
                <a16:creationId xmlns:a16="http://schemas.microsoft.com/office/drawing/2014/main" id="{E7120DC8-D490-2662-1EE5-F4C82747E0B3}"/>
              </a:ext>
            </a:extLst>
          </p:cNvPr>
          <p:cNvSpPr txBox="1"/>
          <p:nvPr/>
        </p:nvSpPr>
        <p:spPr>
          <a:xfrm>
            <a:off x="6988666" y="46166"/>
            <a:ext cx="2155334" cy="584775"/>
          </a:xfrm>
          <a:prstGeom prst="rect">
            <a:avLst/>
          </a:prstGeom>
          <a:noFill/>
        </p:spPr>
        <p:txBody>
          <a:bodyPr wrap="none" rtlCol="0">
            <a:spAutoFit/>
          </a:bodyPr>
          <a:lstStyle/>
          <a:p>
            <a:pPr algn="r"/>
            <a:r>
              <a:rPr lang="en-US" sz="3200" dirty="0"/>
              <a:t>TFWS 2140</a:t>
            </a:r>
          </a:p>
        </p:txBody>
      </p:sp>
      <p:sp>
        <p:nvSpPr>
          <p:cNvPr id="6" name="TextBox 5">
            <a:extLst>
              <a:ext uri="{FF2B5EF4-FFF2-40B4-BE49-F238E27FC236}">
                <a16:creationId xmlns:a16="http://schemas.microsoft.com/office/drawing/2014/main" id="{68123D4A-05A0-608B-EC7C-90D35C5FD9AB}"/>
              </a:ext>
            </a:extLst>
          </p:cNvPr>
          <p:cNvSpPr txBox="1"/>
          <p:nvPr/>
        </p:nvSpPr>
        <p:spPr>
          <a:xfrm>
            <a:off x="0" y="646331"/>
            <a:ext cx="1805302"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R. H. McDaniel</a:t>
            </a:r>
          </a:p>
        </p:txBody>
      </p:sp>
      <p:sp>
        <p:nvSpPr>
          <p:cNvPr id="7" name="TextBox 6">
            <a:extLst>
              <a:ext uri="{FF2B5EF4-FFF2-40B4-BE49-F238E27FC236}">
                <a16:creationId xmlns:a16="http://schemas.microsoft.com/office/drawing/2014/main" id="{6B06FBBA-2F37-C870-A343-130B7947864E}"/>
              </a:ext>
            </a:extLst>
          </p:cNvPr>
          <p:cNvSpPr txBox="1"/>
          <p:nvPr/>
        </p:nvSpPr>
        <p:spPr>
          <a:xfrm>
            <a:off x="223024" y="1661994"/>
            <a:ext cx="8697951" cy="2219838"/>
          </a:xfrm>
          <a:prstGeom prst="rect">
            <a:avLst/>
          </a:prstGeom>
          <a:noFill/>
        </p:spPr>
        <p:txBody>
          <a:bodyPr wrap="square" rtlCol="0">
            <a:spAutoFit/>
          </a:bodyPr>
          <a:lstStyle/>
          <a:p>
            <a:pPr algn="ctr">
              <a:lnSpc>
                <a:spcPct val="150000"/>
              </a:lnSpc>
            </a:pPr>
            <a:r>
              <a:rPr lang="en-US" sz="3200" dirty="0">
                <a:latin typeface="Times New Roman" panose="02020603050405020304" pitchFamily="18" charset="0"/>
                <a:cs typeface="Times New Roman" panose="02020603050405020304" pitchFamily="18" charset="0"/>
              </a:rPr>
              <a:t>Since Jesus came into my heart, since Jesus came into my heart, floods of joy o’er my soul like the sea billows roll, since Jesus came into my heart. </a:t>
            </a:r>
          </a:p>
        </p:txBody>
      </p:sp>
      <p:sp>
        <p:nvSpPr>
          <p:cNvPr id="2" name="TextBox 1">
            <a:extLst>
              <a:ext uri="{FF2B5EF4-FFF2-40B4-BE49-F238E27FC236}">
                <a16:creationId xmlns:a16="http://schemas.microsoft.com/office/drawing/2014/main" id="{87AB30CB-FC41-E968-080C-B3EAEDA7FB2C}"/>
              </a:ext>
            </a:extLst>
          </p:cNvPr>
          <p:cNvSpPr txBox="1"/>
          <p:nvPr/>
        </p:nvSpPr>
        <p:spPr>
          <a:xfrm>
            <a:off x="0" y="1107996"/>
            <a:ext cx="1120820" cy="369332"/>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REFRAIN</a:t>
            </a:r>
          </a:p>
        </p:txBody>
      </p:sp>
      <p:pic>
        <p:nvPicPr>
          <p:cNvPr id="3" name="Picture 2" descr="Displayed on a wooden table, a glossy red heart featuring a white cross captures the tranquility of the surrounding ambiance. The soft glow of the sunlight gently illuminates the object, highlighting its smooth contours and reflective surface. This evocative symbol merges spiritual significance with a deep emotional resonance, suggesting themes of love, faith, and devotion in a serene setting.">
            <a:extLst>
              <a:ext uri="{FF2B5EF4-FFF2-40B4-BE49-F238E27FC236}">
                <a16:creationId xmlns:a16="http://schemas.microsoft.com/office/drawing/2014/main" id="{8E23E9CA-BBA5-DFED-97DC-E88CE876047F}"/>
              </a:ext>
            </a:extLst>
          </p:cNvPr>
          <p:cNvPicPr>
            <a:picLocks noChangeAspect="1"/>
          </p:cNvPicPr>
          <p:nvPr/>
        </p:nvPicPr>
        <p:blipFill>
          <a:blip r:embed="rId2">
            <a:alphaModFix amt="20000"/>
          </a:blip>
          <a:stretch>
            <a:fillRect/>
          </a:stretch>
        </p:blipFill>
        <p:spPr>
          <a:xfrm>
            <a:off x="11150" y="0"/>
            <a:ext cx="9132850" cy="6857999"/>
          </a:xfrm>
          <a:prstGeom prst="rect">
            <a:avLst/>
          </a:prstGeom>
        </p:spPr>
      </p:pic>
    </p:spTree>
    <p:extLst>
      <p:ext uri="{BB962C8B-B14F-4D97-AF65-F5344CB8AC3E}">
        <p14:creationId xmlns:p14="http://schemas.microsoft.com/office/powerpoint/2010/main" val="225214669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F1C00-1D42-E734-4181-DBA29FD54C4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3A76CC0-F1B3-ACC7-B808-12AAFB33B278}"/>
              </a:ext>
            </a:extLst>
          </p:cNvPr>
          <p:cNvSpPr txBox="1"/>
          <p:nvPr/>
        </p:nvSpPr>
        <p:spPr>
          <a:xfrm>
            <a:off x="0" y="0"/>
            <a:ext cx="6545895" cy="646331"/>
          </a:xfrm>
          <a:prstGeom prst="rect">
            <a:avLst/>
          </a:prstGeom>
          <a:noFill/>
        </p:spPr>
        <p:txBody>
          <a:bodyPr wrap="none" rtlCol="0">
            <a:spAutoFit/>
          </a:bodyPr>
          <a:lstStyle/>
          <a:p>
            <a:r>
              <a:rPr lang="en-US" sz="3600" dirty="0"/>
              <a:t>Since Jesus Came Into My Heart</a:t>
            </a:r>
          </a:p>
        </p:txBody>
      </p:sp>
      <p:sp>
        <p:nvSpPr>
          <p:cNvPr id="5" name="TextBox 4">
            <a:extLst>
              <a:ext uri="{FF2B5EF4-FFF2-40B4-BE49-F238E27FC236}">
                <a16:creationId xmlns:a16="http://schemas.microsoft.com/office/drawing/2014/main" id="{EFA3461B-263D-BAC5-FAFA-CE5E31A3DDD6}"/>
              </a:ext>
            </a:extLst>
          </p:cNvPr>
          <p:cNvSpPr txBox="1"/>
          <p:nvPr/>
        </p:nvSpPr>
        <p:spPr>
          <a:xfrm>
            <a:off x="6988666" y="46166"/>
            <a:ext cx="2155334" cy="584775"/>
          </a:xfrm>
          <a:prstGeom prst="rect">
            <a:avLst/>
          </a:prstGeom>
          <a:noFill/>
        </p:spPr>
        <p:txBody>
          <a:bodyPr wrap="none" rtlCol="0">
            <a:spAutoFit/>
          </a:bodyPr>
          <a:lstStyle/>
          <a:p>
            <a:pPr algn="r"/>
            <a:r>
              <a:rPr lang="en-US" sz="3200" dirty="0"/>
              <a:t>TFWS 2140</a:t>
            </a:r>
          </a:p>
        </p:txBody>
      </p:sp>
      <p:sp>
        <p:nvSpPr>
          <p:cNvPr id="6" name="TextBox 5">
            <a:extLst>
              <a:ext uri="{FF2B5EF4-FFF2-40B4-BE49-F238E27FC236}">
                <a16:creationId xmlns:a16="http://schemas.microsoft.com/office/drawing/2014/main" id="{5151E171-61CC-8ABB-0561-FA8C5638EBA5}"/>
              </a:ext>
            </a:extLst>
          </p:cNvPr>
          <p:cNvSpPr txBox="1"/>
          <p:nvPr/>
        </p:nvSpPr>
        <p:spPr>
          <a:xfrm>
            <a:off x="0" y="646331"/>
            <a:ext cx="1805302"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R. H. McDaniel</a:t>
            </a:r>
          </a:p>
        </p:txBody>
      </p:sp>
      <p:sp>
        <p:nvSpPr>
          <p:cNvPr id="7" name="TextBox 6">
            <a:extLst>
              <a:ext uri="{FF2B5EF4-FFF2-40B4-BE49-F238E27FC236}">
                <a16:creationId xmlns:a16="http://schemas.microsoft.com/office/drawing/2014/main" id="{4D3D72BF-C735-49E1-A57F-EA35BBD90DB5}"/>
              </a:ext>
            </a:extLst>
          </p:cNvPr>
          <p:cNvSpPr txBox="1"/>
          <p:nvPr/>
        </p:nvSpPr>
        <p:spPr>
          <a:xfrm>
            <a:off x="223024" y="1569661"/>
            <a:ext cx="8697951" cy="2958502"/>
          </a:xfrm>
          <a:prstGeom prst="rect">
            <a:avLst/>
          </a:prstGeom>
          <a:noFill/>
        </p:spPr>
        <p:txBody>
          <a:bodyPr wrap="square" rtlCol="0">
            <a:spAutoFit/>
          </a:bodyPr>
          <a:lstStyle/>
          <a:p>
            <a:pPr algn="ctr">
              <a:lnSpc>
                <a:spcPct val="150000"/>
              </a:lnSpc>
            </a:pPr>
            <a:r>
              <a:rPr lang="en-US" sz="3200" dirty="0">
                <a:latin typeface="Times New Roman" panose="02020603050405020304" pitchFamily="18" charset="0"/>
                <a:cs typeface="Times New Roman" panose="02020603050405020304" pitchFamily="18" charset="0"/>
              </a:rPr>
              <a:t>2. I have ceased from my wan-</a:t>
            </a:r>
            <a:r>
              <a:rPr lang="en-US" sz="3200" dirty="0" err="1">
                <a:latin typeface="Times New Roman" panose="02020603050405020304" pitchFamily="18" charset="0"/>
                <a:cs typeface="Times New Roman" panose="02020603050405020304" pitchFamily="18" charset="0"/>
              </a:rPr>
              <a:t>d'ring</a:t>
            </a:r>
            <a:r>
              <a:rPr lang="en-US" sz="3200" dirty="0">
                <a:latin typeface="Times New Roman" panose="02020603050405020304" pitchFamily="18" charset="0"/>
                <a:cs typeface="Times New Roman" panose="02020603050405020304" pitchFamily="18" charset="0"/>
              </a:rPr>
              <a:t> and going astray, since Jesus came into my heart! And my sins, which were many, are all washed away, since Jesus came into my heart!</a:t>
            </a:r>
          </a:p>
        </p:txBody>
      </p:sp>
      <p:pic>
        <p:nvPicPr>
          <p:cNvPr id="2" name="Picture 1" descr="Displayed on a wooden table, a glossy red heart featuring a white cross captures the tranquility of the surrounding ambiance. The soft glow of the sunlight gently illuminates the object, highlighting its smooth contours and reflective surface. This evocative symbol merges spiritual significance with a deep emotional resonance, suggesting themes of love, faith, and devotion in a serene setting.">
            <a:extLst>
              <a:ext uri="{FF2B5EF4-FFF2-40B4-BE49-F238E27FC236}">
                <a16:creationId xmlns:a16="http://schemas.microsoft.com/office/drawing/2014/main" id="{D548E888-7EE3-6E5F-9BBD-796C2C85DFA9}"/>
              </a:ext>
            </a:extLst>
          </p:cNvPr>
          <p:cNvPicPr>
            <a:picLocks noChangeAspect="1"/>
          </p:cNvPicPr>
          <p:nvPr/>
        </p:nvPicPr>
        <p:blipFill>
          <a:blip r:embed="rId2">
            <a:alphaModFix amt="20000"/>
          </a:blip>
          <a:stretch>
            <a:fillRect/>
          </a:stretch>
        </p:blipFill>
        <p:spPr>
          <a:xfrm>
            <a:off x="11150" y="0"/>
            <a:ext cx="9132850" cy="6857999"/>
          </a:xfrm>
          <a:prstGeom prst="rect">
            <a:avLst/>
          </a:prstGeom>
        </p:spPr>
      </p:pic>
    </p:spTree>
    <p:extLst>
      <p:ext uri="{BB962C8B-B14F-4D97-AF65-F5344CB8AC3E}">
        <p14:creationId xmlns:p14="http://schemas.microsoft.com/office/powerpoint/2010/main" val="12044821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216DD-EADA-C7C0-5618-FBCFF8722EA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832A2A9-3FFF-68DA-5C56-B30F9CF22215}"/>
              </a:ext>
            </a:extLst>
          </p:cNvPr>
          <p:cNvSpPr txBox="1"/>
          <p:nvPr/>
        </p:nvSpPr>
        <p:spPr>
          <a:xfrm>
            <a:off x="0" y="0"/>
            <a:ext cx="6545895" cy="646331"/>
          </a:xfrm>
          <a:prstGeom prst="rect">
            <a:avLst/>
          </a:prstGeom>
          <a:noFill/>
        </p:spPr>
        <p:txBody>
          <a:bodyPr wrap="none" rtlCol="0">
            <a:spAutoFit/>
          </a:bodyPr>
          <a:lstStyle/>
          <a:p>
            <a:r>
              <a:rPr lang="en-US" sz="3600" dirty="0"/>
              <a:t>Since Jesus Came Into My Heart</a:t>
            </a:r>
          </a:p>
        </p:txBody>
      </p:sp>
      <p:sp>
        <p:nvSpPr>
          <p:cNvPr id="5" name="TextBox 4">
            <a:extLst>
              <a:ext uri="{FF2B5EF4-FFF2-40B4-BE49-F238E27FC236}">
                <a16:creationId xmlns:a16="http://schemas.microsoft.com/office/drawing/2014/main" id="{E7EE1805-C4B2-89CB-C60B-9E20EEDE7431}"/>
              </a:ext>
            </a:extLst>
          </p:cNvPr>
          <p:cNvSpPr txBox="1"/>
          <p:nvPr/>
        </p:nvSpPr>
        <p:spPr>
          <a:xfrm>
            <a:off x="6988666" y="46166"/>
            <a:ext cx="2155334" cy="584775"/>
          </a:xfrm>
          <a:prstGeom prst="rect">
            <a:avLst/>
          </a:prstGeom>
          <a:noFill/>
        </p:spPr>
        <p:txBody>
          <a:bodyPr wrap="none" rtlCol="0">
            <a:spAutoFit/>
          </a:bodyPr>
          <a:lstStyle/>
          <a:p>
            <a:pPr algn="r"/>
            <a:r>
              <a:rPr lang="en-US" sz="3200" dirty="0"/>
              <a:t>TFWS 2140</a:t>
            </a:r>
          </a:p>
        </p:txBody>
      </p:sp>
      <p:sp>
        <p:nvSpPr>
          <p:cNvPr id="6" name="TextBox 5">
            <a:extLst>
              <a:ext uri="{FF2B5EF4-FFF2-40B4-BE49-F238E27FC236}">
                <a16:creationId xmlns:a16="http://schemas.microsoft.com/office/drawing/2014/main" id="{3D220759-070B-0B55-2E36-DB0A23C4B8AF}"/>
              </a:ext>
            </a:extLst>
          </p:cNvPr>
          <p:cNvSpPr txBox="1"/>
          <p:nvPr/>
        </p:nvSpPr>
        <p:spPr>
          <a:xfrm>
            <a:off x="0" y="646331"/>
            <a:ext cx="1805302"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R. H. McDaniel</a:t>
            </a:r>
          </a:p>
        </p:txBody>
      </p:sp>
      <p:sp>
        <p:nvSpPr>
          <p:cNvPr id="7" name="TextBox 6">
            <a:extLst>
              <a:ext uri="{FF2B5EF4-FFF2-40B4-BE49-F238E27FC236}">
                <a16:creationId xmlns:a16="http://schemas.microsoft.com/office/drawing/2014/main" id="{C51A6390-27A2-681F-64B7-769F692206CF}"/>
              </a:ext>
            </a:extLst>
          </p:cNvPr>
          <p:cNvSpPr txBox="1"/>
          <p:nvPr/>
        </p:nvSpPr>
        <p:spPr>
          <a:xfrm>
            <a:off x="223024" y="1661994"/>
            <a:ext cx="8697951" cy="2219838"/>
          </a:xfrm>
          <a:prstGeom prst="rect">
            <a:avLst/>
          </a:prstGeom>
          <a:noFill/>
        </p:spPr>
        <p:txBody>
          <a:bodyPr wrap="square" rtlCol="0">
            <a:spAutoFit/>
          </a:bodyPr>
          <a:lstStyle/>
          <a:p>
            <a:pPr algn="ctr">
              <a:lnSpc>
                <a:spcPct val="150000"/>
              </a:lnSpc>
            </a:pPr>
            <a:r>
              <a:rPr lang="en-US" sz="3200" dirty="0">
                <a:latin typeface="Times New Roman" panose="02020603050405020304" pitchFamily="18" charset="0"/>
                <a:cs typeface="Times New Roman" panose="02020603050405020304" pitchFamily="18" charset="0"/>
              </a:rPr>
              <a:t>Since Jesus came into my heart, since Jesus came into my heart, floods of joy o’er my soul like the sea billows roll, since Jesus came into my heart. </a:t>
            </a:r>
          </a:p>
        </p:txBody>
      </p:sp>
      <p:sp>
        <p:nvSpPr>
          <p:cNvPr id="2" name="TextBox 1">
            <a:extLst>
              <a:ext uri="{FF2B5EF4-FFF2-40B4-BE49-F238E27FC236}">
                <a16:creationId xmlns:a16="http://schemas.microsoft.com/office/drawing/2014/main" id="{A8CA7A48-98EF-69D5-785A-69D54405CD87}"/>
              </a:ext>
            </a:extLst>
          </p:cNvPr>
          <p:cNvSpPr txBox="1"/>
          <p:nvPr/>
        </p:nvSpPr>
        <p:spPr>
          <a:xfrm>
            <a:off x="0" y="1107996"/>
            <a:ext cx="1120820" cy="369332"/>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REFRAIN</a:t>
            </a:r>
          </a:p>
        </p:txBody>
      </p:sp>
      <p:pic>
        <p:nvPicPr>
          <p:cNvPr id="3" name="Picture 2" descr="Displayed on a wooden table, a glossy red heart featuring a white cross captures the tranquility of the surrounding ambiance. The soft glow of the sunlight gently illuminates the object, highlighting its smooth contours and reflective surface. This evocative symbol merges spiritual significance with a deep emotional resonance, suggesting themes of love, faith, and devotion in a serene setting.">
            <a:extLst>
              <a:ext uri="{FF2B5EF4-FFF2-40B4-BE49-F238E27FC236}">
                <a16:creationId xmlns:a16="http://schemas.microsoft.com/office/drawing/2014/main" id="{CA788A5D-C16F-28F3-517E-B903E43349D9}"/>
              </a:ext>
            </a:extLst>
          </p:cNvPr>
          <p:cNvPicPr>
            <a:picLocks noChangeAspect="1"/>
          </p:cNvPicPr>
          <p:nvPr/>
        </p:nvPicPr>
        <p:blipFill>
          <a:blip r:embed="rId2">
            <a:alphaModFix amt="20000"/>
          </a:blip>
          <a:stretch>
            <a:fillRect/>
          </a:stretch>
        </p:blipFill>
        <p:spPr>
          <a:xfrm>
            <a:off x="11150" y="0"/>
            <a:ext cx="9132850" cy="6857999"/>
          </a:xfrm>
          <a:prstGeom prst="rect">
            <a:avLst/>
          </a:prstGeom>
        </p:spPr>
      </p:pic>
    </p:spTree>
    <p:extLst>
      <p:ext uri="{BB962C8B-B14F-4D97-AF65-F5344CB8AC3E}">
        <p14:creationId xmlns:p14="http://schemas.microsoft.com/office/powerpoint/2010/main" val="42142285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7C015-5E8F-4A2E-CB6D-939A4A4DAF0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32661895-D71C-CAB6-AF18-70CAD6800F4D}"/>
              </a:ext>
            </a:extLst>
          </p:cNvPr>
          <p:cNvSpPr txBox="1"/>
          <p:nvPr/>
        </p:nvSpPr>
        <p:spPr>
          <a:xfrm>
            <a:off x="0" y="0"/>
            <a:ext cx="6545895" cy="646331"/>
          </a:xfrm>
          <a:prstGeom prst="rect">
            <a:avLst/>
          </a:prstGeom>
          <a:noFill/>
        </p:spPr>
        <p:txBody>
          <a:bodyPr wrap="none" rtlCol="0">
            <a:spAutoFit/>
          </a:bodyPr>
          <a:lstStyle/>
          <a:p>
            <a:r>
              <a:rPr lang="en-US" sz="3600" dirty="0"/>
              <a:t>Since Jesus Came Into My Heart</a:t>
            </a:r>
          </a:p>
        </p:txBody>
      </p:sp>
      <p:sp>
        <p:nvSpPr>
          <p:cNvPr id="5" name="TextBox 4">
            <a:extLst>
              <a:ext uri="{FF2B5EF4-FFF2-40B4-BE49-F238E27FC236}">
                <a16:creationId xmlns:a16="http://schemas.microsoft.com/office/drawing/2014/main" id="{C435AB67-935E-2CFC-FE28-526B708001A7}"/>
              </a:ext>
            </a:extLst>
          </p:cNvPr>
          <p:cNvSpPr txBox="1"/>
          <p:nvPr/>
        </p:nvSpPr>
        <p:spPr>
          <a:xfrm>
            <a:off x="6988666" y="46166"/>
            <a:ext cx="2155334" cy="584775"/>
          </a:xfrm>
          <a:prstGeom prst="rect">
            <a:avLst/>
          </a:prstGeom>
          <a:noFill/>
        </p:spPr>
        <p:txBody>
          <a:bodyPr wrap="none" rtlCol="0">
            <a:spAutoFit/>
          </a:bodyPr>
          <a:lstStyle/>
          <a:p>
            <a:pPr algn="r"/>
            <a:r>
              <a:rPr lang="en-US" sz="3200" dirty="0"/>
              <a:t>TFWS 2140</a:t>
            </a:r>
          </a:p>
        </p:txBody>
      </p:sp>
      <p:sp>
        <p:nvSpPr>
          <p:cNvPr id="6" name="TextBox 5">
            <a:extLst>
              <a:ext uri="{FF2B5EF4-FFF2-40B4-BE49-F238E27FC236}">
                <a16:creationId xmlns:a16="http://schemas.microsoft.com/office/drawing/2014/main" id="{B2AA1B80-3FA3-AAF1-1EB3-2D2BB7205A1D}"/>
              </a:ext>
            </a:extLst>
          </p:cNvPr>
          <p:cNvSpPr txBox="1"/>
          <p:nvPr/>
        </p:nvSpPr>
        <p:spPr>
          <a:xfrm>
            <a:off x="0" y="646331"/>
            <a:ext cx="1805302"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R. H. McDaniel</a:t>
            </a:r>
          </a:p>
        </p:txBody>
      </p:sp>
      <p:sp>
        <p:nvSpPr>
          <p:cNvPr id="7" name="TextBox 6">
            <a:extLst>
              <a:ext uri="{FF2B5EF4-FFF2-40B4-BE49-F238E27FC236}">
                <a16:creationId xmlns:a16="http://schemas.microsoft.com/office/drawing/2014/main" id="{61110931-8956-DF10-375E-575D57D43FE1}"/>
              </a:ext>
            </a:extLst>
          </p:cNvPr>
          <p:cNvSpPr txBox="1"/>
          <p:nvPr/>
        </p:nvSpPr>
        <p:spPr>
          <a:xfrm>
            <a:off x="223024" y="1569661"/>
            <a:ext cx="8697951" cy="2958502"/>
          </a:xfrm>
          <a:prstGeom prst="rect">
            <a:avLst/>
          </a:prstGeom>
          <a:noFill/>
        </p:spPr>
        <p:txBody>
          <a:bodyPr wrap="square" rtlCol="0">
            <a:spAutoFit/>
          </a:bodyPr>
          <a:lstStyle/>
          <a:p>
            <a:pPr algn="ctr">
              <a:lnSpc>
                <a:spcPct val="150000"/>
              </a:lnSpc>
            </a:pPr>
            <a:r>
              <a:rPr lang="en-US" sz="3200" dirty="0">
                <a:latin typeface="Times New Roman" panose="02020603050405020304" pitchFamily="18" charset="0"/>
                <a:cs typeface="Times New Roman" panose="02020603050405020304" pitchFamily="18" charset="0"/>
              </a:rPr>
              <a:t>3. I'm possessed of a hope that is steadfast and sure,</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since Jesus came into my heart! And no dark clouds of doubt now my pathway obscure, since Jesus came into my heart!</a:t>
            </a:r>
          </a:p>
        </p:txBody>
      </p:sp>
      <p:pic>
        <p:nvPicPr>
          <p:cNvPr id="2" name="Picture 1" descr="Displayed on a wooden table, a glossy red heart featuring a white cross captures the tranquility of the surrounding ambiance. The soft glow of the sunlight gently illuminates the object, highlighting its smooth contours and reflective surface. This evocative symbol merges spiritual significance with a deep emotional resonance, suggesting themes of love, faith, and devotion in a serene setting.">
            <a:extLst>
              <a:ext uri="{FF2B5EF4-FFF2-40B4-BE49-F238E27FC236}">
                <a16:creationId xmlns:a16="http://schemas.microsoft.com/office/drawing/2014/main" id="{6B53D17B-50A7-D54E-9D72-55B0512E259D}"/>
              </a:ext>
            </a:extLst>
          </p:cNvPr>
          <p:cNvPicPr>
            <a:picLocks noChangeAspect="1"/>
          </p:cNvPicPr>
          <p:nvPr/>
        </p:nvPicPr>
        <p:blipFill>
          <a:blip r:embed="rId2">
            <a:alphaModFix amt="20000"/>
          </a:blip>
          <a:stretch>
            <a:fillRect/>
          </a:stretch>
        </p:blipFill>
        <p:spPr>
          <a:xfrm>
            <a:off x="11150" y="0"/>
            <a:ext cx="9132850" cy="6857999"/>
          </a:xfrm>
          <a:prstGeom prst="rect">
            <a:avLst/>
          </a:prstGeom>
        </p:spPr>
      </p:pic>
    </p:spTree>
    <p:extLst>
      <p:ext uri="{BB962C8B-B14F-4D97-AF65-F5344CB8AC3E}">
        <p14:creationId xmlns:p14="http://schemas.microsoft.com/office/powerpoint/2010/main" val="28140562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65F14-3B81-434D-204D-E31396CE212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F1D8937-55BE-2A94-3437-C22012BFF758}"/>
              </a:ext>
            </a:extLst>
          </p:cNvPr>
          <p:cNvSpPr txBox="1"/>
          <p:nvPr/>
        </p:nvSpPr>
        <p:spPr>
          <a:xfrm>
            <a:off x="0" y="0"/>
            <a:ext cx="6545895" cy="646331"/>
          </a:xfrm>
          <a:prstGeom prst="rect">
            <a:avLst/>
          </a:prstGeom>
          <a:noFill/>
        </p:spPr>
        <p:txBody>
          <a:bodyPr wrap="none" rtlCol="0">
            <a:spAutoFit/>
          </a:bodyPr>
          <a:lstStyle/>
          <a:p>
            <a:r>
              <a:rPr lang="en-US" sz="3600" dirty="0"/>
              <a:t>Since Jesus Came Into My Heart</a:t>
            </a:r>
          </a:p>
        </p:txBody>
      </p:sp>
      <p:sp>
        <p:nvSpPr>
          <p:cNvPr id="5" name="TextBox 4">
            <a:extLst>
              <a:ext uri="{FF2B5EF4-FFF2-40B4-BE49-F238E27FC236}">
                <a16:creationId xmlns:a16="http://schemas.microsoft.com/office/drawing/2014/main" id="{062452DC-B663-27C7-EC7D-2DFEA1773657}"/>
              </a:ext>
            </a:extLst>
          </p:cNvPr>
          <p:cNvSpPr txBox="1"/>
          <p:nvPr/>
        </p:nvSpPr>
        <p:spPr>
          <a:xfrm>
            <a:off x="6988666" y="46166"/>
            <a:ext cx="2155334" cy="584775"/>
          </a:xfrm>
          <a:prstGeom prst="rect">
            <a:avLst/>
          </a:prstGeom>
          <a:noFill/>
        </p:spPr>
        <p:txBody>
          <a:bodyPr wrap="none" rtlCol="0">
            <a:spAutoFit/>
          </a:bodyPr>
          <a:lstStyle/>
          <a:p>
            <a:pPr algn="r"/>
            <a:r>
              <a:rPr lang="en-US" sz="3200" dirty="0"/>
              <a:t>TFWS 2140</a:t>
            </a:r>
          </a:p>
        </p:txBody>
      </p:sp>
      <p:sp>
        <p:nvSpPr>
          <p:cNvPr id="6" name="TextBox 5">
            <a:extLst>
              <a:ext uri="{FF2B5EF4-FFF2-40B4-BE49-F238E27FC236}">
                <a16:creationId xmlns:a16="http://schemas.microsoft.com/office/drawing/2014/main" id="{A526499F-BBBD-6988-B0BE-49437DA34277}"/>
              </a:ext>
            </a:extLst>
          </p:cNvPr>
          <p:cNvSpPr txBox="1"/>
          <p:nvPr/>
        </p:nvSpPr>
        <p:spPr>
          <a:xfrm>
            <a:off x="0" y="646331"/>
            <a:ext cx="1805302"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R. H. McDaniel</a:t>
            </a:r>
          </a:p>
        </p:txBody>
      </p:sp>
      <p:sp>
        <p:nvSpPr>
          <p:cNvPr id="7" name="TextBox 6">
            <a:extLst>
              <a:ext uri="{FF2B5EF4-FFF2-40B4-BE49-F238E27FC236}">
                <a16:creationId xmlns:a16="http://schemas.microsoft.com/office/drawing/2014/main" id="{273181B5-A053-BFD4-4E9D-E2243C73E6E9}"/>
              </a:ext>
            </a:extLst>
          </p:cNvPr>
          <p:cNvSpPr txBox="1"/>
          <p:nvPr/>
        </p:nvSpPr>
        <p:spPr>
          <a:xfrm>
            <a:off x="223024" y="1661994"/>
            <a:ext cx="8697951" cy="2219838"/>
          </a:xfrm>
          <a:prstGeom prst="rect">
            <a:avLst/>
          </a:prstGeom>
          <a:noFill/>
        </p:spPr>
        <p:txBody>
          <a:bodyPr wrap="square" rtlCol="0">
            <a:spAutoFit/>
          </a:bodyPr>
          <a:lstStyle/>
          <a:p>
            <a:pPr algn="ctr">
              <a:lnSpc>
                <a:spcPct val="150000"/>
              </a:lnSpc>
            </a:pPr>
            <a:r>
              <a:rPr lang="en-US" sz="3200" dirty="0">
                <a:latin typeface="Times New Roman" panose="02020603050405020304" pitchFamily="18" charset="0"/>
                <a:cs typeface="Times New Roman" panose="02020603050405020304" pitchFamily="18" charset="0"/>
              </a:rPr>
              <a:t>Since Jesus came into my heart, since Jesus came into my heart, floods of joy o’er my soul like the sea billows roll, since Jesus came into my heart. </a:t>
            </a:r>
          </a:p>
        </p:txBody>
      </p:sp>
      <p:sp>
        <p:nvSpPr>
          <p:cNvPr id="2" name="TextBox 1">
            <a:extLst>
              <a:ext uri="{FF2B5EF4-FFF2-40B4-BE49-F238E27FC236}">
                <a16:creationId xmlns:a16="http://schemas.microsoft.com/office/drawing/2014/main" id="{1C7B1B78-4E3F-608F-AF71-FD8D24A5AD3B}"/>
              </a:ext>
            </a:extLst>
          </p:cNvPr>
          <p:cNvSpPr txBox="1"/>
          <p:nvPr/>
        </p:nvSpPr>
        <p:spPr>
          <a:xfrm>
            <a:off x="0" y="1107996"/>
            <a:ext cx="1120820" cy="369332"/>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REFRAIN</a:t>
            </a:r>
          </a:p>
        </p:txBody>
      </p:sp>
      <p:pic>
        <p:nvPicPr>
          <p:cNvPr id="3" name="Picture 2" descr="Displayed on a wooden table, a glossy red heart featuring a white cross captures the tranquility of the surrounding ambiance. The soft glow of the sunlight gently illuminates the object, highlighting its smooth contours and reflective surface. This evocative symbol merges spiritual significance with a deep emotional resonance, suggesting themes of love, faith, and devotion in a serene setting.">
            <a:extLst>
              <a:ext uri="{FF2B5EF4-FFF2-40B4-BE49-F238E27FC236}">
                <a16:creationId xmlns:a16="http://schemas.microsoft.com/office/drawing/2014/main" id="{3690D518-A26D-6609-CB6E-2981488E81BB}"/>
              </a:ext>
            </a:extLst>
          </p:cNvPr>
          <p:cNvPicPr>
            <a:picLocks noChangeAspect="1"/>
          </p:cNvPicPr>
          <p:nvPr/>
        </p:nvPicPr>
        <p:blipFill>
          <a:blip r:embed="rId2">
            <a:alphaModFix amt="20000"/>
          </a:blip>
          <a:stretch>
            <a:fillRect/>
          </a:stretch>
        </p:blipFill>
        <p:spPr>
          <a:xfrm>
            <a:off x="11150" y="0"/>
            <a:ext cx="9132850" cy="6857999"/>
          </a:xfrm>
          <a:prstGeom prst="rect">
            <a:avLst/>
          </a:prstGeom>
        </p:spPr>
      </p:pic>
    </p:spTree>
    <p:extLst>
      <p:ext uri="{BB962C8B-B14F-4D97-AF65-F5344CB8AC3E}">
        <p14:creationId xmlns:p14="http://schemas.microsoft.com/office/powerpoint/2010/main" val="79322237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5BAB7D-208D-7191-9FB3-82099447C595}"/>
              </a:ext>
            </a:extLst>
          </p:cNvPr>
          <p:cNvSpPr>
            <a:spLocks noGrp="1"/>
          </p:cNvSpPr>
          <p:nvPr>
            <p:ph type="body" sz="quarter" idx="11"/>
          </p:nvPr>
        </p:nvSpPr>
        <p:spPr>
          <a:xfrm>
            <a:off x="1928188" y="1106233"/>
            <a:ext cx="6839892" cy="1515173"/>
          </a:xfrm>
        </p:spPr>
        <p:txBody>
          <a:bodyPr>
            <a:noAutofit/>
          </a:bodyPr>
          <a:lstStyle/>
          <a:p>
            <a:pPr>
              <a:lnSpc>
                <a:spcPct val="150000"/>
              </a:lnSpc>
            </a:pPr>
            <a:r>
              <a:rPr lang="en-US" dirty="0"/>
              <a:t>We come seeking the Lord and His strength, remembering the covenant He made for a thousand generations. </a:t>
            </a:r>
          </a:p>
        </p:txBody>
      </p:sp>
    </p:spTree>
    <p:extLst>
      <p:ext uri="{BB962C8B-B14F-4D97-AF65-F5344CB8AC3E}">
        <p14:creationId xmlns:p14="http://schemas.microsoft.com/office/powerpoint/2010/main" val="427935324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A307A-1134-2830-BADD-492F902E7AD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5EFC6EF-9AA4-4649-7B51-C2026098A770}"/>
              </a:ext>
            </a:extLst>
          </p:cNvPr>
          <p:cNvSpPr txBox="1"/>
          <p:nvPr/>
        </p:nvSpPr>
        <p:spPr>
          <a:xfrm>
            <a:off x="0" y="0"/>
            <a:ext cx="6545895" cy="646331"/>
          </a:xfrm>
          <a:prstGeom prst="rect">
            <a:avLst/>
          </a:prstGeom>
          <a:noFill/>
        </p:spPr>
        <p:txBody>
          <a:bodyPr wrap="none" rtlCol="0">
            <a:spAutoFit/>
          </a:bodyPr>
          <a:lstStyle/>
          <a:p>
            <a:r>
              <a:rPr lang="en-US" sz="3600" dirty="0"/>
              <a:t>Since Jesus Came Into My Heart</a:t>
            </a:r>
          </a:p>
        </p:txBody>
      </p:sp>
      <p:sp>
        <p:nvSpPr>
          <p:cNvPr id="5" name="TextBox 4">
            <a:extLst>
              <a:ext uri="{FF2B5EF4-FFF2-40B4-BE49-F238E27FC236}">
                <a16:creationId xmlns:a16="http://schemas.microsoft.com/office/drawing/2014/main" id="{85D63E3C-8512-1EB2-D817-F12BCA47B759}"/>
              </a:ext>
            </a:extLst>
          </p:cNvPr>
          <p:cNvSpPr txBox="1"/>
          <p:nvPr/>
        </p:nvSpPr>
        <p:spPr>
          <a:xfrm>
            <a:off x="6988666" y="46166"/>
            <a:ext cx="2155334" cy="584775"/>
          </a:xfrm>
          <a:prstGeom prst="rect">
            <a:avLst/>
          </a:prstGeom>
          <a:noFill/>
        </p:spPr>
        <p:txBody>
          <a:bodyPr wrap="none" rtlCol="0">
            <a:spAutoFit/>
          </a:bodyPr>
          <a:lstStyle/>
          <a:p>
            <a:pPr algn="r"/>
            <a:r>
              <a:rPr lang="en-US" sz="3200" dirty="0"/>
              <a:t>TFWS 2140</a:t>
            </a:r>
          </a:p>
        </p:txBody>
      </p:sp>
      <p:sp>
        <p:nvSpPr>
          <p:cNvPr id="6" name="TextBox 5">
            <a:extLst>
              <a:ext uri="{FF2B5EF4-FFF2-40B4-BE49-F238E27FC236}">
                <a16:creationId xmlns:a16="http://schemas.microsoft.com/office/drawing/2014/main" id="{5257753C-C22E-13D4-E77C-CD342FD83CC0}"/>
              </a:ext>
            </a:extLst>
          </p:cNvPr>
          <p:cNvSpPr txBox="1"/>
          <p:nvPr/>
        </p:nvSpPr>
        <p:spPr>
          <a:xfrm>
            <a:off x="0" y="646331"/>
            <a:ext cx="1805302"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R. H. McDaniel</a:t>
            </a:r>
          </a:p>
        </p:txBody>
      </p:sp>
      <p:sp>
        <p:nvSpPr>
          <p:cNvPr id="7" name="TextBox 6">
            <a:extLst>
              <a:ext uri="{FF2B5EF4-FFF2-40B4-BE49-F238E27FC236}">
                <a16:creationId xmlns:a16="http://schemas.microsoft.com/office/drawing/2014/main" id="{2F8B768F-8F15-0BB6-A7AA-8301260FA28E}"/>
              </a:ext>
            </a:extLst>
          </p:cNvPr>
          <p:cNvSpPr txBox="1"/>
          <p:nvPr/>
        </p:nvSpPr>
        <p:spPr>
          <a:xfrm>
            <a:off x="223024" y="1569661"/>
            <a:ext cx="8697951" cy="2958502"/>
          </a:xfrm>
          <a:prstGeom prst="rect">
            <a:avLst/>
          </a:prstGeom>
          <a:noFill/>
        </p:spPr>
        <p:txBody>
          <a:bodyPr wrap="square" rtlCol="0">
            <a:spAutoFit/>
          </a:bodyPr>
          <a:lstStyle/>
          <a:p>
            <a:pPr algn="ctr">
              <a:lnSpc>
                <a:spcPct val="150000"/>
              </a:lnSpc>
            </a:pPr>
            <a:r>
              <a:rPr lang="en-US" sz="3200" dirty="0">
                <a:latin typeface="Times New Roman" panose="02020603050405020304" pitchFamily="18" charset="0"/>
                <a:cs typeface="Times New Roman" panose="02020603050405020304" pitchFamily="18" charset="0"/>
              </a:rPr>
              <a:t>4. There's a light in the valley of death now for me,</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since Jesus came into my heart! And the gates of the City beyond I can see, since Jesus came into my heart!</a:t>
            </a:r>
          </a:p>
        </p:txBody>
      </p:sp>
      <p:pic>
        <p:nvPicPr>
          <p:cNvPr id="2" name="Picture 1" descr="Displayed on a wooden table, a glossy red heart featuring a white cross captures the tranquility of the surrounding ambiance. The soft glow of the sunlight gently illuminates the object, highlighting its smooth contours and reflective surface. This evocative symbol merges spiritual significance with a deep emotional resonance, suggesting themes of love, faith, and devotion in a serene setting.">
            <a:extLst>
              <a:ext uri="{FF2B5EF4-FFF2-40B4-BE49-F238E27FC236}">
                <a16:creationId xmlns:a16="http://schemas.microsoft.com/office/drawing/2014/main" id="{FBDFCF53-0254-7637-0BDF-2F2710E63679}"/>
              </a:ext>
            </a:extLst>
          </p:cNvPr>
          <p:cNvPicPr>
            <a:picLocks noChangeAspect="1"/>
          </p:cNvPicPr>
          <p:nvPr/>
        </p:nvPicPr>
        <p:blipFill>
          <a:blip r:embed="rId2">
            <a:alphaModFix amt="20000"/>
          </a:blip>
          <a:stretch>
            <a:fillRect/>
          </a:stretch>
        </p:blipFill>
        <p:spPr>
          <a:xfrm>
            <a:off x="11150" y="0"/>
            <a:ext cx="9132850" cy="6857999"/>
          </a:xfrm>
          <a:prstGeom prst="rect">
            <a:avLst/>
          </a:prstGeom>
        </p:spPr>
      </p:pic>
    </p:spTree>
    <p:extLst>
      <p:ext uri="{BB962C8B-B14F-4D97-AF65-F5344CB8AC3E}">
        <p14:creationId xmlns:p14="http://schemas.microsoft.com/office/powerpoint/2010/main" val="38195767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5CA4E-6127-5970-CD93-926C28FD733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799EE27-F9EE-A76C-1716-2AE308286E0F}"/>
              </a:ext>
            </a:extLst>
          </p:cNvPr>
          <p:cNvSpPr txBox="1"/>
          <p:nvPr/>
        </p:nvSpPr>
        <p:spPr>
          <a:xfrm>
            <a:off x="0" y="0"/>
            <a:ext cx="6545895" cy="646331"/>
          </a:xfrm>
          <a:prstGeom prst="rect">
            <a:avLst/>
          </a:prstGeom>
          <a:noFill/>
        </p:spPr>
        <p:txBody>
          <a:bodyPr wrap="none" rtlCol="0">
            <a:spAutoFit/>
          </a:bodyPr>
          <a:lstStyle/>
          <a:p>
            <a:r>
              <a:rPr lang="en-US" sz="3600" dirty="0"/>
              <a:t>Since Jesus Came Into My Heart</a:t>
            </a:r>
          </a:p>
        </p:txBody>
      </p:sp>
      <p:sp>
        <p:nvSpPr>
          <p:cNvPr id="5" name="TextBox 4">
            <a:extLst>
              <a:ext uri="{FF2B5EF4-FFF2-40B4-BE49-F238E27FC236}">
                <a16:creationId xmlns:a16="http://schemas.microsoft.com/office/drawing/2014/main" id="{28290A08-F62F-8D41-038A-7C6509D4BD48}"/>
              </a:ext>
            </a:extLst>
          </p:cNvPr>
          <p:cNvSpPr txBox="1"/>
          <p:nvPr/>
        </p:nvSpPr>
        <p:spPr>
          <a:xfrm>
            <a:off x="6988666" y="46166"/>
            <a:ext cx="2155334" cy="584775"/>
          </a:xfrm>
          <a:prstGeom prst="rect">
            <a:avLst/>
          </a:prstGeom>
          <a:noFill/>
        </p:spPr>
        <p:txBody>
          <a:bodyPr wrap="none" rtlCol="0">
            <a:spAutoFit/>
          </a:bodyPr>
          <a:lstStyle/>
          <a:p>
            <a:pPr algn="r"/>
            <a:r>
              <a:rPr lang="en-US" sz="3200" dirty="0"/>
              <a:t>TFWS 2140</a:t>
            </a:r>
          </a:p>
        </p:txBody>
      </p:sp>
      <p:sp>
        <p:nvSpPr>
          <p:cNvPr id="6" name="TextBox 5">
            <a:extLst>
              <a:ext uri="{FF2B5EF4-FFF2-40B4-BE49-F238E27FC236}">
                <a16:creationId xmlns:a16="http://schemas.microsoft.com/office/drawing/2014/main" id="{D6603F2F-E82F-86AA-03D5-0835CF67C764}"/>
              </a:ext>
            </a:extLst>
          </p:cNvPr>
          <p:cNvSpPr txBox="1"/>
          <p:nvPr/>
        </p:nvSpPr>
        <p:spPr>
          <a:xfrm>
            <a:off x="0" y="646331"/>
            <a:ext cx="1805302"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R. H. McDaniel</a:t>
            </a:r>
          </a:p>
        </p:txBody>
      </p:sp>
      <p:sp>
        <p:nvSpPr>
          <p:cNvPr id="7" name="TextBox 6">
            <a:extLst>
              <a:ext uri="{FF2B5EF4-FFF2-40B4-BE49-F238E27FC236}">
                <a16:creationId xmlns:a16="http://schemas.microsoft.com/office/drawing/2014/main" id="{009E05DA-4295-2110-A517-72893DBEED59}"/>
              </a:ext>
            </a:extLst>
          </p:cNvPr>
          <p:cNvSpPr txBox="1"/>
          <p:nvPr/>
        </p:nvSpPr>
        <p:spPr>
          <a:xfrm>
            <a:off x="223024" y="1661994"/>
            <a:ext cx="8697951" cy="2219838"/>
          </a:xfrm>
          <a:prstGeom prst="rect">
            <a:avLst/>
          </a:prstGeom>
          <a:noFill/>
        </p:spPr>
        <p:txBody>
          <a:bodyPr wrap="square" rtlCol="0">
            <a:spAutoFit/>
          </a:bodyPr>
          <a:lstStyle/>
          <a:p>
            <a:pPr algn="ctr">
              <a:lnSpc>
                <a:spcPct val="150000"/>
              </a:lnSpc>
            </a:pPr>
            <a:r>
              <a:rPr lang="en-US" sz="3200" dirty="0">
                <a:latin typeface="Times New Roman" panose="02020603050405020304" pitchFamily="18" charset="0"/>
                <a:cs typeface="Times New Roman" panose="02020603050405020304" pitchFamily="18" charset="0"/>
              </a:rPr>
              <a:t>Since Jesus came into my heart, since Jesus came into my heart, floods of joy o’er my soul like the sea billows roll, since Jesus came into my heart. </a:t>
            </a:r>
          </a:p>
        </p:txBody>
      </p:sp>
      <p:sp>
        <p:nvSpPr>
          <p:cNvPr id="2" name="TextBox 1">
            <a:extLst>
              <a:ext uri="{FF2B5EF4-FFF2-40B4-BE49-F238E27FC236}">
                <a16:creationId xmlns:a16="http://schemas.microsoft.com/office/drawing/2014/main" id="{5010A8F0-AC29-1EDC-9190-8AC163D2C1A9}"/>
              </a:ext>
            </a:extLst>
          </p:cNvPr>
          <p:cNvSpPr txBox="1"/>
          <p:nvPr/>
        </p:nvSpPr>
        <p:spPr>
          <a:xfrm>
            <a:off x="0" y="1107996"/>
            <a:ext cx="1120820" cy="369332"/>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REFRAIN</a:t>
            </a:r>
          </a:p>
        </p:txBody>
      </p:sp>
      <p:pic>
        <p:nvPicPr>
          <p:cNvPr id="3" name="Picture 2" descr="Displayed on a wooden table, a glossy red heart featuring a white cross captures the tranquility of the surrounding ambiance. The soft glow of the sunlight gently illuminates the object, highlighting its smooth contours and reflective surface. This evocative symbol merges spiritual significance with a deep emotional resonance, suggesting themes of love, faith, and devotion in a serene setting.">
            <a:extLst>
              <a:ext uri="{FF2B5EF4-FFF2-40B4-BE49-F238E27FC236}">
                <a16:creationId xmlns:a16="http://schemas.microsoft.com/office/drawing/2014/main" id="{A744272A-FD1D-D651-7795-5A79A1140BA6}"/>
              </a:ext>
            </a:extLst>
          </p:cNvPr>
          <p:cNvPicPr>
            <a:picLocks noChangeAspect="1"/>
          </p:cNvPicPr>
          <p:nvPr/>
        </p:nvPicPr>
        <p:blipFill>
          <a:blip r:embed="rId2">
            <a:alphaModFix amt="20000"/>
          </a:blip>
          <a:stretch>
            <a:fillRect/>
          </a:stretch>
        </p:blipFill>
        <p:spPr>
          <a:xfrm>
            <a:off x="11150" y="0"/>
            <a:ext cx="9132850" cy="6857999"/>
          </a:xfrm>
          <a:prstGeom prst="rect">
            <a:avLst/>
          </a:prstGeom>
        </p:spPr>
      </p:pic>
    </p:spTree>
    <p:extLst>
      <p:ext uri="{BB962C8B-B14F-4D97-AF65-F5344CB8AC3E}">
        <p14:creationId xmlns:p14="http://schemas.microsoft.com/office/powerpoint/2010/main" val="210642529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B3E37-1950-FB9A-D162-1418BC67742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799A9A3-F81F-15D2-F0D5-F62AC6F60C3D}"/>
              </a:ext>
            </a:extLst>
          </p:cNvPr>
          <p:cNvSpPr txBox="1"/>
          <p:nvPr/>
        </p:nvSpPr>
        <p:spPr>
          <a:xfrm>
            <a:off x="0" y="0"/>
            <a:ext cx="6545895" cy="646331"/>
          </a:xfrm>
          <a:prstGeom prst="rect">
            <a:avLst/>
          </a:prstGeom>
          <a:noFill/>
        </p:spPr>
        <p:txBody>
          <a:bodyPr wrap="none" rtlCol="0">
            <a:spAutoFit/>
          </a:bodyPr>
          <a:lstStyle/>
          <a:p>
            <a:r>
              <a:rPr lang="en-US" sz="3600" dirty="0"/>
              <a:t>Since Jesus Came Into My Heart</a:t>
            </a:r>
          </a:p>
        </p:txBody>
      </p:sp>
      <p:sp>
        <p:nvSpPr>
          <p:cNvPr id="5" name="TextBox 4">
            <a:extLst>
              <a:ext uri="{FF2B5EF4-FFF2-40B4-BE49-F238E27FC236}">
                <a16:creationId xmlns:a16="http://schemas.microsoft.com/office/drawing/2014/main" id="{6ECCA8C8-F8B1-DAD1-260E-9223007CD7B3}"/>
              </a:ext>
            </a:extLst>
          </p:cNvPr>
          <p:cNvSpPr txBox="1"/>
          <p:nvPr/>
        </p:nvSpPr>
        <p:spPr>
          <a:xfrm>
            <a:off x="6988666" y="46166"/>
            <a:ext cx="2155334" cy="584775"/>
          </a:xfrm>
          <a:prstGeom prst="rect">
            <a:avLst/>
          </a:prstGeom>
          <a:noFill/>
        </p:spPr>
        <p:txBody>
          <a:bodyPr wrap="none" rtlCol="0">
            <a:spAutoFit/>
          </a:bodyPr>
          <a:lstStyle/>
          <a:p>
            <a:pPr algn="r"/>
            <a:r>
              <a:rPr lang="en-US" sz="3200" dirty="0"/>
              <a:t>TFWS 2140</a:t>
            </a:r>
          </a:p>
        </p:txBody>
      </p:sp>
      <p:sp>
        <p:nvSpPr>
          <p:cNvPr id="6" name="TextBox 5">
            <a:extLst>
              <a:ext uri="{FF2B5EF4-FFF2-40B4-BE49-F238E27FC236}">
                <a16:creationId xmlns:a16="http://schemas.microsoft.com/office/drawing/2014/main" id="{41B29F14-8C74-483F-7BF5-59FFD7CAF35F}"/>
              </a:ext>
            </a:extLst>
          </p:cNvPr>
          <p:cNvSpPr txBox="1"/>
          <p:nvPr/>
        </p:nvSpPr>
        <p:spPr>
          <a:xfrm>
            <a:off x="0" y="646331"/>
            <a:ext cx="1805302"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R. H. McDaniel</a:t>
            </a:r>
          </a:p>
        </p:txBody>
      </p:sp>
      <p:sp>
        <p:nvSpPr>
          <p:cNvPr id="7" name="TextBox 6">
            <a:extLst>
              <a:ext uri="{FF2B5EF4-FFF2-40B4-BE49-F238E27FC236}">
                <a16:creationId xmlns:a16="http://schemas.microsoft.com/office/drawing/2014/main" id="{3EAA1262-037C-5BE3-DA2B-D27D8ABDB6D9}"/>
              </a:ext>
            </a:extLst>
          </p:cNvPr>
          <p:cNvSpPr txBox="1"/>
          <p:nvPr/>
        </p:nvSpPr>
        <p:spPr>
          <a:xfrm>
            <a:off x="223024" y="1569661"/>
            <a:ext cx="8697951" cy="2958502"/>
          </a:xfrm>
          <a:prstGeom prst="rect">
            <a:avLst/>
          </a:prstGeom>
          <a:noFill/>
        </p:spPr>
        <p:txBody>
          <a:bodyPr wrap="square" rtlCol="0">
            <a:spAutoFit/>
          </a:bodyPr>
          <a:lstStyle/>
          <a:p>
            <a:pPr algn="ctr">
              <a:lnSpc>
                <a:spcPct val="150000"/>
              </a:lnSpc>
            </a:pPr>
            <a:r>
              <a:rPr lang="en-US" sz="3200" dirty="0">
                <a:latin typeface="Times New Roman" panose="02020603050405020304" pitchFamily="18" charset="0"/>
                <a:cs typeface="Times New Roman" panose="02020603050405020304" pitchFamily="18" charset="0"/>
              </a:rPr>
              <a:t>5. I shall go there to dwell in that City, I know,</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since Jesus came into my heart! And I'm happy, so happy, as onward I go,</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since Jesus came into my heart!</a:t>
            </a:r>
          </a:p>
        </p:txBody>
      </p:sp>
      <p:pic>
        <p:nvPicPr>
          <p:cNvPr id="2" name="Picture 1" descr="Displayed on a wooden table, a glossy red heart featuring a white cross captures the tranquility of the surrounding ambiance. The soft glow of the sunlight gently illuminates the object, highlighting its smooth contours and reflective surface. This evocative symbol merges spiritual significance with a deep emotional resonance, suggesting themes of love, faith, and devotion in a serene setting.">
            <a:extLst>
              <a:ext uri="{FF2B5EF4-FFF2-40B4-BE49-F238E27FC236}">
                <a16:creationId xmlns:a16="http://schemas.microsoft.com/office/drawing/2014/main" id="{2A49C881-25AE-1E0B-5475-978ED4C7AD66}"/>
              </a:ext>
            </a:extLst>
          </p:cNvPr>
          <p:cNvPicPr>
            <a:picLocks noChangeAspect="1"/>
          </p:cNvPicPr>
          <p:nvPr/>
        </p:nvPicPr>
        <p:blipFill>
          <a:blip r:embed="rId2">
            <a:alphaModFix amt="20000"/>
          </a:blip>
          <a:stretch>
            <a:fillRect/>
          </a:stretch>
        </p:blipFill>
        <p:spPr>
          <a:xfrm>
            <a:off x="11150" y="0"/>
            <a:ext cx="9132850" cy="6857999"/>
          </a:xfrm>
          <a:prstGeom prst="rect">
            <a:avLst/>
          </a:prstGeom>
        </p:spPr>
      </p:pic>
    </p:spTree>
    <p:extLst>
      <p:ext uri="{BB962C8B-B14F-4D97-AF65-F5344CB8AC3E}">
        <p14:creationId xmlns:p14="http://schemas.microsoft.com/office/powerpoint/2010/main" val="413131949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7BFCD1-B020-7B28-DAB3-7BFB26DCBB1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CA71587E-3CCC-E16D-F3CD-6C65799398C9}"/>
              </a:ext>
            </a:extLst>
          </p:cNvPr>
          <p:cNvSpPr txBox="1"/>
          <p:nvPr/>
        </p:nvSpPr>
        <p:spPr>
          <a:xfrm>
            <a:off x="0" y="0"/>
            <a:ext cx="6545895" cy="646331"/>
          </a:xfrm>
          <a:prstGeom prst="rect">
            <a:avLst/>
          </a:prstGeom>
          <a:noFill/>
        </p:spPr>
        <p:txBody>
          <a:bodyPr wrap="none" rtlCol="0">
            <a:spAutoFit/>
          </a:bodyPr>
          <a:lstStyle/>
          <a:p>
            <a:r>
              <a:rPr lang="en-US" sz="3600" dirty="0"/>
              <a:t>Since Jesus Came Into My Heart</a:t>
            </a:r>
          </a:p>
        </p:txBody>
      </p:sp>
      <p:sp>
        <p:nvSpPr>
          <p:cNvPr id="5" name="TextBox 4">
            <a:extLst>
              <a:ext uri="{FF2B5EF4-FFF2-40B4-BE49-F238E27FC236}">
                <a16:creationId xmlns:a16="http://schemas.microsoft.com/office/drawing/2014/main" id="{580907BF-727F-FB03-59E5-CDB85F5AEBD4}"/>
              </a:ext>
            </a:extLst>
          </p:cNvPr>
          <p:cNvSpPr txBox="1"/>
          <p:nvPr/>
        </p:nvSpPr>
        <p:spPr>
          <a:xfrm>
            <a:off x="6988666" y="46166"/>
            <a:ext cx="2155334" cy="584775"/>
          </a:xfrm>
          <a:prstGeom prst="rect">
            <a:avLst/>
          </a:prstGeom>
          <a:noFill/>
        </p:spPr>
        <p:txBody>
          <a:bodyPr wrap="none" rtlCol="0">
            <a:spAutoFit/>
          </a:bodyPr>
          <a:lstStyle/>
          <a:p>
            <a:pPr algn="r"/>
            <a:r>
              <a:rPr lang="en-US" sz="3200" dirty="0"/>
              <a:t>TFWS 2140</a:t>
            </a:r>
          </a:p>
        </p:txBody>
      </p:sp>
      <p:sp>
        <p:nvSpPr>
          <p:cNvPr id="6" name="TextBox 5">
            <a:extLst>
              <a:ext uri="{FF2B5EF4-FFF2-40B4-BE49-F238E27FC236}">
                <a16:creationId xmlns:a16="http://schemas.microsoft.com/office/drawing/2014/main" id="{CC90870A-8A13-3E1C-F0AA-B99639CF5D4C}"/>
              </a:ext>
            </a:extLst>
          </p:cNvPr>
          <p:cNvSpPr txBox="1"/>
          <p:nvPr/>
        </p:nvSpPr>
        <p:spPr>
          <a:xfrm>
            <a:off x="0" y="646331"/>
            <a:ext cx="1805302"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WORDS: R. H. McDaniel</a:t>
            </a:r>
          </a:p>
        </p:txBody>
      </p:sp>
      <p:sp>
        <p:nvSpPr>
          <p:cNvPr id="7" name="TextBox 6">
            <a:extLst>
              <a:ext uri="{FF2B5EF4-FFF2-40B4-BE49-F238E27FC236}">
                <a16:creationId xmlns:a16="http://schemas.microsoft.com/office/drawing/2014/main" id="{E0643391-AFF8-912D-6529-EEB58624C64F}"/>
              </a:ext>
            </a:extLst>
          </p:cNvPr>
          <p:cNvSpPr txBox="1"/>
          <p:nvPr/>
        </p:nvSpPr>
        <p:spPr>
          <a:xfrm>
            <a:off x="223024" y="1661994"/>
            <a:ext cx="8697951" cy="2219838"/>
          </a:xfrm>
          <a:prstGeom prst="rect">
            <a:avLst/>
          </a:prstGeom>
          <a:noFill/>
        </p:spPr>
        <p:txBody>
          <a:bodyPr wrap="square" rtlCol="0">
            <a:spAutoFit/>
          </a:bodyPr>
          <a:lstStyle/>
          <a:p>
            <a:pPr algn="ctr">
              <a:lnSpc>
                <a:spcPct val="150000"/>
              </a:lnSpc>
            </a:pPr>
            <a:r>
              <a:rPr lang="en-US" sz="3200" dirty="0">
                <a:latin typeface="Times New Roman" panose="02020603050405020304" pitchFamily="18" charset="0"/>
                <a:cs typeface="Times New Roman" panose="02020603050405020304" pitchFamily="18" charset="0"/>
              </a:rPr>
              <a:t>Since Jesus came into my heart, since Jesus came into my heart, floods of joy o’er my soul like the sea billows roll, since Jesus came into my heart. </a:t>
            </a:r>
          </a:p>
        </p:txBody>
      </p:sp>
      <p:sp>
        <p:nvSpPr>
          <p:cNvPr id="2" name="TextBox 1">
            <a:extLst>
              <a:ext uri="{FF2B5EF4-FFF2-40B4-BE49-F238E27FC236}">
                <a16:creationId xmlns:a16="http://schemas.microsoft.com/office/drawing/2014/main" id="{7B82AA45-3122-17CD-2B58-218F1287EE4A}"/>
              </a:ext>
            </a:extLst>
          </p:cNvPr>
          <p:cNvSpPr txBox="1"/>
          <p:nvPr/>
        </p:nvSpPr>
        <p:spPr>
          <a:xfrm>
            <a:off x="0" y="1107996"/>
            <a:ext cx="1120820" cy="369332"/>
          </a:xfrm>
          <a:prstGeom prst="rect">
            <a:avLst/>
          </a:prstGeom>
          <a:noFill/>
        </p:spPr>
        <p:txBody>
          <a:bodyPr wrap="none" rtlCol="0">
            <a:spAutoFit/>
          </a:bodyPr>
          <a:lstStyle/>
          <a:p>
            <a:r>
              <a:rPr lang="en-US" i="1" dirty="0">
                <a:latin typeface="Times New Roman" panose="02020603050405020304" pitchFamily="18" charset="0"/>
                <a:cs typeface="Times New Roman" panose="02020603050405020304" pitchFamily="18" charset="0"/>
              </a:rPr>
              <a:t>REFRAIN</a:t>
            </a:r>
          </a:p>
        </p:txBody>
      </p:sp>
      <p:pic>
        <p:nvPicPr>
          <p:cNvPr id="3" name="Picture 2" descr="Displayed on a wooden table, a glossy red heart featuring a white cross captures the tranquility of the surrounding ambiance. The soft glow of the sunlight gently illuminates the object, highlighting its smooth contours and reflective surface. This evocative symbol merges spiritual significance with a deep emotional resonance, suggesting themes of love, faith, and devotion in a serene setting.">
            <a:extLst>
              <a:ext uri="{FF2B5EF4-FFF2-40B4-BE49-F238E27FC236}">
                <a16:creationId xmlns:a16="http://schemas.microsoft.com/office/drawing/2014/main" id="{DF77F207-6FF4-A79D-1D1C-27295D32B68C}"/>
              </a:ext>
            </a:extLst>
          </p:cNvPr>
          <p:cNvPicPr>
            <a:picLocks noChangeAspect="1"/>
          </p:cNvPicPr>
          <p:nvPr/>
        </p:nvPicPr>
        <p:blipFill>
          <a:blip r:embed="rId2">
            <a:alphaModFix amt="20000"/>
          </a:blip>
          <a:stretch>
            <a:fillRect/>
          </a:stretch>
        </p:blipFill>
        <p:spPr>
          <a:xfrm>
            <a:off x="11150" y="0"/>
            <a:ext cx="9132850" cy="6857999"/>
          </a:xfrm>
          <a:prstGeom prst="rect">
            <a:avLst/>
          </a:prstGeom>
        </p:spPr>
      </p:pic>
    </p:spTree>
    <p:extLst>
      <p:ext uri="{BB962C8B-B14F-4D97-AF65-F5344CB8AC3E}">
        <p14:creationId xmlns:p14="http://schemas.microsoft.com/office/powerpoint/2010/main" val="7643035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290862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95861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84458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63840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55952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7029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7317F8-F0AD-6083-0EB9-7970E2D4D14C}"/>
              </a:ext>
            </a:extLst>
          </p:cNvPr>
          <p:cNvSpPr>
            <a:spLocks noGrp="1"/>
          </p:cNvSpPr>
          <p:nvPr>
            <p:ph type="body" sz="quarter" idx="11"/>
          </p:nvPr>
        </p:nvSpPr>
        <p:spPr>
          <a:xfrm>
            <a:off x="1781175" y="1074936"/>
            <a:ext cx="6996430" cy="1515173"/>
          </a:xfrm>
        </p:spPr>
        <p:txBody>
          <a:bodyPr>
            <a:noAutofit/>
          </a:bodyPr>
          <a:lstStyle/>
          <a:p>
            <a:pPr>
              <a:lnSpc>
                <a:spcPct val="150000"/>
              </a:lnSpc>
            </a:pPr>
            <a:r>
              <a:rPr lang="en-US" b="1" dirty="0"/>
              <a:t>Yet, we arrive knowing our own weakness. We come carrying burdens so heavy that we do not even know how to pray as we ought.</a:t>
            </a:r>
            <a:r>
              <a:rPr lang="en-US" dirty="0"/>
              <a:t> </a:t>
            </a:r>
          </a:p>
        </p:txBody>
      </p:sp>
    </p:spTree>
    <p:extLst>
      <p:ext uri="{BB962C8B-B14F-4D97-AF65-F5344CB8AC3E}">
        <p14:creationId xmlns:p14="http://schemas.microsoft.com/office/powerpoint/2010/main" val="285523468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857" y="5468"/>
            <a:ext cx="9116288" cy="707886"/>
          </a:xfrm>
          <a:prstGeom prst="rect">
            <a:avLst/>
          </a:prstGeom>
          <a:noFill/>
        </p:spPr>
        <p:txBody>
          <a:bodyPr wrap="square" rtlCol="0">
            <a:spAutoFit/>
          </a:bodyPr>
          <a:lstStyle/>
          <a:p>
            <a:pPr algn="ctr"/>
            <a:r>
              <a:rPr lang="en-US" sz="4000" b="1" dirty="0">
                <a:ea typeface="Times New Roman" charset="0"/>
                <a:cs typeface="Times New Roman" charset="0"/>
              </a:rPr>
              <a:t>BLESSING AND BENEDICTION</a:t>
            </a:r>
          </a:p>
        </p:txBody>
      </p:sp>
      <p:sp>
        <p:nvSpPr>
          <p:cNvPr id="7" name="TextBox 6"/>
          <p:cNvSpPr txBox="1"/>
          <p:nvPr/>
        </p:nvSpPr>
        <p:spPr>
          <a:xfrm>
            <a:off x="575184" y="4993401"/>
            <a:ext cx="7934633" cy="1446550"/>
          </a:xfrm>
          <a:prstGeom prst="rect">
            <a:avLst/>
          </a:prstGeom>
          <a:noFill/>
          <a:ln w="127000" cmpd="thickThin">
            <a:solidFill>
              <a:schemeClr val="tx1"/>
            </a:solidFill>
          </a:ln>
        </p:spPr>
        <p:txBody>
          <a:bodyPr wrap="square" rtlCol="0">
            <a:spAutoFit/>
          </a:bodyPr>
          <a:lstStyle/>
          <a:p>
            <a:pPr algn="ctr"/>
            <a:r>
              <a:rPr lang="en-US" sz="4400" dirty="0">
                <a:ea typeface="Times New Roman" charset="0"/>
                <a:cs typeface="Times New Roman" charset="0"/>
              </a:rPr>
              <a:t>This service has ended, and now</a:t>
            </a:r>
          </a:p>
          <a:p>
            <a:pPr algn="ctr"/>
            <a:r>
              <a:rPr lang="en-US" sz="4400" dirty="0">
                <a:ea typeface="Times New Roman" charset="0"/>
                <a:cs typeface="Times New Roman" charset="0"/>
              </a:rPr>
              <a:t>your service in the world begins!</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3" y="1221958"/>
            <a:ext cx="9144000" cy="3415447"/>
          </a:xfrm>
          <a:prstGeom prst="rect">
            <a:avLst/>
          </a:prstGeom>
        </p:spPr>
      </p:pic>
    </p:spTree>
    <p:extLst>
      <p:ext uri="{BB962C8B-B14F-4D97-AF65-F5344CB8AC3E}">
        <p14:creationId xmlns:p14="http://schemas.microsoft.com/office/powerpoint/2010/main" val="303935619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alphaModFix amt="40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TextBox 8"/>
          <p:cNvSpPr txBox="1"/>
          <p:nvPr/>
        </p:nvSpPr>
        <p:spPr>
          <a:xfrm>
            <a:off x="0" y="0"/>
            <a:ext cx="9144000" cy="1938992"/>
          </a:xfrm>
          <a:prstGeom prst="rect">
            <a:avLst/>
          </a:prstGeom>
          <a:noFill/>
        </p:spPr>
        <p:txBody>
          <a:bodyPr wrap="square" rtlCol="0">
            <a:spAutoFit/>
          </a:bodyPr>
          <a:lstStyle/>
          <a:p>
            <a:pPr algn="ctr"/>
            <a:r>
              <a:rPr lang="en-US" sz="6000" b="1" dirty="0" err="1">
                <a:ea typeface="Times New Roman" charset="0"/>
                <a:cs typeface="Times New Roman" charset="0"/>
              </a:rPr>
              <a:t>Rectortown</a:t>
            </a:r>
            <a:r>
              <a:rPr lang="en-US" sz="6000" b="1" dirty="0">
                <a:ea typeface="Times New Roman" charset="0"/>
                <a:cs typeface="Times New Roman" charset="0"/>
              </a:rPr>
              <a:t> United Methodist Church</a:t>
            </a:r>
          </a:p>
        </p:txBody>
      </p:sp>
      <p:sp>
        <p:nvSpPr>
          <p:cNvPr id="5" name="TextBox 4">
            <a:extLst>
              <a:ext uri="{FF2B5EF4-FFF2-40B4-BE49-F238E27FC236}">
                <a16:creationId xmlns:a16="http://schemas.microsoft.com/office/drawing/2014/main" id="{A53B0D48-9EB2-0040-B2CF-78042D6119A0}"/>
              </a:ext>
            </a:extLst>
          </p:cNvPr>
          <p:cNvSpPr txBox="1"/>
          <p:nvPr/>
        </p:nvSpPr>
        <p:spPr>
          <a:xfrm>
            <a:off x="0" y="2989536"/>
            <a:ext cx="9144000" cy="2308324"/>
          </a:xfrm>
          <a:prstGeom prst="rect">
            <a:avLst/>
          </a:prstGeom>
          <a:noFill/>
        </p:spPr>
        <p:txBody>
          <a:bodyPr wrap="square" rtlCol="0">
            <a:spAutoFit/>
          </a:bodyPr>
          <a:lstStyle/>
          <a:p>
            <a:pPr algn="ctr"/>
            <a:r>
              <a:rPr lang="en-US" sz="4800" b="1" dirty="0">
                <a:ea typeface="Times New Roman" charset="0"/>
                <a:cs typeface="Times New Roman" charset="0"/>
              </a:rPr>
              <a:t>serving God with </a:t>
            </a:r>
          </a:p>
          <a:p>
            <a:pPr algn="ctr"/>
            <a:r>
              <a:rPr lang="en-US" sz="4800" b="1" dirty="0">
                <a:solidFill>
                  <a:srgbClr val="FF0000"/>
                </a:solidFill>
                <a:ea typeface="Times New Roman" charset="0"/>
                <a:cs typeface="Times New Roman" charset="0"/>
              </a:rPr>
              <a:t>P</a:t>
            </a:r>
            <a:r>
              <a:rPr lang="en-US" sz="4800" b="1" dirty="0">
                <a:ea typeface="Times New Roman" charset="0"/>
                <a:cs typeface="Times New Roman" charset="0"/>
              </a:rPr>
              <a:t>rayer, </a:t>
            </a:r>
            <a:r>
              <a:rPr lang="en-US" sz="4800" b="1" dirty="0">
                <a:solidFill>
                  <a:srgbClr val="FF0000"/>
                </a:solidFill>
                <a:ea typeface="Times New Roman" charset="0"/>
                <a:cs typeface="Times New Roman" charset="0"/>
              </a:rPr>
              <a:t>A</a:t>
            </a:r>
            <a:r>
              <a:rPr lang="en-US" sz="4800" b="1" dirty="0">
                <a:ea typeface="Times New Roman" charset="0"/>
                <a:cs typeface="Times New Roman" charset="0"/>
              </a:rPr>
              <a:t>ction, and </a:t>
            </a:r>
            <a:r>
              <a:rPr lang="en-US" sz="4800" b="1" dirty="0">
                <a:solidFill>
                  <a:srgbClr val="FF0000"/>
                </a:solidFill>
                <a:ea typeface="Times New Roman" charset="0"/>
                <a:cs typeface="Times New Roman" charset="0"/>
              </a:rPr>
              <a:t>L</a:t>
            </a:r>
            <a:r>
              <a:rPr lang="en-US" sz="4800" b="1" dirty="0">
                <a:ea typeface="Times New Roman" charset="0"/>
                <a:cs typeface="Times New Roman" charset="0"/>
              </a:rPr>
              <a:t>ove </a:t>
            </a:r>
          </a:p>
          <a:p>
            <a:pPr algn="ctr"/>
            <a:r>
              <a:rPr lang="en-US" sz="4800" b="1" dirty="0">
                <a:ea typeface="Times New Roman" charset="0"/>
                <a:cs typeface="Times New Roman" charset="0"/>
              </a:rPr>
              <a:t>through </a:t>
            </a:r>
            <a:r>
              <a:rPr lang="en-US" sz="4800" b="1" dirty="0">
                <a:solidFill>
                  <a:srgbClr val="FF0000"/>
                </a:solidFill>
                <a:ea typeface="Times New Roman" charset="0"/>
                <a:cs typeface="Times New Roman" charset="0"/>
              </a:rPr>
              <a:t>S</a:t>
            </a:r>
            <a:r>
              <a:rPr lang="en-US" sz="4800" b="1" dirty="0">
                <a:ea typeface="Times New Roman" charset="0"/>
                <a:cs typeface="Times New Roman" charset="0"/>
              </a:rPr>
              <a:t>ervice.</a:t>
            </a:r>
          </a:p>
        </p:txBody>
      </p:sp>
    </p:spTree>
    <p:extLst>
      <p:ext uri="{BB962C8B-B14F-4D97-AF65-F5344CB8AC3E}">
        <p14:creationId xmlns:p14="http://schemas.microsoft.com/office/powerpoint/2010/main" val="34929443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561A31-7333-9DF7-AF7D-95D301EAA617}"/>
              </a:ext>
            </a:extLst>
          </p:cNvPr>
          <p:cNvSpPr>
            <a:spLocks noGrp="1"/>
          </p:cNvSpPr>
          <p:nvPr>
            <p:ph type="body" sz="quarter" idx="11"/>
          </p:nvPr>
        </p:nvSpPr>
        <p:spPr>
          <a:xfrm>
            <a:off x="1879202" y="972883"/>
            <a:ext cx="6839892" cy="1515173"/>
          </a:xfrm>
        </p:spPr>
        <p:txBody>
          <a:bodyPr>
            <a:noAutofit/>
          </a:bodyPr>
          <a:lstStyle/>
          <a:p>
            <a:pPr>
              <a:lnSpc>
                <a:spcPct val="170000"/>
              </a:lnSpc>
            </a:pPr>
            <a:r>
              <a:rPr lang="en-US" dirty="0"/>
              <a:t>We worship with confidence today, resting in the promise that neither death, nor life, nor things present, nor things to come, nor anything else in all creation, will ever separate us from the love of God in Christ Jesus. </a:t>
            </a:r>
          </a:p>
        </p:txBody>
      </p:sp>
    </p:spTree>
    <p:extLst>
      <p:ext uri="{BB962C8B-B14F-4D97-AF65-F5344CB8AC3E}">
        <p14:creationId xmlns:p14="http://schemas.microsoft.com/office/powerpoint/2010/main" val="37470454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9C023-EA3A-984E-39CA-7ABBFD95E07C}"/>
              </a:ext>
            </a:extLst>
          </p:cNvPr>
          <p:cNvSpPr>
            <a:spLocks noGrp="1"/>
          </p:cNvSpPr>
          <p:nvPr>
            <p:ph type="body" sz="quarter" idx="11"/>
          </p:nvPr>
        </p:nvSpPr>
        <p:spPr>
          <a:xfrm>
            <a:off x="1050674" y="1036836"/>
            <a:ext cx="7726931" cy="1515173"/>
          </a:xfrm>
        </p:spPr>
        <p:txBody>
          <a:bodyPr>
            <a:noAutofit/>
          </a:bodyPr>
          <a:lstStyle/>
          <a:p>
            <a:pPr>
              <a:lnSpc>
                <a:spcPct val="150000"/>
              </a:lnSpc>
            </a:pPr>
            <a:r>
              <a:rPr lang="en-US" b="1" dirty="0"/>
              <a:t>Let us rejoice in the God who holds us fast. Let us worship the Lord!</a:t>
            </a:r>
            <a:r>
              <a:rPr lang="en-US" dirty="0"/>
              <a:t> </a:t>
            </a:r>
            <a:endParaRPr lang="en-US" b="1" dirty="0"/>
          </a:p>
        </p:txBody>
      </p:sp>
    </p:spTree>
    <p:extLst>
      <p:ext uri="{BB962C8B-B14F-4D97-AF65-F5344CB8AC3E}">
        <p14:creationId xmlns:p14="http://schemas.microsoft.com/office/powerpoint/2010/main" val="18746275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2E630B-7E43-04FC-ABDD-340F325211C1}"/>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6" name="TextBox 5">
            <a:extLst>
              <a:ext uri="{FF2B5EF4-FFF2-40B4-BE49-F238E27FC236}">
                <a16:creationId xmlns:a16="http://schemas.microsoft.com/office/drawing/2014/main" id="{37A69DB4-3E45-DA1F-05E8-B36F600EF776}"/>
              </a:ext>
            </a:extLst>
          </p:cNvPr>
          <p:cNvSpPr txBox="1"/>
          <p:nvPr/>
        </p:nvSpPr>
        <p:spPr>
          <a:xfrm>
            <a:off x="139382" y="708027"/>
            <a:ext cx="5599522" cy="6231386"/>
          </a:xfrm>
          <a:prstGeom prst="rect">
            <a:avLst/>
          </a:prstGeom>
          <a:noFill/>
        </p:spPr>
        <p:txBody>
          <a:bodyPr wrap="square">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Everlasting and Faithful God, We come before You today with hearts full of gratitude, remembering the wonderful works You have done. You are mindful of Your covenant forever,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487311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theme/theme1.xml><?xml version="1.0" encoding="utf-8"?>
<a:theme xmlns:a="http://schemas.openxmlformats.org/drawingml/2006/main" name="General Worship">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Advent Candle Light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mmunion ">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Palm Confession ">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Apostles Creed 882">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Nicene Creed 880">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Apostles 88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Great Thanksgiving 13">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Lord's Pray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Lent Worship">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55463</TotalTime>
  <Words>2010</Words>
  <Application>Microsoft Macintosh PowerPoint</Application>
  <PresentationFormat>On-screen Show (4:3)</PresentationFormat>
  <Paragraphs>185</Paragraphs>
  <Slides>61</Slides>
  <Notes>2</Notes>
  <HiddenSlides>0</HiddenSlides>
  <MMClips>0</MMClips>
  <ScaleCrop>false</ScaleCrop>
  <HeadingPairs>
    <vt:vector size="6" baseType="variant">
      <vt:variant>
        <vt:lpstr>Fonts Used</vt:lpstr>
      </vt:variant>
      <vt:variant>
        <vt:i4>12</vt:i4>
      </vt:variant>
      <vt:variant>
        <vt:lpstr>Theme</vt:lpstr>
      </vt:variant>
      <vt:variant>
        <vt:i4>10</vt:i4>
      </vt:variant>
      <vt:variant>
        <vt:lpstr>Slide Titles</vt:lpstr>
      </vt:variant>
      <vt:variant>
        <vt:i4>61</vt:i4>
      </vt:variant>
    </vt:vector>
  </HeadingPairs>
  <TitlesOfParts>
    <vt:vector size="83" baseType="lpstr">
      <vt:lpstr>Times</vt:lpstr>
      <vt:lpstr>APPLE CHANCERY</vt:lpstr>
      <vt:lpstr>Arial</vt:lpstr>
      <vt:lpstr>Baguet Script</vt:lpstr>
      <vt:lpstr>Calibri</vt:lpstr>
      <vt:lpstr>Calibri Light</vt:lpstr>
      <vt:lpstr>Dreaming Outloud Script Pro</vt:lpstr>
      <vt:lpstr>Edwardian Script ITC</vt:lpstr>
      <vt:lpstr>Georgia</vt:lpstr>
      <vt:lpstr>Lucida Calligraphy</vt:lpstr>
      <vt:lpstr>Times New Roman</vt:lpstr>
      <vt:lpstr>Verdana</vt:lpstr>
      <vt:lpstr>General Worship</vt:lpstr>
      <vt:lpstr>Communion </vt:lpstr>
      <vt:lpstr>Palm Confession </vt:lpstr>
      <vt:lpstr>Apostles Creed 882</vt:lpstr>
      <vt:lpstr>Nicene Creed 880</vt:lpstr>
      <vt:lpstr>Apostles 881</vt:lpstr>
      <vt:lpstr>Great Thanksgiving 13</vt:lpstr>
      <vt:lpstr>Lord's Prayer</vt:lpstr>
      <vt:lpstr>Lent Worship</vt:lpstr>
      <vt:lpstr>Advent Candle Lighting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Psalm 105: 1 – 11 </vt:lpstr>
      <vt:lpstr>PowerPoint Presentation</vt:lpstr>
      <vt:lpstr>PowerPoint Presentation</vt:lpstr>
      <vt:lpstr>PowerPoint Presentation</vt:lpstr>
      <vt:lpstr>PowerPoint Presentation</vt:lpstr>
      <vt:lpstr>Romans 8: 26 – 39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RUMC Admin</dc:creator>
  <cp:lastModifiedBy>RUMC Admin</cp:lastModifiedBy>
  <cp:revision>801</cp:revision>
  <cp:lastPrinted>2026-04-17T16:54:19Z</cp:lastPrinted>
  <dcterms:created xsi:type="dcterms:W3CDTF">2022-06-10T14:28:57Z</dcterms:created>
  <dcterms:modified xsi:type="dcterms:W3CDTF">2026-07-24T15:24:00Z</dcterms:modified>
</cp:coreProperties>
</file>