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31" r:id="rId2"/>
    <p:sldMasterId id="2147483689" r:id="rId3"/>
    <p:sldMasterId id="2147483701" r:id="rId4"/>
    <p:sldMasterId id="2147483717" r:id="rId5"/>
    <p:sldMasterId id="2147483779" r:id="rId6"/>
    <p:sldMasterId id="2147483755" r:id="rId7"/>
    <p:sldMasterId id="2147483746" r:id="rId8"/>
    <p:sldMasterId id="2147483693" r:id="rId9"/>
    <p:sldMasterId id="2147483688" r:id="rId10"/>
  </p:sldMasterIdLst>
  <p:notesMasterIdLst>
    <p:notesMasterId r:id="rId65"/>
  </p:notesMasterIdLst>
  <p:sldIdLst>
    <p:sldId id="3324" r:id="rId11"/>
    <p:sldId id="3194" r:id="rId12"/>
    <p:sldId id="3196" r:id="rId13"/>
    <p:sldId id="3666" r:id="rId14"/>
    <p:sldId id="3667" r:id="rId15"/>
    <p:sldId id="3966" r:id="rId16"/>
    <p:sldId id="3967" r:id="rId17"/>
    <p:sldId id="3925" r:id="rId18"/>
    <p:sldId id="3926" r:id="rId19"/>
    <p:sldId id="3951" r:id="rId20"/>
    <p:sldId id="3968" r:id="rId21"/>
    <p:sldId id="920" r:id="rId22"/>
    <p:sldId id="949" r:id="rId23"/>
    <p:sldId id="950" r:id="rId24"/>
    <p:sldId id="951" r:id="rId25"/>
    <p:sldId id="3670" r:id="rId26"/>
    <p:sldId id="3650" r:id="rId27"/>
    <p:sldId id="256" r:id="rId28"/>
    <p:sldId id="257" r:id="rId29"/>
    <p:sldId id="258" r:id="rId30"/>
    <p:sldId id="259" r:id="rId31"/>
    <p:sldId id="260" r:id="rId32"/>
    <p:sldId id="3969" r:id="rId33"/>
    <p:sldId id="3970" r:id="rId34"/>
    <p:sldId id="3971" r:id="rId35"/>
    <p:sldId id="3972" r:id="rId36"/>
    <p:sldId id="3690" r:id="rId37"/>
    <p:sldId id="3383" r:id="rId38"/>
    <p:sldId id="3973" r:id="rId39"/>
    <p:sldId id="3974" r:id="rId40"/>
    <p:sldId id="3975" r:id="rId41"/>
    <p:sldId id="3956" r:id="rId42"/>
    <p:sldId id="3957" r:id="rId43"/>
    <p:sldId id="3958" r:id="rId44"/>
    <p:sldId id="3959" r:id="rId45"/>
    <p:sldId id="3633" r:id="rId46"/>
    <p:sldId id="3678" r:id="rId47"/>
    <p:sldId id="3397" r:id="rId48"/>
    <p:sldId id="3398" r:id="rId49"/>
    <p:sldId id="3399" r:id="rId50"/>
    <p:sldId id="3079" r:id="rId51"/>
    <p:sldId id="3529" r:id="rId52"/>
    <p:sldId id="3081" r:id="rId53"/>
    <p:sldId id="1472" r:id="rId54"/>
    <p:sldId id="1473" r:id="rId55"/>
    <p:sldId id="1474" r:id="rId56"/>
    <p:sldId id="1475" r:id="rId57"/>
    <p:sldId id="1476" r:id="rId58"/>
    <p:sldId id="1477" r:id="rId59"/>
    <p:sldId id="1478" r:id="rId60"/>
    <p:sldId id="1479" r:id="rId61"/>
    <p:sldId id="3619" r:id="rId62"/>
    <p:sldId id="2315" r:id="rId63"/>
    <p:sldId id="354"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9"/>
    <a:srgbClr val="FFF2CC"/>
    <a:srgbClr val="DDD3D7"/>
    <a:srgbClr val="E7C6A1"/>
    <a:srgbClr val="FFFFFF"/>
    <a:srgbClr val="E57A91"/>
    <a:srgbClr val="F7F2E6"/>
    <a:srgbClr val="CF768A"/>
    <a:srgbClr val="D9C2C4"/>
    <a:srgbClr val="CC9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78"/>
    <p:restoredTop sz="95791"/>
  </p:normalViewPr>
  <p:slideViewPr>
    <p:cSldViewPr snapToGrid="0" snapToObjects="1">
      <p:cViewPr varScale="1">
        <p:scale>
          <a:sx n="100" d="100"/>
          <a:sy n="100" d="100"/>
        </p:scale>
        <p:origin x="1808"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0B782-7928-BC4C-A3AA-492C142E50D3}" type="datetimeFigureOut">
              <a:rPr lang="en-US" smtClean="0"/>
              <a:t>5/29/26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57315-79F8-3F40-ACDB-4839CD44B319}" type="slidenum">
              <a:rPr lang="en-US" smtClean="0"/>
              <a:t>‹#›</a:t>
            </a:fld>
            <a:endParaRPr lang="en-US"/>
          </a:p>
        </p:txBody>
      </p:sp>
    </p:spTree>
    <p:extLst>
      <p:ext uri="{BB962C8B-B14F-4D97-AF65-F5344CB8AC3E}">
        <p14:creationId xmlns:p14="http://schemas.microsoft.com/office/powerpoint/2010/main" val="49585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C57315-79F8-3F40-ACDB-4839CD44B319}" type="slidenum">
              <a:rPr lang="en-US" smtClean="0"/>
              <a:t>2</a:t>
            </a:fld>
            <a:endParaRPr lang="en-US"/>
          </a:p>
        </p:txBody>
      </p:sp>
    </p:spTree>
    <p:extLst>
      <p:ext uri="{BB962C8B-B14F-4D97-AF65-F5344CB8AC3E}">
        <p14:creationId xmlns:p14="http://schemas.microsoft.com/office/powerpoint/2010/main" val="213339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www.goodfon.com</a:t>
            </a:r>
            <a:r>
              <a:rPr lang="en-US" dirty="0"/>
              <a:t>/flowers/wallpaper-blue-wood-blossom-spring-flowers-vesna-iablonia-tsvety.html</a:t>
            </a:r>
          </a:p>
        </p:txBody>
      </p:sp>
      <p:sp>
        <p:nvSpPr>
          <p:cNvPr id="4" name="Slide Number Placeholder 3"/>
          <p:cNvSpPr>
            <a:spLocks noGrp="1"/>
          </p:cNvSpPr>
          <p:nvPr>
            <p:ph type="sldNum" sz="quarter" idx="5"/>
          </p:nvPr>
        </p:nvSpPr>
        <p:spPr/>
        <p:txBody>
          <a:bodyPr/>
          <a:lstStyle/>
          <a:p>
            <a:fld id="{F6C57315-79F8-3F40-ACDB-4839CD44B319}" type="slidenum">
              <a:rPr lang="en-US" smtClean="0"/>
              <a:t>41</a:t>
            </a:fld>
            <a:endParaRPr lang="en-US"/>
          </a:p>
        </p:txBody>
      </p:sp>
    </p:spTree>
    <p:extLst>
      <p:ext uri="{BB962C8B-B14F-4D97-AF65-F5344CB8AC3E}">
        <p14:creationId xmlns:p14="http://schemas.microsoft.com/office/powerpoint/2010/main" val="700289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050489"/>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849456"/>
            <a:ext cx="6839892" cy="1515172"/>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332125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1252637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white bird with blue wings and a green branch in its beak&#10;&#10;Description automatically generated">
            <a:extLst>
              <a:ext uri="{FF2B5EF4-FFF2-40B4-BE49-F238E27FC236}">
                <a16:creationId xmlns:a16="http://schemas.microsoft.com/office/drawing/2014/main" id="{75BABC57-223F-73AD-EE5A-063B7F5ED8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56080" y="0"/>
            <a:ext cx="5831840" cy="5831840"/>
          </a:xfrm>
          <a:prstGeom prst="rect">
            <a:avLst/>
          </a:prstGeom>
        </p:spPr>
      </p:pic>
      <p:sp>
        <p:nvSpPr>
          <p:cNvPr id="7" name="TextBox 6">
            <a:extLst>
              <a:ext uri="{FF2B5EF4-FFF2-40B4-BE49-F238E27FC236}">
                <a16:creationId xmlns:a16="http://schemas.microsoft.com/office/drawing/2014/main" id="{A89B31DD-49F4-C706-8998-22E902808E6A}"/>
              </a:ext>
            </a:extLst>
          </p:cNvPr>
          <p:cNvSpPr txBox="1"/>
          <p:nvPr userDrawn="1"/>
        </p:nvSpPr>
        <p:spPr>
          <a:xfrm>
            <a:off x="1727200" y="5831840"/>
            <a:ext cx="6118021" cy="784830"/>
          </a:xfrm>
          <a:prstGeom prst="rect">
            <a:avLst/>
          </a:prstGeom>
          <a:noFill/>
        </p:spPr>
        <p:txBody>
          <a:bodyPr wrap="none" rtlCol="0">
            <a:spAutoFit/>
          </a:bodyPr>
          <a:lstStyle/>
          <a:p>
            <a:r>
              <a:rPr lang="en-US" sz="4500" b="0" dirty="0">
                <a:effectLst/>
                <a:latin typeface="Verdana" panose="020B0604030504040204" pitchFamily="34" charset="0"/>
                <a:ea typeface="Verdana" panose="020B0604030504040204" pitchFamily="34" charset="0"/>
                <a:cs typeface="Verdana" panose="020B0604030504040204" pitchFamily="34" charset="0"/>
              </a:rPr>
              <a:t>Passing of the Peace</a:t>
            </a:r>
          </a:p>
        </p:txBody>
      </p:sp>
    </p:spTree>
    <p:extLst>
      <p:ext uri="{BB962C8B-B14F-4D97-AF65-F5344CB8AC3E}">
        <p14:creationId xmlns:p14="http://schemas.microsoft.com/office/powerpoint/2010/main" val="8023787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34271"/>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3987427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65272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3652727"/>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Tree>
    <p:extLst>
      <p:ext uri="{BB962C8B-B14F-4D97-AF65-F5344CB8AC3E}">
        <p14:creationId xmlns:p14="http://schemas.microsoft.com/office/powerpoint/2010/main" val="28955276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3302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3" name="Picture 2" descr="A white dove flying over an open book&#10;&#10;AI-generated content may be incorrect.">
            <a:extLst>
              <a:ext uri="{FF2B5EF4-FFF2-40B4-BE49-F238E27FC236}">
                <a16:creationId xmlns:a16="http://schemas.microsoft.com/office/drawing/2014/main" id="{3D907368-4305-96A1-4351-31B08D20F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4" name="TextBox 3">
            <a:extLst>
              <a:ext uri="{FF2B5EF4-FFF2-40B4-BE49-F238E27FC236}">
                <a16:creationId xmlns:a16="http://schemas.microsoft.com/office/drawing/2014/main" id="{57BB1F35-A4D6-2377-7F1D-5C6370515C30}"/>
              </a:ext>
            </a:extLst>
          </p:cNvPr>
          <p:cNvSpPr txBox="1"/>
          <p:nvPr userDrawn="1"/>
        </p:nvSpPr>
        <p:spPr>
          <a:xfrm>
            <a:off x="268356" y="3329609"/>
            <a:ext cx="8607287" cy="861774"/>
          </a:xfrm>
          <a:prstGeom prst="rect">
            <a:avLst/>
          </a:prstGeom>
          <a:solidFill>
            <a:schemeClr val="accent5">
              <a:lumMod val="20000"/>
              <a:lumOff val="80000"/>
            </a:schemeClr>
          </a:solidFill>
          <a:effectLst>
            <a:softEdge rad="63500"/>
          </a:effectLst>
        </p:spPr>
        <p:txBody>
          <a:bodyPr wrap="square" rtlCol="0">
            <a:spAutoFit/>
          </a:bodyPr>
          <a:lstStyle/>
          <a:p>
            <a:pPr algn="ctr"/>
            <a:r>
              <a:rPr lang="en-US" sz="5000" dirty="0">
                <a:latin typeface="Verdana" panose="020B0604030504040204" pitchFamily="34" charset="0"/>
                <a:ea typeface="Verdana" panose="020B0604030504040204" pitchFamily="34" charset="0"/>
                <a:cs typeface="Verdana" panose="020B0604030504040204" pitchFamily="34" charset="0"/>
              </a:rPr>
              <a:t>Pastoral Prayer</a:t>
            </a:r>
          </a:p>
        </p:txBody>
      </p:sp>
    </p:spTree>
    <p:extLst>
      <p:ext uri="{BB962C8B-B14F-4D97-AF65-F5344CB8AC3E}">
        <p14:creationId xmlns:p14="http://schemas.microsoft.com/office/powerpoint/2010/main" val="3360525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C6C296-4EB0-8C74-778E-9C960DEB4D9A}"/>
              </a:ext>
            </a:extLst>
          </p:cNvPr>
          <p:cNvSpPr txBox="1"/>
          <p:nvPr userDrawn="1"/>
        </p:nvSpPr>
        <p:spPr>
          <a:xfrm>
            <a:off x="3923219" y="1788070"/>
            <a:ext cx="5147211" cy="3281860"/>
          </a:xfrm>
          <a:prstGeom prst="rect">
            <a:avLst/>
          </a:prstGeom>
          <a:solidFill>
            <a:schemeClr val="accent4">
              <a:lumMod val="40000"/>
              <a:lumOff val="60000"/>
            </a:schemeClr>
          </a:solidFill>
          <a:ln>
            <a:noFill/>
          </a:ln>
          <a:effectLst>
            <a:softEdge rad="63500"/>
          </a:effectLst>
        </p:spPr>
        <p:txBody>
          <a:bodyPr wrap="square">
            <a:spAutoFit/>
          </a:bodyPr>
          <a:lstStyle/>
          <a:p>
            <a:pPr algn="ctr" defTabSz="914400">
              <a:lnSpc>
                <a:spcPct val="150000"/>
              </a:lnSpc>
              <a:spcBef>
                <a:spcPct val="0"/>
              </a:spcBef>
              <a:spcAft>
                <a:spcPts val="600"/>
              </a:spcAft>
            </a:pPr>
            <a:r>
              <a:rPr lang="en-US" sz="4800" b="1" dirty="0">
                <a:solidFill>
                  <a:schemeClr val="tx1">
                    <a:lumMod val="75000"/>
                    <a:lumOff val="25000"/>
                  </a:schemeClr>
                </a:solidFill>
                <a:latin typeface="Georgia" panose="02040502050405020303" pitchFamily="18" charset="0"/>
                <a:ea typeface="+mj-ea"/>
                <a:cs typeface="+mj-cs"/>
              </a:rPr>
              <a:t>Young Disciples’ Message</a:t>
            </a:r>
          </a:p>
        </p:txBody>
      </p:sp>
      <p:pic>
        <p:nvPicPr>
          <p:cNvPr id="1028" name="Picture 4" descr="In the warmth of a sunny day, a young child finds a tranquil moment in the embrace of a sunflower field. With eyes closed and hands clasped in a prayer position, the child exudes an aura of peace and contentment. The bright, yellow sunflowers tower around, symbolizing vitality and energy, which contrasts with the serene expression on the child’s face. This setting provides a perfect blend of nature’s beauty and youthful innocence, creating a picturesque snapshot of meditation and calmness.">
            <a:extLst>
              <a:ext uri="{FF2B5EF4-FFF2-40B4-BE49-F238E27FC236}">
                <a16:creationId xmlns:a16="http://schemas.microsoft.com/office/drawing/2014/main" id="{0D18F5A2-9321-D5A8-9B78-02093A4C7E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843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3744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44139-BDB3-628F-D954-5FE02B93E82F}"/>
              </a:ext>
            </a:extLst>
          </p:cNvPr>
          <p:cNvPicPr>
            <a:picLocks noChangeAspect="1"/>
          </p:cNvPicPr>
          <p:nvPr userDrawn="1"/>
        </p:nvPicPr>
        <p:blipFill>
          <a:blip r:embed="rId2"/>
          <a:stretch>
            <a:fillRect/>
          </a:stretch>
        </p:blipFill>
        <p:spPr>
          <a:xfrm>
            <a:off x="116557" y="94954"/>
            <a:ext cx="8910885" cy="6668091"/>
          </a:xfrm>
          <a:prstGeom prst="rect">
            <a:avLst/>
          </a:prstGeom>
        </p:spPr>
      </p:pic>
    </p:spTree>
    <p:extLst>
      <p:ext uri="{BB962C8B-B14F-4D97-AF65-F5344CB8AC3E}">
        <p14:creationId xmlns:p14="http://schemas.microsoft.com/office/powerpoint/2010/main" val="37349159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person kneeling in front of a stained glass window&#10;&#10;AI-generated content may be incorrect.">
            <a:extLst>
              <a:ext uri="{FF2B5EF4-FFF2-40B4-BE49-F238E27FC236}">
                <a16:creationId xmlns:a16="http://schemas.microsoft.com/office/drawing/2014/main" id="{5CF771C2-5C09-304F-F4D0-7F7F8DC26AE9}"/>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3843495" cy="6858000"/>
          </a:xfrm>
          <a:prstGeom prst="rect">
            <a:avLst/>
          </a:prstGeom>
        </p:spPr>
      </p:pic>
      <p:sp>
        <p:nvSpPr>
          <p:cNvPr id="4" name="TextBox 3">
            <a:extLst>
              <a:ext uri="{FF2B5EF4-FFF2-40B4-BE49-F238E27FC236}">
                <a16:creationId xmlns:a16="http://schemas.microsoft.com/office/drawing/2014/main" id="{C074D88C-AA14-CC42-4108-1A53DA7FB2BA}"/>
              </a:ext>
            </a:extLst>
          </p:cNvPr>
          <p:cNvSpPr txBox="1"/>
          <p:nvPr userDrawn="1"/>
        </p:nvSpPr>
        <p:spPr>
          <a:xfrm>
            <a:off x="3986374" y="1520785"/>
            <a:ext cx="4982965" cy="3816429"/>
          </a:xfrm>
          <a:prstGeom prst="rect">
            <a:avLst/>
          </a:prstGeom>
          <a:noFill/>
        </p:spPr>
        <p:txBody>
          <a:bodyPr wrap="square" rtlCol="0">
            <a:spAutoFit/>
          </a:bodyPr>
          <a:lstStyle/>
          <a:p>
            <a:pPr algn="ctr"/>
            <a:r>
              <a:rPr lang="en-US" sz="6600" b="1" dirty="0">
                <a:latin typeface="Verdana" panose="020B0604030504040204" pitchFamily="34" charset="0"/>
                <a:ea typeface="Verdana" panose="020B0604030504040204" pitchFamily="34" charset="0"/>
                <a:cs typeface="Verdana" panose="020B0604030504040204" pitchFamily="34" charset="0"/>
              </a:rPr>
              <a:t>Lord</a:t>
            </a:r>
            <a:r>
              <a:rPr lang="en-US" sz="5000" dirty="0">
                <a:latin typeface="Verdana" panose="020B0604030504040204" pitchFamily="34" charset="0"/>
                <a:ea typeface="Verdana" panose="020B0604030504040204" pitchFamily="34" charset="0"/>
                <a:cs typeface="Verdana" panose="020B0604030504040204" pitchFamily="34" charset="0"/>
              </a:rPr>
              <a:t>, </a:t>
            </a:r>
          </a:p>
          <a:p>
            <a:pPr algn="ctr"/>
            <a:r>
              <a:rPr lang="en-US" sz="4400" dirty="0">
                <a:latin typeface="Verdana" panose="020B0604030504040204" pitchFamily="34" charset="0"/>
                <a:ea typeface="Verdana" panose="020B0604030504040204" pitchFamily="34" charset="0"/>
                <a:cs typeface="Verdana" panose="020B0604030504040204" pitchFamily="34" charset="0"/>
              </a:rPr>
              <a:t>hear our prayers as we lift up to you, our joys and concerns. </a:t>
            </a:r>
          </a:p>
        </p:txBody>
      </p:sp>
      <p:sp>
        <p:nvSpPr>
          <p:cNvPr id="5" name="TextBox 4">
            <a:extLst>
              <a:ext uri="{FF2B5EF4-FFF2-40B4-BE49-F238E27FC236}">
                <a16:creationId xmlns:a16="http://schemas.microsoft.com/office/drawing/2014/main" id="{603471EC-4F7D-E4DD-3792-3B21978657DD}"/>
              </a:ext>
            </a:extLst>
          </p:cNvPr>
          <p:cNvSpPr txBox="1"/>
          <p:nvPr userDrawn="1"/>
        </p:nvSpPr>
        <p:spPr>
          <a:xfrm>
            <a:off x="3986374" y="111513"/>
            <a:ext cx="4982965" cy="553998"/>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Prayers of the People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96497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0D6B17-431D-09AF-7CAE-0E8DE792099A}"/>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AA3781-E7B4-84A2-ADD6-D5C9210EFA5D}"/>
              </a:ext>
            </a:extLst>
          </p:cNvPr>
          <p:cNvSpPr txBox="1"/>
          <p:nvPr userDrawn="1"/>
        </p:nvSpPr>
        <p:spPr>
          <a:xfrm>
            <a:off x="493191" y="2690336"/>
            <a:ext cx="8157618" cy="1477328"/>
          </a:xfrm>
          <a:prstGeom prst="rect">
            <a:avLst/>
          </a:prstGeom>
          <a:solidFill>
            <a:srgbClr val="E7C6A1">
              <a:alpha val="78431"/>
            </a:srgb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9000" dirty="0">
                <a:latin typeface="Lucida Calligraphy" panose="03010101010101010101" pitchFamily="66" charset="77"/>
              </a:rPr>
              <a:t>Benediction</a:t>
            </a:r>
          </a:p>
        </p:txBody>
      </p:sp>
    </p:spTree>
    <p:extLst>
      <p:ext uri="{BB962C8B-B14F-4D97-AF65-F5344CB8AC3E}">
        <p14:creationId xmlns:p14="http://schemas.microsoft.com/office/powerpoint/2010/main" val="26290147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lstStyle>
            <a:lvl1pPr marL="0" indent="0">
              <a:buFontTx/>
              <a:buNone/>
              <a:defRPr sz="3600" b="1">
                <a:latin typeface="Times" pitchFamily="2"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86403"/>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24881349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2" descr="2,300+ Communion Cup And Bread Stock Photos, Pictures &amp; Royalty-Free Images  - iStock | Crown of thorns">
            <a:extLst>
              <a:ext uri="{FF2B5EF4-FFF2-40B4-BE49-F238E27FC236}">
                <a16:creationId xmlns:a16="http://schemas.microsoft.com/office/drawing/2014/main" id="{FBF73CB9-8696-4BBA-D631-52CB7F999BDE}"/>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C41E9-7BDB-AEC4-5613-172880AA0FE8}"/>
              </a:ext>
            </a:extLst>
          </p:cNvPr>
          <p:cNvSpPr txBox="1"/>
          <p:nvPr userDrawn="1"/>
        </p:nvSpPr>
        <p:spPr>
          <a:xfrm>
            <a:off x="92529" y="258901"/>
            <a:ext cx="8958942" cy="3170099"/>
          </a:xfrm>
          <a:prstGeom prst="rect">
            <a:avLst/>
          </a:prstGeom>
          <a:noFill/>
        </p:spPr>
        <p:txBody>
          <a:bodyPr wrap="square" rtlCol="0">
            <a:spAutoFit/>
          </a:bodyPr>
          <a:lstStyle/>
          <a:p>
            <a:pPr algn="ctr"/>
            <a:r>
              <a:rPr lang="en-US" sz="5000" dirty="0">
                <a:latin typeface="Lucida Calligraphy" panose="03010101010101010101" pitchFamily="66" charset="77"/>
              </a:rPr>
              <a:t>Breaking the Bread </a:t>
            </a:r>
          </a:p>
          <a:p>
            <a:pPr algn="ctr"/>
            <a:r>
              <a:rPr lang="en-US" sz="5000" dirty="0">
                <a:latin typeface="Lucida Calligraphy" panose="03010101010101010101" pitchFamily="66" charset="77"/>
              </a:rPr>
              <a:t>&amp;</a:t>
            </a:r>
          </a:p>
          <a:p>
            <a:pPr algn="ctr"/>
            <a:r>
              <a:rPr lang="en-US" sz="5000" dirty="0">
                <a:latin typeface="Lucida Calligraphy" panose="03010101010101010101" pitchFamily="66" charset="77"/>
              </a:rPr>
              <a:t> Giving the Bread and Cup </a:t>
            </a:r>
          </a:p>
        </p:txBody>
      </p:sp>
      <p:sp>
        <p:nvSpPr>
          <p:cNvPr id="4" name="TextBox 3">
            <a:extLst>
              <a:ext uri="{FF2B5EF4-FFF2-40B4-BE49-F238E27FC236}">
                <a16:creationId xmlns:a16="http://schemas.microsoft.com/office/drawing/2014/main" id="{33E2312D-BEA7-B898-EBB2-3F5612FFA4EA}"/>
              </a:ext>
            </a:extLst>
          </p:cNvPr>
          <p:cNvSpPr txBox="1"/>
          <p:nvPr userDrawn="1"/>
        </p:nvSpPr>
        <p:spPr>
          <a:xfrm>
            <a:off x="0" y="4174004"/>
            <a:ext cx="9144000" cy="1938992"/>
          </a:xfrm>
          <a:prstGeom prst="rect">
            <a:avLst/>
          </a:prstGeom>
          <a:noFill/>
        </p:spPr>
        <p:txBody>
          <a:bodyPr wrap="square">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The body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r>
              <a:rPr lang="en-US" sz="3000" dirty="0">
                <a:latin typeface="Verdana" panose="020B0604030504040204" pitchFamily="34" charset="0"/>
                <a:ea typeface="Verdana" panose="020B0604030504040204" pitchFamily="34" charset="0"/>
                <a:cs typeface="Verdana" panose="020B0604030504040204" pitchFamily="34" charset="0"/>
              </a:rPr>
              <a:t>The blood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Tree>
    <p:extLst>
      <p:ext uri="{BB962C8B-B14F-4D97-AF65-F5344CB8AC3E}">
        <p14:creationId xmlns:p14="http://schemas.microsoft.com/office/powerpoint/2010/main" val="11655403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ommunion Prayer">
    <p:spTree>
      <p:nvGrpSpPr>
        <p:cNvPr id="1" name=""/>
        <p:cNvGrpSpPr/>
        <p:nvPr/>
      </p:nvGrpSpPr>
      <p:grpSpPr>
        <a:xfrm>
          <a:off x="0" y="0"/>
          <a:ext cx="0" cy="0"/>
          <a:chOff x="0" y="0"/>
          <a:chExt cx="0" cy="0"/>
        </a:xfrm>
      </p:grpSpPr>
      <p:pic>
        <p:nvPicPr>
          <p:cNvPr id="4" name="Picture 2" descr="2,300+ Communion Cup And Bread Stock Photos, Pictures &amp; Royalty-Free Images  - iStock | Crown of thorns">
            <a:extLst>
              <a:ext uri="{FF2B5EF4-FFF2-40B4-BE49-F238E27FC236}">
                <a16:creationId xmlns:a16="http://schemas.microsoft.com/office/drawing/2014/main" id="{61DB9338-98E2-E69D-3BD7-A53567A03CE5}"/>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64ADFB-2C9E-504B-3EF4-99EC01390515}"/>
              </a:ext>
            </a:extLst>
          </p:cNvPr>
          <p:cNvSpPr txBox="1"/>
          <p:nvPr userDrawn="1"/>
        </p:nvSpPr>
        <p:spPr>
          <a:xfrm>
            <a:off x="92529" y="271222"/>
            <a:ext cx="8958942" cy="861774"/>
          </a:xfrm>
          <a:prstGeom prst="rect">
            <a:avLst/>
          </a:prstGeom>
          <a:noFill/>
        </p:spPr>
        <p:txBody>
          <a:bodyPr wrap="square" rtlCol="0">
            <a:spAutoFit/>
          </a:bodyPr>
          <a:lstStyle/>
          <a:p>
            <a:pPr algn="ctr"/>
            <a:r>
              <a:rPr lang="en-US" sz="5000" dirty="0">
                <a:latin typeface="Lucida Calligraphy" panose="03010101010101010101" pitchFamily="66" charset="77"/>
              </a:rPr>
              <a:t>Prayer after Communion</a:t>
            </a:r>
          </a:p>
        </p:txBody>
      </p:sp>
      <p:sp>
        <p:nvSpPr>
          <p:cNvPr id="3" name="TextBox 2">
            <a:extLst>
              <a:ext uri="{FF2B5EF4-FFF2-40B4-BE49-F238E27FC236}">
                <a16:creationId xmlns:a16="http://schemas.microsoft.com/office/drawing/2014/main" id="{DF772910-6F65-59EE-AAC8-253F507A2A2F}"/>
              </a:ext>
            </a:extLst>
          </p:cNvPr>
          <p:cNvSpPr txBox="1"/>
          <p:nvPr userDrawn="1"/>
        </p:nvSpPr>
        <p:spPr>
          <a:xfrm>
            <a:off x="0" y="1336120"/>
            <a:ext cx="9144000" cy="5262979"/>
          </a:xfrm>
          <a:prstGeom prst="rect">
            <a:avLst/>
          </a:prstGeom>
          <a:noFill/>
        </p:spPr>
        <p:txBody>
          <a:bodyPr wrap="square">
            <a:spAutoFit/>
          </a:bodyPr>
          <a:lstStyle/>
          <a:p>
            <a:pPr algn="ctr"/>
            <a:r>
              <a:rPr lang="en-US" sz="4800" b="1" dirty="0"/>
              <a:t>Eternal God, we give you thanks for this holy mystery in which you have given yourself to us. Grant that we may go into the world in the strength of your Spirit, to give ourselves for others, in the name of Jesus Christ our Lord, Amen. </a:t>
            </a:r>
          </a:p>
        </p:txBody>
      </p:sp>
    </p:spTree>
    <p:extLst>
      <p:ext uri="{BB962C8B-B14F-4D97-AF65-F5344CB8AC3E}">
        <p14:creationId xmlns:p14="http://schemas.microsoft.com/office/powerpoint/2010/main" val="41407601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2782669"/>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278266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13541113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ng Pray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8E29F36-9E0B-97DA-61D8-7D822B004EB1}"/>
              </a:ext>
            </a:extLst>
          </p:cNvPr>
          <p:cNvSpPr>
            <a:spLocks noGrp="1"/>
          </p:cNvSpPr>
          <p:nvPr>
            <p:ph type="body" sz="quarter" idx="10"/>
          </p:nvPr>
        </p:nvSpPr>
        <p:spPr>
          <a:xfrm>
            <a:off x="158750" y="963613"/>
            <a:ext cx="5437188" cy="5715000"/>
          </a:xfrm>
        </p:spPr>
        <p:txBody>
          <a:bodyPr/>
          <a:lstStyle>
            <a:lvl1pPr marL="0" indent="0" algn="ctr">
              <a:buNone/>
              <a:defRPr sz="3800" b="1">
                <a:latin typeface="+mn-lt"/>
              </a:defRPr>
            </a:lvl1pPr>
          </a:lstStyle>
          <a:p>
            <a:pPr lvl="0"/>
            <a:r>
              <a:rPr lang="en-US" dirty="0"/>
              <a:t>Click to edit Master text styles</a:t>
            </a:r>
          </a:p>
        </p:txBody>
      </p:sp>
      <p:sp>
        <p:nvSpPr>
          <p:cNvPr id="11" name="TextBox 10">
            <a:extLst>
              <a:ext uri="{FF2B5EF4-FFF2-40B4-BE49-F238E27FC236}">
                <a16:creationId xmlns:a16="http://schemas.microsoft.com/office/drawing/2014/main" id="{964A4E7E-E56C-2A54-8579-13F77CDB44E3}"/>
              </a:ext>
            </a:extLst>
          </p:cNvPr>
          <p:cNvSpPr txBox="1"/>
          <p:nvPr userDrawn="1"/>
        </p:nvSpPr>
        <p:spPr>
          <a:xfrm>
            <a:off x="1853406" y="0"/>
            <a:ext cx="5437188" cy="769441"/>
          </a:xfrm>
          <a:prstGeom prst="rect">
            <a:avLst/>
          </a:prstGeom>
          <a:noFill/>
        </p:spPr>
        <p:txBody>
          <a:bodyPr wrap="square" rtlCol="0">
            <a:spAutoFit/>
          </a:bodyPr>
          <a:lstStyle/>
          <a:p>
            <a:pPr algn="ctr"/>
            <a:r>
              <a:rPr lang="en-US" sz="4400" b="1" dirty="0">
                <a:latin typeface="+mn-lt"/>
              </a:rPr>
              <a:t>OPENING PRAYER</a:t>
            </a:r>
          </a:p>
        </p:txBody>
      </p:sp>
      <p:pic>
        <p:nvPicPr>
          <p:cNvPr id="2050" name="Picture 2" descr="Love Is God's Language - Day 2 of 5">
            <a:extLst>
              <a:ext uri="{FF2B5EF4-FFF2-40B4-BE49-F238E27FC236}">
                <a16:creationId xmlns:a16="http://schemas.microsoft.com/office/drawing/2014/main" id="{C087FAFF-2E9C-EB23-075E-0DD9A99B06D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bwMode="auto">
          <a:xfrm>
            <a:off x="5759669" y="963613"/>
            <a:ext cx="330024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32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EA42F8-F502-CA40-A499-BAF51F08894E}" type="datetimeFigureOut">
              <a:rPr lang="en-US" smtClean="0"/>
              <a:t>5/29/26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23214987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2" descr="In a delicate interaction of nature and human touch, a hand cradles a sparkling, heart-shaped object, bathed in the warm glow of sunlight. The translucent heart, filled with glitter, catches and refracts the light, creating a mesmerizing spectacle that contrasts beautifully with the soft pink blossoms in the background. This simple yet evocative display captures the essence of tenderness and the transient beauty of springtime.">
            <a:extLst>
              <a:ext uri="{FF2B5EF4-FFF2-40B4-BE49-F238E27FC236}">
                <a16:creationId xmlns:a16="http://schemas.microsoft.com/office/drawing/2014/main" id="{471E511C-FCB2-9934-B277-5D507BA87D48}"/>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685800" y="136524"/>
            <a:ext cx="7772400" cy="879475"/>
          </a:xfrm>
        </p:spPr>
        <p:txBody>
          <a:bodyPr anchor="b"/>
          <a:lstStyle>
            <a:lvl1pPr algn="ctr">
              <a:defRPr sz="6000"/>
            </a:lvl1pPr>
          </a:lstStyle>
          <a:p>
            <a:r>
              <a:rPr lang="en-US" dirty="0"/>
              <a:t>Offertory </a:t>
            </a:r>
          </a:p>
        </p:txBody>
      </p:sp>
      <p:sp>
        <p:nvSpPr>
          <p:cNvPr id="3" name="Subtitle 2"/>
          <p:cNvSpPr>
            <a:spLocks noGrp="1"/>
          </p:cNvSpPr>
          <p:nvPr>
            <p:ph type="subTitle" idx="1"/>
          </p:nvPr>
        </p:nvSpPr>
        <p:spPr>
          <a:xfrm>
            <a:off x="685799" y="1302818"/>
            <a:ext cx="7772399" cy="3954982"/>
          </a:xfrm>
        </p:spPr>
        <p:txBody>
          <a:bodyPr/>
          <a:lstStyle>
            <a:lvl1pPr marL="0" indent="0" algn="ctr">
              <a:lnSpc>
                <a:spcPct val="150000"/>
              </a:lnSpc>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EEA42F8-F502-CA40-A499-BAF51F08894E}" type="datetimeFigureOut">
              <a:rPr lang="en-US" smtClean="0"/>
              <a:t>5/29/26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34512880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9A1B8-DB7E-EC7D-93A6-5CC06887DD86}"/>
              </a:ext>
            </a:extLst>
          </p:cNvPr>
          <p:cNvPicPr>
            <a:picLocks noChangeAspect="1"/>
          </p:cNvPicPr>
          <p:nvPr userDrawn="1"/>
        </p:nvPicPr>
        <p:blipFill>
          <a:blip r:embed="rId2"/>
          <a:stretch>
            <a:fillRect/>
          </a:stretch>
        </p:blipFill>
        <p:spPr>
          <a:xfrm>
            <a:off x="-1" y="0"/>
            <a:ext cx="9201875" cy="6858000"/>
          </a:xfrm>
          <a:prstGeom prst="rect">
            <a:avLst/>
          </a:prstGeom>
        </p:spPr>
      </p:pic>
    </p:spTree>
    <p:extLst>
      <p:ext uri="{BB962C8B-B14F-4D97-AF65-F5344CB8AC3E}">
        <p14:creationId xmlns:p14="http://schemas.microsoft.com/office/powerpoint/2010/main" val="15103528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D9AC5E-084D-AAE5-876A-C98E9F9124CF}"/>
              </a:ext>
            </a:extLst>
          </p:cNvPr>
          <p:cNvPicPr>
            <a:picLocks noChangeAspect="1"/>
          </p:cNvPicPr>
          <p:nvPr userDrawn="1"/>
        </p:nvPicPr>
        <p:blipFill>
          <a:blip r:embed="rId2"/>
          <a:stretch>
            <a:fillRect/>
          </a:stretch>
        </p:blipFill>
        <p:spPr>
          <a:xfrm>
            <a:off x="-1" y="-25782"/>
            <a:ext cx="9236468" cy="6883782"/>
          </a:xfrm>
          <a:prstGeom prst="rect">
            <a:avLst/>
          </a:prstGeom>
        </p:spPr>
      </p:pic>
    </p:spTree>
    <p:extLst>
      <p:ext uri="{BB962C8B-B14F-4D97-AF65-F5344CB8AC3E}">
        <p14:creationId xmlns:p14="http://schemas.microsoft.com/office/powerpoint/2010/main" val="6887714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074" name="Picture 2" descr="Graceful cherry blossom branches stretch across the frame, displaying clusters of delicate pink and white flowers in various stages of bloom. Cool morning light filters through the orchard, creating a fresh and peaceful atmosphere that celebrates spring's arrival. Backlit petals reveal translucent edges and soft textures, while some petals drift gently through the air, adding movement to the serene scene. The color palette features blush pink and cream petals against sage green new leaves and a pale blue sky backdrop. Sharp botanical details in the foreground gradually fade into soft bokeh, creating beautiful depth. Morning dew droplets cling to the delicate petal surfaces, enhancing the natural beauty. The composition captures the ephemeral nature of spring blossoms, symbolizing renewal, hope, and the inspiring beauty of nature's seasonal transformation.">
            <a:extLst>
              <a:ext uri="{FF2B5EF4-FFF2-40B4-BE49-F238E27FC236}">
                <a16:creationId xmlns:a16="http://schemas.microsoft.com/office/drawing/2014/main" id="{44B6B69F-B442-67F8-D862-B9862C74BAAF}"/>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9105" y="0"/>
            <a:ext cx="9162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FF8D1B-CF9A-FBAC-CC40-C8EED261323C}"/>
              </a:ext>
            </a:extLst>
          </p:cNvPr>
          <p:cNvSpPr txBox="1"/>
          <p:nvPr userDrawn="1"/>
        </p:nvSpPr>
        <p:spPr>
          <a:xfrm>
            <a:off x="0" y="1417519"/>
            <a:ext cx="9144000" cy="4830874"/>
          </a:xfrm>
          <a:prstGeom prst="rect">
            <a:avLst/>
          </a:prstGeom>
          <a:solidFill>
            <a:schemeClr val="accent4">
              <a:lumMod val="20000"/>
              <a:lumOff val="80000"/>
              <a:alpha val="73333"/>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50000"/>
              </a:lnSpc>
            </a:pPr>
            <a:r>
              <a:rPr lang="en-US" sz="3500"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Our Sunday service is live-streamed, and microphones pick up sound throughout the sanctuary. Recording begins at least 15 minutes before the service to include announcements.</a:t>
            </a:r>
          </a:p>
        </p:txBody>
      </p:sp>
      <p:sp>
        <p:nvSpPr>
          <p:cNvPr id="3" name="TextBox 2">
            <a:extLst>
              <a:ext uri="{FF2B5EF4-FFF2-40B4-BE49-F238E27FC236}">
                <a16:creationId xmlns:a16="http://schemas.microsoft.com/office/drawing/2014/main" id="{FBC178D4-389E-495F-80B9-166B1A0B7B11}"/>
              </a:ext>
            </a:extLst>
          </p:cNvPr>
          <p:cNvSpPr txBox="1"/>
          <p:nvPr userDrawn="1"/>
        </p:nvSpPr>
        <p:spPr>
          <a:xfrm>
            <a:off x="532614" y="354817"/>
            <a:ext cx="8078771" cy="707886"/>
          </a:xfrm>
          <a:prstGeom prst="rect">
            <a:avLst/>
          </a:prstGeom>
          <a:noFill/>
        </p:spPr>
        <p:txBody>
          <a:bodyPr wrap="square" rtlCol="0">
            <a:spAutoFit/>
          </a:bodyPr>
          <a:lstStyle/>
          <a:p>
            <a:pPr algn="ctr"/>
            <a:r>
              <a:rPr lang="en-US" sz="4000" b="1" dirty="0">
                <a:latin typeface="Verdana" panose="020B0604030504040204" pitchFamily="34" charset="0"/>
                <a:ea typeface="Verdana" panose="020B0604030504040204" pitchFamily="34" charset="0"/>
                <a:cs typeface="Verdana" panose="020B0604030504040204" pitchFamily="34" charset="0"/>
              </a:rPr>
              <a:t>FRIENDLY REMINDER</a:t>
            </a:r>
          </a:p>
        </p:txBody>
      </p:sp>
      <p:sp>
        <p:nvSpPr>
          <p:cNvPr id="4" name="Text Placeholder 2">
            <a:extLst>
              <a:ext uri="{FF2B5EF4-FFF2-40B4-BE49-F238E27FC236}">
                <a16:creationId xmlns:a16="http://schemas.microsoft.com/office/drawing/2014/main" id="{772C3D95-F378-6518-9DE9-A6139F558D31}"/>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3060122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33A1C3-4090-FDC9-E731-3A788F433CB2}"/>
              </a:ext>
            </a:extLst>
          </p:cNvPr>
          <p:cNvSpPr txBox="1"/>
          <p:nvPr userDrawn="1"/>
        </p:nvSpPr>
        <p:spPr>
          <a:xfrm>
            <a:off x="122226" y="101157"/>
            <a:ext cx="6662621" cy="1323439"/>
          </a:xfrm>
          <a:prstGeom prst="rect">
            <a:avLst/>
          </a:prstGeom>
          <a:noFill/>
        </p:spPr>
        <p:txBody>
          <a:bodyPr wrap="square" rtlCol="0">
            <a:spAutoFit/>
          </a:bodyPr>
          <a:lstStyle/>
          <a:p>
            <a:pPr algn="ctr"/>
            <a:r>
              <a:rPr lang="en-US" sz="4000" b="1" dirty="0">
                <a:latin typeface="Georgia" panose="02040502050405020303" pitchFamily="18"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18B0E465-7E32-518F-9B40-D5E680FF8CEE}"/>
              </a:ext>
            </a:extLst>
          </p:cNvPr>
          <p:cNvSpPr txBox="1"/>
          <p:nvPr userDrawn="1"/>
        </p:nvSpPr>
        <p:spPr>
          <a:xfrm>
            <a:off x="30650" y="1378876"/>
            <a:ext cx="646159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 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p>
        </p:txBody>
      </p:sp>
    </p:spTree>
    <p:extLst>
      <p:ext uri="{BB962C8B-B14F-4D97-AF65-F5344CB8AC3E}">
        <p14:creationId xmlns:p14="http://schemas.microsoft.com/office/powerpoint/2010/main" val="19875890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9" y="3161744"/>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4044950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2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49D70-06F0-5ABC-9E1F-3F5670F4C63C}"/>
              </a:ext>
            </a:extLst>
          </p:cNvPr>
          <p:cNvSpPr txBox="1"/>
          <p:nvPr userDrawn="1"/>
        </p:nvSpPr>
        <p:spPr>
          <a:xfrm>
            <a:off x="5398435" y="164171"/>
            <a:ext cx="3847850" cy="841670"/>
          </a:xfrm>
          <a:prstGeom prst="rect">
            <a:avLst/>
          </a:prstGeom>
        </p:spPr>
        <p:txBody>
          <a:bodyPr vert="horz" lIns="91440" tIns="45720" rIns="91440" bIns="45720" rtlCol="0">
            <a:noAutofit/>
          </a:bodyPr>
          <a:lstStyle/>
          <a:p>
            <a:pPr algn="ctr">
              <a:spcAft>
                <a:spcPts val="600"/>
              </a:spcAft>
            </a:pPr>
            <a:r>
              <a:rPr lang="en-US" sz="3600" b="1" dirty="0">
                <a:latin typeface="Verdana" panose="020B0604030504040204" pitchFamily="34" charset="0"/>
                <a:ea typeface="Verdana" panose="020B0604030504040204" pitchFamily="34" charset="0"/>
                <a:cs typeface="Verdana" panose="020B0604030504040204" pitchFamily="34" charset="0"/>
              </a:rPr>
              <a:t>PRELUDE</a:t>
            </a:r>
          </a:p>
          <a:p>
            <a:pPr algn="ctr">
              <a:spcAft>
                <a:spcPts val="600"/>
              </a:spcAft>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5">
            <a:extLst>
              <a:ext uri="{FF2B5EF4-FFF2-40B4-BE49-F238E27FC236}">
                <a16:creationId xmlns:a16="http://schemas.microsoft.com/office/drawing/2014/main" id="{D483C4B2-7988-1F91-B147-BCF60F60C8DB}"/>
              </a:ext>
            </a:extLst>
          </p:cNvPr>
          <p:cNvSpPr>
            <a:spLocks noGrp="1"/>
          </p:cNvSpPr>
          <p:nvPr>
            <p:ph type="body" sz="quarter" idx="10" hasCustomPrompt="1"/>
          </p:nvPr>
        </p:nvSpPr>
        <p:spPr>
          <a:xfrm>
            <a:off x="5072698" y="1087755"/>
            <a:ext cx="3848100" cy="3879850"/>
          </a:xfrm>
        </p:spPr>
        <p:txBody>
          <a:bodyPr>
            <a:normAutofit/>
          </a:bodyPr>
          <a:lstStyle>
            <a:lvl1pPr marL="0" indent="0" algn="ctr">
              <a:lnSpc>
                <a:spcPct val="150000"/>
              </a:lnSpc>
              <a:buFontTx/>
              <a:buNone/>
              <a:defRPr sz="3000" i="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Pastor</a:t>
            </a:r>
          </a:p>
          <a:p>
            <a:pPr lvl="0"/>
            <a:endParaRPr lang="en-US" dirty="0"/>
          </a:p>
          <a:p>
            <a:pPr lvl="0"/>
            <a:r>
              <a:rPr lang="en-US" dirty="0"/>
              <a:t>Sunday</a:t>
            </a:r>
          </a:p>
          <a:p>
            <a:pPr lvl="0"/>
            <a:endParaRPr lang="en-US" dirty="0"/>
          </a:p>
          <a:p>
            <a:pPr lvl="0"/>
            <a:r>
              <a:rPr lang="en-US" dirty="0"/>
              <a:t>Date</a:t>
            </a:r>
          </a:p>
        </p:txBody>
      </p:sp>
      <p:sp>
        <p:nvSpPr>
          <p:cNvPr id="6" name="TextBox 5">
            <a:extLst>
              <a:ext uri="{FF2B5EF4-FFF2-40B4-BE49-F238E27FC236}">
                <a16:creationId xmlns:a16="http://schemas.microsoft.com/office/drawing/2014/main" id="{F883699D-D2EC-A64B-4D6E-9A2AD15C6EAB}"/>
              </a:ext>
            </a:extLst>
          </p:cNvPr>
          <p:cNvSpPr txBox="1"/>
          <p:nvPr userDrawn="1"/>
        </p:nvSpPr>
        <p:spPr>
          <a:xfrm>
            <a:off x="4560783" y="4967605"/>
            <a:ext cx="4871930" cy="1092607"/>
          </a:xfrm>
          <a:prstGeom prst="rect">
            <a:avLst/>
          </a:prstGeom>
          <a:noFill/>
        </p:spPr>
        <p:txBody>
          <a:bodyPr wrap="square">
            <a:spAutoFit/>
          </a:bodyPr>
          <a:lstStyle/>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CCLI License:</a:t>
            </a:r>
          </a:p>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3430384-01-1829</a:t>
            </a:r>
          </a:p>
        </p:txBody>
      </p:sp>
      <p:sp>
        <p:nvSpPr>
          <p:cNvPr id="5" name="Text Placeholder 2">
            <a:extLst>
              <a:ext uri="{FF2B5EF4-FFF2-40B4-BE49-F238E27FC236}">
                <a16:creationId xmlns:a16="http://schemas.microsoft.com/office/drawing/2014/main" id="{61ED2ED3-A146-EF11-DC2D-CE05F2947A47}"/>
              </a:ext>
            </a:extLst>
          </p:cNvPr>
          <p:cNvSpPr txBox="1">
            <a:spLocks/>
          </p:cNvSpPr>
          <p:nvPr userDrawn="1"/>
        </p:nvSpPr>
        <p:spPr>
          <a:xfrm>
            <a:off x="0" y="6492874"/>
            <a:ext cx="91440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1587389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2" descr="Radiant Christ&quot; Religious Stained Glass Window">
            <a:extLst>
              <a:ext uri="{FF2B5EF4-FFF2-40B4-BE49-F238E27FC236}">
                <a16:creationId xmlns:a16="http://schemas.microsoft.com/office/drawing/2014/main" id="{5E9159D1-49C4-17C2-7868-4A6005306DF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82880" y="203381"/>
            <a:ext cx="3604962" cy="64512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04A630-2F22-1030-9F77-F97CF8CF1EE6}"/>
              </a:ext>
            </a:extLst>
          </p:cNvPr>
          <p:cNvSpPr txBox="1"/>
          <p:nvPr userDrawn="1"/>
        </p:nvSpPr>
        <p:spPr>
          <a:xfrm>
            <a:off x="4008405" y="1497702"/>
            <a:ext cx="4769835" cy="3862596"/>
          </a:xfrm>
          <a:prstGeom prst="rect">
            <a:avLst/>
          </a:prstGeom>
          <a:noFill/>
        </p:spPr>
        <p:txBody>
          <a:bodyPr wrap="square" rtlCol="0">
            <a:spAutoFit/>
          </a:bodyPr>
          <a:lstStyle/>
          <a:p>
            <a:pPr algn="ctr"/>
            <a:r>
              <a:rPr lang="en-US" sz="3500" dirty="0">
                <a:latin typeface="Verdana" panose="020B0604030504040204" pitchFamily="34" charset="0"/>
                <a:ea typeface="Verdana" panose="020B0604030504040204" pitchFamily="34" charset="0"/>
                <a:cs typeface="Verdana" panose="020B0604030504040204" pitchFamily="34" charset="0"/>
              </a:rPr>
              <a:t>WELCOME,</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ANNOUNCEMENTS,</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&amp;</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CELEBRATIONS</a:t>
            </a:r>
          </a:p>
        </p:txBody>
      </p:sp>
      <p:sp>
        <p:nvSpPr>
          <p:cNvPr id="4" name="Text Placeholder 2">
            <a:extLst>
              <a:ext uri="{FF2B5EF4-FFF2-40B4-BE49-F238E27FC236}">
                <a16:creationId xmlns:a16="http://schemas.microsoft.com/office/drawing/2014/main" id="{D64E92FD-AC50-5EA9-4BFF-F3944C35E10C}"/>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5399973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4095672-0FCA-A244-1422-ECCD6A432B05}"/>
              </a:ext>
            </a:extLst>
          </p:cNvPr>
          <p:cNvSpPr txBox="1"/>
          <p:nvPr userDrawn="1"/>
        </p:nvSpPr>
        <p:spPr>
          <a:xfrm>
            <a:off x="822960" y="2574920"/>
            <a:ext cx="7498080" cy="1708160"/>
          </a:xfrm>
          <a:prstGeom prst="rect">
            <a:avLst/>
          </a:prstGeom>
          <a:noFill/>
        </p:spPr>
        <p:txBody>
          <a:bodyPr wrap="square">
            <a:spAutoFit/>
          </a:bodyPr>
          <a:lstStyle/>
          <a:p>
            <a:pPr algn="ctr"/>
            <a:r>
              <a:rPr lang="en-US" sz="3500" b="1" i="1" dirty="0">
                <a:latin typeface="Verdana" panose="020B0604030504040204" pitchFamily="34" charset="0"/>
                <a:ea typeface="Verdana" panose="020B0604030504040204" pitchFamily="34" charset="0"/>
                <a:cs typeface="Verdana" panose="020B0604030504040204" pitchFamily="34" charset="0"/>
              </a:rPr>
              <a:t>Please continue to stand as </a:t>
            </a:r>
          </a:p>
          <a:p>
            <a:pPr algn="ctr"/>
            <a:r>
              <a:rPr lang="en-US" sz="3500" b="1" i="1" dirty="0">
                <a:latin typeface="Verdana" panose="020B0604030504040204" pitchFamily="34" charset="0"/>
                <a:ea typeface="Verdana" panose="020B0604030504040204" pitchFamily="34" charset="0"/>
                <a:cs typeface="Verdana" panose="020B0604030504040204" pitchFamily="34" charset="0"/>
              </a:rPr>
              <a:t>you are able and comfortable. </a:t>
            </a:r>
            <a:endParaRPr lang="en-US" sz="35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79DB8BDE-ACAF-4FCD-726F-75757E74829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41630062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5769721"/>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our Lord invites to his table all who love him, who earnestly repent of their sin and seek to live in peace with one another.  </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Therefore, let us confess our sin before God and one another.</a:t>
            </a: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E1C9F0C7-8901-5FAF-B42C-08DD2420498E}"/>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1711577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79804"/>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538405"/>
          </a:xfrm>
          <a:prstGeom prst="rect">
            <a:avLst/>
          </a:prstGeom>
          <a:noFill/>
        </p:spPr>
        <p:txBody>
          <a:bodyPr wrap="square">
            <a:spAutoFit/>
          </a:bodyPr>
          <a:lstStyle/>
          <a:p>
            <a:pPr marL="465138" indent="-454025">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Merciful God, we confess that we have not loved you with our whole heart.</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failed to be an obedient church.</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39C13B60-CFCA-4F5F-A12F-B252BB39214F}"/>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837267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4153958"/>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not done your will, we have broken your law, we have rebelled against your love, we have not loved our neighbors, and we have not heard the cry of the needy.</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E08D9D9B-5D25-28B8-6411-88801064E1A0}"/>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20945765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692293"/>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Forgive us, we pray.</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Free us for joyful obedience,</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	through Jesus Christ our Lord.</a:t>
            </a:r>
          </a:p>
          <a:p>
            <a:pPr>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42721AD0-6258-7527-0C71-CC94C805974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41315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5028"/>
            <a:ext cx="6962017" cy="4307782"/>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Hear the good news:</a:t>
            </a:r>
          </a:p>
          <a:p>
            <a:pPr marL="465138"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died for us while we were yet sinners; that proves God’s love toward us.</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112895A5-9D85-5DE7-DF1D-5C19CE6BD5E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880724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1383969"/>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4" name="TextBox 3">
            <a:extLst>
              <a:ext uri="{FF2B5EF4-FFF2-40B4-BE49-F238E27FC236}">
                <a16:creationId xmlns:a16="http://schemas.microsoft.com/office/drawing/2014/main" id="{D477B4A1-A68C-8F62-1A34-70A866E6E548}"/>
              </a:ext>
            </a:extLst>
          </p:cNvPr>
          <p:cNvSpPr txBox="1"/>
          <p:nvPr userDrawn="1"/>
        </p:nvSpPr>
        <p:spPr>
          <a:xfrm>
            <a:off x="1786696" y="4173343"/>
            <a:ext cx="7002339" cy="691471"/>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Glory to God. Amen</a:t>
            </a:r>
          </a:p>
        </p:txBody>
      </p:sp>
      <p:sp>
        <p:nvSpPr>
          <p:cNvPr id="6" name="TextBox 5">
            <a:extLst>
              <a:ext uri="{FF2B5EF4-FFF2-40B4-BE49-F238E27FC236}">
                <a16:creationId xmlns:a16="http://schemas.microsoft.com/office/drawing/2014/main" id="{FB9D41F7-DB80-6757-ED69-69E49B21071A}"/>
              </a:ext>
            </a:extLst>
          </p:cNvPr>
          <p:cNvSpPr txBox="1"/>
          <p:nvPr userDrawn="1"/>
        </p:nvSpPr>
        <p:spPr>
          <a:xfrm>
            <a:off x="131763" y="4218997"/>
            <a:ext cx="1654933" cy="646331"/>
          </a:xfrm>
          <a:prstGeom prst="rect">
            <a:avLst/>
          </a:prstGeom>
          <a:noFill/>
        </p:spPr>
        <p:txBody>
          <a:bodyPr wrap="square" rtlCol="0">
            <a:spAutoFit/>
          </a:bodyPr>
          <a:lstStyle/>
          <a:p>
            <a:pPr algn="r"/>
            <a:r>
              <a:rPr lang="en-US" sz="3600" i="1" dirty="0">
                <a:solidFill>
                  <a:schemeClr val="accent1"/>
                </a:solidFill>
                <a:latin typeface="Times" pitchFamily="2" charset="0"/>
              </a:rPr>
              <a:t>All:</a:t>
            </a:r>
          </a:p>
        </p:txBody>
      </p:sp>
      <p:sp>
        <p:nvSpPr>
          <p:cNvPr id="7" name="TextBox 6">
            <a:extLst>
              <a:ext uri="{FF2B5EF4-FFF2-40B4-BE49-F238E27FC236}">
                <a16:creationId xmlns:a16="http://schemas.microsoft.com/office/drawing/2014/main" id="{9FE122B5-250D-4427-9D3B-6E5030C484F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4561624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all to Worship Responses">
    <p:spTree>
      <p:nvGrpSpPr>
        <p:cNvPr id="1" name=""/>
        <p:cNvGrpSpPr/>
        <p:nvPr/>
      </p:nvGrpSpPr>
      <p:grpSpPr>
        <a:xfrm>
          <a:off x="0" y="0"/>
          <a:ext cx="0" cy="0"/>
          <a:chOff x="0" y="0"/>
          <a:chExt cx="0" cy="0"/>
        </a:xfrm>
      </p:grpSpPr>
      <p:pic>
        <p:nvPicPr>
          <p:cNvPr id="1026" name="Picture 2" descr="Free A Bible with Flowers Near Green Leaves Stock Photo">
            <a:extLst>
              <a:ext uri="{FF2B5EF4-FFF2-40B4-BE49-F238E27FC236}">
                <a16:creationId xmlns:a16="http://schemas.microsoft.com/office/drawing/2014/main" id="{A1BC112E-F95E-DE6E-C085-E0910EFE366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187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273255" y="58438"/>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5804699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439308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0551730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11" name="Text Box 5">
            <a:extLst>
              <a:ext uri="{FF2B5EF4-FFF2-40B4-BE49-F238E27FC236}">
                <a16:creationId xmlns:a16="http://schemas.microsoft.com/office/drawing/2014/main" id="{718070E2-DB1F-428E-AFB2-9BE9D92205B1}"/>
              </a:ext>
            </a:extLst>
          </p:cNvPr>
          <p:cNvSpPr txBox="1">
            <a:spLocks noChangeArrowheads="1"/>
          </p:cNvSpPr>
          <p:nvPr userDrawn="1"/>
        </p:nvSpPr>
        <p:spPr bwMode="auto">
          <a:xfrm>
            <a:off x="424932" y="2192379"/>
            <a:ext cx="8294135"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68313" algn="l"/>
                <a:tab pos="914400" algn="l"/>
                <a:tab pos="1382713" algn="l"/>
              </a:tabLst>
              <a:defRPr sz="5000" b="1">
                <a:solidFill>
                  <a:schemeClr val="tx1"/>
                </a:solidFill>
                <a:latin typeface="Tahoma" panose="020B0604030504040204" pitchFamily="34" charset="0"/>
              </a:defRPr>
            </a:lvl1pPr>
            <a:lvl2pPr marL="742950" indent="-285750" eaLnBrk="0" hangingPunct="0">
              <a:tabLst>
                <a:tab pos="468313" algn="l"/>
                <a:tab pos="914400" algn="l"/>
                <a:tab pos="1382713" algn="l"/>
              </a:tabLst>
              <a:defRPr sz="5000" b="1">
                <a:solidFill>
                  <a:schemeClr val="tx1"/>
                </a:solidFill>
                <a:latin typeface="Tahoma" panose="020B0604030504040204" pitchFamily="34" charset="0"/>
              </a:defRPr>
            </a:lvl2pPr>
            <a:lvl3pPr marL="1143000" indent="-228600" eaLnBrk="0" hangingPunct="0">
              <a:tabLst>
                <a:tab pos="468313" algn="l"/>
                <a:tab pos="914400" algn="l"/>
                <a:tab pos="1382713" algn="l"/>
              </a:tabLst>
              <a:defRPr sz="5000" b="1">
                <a:solidFill>
                  <a:schemeClr val="tx1"/>
                </a:solidFill>
                <a:latin typeface="Tahoma" panose="020B0604030504040204" pitchFamily="34" charset="0"/>
              </a:defRPr>
            </a:lvl3pPr>
            <a:lvl4pPr marL="1600200" indent="-228600" eaLnBrk="0" hangingPunct="0">
              <a:tabLst>
                <a:tab pos="468313" algn="l"/>
                <a:tab pos="914400" algn="l"/>
                <a:tab pos="1382713" algn="l"/>
              </a:tabLst>
              <a:defRPr sz="5000" b="1">
                <a:solidFill>
                  <a:schemeClr val="tx1"/>
                </a:solidFill>
                <a:latin typeface="Tahoma" panose="020B0604030504040204" pitchFamily="34" charset="0"/>
              </a:defRPr>
            </a:lvl4pPr>
            <a:lvl5pPr marL="2057400" indent="-228600" eaLnBrk="0" hangingPunct="0">
              <a:tabLst>
                <a:tab pos="468313"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God,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Father Almighty,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creator of heaven and earth.</a:t>
            </a:r>
          </a:p>
        </p:txBody>
      </p:sp>
    </p:spTree>
    <p:extLst>
      <p:ext uri="{BB962C8B-B14F-4D97-AF65-F5344CB8AC3E}">
        <p14:creationId xmlns:p14="http://schemas.microsoft.com/office/powerpoint/2010/main" val="3012857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3">
            <a:extLst>
              <a:ext uri="{FF2B5EF4-FFF2-40B4-BE49-F238E27FC236}">
                <a16:creationId xmlns:a16="http://schemas.microsoft.com/office/drawing/2014/main" id="{6F176364-353A-01AD-2BD6-9C059CE5F138}"/>
              </a:ext>
            </a:extLst>
          </p:cNvPr>
          <p:cNvSpPr txBox="1">
            <a:spLocks noChangeArrowheads="1"/>
          </p:cNvSpPr>
          <p:nvPr userDrawn="1"/>
        </p:nvSpPr>
        <p:spPr bwMode="auto">
          <a:xfrm>
            <a:off x="162560" y="1361382"/>
            <a:ext cx="8818880" cy="413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Jesus Christ,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his only Son, our Lord,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who was conceived by the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born of the Virgin Mary,</a:t>
            </a:r>
          </a:p>
        </p:txBody>
      </p:sp>
    </p:spTree>
    <p:extLst>
      <p:ext uri="{BB962C8B-B14F-4D97-AF65-F5344CB8AC3E}">
        <p14:creationId xmlns:p14="http://schemas.microsoft.com/office/powerpoint/2010/main" val="26659937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E7B4CA69-424B-011A-0B6E-6BD50F7086B0}"/>
              </a:ext>
            </a:extLst>
          </p:cNvPr>
          <p:cNvSpPr txBox="1">
            <a:spLocks noChangeArrowheads="1"/>
          </p:cNvSpPr>
          <p:nvPr userDrawn="1"/>
        </p:nvSpPr>
        <p:spPr bwMode="auto">
          <a:xfrm>
            <a:off x="319477" y="1776881"/>
            <a:ext cx="8505045"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suffered under Pontius Pilate,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was crucified, died,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was buried;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descended to the dead.</a:t>
            </a:r>
          </a:p>
        </p:txBody>
      </p:sp>
    </p:spTree>
    <p:extLst>
      <p:ext uri="{BB962C8B-B14F-4D97-AF65-F5344CB8AC3E}">
        <p14:creationId xmlns:p14="http://schemas.microsoft.com/office/powerpoint/2010/main" val="7346434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54000" y="1776881"/>
            <a:ext cx="8636000"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On the third day he rose again;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ascended into heaven,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is seated at the right hand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of the Father,</a:t>
            </a:r>
          </a:p>
        </p:txBody>
      </p:sp>
    </p:spTree>
    <p:extLst>
      <p:ext uri="{BB962C8B-B14F-4D97-AF65-F5344CB8AC3E}">
        <p14:creationId xmlns:p14="http://schemas.microsoft.com/office/powerpoint/2010/main" val="37935043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01953" y="1222883"/>
            <a:ext cx="8740093" cy="441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and will come again to judge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living and the dead.</a:t>
            </a:r>
          </a:p>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communion of saints, </a:t>
            </a:r>
          </a:p>
        </p:txBody>
      </p:sp>
    </p:spTree>
    <p:extLst>
      <p:ext uri="{BB962C8B-B14F-4D97-AF65-F5344CB8AC3E}">
        <p14:creationId xmlns:p14="http://schemas.microsoft.com/office/powerpoint/2010/main" val="27564876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C8A6BA15-C1E4-A16C-671D-AE32919D3FB1}"/>
              </a:ext>
            </a:extLst>
          </p:cNvPr>
          <p:cNvSpPr txBox="1">
            <a:spLocks noChangeArrowheads="1"/>
          </p:cNvSpPr>
          <p:nvPr userDrawn="1"/>
        </p:nvSpPr>
        <p:spPr bwMode="auto">
          <a:xfrm>
            <a:off x="339170" y="2192379"/>
            <a:ext cx="8465660"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the life everlasting. Amen.</a:t>
            </a:r>
          </a:p>
        </p:txBody>
      </p:sp>
    </p:spTree>
    <p:extLst>
      <p:ext uri="{BB962C8B-B14F-4D97-AF65-F5344CB8AC3E}">
        <p14:creationId xmlns:p14="http://schemas.microsoft.com/office/powerpoint/2010/main" val="24200495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reaking Bread &amp; Giving C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109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54038"/>
            <a:ext cx="7477759"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We believe in one God, the Father, the Almighty, maker of heaven and earth, of all that is, seen and unseen. We believe in one Lord, Jesus Christ, the only Son of God, eternally begotten of the Father, God from God, Light from Light, true God from</a:t>
            </a:r>
          </a:p>
        </p:txBody>
      </p:sp>
      <p:sp>
        <p:nvSpPr>
          <p:cNvPr id="2" name="TextBox 1">
            <a:extLst>
              <a:ext uri="{FF2B5EF4-FFF2-40B4-BE49-F238E27FC236}">
                <a16:creationId xmlns:a16="http://schemas.microsoft.com/office/drawing/2014/main" id="{01019B05-26BC-83DF-2BE9-22FEF1F35D1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904309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all to Worship Responses">
    <p:spTree>
      <p:nvGrpSpPr>
        <p:cNvPr id="1" name=""/>
        <p:cNvGrpSpPr/>
        <p:nvPr/>
      </p:nvGrpSpPr>
      <p:grpSpPr>
        <a:xfrm>
          <a:off x="0" y="0"/>
          <a:ext cx="0" cy="0"/>
          <a:chOff x="0" y="0"/>
          <a:chExt cx="0" cy="0"/>
        </a:xfrm>
      </p:grpSpPr>
      <p:pic>
        <p:nvPicPr>
          <p:cNvPr id="13" name="Picture 2" descr="Free A Bible with Flowers Near Green Leaves Stock Photo">
            <a:extLst>
              <a:ext uri="{FF2B5EF4-FFF2-40B4-BE49-F238E27FC236}">
                <a16:creationId xmlns:a16="http://schemas.microsoft.com/office/drawing/2014/main" id="{ED192F8C-F076-DDEA-2346-1F40A88EAD4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1082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6" y="9461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12003447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D2392-6A1C-1140-581B-1D779148BFF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true God, begotten, not made, of one Being with the Father; through him all things were made. For us and for our salvation he came down from heaven, was incarnate of the Holy Spirit and the Virgin Mary and became truly human. For our sake he was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2972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crucified under Pontius Pilate; he suffered death and was buried. On the third day he rose again in accordance with the Scriptures; he ascended into heaven and is seated at the right hand of the Father. He will come again in glory to judge the living and </a:t>
            </a:r>
          </a:p>
        </p:txBody>
      </p:sp>
      <p:sp>
        <p:nvSpPr>
          <p:cNvPr id="2" name="TextBox 1">
            <a:extLst>
              <a:ext uri="{FF2B5EF4-FFF2-40B4-BE49-F238E27FC236}">
                <a16:creationId xmlns:a16="http://schemas.microsoft.com/office/drawing/2014/main" id="{C92B5CF7-776C-6CE4-415A-A39E5C280644}"/>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14313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545171"/>
            <a:ext cx="7477759" cy="4846391"/>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the dead, and his kingdom will have no end. We believe in the Holy Spirit, the Lord, the giver of life, who proceeds from the Father and the Son, who with the Father and the Son is worshiped and glorified, who has spoken through the prophets.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CC0A49FB-2A68-788D-496A-BCB3F0B12FC1}"/>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99592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807021"/>
            <a:ext cx="7477759" cy="4153894"/>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We believe in the one holy catholic and apostolic church. We acknowledge one baptism for the forgiveness of sins. We look for the resurrection of the dead, and the life of the world to come. Amen.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7424767-4C8C-F76D-A58D-8EBE6B805098}"/>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26573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1531231" y="2159966"/>
            <a:ext cx="6081537" cy="2538067"/>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God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maker of heaven and earth;</a:t>
            </a:r>
          </a:p>
        </p:txBody>
      </p:sp>
      <p:sp>
        <p:nvSpPr>
          <p:cNvPr id="3" name="TextBox 2">
            <a:extLst>
              <a:ext uri="{FF2B5EF4-FFF2-40B4-BE49-F238E27FC236}">
                <a16:creationId xmlns:a16="http://schemas.microsoft.com/office/drawing/2014/main" id="{32C1F092-86F7-2F5F-5D64-39FA81A31F9B}"/>
              </a:ext>
            </a:extLst>
          </p:cNvPr>
          <p:cNvSpPr txBox="1"/>
          <p:nvPr userDrawn="1"/>
        </p:nvSpPr>
        <p:spPr>
          <a:xfrm>
            <a:off x="140328" y="748824"/>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274630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398421" y="1355118"/>
            <a:ext cx="8347157" cy="5308056"/>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And in Jesus Christ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his only Son our Lord: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who was conceived by the		Holy Spirit,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born of the Virgin Mary,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suffered under Pontius Pilate,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was crucified, dead, and buried;</a:t>
            </a:r>
          </a:p>
        </p:txBody>
      </p:sp>
      <p:sp>
        <p:nvSpPr>
          <p:cNvPr id="3" name="TextBox 2">
            <a:extLst>
              <a:ext uri="{FF2B5EF4-FFF2-40B4-BE49-F238E27FC236}">
                <a16:creationId xmlns:a16="http://schemas.microsoft.com/office/drawing/2014/main" id="{5ECEF324-9EF9-C0E2-3529-A2437C0A9BA1}"/>
              </a:ext>
            </a:extLst>
          </p:cNvPr>
          <p:cNvSpPr txBox="1"/>
          <p:nvPr userDrawn="1"/>
        </p:nvSpPr>
        <p:spPr>
          <a:xfrm>
            <a:off x="171811" y="682639"/>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650013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4" cy="769441"/>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513035"/>
            <a:ext cx="9011920" cy="4846391"/>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third day he rose from the dead;</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he ascended into heaven,</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altLang="en-US" sz="3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sitteth</a:t>
            </a: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at the right hand of God 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from thence he shall come to judge the quick and the dead.</a:t>
            </a:r>
          </a:p>
        </p:txBody>
      </p:sp>
      <p:sp>
        <p:nvSpPr>
          <p:cNvPr id="3" name="TextBox 2">
            <a:extLst>
              <a:ext uri="{FF2B5EF4-FFF2-40B4-BE49-F238E27FC236}">
                <a16:creationId xmlns:a16="http://schemas.microsoft.com/office/drawing/2014/main" id="{9E54259B-8C8A-064A-CE93-53534CAFD644}"/>
              </a:ext>
            </a:extLst>
          </p:cNvPr>
          <p:cNvSpPr txBox="1"/>
          <p:nvPr userDrawn="1"/>
        </p:nvSpPr>
        <p:spPr>
          <a:xfrm>
            <a:off x="172016" y="771906"/>
            <a:ext cx="4744016"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6869340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838963"/>
            <a:ext cx="9011920" cy="4153894"/>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communion of saints,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the life everlasting. Amen.</a:t>
            </a:r>
          </a:p>
        </p:txBody>
      </p:sp>
      <p:sp>
        <p:nvSpPr>
          <p:cNvPr id="3" name="TextBox 2">
            <a:extLst>
              <a:ext uri="{FF2B5EF4-FFF2-40B4-BE49-F238E27FC236}">
                <a16:creationId xmlns:a16="http://schemas.microsoft.com/office/drawing/2014/main" id="{D677D783-11CD-D544-2ABC-581B4242F298}"/>
              </a:ext>
            </a:extLst>
          </p:cNvPr>
          <p:cNvSpPr txBox="1"/>
          <p:nvPr userDrawn="1"/>
        </p:nvSpPr>
        <p:spPr>
          <a:xfrm>
            <a:off x="176543" y="680477"/>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3824666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Great Thanksgivin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168E92-A468-6EAD-7FDB-D24EFD1FE9BE}"/>
              </a:ext>
            </a:extLst>
          </p:cNvPr>
          <p:cNvSpPr txBox="1"/>
          <p:nvPr userDrawn="1"/>
        </p:nvSpPr>
        <p:spPr>
          <a:xfrm>
            <a:off x="13855" y="1764490"/>
            <a:ext cx="9130145"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The Lord be with you.</a:t>
            </a:r>
          </a:p>
        </p:txBody>
      </p:sp>
      <p:sp>
        <p:nvSpPr>
          <p:cNvPr id="10" name="TextBox 9">
            <a:extLst>
              <a:ext uri="{FF2B5EF4-FFF2-40B4-BE49-F238E27FC236}">
                <a16:creationId xmlns:a16="http://schemas.microsoft.com/office/drawing/2014/main" id="{370202C6-4012-A501-B6FD-D4A30D91017C}"/>
              </a:ext>
            </a:extLst>
          </p:cNvPr>
          <p:cNvSpPr txBox="1"/>
          <p:nvPr userDrawn="1"/>
        </p:nvSpPr>
        <p:spPr>
          <a:xfrm>
            <a:off x="-13856" y="2585720"/>
            <a:ext cx="9144001"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And also with you.</a:t>
            </a:r>
          </a:p>
        </p:txBody>
      </p:sp>
      <p:sp>
        <p:nvSpPr>
          <p:cNvPr id="2" name="TextBox 1">
            <a:extLst>
              <a:ext uri="{FF2B5EF4-FFF2-40B4-BE49-F238E27FC236}">
                <a16:creationId xmlns:a16="http://schemas.microsoft.com/office/drawing/2014/main" id="{AB5C3947-817E-422E-B51B-8CBE2938300F}"/>
              </a:ext>
            </a:extLst>
          </p:cNvPr>
          <p:cNvSpPr txBox="1"/>
          <p:nvPr userDrawn="1"/>
        </p:nvSpPr>
        <p:spPr>
          <a:xfrm>
            <a:off x="-6928" y="3406950"/>
            <a:ext cx="9130144"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Lift up your hearts.</a:t>
            </a:r>
          </a:p>
        </p:txBody>
      </p:sp>
      <p:sp>
        <p:nvSpPr>
          <p:cNvPr id="3" name="TextBox 2">
            <a:extLst>
              <a:ext uri="{FF2B5EF4-FFF2-40B4-BE49-F238E27FC236}">
                <a16:creationId xmlns:a16="http://schemas.microsoft.com/office/drawing/2014/main" id="{B96EAABD-8FA5-C968-2E77-947A85B3878C}"/>
              </a:ext>
            </a:extLst>
          </p:cNvPr>
          <p:cNvSpPr txBox="1"/>
          <p:nvPr userDrawn="1"/>
        </p:nvSpPr>
        <p:spPr>
          <a:xfrm>
            <a:off x="0" y="4228180"/>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We lift them up to the Lord.</a:t>
            </a:r>
          </a:p>
        </p:txBody>
      </p:sp>
      <p:sp>
        <p:nvSpPr>
          <p:cNvPr id="6" name="TextBox 5">
            <a:extLst>
              <a:ext uri="{FF2B5EF4-FFF2-40B4-BE49-F238E27FC236}">
                <a16:creationId xmlns:a16="http://schemas.microsoft.com/office/drawing/2014/main" id="{D5DCCABA-2703-7DE3-ADDD-4613D94A406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5797323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Great Thanksgivin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1FCEA-33EA-E6AA-8F53-B753346CC1B3}"/>
              </a:ext>
            </a:extLst>
          </p:cNvPr>
          <p:cNvSpPr txBox="1"/>
          <p:nvPr userDrawn="1"/>
        </p:nvSpPr>
        <p:spPr>
          <a:xfrm>
            <a:off x="0" y="1925386"/>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Let us give thanks to the </a:t>
            </a:r>
          </a:p>
          <a:p>
            <a:pPr algn="ctr"/>
            <a:r>
              <a:rPr lang="en-US" sz="4000" dirty="0">
                <a:latin typeface="Verdana" panose="020B0604030504040204" pitchFamily="34" charset="0"/>
                <a:ea typeface="Verdana" panose="020B0604030504040204" pitchFamily="34" charset="0"/>
                <a:cs typeface="Verdana" panose="020B0604030504040204" pitchFamily="34" charset="0"/>
              </a:rPr>
              <a:t>Lord our God.</a:t>
            </a:r>
          </a:p>
        </p:txBody>
      </p:sp>
      <p:sp>
        <p:nvSpPr>
          <p:cNvPr id="5" name="TextBox 4">
            <a:extLst>
              <a:ext uri="{FF2B5EF4-FFF2-40B4-BE49-F238E27FC236}">
                <a16:creationId xmlns:a16="http://schemas.microsoft.com/office/drawing/2014/main" id="{5CBD4657-B973-9F0A-6818-1E1AE045689F}"/>
              </a:ext>
            </a:extLst>
          </p:cNvPr>
          <p:cNvSpPr txBox="1"/>
          <p:nvPr userDrawn="1"/>
        </p:nvSpPr>
        <p:spPr>
          <a:xfrm>
            <a:off x="0" y="3609176"/>
            <a:ext cx="9144000"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It is right to give thanks and praise.</a:t>
            </a:r>
          </a:p>
        </p:txBody>
      </p:sp>
      <p:sp>
        <p:nvSpPr>
          <p:cNvPr id="7" name="TextBox 6">
            <a:extLst>
              <a:ext uri="{FF2B5EF4-FFF2-40B4-BE49-F238E27FC236}">
                <a16:creationId xmlns:a16="http://schemas.microsoft.com/office/drawing/2014/main" id="{8D7AADD0-14E9-CE52-B9CE-753BB2B129F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178497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2094689" y="497480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30338" y="4974807"/>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11757279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Great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2308324"/>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It is right, and a good and joyful thing, always and everywhere to give thanks to you Almighty God, creator of heaven and earth</a:t>
            </a:r>
            <a:r>
              <a:rPr lang="is-IS" sz="3600" dirty="0">
                <a:latin typeface="Verdana" panose="020B0604030504040204" pitchFamily="34" charset="0"/>
                <a:ea typeface="Verdana" panose="020B0604030504040204" pitchFamily="34" charset="0"/>
                <a:cs typeface="Verdana" panose="020B0604030504040204" pitchFamily="34" charset="0"/>
              </a:rPr>
              <a:t>...</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F651AE5C-DAEF-3358-7738-A094587C2FE2}"/>
              </a:ext>
            </a:extLst>
          </p:cNvPr>
          <p:cNvSpPr txBox="1"/>
          <p:nvPr userDrawn="1"/>
        </p:nvSpPr>
        <p:spPr>
          <a:xfrm>
            <a:off x="-6928" y="3995406"/>
            <a:ext cx="9130145" cy="2308324"/>
          </a:xfrm>
          <a:prstGeom prst="rect">
            <a:avLst/>
          </a:prstGeom>
          <a:noFill/>
        </p:spPr>
        <p:txBody>
          <a:bodyPr wrap="square" rtlCol="0">
            <a:spAutoFit/>
          </a:bodyPr>
          <a:lstStyle/>
          <a:p>
            <a:pPr algn="ctr"/>
            <a:r>
              <a:rPr lang="is-IS" sz="36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0754907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T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51AE5C-DAEF-3358-7738-A094587C2FE2}"/>
              </a:ext>
            </a:extLst>
          </p:cNvPr>
          <p:cNvSpPr txBox="1"/>
          <p:nvPr userDrawn="1"/>
        </p:nvSpPr>
        <p:spPr>
          <a:xfrm>
            <a:off x="6927" y="1578928"/>
            <a:ext cx="9130145" cy="47089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Ruth and David,</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priests and the prophets,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Mary and Joseph,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apostles and the martyrs,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mothers and our fathers,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children to all generations.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is-IS" sz="3000" dirty="0">
              <a:latin typeface="Verdana" panose="020B0604030504040204" pitchFamily="34" charset="0"/>
              <a:ea typeface="Verdana" panose="020B0604030504040204" pitchFamily="34" charset="0"/>
              <a:cs typeface="Verdana" panose="020B0604030504040204" pitchFamily="34" charset="0"/>
            </a:endParaRPr>
          </a:p>
          <a:p>
            <a:pPr algn="ctr"/>
            <a:r>
              <a:rPr lang="is-IS" sz="30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73405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hanksgivin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56CCEA-1FBC-75B9-6F36-3CFDAE8B9BF4}"/>
              </a:ext>
            </a:extLst>
          </p:cNvPr>
          <p:cNvSpPr txBox="1"/>
          <p:nvPr userDrawn="1"/>
        </p:nvSpPr>
        <p:spPr>
          <a:xfrm>
            <a:off x="2273993" y="794434"/>
            <a:ext cx="4582160"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i="1" dirty="0">
                <a:latin typeface="Times New Roman" charset="0"/>
                <a:ea typeface="Times New Roman" charset="0"/>
                <a:cs typeface="Times New Roman" charset="0"/>
              </a:rPr>
              <a:t>TFWS 2257 (sung)</a:t>
            </a:r>
            <a:endParaRPr lang="en-US" sz="4000" i="1" dirty="0"/>
          </a:p>
        </p:txBody>
      </p:sp>
      <p:sp>
        <p:nvSpPr>
          <p:cNvPr id="6" name="TextBox 5">
            <a:extLst>
              <a:ext uri="{FF2B5EF4-FFF2-40B4-BE49-F238E27FC236}">
                <a16:creationId xmlns:a16="http://schemas.microsoft.com/office/drawing/2014/main" id="{654FE350-C20B-5EC6-00BB-D760F79758AA}"/>
              </a:ext>
            </a:extLst>
          </p:cNvPr>
          <p:cNvSpPr txBox="1"/>
          <p:nvPr userDrawn="1"/>
        </p:nvSpPr>
        <p:spPr>
          <a:xfrm>
            <a:off x="13855" y="1790114"/>
            <a:ext cx="9130145" cy="5478423"/>
          </a:xfrm>
          <a:prstGeom prst="rect">
            <a:avLst/>
          </a:prstGeom>
          <a:noFill/>
        </p:spPr>
        <p:txBody>
          <a:bodyPr wrap="square" rtlCol="0">
            <a:spAutoFit/>
          </a:bodyPr>
          <a:lstStyle/>
          <a:p>
            <a:pPr algn="ctr"/>
            <a:r>
              <a:rPr lang="en-US" sz="35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All</a:t>
            </a:r>
            <a:r>
              <a:rPr lang="en-US" sz="3500" b="1" dirty="0">
                <a:latin typeface="Verdana" panose="020B0604030504040204" pitchFamily="34" charset="0"/>
                <a:ea typeface="Verdana" panose="020B0604030504040204" pitchFamily="34" charset="0"/>
                <a:cs typeface="Verdana" panose="020B0604030504040204" pitchFamily="34" charset="0"/>
              </a:rPr>
              <a:t>: Holy, holy, holy Lord;</a:t>
            </a:r>
          </a:p>
          <a:p>
            <a:pPr algn="ctr"/>
            <a:r>
              <a:rPr lang="en-US" sz="3500" b="1" dirty="0">
                <a:latin typeface="Verdana" panose="020B0604030504040204" pitchFamily="34" charset="0"/>
                <a:ea typeface="Verdana" panose="020B0604030504040204" pitchFamily="34" charset="0"/>
                <a:cs typeface="Verdana" panose="020B0604030504040204" pitchFamily="34" charset="0"/>
              </a:rPr>
              <a:t>God of power and might.</a:t>
            </a:r>
          </a:p>
          <a:p>
            <a:pPr algn="ctr"/>
            <a:r>
              <a:rPr lang="en-US" sz="3500" b="1" dirty="0">
                <a:latin typeface="Verdana" panose="020B0604030504040204" pitchFamily="34" charset="0"/>
                <a:ea typeface="Verdana" panose="020B0604030504040204" pitchFamily="34" charset="0"/>
                <a:cs typeface="Verdana" panose="020B0604030504040204" pitchFamily="34" charset="0"/>
              </a:rPr>
              <a:t>Heaven and earth</a:t>
            </a:r>
          </a:p>
          <a:p>
            <a:pPr algn="ctr"/>
            <a:r>
              <a:rPr lang="en-US" sz="3500" b="1" dirty="0">
                <a:latin typeface="Verdana" panose="020B0604030504040204" pitchFamily="34" charset="0"/>
                <a:ea typeface="Verdana" panose="020B0604030504040204" pitchFamily="34" charset="0"/>
                <a:cs typeface="Verdana" panose="020B0604030504040204" pitchFamily="34" charset="0"/>
              </a:rPr>
              <a:t>are full of your glory.</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a:p>
            <a:pPr algn="ctr"/>
            <a:r>
              <a:rPr lang="en-US" sz="3500" b="1" dirty="0">
                <a:latin typeface="Verdana" panose="020B0604030504040204" pitchFamily="34" charset="0"/>
                <a:ea typeface="Verdana" panose="020B0604030504040204" pitchFamily="34" charset="0"/>
                <a:cs typeface="Verdana" panose="020B0604030504040204" pitchFamily="34" charset="0"/>
              </a:rPr>
              <a:t>Hosanna in the highest. </a:t>
            </a:r>
          </a:p>
          <a:p>
            <a:pPr algn="ctr"/>
            <a:r>
              <a:rPr lang="en-US" sz="3500" b="1" dirty="0">
                <a:latin typeface="Verdana" panose="020B0604030504040204" pitchFamily="34" charset="0"/>
                <a:ea typeface="Verdana" panose="020B0604030504040204" pitchFamily="34" charset="0"/>
                <a:cs typeface="Verdana" panose="020B0604030504040204" pitchFamily="34" charset="0"/>
              </a:rPr>
              <a:t>Blessed is he who comes in the name of the Lord. Hosanna in the highest. </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5F2CDDE9-5647-0553-8A62-66E46997B481}"/>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endParaRPr lang="en-US" sz="4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63308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4524315"/>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Holy are you, and blessed </a:t>
            </a:r>
          </a:p>
          <a:p>
            <a:pPr algn="ctr"/>
            <a:r>
              <a:rPr lang="is-IS" sz="3600" dirty="0">
                <a:latin typeface="Verdana" panose="020B0604030504040204" pitchFamily="34" charset="0"/>
                <a:ea typeface="Verdana" panose="020B0604030504040204" pitchFamily="34" charset="0"/>
                <a:cs typeface="Verdana" panose="020B0604030504040204" pitchFamily="34" charset="0"/>
              </a:rPr>
              <a:t>is your Son Jesus Christ...</a:t>
            </a:r>
          </a:p>
          <a:p>
            <a:pPr algn="ctr"/>
            <a:r>
              <a:rPr lang="is-IS" sz="3600" dirty="0">
                <a:latin typeface="Verdana" panose="020B0604030504040204" pitchFamily="34" charset="0"/>
                <a:ea typeface="Verdana" panose="020B0604030504040204" pitchFamily="34" charset="0"/>
                <a:cs typeface="Verdana" panose="020B0604030504040204" pitchFamily="34" charset="0"/>
              </a:rPr>
              <a:t>By the baptism of his suffering, death and resurrection you gave birth to your church, delivered us from slavery to sin and death, and made with us a new covenant by water and the Spirit. </a:t>
            </a:r>
          </a:p>
          <a:p>
            <a:pPr algn="ct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0EED8F7E-9D20-7B53-36E6-F20E53E56747}"/>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277465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416320"/>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On the night in which he gave himself up for us, he took bread, gave thanks to you, broke the bread, gave it to his disciples, and said: “Take, eat; this is my body which is given for you. Do this in remembrance of me.”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128865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5078313"/>
          </a:xfrm>
          <a:prstGeom prst="rect">
            <a:avLst/>
          </a:prstGeom>
          <a:noFill/>
        </p:spPr>
        <p:txBody>
          <a:bodyPr wrap="square" rtlCol="0">
            <a:spAutoFit/>
          </a:bodyPr>
          <a:lstStyle/>
          <a:p>
            <a:pPr algn="ctr"/>
            <a:r>
              <a:rPr lang="is-IS" sz="36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When the supper was over, he took the cup, gave thanks to you, gave it to his disciples, and said: “Drink from this, all of you; this is my blood of the new covenant, poured out for you and for many for the forgiveness of sins. Do this, as often as you drink it, in remembrance of me.” </a:t>
            </a:r>
          </a:p>
        </p:txBody>
      </p:sp>
      <p:sp>
        <p:nvSpPr>
          <p:cNvPr id="4" name="TextBox 3">
            <a:extLst>
              <a:ext uri="{FF2B5EF4-FFF2-40B4-BE49-F238E27FC236}">
                <a16:creationId xmlns:a16="http://schemas.microsoft.com/office/drawing/2014/main" id="{2152CACA-41A4-0F09-6160-4DE53A4A0FB3}"/>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3227435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970318"/>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And so, in remembrance of these your mighty acts in Jesus Christ, we offer ourselves in praise and thanksgiving as a holy and living sacrifice, in union with Christ’s offering for us, as we proclaim the mystery of faith.  </a:t>
            </a:r>
          </a:p>
        </p:txBody>
      </p:sp>
      <p:sp>
        <p:nvSpPr>
          <p:cNvPr id="4" name="TextBox 3">
            <a:extLst>
              <a:ext uri="{FF2B5EF4-FFF2-40B4-BE49-F238E27FC236}">
                <a16:creationId xmlns:a16="http://schemas.microsoft.com/office/drawing/2014/main" id="{56C84D78-29FA-722E-C995-54936DFD297D}"/>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376879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514362"/>
            <a:ext cx="9144000" cy="5901616"/>
          </a:xfrm>
          <a:prstGeom prst="rect">
            <a:avLst/>
          </a:prstGeom>
          <a:noFill/>
        </p:spPr>
        <p:txBody>
          <a:bodyPr wrap="square" rtlCol="0">
            <a:spAutoFit/>
          </a:bodyPr>
          <a:lstStyle/>
          <a:p>
            <a:pPr marL="804545" marR="0" indent="-804545" algn="ctr">
              <a:spcBef>
                <a:spcPts val="300"/>
              </a:spcBef>
              <a:spcAft>
                <a:spcPts val="0"/>
              </a:spcAft>
              <a:tabLst>
                <a:tab pos="628650" algn="l"/>
              </a:tabLst>
            </a:pPr>
            <a:r>
              <a:rPr lang="en-US" sz="3600" b="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b="1" dirty="0">
                <a:latin typeface="Verdana" panose="020B0604030504040204" pitchFamily="34" charset="0"/>
                <a:ea typeface="Verdana" panose="020B0604030504040204" pitchFamily="34" charset="0"/>
                <a:cs typeface="Verdana" panose="020B0604030504040204" pitchFamily="34" charset="0"/>
              </a:rPr>
              <a:t>:	Christ has died; Christ is risen; Christ will come again.</a:t>
            </a:r>
          </a:p>
          <a:p>
            <a:pPr marL="804545" marR="0" indent="-804545" algn="ctr">
              <a:spcBef>
                <a:spcPts val="300"/>
              </a:spcBef>
              <a:spcAft>
                <a:spcPts val="0"/>
              </a:spcAft>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marR="0" indent="-804545" algn="ctr">
              <a:spcBef>
                <a:spcPts val="300"/>
              </a:spcBef>
              <a:spcAft>
                <a:spcPts val="0"/>
              </a:spcAft>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Pour out your Holy Spirit on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gathered here, and on these gifts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bread and wine. Make them be for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the body and blood of Christ, that we</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may be for the world the body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redeemed by his blood.</a:t>
            </a:r>
          </a:p>
          <a:p>
            <a:pPr algn="l"/>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BF62C531-A5EF-B144-A030-72FBB3819366}"/>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73965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357020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By your Spirit make us one</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with Christ, one with each other, and</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one in ministry to all the world, until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comes in final victory and we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feast at his heavenly banquet.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672435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5309146"/>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Through your Son Jesus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with the Holy Spirit in your holy church, all honor and glory is yours, almighty Father, now, and forever.</a:t>
            </a:r>
          </a:p>
          <a:p>
            <a:pPr marL="804545" indent="-804545" algn="ctr">
              <a:spcBef>
                <a:spcPts val="300"/>
              </a:spcBef>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dirty="0">
                <a:latin typeface="Verdana" panose="020B0604030504040204" pitchFamily="34" charset="0"/>
                <a:ea typeface="Verdana" panose="020B0604030504040204" pitchFamily="34" charset="0"/>
                <a:cs typeface="Verdana" panose="020B0604030504040204" pitchFamily="34" charset="0"/>
              </a:rPr>
              <a:t>:	Amen.</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0350530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0459233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997839"/>
            <a:ext cx="9144000" cy="2862322"/>
          </a:xfrm>
          <a:prstGeom prst="rect">
            <a:avLst/>
          </a:prstGeom>
          <a:noFill/>
        </p:spPr>
        <p:txBody>
          <a:bodyPr wrap="square" rtlCol="0">
            <a:spAutoFit/>
          </a:bodyPr>
          <a:lstStyle/>
          <a:p>
            <a:pPr algn="ctr"/>
            <a:r>
              <a:rPr lang="is-IS" sz="3600" b="0" i="1" dirty="0">
                <a:solidFill>
                  <a:schemeClr val="accent1"/>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 He commissioned us to be his witnesses to the ends of the earth and to make disciples of all nations,</a:t>
            </a:r>
          </a:p>
          <a:p>
            <a:pPr algn="ct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And today his family in all the world is joining at his holy table.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29043093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aster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5078313"/>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Renew our communion with all your saints, especially those who departed before us and dwell now in </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eternity. Since we are surrounded by so great a cloud of witnesses, strengthen us to run with perseverance the race that is set before us, looking to Jesus, the Pioneer and Perfecter of our faith.</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878044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aster 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4524315"/>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Once we were no people, but now we are your people, declaring your wonderful deeds in Christ, who called us out of darkness into his marvelous light. When the Lord Jesus ascended, he promised to be with us always, in the power of your Word and Holy Spirit.</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76376623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aster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97031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 the day you raised him from the dead, he was recognized by his disciples in the breaking of the bread, and in the power of your Holy Spirit, your Church has continued in the breaking of the bread and the sharing of the cup.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1171090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416320"/>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By your great mercy we have been born anew to a living hope through the resurrection of your Son from the dead and to an inheritance that is imperishable, undefiled, and unfading</a:t>
            </a:r>
            <a:r>
              <a:rPr lang="en-US" sz="3600">
                <a:highlight>
                  <a:srgbClr val="FFFBD9"/>
                </a:highlight>
                <a:latin typeface="Verdana" panose="020B0604030504040204" pitchFamily="34" charset="0"/>
                <a:ea typeface="Verdana" panose="020B0604030504040204" pitchFamily="34" charset="0"/>
                <a:cs typeface="Verdana" panose="020B0604030504040204" pitchFamily="34" charset="0"/>
              </a:rPr>
              <a:t>.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1185816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784830"/>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Prayer After Communion</a:t>
            </a:r>
          </a:p>
        </p:txBody>
      </p:sp>
      <p:sp>
        <p:nvSpPr>
          <p:cNvPr id="3" name="Text Placeholder 2">
            <a:extLst>
              <a:ext uri="{FF2B5EF4-FFF2-40B4-BE49-F238E27FC236}">
                <a16:creationId xmlns:a16="http://schemas.microsoft.com/office/drawing/2014/main" id="{CA838FE5-6FC6-47D0-3F90-10DFD79AC5B3}"/>
              </a:ext>
            </a:extLst>
          </p:cNvPr>
          <p:cNvSpPr>
            <a:spLocks noGrp="1"/>
          </p:cNvSpPr>
          <p:nvPr>
            <p:ph type="body" sz="quarter" idx="10"/>
          </p:nvPr>
        </p:nvSpPr>
        <p:spPr>
          <a:xfrm>
            <a:off x="402336" y="1106488"/>
            <a:ext cx="8348472" cy="5430837"/>
          </a:xfrm>
          <a:prstGeom prst="rect">
            <a:avLst/>
          </a:prstGeom>
        </p:spPr>
        <p:txBody>
          <a:bodyPr/>
          <a:lstStyle>
            <a:lvl1pPr>
              <a:lnSpc>
                <a:spcPct val="150000"/>
              </a:lnSpc>
              <a:defRPr sz="3000">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12574348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290320" y="1417519"/>
            <a:ext cx="7477760" cy="4022961"/>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Our Father, who art in heaven,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hallowed be thy name.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Thy kingdom come, thy will be done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on earth as it is in heaven.</a:t>
            </a:r>
          </a:p>
        </p:txBody>
      </p:sp>
    </p:spTree>
    <p:extLst>
      <p:ext uri="{BB962C8B-B14F-4D97-AF65-F5344CB8AC3E}">
        <p14:creationId xmlns:p14="http://schemas.microsoft.com/office/powerpoint/2010/main" val="18628952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821476"/>
            <a:ext cx="7701280" cy="3215047"/>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Give us this day our daily bread.</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forgive us our trespasses, as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we forgive those who trespass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against us.</a:t>
            </a:r>
          </a:p>
        </p:txBody>
      </p:sp>
    </p:spTree>
    <p:extLst>
      <p:ext uri="{BB962C8B-B14F-4D97-AF65-F5344CB8AC3E}">
        <p14:creationId xmlns:p14="http://schemas.microsoft.com/office/powerpoint/2010/main" val="14579678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112559"/>
            <a:ext cx="7701280" cy="5638788"/>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lead us not into temptation,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But deliver us from evil.</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For thine is the kingdom,</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and the power, </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the glory,</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forever.</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Amen</a:t>
            </a:r>
          </a:p>
        </p:txBody>
      </p:sp>
    </p:spTree>
    <p:extLst>
      <p:ext uri="{BB962C8B-B14F-4D97-AF65-F5344CB8AC3E}">
        <p14:creationId xmlns:p14="http://schemas.microsoft.com/office/powerpoint/2010/main" val="39228361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1727994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7111" y="345963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32354064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675385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CF5D5D-B31B-A041-86BD-C9EFDC27A6CE}" type="datetimeFigureOut">
              <a:rPr lang="en-US" smtClean="0"/>
              <a:t>5/29/26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4952-7BA6-F444-BCA3-10EA17C64ECE}" type="slidenum">
              <a:rPr lang="en-US" smtClean="0"/>
              <a:t>‹#›</a:t>
            </a:fld>
            <a:endParaRPr lang="en-US"/>
          </a:p>
        </p:txBody>
      </p:sp>
    </p:spTree>
    <p:extLst>
      <p:ext uri="{BB962C8B-B14F-4D97-AF65-F5344CB8AC3E}">
        <p14:creationId xmlns:p14="http://schemas.microsoft.com/office/powerpoint/2010/main" val="17341786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106203" y="1283012"/>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1:</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1815838" y="1302303"/>
            <a:ext cx="6657975" cy="5036851"/>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352158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0" y="1347774"/>
            <a:ext cx="2465798"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Congregation:</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2342508" y="1302303"/>
            <a:ext cx="6131305" cy="5160141"/>
          </a:xfrm>
          <a:prstGeom prst="rect">
            <a:avLst/>
          </a:prstGeom>
          <a:solidFill>
            <a:srgbClr val="FFF2CC">
              <a:alpha val="74118"/>
            </a:srgbClr>
          </a:solidFill>
        </p:spPr>
        <p:txBody>
          <a:bodyPr/>
          <a:lstStyle>
            <a:lvl1pPr marL="0" indent="0">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40443038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CA3BE-CEC7-A9BF-16EA-7B0B459E2C40}"/>
              </a:ext>
            </a:extLst>
          </p:cNvPr>
          <p:cNvSpPr txBox="1"/>
          <p:nvPr userDrawn="1"/>
        </p:nvSpPr>
        <p:spPr>
          <a:xfrm>
            <a:off x="517289" y="1117315"/>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2:</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9" name="Text Placeholder 11">
            <a:extLst>
              <a:ext uri="{FF2B5EF4-FFF2-40B4-BE49-F238E27FC236}">
                <a16:creationId xmlns:a16="http://schemas.microsoft.com/office/drawing/2014/main" id="{54D18103-9CC9-F248-198A-3ED24726786A}"/>
              </a:ext>
            </a:extLst>
          </p:cNvPr>
          <p:cNvSpPr>
            <a:spLocks noGrp="1"/>
          </p:cNvSpPr>
          <p:nvPr>
            <p:ph type="body" sz="quarter" idx="12" hasCustomPrompt="1"/>
          </p:nvPr>
        </p:nvSpPr>
        <p:spPr>
          <a:xfrm>
            <a:off x="2226924" y="1117315"/>
            <a:ext cx="6131305" cy="5160195"/>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2" name="TextBox 1">
            <a:extLst>
              <a:ext uri="{FF2B5EF4-FFF2-40B4-BE49-F238E27FC236}">
                <a16:creationId xmlns:a16="http://schemas.microsoft.com/office/drawing/2014/main" id="{35401CE0-607B-EF1A-CA1A-F022D80B2176}"/>
              </a:ext>
            </a:extLst>
          </p:cNvPr>
          <p:cNvSpPr txBox="1"/>
          <p:nvPr userDrawn="1"/>
        </p:nvSpPr>
        <p:spPr>
          <a:xfrm>
            <a:off x="1506347" y="6396335"/>
            <a:ext cx="6131305" cy="461665"/>
          </a:xfrm>
          <a:prstGeom prst="rect">
            <a:avLst/>
          </a:prstGeom>
          <a:noFill/>
        </p:spPr>
        <p:txBody>
          <a:bodyPr wrap="square" rtlCol="0">
            <a:spAutoFit/>
          </a:bodyPr>
          <a:lstStyle/>
          <a:p>
            <a:pPr algn="ctr"/>
            <a:r>
              <a:rPr lang="en-US" sz="2400" i="0" dirty="0">
                <a:latin typeface="Lucida Calligraphy" panose="03010101010101010101" pitchFamily="66" charset="77"/>
                <a:ea typeface="Verdana" panose="020B0604030504040204" pitchFamily="34" charset="0"/>
                <a:cs typeface="Verdana" panose="020B0604030504040204" pitchFamily="34" charset="0"/>
              </a:rPr>
              <a:t>The reader will light the candle </a:t>
            </a:r>
          </a:p>
        </p:txBody>
      </p:sp>
    </p:spTree>
    <p:extLst>
      <p:ext uri="{BB962C8B-B14F-4D97-AF65-F5344CB8AC3E}">
        <p14:creationId xmlns:p14="http://schemas.microsoft.com/office/powerpoint/2010/main" val="30415201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041149" y="1236861"/>
            <a:ext cx="7726931"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13916772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image" Target="../media/image25.jpe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18.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9.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2.jpeg"/><Relationship Id="rId5" Type="http://schemas.openxmlformats.org/officeDocument/2006/relationships/theme" Target="../theme/theme6.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23.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24.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19.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A42F8-F502-CA40-A499-BAF51F08894E}" type="datetimeFigureOut">
              <a:rPr lang="en-US" smtClean="0"/>
              <a:t>5/29/26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89E0-00D2-6C40-8B00-2D506419E48F}" type="slidenum">
              <a:rPr lang="en-US" smtClean="0"/>
              <a:t>‹#›</a:t>
            </a:fld>
            <a:endParaRPr lang="en-US"/>
          </a:p>
        </p:txBody>
      </p:sp>
    </p:spTree>
    <p:extLst>
      <p:ext uri="{BB962C8B-B14F-4D97-AF65-F5344CB8AC3E}">
        <p14:creationId xmlns:p14="http://schemas.microsoft.com/office/powerpoint/2010/main" val="412553571"/>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5" r:id="rId3"/>
    <p:sldLayoutId id="2147483687" r:id="rId4"/>
    <p:sldLayoutId id="2147483697" r:id="rId5"/>
    <p:sldLayoutId id="2147483698" r:id="rId6"/>
    <p:sldLayoutId id="2147483816" r:id="rId7"/>
    <p:sldLayoutId id="2147483821" r:id="rId8"/>
    <p:sldLayoutId id="2147483699" r:id="rId9"/>
    <p:sldLayoutId id="2147483817" r:id="rId10"/>
    <p:sldLayoutId id="2147483700" r:id="rId11"/>
    <p:sldLayoutId id="2147483799" r:id="rId12"/>
    <p:sldLayoutId id="2147483800" r:id="rId13"/>
    <p:sldLayoutId id="2147483802" r:id="rId14"/>
    <p:sldLayoutId id="2147483820" r:id="rId15"/>
    <p:sldLayoutId id="2147483819" r:id="rId16"/>
    <p:sldLayoutId id="2147483815" r:id="rId17"/>
    <p:sldLayoutId id="2147483814" r:id="rId18"/>
    <p:sldLayoutId id="2147483813" r:id="rId19"/>
    <p:sldLayoutId id="2147483812" r:id="rId20"/>
    <p:sldLayoutId id="2147483811" r:id="rId21"/>
    <p:sldLayoutId id="2147483801" r:id="rId22"/>
    <p:sldLayoutId id="2147483663" r:id="rId23"/>
    <p:sldLayoutId id="2147483662" r:id="rId24"/>
    <p:sldLayoutId id="2147483803" r:id="rId25"/>
    <p:sldLayoutId id="2147483807" r:id="rId26"/>
    <p:sldLayoutId id="2147483806" r:id="rId27"/>
    <p:sldLayoutId id="2147483797" r:id="rId28"/>
    <p:sldLayoutId id="2147483674" r:id="rId29"/>
    <p:sldLayoutId id="2147483818" r:id="rId30"/>
    <p:sldLayoutId id="2147483730" r:id="rId31"/>
    <p:sldLayoutId id="2147483729" r:id="rId3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0DE8C1-A0AD-CD01-2280-CBC4BD20819F}"/>
              </a:ext>
            </a:extLst>
          </p:cNvPr>
          <p:cNvPicPr>
            <a:picLocks noChangeAspect="1" noChangeArrowheads="1"/>
          </p:cNvPicPr>
          <p:nvPr userDrawn="1"/>
        </p:nvPicPr>
        <p:blipFill>
          <a:blip r:embed="rId5">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CD8EB3F-446E-AA50-BCB4-B95F68B759F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Advent Candle Lighting </a:t>
            </a:r>
          </a:p>
        </p:txBody>
      </p:sp>
    </p:spTree>
    <p:extLst>
      <p:ext uri="{BB962C8B-B14F-4D97-AF65-F5344CB8AC3E}">
        <p14:creationId xmlns:p14="http://schemas.microsoft.com/office/powerpoint/2010/main" val="1517373760"/>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Baguet Scrip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B8D5B-8F27-A1E9-1BE5-15C07B1EF934}"/>
              </a:ext>
            </a:extLst>
          </p:cNvPr>
          <p:cNvPicPr>
            <a:picLocks noChangeAspect="1"/>
          </p:cNvPicPr>
          <p:nvPr userDrawn="1"/>
        </p:nvPicPr>
        <p:blipFill rotWithShape="1">
          <a:blip r:embed="rId9"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itle Placeholder 9">
            <a:extLst>
              <a:ext uri="{FF2B5EF4-FFF2-40B4-BE49-F238E27FC236}">
                <a16:creationId xmlns:a16="http://schemas.microsoft.com/office/drawing/2014/main" id="{15676F70-AF4A-A2DE-5EF5-9BE05DD1BEE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4032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4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CONFESSION </a:t>
            </a:r>
          </a:p>
        </p:txBody>
      </p:sp>
    </p:spTree>
    <p:extLst>
      <p:ext uri="{BB962C8B-B14F-4D97-AF65-F5344CB8AC3E}">
        <p14:creationId xmlns:p14="http://schemas.microsoft.com/office/powerpoint/2010/main" val="944592439"/>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ainting of flowers in a field&#10;&#10;AI-generated content may be incorrect.">
            <a:extLst>
              <a:ext uri="{FF2B5EF4-FFF2-40B4-BE49-F238E27FC236}">
                <a16:creationId xmlns:a16="http://schemas.microsoft.com/office/drawing/2014/main" id="{9D21A2E4-1F02-522C-0026-6B693A236C72}"/>
              </a:ext>
            </a:extLst>
          </p:cNvPr>
          <p:cNvPicPr>
            <a:picLocks noChangeAspect="1"/>
          </p:cNvPicPr>
          <p:nvPr userDrawn="1"/>
        </p:nvPicPr>
        <p:blipFill>
          <a:blip r:embed="rId8" cstate="email">
            <a:alphaModFix amt="20000"/>
            <a:extLst>
              <a:ext uri="{28A0092B-C50C-407E-A947-70E740481C1C}">
                <a14:useLocalDpi xmlns:a14="http://schemas.microsoft.com/office/drawing/2010/main"/>
              </a:ext>
            </a:extLst>
          </a:blip>
          <a:stretch>
            <a:fillRect/>
          </a:stretch>
        </p:blipFill>
        <p:spPr>
          <a:xfrm>
            <a:off x="0" y="1181528"/>
            <a:ext cx="9144000" cy="5676472"/>
          </a:xfrm>
          <a:prstGeom prst="rect">
            <a:avLst/>
          </a:prstGeom>
        </p:spPr>
      </p:pic>
      <p:sp>
        <p:nvSpPr>
          <p:cNvPr id="2" name="Title Placeholder 1">
            <a:extLst>
              <a:ext uri="{FF2B5EF4-FFF2-40B4-BE49-F238E27FC236}">
                <a16:creationId xmlns:a16="http://schemas.microsoft.com/office/drawing/2014/main" id="{F50D1853-DEB0-D73F-E0DD-F7805209AC69}"/>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Apostles Creed UMH 882</a:t>
            </a:r>
          </a:p>
        </p:txBody>
      </p:sp>
    </p:spTree>
    <p:extLst>
      <p:ext uri="{BB962C8B-B14F-4D97-AF65-F5344CB8AC3E}">
        <p14:creationId xmlns:p14="http://schemas.microsoft.com/office/powerpoint/2010/main" val="17934851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45" r:id="rId5"/>
    <p:sldLayoutId id="2147483716"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utterflies flying in the air&#10;&#10;AI-generated content may be incorrect.">
            <a:extLst>
              <a:ext uri="{FF2B5EF4-FFF2-40B4-BE49-F238E27FC236}">
                <a16:creationId xmlns:a16="http://schemas.microsoft.com/office/drawing/2014/main" id="{5ADE271C-7EA1-B9E6-05C2-F842672D6151}"/>
              </a:ext>
            </a:extLst>
          </p:cNvPr>
          <p:cNvPicPr>
            <a:picLocks noChangeAspect="1"/>
          </p:cNvPicPr>
          <p:nvPr userDrawn="1"/>
        </p:nvPicPr>
        <p:blipFill>
          <a:blip r:embed="rId8">
            <a:alphaModFix amt="5000"/>
          </a:blip>
          <a:stretch>
            <a:fillRect/>
          </a:stretch>
        </p:blipFill>
        <p:spPr>
          <a:xfrm>
            <a:off x="0" y="0"/>
            <a:ext cx="9143999" cy="6858000"/>
          </a:xfrm>
          <a:prstGeom prst="rect">
            <a:avLst/>
          </a:prstGeom>
        </p:spPr>
      </p:pic>
      <p:sp>
        <p:nvSpPr>
          <p:cNvPr id="2" name="Title Placeholder 1">
            <a:extLst>
              <a:ext uri="{FF2B5EF4-FFF2-40B4-BE49-F238E27FC236}">
                <a16:creationId xmlns:a16="http://schemas.microsoft.com/office/drawing/2014/main" id="{9E4BA685-716D-E71E-169E-FC0049952C9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Nicene Creed UMH 880</a:t>
            </a:r>
          </a:p>
        </p:txBody>
      </p:sp>
    </p:spTree>
    <p:extLst>
      <p:ext uri="{BB962C8B-B14F-4D97-AF65-F5344CB8AC3E}">
        <p14:creationId xmlns:p14="http://schemas.microsoft.com/office/powerpoint/2010/main" val="3942332354"/>
      </p:ext>
    </p:extLst>
  </p:cSld>
  <p:clrMap bg1="lt1" tx1="dk1" bg2="lt2" tx2="dk2" accent1="accent1" accent2="accent2" accent3="accent3" accent4="accent4" accent5="accent5" accent6="accent6" hlink="hlink" folHlink="folHlink"/>
  <p:sldLayoutIdLst>
    <p:sldLayoutId id="2147483668" r:id="rId1"/>
    <p:sldLayoutId id="2147483725" r:id="rId2"/>
    <p:sldLayoutId id="2147483724" r:id="rId3"/>
    <p:sldLayoutId id="2147483726" r:id="rId4"/>
    <p:sldLayoutId id="2147483727" r:id="rId5"/>
    <p:sldLayoutId id="2147483728"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F0CED-423F-67D7-8E5F-F48BA8A04EA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The Apostle’s Creed</a:t>
            </a:r>
            <a:br>
              <a:rPr lang="en-US" dirty="0"/>
            </a:br>
            <a:r>
              <a:rPr lang="en-US" dirty="0"/>
              <a:t>Traditional Version </a:t>
            </a:r>
          </a:p>
        </p:txBody>
      </p:sp>
      <p:pic>
        <p:nvPicPr>
          <p:cNvPr id="1026" name="Picture 2">
            <a:extLst>
              <a:ext uri="{FF2B5EF4-FFF2-40B4-BE49-F238E27FC236}">
                <a16:creationId xmlns:a16="http://schemas.microsoft.com/office/drawing/2014/main" id="{882D0DDB-B331-A649-6BB9-9118F047D72F}"/>
              </a:ext>
            </a:extLst>
          </p:cNvPr>
          <p:cNvPicPr>
            <a:picLocks noChangeAspect="1" noChangeArrowheads="1"/>
          </p:cNvPicPr>
          <p:nvPr userDrawn="1"/>
        </p:nvPicPr>
        <p:blipFill>
          <a:blip r:embed="rId6">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219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ross on a path with flowers and trees&#10;&#10;AI-generated content may be incorrect.">
            <a:extLst>
              <a:ext uri="{FF2B5EF4-FFF2-40B4-BE49-F238E27FC236}">
                <a16:creationId xmlns:a16="http://schemas.microsoft.com/office/drawing/2014/main" id="{EED360EA-0707-F612-E24F-F301080D4BD7}"/>
              </a:ext>
            </a:extLst>
          </p:cNvPr>
          <p:cNvPicPr>
            <a:picLocks noChangeAspect="1"/>
          </p:cNvPicPr>
          <p:nvPr userDrawn="1"/>
        </p:nvPicPr>
        <p:blipFill>
          <a:blip r:embed="rId20" cstate="email">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90429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93" r:id="rId4"/>
    <p:sldLayoutId id="2147483771" r:id="rId5"/>
    <p:sldLayoutId id="2147483773" r:id="rId6"/>
    <p:sldLayoutId id="2147483794" r:id="rId7"/>
    <p:sldLayoutId id="2147483774" r:id="rId8"/>
    <p:sldLayoutId id="2147483775" r:id="rId9"/>
    <p:sldLayoutId id="2147483776" r:id="rId10"/>
    <p:sldLayoutId id="2147483795" r:id="rId11"/>
    <p:sldLayoutId id="2147483778" r:id="rId12"/>
    <p:sldLayoutId id="2147483772" r:id="rId13"/>
    <p:sldLayoutId id="2147483777" r:id="rId14"/>
    <p:sldLayoutId id="2147483796" r:id="rId15"/>
    <p:sldLayoutId id="2147483809" r:id="rId16"/>
    <p:sldLayoutId id="2147483808" r:id="rId17"/>
    <p:sldLayoutId id="2147483791" r:id="rId18"/>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3800" b="1" kern="1200">
          <a:ln>
            <a:solidFill>
              <a:schemeClr val="bg1"/>
            </a:solidFill>
          </a:ln>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93A617-CA3C-F5EE-6BB2-D5A4CE764DEC}"/>
              </a:ext>
            </a:extLst>
          </p:cNvPr>
          <p:cNvSpPr txBox="1"/>
          <p:nvPr userDrawn="1"/>
        </p:nvSpPr>
        <p:spPr>
          <a:xfrm>
            <a:off x="106680" y="247134"/>
            <a:ext cx="8930640" cy="861774"/>
          </a:xfrm>
          <a:prstGeom prst="rect">
            <a:avLst/>
          </a:prstGeom>
          <a:noFill/>
        </p:spPr>
        <p:txBody>
          <a:bodyPr wrap="square">
            <a:spAutoFit/>
          </a:bodyPr>
          <a:lstStyle/>
          <a:p>
            <a:pPr algn="l"/>
            <a:r>
              <a:rPr lang="en-US" sz="5000" b="1" dirty="0">
                <a:effectLst/>
                <a:latin typeface="Verdana" panose="020B0604030504040204" pitchFamily="34" charset="0"/>
                <a:ea typeface="Verdana" panose="020B0604030504040204" pitchFamily="34" charset="0"/>
                <a:cs typeface="Verdana" panose="020B0604030504040204" pitchFamily="34" charset="0"/>
              </a:rPr>
              <a:t>The Lord’s Prayer</a:t>
            </a:r>
          </a:p>
        </p:txBody>
      </p:sp>
      <p:sp>
        <p:nvSpPr>
          <p:cNvPr id="10" name="TextBox 9">
            <a:extLst>
              <a:ext uri="{FF2B5EF4-FFF2-40B4-BE49-F238E27FC236}">
                <a16:creationId xmlns:a16="http://schemas.microsoft.com/office/drawing/2014/main" id="{AE61D689-BC9F-FA9E-637F-CAD6B7DE6487}"/>
              </a:ext>
            </a:extLst>
          </p:cNvPr>
          <p:cNvSpPr txBox="1"/>
          <p:nvPr userDrawn="1"/>
        </p:nvSpPr>
        <p:spPr>
          <a:xfrm>
            <a:off x="7127240" y="554910"/>
            <a:ext cx="2448560" cy="553998"/>
          </a:xfrm>
          <a:prstGeom prst="rect">
            <a:avLst/>
          </a:prstGeom>
          <a:noFill/>
        </p:spPr>
        <p:txBody>
          <a:bodyPr wrap="square">
            <a:spAutoFit/>
          </a:bodyPr>
          <a:lstStyle/>
          <a:p>
            <a:r>
              <a:rPr lang="en-US" sz="3000" dirty="0">
                <a:effectLst/>
                <a:latin typeface="Verdana" panose="020B0604030504040204" pitchFamily="34" charset="0"/>
                <a:ea typeface="Verdana" panose="020B0604030504040204" pitchFamily="34" charset="0"/>
                <a:cs typeface="Verdana" panose="020B0604030504040204" pitchFamily="34" charset="0"/>
              </a:rPr>
              <a:t>UMH 895</a:t>
            </a:r>
          </a:p>
        </p:txBody>
      </p:sp>
      <p:pic>
        <p:nvPicPr>
          <p:cNvPr id="12" name="Picture 11">
            <a:extLst>
              <a:ext uri="{FF2B5EF4-FFF2-40B4-BE49-F238E27FC236}">
                <a16:creationId xmlns:a16="http://schemas.microsoft.com/office/drawing/2014/main" id="{4D5BE7CE-51E5-2CE8-025F-8CDFC149B4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108908"/>
            <a:ext cx="1582013" cy="2022574"/>
          </a:xfrm>
          <a:prstGeom prst="ellipse">
            <a:avLst/>
          </a:prstGeom>
          <a:ln>
            <a:noFill/>
          </a:ln>
          <a:effectLst>
            <a:softEdge rad="112500"/>
          </a:effectLst>
        </p:spPr>
      </p:pic>
    </p:spTree>
    <p:extLst>
      <p:ext uri="{BB962C8B-B14F-4D97-AF65-F5344CB8AC3E}">
        <p14:creationId xmlns:p14="http://schemas.microsoft.com/office/powerpoint/2010/main" val="685952538"/>
      </p:ext>
    </p:extLst>
  </p:cSld>
  <p:clrMap bg1="lt1" tx1="dk1" bg2="lt2" tx2="dk2" accent1="accent1" accent2="accent2" accent3="accent3" accent4="accent4" accent5="accent5" accent6="accent6" hlink="hlink" folHlink="folHlink"/>
  <p:sldLayoutIdLst>
    <p:sldLayoutId id="2147483754" r:id="rId1"/>
    <p:sldLayoutId id="2147483753" r:id="rId2"/>
    <p:sldLayoutId id="214748379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5"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Call to Worship Lent</a:t>
            </a:r>
          </a:p>
        </p:txBody>
      </p:sp>
    </p:spTree>
    <p:extLst>
      <p:ext uri="{BB962C8B-B14F-4D97-AF65-F5344CB8AC3E}">
        <p14:creationId xmlns:p14="http://schemas.microsoft.com/office/powerpoint/2010/main" val="28864600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hyperlink" Target="Music/Gloria%20Patri%20-%20RUMC.mp3" TargetMode="External"/><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687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D85A-36BA-01C2-7490-D39D8BC676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01FAB7-FA6B-6243-DB03-894FE171CB4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EBE5BFFD-DA49-386E-9F9C-7F5900C8038D}"/>
              </a:ext>
            </a:extLst>
          </p:cNvPr>
          <p:cNvSpPr txBox="1"/>
          <p:nvPr/>
        </p:nvSpPr>
        <p:spPr>
          <a:xfrm>
            <a:off x="0" y="972840"/>
            <a:ext cx="5629835" cy="5538952"/>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Take our longings for your goodness to shape our lives, this community, the hurting world, speak your Word and infuse us with your courage and</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your hope and your love. </a:t>
            </a:r>
          </a:p>
        </p:txBody>
      </p:sp>
    </p:spTree>
    <p:extLst>
      <p:ext uri="{BB962C8B-B14F-4D97-AF65-F5344CB8AC3E}">
        <p14:creationId xmlns:p14="http://schemas.microsoft.com/office/powerpoint/2010/main" val="12053373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D7AAA-AE23-156D-02FF-5BF08EE6853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D261F9-CBAA-C037-85C5-2D34669ACAB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5792D3BB-4B92-D877-2AF5-C8E1CA58223C}"/>
              </a:ext>
            </a:extLst>
          </p:cNvPr>
          <p:cNvSpPr txBox="1"/>
          <p:nvPr/>
        </p:nvSpPr>
        <p:spPr>
          <a:xfrm>
            <a:off x="0" y="2357834"/>
            <a:ext cx="5629835" cy="2768963"/>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Then, awaken us to your Holy Spirit who is making all things new, even us. Amen.</a:t>
            </a:r>
            <a:r>
              <a:rPr lang="en-US" sz="3000" dirty="0">
                <a:latin typeface="Verdana" panose="020B0604030504040204" pitchFamily="34" charset="0"/>
                <a:ea typeface="Verdana" panose="020B0604030504040204" pitchFamily="34" charset="0"/>
                <a:cs typeface="Verdana" panose="020B0604030504040204" pitchFamily="34" charset="0"/>
              </a:rPr>
              <a:t> </a:t>
            </a:r>
            <a:endParaRPr lang="en-US" sz="3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84542722"/>
      </p:ext>
    </p:extLst>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F4F88C-B456-3341-9FD7-710803A2C558}"/>
              </a:ext>
            </a:extLst>
          </p:cNvPr>
          <p:cNvPicPr>
            <a:picLocks noChangeAspect="1"/>
          </p:cNvPicPr>
          <p:nvPr/>
        </p:nvPicPr>
        <p:blipFill>
          <a:blip r:embed="rId2">
            <a:alphaModFix amt="5000"/>
          </a:blip>
          <a:stretch>
            <a:fillRect/>
          </a:stretch>
        </p:blipFill>
        <p:spPr>
          <a:xfrm>
            <a:off x="0" y="0"/>
            <a:ext cx="9144000" cy="6858000"/>
          </a:xfrm>
          <a:prstGeom prst="rect">
            <a:avLst/>
          </a:prstGeom>
        </p:spPr>
      </p:pic>
      <p:sp>
        <p:nvSpPr>
          <p:cNvPr id="10" name="TextBox 9"/>
          <p:cNvSpPr txBox="1"/>
          <p:nvPr/>
        </p:nvSpPr>
        <p:spPr>
          <a:xfrm>
            <a:off x="162232" y="1759580"/>
            <a:ext cx="8819536"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Holy, holy, holy!  </a:t>
            </a:r>
          </a:p>
          <a:p>
            <a:pPr algn="ctr"/>
            <a:r>
              <a:rPr lang="en-US" sz="3600" dirty="0">
                <a:latin typeface="Times New Roman" charset="0"/>
                <a:ea typeface="Times New Roman" charset="0"/>
                <a:cs typeface="Times New Roman" charset="0"/>
              </a:rPr>
              <a:t>Lord God Almighty!</a:t>
            </a:r>
          </a:p>
          <a:p>
            <a:pPr algn="ctr"/>
            <a:r>
              <a:rPr lang="en-US" sz="3600" dirty="0">
                <a:latin typeface="Times New Roman" charset="0"/>
                <a:ea typeface="Times New Roman" charset="0"/>
                <a:cs typeface="Times New Roman" charset="0"/>
              </a:rPr>
              <a:t>Early in the morning </a:t>
            </a:r>
          </a:p>
          <a:p>
            <a:pPr algn="ctr"/>
            <a:r>
              <a:rPr lang="en-US" sz="3600" dirty="0">
                <a:latin typeface="Times New Roman" charset="0"/>
                <a:ea typeface="Times New Roman" charset="0"/>
                <a:cs typeface="Times New Roman" charset="0"/>
              </a:rPr>
              <a:t>our song shall rise to thee.  </a:t>
            </a:r>
          </a:p>
          <a:p>
            <a:pPr algn="ctr"/>
            <a:r>
              <a:rPr lang="en-US" sz="3600" dirty="0">
                <a:latin typeface="Times New Roman" charset="0"/>
                <a:ea typeface="Times New Roman" charset="0"/>
                <a:cs typeface="Times New Roman" charset="0"/>
              </a:rPr>
              <a:t>Holy, holy, holy!  </a:t>
            </a:r>
          </a:p>
          <a:p>
            <a:pPr algn="ctr"/>
            <a:r>
              <a:rPr lang="en-US" sz="3600" dirty="0">
                <a:latin typeface="Times New Roman" charset="0"/>
                <a:ea typeface="Times New Roman" charset="0"/>
                <a:cs typeface="Times New Roman" charset="0"/>
              </a:rPr>
              <a:t>Merciful and mighty,</a:t>
            </a:r>
          </a:p>
          <a:p>
            <a:pPr algn="ctr"/>
            <a:r>
              <a:rPr lang="en-US" sz="3600" dirty="0">
                <a:latin typeface="Times New Roman" charset="0"/>
                <a:ea typeface="Times New Roman" charset="0"/>
                <a:cs typeface="Times New Roman" charset="0"/>
              </a:rPr>
              <a:t>God in three persons, </a:t>
            </a:r>
          </a:p>
          <a:p>
            <a:pPr algn="ctr"/>
            <a:r>
              <a:rPr lang="en-US" sz="3600" dirty="0">
                <a:latin typeface="Times New Roman" charset="0"/>
                <a:ea typeface="Times New Roman" charset="0"/>
                <a:cs typeface="Times New Roman" charset="0"/>
              </a:rPr>
              <a:t>blessed Trinity!</a:t>
            </a:r>
          </a:p>
        </p:txBody>
      </p:sp>
      <p:sp>
        <p:nvSpPr>
          <p:cNvPr id="4" name="TextBox 3"/>
          <p:cNvSpPr txBox="1"/>
          <p:nvPr/>
        </p:nvSpPr>
        <p:spPr>
          <a:xfrm>
            <a:off x="0" y="0"/>
            <a:ext cx="914400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“Holy, Holy, Holy, Lord God Almighty”  UMH 64</a:t>
            </a:r>
          </a:p>
          <a:p>
            <a:pPr algn="ctr"/>
            <a:r>
              <a:rPr lang="en-US" sz="2000" dirty="0">
                <a:latin typeface="Times New Roman" charset="0"/>
                <a:ea typeface="Times New Roman" charset="0"/>
                <a:cs typeface="Times New Roman" charset="0"/>
              </a:rPr>
              <a:t>WORDS: Reginald Heber, 1826     MUSIC: John B. Dykes, 1861</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37047607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2232" y="1759580"/>
            <a:ext cx="8819536"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Holy, holy, holy!  </a:t>
            </a:r>
          </a:p>
          <a:p>
            <a:pPr algn="ctr"/>
            <a:r>
              <a:rPr lang="en-US" sz="3600" dirty="0">
                <a:latin typeface="Times New Roman" charset="0"/>
                <a:ea typeface="Times New Roman" charset="0"/>
                <a:cs typeface="Times New Roman" charset="0"/>
              </a:rPr>
              <a:t>All the saints adore thee, </a:t>
            </a:r>
          </a:p>
          <a:p>
            <a:pPr algn="ctr"/>
            <a:r>
              <a:rPr lang="en-US" sz="3600" dirty="0">
                <a:latin typeface="Times New Roman" charset="0"/>
                <a:ea typeface="Times New Roman" charset="0"/>
                <a:cs typeface="Times New Roman" charset="0"/>
              </a:rPr>
              <a:t>casting down their golden crowns </a:t>
            </a:r>
          </a:p>
          <a:p>
            <a:pPr algn="ctr"/>
            <a:r>
              <a:rPr lang="en-US" sz="3600" dirty="0">
                <a:latin typeface="Times New Roman" charset="0"/>
                <a:ea typeface="Times New Roman" charset="0"/>
                <a:cs typeface="Times New Roman" charset="0"/>
              </a:rPr>
              <a:t>around the glassy sea; </a:t>
            </a:r>
          </a:p>
          <a:p>
            <a:pPr algn="ctr"/>
            <a:r>
              <a:rPr lang="en-US" sz="3600" dirty="0">
                <a:latin typeface="Times New Roman" charset="0"/>
                <a:ea typeface="Times New Roman" charset="0"/>
                <a:cs typeface="Times New Roman" charset="0"/>
              </a:rPr>
              <a:t>cherubim and seraphim </a:t>
            </a:r>
          </a:p>
          <a:p>
            <a:pPr algn="ctr"/>
            <a:r>
              <a:rPr lang="en-US" sz="3600" dirty="0">
                <a:latin typeface="Times New Roman" charset="0"/>
                <a:ea typeface="Times New Roman" charset="0"/>
                <a:cs typeface="Times New Roman" charset="0"/>
              </a:rPr>
              <a:t>falling down before thee, </a:t>
            </a:r>
          </a:p>
          <a:p>
            <a:pPr algn="ctr"/>
            <a:r>
              <a:rPr lang="en-US" sz="3600" dirty="0">
                <a:latin typeface="Times New Roman" charset="0"/>
                <a:ea typeface="Times New Roman" charset="0"/>
                <a:cs typeface="Times New Roman" charset="0"/>
              </a:rPr>
              <a:t>which wert, and art, and</a:t>
            </a:r>
          </a:p>
          <a:p>
            <a:pPr algn="ctr"/>
            <a:r>
              <a:rPr lang="en-US" sz="3600" dirty="0">
                <a:latin typeface="Times New Roman" charset="0"/>
                <a:ea typeface="Times New Roman" charset="0"/>
                <a:cs typeface="Times New Roman" charset="0"/>
              </a:rPr>
              <a:t>evermore shalt be.</a:t>
            </a:r>
          </a:p>
        </p:txBody>
      </p:sp>
      <p:sp>
        <p:nvSpPr>
          <p:cNvPr id="4" name="TextBox 3"/>
          <p:cNvSpPr txBox="1"/>
          <p:nvPr/>
        </p:nvSpPr>
        <p:spPr>
          <a:xfrm>
            <a:off x="0" y="0"/>
            <a:ext cx="914400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“Holy, Holy, Holy, Lord God Almighty”  UMH 64</a:t>
            </a:r>
          </a:p>
          <a:p>
            <a:pPr algn="ctr"/>
            <a:r>
              <a:rPr lang="en-US" sz="2000" dirty="0">
                <a:latin typeface="Times New Roman" charset="0"/>
                <a:ea typeface="Times New Roman" charset="0"/>
                <a:cs typeface="Times New Roman" charset="0"/>
              </a:rPr>
              <a:t>WORDS: Reginald Heber, 1826     MUSIC: John B. Dykes, 1861</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pic>
        <p:nvPicPr>
          <p:cNvPr id="2" name="Picture 1">
            <a:extLst>
              <a:ext uri="{FF2B5EF4-FFF2-40B4-BE49-F238E27FC236}">
                <a16:creationId xmlns:a16="http://schemas.microsoft.com/office/drawing/2014/main" id="{56C84D2B-8A19-926F-B564-E533AB074179}"/>
              </a:ext>
            </a:extLst>
          </p:cNvPr>
          <p:cNvPicPr>
            <a:picLocks noChangeAspect="1"/>
          </p:cNvPicPr>
          <p:nvPr/>
        </p:nvPicPr>
        <p:blipFill>
          <a:blip r:embed="rId2">
            <a:alphaModFix amt="5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63005941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2232" y="1759580"/>
            <a:ext cx="8819536"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Holy, holy, holy!  </a:t>
            </a:r>
          </a:p>
          <a:p>
            <a:pPr algn="ctr"/>
            <a:r>
              <a:rPr lang="en-US" sz="3600" dirty="0">
                <a:latin typeface="Times New Roman" charset="0"/>
                <a:ea typeface="Times New Roman" charset="0"/>
                <a:cs typeface="Times New Roman" charset="0"/>
              </a:rPr>
              <a:t>Though the darkness hide thee, </a:t>
            </a:r>
          </a:p>
          <a:p>
            <a:pPr algn="ctr"/>
            <a:r>
              <a:rPr lang="en-US" sz="3600" dirty="0">
                <a:latin typeface="Times New Roman" charset="0"/>
                <a:ea typeface="Times New Roman" charset="0"/>
                <a:cs typeface="Times New Roman" charset="0"/>
              </a:rPr>
              <a:t>though the eye of sinful man </a:t>
            </a:r>
          </a:p>
          <a:p>
            <a:pPr algn="ctr"/>
            <a:r>
              <a:rPr lang="en-US" sz="3600" dirty="0">
                <a:latin typeface="Times New Roman" charset="0"/>
                <a:ea typeface="Times New Roman" charset="0"/>
                <a:cs typeface="Times New Roman" charset="0"/>
              </a:rPr>
              <a:t>thy glory may not see, </a:t>
            </a:r>
          </a:p>
          <a:p>
            <a:pPr algn="ctr"/>
            <a:r>
              <a:rPr lang="en-US" sz="3600" dirty="0">
                <a:latin typeface="Times New Roman" charset="0"/>
                <a:ea typeface="Times New Roman" charset="0"/>
                <a:cs typeface="Times New Roman" charset="0"/>
              </a:rPr>
              <a:t>only thou art holy; </a:t>
            </a:r>
          </a:p>
          <a:p>
            <a:pPr algn="ctr"/>
            <a:r>
              <a:rPr lang="en-US" sz="3600" dirty="0">
                <a:latin typeface="Times New Roman" charset="0"/>
                <a:ea typeface="Times New Roman" charset="0"/>
                <a:cs typeface="Times New Roman" charset="0"/>
              </a:rPr>
              <a:t>there is none beside thee, </a:t>
            </a:r>
          </a:p>
          <a:p>
            <a:pPr algn="ctr"/>
            <a:r>
              <a:rPr lang="en-US" sz="3600" dirty="0">
                <a:latin typeface="Times New Roman" charset="0"/>
                <a:ea typeface="Times New Roman" charset="0"/>
                <a:cs typeface="Times New Roman" charset="0"/>
              </a:rPr>
              <a:t>perfect in power, in </a:t>
            </a:r>
          </a:p>
          <a:p>
            <a:pPr algn="ctr"/>
            <a:r>
              <a:rPr lang="en-US" sz="3600" dirty="0">
                <a:latin typeface="Times New Roman" charset="0"/>
                <a:ea typeface="Times New Roman" charset="0"/>
                <a:cs typeface="Times New Roman" charset="0"/>
              </a:rPr>
              <a:t>love and purity.</a:t>
            </a:r>
          </a:p>
        </p:txBody>
      </p:sp>
      <p:sp>
        <p:nvSpPr>
          <p:cNvPr id="4" name="TextBox 3"/>
          <p:cNvSpPr txBox="1"/>
          <p:nvPr/>
        </p:nvSpPr>
        <p:spPr>
          <a:xfrm>
            <a:off x="0" y="0"/>
            <a:ext cx="914400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“Holy, Holy, Holy, Lord God Almighty”  UMH 64</a:t>
            </a:r>
          </a:p>
          <a:p>
            <a:pPr algn="ctr"/>
            <a:r>
              <a:rPr lang="en-US" sz="2000" dirty="0">
                <a:latin typeface="Times New Roman" charset="0"/>
                <a:ea typeface="Times New Roman" charset="0"/>
                <a:cs typeface="Times New Roman" charset="0"/>
              </a:rPr>
              <a:t>WORDS: Reginald Heber, 1826     MUSIC: John B. Dykes, 1861</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pic>
        <p:nvPicPr>
          <p:cNvPr id="2" name="Picture 1">
            <a:extLst>
              <a:ext uri="{FF2B5EF4-FFF2-40B4-BE49-F238E27FC236}">
                <a16:creationId xmlns:a16="http://schemas.microsoft.com/office/drawing/2014/main" id="{E7A587C5-C89A-13A8-4F95-F6B7EC61F6F4}"/>
              </a:ext>
            </a:extLst>
          </p:cNvPr>
          <p:cNvPicPr>
            <a:picLocks noChangeAspect="1"/>
          </p:cNvPicPr>
          <p:nvPr/>
        </p:nvPicPr>
        <p:blipFill>
          <a:blip r:embed="rId2">
            <a:alphaModFix amt="5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314588154"/>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2232" y="1759580"/>
            <a:ext cx="8819536"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Holy, holy, holy!  </a:t>
            </a:r>
          </a:p>
          <a:p>
            <a:pPr algn="ctr"/>
            <a:r>
              <a:rPr lang="en-US" sz="3600" dirty="0">
                <a:latin typeface="Times New Roman" charset="0"/>
                <a:ea typeface="Times New Roman" charset="0"/>
                <a:cs typeface="Times New Roman" charset="0"/>
              </a:rPr>
              <a:t>Lord God Almighty!</a:t>
            </a:r>
          </a:p>
          <a:p>
            <a:pPr algn="ctr"/>
            <a:r>
              <a:rPr lang="en-US" sz="3600" dirty="0">
                <a:latin typeface="Times New Roman" charset="0"/>
                <a:ea typeface="Times New Roman" charset="0"/>
                <a:cs typeface="Times New Roman" charset="0"/>
              </a:rPr>
              <a:t>All thy works shall praise thy name,</a:t>
            </a:r>
          </a:p>
          <a:p>
            <a:pPr algn="ctr"/>
            <a:r>
              <a:rPr lang="en-US" sz="3600" dirty="0">
                <a:latin typeface="Times New Roman" charset="0"/>
                <a:ea typeface="Times New Roman" charset="0"/>
                <a:cs typeface="Times New Roman" charset="0"/>
              </a:rPr>
              <a:t>in earth and sky and sea.</a:t>
            </a:r>
          </a:p>
          <a:p>
            <a:pPr algn="ctr"/>
            <a:r>
              <a:rPr lang="en-US" sz="3600" dirty="0">
                <a:latin typeface="Times New Roman" charset="0"/>
                <a:ea typeface="Times New Roman" charset="0"/>
                <a:cs typeface="Times New Roman" charset="0"/>
              </a:rPr>
              <a:t>Holy, holy, holy!</a:t>
            </a:r>
          </a:p>
          <a:p>
            <a:pPr algn="ctr"/>
            <a:r>
              <a:rPr lang="en-US" sz="3600" dirty="0">
                <a:latin typeface="Times New Roman" charset="0"/>
                <a:ea typeface="Times New Roman" charset="0"/>
                <a:cs typeface="Times New Roman" charset="0"/>
              </a:rPr>
              <a:t>Merciful and mighty,</a:t>
            </a:r>
          </a:p>
          <a:p>
            <a:pPr algn="ctr"/>
            <a:r>
              <a:rPr lang="en-US" sz="3600" dirty="0">
                <a:latin typeface="Times New Roman" charset="0"/>
                <a:ea typeface="Times New Roman" charset="0"/>
                <a:cs typeface="Times New Roman" charset="0"/>
              </a:rPr>
              <a:t>God in three persons, </a:t>
            </a:r>
          </a:p>
          <a:p>
            <a:pPr algn="ctr"/>
            <a:r>
              <a:rPr lang="en-US" sz="3600" dirty="0">
                <a:latin typeface="Times New Roman" charset="0"/>
                <a:ea typeface="Times New Roman" charset="0"/>
                <a:cs typeface="Times New Roman" charset="0"/>
              </a:rPr>
              <a:t>blessed Trinity.</a:t>
            </a:r>
          </a:p>
        </p:txBody>
      </p:sp>
      <p:sp>
        <p:nvSpPr>
          <p:cNvPr id="4" name="TextBox 3"/>
          <p:cNvSpPr txBox="1"/>
          <p:nvPr/>
        </p:nvSpPr>
        <p:spPr>
          <a:xfrm>
            <a:off x="0" y="0"/>
            <a:ext cx="914400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“Holy, Holy, Holy, Lord God Almighty”  UMH 64</a:t>
            </a:r>
          </a:p>
          <a:p>
            <a:pPr algn="ctr"/>
            <a:r>
              <a:rPr lang="en-US" sz="2000" dirty="0">
                <a:latin typeface="Times New Roman" charset="0"/>
                <a:ea typeface="Times New Roman" charset="0"/>
                <a:cs typeface="Times New Roman" charset="0"/>
              </a:rPr>
              <a:t>WORDS: Reginald Heber, 1826     MUSIC: John B. Dykes, 1861</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pic>
        <p:nvPicPr>
          <p:cNvPr id="2" name="Picture 1">
            <a:extLst>
              <a:ext uri="{FF2B5EF4-FFF2-40B4-BE49-F238E27FC236}">
                <a16:creationId xmlns:a16="http://schemas.microsoft.com/office/drawing/2014/main" id="{6FB31D2C-5DF9-B346-6BC3-86B5A377381F}"/>
              </a:ext>
            </a:extLst>
          </p:cNvPr>
          <p:cNvPicPr>
            <a:picLocks noChangeAspect="1"/>
          </p:cNvPicPr>
          <p:nvPr/>
        </p:nvPicPr>
        <p:blipFill>
          <a:blip r:embed="rId2">
            <a:alphaModFix amt="5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95141460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262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34098-D281-6894-99FE-94EE6A742398}"/>
              </a:ext>
            </a:extLst>
          </p:cNvPr>
          <p:cNvSpPr txBox="1"/>
          <p:nvPr/>
        </p:nvSpPr>
        <p:spPr>
          <a:xfrm>
            <a:off x="1" y="885599"/>
            <a:ext cx="642455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A7C6BD1-71D4-6C2D-2461-2199373CA172}"/>
              </a:ext>
            </a:extLst>
          </p:cNvPr>
          <p:cNvSpPr txBox="1"/>
          <p:nvPr/>
        </p:nvSpPr>
        <p:spPr>
          <a:xfrm>
            <a:off x="0" y="0"/>
            <a:ext cx="7742712" cy="784830"/>
          </a:xfrm>
          <a:prstGeom prst="rect">
            <a:avLst/>
          </a:prstGeom>
          <a:noFill/>
        </p:spPr>
        <p:txBody>
          <a:bodyPr wrap="squar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7FAAA8DA-1E18-1ED4-11FC-42ABBA696500}"/>
              </a:ext>
            </a:extLst>
          </p:cNvPr>
          <p:cNvSpPr txBox="1"/>
          <p:nvPr/>
        </p:nvSpPr>
        <p:spPr>
          <a:xfrm>
            <a:off x="1" y="6424551"/>
            <a:ext cx="6424550"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cs typeface="Verdana" panose="020B0604030504040204" pitchFamily="34" charset="0"/>
              </a:rPr>
              <a:t>UMH 393</a:t>
            </a:r>
          </a:p>
        </p:txBody>
      </p:sp>
    </p:spTree>
    <p:extLst>
      <p:ext uri="{BB962C8B-B14F-4D97-AF65-F5344CB8AC3E}">
        <p14:creationId xmlns:p14="http://schemas.microsoft.com/office/powerpoint/2010/main" val="8433300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4970A2-CBD4-DC11-59B9-3A0B07FDFBB6}"/>
              </a:ext>
            </a:extLst>
          </p:cNvPr>
          <p:cNvSpPr>
            <a:spLocks noGrp="1"/>
          </p:cNvSpPr>
          <p:nvPr>
            <p:ph type="ctrTitle"/>
          </p:nvPr>
        </p:nvSpPr>
        <p:spPr>
          <a:xfrm>
            <a:off x="4775595" y="728664"/>
            <a:ext cx="3738610" cy="3157080"/>
          </a:xfrm>
          <a:noFill/>
        </p:spPr>
        <p:txBody>
          <a:bodyPr>
            <a:normAutofit/>
          </a:bodyPr>
          <a:lstStyle/>
          <a:p>
            <a:pPr algn="l"/>
            <a:r>
              <a:rPr lang="en-US" sz="4500"/>
              <a:t>Psalm 8 </a:t>
            </a:r>
          </a:p>
        </p:txBody>
      </p:sp>
      <p:sp>
        <p:nvSpPr>
          <p:cNvPr id="3" name="Subtitle 2">
            <a:extLst>
              <a:ext uri="{FF2B5EF4-FFF2-40B4-BE49-F238E27FC236}">
                <a16:creationId xmlns:a16="http://schemas.microsoft.com/office/drawing/2014/main" id="{D82F4395-41C0-5280-6C07-514524F1023D}"/>
              </a:ext>
            </a:extLst>
          </p:cNvPr>
          <p:cNvSpPr>
            <a:spLocks noGrp="1"/>
          </p:cNvSpPr>
          <p:nvPr>
            <p:ph type="subTitle" idx="1"/>
          </p:nvPr>
        </p:nvSpPr>
        <p:spPr>
          <a:xfrm>
            <a:off x="4775595" y="4072045"/>
            <a:ext cx="3738610" cy="2057289"/>
          </a:xfrm>
          <a:noFill/>
        </p:spPr>
        <p:txBody>
          <a:bodyPr>
            <a:normAutofit/>
          </a:bodyPr>
          <a:lstStyle/>
          <a:p>
            <a:pPr algn="l"/>
            <a:r>
              <a:rPr lang="en-US" dirty="0"/>
              <a:t>NRSVUE</a:t>
            </a:r>
            <a:endParaRPr lang="en-US"/>
          </a:p>
        </p:txBody>
      </p:sp>
      <p:pic>
        <p:nvPicPr>
          <p:cNvPr id="1026" name="Picture 2" descr="A breathtaking alpine valley awakens at dawn with golden sunlight breaking through clouds and casting magical rays across an untouched wilderness landscape. A crystal-clear turquoise glacial lake mirrors the towering snow-capped mountain peaks that rise majestically into the morning sky. In the foreground, pristine wildflower meadows bloom with delicate white, violet, and pale gold flowers, creating a colorful natural carpet. Ancient pine forests surround the scene, with gentle morning mist rising from the dark green trees. Painted in classical oil painting style with rich textures and luminous colors including cerulean blue, emerald green, soft lavender, and warm amber tones, the artwork captures the sacred purity and peaceful stillness of this virgin mountain paradise.">
            <a:extLst>
              <a:ext uri="{FF2B5EF4-FFF2-40B4-BE49-F238E27FC236}">
                <a16:creationId xmlns:a16="http://schemas.microsoft.com/office/drawing/2014/main" id="{6334D556-28CF-FF4C-9126-69E21301E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15" r="1" b="1"/>
          <a:stretch>
            <a:fillRect/>
          </a:stretch>
        </p:blipFill>
        <p:spPr bwMode="auto">
          <a:xfrm>
            <a:off x="20" y="10"/>
            <a:ext cx="450411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7075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A79890-666F-8002-8900-0BF7E0743C30}"/>
              </a:ext>
            </a:extLst>
          </p:cNvPr>
          <p:cNvSpPr txBox="1"/>
          <p:nvPr/>
        </p:nvSpPr>
        <p:spPr>
          <a:xfrm>
            <a:off x="0" y="1005804"/>
            <a:ext cx="9144000" cy="4846391"/>
          </a:xfrm>
          <a:prstGeom prst="rect">
            <a:avLst/>
          </a:prstGeom>
          <a:noFill/>
        </p:spPr>
        <p:txBody>
          <a:bodyPr wrap="square" rtlCol="0">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1 </a:t>
            </a:r>
            <a:r>
              <a:rPr lang="en-US" sz="3000" dirty="0">
                <a:latin typeface="Verdana" panose="020B0604030504040204" pitchFamily="34" charset="0"/>
                <a:ea typeface="Verdana" panose="020B0604030504040204" pitchFamily="34" charset="0"/>
                <a:cs typeface="Verdana" panose="020B0604030504040204" pitchFamily="34" charset="0"/>
              </a:rPr>
              <a:t>O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our Sovereign, how majestic is your name in all the earth! You have set your glory above the heavens.</a:t>
            </a:r>
          </a:p>
          <a:p>
            <a:pPr algn="ctr">
              <a:lnSpc>
                <a:spcPct val="150000"/>
              </a:lnSpc>
            </a:pP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b="1" baseline="30000" dirty="0">
                <a:latin typeface="Verdana" panose="020B0604030504040204" pitchFamily="34" charset="0"/>
                <a:ea typeface="Verdana" panose="020B0604030504040204" pitchFamily="34" charset="0"/>
                <a:cs typeface="Verdana" panose="020B0604030504040204" pitchFamily="34" charset="0"/>
              </a:rPr>
              <a:t>2 </a:t>
            </a:r>
            <a:r>
              <a:rPr lang="en-US" sz="3000" dirty="0">
                <a:latin typeface="Verdana" panose="020B0604030504040204" pitchFamily="34" charset="0"/>
                <a:ea typeface="Verdana" panose="020B0604030504040204" pitchFamily="34" charset="0"/>
                <a:cs typeface="Verdana" panose="020B0604030504040204" pitchFamily="34" charset="0"/>
              </a:rPr>
              <a:t>    Out of the mouths of babes and infants you have founded a bulwark because of your foes, to silence the enemy and the avenger.</a:t>
            </a:r>
          </a:p>
        </p:txBody>
      </p:sp>
    </p:spTree>
    <p:extLst>
      <p:ext uri="{BB962C8B-B14F-4D97-AF65-F5344CB8AC3E}">
        <p14:creationId xmlns:p14="http://schemas.microsoft.com/office/powerpoint/2010/main" val="9376738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4254" y="32273"/>
            <a:ext cx="3272803" cy="161620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500" b="1" kern="1200" dirty="0">
                <a:solidFill>
                  <a:schemeClr val="tx1"/>
                </a:solidFill>
                <a:latin typeface="APPLE CHANCERY" panose="03020702040506060504" pitchFamily="66" charset="-79"/>
                <a:ea typeface="+mj-ea"/>
                <a:cs typeface="APPLE CHANCERY" panose="03020702040506060504" pitchFamily="66" charset="-79"/>
              </a:rPr>
              <a:t>Prelude</a:t>
            </a:r>
          </a:p>
        </p:txBody>
      </p:sp>
      <p:sp>
        <p:nvSpPr>
          <p:cNvPr id="5" name="TextBox 4"/>
          <p:cNvSpPr txBox="1"/>
          <p:nvPr/>
        </p:nvSpPr>
        <p:spPr>
          <a:xfrm>
            <a:off x="4685946" y="1055913"/>
            <a:ext cx="4375273" cy="3447832"/>
          </a:xfrm>
          <a:prstGeom prst="rect">
            <a:avLst/>
          </a:prstGeom>
        </p:spPr>
        <p:txBody>
          <a:bodyPr vert="horz" lIns="91440" tIns="45720" rIns="91440" bIns="45720" rtlCol="0" anchor="t">
            <a:noAutofit/>
          </a:bodyPr>
          <a:lstStyle/>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Pastor Eduardo Carrillo</a:t>
            </a:r>
          </a:p>
          <a:p>
            <a:pPr algn="ctr" defTabSz="914400">
              <a:lnSpc>
                <a:spcPct val="90000"/>
              </a:lnSpc>
              <a:spcAft>
                <a:spcPts val="600"/>
              </a:spcAft>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i="1" dirty="0">
                <a:latin typeface="Verdana" panose="020B0604030504040204" pitchFamily="34" charset="0"/>
                <a:ea typeface="Verdana" panose="020B0604030504040204" pitchFamily="34" charset="0"/>
                <a:cs typeface="Verdana" panose="020B0604030504040204" pitchFamily="34" charset="0"/>
              </a:rPr>
              <a:t>Pentecost</a:t>
            </a:r>
          </a:p>
          <a:p>
            <a:pPr algn="ctr" defTabSz="914400">
              <a:lnSpc>
                <a:spcPct val="90000"/>
              </a:lnSpc>
              <a:spcAft>
                <a:spcPts val="600"/>
              </a:spcAft>
            </a:pPr>
            <a:endParaRPr lang="en-US" sz="2800" i="1"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May 31</a:t>
            </a:r>
            <a:r>
              <a:rPr lang="en-US" sz="3000" baseline="30000" dirty="0">
                <a:latin typeface="Verdana" panose="020B0604030504040204" pitchFamily="34" charset="0"/>
                <a:ea typeface="Verdana" panose="020B0604030504040204" pitchFamily="34" charset="0"/>
                <a:cs typeface="Verdana" panose="020B0604030504040204" pitchFamily="34" charset="0"/>
              </a:rPr>
              <a:t>st</a:t>
            </a:r>
            <a:r>
              <a:rPr lang="en-US" sz="3000" dirty="0">
                <a:latin typeface="Verdana" panose="020B0604030504040204" pitchFamily="34" charset="0"/>
                <a:ea typeface="Verdana" panose="020B0604030504040204" pitchFamily="34" charset="0"/>
                <a:cs typeface="Verdana" panose="020B0604030504040204" pitchFamily="34" charset="0"/>
              </a:rPr>
              <a:t>, 2026</a:t>
            </a:r>
          </a:p>
          <a:p>
            <a:pPr algn="ctr" defTabSz="914400">
              <a:lnSpc>
                <a:spcPct val="90000"/>
              </a:lnSpc>
              <a:spcAft>
                <a:spcPts val="600"/>
              </a:spcAft>
            </a:pPr>
            <a:endParaRPr lang="en-US" sz="2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CCLI License:</a:t>
            </a: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3430384-01-1829</a:t>
            </a:r>
          </a:p>
        </p:txBody>
      </p:sp>
      <p:cxnSp>
        <p:nvCxnSpPr>
          <p:cNvPr id="7" name="Straight Connector 6">
            <a:extLst>
              <a:ext uri="{FF2B5EF4-FFF2-40B4-BE49-F238E27FC236}">
                <a16:creationId xmlns:a16="http://schemas.microsoft.com/office/drawing/2014/main" id="{C162BB4D-E2BF-6CFB-AE05-BD3B2DB2342A}"/>
              </a:ext>
            </a:extLst>
          </p:cNvPr>
          <p:cNvCxnSpPr/>
          <p:nvPr/>
        </p:nvCxnSpPr>
        <p:spPr>
          <a:xfrm>
            <a:off x="5474768" y="1055913"/>
            <a:ext cx="2797628" cy="0"/>
          </a:xfrm>
          <a:prstGeom prst="line">
            <a:avLst/>
          </a:prstGeom>
          <a:ln>
            <a:solidFill>
              <a:srgbClr val="A791C5"/>
            </a:solidFill>
          </a:ln>
        </p:spPr>
        <p:style>
          <a:lnRef idx="3">
            <a:schemeClr val="accent1"/>
          </a:lnRef>
          <a:fillRef idx="0">
            <a:schemeClr val="accent1"/>
          </a:fillRef>
          <a:effectRef idx="2">
            <a:schemeClr val="accent1"/>
          </a:effectRef>
          <a:fontRef idx="minor">
            <a:schemeClr val="tx1"/>
          </a:fontRef>
        </p:style>
      </p:cxnSp>
      <p:sp>
        <p:nvSpPr>
          <p:cNvPr id="3" name="Text Placeholder 2">
            <a:extLst>
              <a:ext uri="{FF2B5EF4-FFF2-40B4-BE49-F238E27FC236}">
                <a16:creationId xmlns:a16="http://schemas.microsoft.com/office/drawing/2014/main" id="{790E8C4D-1CAC-DDD4-D69E-6D9FF4401769}"/>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pic>
        <p:nvPicPr>
          <p:cNvPr id="11" name="Picture 10">
            <a:extLst>
              <a:ext uri="{FF2B5EF4-FFF2-40B4-BE49-F238E27FC236}">
                <a16:creationId xmlns:a16="http://schemas.microsoft.com/office/drawing/2014/main" id="{1476A554-8CFD-929A-6154-91FB79E68890}"/>
              </a:ext>
            </a:extLst>
          </p:cNvPr>
          <p:cNvPicPr>
            <a:picLocks noChangeAspect="1"/>
          </p:cNvPicPr>
          <p:nvPr/>
        </p:nvPicPr>
        <p:blipFill>
          <a:blip r:embed="rId3"/>
          <a:stretch>
            <a:fillRect/>
          </a:stretch>
        </p:blipFill>
        <p:spPr>
          <a:xfrm>
            <a:off x="584200" y="1055913"/>
            <a:ext cx="3987800" cy="3835400"/>
          </a:xfrm>
          <a:prstGeom prst="rect">
            <a:avLst/>
          </a:prstGeom>
        </p:spPr>
      </p:pic>
    </p:spTree>
    <p:extLst>
      <p:ext uri="{BB962C8B-B14F-4D97-AF65-F5344CB8AC3E}">
        <p14:creationId xmlns:p14="http://schemas.microsoft.com/office/powerpoint/2010/main" val="23910802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CA70D-DA75-EB4D-5966-05A1A50564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20535C-5968-FAAC-3ABC-A75A7F4FFD1D}"/>
              </a:ext>
            </a:extLst>
          </p:cNvPr>
          <p:cNvSpPr txBox="1"/>
          <p:nvPr/>
        </p:nvSpPr>
        <p:spPr>
          <a:xfrm>
            <a:off x="0" y="1352053"/>
            <a:ext cx="9144000" cy="4153894"/>
          </a:xfrm>
          <a:prstGeom prst="rect">
            <a:avLst/>
          </a:prstGeom>
          <a:noFill/>
        </p:spPr>
        <p:txBody>
          <a:bodyPr wrap="square" rtlCol="0">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3 </a:t>
            </a:r>
            <a:r>
              <a:rPr lang="en-US" sz="3000" dirty="0">
                <a:latin typeface="Verdana" panose="020B0604030504040204" pitchFamily="34" charset="0"/>
                <a:ea typeface="Verdana" panose="020B0604030504040204" pitchFamily="34" charset="0"/>
                <a:cs typeface="Verdana" panose="020B0604030504040204" pitchFamily="34" charset="0"/>
              </a:rPr>
              <a:t>When I look at your heavens, the work of your fingers, the moon and the stars that you have established;</a:t>
            </a:r>
          </a:p>
          <a:p>
            <a:pPr algn="ctr">
              <a:lnSpc>
                <a:spcPct val="150000"/>
              </a:lnSpc>
            </a:pP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b="1" baseline="30000" dirty="0">
                <a:latin typeface="Verdana" panose="020B0604030504040204" pitchFamily="34" charset="0"/>
                <a:ea typeface="Verdana" panose="020B0604030504040204" pitchFamily="34" charset="0"/>
                <a:cs typeface="Verdana" panose="020B0604030504040204" pitchFamily="34" charset="0"/>
              </a:rPr>
              <a:t>4 </a:t>
            </a:r>
            <a:r>
              <a:rPr lang="en-US" sz="3000" dirty="0">
                <a:latin typeface="Verdana" panose="020B0604030504040204" pitchFamily="34" charset="0"/>
                <a:ea typeface="Verdana" panose="020B0604030504040204" pitchFamily="34" charset="0"/>
                <a:cs typeface="Verdana" panose="020B0604030504040204" pitchFamily="34" charset="0"/>
              </a:rPr>
              <a:t>what are humans that you are mindful of them, mortals that you care for them?</a:t>
            </a:r>
          </a:p>
        </p:txBody>
      </p:sp>
    </p:spTree>
    <p:extLst>
      <p:ext uri="{BB962C8B-B14F-4D97-AF65-F5344CB8AC3E}">
        <p14:creationId xmlns:p14="http://schemas.microsoft.com/office/powerpoint/2010/main" val="17995413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2D0BA-F47A-7833-9E63-75A8EA3384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51A127-DBE7-3363-A40E-B972D8BB91C2}"/>
              </a:ext>
            </a:extLst>
          </p:cNvPr>
          <p:cNvSpPr txBox="1"/>
          <p:nvPr/>
        </p:nvSpPr>
        <p:spPr>
          <a:xfrm>
            <a:off x="0" y="1352053"/>
            <a:ext cx="9144000" cy="4153894"/>
          </a:xfrm>
          <a:prstGeom prst="rect">
            <a:avLst/>
          </a:prstGeom>
          <a:noFill/>
        </p:spPr>
        <p:txBody>
          <a:bodyPr wrap="square" rtlCol="0">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5 </a:t>
            </a:r>
            <a:r>
              <a:rPr lang="en-US" sz="3000" dirty="0">
                <a:latin typeface="Verdana" panose="020B0604030504040204" pitchFamily="34" charset="0"/>
                <a:ea typeface="Verdana" panose="020B0604030504040204" pitchFamily="34" charset="0"/>
                <a:cs typeface="Verdana" panose="020B0604030504040204" pitchFamily="34" charset="0"/>
              </a:rPr>
              <a:t>Yet you have made them a little lower than God</a:t>
            </a:r>
            <a:r>
              <a:rPr lang="en-US" sz="3000" baseline="30000" dirty="0">
                <a:latin typeface="Verdana" panose="020B0604030504040204" pitchFamily="34" charset="0"/>
                <a:ea typeface="Verdana" panose="020B0604030504040204" pitchFamily="34" charset="0"/>
                <a:cs typeface="Verdana" panose="020B0604030504040204" pitchFamily="34" charset="0"/>
              </a:rPr>
              <a:t> </a:t>
            </a:r>
            <a:r>
              <a:rPr lang="en-US" sz="3000" dirty="0">
                <a:latin typeface="Verdana" panose="020B0604030504040204" pitchFamily="34" charset="0"/>
                <a:ea typeface="Verdana" panose="020B0604030504040204" pitchFamily="34" charset="0"/>
                <a:cs typeface="Verdana" panose="020B0604030504040204" pitchFamily="34" charset="0"/>
              </a:rPr>
              <a:t> and crowned them with glory and honor.</a:t>
            </a:r>
          </a:p>
          <a:p>
            <a:pPr algn="ctr">
              <a:lnSpc>
                <a:spcPct val="150000"/>
              </a:lnSpc>
            </a:pP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b="1" baseline="30000" dirty="0">
                <a:latin typeface="Verdana" panose="020B0604030504040204" pitchFamily="34" charset="0"/>
                <a:ea typeface="Verdana" panose="020B0604030504040204" pitchFamily="34" charset="0"/>
                <a:cs typeface="Verdana" panose="020B0604030504040204" pitchFamily="34" charset="0"/>
              </a:rPr>
              <a:t>6 </a:t>
            </a:r>
            <a:r>
              <a:rPr lang="en-US" sz="3000" dirty="0">
                <a:latin typeface="Verdana" panose="020B0604030504040204" pitchFamily="34" charset="0"/>
                <a:ea typeface="Verdana" panose="020B0604030504040204" pitchFamily="34" charset="0"/>
                <a:cs typeface="Verdana" panose="020B0604030504040204" pitchFamily="34" charset="0"/>
              </a:rPr>
              <a:t>You have given them dominion over the works of your hands; you have put all things under their feet, </a:t>
            </a:r>
          </a:p>
        </p:txBody>
      </p:sp>
    </p:spTree>
    <p:extLst>
      <p:ext uri="{BB962C8B-B14F-4D97-AF65-F5344CB8AC3E}">
        <p14:creationId xmlns:p14="http://schemas.microsoft.com/office/powerpoint/2010/main" val="12809383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C8966-AD94-270F-419B-896F11E4217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ECB22D-E1CA-213B-54F4-8C631583057B}"/>
              </a:ext>
            </a:extLst>
          </p:cNvPr>
          <p:cNvSpPr txBox="1"/>
          <p:nvPr/>
        </p:nvSpPr>
        <p:spPr>
          <a:xfrm>
            <a:off x="0" y="659555"/>
            <a:ext cx="9144000" cy="5538889"/>
          </a:xfrm>
          <a:prstGeom prst="rect">
            <a:avLst/>
          </a:prstGeom>
          <a:noFill/>
        </p:spPr>
        <p:txBody>
          <a:bodyPr wrap="square" rtlCol="0">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7 </a:t>
            </a:r>
            <a:r>
              <a:rPr lang="en-US" sz="3000" dirty="0">
                <a:latin typeface="Verdana" panose="020B0604030504040204" pitchFamily="34" charset="0"/>
                <a:ea typeface="Verdana" panose="020B0604030504040204" pitchFamily="34" charset="0"/>
                <a:cs typeface="Verdana" panose="020B0604030504040204" pitchFamily="34" charset="0"/>
              </a:rPr>
              <a:t>all sheep and oxen, and also the beasts of the field,</a:t>
            </a:r>
          </a:p>
          <a:p>
            <a:pPr algn="ctr">
              <a:lnSpc>
                <a:spcPct val="150000"/>
              </a:lnSpc>
            </a:pPr>
            <a:br>
              <a:rPr lang="en-US" sz="3000" dirty="0">
                <a:latin typeface="Verdana" panose="020B0604030504040204" pitchFamily="34" charset="0"/>
                <a:ea typeface="Verdana" panose="020B0604030504040204" pitchFamily="34" charset="0"/>
                <a:cs typeface="Verdana" panose="020B0604030504040204" pitchFamily="34" charset="0"/>
              </a:rPr>
            </a:br>
            <a:r>
              <a:rPr lang="en-US" sz="3000" b="1" baseline="30000" dirty="0">
                <a:latin typeface="Verdana" panose="020B0604030504040204" pitchFamily="34" charset="0"/>
                <a:ea typeface="Verdana" panose="020B0604030504040204" pitchFamily="34" charset="0"/>
                <a:cs typeface="Verdana" panose="020B0604030504040204" pitchFamily="34" charset="0"/>
              </a:rPr>
              <a:t>8 </a:t>
            </a:r>
            <a:r>
              <a:rPr lang="en-US" sz="3000" dirty="0">
                <a:latin typeface="Verdana" panose="020B0604030504040204" pitchFamily="34" charset="0"/>
                <a:ea typeface="Verdana" panose="020B0604030504040204" pitchFamily="34" charset="0"/>
                <a:cs typeface="Verdana" panose="020B0604030504040204" pitchFamily="34" charset="0"/>
              </a:rPr>
              <a:t>the birds of the air, and the fish of the sea, whatever passes along the paths of the seas.</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9 </a:t>
            </a:r>
            <a:r>
              <a:rPr lang="en-US" sz="3000" dirty="0">
                <a:latin typeface="Verdana" panose="020B0604030504040204" pitchFamily="34" charset="0"/>
                <a:ea typeface="Verdana" panose="020B0604030504040204" pitchFamily="34" charset="0"/>
                <a:cs typeface="Verdana" panose="020B0604030504040204" pitchFamily="34" charset="0"/>
              </a:rPr>
              <a:t>O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our Sovereign, how majestic is your name in all the earth!</a:t>
            </a:r>
          </a:p>
        </p:txBody>
      </p:sp>
    </p:spTree>
    <p:extLst>
      <p:ext uri="{BB962C8B-B14F-4D97-AF65-F5344CB8AC3E}">
        <p14:creationId xmlns:p14="http://schemas.microsoft.com/office/powerpoint/2010/main" val="40437583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0028D0-3E50-FA28-9D0B-B4EE255DB362}"/>
              </a:ext>
            </a:extLst>
          </p:cNvPr>
          <p:cNvSpPr>
            <a:spLocks noGrp="1"/>
          </p:cNvSpPr>
          <p:nvPr>
            <p:ph type="ctrTitle"/>
          </p:nvPr>
        </p:nvSpPr>
        <p:spPr>
          <a:xfrm>
            <a:off x="941295" y="5279511"/>
            <a:ext cx="7261411" cy="739880"/>
          </a:xfrm>
        </p:spPr>
        <p:txBody>
          <a:bodyPr anchor="b">
            <a:normAutofit/>
          </a:bodyPr>
          <a:lstStyle/>
          <a:p>
            <a:r>
              <a:rPr lang="en-US" sz="3100" b="1">
                <a:solidFill>
                  <a:schemeClr val="tx1">
                    <a:lumMod val="85000"/>
                    <a:lumOff val="15000"/>
                  </a:schemeClr>
                </a:solidFill>
              </a:rPr>
              <a:t>Matthew 28: 16 – 20 </a:t>
            </a:r>
            <a:endParaRPr lang="en-US" sz="3100">
              <a:solidFill>
                <a:schemeClr val="tx1">
                  <a:lumMod val="85000"/>
                  <a:lumOff val="15000"/>
                </a:schemeClr>
              </a:solidFill>
            </a:endParaRPr>
          </a:p>
        </p:txBody>
      </p:sp>
      <p:sp>
        <p:nvSpPr>
          <p:cNvPr id="3" name="Subtitle 2">
            <a:extLst>
              <a:ext uri="{FF2B5EF4-FFF2-40B4-BE49-F238E27FC236}">
                <a16:creationId xmlns:a16="http://schemas.microsoft.com/office/drawing/2014/main" id="{6C14DF56-9053-F240-43BA-9CD14E068319}"/>
              </a:ext>
            </a:extLst>
          </p:cNvPr>
          <p:cNvSpPr>
            <a:spLocks noGrp="1"/>
          </p:cNvSpPr>
          <p:nvPr>
            <p:ph type="subTitle" idx="1"/>
          </p:nvPr>
        </p:nvSpPr>
        <p:spPr>
          <a:xfrm>
            <a:off x="1819835" y="6019391"/>
            <a:ext cx="5486399" cy="365125"/>
          </a:xfrm>
        </p:spPr>
        <p:txBody>
          <a:bodyPr anchor="t">
            <a:normAutofit/>
          </a:bodyPr>
          <a:lstStyle/>
          <a:p>
            <a:r>
              <a:rPr lang="en-US" sz="1400">
                <a:solidFill>
                  <a:schemeClr val="tx1">
                    <a:lumMod val="85000"/>
                    <a:lumOff val="15000"/>
                  </a:schemeClr>
                </a:solidFill>
              </a:rPr>
              <a:t>NRSVUE</a:t>
            </a:r>
          </a:p>
        </p:txBody>
      </p:sp>
      <p:pic>
        <p:nvPicPr>
          <p:cNvPr id="1026" name="Picture 2" descr="Flowing watercolor illustration captures a spiritual moment of Jesus embracing a figure in protective arms. The artwork uses minimal silhouette forms centered in the composition, surrounded by radiating divine light. Warm golden ochre tones glow from the center, gradually transitioning to soft sky blue at the edges with gentle lavender accents throughout. The loose wet-on-wet watercolor technique creates an atmospheric, heavenly feeling with intentional color bleeding and organic edges. Vast negative space and preserved paper whites emphasize the spiritual connection between the figures. Simple flowing forms suggest robes and protective embrace, while lifted highlights add celestial radiance. This contemporary minimalist style delivers maximum emotional impact through soft gradients and peaceful color harmony, inspiring feelings of comfort, protection, and divine love.">
            <a:extLst>
              <a:ext uri="{FF2B5EF4-FFF2-40B4-BE49-F238E27FC236}">
                <a16:creationId xmlns:a16="http://schemas.microsoft.com/office/drawing/2014/main" id="{6B1F36B1-AE54-0BE4-C5B8-485CB5BE9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41" r="4795" b="2"/>
          <a:stretch>
            <a:fillRect/>
          </a:stretch>
        </p:blipFill>
        <p:spPr bwMode="auto">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8432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2CB1DE-68E4-AB16-74EE-428D187483DF}"/>
              </a:ext>
            </a:extLst>
          </p:cNvPr>
          <p:cNvSpPr txBox="1"/>
          <p:nvPr/>
        </p:nvSpPr>
        <p:spPr>
          <a:xfrm>
            <a:off x="0" y="1249461"/>
            <a:ext cx="9144000" cy="4359078"/>
          </a:xfrm>
          <a:prstGeom prst="rect">
            <a:avLst/>
          </a:prstGeom>
          <a:noFill/>
        </p:spPr>
        <p:txBody>
          <a:bodyPr wrap="square">
            <a:spAutoFit/>
          </a:bodyPr>
          <a:lstStyle/>
          <a:p>
            <a:pPr marL="0" marR="0" algn="ctr">
              <a:lnSpc>
                <a:spcPct val="150000"/>
              </a:lnSpc>
              <a:spcAft>
                <a:spcPts val="800"/>
              </a:spcAft>
              <a:buNone/>
            </a:pPr>
            <a:r>
              <a:rPr lang="en-US" sz="3000" b="1" kern="1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16 </a:t>
            </a: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Now the eleven disciples went to Galilee, to the mountain to which Jesus had directed them. </a:t>
            </a:r>
          </a:p>
          <a:p>
            <a:pPr marL="0" marR="0" algn="ctr">
              <a:lnSpc>
                <a:spcPct val="150000"/>
              </a:lnSpc>
              <a:spcAft>
                <a:spcPts val="800"/>
              </a:spcAft>
              <a:buNone/>
            </a:pPr>
            <a:endParaRPr lang="en-US" sz="3000" kern="1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spcAft>
                <a:spcPts val="800"/>
              </a:spcAft>
              <a:buNone/>
            </a:pPr>
            <a:r>
              <a:rPr lang="en-US" sz="3000" b="1" kern="1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17 </a:t>
            </a:r>
            <a:r>
              <a:rPr lang="en-US" sz="3000" kern="1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they saw him, they worshiped him, but they doubted. </a:t>
            </a:r>
            <a:endParaRPr lang="en-US" sz="3000" kern="1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896208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549D3-9C78-1143-B34F-261DF5977D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02E7BF-AE8C-30E4-0C84-13ABAFE838C5}"/>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18 </a:t>
            </a:r>
            <a:r>
              <a:rPr lang="en-US" sz="3000" dirty="0">
                <a:latin typeface="Verdana" panose="020B0604030504040204" pitchFamily="34" charset="0"/>
                <a:ea typeface="Verdana" panose="020B0604030504040204" pitchFamily="34" charset="0"/>
                <a:cs typeface="Verdana" panose="020B0604030504040204" pitchFamily="34" charset="0"/>
              </a:rPr>
              <a:t>And Jesus came and said to them, “All authority in heaven and on earth has been given to me.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19 </a:t>
            </a:r>
            <a:r>
              <a:rPr lang="en-US" sz="3000" dirty="0">
                <a:latin typeface="Verdana" panose="020B0604030504040204" pitchFamily="34" charset="0"/>
                <a:ea typeface="Verdana" panose="020B0604030504040204" pitchFamily="34" charset="0"/>
                <a:cs typeface="Verdana" panose="020B0604030504040204" pitchFamily="34" charset="0"/>
              </a:rPr>
              <a:t>Go therefore and make disciples of all nations, baptizing them in the name of the Father and of the Son and of the Holy Spirit </a:t>
            </a:r>
          </a:p>
        </p:txBody>
      </p:sp>
    </p:spTree>
    <p:extLst>
      <p:ext uri="{BB962C8B-B14F-4D97-AF65-F5344CB8AC3E}">
        <p14:creationId xmlns:p14="http://schemas.microsoft.com/office/powerpoint/2010/main" val="36796552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FF6B8-A9F8-E8F4-64EF-D17E488D17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CC288C-43D3-3B35-1984-96F8A7643189}"/>
              </a:ext>
            </a:extLst>
          </p:cNvPr>
          <p:cNvSpPr txBox="1"/>
          <p:nvPr/>
        </p:nvSpPr>
        <p:spPr>
          <a:xfrm>
            <a:off x="0" y="2390799"/>
            <a:ext cx="9144000" cy="2076402"/>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20 </a:t>
            </a:r>
            <a:r>
              <a:rPr lang="en-US" sz="3000" dirty="0">
                <a:latin typeface="Verdana" panose="020B0604030504040204" pitchFamily="34" charset="0"/>
                <a:ea typeface="Verdana" panose="020B0604030504040204" pitchFamily="34" charset="0"/>
                <a:cs typeface="Verdana" panose="020B0604030504040204" pitchFamily="34" charset="0"/>
              </a:rPr>
              <a:t>and teaching them to obey everything that I have commanded you. And remember, I am with you always, to the end of the age.” </a:t>
            </a:r>
          </a:p>
        </p:txBody>
      </p:sp>
    </p:spTree>
    <p:extLst>
      <p:ext uri="{BB962C8B-B14F-4D97-AF65-F5344CB8AC3E}">
        <p14:creationId xmlns:p14="http://schemas.microsoft.com/office/powerpoint/2010/main" val="67589857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A8B21E-7B5B-3873-471C-06EC4F753DF3}"/>
              </a:ext>
            </a:extLst>
          </p:cNvPr>
          <p:cNvSpPr txBox="1"/>
          <p:nvPr/>
        </p:nvSpPr>
        <p:spPr>
          <a:xfrm>
            <a:off x="0" y="1375361"/>
            <a:ext cx="6317673" cy="4107278"/>
          </a:xfrm>
          <a:prstGeom prst="rect">
            <a:avLst/>
          </a:prstGeom>
          <a:noFill/>
        </p:spPr>
        <p:txBody>
          <a:bodyPr wrap="square">
            <a:spAutoFit/>
          </a:bodyPr>
          <a:lstStyle/>
          <a:p>
            <a:pPr algn="ctr">
              <a:lnSpc>
                <a:spcPct val="150000"/>
              </a:lnSpc>
              <a:buNone/>
            </a:pPr>
            <a:r>
              <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The Word of God for the people of God </a:t>
            </a:r>
          </a:p>
          <a:p>
            <a:pPr algn="ctr">
              <a:lnSpc>
                <a:spcPct val="150000"/>
              </a:lnSpc>
              <a:buNone/>
            </a:pP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4500" b="1"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Thanks be to God</a:t>
            </a: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61056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jestic snow-capped mountain peaks tower above a crystal-clear alpine lake, their jagged granite ridges perfectly mirrored in the turquoise water below. Golden hour sunlight bathes the rocky summits in warm amber tones while cool blue shadows fill the mountain valley. Colorful wildflowers dot the rocky shoreline in the foreground, adding vibrant splashes of color to the natural scene. Wispy cirrus clouds streak across the luminous sky, duplicated in the lake's glassy surface to create a stunning symmetrical composition. Distant mountain ridges fade into soft gradients of blue and violet through atmospheric haze, adding depth to the untouched wilderness landscape. The still water acts as a perfect mirror, capturing every detail of the dramatic peaks and sky above in this breathtaking display of nature's beauty during the magic hour.">
            <a:extLst>
              <a:ext uri="{FF2B5EF4-FFF2-40B4-BE49-F238E27FC236}">
                <a16:creationId xmlns:a16="http://schemas.microsoft.com/office/drawing/2014/main" id="{E26E4E2B-0DB3-DF11-3F13-F7551598D6B6}"/>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A8B9FA-5A5D-EBEB-CE51-917181B6FB2C}"/>
              </a:ext>
            </a:extLst>
          </p:cNvPr>
          <p:cNvSpPr txBox="1"/>
          <p:nvPr/>
        </p:nvSpPr>
        <p:spPr>
          <a:xfrm>
            <a:off x="1890995" y="83284"/>
            <a:ext cx="5362006" cy="1446550"/>
          </a:xfrm>
          <a:prstGeom prst="rect">
            <a:avLst/>
          </a:prstGeom>
          <a:noFill/>
        </p:spPr>
        <p:txBody>
          <a:bodyPr wrap="square" rtlCol="0">
            <a:spAutoFit/>
          </a:bodyPr>
          <a:lstStyle/>
          <a:p>
            <a:r>
              <a:rPr lang="en-US" sz="8800" b="1" dirty="0">
                <a:latin typeface="Verdana" panose="020B0604030504040204" pitchFamily="34" charset="0"/>
                <a:ea typeface="Verdana" panose="020B0604030504040204" pitchFamily="34" charset="0"/>
                <a:cs typeface="Verdana" panose="020B0604030504040204" pitchFamily="34" charset="0"/>
              </a:rPr>
              <a:t>Sermon</a:t>
            </a:r>
          </a:p>
        </p:txBody>
      </p:sp>
      <p:sp>
        <p:nvSpPr>
          <p:cNvPr id="3" name="TextBox 2">
            <a:extLst>
              <a:ext uri="{FF2B5EF4-FFF2-40B4-BE49-F238E27FC236}">
                <a16:creationId xmlns:a16="http://schemas.microsoft.com/office/drawing/2014/main" id="{FED0075C-58B9-59F7-41B2-BFDF7C0B4690}"/>
              </a:ext>
            </a:extLst>
          </p:cNvPr>
          <p:cNvSpPr txBox="1"/>
          <p:nvPr/>
        </p:nvSpPr>
        <p:spPr>
          <a:xfrm>
            <a:off x="67960" y="2967335"/>
            <a:ext cx="9008076" cy="861774"/>
          </a:xfrm>
          <a:prstGeom prst="rect">
            <a:avLst/>
          </a:prstGeom>
          <a:solidFill>
            <a:srgbClr val="FFFBD9">
              <a:alpha val="14000"/>
            </a:srgbClr>
          </a:solidFill>
        </p:spPr>
        <p:txBody>
          <a:bodyPr wrap="square" rtlCol="0">
            <a:spAutoFit/>
          </a:bodyPr>
          <a:lstStyle/>
          <a:p>
            <a:pPr algn="ctr"/>
            <a:r>
              <a:rPr lang="en-US" sz="5000" b="1" dirty="0">
                <a:latin typeface="Verdana" panose="020B0604030504040204" pitchFamily="34" charset="0"/>
                <a:ea typeface="Verdana" panose="020B0604030504040204" pitchFamily="34" charset="0"/>
                <a:cs typeface="Verdana" panose="020B0604030504040204" pitchFamily="34" charset="0"/>
              </a:rPr>
              <a:t>“Majestic Charge”</a:t>
            </a:r>
          </a:p>
        </p:txBody>
      </p:sp>
    </p:spTree>
    <p:extLst>
      <p:ext uri="{BB962C8B-B14F-4D97-AF65-F5344CB8AC3E}">
        <p14:creationId xmlns:p14="http://schemas.microsoft.com/office/powerpoint/2010/main" val="8764537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breathtaking sunrise unfolds above a thick layer of clouds, offering a perspective from high altitude where morning mist creates an ethereal atmosphere. The golden sun emerges at the horizon, sending dramatic light rays through thin clouds in the distance. The sky displays a stunning gradient transitioning from deep navy blue at the top through warm amber tones to soft coral pink near the horizon. Subtle mountain silhouettes add depth to the composition without overwhelming the minimalist aesthetic. The wide format emphasizes horizontal color bands that stretch across the dawn sky. Gentle morning fog hovers low, adding atmospheric dimension to this peaceful scene. The clean composition follows the rule of thirds, allowing negative space to enhance the tranquil mood of daybreak.">
            <a:extLst>
              <a:ext uri="{FF2B5EF4-FFF2-40B4-BE49-F238E27FC236}">
                <a16:creationId xmlns:a16="http://schemas.microsoft.com/office/drawing/2014/main" id="{5F292BA1-16EC-44CD-2852-1452188073B2}"/>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0F0945-EF1C-9EB5-DD8A-7BCA2F57C0DF}"/>
              </a:ext>
            </a:extLst>
          </p:cNvPr>
          <p:cNvSpPr txBox="1"/>
          <p:nvPr/>
        </p:nvSpPr>
        <p:spPr>
          <a:xfrm>
            <a:off x="0" y="0"/>
            <a:ext cx="5178392" cy="784830"/>
          </a:xfrm>
          <a:prstGeom prst="rect">
            <a:avLst/>
          </a:prstGeom>
          <a:noFill/>
        </p:spPr>
        <p:txBody>
          <a:bodyPr wrap="square">
            <a:spAutoFit/>
          </a:bodyPr>
          <a:lstStyle/>
          <a:p>
            <a:pPr eaLnBrk="1" hangingPunct="1">
              <a:spcBef>
                <a:spcPct val="50000"/>
              </a:spcBef>
            </a:pPr>
            <a:r>
              <a:rPr lang="en-US" altLang="en-US" sz="4500" dirty="0">
                <a:latin typeface="Times New Roman" panose="02020603050405020304" pitchFamily="18" charset="0"/>
              </a:rPr>
              <a:t>Morning Has Broken</a:t>
            </a:r>
          </a:p>
        </p:txBody>
      </p:sp>
      <p:sp>
        <p:nvSpPr>
          <p:cNvPr id="5" name="TextBox 4">
            <a:extLst>
              <a:ext uri="{FF2B5EF4-FFF2-40B4-BE49-F238E27FC236}">
                <a16:creationId xmlns:a16="http://schemas.microsoft.com/office/drawing/2014/main" id="{C23A497D-FC6C-6FFA-EACF-276DBEB22476}"/>
              </a:ext>
            </a:extLst>
          </p:cNvPr>
          <p:cNvSpPr txBox="1"/>
          <p:nvPr/>
        </p:nvSpPr>
        <p:spPr>
          <a:xfrm>
            <a:off x="7748337" y="118530"/>
            <a:ext cx="1058778" cy="784830"/>
          </a:xfrm>
          <a:prstGeom prst="rect">
            <a:avLst/>
          </a:prstGeom>
          <a:noFill/>
        </p:spPr>
        <p:txBody>
          <a:bodyPr wrap="square">
            <a:spAutoFit/>
          </a:bodyPr>
          <a:lstStyle/>
          <a:p>
            <a:pPr>
              <a:spcBef>
                <a:spcPct val="50000"/>
              </a:spcBef>
              <a:defRPr/>
            </a:pPr>
            <a:r>
              <a:rPr lang="en-US" sz="4500" dirty="0">
                <a:latin typeface="Times New Roman" pitchFamily="18" charset="0"/>
              </a:rPr>
              <a:t>145</a:t>
            </a:r>
          </a:p>
        </p:txBody>
      </p:sp>
      <p:sp>
        <p:nvSpPr>
          <p:cNvPr id="8" name="TextBox 7">
            <a:extLst>
              <a:ext uri="{FF2B5EF4-FFF2-40B4-BE49-F238E27FC236}">
                <a16:creationId xmlns:a16="http://schemas.microsoft.com/office/drawing/2014/main" id="{89878499-3DCF-F741-B3FF-ACC91C301413}"/>
              </a:ext>
            </a:extLst>
          </p:cNvPr>
          <p:cNvSpPr txBox="1"/>
          <p:nvPr/>
        </p:nvSpPr>
        <p:spPr>
          <a:xfrm>
            <a:off x="0" y="718694"/>
            <a:ext cx="5074919" cy="369332"/>
          </a:xfrm>
          <a:prstGeom prst="rect">
            <a:avLst/>
          </a:prstGeom>
          <a:noFill/>
        </p:spPr>
        <p:txBody>
          <a:bodyPr wrap="square">
            <a:spAutoFit/>
          </a:bodyPr>
          <a:lstStyle/>
          <a:p>
            <a:pPr eaLnBrk="1" hangingPunct="1">
              <a:spcBef>
                <a:spcPct val="50000"/>
              </a:spcBef>
            </a:pPr>
            <a:r>
              <a:rPr lang="en-US" altLang="en-US" sz="1800" b="0" dirty="0">
                <a:solidFill>
                  <a:srgbClr val="333399"/>
                </a:solidFill>
                <a:latin typeface="Times New Roman" panose="02020603050405020304" pitchFamily="18" charset="0"/>
              </a:rPr>
              <a:t>WORDS: Eleanor Farjeon, 1931 (Lam. 3:22-23)</a:t>
            </a:r>
            <a:endParaRPr lang="en-US" altLang="en-US" sz="2000" dirty="0">
              <a:solidFill>
                <a:srgbClr val="333399"/>
              </a:solidFill>
              <a:latin typeface="Times New Roman" panose="02020603050405020304" pitchFamily="18" charset="0"/>
            </a:endParaRPr>
          </a:p>
        </p:txBody>
      </p:sp>
      <p:sp>
        <p:nvSpPr>
          <p:cNvPr id="10" name="TextBox 9">
            <a:extLst>
              <a:ext uri="{FF2B5EF4-FFF2-40B4-BE49-F238E27FC236}">
                <a16:creationId xmlns:a16="http://schemas.microsoft.com/office/drawing/2014/main" id="{D82237D2-746A-3349-16FA-4D43619FE646}"/>
              </a:ext>
            </a:extLst>
          </p:cNvPr>
          <p:cNvSpPr txBox="1"/>
          <p:nvPr/>
        </p:nvSpPr>
        <p:spPr>
          <a:xfrm>
            <a:off x="206943" y="1622054"/>
            <a:ext cx="8730113" cy="5275996"/>
          </a:xfrm>
          <a:prstGeom prst="rect">
            <a:avLst/>
          </a:prstGeom>
          <a:noFill/>
        </p:spPr>
        <p:txBody>
          <a:bodyPr wrap="square">
            <a:spAutoFit/>
          </a:bodyPr>
          <a:lstStyle/>
          <a:p>
            <a:pPr marL="514350" indent="-514350" algn="ctr" eaLnBrk="1" hangingPunct="1">
              <a:lnSpc>
                <a:spcPct val="150000"/>
              </a:lnSpc>
              <a:spcBef>
                <a:spcPct val="50000"/>
              </a:spcBef>
              <a:buAutoNum type="arabicPeriod"/>
            </a:pPr>
            <a:r>
              <a:rPr lang="en-US" altLang="en-US" sz="3000" dirty="0">
                <a:latin typeface="Times New Roman" panose="02020603050405020304" pitchFamily="18" charset="0"/>
              </a:rPr>
              <a:t>Morning has broken like the first morning;</a:t>
            </a:r>
            <a:br>
              <a:rPr lang="en-US" altLang="en-US" sz="3000" dirty="0">
                <a:latin typeface="Times New Roman" panose="02020603050405020304" pitchFamily="18" charset="0"/>
              </a:rPr>
            </a:br>
            <a:r>
              <a:rPr lang="en-US" altLang="en-US" sz="3000" dirty="0">
                <a:latin typeface="Times New Roman" panose="02020603050405020304" pitchFamily="18" charset="0"/>
              </a:rPr>
              <a:t>blackbird has spoken like the first bird.</a:t>
            </a:r>
          </a:p>
          <a:p>
            <a:pPr algn="ctr" eaLnBrk="1" hangingPunct="1">
              <a:lnSpc>
                <a:spcPct val="150000"/>
              </a:lnSpc>
              <a:spcBef>
                <a:spcPct val="50000"/>
              </a:spcBef>
            </a:pPr>
            <a:r>
              <a:rPr lang="en-US" altLang="en-US" sz="3000" dirty="0">
                <a:latin typeface="Times New Roman" panose="02020603050405020304" pitchFamily="18" charset="0"/>
              </a:rPr>
              <a:t>Praise for the singing! Praise for the morning!</a:t>
            </a:r>
            <a:br>
              <a:rPr lang="en-US" altLang="en-US" sz="3000" dirty="0">
                <a:latin typeface="Times New Roman" panose="02020603050405020304" pitchFamily="18" charset="0"/>
              </a:rPr>
            </a:br>
            <a:r>
              <a:rPr lang="en-US" altLang="en-US" sz="3000" dirty="0">
                <a:latin typeface="Times New Roman" panose="02020603050405020304" pitchFamily="18" charset="0"/>
              </a:rPr>
              <a:t>Praise for them, springing fresh from the Word!</a:t>
            </a:r>
          </a:p>
          <a:p>
            <a:pPr algn="ctr" eaLnBrk="1" hangingPunct="1">
              <a:lnSpc>
                <a:spcPct val="150000"/>
              </a:lnSpc>
              <a:spcBef>
                <a:spcPct val="50000"/>
              </a:spcBef>
            </a:pPr>
            <a:endParaRPr lang="en-US" altLang="en-US" sz="3000" dirty="0">
              <a:latin typeface="Times New Roman" panose="02020603050405020304" pitchFamily="18" charset="0"/>
            </a:endParaRPr>
          </a:p>
          <a:p>
            <a:pPr algn="ctr" eaLnBrk="1" hangingPunct="1">
              <a:lnSpc>
                <a:spcPct val="150000"/>
              </a:lnSpc>
              <a:spcBef>
                <a:spcPct val="50000"/>
              </a:spcBef>
            </a:pPr>
            <a:endParaRPr lang="en-US" altLang="en-US" sz="3000" dirty="0">
              <a:latin typeface="Times New Roman" panose="02020603050405020304" pitchFamily="18" charset="0"/>
            </a:endParaRPr>
          </a:p>
          <a:p>
            <a:pPr algn="ctr" eaLnBrk="1" hangingPunct="1">
              <a:lnSpc>
                <a:spcPct val="150000"/>
              </a:lnSpc>
              <a:spcBef>
                <a:spcPct val="50000"/>
              </a:spcBef>
            </a:pPr>
            <a:r>
              <a:rPr lang="en-US" altLang="en-US" sz="1200" dirty="0">
                <a:latin typeface="Times New Roman" panose="02020603050405020304" pitchFamily="18" charset="0"/>
              </a:rPr>
              <a:t>Words by permission of David Higham Associates, Ltd.</a:t>
            </a:r>
          </a:p>
        </p:txBody>
      </p:sp>
    </p:spTree>
    <p:extLst>
      <p:ext uri="{BB962C8B-B14F-4D97-AF65-F5344CB8AC3E}">
        <p14:creationId xmlns:p14="http://schemas.microsoft.com/office/powerpoint/2010/main" val="26095667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0601" y="459352"/>
            <a:ext cx="3088098" cy="5463560"/>
          </a:xfrm>
          <a:prstGeom prst="rect">
            <a:avLst/>
          </a:prstGeom>
        </p:spPr>
      </p:pic>
      <p:sp>
        <p:nvSpPr>
          <p:cNvPr id="6" name="TextBox 5"/>
          <p:cNvSpPr txBox="1"/>
          <p:nvPr/>
        </p:nvSpPr>
        <p:spPr>
          <a:xfrm>
            <a:off x="4201383" y="1767006"/>
            <a:ext cx="4181839" cy="3323987"/>
          </a:xfrm>
          <a:prstGeom prst="rect">
            <a:avLst/>
          </a:prstGeom>
          <a:noFill/>
        </p:spPr>
        <p:txBody>
          <a:bodyPr wrap="square" rtlCol="0">
            <a:spAutoFit/>
          </a:bodyPr>
          <a:lstStyle/>
          <a:p>
            <a:pPr algn="ctr"/>
            <a:r>
              <a:rPr lang="en-US" sz="3000" dirty="0">
                <a:ea typeface="Times New Roman" charset="0"/>
                <a:cs typeface="Times New Roman" charset="0"/>
              </a:rPr>
              <a:t>WELCOME,</a:t>
            </a:r>
          </a:p>
          <a:p>
            <a:pPr algn="ctr"/>
            <a:endParaRPr lang="en-US" sz="3000" dirty="0">
              <a:ea typeface="Times New Roman" charset="0"/>
              <a:cs typeface="Times New Roman" charset="0"/>
            </a:endParaRPr>
          </a:p>
          <a:p>
            <a:pPr algn="ctr"/>
            <a:r>
              <a:rPr lang="en-US" sz="3000" dirty="0">
                <a:ea typeface="Times New Roman" charset="0"/>
                <a:cs typeface="Times New Roman" charset="0"/>
              </a:rPr>
              <a:t>ANNOUNCEMENTS,</a:t>
            </a:r>
          </a:p>
          <a:p>
            <a:pPr algn="ctr"/>
            <a:endParaRPr lang="en-US" sz="3000" dirty="0">
              <a:ea typeface="Times New Roman" charset="0"/>
              <a:cs typeface="Times New Roman" charset="0"/>
            </a:endParaRPr>
          </a:p>
          <a:p>
            <a:pPr algn="ctr"/>
            <a:r>
              <a:rPr lang="en-US" sz="3000" dirty="0">
                <a:ea typeface="Times New Roman" charset="0"/>
                <a:cs typeface="Times New Roman" charset="0"/>
              </a:rPr>
              <a:t>and</a:t>
            </a:r>
          </a:p>
          <a:p>
            <a:pPr algn="ctr"/>
            <a:endParaRPr lang="en-US" sz="3000" dirty="0">
              <a:ea typeface="Times New Roman" charset="0"/>
              <a:cs typeface="Times New Roman" charset="0"/>
            </a:endParaRPr>
          </a:p>
          <a:p>
            <a:pPr algn="ctr"/>
            <a:r>
              <a:rPr lang="en-US" sz="3000" dirty="0">
                <a:ea typeface="Times New Roman" charset="0"/>
                <a:cs typeface="Times New Roman" charset="0"/>
              </a:rPr>
              <a:t>CELEBRATIONS</a:t>
            </a:r>
          </a:p>
        </p:txBody>
      </p:sp>
      <p:sp>
        <p:nvSpPr>
          <p:cNvPr id="3" name="Text Placeholder 2">
            <a:extLst>
              <a:ext uri="{FF2B5EF4-FFF2-40B4-BE49-F238E27FC236}">
                <a16:creationId xmlns:a16="http://schemas.microsoft.com/office/drawing/2014/main" id="{4BE48C85-74DE-3EDA-A57D-24506D099521}"/>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9032976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64D5A-16AB-C90B-D0FF-8EA56E8910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6D7099-8359-7662-E6A0-7E8DB1F3FBEB}"/>
              </a:ext>
            </a:extLst>
          </p:cNvPr>
          <p:cNvSpPr txBox="1"/>
          <p:nvPr/>
        </p:nvSpPr>
        <p:spPr>
          <a:xfrm>
            <a:off x="0" y="0"/>
            <a:ext cx="5178392" cy="784830"/>
          </a:xfrm>
          <a:prstGeom prst="rect">
            <a:avLst/>
          </a:prstGeom>
          <a:noFill/>
        </p:spPr>
        <p:txBody>
          <a:bodyPr wrap="square">
            <a:spAutoFit/>
          </a:bodyPr>
          <a:lstStyle/>
          <a:p>
            <a:pPr eaLnBrk="1" hangingPunct="1">
              <a:spcBef>
                <a:spcPct val="50000"/>
              </a:spcBef>
            </a:pPr>
            <a:r>
              <a:rPr lang="en-US" altLang="en-US" sz="4500" dirty="0">
                <a:latin typeface="Times New Roman" panose="02020603050405020304" pitchFamily="18" charset="0"/>
              </a:rPr>
              <a:t>Morning Has Broken</a:t>
            </a:r>
          </a:p>
        </p:txBody>
      </p:sp>
      <p:sp>
        <p:nvSpPr>
          <p:cNvPr id="5" name="TextBox 4">
            <a:extLst>
              <a:ext uri="{FF2B5EF4-FFF2-40B4-BE49-F238E27FC236}">
                <a16:creationId xmlns:a16="http://schemas.microsoft.com/office/drawing/2014/main" id="{DB7D5748-3DFE-21F3-9097-CD08D218DFE2}"/>
              </a:ext>
            </a:extLst>
          </p:cNvPr>
          <p:cNvSpPr txBox="1"/>
          <p:nvPr/>
        </p:nvSpPr>
        <p:spPr>
          <a:xfrm>
            <a:off x="7748337" y="118530"/>
            <a:ext cx="1058778" cy="784830"/>
          </a:xfrm>
          <a:prstGeom prst="rect">
            <a:avLst/>
          </a:prstGeom>
          <a:noFill/>
        </p:spPr>
        <p:txBody>
          <a:bodyPr wrap="square">
            <a:spAutoFit/>
          </a:bodyPr>
          <a:lstStyle/>
          <a:p>
            <a:pPr>
              <a:spcBef>
                <a:spcPct val="50000"/>
              </a:spcBef>
              <a:defRPr/>
            </a:pPr>
            <a:r>
              <a:rPr lang="en-US" sz="4500" dirty="0">
                <a:latin typeface="Times New Roman" pitchFamily="18" charset="0"/>
              </a:rPr>
              <a:t>145</a:t>
            </a:r>
          </a:p>
        </p:txBody>
      </p:sp>
      <p:sp>
        <p:nvSpPr>
          <p:cNvPr id="8" name="TextBox 7">
            <a:extLst>
              <a:ext uri="{FF2B5EF4-FFF2-40B4-BE49-F238E27FC236}">
                <a16:creationId xmlns:a16="http://schemas.microsoft.com/office/drawing/2014/main" id="{F6A269BF-DBA8-F6FB-33E5-4966AA48E3A6}"/>
              </a:ext>
            </a:extLst>
          </p:cNvPr>
          <p:cNvSpPr txBox="1"/>
          <p:nvPr/>
        </p:nvSpPr>
        <p:spPr>
          <a:xfrm>
            <a:off x="0" y="718694"/>
            <a:ext cx="5074919" cy="369332"/>
          </a:xfrm>
          <a:prstGeom prst="rect">
            <a:avLst/>
          </a:prstGeom>
          <a:noFill/>
        </p:spPr>
        <p:txBody>
          <a:bodyPr wrap="square">
            <a:spAutoFit/>
          </a:bodyPr>
          <a:lstStyle/>
          <a:p>
            <a:pPr eaLnBrk="1" hangingPunct="1">
              <a:spcBef>
                <a:spcPct val="50000"/>
              </a:spcBef>
            </a:pPr>
            <a:r>
              <a:rPr lang="en-US" altLang="en-US" sz="1800" b="0" dirty="0">
                <a:solidFill>
                  <a:srgbClr val="333399"/>
                </a:solidFill>
                <a:latin typeface="Times New Roman" panose="02020603050405020304" pitchFamily="18" charset="0"/>
              </a:rPr>
              <a:t>WORDS: Eleanor Farjeon, 1931 (Lam. 3:22-23)</a:t>
            </a:r>
            <a:endParaRPr lang="en-US" altLang="en-US" sz="2000" dirty="0">
              <a:solidFill>
                <a:srgbClr val="333399"/>
              </a:solidFill>
              <a:latin typeface="Times New Roman" panose="02020603050405020304" pitchFamily="18" charset="0"/>
            </a:endParaRPr>
          </a:p>
        </p:txBody>
      </p:sp>
      <p:sp>
        <p:nvSpPr>
          <p:cNvPr id="10" name="TextBox 9">
            <a:extLst>
              <a:ext uri="{FF2B5EF4-FFF2-40B4-BE49-F238E27FC236}">
                <a16:creationId xmlns:a16="http://schemas.microsoft.com/office/drawing/2014/main" id="{ED3D7154-A9E2-4259-BD7B-C4296CD31D1B}"/>
              </a:ext>
            </a:extLst>
          </p:cNvPr>
          <p:cNvSpPr txBox="1"/>
          <p:nvPr/>
        </p:nvSpPr>
        <p:spPr>
          <a:xfrm>
            <a:off x="77002" y="1503524"/>
            <a:ext cx="8730113" cy="5045164"/>
          </a:xfrm>
          <a:prstGeom prst="rect">
            <a:avLst/>
          </a:prstGeom>
          <a:noFill/>
        </p:spPr>
        <p:txBody>
          <a:bodyPr wrap="square">
            <a:spAutoFit/>
          </a:bodyPr>
          <a:lstStyle/>
          <a:p>
            <a:pPr algn="ctr">
              <a:lnSpc>
                <a:spcPct val="150000"/>
              </a:lnSpc>
              <a:spcBef>
                <a:spcPct val="50000"/>
              </a:spcBef>
            </a:pPr>
            <a:r>
              <a:rPr lang="en-US" altLang="en-US" sz="3000" dirty="0">
                <a:latin typeface="Times New Roman" panose="02020603050405020304" pitchFamily="18" charset="0"/>
              </a:rPr>
              <a:t>2. Sweet the rain’s new fall sunlit from heaven,</a:t>
            </a:r>
            <a:br>
              <a:rPr lang="en-US" altLang="en-US" sz="3000" dirty="0">
                <a:latin typeface="Times New Roman" panose="02020603050405020304" pitchFamily="18" charset="0"/>
              </a:rPr>
            </a:br>
            <a:r>
              <a:rPr lang="en-US" altLang="en-US" sz="3000" dirty="0">
                <a:latin typeface="Times New Roman" panose="02020603050405020304" pitchFamily="18" charset="0"/>
              </a:rPr>
              <a:t>like the first dewfall on the first grass. Praise for the sweetness of the wet garden, sprung in completeness</a:t>
            </a:r>
            <a:br>
              <a:rPr lang="en-US" altLang="en-US" sz="3000" dirty="0">
                <a:latin typeface="Times New Roman" panose="02020603050405020304" pitchFamily="18" charset="0"/>
              </a:rPr>
            </a:br>
            <a:r>
              <a:rPr lang="en-US" altLang="en-US" sz="3000" dirty="0">
                <a:latin typeface="Times New Roman" panose="02020603050405020304" pitchFamily="18" charset="0"/>
              </a:rPr>
              <a:t>where his feet pass.</a:t>
            </a:r>
          </a:p>
          <a:p>
            <a:pPr algn="ctr" eaLnBrk="1" hangingPunct="1">
              <a:lnSpc>
                <a:spcPct val="150000"/>
              </a:lnSpc>
              <a:spcBef>
                <a:spcPct val="50000"/>
              </a:spcBef>
            </a:pPr>
            <a:endParaRPr lang="en-US" altLang="en-US" sz="3000" dirty="0">
              <a:latin typeface="Times New Roman" panose="02020603050405020304" pitchFamily="18" charset="0"/>
            </a:endParaRPr>
          </a:p>
          <a:p>
            <a:pPr algn="ctr" eaLnBrk="1" hangingPunct="1">
              <a:lnSpc>
                <a:spcPct val="150000"/>
              </a:lnSpc>
              <a:spcBef>
                <a:spcPct val="50000"/>
              </a:spcBef>
            </a:pPr>
            <a:endParaRPr lang="en-US" altLang="en-US" sz="3000" dirty="0">
              <a:latin typeface="Times New Roman" panose="02020603050405020304" pitchFamily="18" charset="0"/>
            </a:endParaRPr>
          </a:p>
          <a:p>
            <a:pPr algn="ctr" eaLnBrk="1" hangingPunct="1">
              <a:lnSpc>
                <a:spcPct val="150000"/>
              </a:lnSpc>
              <a:spcBef>
                <a:spcPct val="50000"/>
              </a:spcBef>
            </a:pPr>
            <a:r>
              <a:rPr lang="en-US" altLang="en-US" sz="1200" dirty="0">
                <a:latin typeface="Times New Roman" panose="02020603050405020304" pitchFamily="18" charset="0"/>
              </a:rPr>
              <a:t>Words by permission of David Higham Associates, Ltd.</a:t>
            </a:r>
          </a:p>
        </p:txBody>
      </p:sp>
      <p:pic>
        <p:nvPicPr>
          <p:cNvPr id="2" name="Picture 2" descr="A breathtaking sunrise unfolds above a thick layer of clouds, offering a perspective from high altitude where morning mist creates an ethereal atmosphere. The golden sun emerges at the horizon, sending dramatic light rays through thin clouds in the distance. The sky displays a stunning gradient transitioning from deep navy blue at the top through warm amber tones to soft coral pink near the horizon. Subtle mountain silhouettes add depth to the composition without overwhelming the minimalist aesthetic. The wide format emphasizes horizontal color bands that stretch across the dawn sky. Gentle morning fog hovers low, adding atmospheric dimension to this peaceful scene. The clean composition follows the rule of thirds, allowing negative space to enhance the tranquil mood of daybreak.">
            <a:extLst>
              <a:ext uri="{FF2B5EF4-FFF2-40B4-BE49-F238E27FC236}">
                <a16:creationId xmlns:a16="http://schemas.microsoft.com/office/drawing/2014/main" id="{A5F09A5B-DE57-6954-C1E8-054C42737A46}"/>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61393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90022-A616-6A63-8C65-356066545C8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78315C-B965-8C62-58B7-DD687EF7FF15}"/>
              </a:ext>
            </a:extLst>
          </p:cNvPr>
          <p:cNvSpPr txBox="1"/>
          <p:nvPr/>
        </p:nvSpPr>
        <p:spPr>
          <a:xfrm>
            <a:off x="0" y="0"/>
            <a:ext cx="5178392" cy="784830"/>
          </a:xfrm>
          <a:prstGeom prst="rect">
            <a:avLst/>
          </a:prstGeom>
          <a:noFill/>
        </p:spPr>
        <p:txBody>
          <a:bodyPr wrap="square">
            <a:spAutoFit/>
          </a:bodyPr>
          <a:lstStyle/>
          <a:p>
            <a:pPr eaLnBrk="1" hangingPunct="1">
              <a:spcBef>
                <a:spcPct val="50000"/>
              </a:spcBef>
            </a:pPr>
            <a:r>
              <a:rPr lang="en-US" altLang="en-US" sz="4500" dirty="0">
                <a:latin typeface="Times New Roman" panose="02020603050405020304" pitchFamily="18" charset="0"/>
              </a:rPr>
              <a:t>Morning Has Broken</a:t>
            </a:r>
          </a:p>
        </p:txBody>
      </p:sp>
      <p:sp>
        <p:nvSpPr>
          <p:cNvPr id="5" name="TextBox 4">
            <a:extLst>
              <a:ext uri="{FF2B5EF4-FFF2-40B4-BE49-F238E27FC236}">
                <a16:creationId xmlns:a16="http://schemas.microsoft.com/office/drawing/2014/main" id="{F542EDC8-875A-4EA0-D741-2B6A067700F9}"/>
              </a:ext>
            </a:extLst>
          </p:cNvPr>
          <p:cNvSpPr txBox="1"/>
          <p:nvPr/>
        </p:nvSpPr>
        <p:spPr>
          <a:xfrm>
            <a:off x="7748337" y="118530"/>
            <a:ext cx="1058778" cy="784830"/>
          </a:xfrm>
          <a:prstGeom prst="rect">
            <a:avLst/>
          </a:prstGeom>
          <a:noFill/>
        </p:spPr>
        <p:txBody>
          <a:bodyPr wrap="square">
            <a:spAutoFit/>
          </a:bodyPr>
          <a:lstStyle/>
          <a:p>
            <a:pPr>
              <a:spcBef>
                <a:spcPct val="50000"/>
              </a:spcBef>
              <a:defRPr/>
            </a:pPr>
            <a:r>
              <a:rPr lang="en-US" sz="4500" dirty="0">
                <a:latin typeface="Times New Roman" pitchFamily="18" charset="0"/>
              </a:rPr>
              <a:t>145</a:t>
            </a:r>
          </a:p>
        </p:txBody>
      </p:sp>
      <p:sp>
        <p:nvSpPr>
          <p:cNvPr id="8" name="TextBox 7">
            <a:extLst>
              <a:ext uri="{FF2B5EF4-FFF2-40B4-BE49-F238E27FC236}">
                <a16:creationId xmlns:a16="http://schemas.microsoft.com/office/drawing/2014/main" id="{ABFBCC7F-7F34-9857-1D1F-D1CBD47E6C93}"/>
              </a:ext>
            </a:extLst>
          </p:cNvPr>
          <p:cNvSpPr txBox="1"/>
          <p:nvPr/>
        </p:nvSpPr>
        <p:spPr>
          <a:xfrm>
            <a:off x="0" y="718694"/>
            <a:ext cx="5074919" cy="369332"/>
          </a:xfrm>
          <a:prstGeom prst="rect">
            <a:avLst/>
          </a:prstGeom>
          <a:noFill/>
        </p:spPr>
        <p:txBody>
          <a:bodyPr wrap="square">
            <a:spAutoFit/>
          </a:bodyPr>
          <a:lstStyle/>
          <a:p>
            <a:pPr eaLnBrk="1" hangingPunct="1">
              <a:spcBef>
                <a:spcPct val="50000"/>
              </a:spcBef>
            </a:pPr>
            <a:r>
              <a:rPr lang="en-US" altLang="en-US" sz="1800" b="0" dirty="0">
                <a:solidFill>
                  <a:srgbClr val="333399"/>
                </a:solidFill>
                <a:latin typeface="Times New Roman" panose="02020603050405020304" pitchFamily="18" charset="0"/>
              </a:rPr>
              <a:t>WORDS: Eleanor Farjeon, 1931 (Lam. 3:22-23)</a:t>
            </a:r>
            <a:endParaRPr lang="en-US" altLang="en-US" sz="2000" dirty="0">
              <a:solidFill>
                <a:srgbClr val="333399"/>
              </a:solidFill>
              <a:latin typeface="Times New Roman" panose="02020603050405020304" pitchFamily="18" charset="0"/>
            </a:endParaRPr>
          </a:p>
        </p:txBody>
      </p:sp>
      <p:sp>
        <p:nvSpPr>
          <p:cNvPr id="10" name="TextBox 9">
            <a:extLst>
              <a:ext uri="{FF2B5EF4-FFF2-40B4-BE49-F238E27FC236}">
                <a16:creationId xmlns:a16="http://schemas.microsoft.com/office/drawing/2014/main" id="{582C5595-816B-8D42-869A-895DB4F2606A}"/>
              </a:ext>
            </a:extLst>
          </p:cNvPr>
          <p:cNvSpPr txBox="1"/>
          <p:nvPr/>
        </p:nvSpPr>
        <p:spPr>
          <a:xfrm>
            <a:off x="206943" y="1509640"/>
            <a:ext cx="8730113" cy="5229830"/>
          </a:xfrm>
          <a:prstGeom prst="rect">
            <a:avLst/>
          </a:prstGeom>
          <a:noFill/>
        </p:spPr>
        <p:txBody>
          <a:bodyPr wrap="square">
            <a:spAutoFit/>
          </a:bodyPr>
          <a:lstStyle/>
          <a:p>
            <a:pPr algn="ctr">
              <a:lnSpc>
                <a:spcPct val="150000"/>
              </a:lnSpc>
              <a:spcBef>
                <a:spcPct val="50000"/>
              </a:spcBef>
            </a:pPr>
            <a:r>
              <a:rPr lang="en-US" altLang="en-US" sz="3200" dirty="0">
                <a:latin typeface="Times New Roman" panose="02020603050405020304" pitchFamily="18" charset="0"/>
              </a:rPr>
              <a:t>3. Mine is the sunlight! Mine is the morning</a:t>
            </a:r>
            <a:br>
              <a:rPr lang="en-US" altLang="en-US" sz="3200" dirty="0">
                <a:latin typeface="Times New Roman" panose="02020603050405020304" pitchFamily="18" charset="0"/>
              </a:rPr>
            </a:br>
            <a:r>
              <a:rPr lang="en-US" altLang="en-US" sz="3200" dirty="0">
                <a:latin typeface="Times New Roman" panose="02020603050405020304" pitchFamily="18" charset="0"/>
              </a:rPr>
              <a:t>born of the one light Eden saw play! Praise with elation, praise every morning, God’s re-creation</a:t>
            </a:r>
            <a:br>
              <a:rPr lang="en-US" altLang="en-US" sz="3200" dirty="0">
                <a:latin typeface="Times New Roman" panose="02020603050405020304" pitchFamily="18" charset="0"/>
              </a:rPr>
            </a:br>
            <a:r>
              <a:rPr lang="en-US" altLang="en-US" sz="3200" dirty="0">
                <a:latin typeface="Times New Roman" panose="02020603050405020304" pitchFamily="18" charset="0"/>
              </a:rPr>
              <a:t>of the new day!</a:t>
            </a:r>
          </a:p>
          <a:p>
            <a:pPr algn="ctr" eaLnBrk="1" hangingPunct="1">
              <a:lnSpc>
                <a:spcPct val="150000"/>
              </a:lnSpc>
              <a:spcBef>
                <a:spcPct val="50000"/>
              </a:spcBef>
            </a:pPr>
            <a:endParaRPr lang="en-US" altLang="en-US" sz="3000" dirty="0">
              <a:latin typeface="Times New Roman" panose="02020603050405020304" pitchFamily="18" charset="0"/>
            </a:endParaRPr>
          </a:p>
          <a:p>
            <a:pPr algn="ctr" eaLnBrk="1" hangingPunct="1">
              <a:lnSpc>
                <a:spcPct val="150000"/>
              </a:lnSpc>
              <a:spcBef>
                <a:spcPct val="50000"/>
              </a:spcBef>
            </a:pPr>
            <a:endParaRPr lang="en-US" altLang="en-US" sz="3000" dirty="0">
              <a:latin typeface="Times New Roman" panose="02020603050405020304" pitchFamily="18" charset="0"/>
            </a:endParaRPr>
          </a:p>
          <a:p>
            <a:pPr algn="ctr" eaLnBrk="1" hangingPunct="1">
              <a:lnSpc>
                <a:spcPct val="150000"/>
              </a:lnSpc>
              <a:spcBef>
                <a:spcPct val="50000"/>
              </a:spcBef>
            </a:pPr>
            <a:r>
              <a:rPr lang="en-US" altLang="en-US" sz="1200" dirty="0">
                <a:latin typeface="Times New Roman" panose="02020603050405020304" pitchFamily="18" charset="0"/>
              </a:rPr>
              <a:t>Words by permission of David Higham Associates, Ltd.</a:t>
            </a:r>
          </a:p>
        </p:txBody>
      </p:sp>
      <p:pic>
        <p:nvPicPr>
          <p:cNvPr id="2" name="Picture 2" descr="A breathtaking sunrise unfolds above a thick layer of clouds, offering a perspective from high altitude where morning mist creates an ethereal atmosphere. The golden sun emerges at the horizon, sending dramatic light rays through thin clouds in the distance. The sky displays a stunning gradient transitioning from deep navy blue at the top through warm amber tones to soft coral pink near the horizon. Subtle mountain silhouettes add depth to the composition without overwhelming the minimalist aesthetic. The wide format emphasizes horizontal color bands that stretch across the dawn sky. Gentle morning fog hovers low, adding atmospheric dimension to this peaceful scene. The clean composition follows the rule of thirds, allowing negative space to enhance the tranquil mood of daybreak.">
            <a:extLst>
              <a:ext uri="{FF2B5EF4-FFF2-40B4-BE49-F238E27FC236}">
                <a16:creationId xmlns:a16="http://schemas.microsoft.com/office/drawing/2014/main" id="{3AFD9634-CC11-C0AA-DA65-DB1301D3D8FD}"/>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3885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9509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053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24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2075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086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86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458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84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0E4C-1D28-8E1C-2EFE-BBE4F025B6EE}"/>
              </a:ext>
            </a:extLst>
          </p:cNvPr>
          <p:cNvSpPr>
            <a:spLocks noGrp="1"/>
          </p:cNvSpPr>
          <p:nvPr>
            <p:ph type="body" sz="quarter" idx="11"/>
          </p:nvPr>
        </p:nvSpPr>
        <p:spPr>
          <a:xfrm>
            <a:off x="1740228" y="1021045"/>
            <a:ext cx="7215812" cy="1515173"/>
          </a:xfrm>
        </p:spPr>
        <p:txBody>
          <a:bodyPr>
            <a:noAutofit/>
          </a:bodyPr>
          <a:lstStyle/>
          <a:p>
            <a:pPr>
              <a:lnSpc>
                <a:spcPct val="150000"/>
              </a:lnSpc>
            </a:pPr>
            <a:r>
              <a:rPr lang="en-US" dirty="0"/>
              <a:t> On this Trinity Sunday, we come to praise the Triune God—Father, Son, and Holy Spirit! </a:t>
            </a:r>
          </a:p>
        </p:txBody>
      </p:sp>
      <p:sp>
        <p:nvSpPr>
          <p:cNvPr id="3" name="Text Placeholder 2">
            <a:extLst>
              <a:ext uri="{FF2B5EF4-FFF2-40B4-BE49-F238E27FC236}">
                <a16:creationId xmlns:a16="http://schemas.microsoft.com/office/drawing/2014/main" id="{FED6E686-4D80-2E01-348E-5EF5CBD43CA6}"/>
              </a:ext>
            </a:extLst>
          </p:cNvPr>
          <p:cNvSpPr>
            <a:spLocks noGrp="1"/>
          </p:cNvSpPr>
          <p:nvPr>
            <p:ph type="body" sz="quarter" idx="12"/>
          </p:nvPr>
        </p:nvSpPr>
        <p:spPr>
          <a:xfrm>
            <a:off x="1740228" y="3416300"/>
            <a:ext cx="7215811" cy="1515172"/>
          </a:xfrm>
        </p:spPr>
        <p:txBody>
          <a:bodyPr>
            <a:noAutofit/>
          </a:bodyPr>
          <a:lstStyle/>
          <a:p>
            <a:pPr>
              <a:lnSpc>
                <a:spcPct val="150000"/>
              </a:lnSpc>
            </a:pPr>
            <a:r>
              <a:rPr lang="en-US" dirty="0"/>
              <a:t>We praise God who creates, redeems, and sustains all creation! </a:t>
            </a:r>
          </a:p>
        </p:txBody>
      </p:sp>
    </p:spTree>
    <p:extLst>
      <p:ext uri="{BB962C8B-B14F-4D97-AF65-F5344CB8AC3E}">
        <p14:creationId xmlns:p14="http://schemas.microsoft.com/office/powerpoint/2010/main" val="104917922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5952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BF7FA90-BD22-47B1-5721-BC61505705E3}"/>
              </a:ext>
            </a:extLst>
          </p:cNvPr>
          <p:cNvSpPr/>
          <p:nvPr/>
        </p:nvSpPr>
        <p:spPr>
          <a:xfrm>
            <a:off x="0" y="2439461"/>
            <a:ext cx="9144000" cy="1719943"/>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7D25C-6F0B-CD4D-A16A-A68070E2BA42}"/>
              </a:ext>
            </a:extLst>
          </p:cNvPr>
          <p:cNvSpPr txBox="1"/>
          <p:nvPr/>
        </p:nvSpPr>
        <p:spPr>
          <a:xfrm>
            <a:off x="1371600" y="629443"/>
            <a:ext cx="6858000" cy="29005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b="1" dirty="0">
                <a:ln>
                  <a:solidFill>
                    <a:schemeClr val="tx1"/>
                  </a:solidFill>
                </a:ln>
                <a:latin typeface="+mj-lt"/>
                <a:ea typeface="+mj-ea"/>
                <a:cs typeface="+mj-cs"/>
              </a:rPr>
              <a:t>Tithes and Offerings</a:t>
            </a:r>
          </a:p>
        </p:txBody>
      </p:sp>
      <p:sp>
        <p:nvSpPr>
          <p:cNvPr id="6" name="TextBox 5">
            <a:extLst>
              <a:ext uri="{FF2B5EF4-FFF2-40B4-BE49-F238E27FC236}">
                <a16:creationId xmlns:a16="http://schemas.microsoft.com/office/drawing/2014/main" id="{3469AA33-CA2E-1941-9816-0971336E99DC}"/>
              </a:ext>
            </a:extLst>
          </p:cNvPr>
          <p:cNvSpPr txBox="1"/>
          <p:nvPr/>
        </p:nvSpPr>
        <p:spPr>
          <a:xfrm>
            <a:off x="1143000" y="3610206"/>
            <a:ext cx="6858000" cy="1098395"/>
          </a:xfrm>
          <a:prstGeom prst="rect">
            <a:avLst/>
          </a:prstGeom>
        </p:spPr>
        <p:txBody>
          <a:bodyPr vert="horz" lIns="91440" tIns="45720" rIns="91440" bIns="45720" rtlCol="0">
            <a:normAutofit/>
          </a:bodyPr>
          <a:lstStyle/>
          <a:p>
            <a:pPr algn="ctr" defTabSz="914400">
              <a:lnSpc>
                <a:spcPct val="90000"/>
              </a:lnSpc>
              <a:spcBef>
                <a:spcPts val="1000"/>
              </a:spcBef>
            </a:pPr>
            <a:r>
              <a:rPr lang="en-US" sz="2400" dirty="0">
                <a:ln>
                  <a:solidFill>
                    <a:schemeClr val="tx1"/>
                  </a:solidFill>
                </a:ln>
              </a:rPr>
              <a:t>Worship through giving</a:t>
            </a:r>
          </a:p>
        </p:txBody>
      </p:sp>
    </p:spTree>
    <p:extLst>
      <p:ext uri="{BB962C8B-B14F-4D97-AF65-F5344CB8AC3E}">
        <p14:creationId xmlns:p14="http://schemas.microsoft.com/office/powerpoint/2010/main" val="38333111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hands holding yellow flowers&#10;&#10;AI-generated content may be incorrect.">
            <a:extLst>
              <a:ext uri="{FF2B5EF4-FFF2-40B4-BE49-F238E27FC236}">
                <a16:creationId xmlns:a16="http://schemas.microsoft.com/office/drawing/2014/main" id="{AB11DBFD-CABE-CC46-6063-CD5460FABA54}"/>
              </a:ext>
            </a:extLst>
          </p:cNvPr>
          <p:cNvPicPr>
            <a:picLocks noChangeAspect="1"/>
          </p:cNvPicPr>
          <p:nvPr/>
        </p:nvPicPr>
        <p:blipFill>
          <a:blip r:embed="rId2" cstate="email">
            <a:alphaModFix amt="5000"/>
            <a:extLst>
              <a:ext uri="{28A0092B-C50C-407E-A947-70E740481C1C}">
                <a14:useLocalDpi xmlns:a14="http://schemas.microsoft.com/office/drawing/2010/main"/>
              </a:ext>
            </a:extLst>
          </a:blip>
          <a:stretch>
            <a:fillRect/>
          </a:stretch>
        </p:blipFill>
        <p:spPr>
          <a:xfrm>
            <a:off x="0" y="-1"/>
            <a:ext cx="9490974" cy="6858001"/>
          </a:xfrm>
          <a:prstGeom prst="rect">
            <a:avLst/>
          </a:prstGeom>
        </p:spPr>
      </p:pic>
      <p:sp>
        <p:nvSpPr>
          <p:cNvPr id="3" name="TextBox 2">
            <a:hlinkClick r:id="rId3"/>
            <a:extLst>
              <a:ext uri="{FF2B5EF4-FFF2-40B4-BE49-F238E27FC236}">
                <a16:creationId xmlns:a16="http://schemas.microsoft.com/office/drawing/2014/main" id="{CD7AEBA0-6C80-4386-B2D7-1A6FD27EE85E}"/>
              </a:ext>
            </a:extLst>
          </p:cNvPr>
          <p:cNvSpPr txBox="1"/>
          <p:nvPr/>
        </p:nvSpPr>
        <p:spPr>
          <a:xfrm>
            <a:off x="0" y="0"/>
            <a:ext cx="9144000" cy="1538883"/>
          </a:xfrm>
          <a:prstGeom prst="rect">
            <a:avLst/>
          </a:prstGeom>
          <a:noFill/>
        </p:spPr>
        <p:txBody>
          <a:bodyPr wrap="square" rtlCol="0">
            <a:spAutoFit/>
          </a:bodyPr>
          <a:lstStyle/>
          <a:p>
            <a:pPr algn="ctr"/>
            <a:r>
              <a:rPr lang="en-US" sz="3000" dirty="0">
                <a:ea typeface="Times New Roman" charset="0"/>
                <a:cs typeface="Times New Roman" charset="0"/>
              </a:rPr>
              <a:t>“Praise God, from Whom All Blessings Flow”     UMH 94</a:t>
            </a:r>
          </a:p>
          <a:p>
            <a:pPr algn="ctr"/>
            <a:r>
              <a:rPr lang="en-US" dirty="0">
                <a:ea typeface="Times New Roman" charset="0"/>
                <a:cs typeface="Times New Roman" charset="0"/>
              </a:rPr>
              <a:t>WORDS: Thomas Ken, 1674; adapted by Gilbert H. Viera, 1978     </a:t>
            </a:r>
          </a:p>
          <a:p>
            <a:pPr algn="ctr"/>
            <a:r>
              <a:rPr lang="en-US" dirty="0">
                <a:ea typeface="Times New Roman" charset="0"/>
                <a:cs typeface="Times New Roman" charset="0"/>
              </a:rPr>
              <a:t>MUSIC: </a:t>
            </a:r>
            <a:r>
              <a:rPr lang="en-US" dirty="0" err="1">
                <a:ea typeface="Times New Roman" charset="0"/>
                <a:cs typeface="Times New Roman" charset="0"/>
              </a:rPr>
              <a:t>Geistliche</a:t>
            </a:r>
            <a:r>
              <a:rPr lang="en-US" dirty="0">
                <a:ea typeface="Times New Roman" charset="0"/>
                <a:cs typeface="Times New Roman" charset="0"/>
              </a:rPr>
              <a:t> </a:t>
            </a:r>
            <a:r>
              <a:rPr lang="en-US" dirty="0" err="1">
                <a:ea typeface="Times New Roman" charset="0"/>
                <a:cs typeface="Times New Roman" charset="0"/>
              </a:rPr>
              <a:t>Kirchengesange</a:t>
            </a:r>
            <a:r>
              <a:rPr lang="en-US" dirty="0">
                <a:ea typeface="Times New Roman" charset="0"/>
                <a:cs typeface="Times New Roman" charset="0"/>
              </a:rPr>
              <a:t>, 1623; harmonized by Ralph Vaughn Williams, 1906</a:t>
            </a:r>
          </a:p>
          <a:p>
            <a:pPr algn="ctr"/>
            <a:r>
              <a:rPr lang="en-US" sz="2800" b="1" i="1" dirty="0">
                <a:ea typeface="Times New Roman" charset="0"/>
                <a:cs typeface="Times New Roman" charset="0"/>
              </a:rPr>
              <a:t>Please stand as you are able and comfortable</a:t>
            </a:r>
            <a:r>
              <a:rPr lang="en-US" sz="2000" b="1" i="1" dirty="0">
                <a:ea typeface="Times New Roman" charset="0"/>
                <a:cs typeface="Times New Roman" charset="0"/>
              </a:rPr>
              <a:t>.</a:t>
            </a:r>
            <a:endParaRPr lang="en-US" sz="2000" b="1" i="1" dirty="0">
              <a:ea typeface="Edwardian Script ITC" charset="0"/>
              <a:cs typeface="Edwardian Script ITC" charset="0"/>
            </a:endParaRPr>
          </a:p>
        </p:txBody>
      </p:sp>
      <p:sp>
        <p:nvSpPr>
          <p:cNvPr id="4" name="TextBox 3">
            <a:extLst>
              <a:ext uri="{FF2B5EF4-FFF2-40B4-BE49-F238E27FC236}">
                <a16:creationId xmlns:a16="http://schemas.microsoft.com/office/drawing/2014/main" id="{46D4955F-D45C-DD08-54A3-D27DE48ABF3B}"/>
              </a:ext>
            </a:extLst>
          </p:cNvPr>
          <p:cNvSpPr txBox="1"/>
          <p:nvPr/>
        </p:nvSpPr>
        <p:spPr>
          <a:xfrm>
            <a:off x="354181" y="1538883"/>
            <a:ext cx="8435638"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from whom all blessings flow;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all creatures here below: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the source of all our gifts!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Jesus Christ, whose power uplifts!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the Spirit, Holy Spirit!</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  Alleluia!</a:t>
            </a:r>
          </a:p>
        </p:txBody>
      </p:sp>
    </p:spTree>
    <p:extLst>
      <p:ext uri="{BB962C8B-B14F-4D97-AF65-F5344CB8AC3E}">
        <p14:creationId xmlns:p14="http://schemas.microsoft.com/office/powerpoint/2010/main" val="11302102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F271B4-CFBA-523C-3FF9-ACCBAAB2DC5D}"/>
              </a:ext>
            </a:extLst>
          </p:cNvPr>
          <p:cNvSpPr txBox="1"/>
          <p:nvPr/>
        </p:nvSpPr>
        <p:spPr>
          <a:xfrm>
            <a:off x="1262743" y="2959640"/>
            <a:ext cx="6618514" cy="938719"/>
          </a:xfrm>
          <a:prstGeom prst="rect">
            <a:avLst/>
          </a:prstGeom>
          <a:solidFill>
            <a:schemeClr val="bg1"/>
          </a:solidFill>
          <a:ln>
            <a:solidFill>
              <a:schemeClr val="tx1"/>
            </a:solidFill>
            <a:prstDash val="solid"/>
            <a:extLst>
              <a:ext uri="{C807C97D-BFC1-408E-A445-0C87EB9F89A2}">
                <ask:lineSketchStyleProps xmlns:ask="http://schemas.microsoft.com/office/drawing/2018/sketchyshapes">
                  <ask:type>
                    <ask:lineSketchNone/>
                  </ask:type>
                </ask:lineSketchStyleProps>
              </a:ext>
            </a:extLst>
          </a:ln>
          <a:effectLst>
            <a:softEdge rad="31750"/>
          </a:effectLst>
        </p:spPr>
        <p:txBody>
          <a:bodyPr wrap="square" rtlCol="0">
            <a:spAutoFit/>
          </a:bodyPr>
          <a:lstStyle/>
          <a:p>
            <a:r>
              <a:rPr lang="en-US" sz="5500" dirty="0">
                <a:latin typeface="Lucida Calligraphy" panose="03010101010101010101" pitchFamily="66" charset="77"/>
              </a:rPr>
              <a:t>Offertory Prayer</a:t>
            </a:r>
          </a:p>
        </p:txBody>
      </p:sp>
    </p:spTree>
    <p:extLst>
      <p:ext uri="{BB962C8B-B14F-4D97-AF65-F5344CB8AC3E}">
        <p14:creationId xmlns:p14="http://schemas.microsoft.com/office/powerpoint/2010/main" val="23792045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508871-38FB-1297-C294-1696A721FC33}"/>
              </a:ext>
            </a:extLst>
          </p:cNvPr>
          <p:cNvPicPr>
            <a:picLocks noChangeAspect="1"/>
          </p:cNvPicPr>
          <p:nvPr/>
        </p:nvPicPr>
        <p:blipFill>
          <a:blip r:embed="rId2">
            <a:alphaModFix amt="5000"/>
          </a:blip>
          <a:srcRect/>
          <a:stretch/>
        </p:blipFill>
        <p:spPr>
          <a:xfrm>
            <a:off x="-282" y="11669"/>
            <a:ext cx="9143999"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564" y="2151727"/>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God be with you till we meet again;</a:t>
            </a:r>
          </a:p>
          <a:p>
            <a:pPr algn="ctr"/>
            <a:r>
              <a:rPr lang="en-US" sz="4000" dirty="0">
                <a:latin typeface="Times New Roman" charset="0"/>
                <a:ea typeface="Times New Roman" charset="0"/>
                <a:cs typeface="Times New Roman" charset="0"/>
              </a:rPr>
              <a:t>by his counsels guide, uphold you, </a:t>
            </a:r>
          </a:p>
          <a:p>
            <a:pPr algn="ctr"/>
            <a:r>
              <a:rPr lang="en-US" sz="4000" dirty="0">
                <a:latin typeface="Times New Roman" charset="0"/>
                <a:ea typeface="Times New Roman" charset="0"/>
                <a:cs typeface="Times New Roman" charset="0"/>
              </a:rPr>
              <a:t>with his sheep securely fold you;</a:t>
            </a:r>
          </a:p>
          <a:p>
            <a:pPr algn="ctr"/>
            <a:r>
              <a:rPr lang="en-US" sz="4000" dirty="0">
                <a:latin typeface="Times New Roman" charset="0"/>
                <a:ea typeface="Times New Roman" charset="0"/>
                <a:cs typeface="Times New Roman" charset="0"/>
              </a:rPr>
              <a:t>God be with you till we meet again.</a:t>
            </a:r>
            <a:endParaRPr lang="en-US" sz="3800" dirty="0">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id="{74AA301F-5C8D-0F45-B8EA-1B5AF441B701}"/>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“God Be With You till We Meet Again”  UMH 672</a:t>
            </a:r>
          </a:p>
          <a:p>
            <a:pPr algn="ctr"/>
            <a:r>
              <a:rPr lang="en-US" dirty="0">
                <a:latin typeface="Times New Roman" charset="0"/>
                <a:ea typeface="Times New Roman" charset="0"/>
                <a:cs typeface="Times New Roman" charset="0"/>
              </a:rPr>
              <a:t>WORDS: Jeremiah E. Rankin, 1880     MUSIC: William G. Tomer, 1880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308177465"/>
      </p:ext>
    </p:extLst>
  </p:cSld>
  <p:clrMapOvr>
    <a:masterClrMapping/>
  </p:clrMapOvr>
  <p:transition spd="med">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32E509-B71C-71BA-F38E-0523056DE090}"/>
              </a:ext>
            </a:extLst>
          </p:cNvPr>
          <p:cNvPicPr>
            <a:picLocks noChangeAspect="1"/>
          </p:cNvPicPr>
          <p:nvPr/>
        </p:nvPicPr>
        <p:blipFill>
          <a:blip r:embed="rId2">
            <a:alphaModFix amt="5000"/>
          </a:blip>
          <a:srcRect/>
          <a:stretch/>
        </p:blipFill>
        <p:spPr>
          <a:xfrm>
            <a:off x="1" y="-11669"/>
            <a:ext cx="9143999" cy="6858000"/>
          </a:xfrm>
          <a:prstGeom prst="rect">
            <a:avLst/>
          </a:prstGeom>
        </p:spPr>
      </p:pic>
      <p:sp>
        <p:nvSpPr>
          <p:cNvPr id="5" name="TextBox 4">
            <a:extLst>
              <a:ext uri="{FF2B5EF4-FFF2-40B4-BE49-F238E27FC236}">
                <a16:creationId xmlns:a16="http://schemas.microsoft.com/office/drawing/2014/main" id="{A417A160-B09B-CB4A-925A-E866A40E5235}"/>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“God Be With You till We Meet Again”  UMH 672</a:t>
            </a:r>
          </a:p>
          <a:p>
            <a:pPr algn="ctr"/>
            <a:r>
              <a:rPr lang="en-US" dirty="0">
                <a:latin typeface="Times New Roman" charset="0"/>
                <a:ea typeface="Times New Roman" charset="0"/>
                <a:cs typeface="Times New Roman" charset="0"/>
              </a:rPr>
              <a:t>WORDS: Jeremiah E. Rankin, 1880     MUSIC: William G. Tomer, 1880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5F01D0E7-D3B9-C843-A248-ED0930522E12}"/>
              </a:ext>
            </a:extLst>
          </p:cNvPr>
          <p:cNvSpPr txBox="1"/>
          <p:nvPr/>
        </p:nvSpPr>
        <p:spPr>
          <a:xfrm>
            <a:off x="645317" y="1524505"/>
            <a:ext cx="7853081"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Till we meet, </a:t>
            </a:r>
          </a:p>
          <a:p>
            <a:pPr algn="ctr"/>
            <a:r>
              <a:rPr lang="en-US" sz="4000" dirty="0">
                <a:latin typeface="Times New Roman" charset="0"/>
                <a:ea typeface="Times New Roman" charset="0"/>
                <a:cs typeface="Times New Roman" charset="0"/>
              </a:rPr>
              <a:t>till we meet,</a:t>
            </a:r>
          </a:p>
          <a:p>
            <a:pPr algn="ctr"/>
            <a:r>
              <a:rPr lang="en-US" sz="4000" dirty="0">
                <a:latin typeface="Times New Roman" charset="0"/>
                <a:ea typeface="Times New Roman" charset="0"/>
                <a:cs typeface="Times New Roman" charset="0"/>
              </a:rPr>
              <a:t>till we meet at Jesus feet;</a:t>
            </a:r>
          </a:p>
          <a:p>
            <a:pPr algn="ctr"/>
            <a:r>
              <a:rPr lang="en-US" sz="4000" dirty="0">
                <a:latin typeface="Times New Roman" charset="0"/>
                <a:ea typeface="Times New Roman" charset="0"/>
                <a:cs typeface="Times New Roman" charset="0"/>
              </a:rPr>
              <a:t>till we meet, </a:t>
            </a:r>
          </a:p>
          <a:p>
            <a:pPr algn="ctr"/>
            <a:r>
              <a:rPr lang="en-US" sz="4000" dirty="0">
                <a:latin typeface="Times New Roman" charset="0"/>
                <a:ea typeface="Times New Roman" charset="0"/>
                <a:cs typeface="Times New Roman" charset="0"/>
              </a:rPr>
              <a:t>till we meet,</a:t>
            </a:r>
          </a:p>
          <a:p>
            <a:pPr algn="ctr"/>
            <a:r>
              <a:rPr lang="en-US" sz="4000" dirty="0">
                <a:latin typeface="Times New Roman" charset="0"/>
                <a:ea typeface="Times New Roman" charset="0"/>
                <a:cs typeface="Times New Roman" charset="0"/>
              </a:rPr>
              <a:t>God be with you till we meet again.</a:t>
            </a:r>
            <a:endParaRPr lang="en-US" sz="3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64438291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37B27-864A-3A3F-992E-4E37B6861B04}"/>
              </a:ext>
            </a:extLst>
          </p:cNvPr>
          <p:cNvPicPr>
            <a:picLocks noChangeAspect="1"/>
          </p:cNvPicPr>
          <p:nvPr/>
        </p:nvPicPr>
        <p:blipFill>
          <a:blip r:embed="rId2">
            <a:alphaModFix amt="5000"/>
          </a:blip>
          <a:srcRect/>
          <a:stretch/>
        </p:blipFill>
        <p:spPr>
          <a:xfrm>
            <a:off x="0" y="11669"/>
            <a:ext cx="9143999"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282" y="2151727"/>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God be with you till we meet again;</a:t>
            </a:r>
          </a:p>
          <a:p>
            <a:pPr algn="ctr"/>
            <a:r>
              <a:rPr lang="en-US" sz="4000" dirty="0" err="1">
                <a:latin typeface="Times New Roman" charset="0"/>
                <a:ea typeface="Times New Roman" charset="0"/>
                <a:cs typeface="Times New Roman" charset="0"/>
              </a:rPr>
              <a:t>neath</a:t>
            </a:r>
            <a:r>
              <a:rPr lang="en-US" sz="4000" dirty="0">
                <a:latin typeface="Times New Roman" charset="0"/>
                <a:ea typeface="Times New Roman" charset="0"/>
                <a:cs typeface="Times New Roman" charset="0"/>
              </a:rPr>
              <a:t> his wings securely hide you, </a:t>
            </a:r>
          </a:p>
          <a:p>
            <a:pPr algn="ctr"/>
            <a:r>
              <a:rPr lang="en-US" sz="4000" dirty="0">
                <a:latin typeface="Times New Roman" charset="0"/>
                <a:ea typeface="Times New Roman" charset="0"/>
                <a:cs typeface="Times New Roman" charset="0"/>
              </a:rPr>
              <a:t>daily manna still provide you;</a:t>
            </a:r>
          </a:p>
          <a:p>
            <a:pPr algn="ctr"/>
            <a:r>
              <a:rPr lang="en-US" sz="4000" dirty="0">
                <a:latin typeface="Times New Roman" charset="0"/>
                <a:ea typeface="Times New Roman" charset="0"/>
                <a:cs typeface="Times New Roman" charset="0"/>
              </a:rPr>
              <a:t>God be with you till we meet again.</a:t>
            </a:r>
            <a:endParaRPr lang="en-US" sz="3800" dirty="0">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id="{74AA301F-5C8D-0F45-B8EA-1B5AF441B701}"/>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“God Be With You till We Meet Again”  UMH 672</a:t>
            </a:r>
          </a:p>
          <a:p>
            <a:pPr algn="ctr"/>
            <a:r>
              <a:rPr lang="en-US" dirty="0">
                <a:latin typeface="Times New Roman" charset="0"/>
                <a:ea typeface="Times New Roman" charset="0"/>
                <a:cs typeface="Times New Roman" charset="0"/>
              </a:rPr>
              <a:t>WORDS: Jeremiah E. Rankin, 1880     MUSIC: William G. Tomer, 1880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23796230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E1C050-2079-D13E-C73F-85BE2BF3DC15}"/>
              </a:ext>
            </a:extLst>
          </p:cNvPr>
          <p:cNvPicPr>
            <a:picLocks noChangeAspect="1"/>
          </p:cNvPicPr>
          <p:nvPr/>
        </p:nvPicPr>
        <p:blipFill>
          <a:blip r:embed="rId2">
            <a:alphaModFix amt="5000"/>
          </a:blip>
          <a:srcRect/>
          <a:stretch/>
        </p:blipFill>
        <p:spPr>
          <a:xfrm>
            <a:off x="0" y="11669"/>
            <a:ext cx="9143999" cy="6858000"/>
          </a:xfrm>
          <a:prstGeom prst="rect">
            <a:avLst/>
          </a:prstGeom>
        </p:spPr>
      </p:pic>
      <p:sp>
        <p:nvSpPr>
          <p:cNvPr id="5" name="TextBox 4">
            <a:extLst>
              <a:ext uri="{FF2B5EF4-FFF2-40B4-BE49-F238E27FC236}">
                <a16:creationId xmlns:a16="http://schemas.microsoft.com/office/drawing/2014/main" id="{A417A160-B09B-CB4A-925A-E866A40E5235}"/>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“God Be With You till We Meet Again”  UMH 672</a:t>
            </a:r>
          </a:p>
          <a:p>
            <a:pPr algn="ctr"/>
            <a:r>
              <a:rPr lang="en-US" dirty="0">
                <a:latin typeface="Times New Roman" charset="0"/>
                <a:ea typeface="Times New Roman" charset="0"/>
                <a:cs typeface="Times New Roman" charset="0"/>
              </a:rPr>
              <a:t>WORDS: Jeremiah E. Rankin, 1880     MUSIC: William G. Tomer, 1880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5F01D0E7-D3B9-C843-A248-ED0930522E12}"/>
              </a:ext>
            </a:extLst>
          </p:cNvPr>
          <p:cNvSpPr txBox="1"/>
          <p:nvPr/>
        </p:nvSpPr>
        <p:spPr>
          <a:xfrm>
            <a:off x="645317" y="1547843"/>
            <a:ext cx="7853081"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Till we meet, </a:t>
            </a:r>
          </a:p>
          <a:p>
            <a:pPr algn="ctr"/>
            <a:r>
              <a:rPr lang="en-US" sz="4000" dirty="0">
                <a:latin typeface="Times New Roman" charset="0"/>
                <a:ea typeface="Times New Roman" charset="0"/>
                <a:cs typeface="Times New Roman" charset="0"/>
              </a:rPr>
              <a:t>till we meet,</a:t>
            </a:r>
          </a:p>
          <a:p>
            <a:pPr algn="ctr"/>
            <a:r>
              <a:rPr lang="en-US" sz="4000" dirty="0">
                <a:latin typeface="Times New Roman" charset="0"/>
                <a:ea typeface="Times New Roman" charset="0"/>
                <a:cs typeface="Times New Roman" charset="0"/>
              </a:rPr>
              <a:t>till we meet at Jesus feet;</a:t>
            </a:r>
          </a:p>
          <a:p>
            <a:pPr algn="ctr"/>
            <a:r>
              <a:rPr lang="en-US" sz="4000" dirty="0">
                <a:latin typeface="Times New Roman" charset="0"/>
                <a:ea typeface="Times New Roman" charset="0"/>
                <a:cs typeface="Times New Roman" charset="0"/>
              </a:rPr>
              <a:t>till we meet, </a:t>
            </a:r>
          </a:p>
          <a:p>
            <a:pPr algn="ctr"/>
            <a:r>
              <a:rPr lang="en-US" sz="4000" dirty="0">
                <a:latin typeface="Times New Roman" charset="0"/>
                <a:ea typeface="Times New Roman" charset="0"/>
                <a:cs typeface="Times New Roman" charset="0"/>
              </a:rPr>
              <a:t>till we meet,</a:t>
            </a:r>
          </a:p>
          <a:p>
            <a:pPr algn="ctr"/>
            <a:r>
              <a:rPr lang="en-US" sz="4000" dirty="0">
                <a:latin typeface="Times New Roman" charset="0"/>
                <a:ea typeface="Times New Roman" charset="0"/>
                <a:cs typeface="Times New Roman" charset="0"/>
              </a:rPr>
              <a:t>God be with you till we meet again.</a:t>
            </a:r>
            <a:endParaRPr lang="en-US" sz="3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8944115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6D908-E635-ED4B-1EBB-396F73C9D0AB}"/>
              </a:ext>
            </a:extLst>
          </p:cNvPr>
          <p:cNvPicPr>
            <a:picLocks noChangeAspect="1"/>
          </p:cNvPicPr>
          <p:nvPr/>
        </p:nvPicPr>
        <p:blipFill>
          <a:blip r:embed="rId2">
            <a:alphaModFix amt="5000"/>
          </a:blip>
          <a:srcRect/>
          <a:stretch/>
        </p:blipFill>
        <p:spPr>
          <a:xfrm>
            <a:off x="0" y="11669"/>
            <a:ext cx="9143999"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282" y="2151727"/>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God be with you till we meet again;</a:t>
            </a:r>
          </a:p>
          <a:p>
            <a:pPr algn="ctr"/>
            <a:r>
              <a:rPr lang="en-US" sz="4000" dirty="0">
                <a:latin typeface="Times New Roman" charset="0"/>
                <a:ea typeface="Times New Roman" charset="0"/>
                <a:cs typeface="Times New Roman" charset="0"/>
              </a:rPr>
              <a:t>when life’s perils thick confound you, </a:t>
            </a:r>
          </a:p>
          <a:p>
            <a:pPr algn="ctr"/>
            <a:r>
              <a:rPr lang="en-US" sz="4000" dirty="0">
                <a:latin typeface="Times New Roman" charset="0"/>
                <a:ea typeface="Times New Roman" charset="0"/>
                <a:cs typeface="Times New Roman" charset="0"/>
              </a:rPr>
              <a:t>put his arms unfailing round you;</a:t>
            </a:r>
          </a:p>
          <a:p>
            <a:pPr algn="ctr"/>
            <a:r>
              <a:rPr lang="en-US" sz="4000" dirty="0">
                <a:latin typeface="Times New Roman" charset="0"/>
                <a:ea typeface="Times New Roman" charset="0"/>
                <a:cs typeface="Times New Roman" charset="0"/>
              </a:rPr>
              <a:t>God be with you till we meet again.</a:t>
            </a:r>
            <a:endParaRPr lang="en-US" sz="3800" dirty="0">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id="{74AA301F-5C8D-0F45-B8EA-1B5AF441B701}"/>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“God Be With You till We Meet Again”  UMH 672</a:t>
            </a:r>
          </a:p>
          <a:p>
            <a:pPr algn="ctr"/>
            <a:r>
              <a:rPr lang="en-US" dirty="0">
                <a:latin typeface="Times New Roman" charset="0"/>
                <a:ea typeface="Times New Roman" charset="0"/>
                <a:cs typeface="Times New Roman" charset="0"/>
              </a:rPr>
              <a:t>WORDS: Jeremiah E. Rankin, 1880     MUSIC: William G. Tomer, 1880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324538210"/>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8BC8F0-5D3F-C4C5-1EA7-74204A56728E}"/>
              </a:ext>
            </a:extLst>
          </p:cNvPr>
          <p:cNvPicPr>
            <a:picLocks noChangeAspect="1"/>
          </p:cNvPicPr>
          <p:nvPr/>
        </p:nvPicPr>
        <p:blipFill>
          <a:blip r:embed="rId2">
            <a:alphaModFix amt="5000"/>
          </a:blip>
          <a:srcRect/>
          <a:stretch/>
        </p:blipFill>
        <p:spPr>
          <a:xfrm>
            <a:off x="0" y="11669"/>
            <a:ext cx="9143999" cy="6858000"/>
          </a:xfrm>
          <a:prstGeom prst="rect">
            <a:avLst/>
          </a:prstGeom>
        </p:spPr>
      </p:pic>
      <p:sp>
        <p:nvSpPr>
          <p:cNvPr id="5" name="TextBox 4">
            <a:extLst>
              <a:ext uri="{FF2B5EF4-FFF2-40B4-BE49-F238E27FC236}">
                <a16:creationId xmlns:a16="http://schemas.microsoft.com/office/drawing/2014/main" id="{A417A160-B09B-CB4A-925A-E866A40E5235}"/>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“God Be With You till We Meet Again”  UMH 672</a:t>
            </a:r>
          </a:p>
          <a:p>
            <a:pPr algn="ctr"/>
            <a:r>
              <a:rPr lang="en-US" dirty="0">
                <a:latin typeface="Times New Roman" charset="0"/>
                <a:ea typeface="Times New Roman" charset="0"/>
                <a:cs typeface="Times New Roman" charset="0"/>
              </a:rPr>
              <a:t>WORDS: Jeremiah E. Rankin, 1880     MUSIC: William G. Tomer, 1880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5F01D0E7-D3B9-C843-A248-ED0930522E12}"/>
              </a:ext>
            </a:extLst>
          </p:cNvPr>
          <p:cNvSpPr txBox="1"/>
          <p:nvPr/>
        </p:nvSpPr>
        <p:spPr>
          <a:xfrm>
            <a:off x="645317" y="1547843"/>
            <a:ext cx="7853081"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Till we meet, </a:t>
            </a:r>
          </a:p>
          <a:p>
            <a:pPr algn="ctr"/>
            <a:r>
              <a:rPr lang="en-US" sz="4000" dirty="0">
                <a:latin typeface="Times New Roman" charset="0"/>
                <a:ea typeface="Times New Roman" charset="0"/>
                <a:cs typeface="Times New Roman" charset="0"/>
              </a:rPr>
              <a:t>till we meet,</a:t>
            </a:r>
          </a:p>
          <a:p>
            <a:pPr algn="ctr"/>
            <a:r>
              <a:rPr lang="en-US" sz="4000" dirty="0">
                <a:latin typeface="Times New Roman" charset="0"/>
                <a:ea typeface="Times New Roman" charset="0"/>
                <a:cs typeface="Times New Roman" charset="0"/>
              </a:rPr>
              <a:t>till we meet at Jesus feet;</a:t>
            </a:r>
          </a:p>
          <a:p>
            <a:pPr algn="ctr"/>
            <a:r>
              <a:rPr lang="en-US" sz="4000" dirty="0">
                <a:latin typeface="Times New Roman" charset="0"/>
                <a:ea typeface="Times New Roman" charset="0"/>
                <a:cs typeface="Times New Roman" charset="0"/>
              </a:rPr>
              <a:t>till we meet, </a:t>
            </a:r>
          </a:p>
          <a:p>
            <a:pPr algn="ctr"/>
            <a:r>
              <a:rPr lang="en-US" sz="4000" dirty="0">
                <a:latin typeface="Times New Roman" charset="0"/>
                <a:ea typeface="Times New Roman" charset="0"/>
                <a:cs typeface="Times New Roman" charset="0"/>
              </a:rPr>
              <a:t>till we meet,</a:t>
            </a:r>
          </a:p>
          <a:p>
            <a:pPr algn="ctr"/>
            <a:r>
              <a:rPr lang="en-US" sz="4000" dirty="0">
                <a:latin typeface="Times New Roman" charset="0"/>
                <a:ea typeface="Times New Roman" charset="0"/>
                <a:cs typeface="Times New Roman" charset="0"/>
              </a:rPr>
              <a:t>God be with you till we meet again.</a:t>
            </a:r>
            <a:endParaRPr lang="en-US" sz="3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1225922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66247-0639-5AB9-8AD2-A5D7C9D571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A92892-332D-8372-776F-48A8D427C0B1}"/>
              </a:ext>
            </a:extLst>
          </p:cNvPr>
          <p:cNvSpPr>
            <a:spLocks noGrp="1"/>
          </p:cNvSpPr>
          <p:nvPr>
            <p:ph type="body" sz="quarter" idx="11"/>
          </p:nvPr>
        </p:nvSpPr>
        <p:spPr>
          <a:xfrm>
            <a:off x="1928188" y="1048189"/>
            <a:ext cx="7215812" cy="1515173"/>
          </a:xfrm>
        </p:spPr>
        <p:txBody>
          <a:bodyPr>
            <a:noAutofit/>
          </a:bodyPr>
          <a:lstStyle/>
          <a:p>
            <a:pPr>
              <a:lnSpc>
                <a:spcPct val="150000"/>
              </a:lnSpc>
            </a:pPr>
            <a:r>
              <a:rPr lang="en-US" dirty="0"/>
              <a:t>We come to wade into the depths of the divine mystery of God, the One-in-Three and Three-in-One. </a:t>
            </a:r>
          </a:p>
        </p:txBody>
      </p:sp>
      <p:sp>
        <p:nvSpPr>
          <p:cNvPr id="3" name="Text Placeholder 2">
            <a:extLst>
              <a:ext uri="{FF2B5EF4-FFF2-40B4-BE49-F238E27FC236}">
                <a16:creationId xmlns:a16="http://schemas.microsoft.com/office/drawing/2014/main" id="{652DCA7C-6EE9-071F-9521-F772F5C19B49}"/>
              </a:ext>
            </a:extLst>
          </p:cNvPr>
          <p:cNvSpPr>
            <a:spLocks noGrp="1"/>
          </p:cNvSpPr>
          <p:nvPr>
            <p:ph type="body" sz="quarter" idx="12"/>
          </p:nvPr>
        </p:nvSpPr>
        <p:spPr>
          <a:xfrm>
            <a:off x="1928188" y="3398363"/>
            <a:ext cx="7215812" cy="1515172"/>
          </a:xfrm>
        </p:spPr>
        <p:txBody>
          <a:bodyPr>
            <a:noAutofit/>
          </a:bodyPr>
          <a:lstStyle/>
          <a:p>
            <a:pPr>
              <a:lnSpc>
                <a:spcPct val="150000"/>
              </a:lnSpc>
            </a:pPr>
            <a:r>
              <a:rPr lang="en-US" dirty="0"/>
              <a:t>We seek an ever-deepening faith in God who creates, redeems, and sustains all creation! </a:t>
            </a:r>
          </a:p>
        </p:txBody>
      </p:sp>
    </p:spTree>
    <p:extLst>
      <p:ext uri="{BB962C8B-B14F-4D97-AF65-F5344CB8AC3E}">
        <p14:creationId xmlns:p14="http://schemas.microsoft.com/office/powerpoint/2010/main" val="11741582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F76E52-FB44-E15B-5C70-04CB20F12902}"/>
              </a:ext>
            </a:extLst>
          </p:cNvPr>
          <p:cNvPicPr>
            <a:picLocks noChangeAspect="1"/>
          </p:cNvPicPr>
          <p:nvPr/>
        </p:nvPicPr>
        <p:blipFill>
          <a:blip r:embed="rId2">
            <a:alphaModFix amt="5000"/>
          </a:blip>
          <a:srcRect/>
          <a:stretch/>
        </p:blipFill>
        <p:spPr>
          <a:xfrm>
            <a:off x="0" y="11669"/>
            <a:ext cx="9143999" cy="6858000"/>
          </a:xfrm>
          <a:prstGeom prst="rect">
            <a:avLst/>
          </a:prstGeom>
        </p:spPr>
      </p:pic>
      <p:sp>
        <p:nvSpPr>
          <p:cNvPr id="6" name="TextBox 5">
            <a:extLst>
              <a:ext uri="{FF2B5EF4-FFF2-40B4-BE49-F238E27FC236}">
                <a16:creationId xmlns:a16="http://schemas.microsoft.com/office/drawing/2014/main" id="{93C22C7F-3E16-4E4E-9E77-769C618F00E7}"/>
              </a:ext>
            </a:extLst>
          </p:cNvPr>
          <p:cNvSpPr txBox="1"/>
          <p:nvPr/>
        </p:nvSpPr>
        <p:spPr>
          <a:xfrm>
            <a:off x="-282" y="2163396"/>
            <a:ext cx="9143999" cy="2554545"/>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God be with you till we meet again;</a:t>
            </a:r>
          </a:p>
          <a:p>
            <a:pPr algn="ctr"/>
            <a:r>
              <a:rPr lang="en-US" sz="4000" dirty="0">
                <a:latin typeface="Times New Roman" charset="0"/>
                <a:ea typeface="Times New Roman" charset="0"/>
                <a:cs typeface="Times New Roman" charset="0"/>
              </a:rPr>
              <a:t>keep love’s banner floating o’er you, </a:t>
            </a:r>
          </a:p>
          <a:p>
            <a:pPr algn="ctr"/>
            <a:r>
              <a:rPr lang="en-US" sz="4000" dirty="0">
                <a:latin typeface="Times New Roman" charset="0"/>
                <a:ea typeface="Times New Roman" charset="0"/>
                <a:cs typeface="Times New Roman" charset="0"/>
              </a:rPr>
              <a:t>smite death’s threatening wave before you;</a:t>
            </a:r>
          </a:p>
          <a:p>
            <a:pPr algn="ctr"/>
            <a:r>
              <a:rPr lang="en-US" sz="4000" dirty="0">
                <a:latin typeface="Times New Roman" charset="0"/>
                <a:ea typeface="Times New Roman" charset="0"/>
                <a:cs typeface="Times New Roman" charset="0"/>
              </a:rPr>
              <a:t>God be with you till we meet again.</a:t>
            </a:r>
            <a:endParaRPr lang="en-US" sz="3800" dirty="0">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id="{74AA301F-5C8D-0F45-B8EA-1B5AF441B701}"/>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“God Be With You till We Meet Again”  UMH 672</a:t>
            </a:r>
          </a:p>
          <a:p>
            <a:pPr algn="ctr"/>
            <a:r>
              <a:rPr lang="en-US" dirty="0">
                <a:latin typeface="Times New Roman" charset="0"/>
                <a:ea typeface="Times New Roman" charset="0"/>
                <a:cs typeface="Times New Roman" charset="0"/>
              </a:rPr>
              <a:t>WORDS: Jeremiah E. Rankin, 1880     MUSIC: William G. Tomer, 1880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74205535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E18A40-1D20-DE4C-04C4-6E9A59A2ABD6}"/>
              </a:ext>
            </a:extLst>
          </p:cNvPr>
          <p:cNvPicPr>
            <a:picLocks noChangeAspect="1"/>
          </p:cNvPicPr>
          <p:nvPr/>
        </p:nvPicPr>
        <p:blipFill>
          <a:blip r:embed="rId2">
            <a:alphaModFix amt="5000"/>
          </a:blip>
          <a:srcRect/>
          <a:stretch/>
        </p:blipFill>
        <p:spPr>
          <a:xfrm>
            <a:off x="1" y="-11669"/>
            <a:ext cx="9143999" cy="6858000"/>
          </a:xfrm>
          <a:prstGeom prst="rect">
            <a:avLst/>
          </a:prstGeom>
        </p:spPr>
      </p:pic>
      <p:sp>
        <p:nvSpPr>
          <p:cNvPr id="5" name="TextBox 4">
            <a:extLst>
              <a:ext uri="{FF2B5EF4-FFF2-40B4-BE49-F238E27FC236}">
                <a16:creationId xmlns:a16="http://schemas.microsoft.com/office/drawing/2014/main" id="{A417A160-B09B-CB4A-925A-E866A40E5235}"/>
              </a:ext>
            </a:extLst>
          </p:cNvPr>
          <p:cNvSpPr txBox="1"/>
          <p:nvPr/>
        </p:nvSpPr>
        <p:spPr>
          <a:xfrm>
            <a:off x="-282" y="11669"/>
            <a:ext cx="9144281" cy="1323439"/>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“God Be With You till We Meet Again”  UMH 672</a:t>
            </a:r>
          </a:p>
          <a:p>
            <a:pPr algn="ctr"/>
            <a:r>
              <a:rPr lang="en-US" dirty="0">
                <a:latin typeface="Times New Roman" charset="0"/>
                <a:ea typeface="Times New Roman" charset="0"/>
                <a:cs typeface="Times New Roman" charset="0"/>
              </a:rPr>
              <a:t>WORDS: Jeremiah E. Rankin, 1880     MUSIC: William G. Tomer, 1880</a:t>
            </a:r>
          </a:p>
          <a:p>
            <a:pPr algn="ctr"/>
            <a:r>
              <a:rPr lang="en-US" sz="2800" b="1" i="1" dirty="0">
                <a:latin typeface="Times New Roman" charset="0"/>
                <a:ea typeface="Times New Roman" charset="0"/>
                <a:cs typeface="Times New Roman" charset="0"/>
              </a:rPr>
              <a:t>Please stand as you are able and comfortable.</a:t>
            </a:r>
            <a:endParaRPr lang="en-US" sz="28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5F01D0E7-D3B9-C843-A248-ED0930522E12}"/>
              </a:ext>
            </a:extLst>
          </p:cNvPr>
          <p:cNvSpPr txBox="1"/>
          <p:nvPr/>
        </p:nvSpPr>
        <p:spPr>
          <a:xfrm>
            <a:off x="645317" y="1536174"/>
            <a:ext cx="7853081"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Till we meet, </a:t>
            </a:r>
          </a:p>
          <a:p>
            <a:pPr algn="ctr"/>
            <a:r>
              <a:rPr lang="en-US" sz="4000" dirty="0">
                <a:latin typeface="Times New Roman" charset="0"/>
                <a:ea typeface="Times New Roman" charset="0"/>
                <a:cs typeface="Times New Roman" charset="0"/>
              </a:rPr>
              <a:t>till we meet,</a:t>
            </a:r>
          </a:p>
          <a:p>
            <a:pPr algn="ctr"/>
            <a:r>
              <a:rPr lang="en-US" sz="4000" dirty="0">
                <a:latin typeface="Times New Roman" charset="0"/>
                <a:ea typeface="Times New Roman" charset="0"/>
                <a:cs typeface="Times New Roman" charset="0"/>
              </a:rPr>
              <a:t>till we meet at Jesus feet;</a:t>
            </a:r>
          </a:p>
          <a:p>
            <a:pPr algn="ctr"/>
            <a:r>
              <a:rPr lang="en-US" sz="4000" dirty="0">
                <a:latin typeface="Times New Roman" charset="0"/>
                <a:ea typeface="Times New Roman" charset="0"/>
                <a:cs typeface="Times New Roman" charset="0"/>
              </a:rPr>
              <a:t>till we meet, </a:t>
            </a:r>
          </a:p>
          <a:p>
            <a:pPr algn="ctr"/>
            <a:r>
              <a:rPr lang="en-US" sz="4000" dirty="0">
                <a:latin typeface="Times New Roman" charset="0"/>
                <a:ea typeface="Times New Roman" charset="0"/>
                <a:cs typeface="Times New Roman" charset="0"/>
              </a:rPr>
              <a:t>till we meet,</a:t>
            </a:r>
          </a:p>
          <a:p>
            <a:pPr algn="ctr"/>
            <a:r>
              <a:rPr lang="en-US" sz="4000" dirty="0">
                <a:latin typeface="Times New Roman" charset="0"/>
                <a:ea typeface="Times New Roman" charset="0"/>
                <a:cs typeface="Times New Roman" charset="0"/>
              </a:rPr>
              <a:t>God be with you till we meet again.</a:t>
            </a:r>
            <a:endParaRPr lang="en-US" sz="3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7860383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702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57" y="5468"/>
            <a:ext cx="9116288" cy="707886"/>
          </a:xfrm>
          <a:prstGeom prst="rect">
            <a:avLst/>
          </a:prstGeom>
          <a:noFill/>
        </p:spPr>
        <p:txBody>
          <a:bodyPr wrap="square" rtlCol="0">
            <a:spAutoFit/>
          </a:bodyPr>
          <a:lstStyle/>
          <a:p>
            <a:pPr algn="ctr"/>
            <a:r>
              <a:rPr lang="en-US" sz="4000" b="1" dirty="0">
                <a:ea typeface="Times New Roman" charset="0"/>
                <a:cs typeface="Times New Roman" charset="0"/>
              </a:rPr>
              <a:t>BLESSING AND BENEDICTION</a:t>
            </a:r>
          </a:p>
        </p:txBody>
      </p:sp>
      <p:sp>
        <p:nvSpPr>
          <p:cNvPr id="7" name="TextBox 6"/>
          <p:cNvSpPr txBox="1"/>
          <p:nvPr/>
        </p:nvSpPr>
        <p:spPr>
          <a:xfrm>
            <a:off x="575184" y="4993401"/>
            <a:ext cx="7934633" cy="1446550"/>
          </a:xfrm>
          <a:prstGeom prst="rect">
            <a:avLst/>
          </a:prstGeom>
          <a:noFill/>
          <a:ln w="127000" cmpd="thickThin">
            <a:solidFill>
              <a:schemeClr val="tx1"/>
            </a:solidFill>
          </a:ln>
        </p:spPr>
        <p:txBody>
          <a:bodyPr wrap="square" rtlCol="0">
            <a:spAutoFit/>
          </a:bodyPr>
          <a:lstStyle/>
          <a:p>
            <a:pPr algn="ctr"/>
            <a:r>
              <a:rPr lang="en-US" sz="4400" dirty="0">
                <a:ea typeface="Times New Roman" charset="0"/>
                <a:cs typeface="Times New Roman" charset="0"/>
              </a:rPr>
              <a:t>This service has ended, and now</a:t>
            </a:r>
          </a:p>
          <a:p>
            <a:pPr algn="ctr"/>
            <a:r>
              <a:rPr lang="en-US" sz="4400" dirty="0">
                <a:ea typeface="Times New Roman" charset="0"/>
                <a:cs typeface="Times New Roman" charset="0"/>
              </a:rPr>
              <a:t>your service in the world begins!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 y="1221958"/>
            <a:ext cx="9144000" cy="3415447"/>
          </a:xfrm>
          <a:prstGeom prst="rect">
            <a:avLst/>
          </a:prstGeom>
        </p:spPr>
      </p:pic>
    </p:spTree>
    <p:extLst>
      <p:ext uri="{BB962C8B-B14F-4D97-AF65-F5344CB8AC3E}">
        <p14:creationId xmlns:p14="http://schemas.microsoft.com/office/powerpoint/2010/main" val="30393561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0" y="0"/>
            <a:ext cx="9144000" cy="1938992"/>
          </a:xfrm>
          <a:prstGeom prst="rect">
            <a:avLst/>
          </a:prstGeom>
          <a:noFill/>
        </p:spPr>
        <p:txBody>
          <a:bodyPr wrap="square" rtlCol="0">
            <a:spAutoFit/>
          </a:bodyPr>
          <a:lstStyle/>
          <a:p>
            <a:pPr algn="ctr"/>
            <a:r>
              <a:rPr lang="en-US" sz="6000" b="1" dirty="0" err="1">
                <a:ea typeface="Times New Roman" charset="0"/>
                <a:cs typeface="Times New Roman" charset="0"/>
              </a:rPr>
              <a:t>Rectortown</a:t>
            </a:r>
            <a:r>
              <a:rPr lang="en-US" sz="6000" b="1" dirty="0">
                <a:ea typeface="Times New Roman" charset="0"/>
                <a:cs typeface="Times New Roman" charset="0"/>
              </a:rPr>
              <a:t> United Methodist Church</a:t>
            </a:r>
          </a:p>
        </p:txBody>
      </p:sp>
      <p:sp>
        <p:nvSpPr>
          <p:cNvPr id="5" name="TextBox 4">
            <a:extLst>
              <a:ext uri="{FF2B5EF4-FFF2-40B4-BE49-F238E27FC236}">
                <a16:creationId xmlns:a16="http://schemas.microsoft.com/office/drawing/2014/main" id="{A53B0D48-9EB2-0040-B2CF-78042D6119A0}"/>
              </a:ext>
            </a:extLst>
          </p:cNvPr>
          <p:cNvSpPr txBox="1"/>
          <p:nvPr/>
        </p:nvSpPr>
        <p:spPr>
          <a:xfrm>
            <a:off x="0" y="2989536"/>
            <a:ext cx="9144000" cy="2308324"/>
          </a:xfrm>
          <a:prstGeom prst="rect">
            <a:avLst/>
          </a:prstGeom>
          <a:noFill/>
        </p:spPr>
        <p:txBody>
          <a:bodyPr wrap="square" rtlCol="0">
            <a:spAutoFit/>
          </a:bodyPr>
          <a:lstStyle/>
          <a:p>
            <a:pPr algn="ctr"/>
            <a:r>
              <a:rPr lang="en-US" sz="4800" b="1" dirty="0">
                <a:ea typeface="Times New Roman" charset="0"/>
                <a:cs typeface="Times New Roman" charset="0"/>
              </a:rPr>
              <a:t>serving God with </a:t>
            </a:r>
          </a:p>
          <a:p>
            <a:pPr algn="ctr"/>
            <a:r>
              <a:rPr lang="en-US" sz="4800" b="1" dirty="0">
                <a:solidFill>
                  <a:srgbClr val="FF0000"/>
                </a:solidFill>
                <a:ea typeface="Times New Roman" charset="0"/>
                <a:cs typeface="Times New Roman" charset="0"/>
              </a:rPr>
              <a:t>P</a:t>
            </a:r>
            <a:r>
              <a:rPr lang="en-US" sz="4800" b="1" dirty="0">
                <a:ea typeface="Times New Roman" charset="0"/>
                <a:cs typeface="Times New Roman" charset="0"/>
              </a:rPr>
              <a:t>rayer, </a:t>
            </a:r>
            <a:r>
              <a:rPr lang="en-US" sz="4800" b="1" dirty="0">
                <a:solidFill>
                  <a:srgbClr val="FF0000"/>
                </a:solidFill>
                <a:ea typeface="Times New Roman" charset="0"/>
                <a:cs typeface="Times New Roman" charset="0"/>
              </a:rPr>
              <a:t>A</a:t>
            </a:r>
            <a:r>
              <a:rPr lang="en-US" sz="4800" b="1" dirty="0">
                <a:ea typeface="Times New Roman" charset="0"/>
                <a:cs typeface="Times New Roman" charset="0"/>
              </a:rPr>
              <a:t>ction, and </a:t>
            </a:r>
            <a:r>
              <a:rPr lang="en-US" sz="4800" b="1" dirty="0">
                <a:solidFill>
                  <a:srgbClr val="FF0000"/>
                </a:solidFill>
                <a:ea typeface="Times New Roman" charset="0"/>
                <a:cs typeface="Times New Roman" charset="0"/>
              </a:rPr>
              <a:t>L</a:t>
            </a:r>
            <a:r>
              <a:rPr lang="en-US" sz="4800" b="1" dirty="0">
                <a:ea typeface="Times New Roman" charset="0"/>
                <a:cs typeface="Times New Roman" charset="0"/>
              </a:rPr>
              <a:t>ove </a:t>
            </a:r>
          </a:p>
          <a:p>
            <a:pPr algn="ctr"/>
            <a:r>
              <a:rPr lang="en-US" sz="4800" b="1" dirty="0">
                <a:ea typeface="Times New Roman" charset="0"/>
                <a:cs typeface="Times New Roman" charset="0"/>
              </a:rPr>
              <a:t>through </a:t>
            </a:r>
            <a:r>
              <a:rPr lang="en-US" sz="4800" b="1" dirty="0">
                <a:solidFill>
                  <a:srgbClr val="FF0000"/>
                </a:solidFill>
                <a:ea typeface="Times New Roman" charset="0"/>
                <a:cs typeface="Times New Roman" charset="0"/>
              </a:rPr>
              <a:t>S</a:t>
            </a:r>
            <a:r>
              <a:rPr lang="en-US" sz="4800" b="1" dirty="0">
                <a:ea typeface="Times New Roman" charset="0"/>
                <a:cs typeface="Times New Roman" charset="0"/>
              </a:rPr>
              <a:t>ervice.</a:t>
            </a:r>
          </a:p>
        </p:txBody>
      </p:sp>
    </p:spTree>
    <p:extLst>
      <p:ext uri="{BB962C8B-B14F-4D97-AF65-F5344CB8AC3E}">
        <p14:creationId xmlns:p14="http://schemas.microsoft.com/office/powerpoint/2010/main" val="3492944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9ACA59-1855-B49B-6239-5828123E114D}"/>
              </a:ext>
            </a:extLst>
          </p:cNvPr>
          <p:cNvSpPr>
            <a:spLocks noGrp="1"/>
          </p:cNvSpPr>
          <p:nvPr>
            <p:ph type="body" sz="quarter" idx="11"/>
          </p:nvPr>
        </p:nvSpPr>
        <p:spPr>
          <a:xfrm>
            <a:off x="1928188" y="1097161"/>
            <a:ext cx="6839892" cy="1515173"/>
          </a:xfrm>
        </p:spPr>
        <p:txBody>
          <a:bodyPr>
            <a:noAutofit/>
          </a:bodyPr>
          <a:lstStyle/>
          <a:p>
            <a:pPr>
              <a:lnSpc>
                <a:spcPct val="150000"/>
              </a:lnSpc>
            </a:pPr>
            <a:r>
              <a:rPr lang="en-US" dirty="0"/>
              <a:t>We come to witness the interconnectedness of the Triune God, to marvel at the divine dance of partnership and</a:t>
            </a:r>
          </a:p>
          <a:p>
            <a:pPr>
              <a:lnSpc>
                <a:spcPct val="150000"/>
              </a:lnSpc>
            </a:pPr>
            <a:r>
              <a:rPr lang="en-US" dirty="0"/>
              <a:t>cooperation </a:t>
            </a:r>
          </a:p>
        </p:txBody>
      </p:sp>
    </p:spTree>
    <p:extLst>
      <p:ext uri="{BB962C8B-B14F-4D97-AF65-F5344CB8AC3E}">
        <p14:creationId xmlns:p14="http://schemas.microsoft.com/office/powerpoint/2010/main" val="27740849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891E96-A4DF-10C7-B91D-ED5F1BE70521}"/>
              </a:ext>
            </a:extLst>
          </p:cNvPr>
          <p:cNvSpPr>
            <a:spLocks noGrp="1"/>
          </p:cNvSpPr>
          <p:nvPr>
            <p:ph type="body" sz="quarter" idx="11"/>
          </p:nvPr>
        </p:nvSpPr>
        <p:spPr>
          <a:xfrm>
            <a:off x="1066549" y="1020961"/>
            <a:ext cx="7726931" cy="1515173"/>
          </a:xfrm>
        </p:spPr>
        <p:txBody>
          <a:bodyPr>
            <a:noAutofit/>
          </a:bodyPr>
          <a:lstStyle/>
          <a:p>
            <a:pPr>
              <a:lnSpc>
                <a:spcPct val="150000"/>
              </a:lnSpc>
            </a:pPr>
            <a:r>
              <a:rPr lang="en-US" b="1" dirty="0"/>
              <a:t>We receive the invitation to join the divine dance of God who creates, redeems, and sustains all creation! Come, let us worship the Triune God who creates, redeems, and sustains all creation!</a:t>
            </a:r>
          </a:p>
          <a:p>
            <a:pPr>
              <a:lnSpc>
                <a:spcPct val="150000"/>
              </a:lnSpc>
            </a:pPr>
            <a:endParaRPr lang="en-US" b="1" dirty="0"/>
          </a:p>
        </p:txBody>
      </p:sp>
    </p:spTree>
    <p:extLst>
      <p:ext uri="{BB962C8B-B14F-4D97-AF65-F5344CB8AC3E}">
        <p14:creationId xmlns:p14="http://schemas.microsoft.com/office/powerpoint/2010/main" val="10715169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2E630B-7E43-04FC-ABDD-340F325211C1}"/>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6" name="TextBox 5">
            <a:extLst>
              <a:ext uri="{FF2B5EF4-FFF2-40B4-BE49-F238E27FC236}">
                <a16:creationId xmlns:a16="http://schemas.microsoft.com/office/drawing/2014/main" id="{37A69DB4-3E45-DA1F-05E8-B36F600EF776}"/>
              </a:ext>
            </a:extLst>
          </p:cNvPr>
          <p:cNvSpPr txBox="1"/>
          <p:nvPr/>
        </p:nvSpPr>
        <p:spPr>
          <a:xfrm>
            <a:off x="139382" y="1221241"/>
            <a:ext cx="5599522" cy="4153958"/>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Out of our ordinary, everyday lives, you have gathered us here, Holy God, to this time of worship, to this time of praise.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8731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A95E-B1D5-96BB-43DE-92BA06548E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6755F6-31E6-8BFD-2C96-E4BB7C93F7B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8F960C3F-80A6-C1D3-9C88-DC92F36E3B42}"/>
              </a:ext>
            </a:extLst>
          </p:cNvPr>
          <p:cNvSpPr txBox="1"/>
          <p:nvPr/>
        </p:nvSpPr>
        <p:spPr>
          <a:xfrm>
            <a:off x="0" y="626588"/>
            <a:ext cx="5665694" cy="6231449"/>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We join with angels and archangels and all the company of the saints to bless you, to listen for your Word, to immerse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ourselves in your grace, in your love. Open our hearts and our minds to your presence with us.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8059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General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vent Candle Ligh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munion ">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alm Confession ">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postles Creed 88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Nicene Creed 88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Apostles 88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Great Thanksgiving 1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Lord's Pray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Lent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55127</TotalTime>
  <Words>1934</Words>
  <Application>Microsoft Macintosh PowerPoint</Application>
  <PresentationFormat>On-screen Show (4:3)</PresentationFormat>
  <Paragraphs>221</Paragraphs>
  <Slides>54</Slides>
  <Notes>2</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54</vt:i4>
      </vt:variant>
    </vt:vector>
  </HeadingPairs>
  <TitlesOfParts>
    <vt:vector size="75" baseType="lpstr">
      <vt:lpstr>Times</vt:lpstr>
      <vt:lpstr>APPLE CHANCERY</vt:lpstr>
      <vt:lpstr>Arial</vt:lpstr>
      <vt:lpstr>Baguet Script</vt:lpstr>
      <vt:lpstr>Calibri</vt:lpstr>
      <vt:lpstr>Dreaming Outloud Script Pro</vt:lpstr>
      <vt:lpstr>Edwardian Script ITC</vt:lpstr>
      <vt:lpstr>Georgia</vt:lpstr>
      <vt:lpstr>Lucida Calligraphy</vt:lpstr>
      <vt:lpstr>Times New Roman</vt:lpstr>
      <vt:lpstr>Verdana</vt:lpstr>
      <vt:lpstr>General Worship</vt:lpstr>
      <vt:lpstr>Communion </vt:lpstr>
      <vt:lpstr>Palm Confession </vt:lpstr>
      <vt:lpstr>Apostles Creed 882</vt:lpstr>
      <vt:lpstr>Nicene Creed 880</vt:lpstr>
      <vt:lpstr>Apostles 881</vt:lpstr>
      <vt:lpstr>Great Thanksgiving 13</vt:lpstr>
      <vt:lpstr>Lord's Prayer</vt:lpstr>
      <vt:lpstr>Lent Worship</vt:lpstr>
      <vt:lpstr>Advent Candle 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Psalm 8 </vt:lpstr>
      <vt:lpstr>PowerPoint Presentation</vt:lpstr>
      <vt:lpstr>PowerPoint Presentation</vt:lpstr>
      <vt:lpstr>PowerPoint Presentation</vt:lpstr>
      <vt:lpstr>PowerPoint Presentation</vt:lpstr>
      <vt:lpstr>Matthew 28: 16 – 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RUMC Admin</dc:creator>
  <cp:lastModifiedBy>RUMC Admin</cp:lastModifiedBy>
  <cp:revision>781</cp:revision>
  <cp:lastPrinted>2026-04-17T16:54:19Z</cp:lastPrinted>
  <dcterms:created xsi:type="dcterms:W3CDTF">2022-06-10T14:28:57Z</dcterms:created>
  <dcterms:modified xsi:type="dcterms:W3CDTF">2026-05-29T14:14:05Z</dcterms:modified>
</cp:coreProperties>
</file>