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31" r:id="rId2"/>
    <p:sldMasterId id="2147483689" r:id="rId3"/>
    <p:sldMasterId id="2147483701" r:id="rId4"/>
    <p:sldMasterId id="2147483717" r:id="rId5"/>
    <p:sldMasterId id="2147483779" r:id="rId6"/>
    <p:sldMasterId id="2147483755" r:id="rId7"/>
    <p:sldMasterId id="2147483746" r:id="rId8"/>
    <p:sldMasterId id="2147483693" r:id="rId9"/>
    <p:sldMasterId id="2147483688" r:id="rId10"/>
  </p:sldMasterIdLst>
  <p:notesMasterIdLst>
    <p:notesMasterId r:id="rId67"/>
  </p:notesMasterIdLst>
  <p:sldIdLst>
    <p:sldId id="3324" r:id="rId11"/>
    <p:sldId id="3194" r:id="rId12"/>
    <p:sldId id="3196" r:id="rId13"/>
    <p:sldId id="3666" r:id="rId14"/>
    <p:sldId id="3667" r:id="rId15"/>
    <p:sldId id="3955" r:id="rId16"/>
    <p:sldId id="3925" r:id="rId17"/>
    <p:sldId id="3926" r:id="rId18"/>
    <p:sldId id="3951" r:id="rId19"/>
    <p:sldId id="1441" r:id="rId20"/>
    <p:sldId id="1442" r:id="rId21"/>
    <p:sldId id="1443" r:id="rId22"/>
    <p:sldId id="3670" r:id="rId23"/>
    <p:sldId id="3650" r:id="rId24"/>
    <p:sldId id="256" r:id="rId25"/>
    <p:sldId id="257" r:id="rId26"/>
    <p:sldId id="258" r:id="rId27"/>
    <p:sldId id="259" r:id="rId28"/>
    <p:sldId id="260" r:id="rId29"/>
    <p:sldId id="2453" r:id="rId30"/>
    <p:sldId id="2441" r:id="rId31"/>
    <p:sldId id="2447" r:id="rId32"/>
    <p:sldId id="2442" r:id="rId33"/>
    <p:sldId id="2448" r:id="rId34"/>
    <p:sldId id="2443" r:id="rId35"/>
    <p:sldId id="2449" r:id="rId36"/>
    <p:sldId id="2444" r:id="rId37"/>
    <p:sldId id="2450" r:id="rId38"/>
    <p:sldId id="2445" r:id="rId39"/>
    <p:sldId id="2452" r:id="rId40"/>
    <p:sldId id="2451" r:id="rId41"/>
    <p:sldId id="2446" r:id="rId42"/>
    <p:sldId id="3690" r:id="rId43"/>
    <p:sldId id="3383" r:id="rId44"/>
    <p:sldId id="3961" r:id="rId45"/>
    <p:sldId id="3962" r:id="rId46"/>
    <p:sldId id="2461" r:id="rId47"/>
    <p:sldId id="3956" r:id="rId48"/>
    <p:sldId id="3957" r:id="rId49"/>
    <p:sldId id="3958" r:id="rId50"/>
    <p:sldId id="3959" r:id="rId51"/>
    <p:sldId id="3633" r:id="rId52"/>
    <p:sldId id="3678" r:id="rId53"/>
    <p:sldId id="3397" r:id="rId54"/>
    <p:sldId id="3398" r:id="rId55"/>
    <p:sldId id="3399" r:id="rId56"/>
    <p:sldId id="3079" r:id="rId57"/>
    <p:sldId id="3529" r:id="rId58"/>
    <p:sldId id="3081" r:id="rId59"/>
    <p:sldId id="296" r:id="rId60"/>
    <p:sldId id="297" r:id="rId61"/>
    <p:sldId id="1692" r:id="rId62"/>
    <p:sldId id="1693" r:id="rId63"/>
    <p:sldId id="3619" r:id="rId64"/>
    <p:sldId id="2315" r:id="rId65"/>
    <p:sldId id="354"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D9"/>
    <a:srgbClr val="FFF2CC"/>
    <a:srgbClr val="DDD3D7"/>
    <a:srgbClr val="E7C6A1"/>
    <a:srgbClr val="FFFFFF"/>
    <a:srgbClr val="E57A91"/>
    <a:srgbClr val="F7F2E6"/>
    <a:srgbClr val="CF768A"/>
    <a:srgbClr val="D9C2C4"/>
    <a:srgbClr val="CC94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35"/>
    <p:restoredTop sz="95851"/>
  </p:normalViewPr>
  <p:slideViewPr>
    <p:cSldViewPr snapToGrid="0" snapToObjects="1">
      <p:cViewPr varScale="1">
        <p:scale>
          <a:sx n="116" d="100"/>
          <a:sy n="116" d="100"/>
        </p:scale>
        <p:origin x="109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0B782-7928-BC4C-A3AA-492C142E50D3}" type="datetimeFigureOut">
              <a:rPr lang="en-US" smtClean="0"/>
              <a:t>4/8/26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57315-79F8-3F40-ACDB-4839CD44B319}" type="slidenum">
              <a:rPr lang="en-US" smtClean="0"/>
              <a:t>‹#›</a:t>
            </a:fld>
            <a:endParaRPr lang="en-US"/>
          </a:p>
        </p:txBody>
      </p:sp>
    </p:spTree>
    <p:extLst>
      <p:ext uri="{BB962C8B-B14F-4D97-AF65-F5344CB8AC3E}">
        <p14:creationId xmlns:p14="http://schemas.microsoft.com/office/powerpoint/2010/main" val="495851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C57315-79F8-3F40-ACDB-4839CD44B319}" type="slidenum">
              <a:rPr lang="en-US" smtClean="0"/>
              <a:t>2</a:t>
            </a:fld>
            <a:endParaRPr lang="en-US"/>
          </a:p>
        </p:txBody>
      </p:sp>
    </p:spTree>
    <p:extLst>
      <p:ext uri="{BB962C8B-B14F-4D97-AF65-F5344CB8AC3E}">
        <p14:creationId xmlns:p14="http://schemas.microsoft.com/office/powerpoint/2010/main" val="213339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www.goodfon.com</a:t>
            </a:r>
            <a:r>
              <a:rPr lang="en-US" dirty="0"/>
              <a:t>/flowers/wallpaper-blue-wood-blossom-spring-flowers-vesna-iablonia-tsvety.html</a:t>
            </a:r>
          </a:p>
        </p:txBody>
      </p:sp>
      <p:sp>
        <p:nvSpPr>
          <p:cNvPr id="4" name="Slide Number Placeholder 3"/>
          <p:cNvSpPr>
            <a:spLocks noGrp="1"/>
          </p:cNvSpPr>
          <p:nvPr>
            <p:ph type="sldNum" sz="quarter" idx="5"/>
          </p:nvPr>
        </p:nvSpPr>
        <p:spPr/>
        <p:txBody>
          <a:bodyPr/>
          <a:lstStyle/>
          <a:p>
            <a:fld id="{F6C57315-79F8-3F40-ACDB-4839CD44B319}" type="slidenum">
              <a:rPr lang="en-US" smtClean="0"/>
              <a:t>47</a:t>
            </a:fld>
            <a:endParaRPr lang="en-US"/>
          </a:p>
        </p:txBody>
      </p:sp>
    </p:spTree>
    <p:extLst>
      <p:ext uri="{BB962C8B-B14F-4D97-AF65-F5344CB8AC3E}">
        <p14:creationId xmlns:p14="http://schemas.microsoft.com/office/powerpoint/2010/main" val="700289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050489"/>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849456"/>
            <a:ext cx="6839892" cy="1515172"/>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332125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1252637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white bird with blue wings and a green branch in its beak&#10;&#10;Description automatically generated">
            <a:extLst>
              <a:ext uri="{FF2B5EF4-FFF2-40B4-BE49-F238E27FC236}">
                <a16:creationId xmlns:a16="http://schemas.microsoft.com/office/drawing/2014/main" id="{75BABC57-223F-73AD-EE5A-063B7F5ED8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56080" y="0"/>
            <a:ext cx="5831840" cy="5831840"/>
          </a:xfrm>
          <a:prstGeom prst="rect">
            <a:avLst/>
          </a:prstGeom>
        </p:spPr>
      </p:pic>
      <p:sp>
        <p:nvSpPr>
          <p:cNvPr id="7" name="TextBox 6">
            <a:extLst>
              <a:ext uri="{FF2B5EF4-FFF2-40B4-BE49-F238E27FC236}">
                <a16:creationId xmlns:a16="http://schemas.microsoft.com/office/drawing/2014/main" id="{A89B31DD-49F4-C706-8998-22E902808E6A}"/>
              </a:ext>
            </a:extLst>
          </p:cNvPr>
          <p:cNvSpPr txBox="1"/>
          <p:nvPr userDrawn="1"/>
        </p:nvSpPr>
        <p:spPr>
          <a:xfrm>
            <a:off x="1727200" y="5831840"/>
            <a:ext cx="6118021" cy="784830"/>
          </a:xfrm>
          <a:prstGeom prst="rect">
            <a:avLst/>
          </a:prstGeom>
          <a:noFill/>
        </p:spPr>
        <p:txBody>
          <a:bodyPr wrap="none" rtlCol="0">
            <a:spAutoFit/>
          </a:bodyPr>
          <a:lstStyle/>
          <a:p>
            <a:r>
              <a:rPr lang="en-US" sz="4500" b="0" dirty="0">
                <a:effectLst/>
                <a:latin typeface="Verdana" panose="020B0604030504040204" pitchFamily="34" charset="0"/>
                <a:ea typeface="Verdana" panose="020B0604030504040204" pitchFamily="34" charset="0"/>
                <a:cs typeface="Verdana" panose="020B0604030504040204" pitchFamily="34" charset="0"/>
              </a:rPr>
              <a:t>Passing of the Peace</a:t>
            </a:r>
          </a:p>
        </p:txBody>
      </p:sp>
    </p:spTree>
    <p:extLst>
      <p:ext uri="{BB962C8B-B14F-4D97-AF65-F5344CB8AC3E}">
        <p14:creationId xmlns:p14="http://schemas.microsoft.com/office/powerpoint/2010/main" val="8023787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34271"/>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3987427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65272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3652727"/>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Tree>
    <p:extLst>
      <p:ext uri="{BB962C8B-B14F-4D97-AF65-F5344CB8AC3E}">
        <p14:creationId xmlns:p14="http://schemas.microsoft.com/office/powerpoint/2010/main" val="28955276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3302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3" name="Picture 2" descr="A white dove flying over an open book&#10;&#10;AI-generated content may be incorrect.">
            <a:extLst>
              <a:ext uri="{FF2B5EF4-FFF2-40B4-BE49-F238E27FC236}">
                <a16:creationId xmlns:a16="http://schemas.microsoft.com/office/drawing/2014/main" id="{3D907368-4305-96A1-4351-31B08D20F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4" name="TextBox 3">
            <a:extLst>
              <a:ext uri="{FF2B5EF4-FFF2-40B4-BE49-F238E27FC236}">
                <a16:creationId xmlns:a16="http://schemas.microsoft.com/office/drawing/2014/main" id="{57BB1F35-A4D6-2377-7F1D-5C6370515C30}"/>
              </a:ext>
            </a:extLst>
          </p:cNvPr>
          <p:cNvSpPr txBox="1"/>
          <p:nvPr userDrawn="1"/>
        </p:nvSpPr>
        <p:spPr>
          <a:xfrm>
            <a:off x="268356" y="3329609"/>
            <a:ext cx="8607287" cy="861774"/>
          </a:xfrm>
          <a:prstGeom prst="rect">
            <a:avLst/>
          </a:prstGeom>
          <a:solidFill>
            <a:schemeClr val="accent5">
              <a:lumMod val="20000"/>
              <a:lumOff val="80000"/>
            </a:schemeClr>
          </a:solidFill>
          <a:effectLst>
            <a:softEdge rad="63500"/>
          </a:effectLst>
        </p:spPr>
        <p:txBody>
          <a:bodyPr wrap="square" rtlCol="0">
            <a:spAutoFit/>
          </a:bodyPr>
          <a:lstStyle/>
          <a:p>
            <a:pPr algn="ctr"/>
            <a:r>
              <a:rPr lang="en-US" sz="5000" dirty="0">
                <a:latin typeface="Verdana" panose="020B0604030504040204" pitchFamily="34" charset="0"/>
                <a:ea typeface="Verdana" panose="020B0604030504040204" pitchFamily="34" charset="0"/>
                <a:cs typeface="Verdana" panose="020B0604030504040204" pitchFamily="34" charset="0"/>
              </a:rPr>
              <a:t>Pastoral Prayer</a:t>
            </a:r>
          </a:p>
        </p:txBody>
      </p:sp>
    </p:spTree>
    <p:extLst>
      <p:ext uri="{BB962C8B-B14F-4D97-AF65-F5344CB8AC3E}">
        <p14:creationId xmlns:p14="http://schemas.microsoft.com/office/powerpoint/2010/main" val="3360525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4" name="Picture 3" descr="A child praying in front of a stained glass window&#10;&#10;AI-generated content may be incorrect.">
            <a:extLst>
              <a:ext uri="{FF2B5EF4-FFF2-40B4-BE49-F238E27FC236}">
                <a16:creationId xmlns:a16="http://schemas.microsoft.com/office/drawing/2014/main" id="{85936452-B3DC-6C30-4775-C020F13DCD94}"/>
              </a:ext>
            </a:extLst>
          </p:cNvPr>
          <p:cNvPicPr>
            <a:picLocks noChangeAspect="1"/>
          </p:cNvPicPr>
          <p:nvPr userDrawn="1"/>
        </p:nvPicPr>
        <p:blipFill>
          <a:blip r:embed="rId2">
            <a:alphaModFix amt="50000"/>
          </a:blip>
          <a:stretch>
            <a:fillRect/>
          </a:stretch>
        </p:blipFill>
        <p:spPr>
          <a:xfrm>
            <a:off x="0" y="0"/>
            <a:ext cx="9193693" cy="6862046"/>
          </a:xfrm>
          <a:prstGeom prst="rect">
            <a:avLst/>
          </a:prstGeom>
        </p:spPr>
      </p:pic>
      <p:sp>
        <p:nvSpPr>
          <p:cNvPr id="5" name="TextBox 4">
            <a:extLst>
              <a:ext uri="{FF2B5EF4-FFF2-40B4-BE49-F238E27FC236}">
                <a16:creationId xmlns:a16="http://schemas.microsoft.com/office/drawing/2014/main" id="{E7C6C296-4EB0-8C74-778E-9C960DEB4D9A}"/>
              </a:ext>
            </a:extLst>
          </p:cNvPr>
          <p:cNvSpPr txBox="1"/>
          <p:nvPr userDrawn="1"/>
        </p:nvSpPr>
        <p:spPr>
          <a:xfrm>
            <a:off x="-49696" y="549560"/>
            <a:ext cx="9243390" cy="1065869"/>
          </a:xfrm>
          <a:prstGeom prst="rect">
            <a:avLst/>
          </a:prstGeom>
          <a:solidFill>
            <a:schemeClr val="accent4">
              <a:lumMod val="40000"/>
              <a:lumOff val="60000"/>
            </a:schemeClr>
          </a:solidFill>
          <a:ln>
            <a:noFill/>
          </a:ln>
          <a:effectLst>
            <a:softEdge rad="63500"/>
          </a:effectLst>
        </p:spPr>
        <p:txBody>
          <a:bodyPr wrap="square">
            <a:spAutoFit/>
          </a:bodyPr>
          <a:lstStyle/>
          <a:p>
            <a:pPr algn="ctr" defTabSz="914400">
              <a:lnSpc>
                <a:spcPct val="150000"/>
              </a:lnSpc>
              <a:spcBef>
                <a:spcPct val="0"/>
              </a:spcBef>
              <a:spcAft>
                <a:spcPts val="600"/>
              </a:spcAft>
            </a:pPr>
            <a:r>
              <a:rPr lang="en-US" sz="4800" b="1" dirty="0">
                <a:solidFill>
                  <a:schemeClr val="tx1">
                    <a:lumMod val="75000"/>
                    <a:lumOff val="25000"/>
                  </a:schemeClr>
                </a:solidFill>
                <a:latin typeface="Georgia" panose="02040502050405020303" pitchFamily="18" charset="0"/>
                <a:ea typeface="+mj-ea"/>
                <a:cs typeface="+mj-cs"/>
              </a:rPr>
              <a:t>Young Disciples’ Message</a:t>
            </a:r>
          </a:p>
        </p:txBody>
      </p:sp>
    </p:spTree>
    <p:extLst>
      <p:ext uri="{BB962C8B-B14F-4D97-AF65-F5344CB8AC3E}">
        <p14:creationId xmlns:p14="http://schemas.microsoft.com/office/powerpoint/2010/main" val="12333744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44139-BDB3-628F-D954-5FE02B93E82F}"/>
              </a:ext>
            </a:extLst>
          </p:cNvPr>
          <p:cNvPicPr>
            <a:picLocks noChangeAspect="1"/>
          </p:cNvPicPr>
          <p:nvPr userDrawn="1"/>
        </p:nvPicPr>
        <p:blipFill>
          <a:blip r:embed="rId2"/>
          <a:stretch>
            <a:fillRect/>
          </a:stretch>
        </p:blipFill>
        <p:spPr>
          <a:xfrm>
            <a:off x="116557" y="94954"/>
            <a:ext cx="8910885" cy="6668091"/>
          </a:xfrm>
          <a:prstGeom prst="rect">
            <a:avLst/>
          </a:prstGeom>
        </p:spPr>
      </p:pic>
    </p:spTree>
    <p:extLst>
      <p:ext uri="{BB962C8B-B14F-4D97-AF65-F5344CB8AC3E}">
        <p14:creationId xmlns:p14="http://schemas.microsoft.com/office/powerpoint/2010/main" val="37349159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person kneeling in front of a stained glass window&#10;&#10;AI-generated content may be incorrect.">
            <a:extLst>
              <a:ext uri="{FF2B5EF4-FFF2-40B4-BE49-F238E27FC236}">
                <a16:creationId xmlns:a16="http://schemas.microsoft.com/office/drawing/2014/main" id="{5CF771C2-5C09-304F-F4D0-7F7F8DC26AE9}"/>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3843495" cy="6858000"/>
          </a:xfrm>
          <a:prstGeom prst="rect">
            <a:avLst/>
          </a:prstGeom>
        </p:spPr>
      </p:pic>
      <p:sp>
        <p:nvSpPr>
          <p:cNvPr id="4" name="TextBox 3">
            <a:extLst>
              <a:ext uri="{FF2B5EF4-FFF2-40B4-BE49-F238E27FC236}">
                <a16:creationId xmlns:a16="http://schemas.microsoft.com/office/drawing/2014/main" id="{C074D88C-AA14-CC42-4108-1A53DA7FB2BA}"/>
              </a:ext>
            </a:extLst>
          </p:cNvPr>
          <p:cNvSpPr txBox="1"/>
          <p:nvPr userDrawn="1"/>
        </p:nvSpPr>
        <p:spPr>
          <a:xfrm>
            <a:off x="3986374" y="1520785"/>
            <a:ext cx="4982965" cy="3816429"/>
          </a:xfrm>
          <a:prstGeom prst="rect">
            <a:avLst/>
          </a:prstGeom>
          <a:noFill/>
        </p:spPr>
        <p:txBody>
          <a:bodyPr wrap="square" rtlCol="0">
            <a:spAutoFit/>
          </a:bodyPr>
          <a:lstStyle/>
          <a:p>
            <a:pPr algn="ctr"/>
            <a:r>
              <a:rPr lang="en-US" sz="6600" b="1" dirty="0">
                <a:latin typeface="Verdana" panose="020B0604030504040204" pitchFamily="34" charset="0"/>
                <a:ea typeface="Verdana" panose="020B0604030504040204" pitchFamily="34" charset="0"/>
                <a:cs typeface="Verdana" panose="020B0604030504040204" pitchFamily="34" charset="0"/>
              </a:rPr>
              <a:t>Lord</a:t>
            </a:r>
            <a:r>
              <a:rPr lang="en-US" sz="5000" dirty="0">
                <a:latin typeface="Verdana" panose="020B0604030504040204" pitchFamily="34" charset="0"/>
                <a:ea typeface="Verdana" panose="020B0604030504040204" pitchFamily="34" charset="0"/>
                <a:cs typeface="Verdana" panose="020B0604030504040204" pitchFamily="34" charset="0"/>
              </a:rPr>
              <a:t>, </a:t>
            </a:r>
          </a:p>
          <a:p>
            <a:pPr algn="ctr"/>
            <a:r>
              <a:rPr lang="en-US" sz="4400" dirty="0">
                <a:latin typeface="Verdana" panose="020B0604030504040204" pitchFamily="34" charset="0"/>
                <a:ea typeface="Verdana" panose="020B0604030504040204" pitchFamily="34" charset="0"/>
                <a:cs typeface="Verdana" panose="020B0604030504040204" pitchFamily="34" charset="0"/>
              </a:rPr>
              <a:t>hear our prayers as we lift up to you, our joys and concerns. </a:t>
            </a:r>
          </a:p>
        </p:txBody>
      </p:sp>
      <p:sp>
        <p:nvSpPr>
          <p:cNvPr id="5" name="TextBox 4">
            <a:extLst>
              <a:ext uri="{FF2B5EF4-FFF2-40B4-BE49-F238E27FC236}">
                <a16:creationId xmlns:a16="http://schemas.microsoft.com/office/drawing/2014/main" id="{603471EC-4F7D-E4DD-3792-3B21978657DD}"/>
              </a:ext>
            </a:extLst>
          </p:cNvPr>
          <p:cNvSpPr txBox="1"/>
          <p:nvPr userDrawn="1"/>
        </p:nvSpPr>
        <p:spPr>
          <a:xfrm>
            <a:off x="3986374" y="111513"/>
            <a:ext cx="4982965" cy="553998"/>
          </a:xfrm>
          <a:prstGeom prst="rect">
            <a:avLst/>
          </a:prstGeom>
          <a:noFill/>
        </p:spPr>
        <p:txBody>
          <a:bodyPr wrap="square" rtlCol="0">
            <a:sp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Prayers of the People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96497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0D6B17-431D-09AF-7CAE-0E8DE792099A}"/>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AA3781-E7B4-84A2-ADD6-D5C9210EFA5D}"/>
              </a:ext>
            </a:extLst>
          </p:cNvPr>
          <p:cNvSpPr txBox="1"/>
          <p:nvPr userDrawn="1"/>
        </p:nvSpPr>
        <p:spPr>
          <a:xfrm>
            <a:off x="493191" y="2690336"/>
            <a:ext cx="8157618" cy="1477328"/>
          </a:xfrm>
          <a:prstGeom prst="rect">
            <a:avLst/>
          </a:prstGeom>
          <a:solidFill>
            <a:srgbClr val="E7C6A1">
              <a:alpha val="78431"/>
            </a:srgbClr>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9000" dirty="0">
                <a:latin typeface="Lucida Calligraphy" panose="03010101010101010101" pitchFamily="66" charset="77"/>
              </a:rPr>
              <a:t>Benediction</a:t>
            </a:r>
          </a:p>
        </p:txBody>
      </p:sp>
    </p:spTree>
    <p:extLst>
      <p:ext uri="{BB962C8B-B14F-4D97-AF65-F5344CB8AC3E}">
        <p14:creationId xmlns:p14="http://schemas.microsoft.com/office/powerpoint/2010/main" val="26290147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lstStyle>
            <a:lvl1pPr marL="0" indent="0">
              <a:buFontTx/>
              <a:buNone/>
              <a:defRPr sz="3600" b="1">
                <a:latin typeface="Times" pitchFamily="2"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86403"/>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24881349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2" name="Picture 2" descr="2,300+ Communion Cup And Bread Stock Photos, Pictures &amp; Royalty-Free Images  - iStock | Crown of thorns">
            <a:extLst>
              <a:ext uri="{FF2B5EF4-FFF2-40B4-BE49-F238E27FC236}">
                <a16:creationId xmlns:a16="http://schemas.microsoft.com/office/drawing/2014/main" id="{FBF73CB9-8696-4BBA-D631-52CB7F999BDE}"/>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C41E9-7BDB-AEC4-5613-172880AA0FE8}"/>
              </a:ext>
            </a:extLst>
          </p:cNvPr>
          <p:cNvSpPr txBox="1"/>
          <p:nvPr userDrawn="1"/>
        </p:nvSpPr>
        <p:spPr>
          <a:xfrm>
            <a:off x="92529" y="258901"/>
            <a:ext cx="8958942" cy="3170099"/>
          </a:xfrm>
          <a:prstGeom prst="rect">
            <a:avLst/>
          </a:prstGeom>
          <a:noFill/>
        </p:spPr>
        <p:txBody>
          <a:bodyPr wrap="square" rtlCol="0">
            <a:spAutoFit/>
          </a:bodyPr>
          <a:lstStyle/>
          <a:p>
            <a:pPr algn="ctr"/>
            <a:r>
              <a:rPr lang="en-US" sz="5000" dirty="0">
                <a:latin typeface="Lucida Calligraphy" panose="03010101010101010101" pitchFamily="66" charset="77"/>
              </a:rPr>
              <a:t>Breaking the Bread </a:t>
            </a:r>
          </a:p>
          <a:p>
            <a:pPr algn="ctr"/>
            <a:r>
              <a:rPr lang="en-US" sz="5000" dirty="0">
                <a:latin typeface="Lucida Calligraphy" panose="03010101010101010101" pitchFamily="66" charset="77"/>
              </a:rPr>
              <a:t>&amp;</a:t>
            </a:r>
          </a:p>
          <a:p>
            <a:pPr algn="ctr"/>
            <a:r>
              <a:rPr lang="en-US" sz="5000" dirty="0">
                <a:latin typeface="Lucida Calligraphy" panose="03010101010101010101" pitchFamily="66" charset="77"/>
              </a:rPr>
              <a:t> Giving the Bread and Cup </a:t>
            </a:r>
          </a:p>
        </p:txBody>
      </p:sp>
      <p:sp>
        <p:nvSpPr>
          <p:cNvPr id="4" name="TextBox 3">
            <a:extLst>
              <a:ext uri="{FF2B5EF4-FFF2-40B4-BE49-F238E27FC236}">
                <a16:creationId xmlns:a16="http://schemas.microsoft.com/office/drawing/2014/main" id="{33E2312D-BEA7-B898-EBB2-3F5612FFA4EA}"/>
              </a:ext>
            </a:extLst>
          </p:cNvPr>
          <p:cNvSpPr txBox="1"/>
          <p:nvPr userDrawn="1"/>
        </p:nvSpPr>
        <p:spPr>
          <a:xfrm>
            <a:off x="0" y="4174004"/>
            <a:ext cx="9144000" cy="1938992"/>
          </a:xfrm>
          <a:prstGeom prst="rect">
            <a:avLst/>
          </a:prstGeom>
          <a:noFill/>
        </p:spPr>
        <p:txBody>
          <a:bodyPr wrap="square">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The body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r>
              <a:rPr lang="en-US" sz="3000" dirty="0">
                <a:latin typeface="Verdana" panose="020B0604030504040204" pitchFamily="34" charset="0"/>
                <a:ea typeface="Verdana" panose="020B0604030504040204" pitchFamily="34" charset="0"/>
                <a:cs typeface="Verdana" panose="020B0604030504040204" pitchFamily="34" charset="0"/>
              </a:rPr>
              <a:t>The blood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Tree>
    <p:extLst>
      <p:ext uri="{BB962C8B-B14F-4D97-AF65-F5344CB8AC3E}">
        <p14:creationId xmlns:p14="http://schemas.microsoft.com/office/powerpoint/2010/main" val="11655403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ommunion Prayer">
    <p:spTree>
      <p:nvGrpSpPr>
        <p:cNvPr id="1" name=""/>
        <p:cNvGrpSpPr/>
        <p:nvPr/>
      </p:nvGrpSpPr>
      <p:grpSpPr>
        <a:xfrm>
          <a:off x="0" y="0"/>
          <a:ext cx="0" cy="0"/>
          <a:chOff x="0" y="0"/>
          <a:chExt cx="0" cy="0"/>
        </a:xfrm>
      </p:grpSpPr>
      <p:pic>
        <p:nvPicPr>
          <p:cNvPr id="4" name="Picture 2" descr="2,300+ Communion Cup And Bread Stock Photos, Pictures &amp; Royalty-Free Images  - iStock | Crown of thorns">
            <a:extLst>
              <a:ext uri="{FF2B5EF4-FFF2-40B4-BE49-F238E27FC236}">
                <a16:creationId xmlns:a16="http://schemas.microsoft.com/office/drawing/2014/main" id="{61DB9338-98E2-E69D-3BD7-A53567A03CE5}"/>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64ADFB-2C9E-504B-3EF4-99EC01390515}"/>
              </a:ext>
            </a:extLst>
          </p:cNvPr>
          <p:cNvSpPr txBox="1"/>
          <p:nvPr userDrawn="1"/>
        </p:nvSpPr>
        <p:spPr>
          <a:xfrm>
            <a:off x="92529" y="271222"/>
            <a:ext cx="8958942" cy="861774"/>
          </a:xfrm>
          <a:prstGeom prst="rect">
            <a:avLst/>
          </a:prstGeom>
          <a:noFill/>
        </p:spPr>
        <p:txBody>
          <a:bodyPr wrap="square" rtlCol="0">
            <a:spAutoFit/>
          </a:bodyPr>
          <a:lstStyle/>
          <a:p>
            <a:pPr algn="ctr"/>
            <a:r>
              <a:rPr lang="en-US" sz="5000" dirty="0">
                <a:latin typeface="Lucida Calligraphy" panose="03010101010101010101" pitchFamily="66" charset="77"/>
              </a:rPr>
              <a:t>Prayer after Communion</a:t>
            </a:r>
          </a:p>
        </p:txBody>
      </p:sp>
      <p:sp>
        <p:nvSpPr>
          <p:cNvPr id="3" name="TextBox 2">
            <a:extLst>
              <a:ext uri="{FF2B5EF4-FFF2-40B4-BE49-F238E27FC236}">
                <a16:creationId xmlns:a16="http://schemas.microsoft.com/office/drawing/2014/main" id="{DF772910-6F65-59EE-AAC8-253F507A2A2F}"/>
              </a:ext>
            </a:extLst>
          </p:cNvPr>
          <p:cNvSpPr txBox="1"/>
          <p:nvPr userDrawn="1"/>
        </p:nvSpPr>
        <p:spPr>
          <a:xfrm>
            <a:off x="0" y="1336120"/>
            <a:ext cx="9144000" cy="5262979"/>
          </a:xfrm>
          <a:prstGeom prst="rect">
            <a:avLst/>
          </a:prstGeom>
          <a:noFill/>
        </p:spPr>
        <p:txBody>
          <a:bodyPr wrap="square">
            <a:spAutoFit/>
          </a:bodyPr>
          <a:lstStyle/>
          <a:p>
            <a:pPr algn="ctr"/>
            <a:r>
              <a:rPr lang="en-US" sz="4800" b="1" dirty="0"/>
              <a:t>Eternal God, we give you thanks for this holy mystery in which you have given yourself to us. Grant that we may go into the world in the strength of your Spirit, to give ourselves for others, in the name of Jesus Christ our Lord, Amen. </a:t>
            </a:r>
          </a:p>
        </p:txBody>
      </p:sp>
    </p:spTree>
    <p:extLst>
      <p:ext uri="{BB962C8B-B14F-4D97-AF65-F5344CB8AC3E}">
        <p14:creationId xmlns:p14="http://schemas.microsoft.com/office/powerpoint/2010/main" val="41407601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2782669"/>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278266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135411136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ng Pray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8E29F36-9E0B-97DA-61D8-7D822B004EB1}"/>
              </a:ext>
            </a:extLst>
          </p:cNvPr>
          <p:cNvSpPr>
            <a:spLocks noGrp="1"/>
          </p:cNvSpPr>
          <p:nvPr>
            <p:ph type="body" sz="quarter" idx="10"/>
          </p:nvPr>
        </p:nvSpPr>
        <p:spPr>
          <a:xfrm>
            <a:off x="158750" y="963613"/>
            <a:ext cx="5437188" cy="5715000"/>
          </a:xfrm>
        </p:spPr>
        <p:txBody>
          <a:bodyPr/>
          <a:lstStyle>
            <a:lvl1pPr marL="0" indent="0" algn="ctr">
              <a:buNone/>
              <a:defRPr sz="3800" b="1">
                <a:latin typeface="+mn-lt"/>
              </a:defRPr>
            </a:lvl1pPr>
          </a:lstStyle>
          <a:p>
            <a:pPr lvl="0"/>
            <a:r>
              <a:rPr lang="en-US" dirty="0"/>
              <a:t>Click to edit Master text styles</a:t>
            </a:r>
          </a:p>
        </p:txBody>
      </p:sp>
      <p:sp>
        <p:nvSpPr>
          <p:cNvPr id="11" name="TextBox 10">
            <a:extLst>
              <a:ext uri="{FF2B5EF4-FFF2-40B4-BE49-F238E27FC236}">
                <a16:creationId xmlns:a16="http://schemas.microsoft.com/office/drawing/2014/main" id="{964A4E7E-E56C-2A54-8579-13F77CDB44E3}"/>
              </a:ext>
            </a:extLst>
          </p:cNvPr>
          <p:cNvSpPr txBox="1"/>
          <p:nvPr userDrawn="1"/>
        </p:nvSpPr>
        <p:spPr>
          <a:xfrm>
            <a:off x="1853406" y="0"/>
            <a:ext cx="5437188" cy="769441"/>
          </a:xfrm>
          <a:prstGeom prst="rect">
            <a:avLst/>
          </a:prstGeom>
          <a:noFill/>
        </p:spPr>
        <p:txBody>
          <a:bodyPr wrap="square" rtlCol="0">
            <a:spAutoFit/>
          </a:bodyPr>
          <a:lstStyle/>
          <a:p>
            <a:pPr algn="ctr"/>
            <a:r>
              <a:rPr lang="en-US" sz="4400" b="1" dirty="0">
                <a:latin typeface="+mn-lt"/>
              </a:rPr>
              <a:t>OPENING PRAYER</a:t>
            </a:r>
          </a:p>
        </p:txBody>
      </p:sp>
      <p:pic>
        <p:nvPicPr>
          <p:cNvPr id="2050" name="Picture 2" descr="Love Is God's Language - Day 2 of 5">
            <a:extLst>
              <a:ext uri="{FF2B5EF4-FFF2-40B4-BE49-F238E27FC236}">
                <a16:creationId xmlns:a16="http://schemas.microsoft.com/office/drawing/2014/main" id="{C087FAFF-2E9C-EB23-075E-0DD9A99B06D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bwMode="auto">
          <a:xfrm>
            <a:off x="5759669" y="963613"/>
            <a:ext cx="330024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32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EA42F8-F502-CA40-A499-BAF51F08894E}" type="datetimeFigureOut">
              <a:rPr lang="en-US" smtClean="0"/>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23214987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2" descr="In a delicate interaction of nature and human touch, a hand cradles a sparkling, heart-shaped object, bathed in the warm glow of sunlight. The translucent heart, filled with glitter, catches and refracts the light, creating a mesmerizing spectacle that contrasts beautifully with the soft pink blossoms in the background. This simple yet evocative display captures the essence of tenderness and the transient beauty of springtime.">
            <a:extLst>
              <a:ext uri="{FF2B5EF4-FFF2-40B4-BE49-F238E27FC236}">
                <a16:creationId xmlns:a16="http://schemas.microsoft.com/office/drawing/2014/main" id="{471E511C-FCB2-9934-B277-5D507BA87D48}"/>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685800" y="136524"/>
            <a:ext cx="7772400" cy="879475"/>
          </a:xfrm>
        </p:spPr>
        <p:txBody>
          <a:bodyPr anchor="b"/>
          <a:lstStyle>
            <a:lvl1pPr algn="ctr">
              <a:defRPr sz="6000"/>
            </a:lvl1pPr>
          </a:lstStyle>
          <a:p>
            <a:r>
              <a:rPr lang="en-US" dirty="0"/>
              <a:t>Offertory </a:t>
            </a:r>
          </a:p>
        </p:txBody>
      </p:sp>
      <p:sp>
        <p:nvSpPr>
          <p:cNvPr id="3" name="Subtitle 2"/>
          <p:cNvSpPr>
            <a:spLocks noGrp="1"/>
          </p:cNvSpPr>
          <p:nvPr>
            <p:ph type="subTitle" idx="1"/>
          </p:nvPr>
        </p:nvSpPr>
        <p:spPr>
          <a:xfrm>
            <a:off x="685799" y="1302818"/>
            <a:ext cx="7772399" cy="3954982"/>
          </a:xfrm>
        </p:spPr>
        <p:txBody>
          <a:bodyPr/>
          <a:lstStyle>
            <a:lvl1pPr marL="0" indent="0" algn="ctr">
              <a:lnSpc>
                <a:spcPct val="150000"/>
              </a:lnSpc>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EEA42F8-F502-CA40-A499-BAF51F08894E}" type="datetimeFigureOut">
              <a:rPr lang="en-US" smtClean="0"/>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34512880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9A1B8-DB7E-EC7D-93A6-5CC06887DD86}"/>
              </a:ext>
            </a:extLst>
          </p:cNvPr>
          <p:cNvPicPr>
            <a:picLocks noChangeAspect="1"/>
          </p:cNvPicPr>
          <p:nvPr userDrawn="1"/>
        </p:nvPicPr>
        <p:blipFill>
          <a:blip r:embed="rId2"/>
          <a:stretch>
            <a:fillRect/>
          </a:stretch>
        </p:blipFill>
        <p:spPr>
          <a:xfrm>
            <a:off x="-1" y="0"/>
            <a:ext cx="9201875" cy="6858000"/>
          </a:xfrm>
          <a:prstGeom prst="rect">
            <a:avLst/>
          </a:prstGeom>
        </p:spPr>
      </p:pic>
    </p:spTree>
    <p:extLst>
      <p:ext uri="{BB962C8B-B14F-4D97-AF65-F5344CB8AC3E}">
        <p14:creationId xmlns:p14="http://schemas.microsoft.com/office/powerpoint/2010/main" val="15103528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D9AC5E-084D-AAE5-876A-C98E9F9124CF}"/>
              </a:ext>
            </a:extLst>
          </p:cNvPr>
          <p:cNvPicPr>
            <a:picLocks noChangeAspect="1"/>
          </p:cNvPicPr>
          <p:nvPr userDrawn="1"/>
        </p:nvPicPr>
        <p:blipFill>
          <a:blip r:embed="rId2"/>
          <a:stretch>
            <a:fillRect/>
          </a:stretch>
        </p:blipFill>
        <p:spPr>
          <a:xfrm>
            <a:off x="-1" y="-25782"/>
            <a:ext cx="9236468" cy="6883782"/>
          </a:xfrm>
          <a:prstGeom prst="rect">
            <a:avLst/>
          </a:prstGeom>
        </p:spPr>
      </p:pic>
    </p:spTree>
    <p:extLst>
      <p:ext uri="{BB962C8B-B14F-4D97-AF65-F5344CB8AC3E}">
        <p14:creationId xmlns:p14="http://schemas.microsoft.com/office/powerpoint/2010/main" val="6887714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074" name="Picture 2" descr="Graceful cherry blossom branches stretch across the frame, displaying clusters of delicate pink and white flowers in various stages of bloom. Cool morning light filters through the orchard, creating a fresh and peaceful atmosphere that celebrates spring's arrival. Backlit petals reveal translucent edges and soft textures, while some petals drift gently through the air, adding movement to the serene scene. The color palette features blush pink and cream petals against sage green new leaves and a pale blue sky backdrop. Sharp botanical details in the foreground gradually fade into soft bokeh, creating beautiful depth. Morning dew droplets cling to the delicate petal surfaces, enhancing the natural beauty. The composition captures the ephemeral nature of spring blossoms, symbolizing renewal, hope, and the inspiring beauty of nature's seasonal transformation.">
            <a:extLst>
              <a:ext uri="{FF2B5EF4-FFF2-40B4-BE49-F238E27FC236}">
                <a16:creationId xmlns:a16="http://schemas.microsoft.com/office/drawing/2014/main" id="{44B6B69F-B442-67F8-D862-B9862C74BAAF}"/>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9105" y="0"/>
            <a:ext cx="9162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FF8D1B-CF9A-FBAC-CC40-C8EED261323C}"/>
              </a:ext>
            </a:extLst>
          </p:cNvPr>
          <p:cNvSpPr txBox="1"/>
          <p:nvPr userDrawn="1"/>
        </p:nvSpPr>
        <p:spPr>
          <a:xfrm>
            <a:off x="0" y="1417519"/>
            <a:ext cx="9144000" cy="4830874"/>
          </a:xfrm>
          <a:prstGeom prst="rect">
            <a:avLst/>
          </a:prstGeom>
          <a:solidFill>
            <a:schemeClr val="accent4">
              <a:lumMod val="20000"/>
              <a:lumOff val="80000"/>
              <a:alpha val="73333"/>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50000"/>
              </a:lnSpc>
            </a:pPr>
            <a:r>
              <a:rPr lang="en-US" sz="3500"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Our Sunday service is live-streamed, and microphones pick up sound throughout the sanctuary. Recording begins at least 15 minutes before the service to include announcements.</a:t>
            </a:r>
          </a:p>
        </p:txBody>
      </p:sp>
      <p:sp>
        <p:nvSpPr>
          <p:cNvPr id="3" name="TextBox 2">
            <a:extLst>
              <a:ext uri="{FF2B5EF4-FFF2-40B4-BE49-F238E27FC236}">
                <a16:creationId xmlns:a16="http://schemas.microsoft.com/office/drawing/2014/main" id="{FBC178D4-389E-495F-80B9-166B1A0B7B11}"/>
              </a:ext>
            </a:extLst>
          </p:cNvPr>
          <p:cNvSpPr txBox="1"/>
          <p:nvPr userDrawn="1"/>
        </p:nvSpPr>
        <p:spPr>
          <a:xfrm>
            <a:off x="532614" y="354817"/>
            <a:ext cx="8078771" cy="707886"/>
          </a:xfrm>
          <a:prstGeom prst="rect">
            <a:avLst/>
          </a:prstGeom>
          <a:noFill/>
        </p:spPr>
        <p:txBody>
          <a:bodyPr wrap="square" rtlCol="0">
            <a:spAutoFit/>
          </a:bodyPr>
          <a:lstStyle/>
          <a:p>
            <a:pPr algn="ctr"/>
            <a:r>
              <a:rPr lang="en-US" sz="4000" b="1" dirty="0">
                <a:latin typeface="Verdana" panose="020B0604030504040204" pitchFamily="34" charset="0"/>
                <a:ea typeface="Verdana" panose="020B0604030504040204" pitchFamily="34" charset="0"/>
                <a:cs typeface="Verdana" panose="020B0604030504040204" pitchFamily="34" charset="0"/>
              </a:rPr>
              <a:t>FRIENDLY REMINDER</a:t>
            </a:r>
          </a:p>
        </p:txBody>
      </p:sp>
      <p:sp>
        <p:nvSpPr>
          <p:cNvPr id="4" name="Text Placeholder 2">
            <a:extLst>
              <a:ext uri="{FF2B5EF4-FFF2-40B4-BE49-F238E27FC236}">
                <a16:creationId xmlns:a16="http://schemas.microsoft.com/office/drawing/2014/main" id="{772C3D95-F378-6518-9DE9-A6139F558D31}"/>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3060122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33A1C3-4090-FDC9-E731-3A788F433CB2}"/>
              </a:ext>
            </a:extLst>
          </p:cNvPr>
          <p:cNvSpPr txBox="1"/>
          <p:nvPr userDrawn="1"/>
        </p:nvSpPr>
        <p:spPr>
          <a:xfrm>
            <a:off x="122226" y="101157"/>
            <a:ext cx="6662621" cy="1323439"/>
          </a:xfrm>
          <a:prstGeom prst="rect">
            <a:avLst/>
          </a:prstGeom>
          <a:noFill/>
        </p:spPr>
        <p:txBody>
          <a:bodyPr wrap="square" rtlCol="0">
            <a:spAutoFit/>
          </a:bodyPr>
          <a:lstStyle/>
          <a:p>
            <a:pPr algn="ctr"/>
            <a:r>
              <a:rPr lang="en-US" sz="4000" b="1" dirty="0">
                <a:latin typeface="Georgia" panose="02040502050405020303" pitchFamily="18"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18B0E465-7E32-518F-9B40-D5E680FF8CEE}"/>
              </a:ext>
            </a:extLst>
          </p:cNvPr>
          <p:cNvSpPr txBox="1"/>
          <p:nvPr userDrawn="1"/>
        </p:nvSpPr>
        <p:spPr>
          <a:xfrm>
            <a:off x="30650" y="1378876"/>
            <a:ext cx="646159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 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p>
        </p:txBody>
      </p:sp>
    </p:spTree>
    <p:extLst>
      <p:ext uri="{BB962C8B-B14F-4D97-AF65-F5344CB8AC3E}">
        <p14:creationId xmlns:p14="http://schemas.microsoft.com/office/powerpoint/2010/main" val="19875890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9" y="3161744"/>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4044950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2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49D70-06F0-5ABC-9E1F-3F5670F4C63C}"/>
              </a:ext>
            </a:extLst>
          </p:cNvPr>
          <p:cNvSpPr txBox="1"/>
          <p:nvPr userDrawn="1"/>
        </p:nvSpPr>
        <p:spPr>
          <a:xfrm>
            <a:off x="5398435" y="164171"/>
            <a:ext cx="3847850" cy="841670"/>
          </a:xfrm>
          <a:prstGeom prst="rect">
            <a:avLst/>
          </a:prstGeom>
        </p:spPr>
        <p:txBody>
          <a:bodyPr vert="horz" lIns="91440" tIns="45720" rIns="91440" bIns="45720" rtlCol="0">
            <a:noAutofit/>
          </a:bodyPr>
          <a:lstStyle/>
          <a:p>
            <a:pPr algn="ctr">
              <a:spcAft>
                <a:spcPts val="600"/>
              </a:spcAft>
            </a:pPr>
            <a:r>
              <a:rPr lang="en-US" sz="3600" b="1" dirty="0">
                <a:latin typeface="Verdana" panose="020B0604030504040204" pitchFamily="34" charset="0"/>
                <a:ea typeface="Verdana" panose="020B0604030504040204" pitchFamily="34" charset="0"/>
                <a:cs typeface="Verdana" panose="020B0604030504040204" pitchFamily="34" charset="0"/>
              </a:rPr>
              <a:t>PRELUDE</a:t>
            </a:r>
          </a:p>
          <a:p>
            <a:pPr algn="ctr">
              <a:spcAft>
                <a:spcPts val="600"/>
              </a:spcAft>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5">
            <a:extLst>
              <a:ext uri="{FF2B5EF4-FFF2-40B4-BE49-F238E27FC236}">
                <a16:creationId xmlns:a16="http://schemas.microsoft.com/office/drawing/2014/main" id="{D483C4B2-7988-1F91-B147-BCF60F60C8DB}"/>
              </a:ext>
            </a:extLst>
          </p:cNvPr>
          <p:cNvSpPr>
            <a:spLocks noGrp="1"/>
          </p:cNvSpPr>
          <p:nvPr>
            <p:ph type="body" sz="quarter" idx="10" hasCustomPrompt="1"/>
          </p:nvPr>
        </p:nvSpPr>
        <p:spPr>
          <a:xfrm>
            <a:off x="5072698" y="1087755"/>
            <a:ext cx="3848100" cy="3879850"/>
          </a:xfrm>
        </p:spPr>
        <p:txBody>
          <a:bodyPr>
            <a:normAutofit/>
          </a:bodyPr>
          <a:lstStyle>
            <a:lvl1pPr marL="0" indent="0" algn="ctr">
              <a:lnSpc>
                <a:spcPct val="150000"/>
              </a:lnSpc>
              <a:buFontTx/>
              <a:buNone/>
              <a:defRPr sz="3000" i="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Pastor</a:t>
            </a:r>
          </a:p>
          <a:p>
            <a:pPr lvl="0"/>
            <a:endParaRPr lang="en-US" dirty="0"/>
          </a:p>
          <a:p>
            <a:pPr lvl="0"/>
            <a:r>
              <a:rPr lang="en-US" dirty="0"/>
              <a:t>Sunday</a:t>
            </a:r>
          </a:p>
          <a:p>
            <a:pPr lvl="0"/>
            <a:endParaRPr lang="en-US" dirty="0"/>
          </a:p>
          <a:p>
            <a:pPr lvl="0"/>
            <a:r>
              <a:rPr lang="en-US" dirty="0"/>
              <a:t>Date</a:t>
            </a:r>
          </a:p>
        </p:txBody>
      </p:sp>
      <p:sp>
        <p:nvSpPr>
          <p:cNvPr id="6" name="TextBox 5">
            <a:extLst>
              <a:ext uri="{FF2B5EF4-FFF2-40B4-BE49-F238E27FC236}">
                <a16:creationId xmlns:a16="http://schemas.microsoft.com/office/drawing/2014/main" id="{F883699D-D2EC-A64B-4D6E-9A2AD15C6EAB}"/>
              </a:ext>
            </a:extLst>
          </p:cNvPr>
          <p:cNvSpPr txBox="1"/>
          <p:nvPr userDrawn="1"/>
        </p:nvSpPr>
        <p:spPr>
          <a:xfrm>
            <a:off x="4560783" y="4967605"/>
            <a:ext cx="4871930" cy="1092607"/>
          </a:xfrm>
          <a:prstGeom prst="rect">
            <a:avLst/>
          </a:prstGeom>
          <a:noFill/>
        </p:spPr>
        <p:txBody>
          <a:bodyPr wrap="square">
            <a:spAutoFit/>
          </a:bodyPr>
          <a:lstStyle/>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CCLI License:</a:t>
            </a:r>
          </a:p>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3430384-01-1829</a:t>
            </a:r>
          </a:p>
        </p:txBody>
      </p:sp>
      <p:sp>
        <p:nvSpPr>
          <p:cNvPr id="5" name="Text Placeholder 2">
            <a:extLst>
              <a:ext uri="{FF2B5EF4-FFF2-40B4-BE49-F238E27FC236}">
                <a16:creationId xmlns:a16="http://schemas.microsoft.com/office/drawing/2014/main" id="{61ED2ED3-A146-EF11-DC2D-CE05F2947A47}"/>
              </a:ext>
            </a:extLst>
          </p:cNvPr>
          <p:cNvSpPr txBox="1">
            <a:spLocks/>
          </p:cNvSpPr>
          <p:nvPr userDrawn="1"/>
        </p:nvSpPr>
        <p:spPr>
          <a:xfrm>
            <a:off x="0" y="6492874"/>
            <a:ext cx="91440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1587389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2" descr="Radiant Christ&quot; Religious Stained Glass Window">
            <a:extLst>
              <a:ext uri="{FF2B5EF4-FFF2-40B4-BE49-F238E27FC236}">
                <a16:creationId xmlns:a16="http://schemas.microsoft.com/office/drawing/2014/main" id="{5E9159D1-49C4-17C2-7868-4A6005306DF7}"/>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82880" y="203381"/>
            <a:ext cx="3604962" cy="64512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04A630-2F22-1030-9F77-F97CF8CF1EE6}"/>
              </a:ext>
            </a:extLst>
          </p:cNvPr>
          <p:cNvSpPr txBox="1"/>
          <p:nvPr userDrawn="1"/>
        </p:nvSpPr>
        <p:spPr>
          <a:xfrm>
            <a:off x="4008405" y="1497702"/>
            <a:ext cx="4769835" cy="3862596"/>
          </a:xfrm>
          <a:prstGeom prst="rect">
            <a:avLst/>
          </a:prstGeom>
          <a:noFill/>
        </p:spPr>
        <p:txBody>
          <a:bodyPr wrap="square" rtlCol="0">
            <a:spAutoFit/>
          </a:bodyPr>
          <a:lstStyle/>
          <a:p>
            <a:pPr algn="ctr"/>
            <a:r>
              <a:rPr lang="en-US" sz="3500" dirty="0">
                <a:latin typeface="Verdana" panose="020B0604030504040204" pitchFamily="34" charset="0"/>
                <a:ea typeface="Verdana" panose="020B0604030504040204" pitchFamily="34" charset="0"/>
                <a:cs typeface="Verdana" panose="020B0604030504040204" pitchFamily="34" charset="0"/>
              </a:rPr>
              <a:t>WELCOME,</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ANNOUNCEMENTS,</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&amp;</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CELEBRATIONS</a:t>
            </a:r>
          </a:p>
        </p:txBody>
      </p:sp>
      <p:sp>
        <p:nvSpPr>
          <p:cNvPr id="4" name="Text Placeholder 2">
            <a:extLst>
              <a:ext uri="{FF2B5EF4-FFF2-40B4-BE49-F238E27FC236}">
                <a16:creationId xmlns:a16="http://schemas.microsoft.com/office/drawing/2014/main" id="{D64E92FD-AC50-5EA9-4BFF-F3944C35E10C}"/>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53999734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EA42F8-F502-CA40-A499-BAF51F08894E}" type="datetimeFigureOut">
              <a:rPr lang="en-US" smtClean="0"/>
              <a:t>4/8/26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4175134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ond Scripture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361B2EE-12F8-0AA2-A0AE-AC76907EE342}"/>
              </a:ext>
            </a:extLst>
          </p:cNvPr>
          <p:cNvSpPr>
            <a:spLocks noGrp="1"/>
          </p:cNvSpPr>
          <p:nvPr>
            <p:ph type="body" sz="quarter" idx="10"/>
          </p:nvPr>
        </p:nvSpPr>
        <p:spPr>
          <a:xfrm>
            <a:off x="377825" y="6013450"/>
            <a:ext cx="8378825" cy="725488"/>
          </a:xfrm>
        </p:spPr>
        <p:txBody>
          <a:bodyPr/>
          <a:lstStyle>
            <a:lvl1pPr marL="0" indent="0" algn="ctr">
              <a:buNone/>
              <a:defRPr sz="3600"/>
            </a:lvl1pPr>
          </a:lstStyle>
          <a:p>
            <a:pPr lvl="0"/>
            <a:r>
              <a:rPr lang="en-US" dirty="0"/>
              <a:t>Click to edit Master text styles</a:t>
            </a:r>
          </a:p>
        </p:txBody>
      </p:sp>
      <p:sp>
        <p:nvSpPr>
          <p:cNvPr id="4" name="Text Placeholder 3">
            <a:extLst>
              <a:ext uri="{FF2B5EF4-FFF2-40B4-BE49-F238E27FC236}">
                <a16:creationId xmlns:a16="http://schemas.microsoft.com/office/drawing/2014/main" id="{1350B747-B8FE-4DEA-9F12-6CFF1F7293D3}"/>
              </a:ext>
            </a:extLst>
          </p:cNvPr>
          <p:cNvSpPr>
            <a:spLocks noGrp="1"/>
          </p:cNvSpPr>
          <p:nvPr>
            <p:ph type="body" sz="quarter" idx="12"/>
          </p:nvPr>
        </p:nvSpPr>
        <p:spPr>
          <a:xfrm>
            <a:off x="198437" y="119062"/>
            <a:ext cx="8737600" cy="4930775"/>
          </a:xfrm>
        </p:spPr>
        <p:txBody>
          <a:bodyPr>
            <a:normAutofit/>
          </a:bodyPr>
          <a:lstStyle>
            <a:lvl1pPr marL="0" indent="0" algn="ctr">
              <a:buFontTx/>
              <a:buNone/>
              <a:defRPr sz="360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Master text styles</a:t>
            </a:r>
          </a:p>
        </p:txBody>
      </p:sp>
    </p:spTree>
    <p:extLst>
      <p:ext uri="{BB962C8B-B14F-4D97-AF65-F5344CB8AC3E}">
        <p14:creationId xmlns:p14="http://schemas.microsoft.com/office/powerpoint/2010/main" val="134807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Hymn Title P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78D300-D442-9BE0-B1A9-85FA49C324CE}"/>
              </a:ext>
            </a:extLst>
          </p:cNvPr>
          <p:cNvSpPr>
            <a:spLocks noGrp="1"/>
          </p:cNvSpPr>
          <p:nvPr>
            <p:ph type="pic" sz="quarter" idx="10"/>
          </p:nvPr>
        </p:nvSpPr>
        <p:spPr>
          <a:xfrm>
            <a:off x="0" y="2"/>
            <a:ext cx="9144000" cy="6857999"/>
          </a:xfrm>
        </p:spPr>
        <p:txBody>
          <a:bodyPr/>
          <a:lstStyle/>
          <a:p>
            <a:endParaRPr lang="en-US" dirty="0"/>
          </a:p>
        </p:txBody>
      </p:sp>
      <p:sp>
        <p:nvSpPr>
          <p:cNvPr id="2" name="Title 1">
            <a:extLst>
              <a:ext uri="{FF2B5EF4-FFF2-40B4-BE49-F238E27FC236}">
                <a16:creationId xmlns:a16="http://schemas.microsoft.com/office/drawing/2014/main" id="{CAC9A3EC-79DB-F902-7F3B-2B4F6F4AD185}"/>
              </a:ext>
            </a:extLst>
          </p:cNvPr>
          <p:cNvSpPr>
            <a:spLocks noGrp="1"/>
          </p:cNvSpPr>
          <p:nvPr>
            <p:ph type="title"/>
          </p:nvPr>
        </p:nvSpPr>
        <p:spPr>
          <a:xfrm>
            <a:off x="628650" y="0"/>
            <a:ext cx="7886700" cy="645474"/>
          </a:xfrm>
        </p:spPr>
        <p:txBody>
          <a:bodyPr>
            <a:normAutofit/>
          </a:bodyPr>
          <a:lstStyle>
            <a:lvl1pPr algn="ctr">
              <a:defRPr sz="2700"/>
            </a:lvl1pPr>
          </a:lstStyle>
          <a:p>
            <a:r>
              <a:rPr lang="en-US" dirty="0"/>
              <a:t>Click to edit Master title style</a:t>
            </a:r>
          </a:p>
        </p:txBody>
      </p:sp>
      <p:sp>
        <p:nvSpPr>
          <p:cNvPr id="9" name="TextBox 8">
            <a:extLst>
              <a:ext uri="{FF2B5EF4-FFF2-40B4-BE49-F238E27FC236}">
                <a16:creationId xmlns:a16="http://schemas.microsoft.com/office/drawing/2014/main" id="{78032574-C8B2-0A56-420F-E205CADE8DEE}"/>
              </a:ext>
            </a:extLst>
          </p:cNvPr>
          <p:cNvSpPr txBox="1"/>
          <p:nvPr userDrawn="1"/>
        </p:nvSpPr>
        <p:spPr>
          <a:xfrm>
            <a:off x="1202635" y="1255273"/>
            <a:ext cx="6738731" cy="415498"/>
          </a:xfrm>
          <a:prstGeom prst="rect">
            <a:avLst/>
          </a:prstGeom>
          <a:noFill/>
        </p:spPr>
        <p:txBody>
          <a:bodyPr wrap="square" rtlCol="0">
            <a:spAutoFit/>
          </a:bodyPr>
          <a:lstStyle/>
          <a:p>
            <a:pPr algn="ctr"/>
            <a:r>
              <a:rPr lang="en-US" sz="2100" b="1" i="1" dirty="0">
                <a:latin typeface="Times" pitchFamily="2" charset="0"/>
              </a:rPr>
              <a:t>Please stand as you are able and comfortable.</a:t>
            </a:r>
          </a:p>
        </p:txBody>
      </p:sp>
      <p:sp>
        <p:nvSpPr>
          <p:cNvPr id="10" name="Title 1">
            <a:extLst>
              <a:ext uri="{FF2B5EF4-FFF2-40B4-BE49-F238E27FC236}">
                <a16:creationId xmlns:a16="http://schemas.microsoft.com/office/drawing/2014/main" id="{92FF594E-5DDE-8525-09E4-3423721112C3}"/>
              </a:ext>
            </a:extLst>
          </p:cNvPr>
          <p:cNvSpPr txBox="1">
            <a:spLocks/>
          </p:cNvSpPr>
          <p:nvPr userDrawn="1"/>
        </p:nvSpPr>
        <p:spPr>
          <a:xfrm>
            <a:off x="0" y="680809"/>
            <a:ext cx="9144000" cy="645474"/>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3600" kern="1200">
                <a:solidFill>
                  <a:schemeClr val="tx1"/>
                </a:solidFill>
                <a:latin typeface="Times" pitchFamily="2" charset="0"/>
                <a:ea typeface="+mj-ea"/>
                <a:cs typeface="+mj-cs"/>
              </a:defRPr>
            </a:lvl1pPr>
          </a:lstStyle>
          <a:p>
            <a:r>
              <a:rPr lang="en-US" sz="1500" baseline="0" dirty="0">
                <a:latin typeface="Times" pitchFamily="2" charset="0"/>
              </a:rPr>
              <a:t>Click to edit Master title style</a:t>
            </a:r>
          </a:p>
        </p:txBody>
      </p:sp>
    </p:spTree>
    <p:extLst>
      <p:ext uri="{BB962C8B-B14F-4D97-AF65-F5344CB8AC3E}">
        <p14:creationId xmlns:p14="http://schemas.microsoft.com/office/powerpoint/2010/main" val="1588783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4095672-0FCA-A244-1422-ECCD6A432B05}"/>
              </a:ext>
            </a:extLst>
          </p:cNvPr>
          <p:cNvSpPr txBox="1"/>
          <p:nvPr userDrawn="1"/>
        </p:nvSpPr>
        <p:spPr>
          <a:xfrm>
            <a:off x="822960" y="2574920"/>
            <a:ext cx="7498080" cy="1708160"/>
          </a:xfrm>
          <a:prstGeom prst="rect">
            <a:avLst/>
          </a:prstGeom>
          <a:noFill/>
        </p:spPr>
        <p:txBody>
          <a:bodyPr wrap="square">
            <a:spAutoFit/>
          </a:bodyPr>
          <a:lstStyle/>
          <a:p>
            <a:pPr algn="ctr"/>
            <a:r>
              <a:rPr lang="en-US" sz="3500" b="1" i="1" dirty="0">
                <a:latin typeface="Verdana" panose="020B0604030504040204" pitchFamily="34" charset="0"/>
                <a:ea typeface="Verdana" panose="020B0604030504040204" pitchFamily="34" charset="0"/>
                <a:cs typeface="Verdana" panose="020B0604030504040204" pitchFamily="34" charset="0"/>
              </a:rPr>
              <a:t>Please continue to stand as </a:t>
            </a:r>
          </a:p>
          <a:p>
            <a:pPr algn="ctr"/>
            <a:r>
              <a:rPr lang="en-US" sz="3500" b="1" i="1" dirty="0">
                <a:latin typeface="Verdana" panose="020B0604030504040204" pitchFamily="34" charset="0"/>
                <a:ea typeface="Verdana" panose="020B0604030504040204" pitchFamily="34" charset="0"/>
                <a:cs typeface="Verdana" panose="020B0604030504040204" pitchFamily="34" charset="0"/>
              </a:rPr>
              <a:t>you are able and comfortable. </a:t>
            </a:r>
            <a:endParaRPr lang="en-US" sz="3500"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79DB8BDE-ACAF-4FCD-726F-75757E74829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41630062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5769721"/>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our Lord invites to his table all who love him, who earnestly repent of their sin and seek to live in peace with one another.  </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Therefore, let us confess our sin before God and one another.</a:t>
            </a: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E1C9F0C7-8901-5FAF-B42C-08DD2420498E}"/>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1711577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79804"/>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538405"/>
          </a:xfrm>
          <a:prstGeom prst="rect">
            <a:avLst/>
          </a:prstGeom>
          <a:noFill/>
        </p:spPr>
        <p:txBody>
          <a:bodyPr wrap="square">
            <a:spAutoFit/>
          </a:bodyPr>
          <a:lstStyle/>
          <a:p>
            <a:pPr marL="465138" indent="-454025">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Merciful God, we confess that we have not loved you with our whole heart.</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failed to be an obedient church.</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39C13B60-CFCA-4F5F-A12F-B252BB39214F}"/>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837267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4153958"/>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not done your will, we have broken your law, we have rebelled against your love, we have not loved our neighbors, and we have not heard the cry of the needy.</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E08D9D9B-5D25-28B8-6411-88801064E1A0}"/>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20945765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all to Worship Responses">
    <p:spTree>
      <p:nvGrpSpPr>
        <p:cNvPr id="1" name=""/>
        <p:cNvGrpSpPr/>
        <p:nvPr/>
      </p:nvGrpSpPr>
      <p:grpSpPr>
        <a:xfrm>
          <a:off x="0" y="0"/>
          <a:ext cx="0" cy="0"/>
          <a:chOff x="0" y="0"/>
          <a:chExt cx="0" cy="0"/>
        </a:xfrm>
      </p:grpSpPr>
      <p:pic>
        <p:nvPicPr>
          <p:cNvPr id="1026" name="Picture 2" descr="Free A Bible with Flowers Near Green Leaves Stock Photo">
            <a:extLst>
              <a:ext uri="{FF2B5EF4-FFF2-40B4-BE49-F238E27FC236}">
                <a16:creationId xmlns:a16="http://schemas.microsoft.com/office/drawing/2014/main" id="{A1BC112E-F95E-DE6E-C085-E0910EFE366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187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273255" y="58438"/>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58046991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692293"/>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Forgive us, we pray.</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Free us for joyful obedience,</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	through Jesus Christ our Lord.</a:t>
            </a:r>
          </a:p>
          <a:p>
            <a:pPr>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42721AD0-6258-7527-0C71-CC94C805974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41315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5028"/>
            <a:ext cx="6962017" cy="4307782"/>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Hear the good news:</a:t>
            </a:r>
          </a:p>
          <a:p>
            <a:pPr marL="465138"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died for us while we were yet sinners; that proves God’s love toward us.</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112895A5-9D85-5DE7-DF1D-5C19CE6BD5E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8807248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1383969"/>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4" name="TextBox 3">
            <a:extLst>
              <a:ext uri="{FF2B5EF4-FFF2-40B4-BE49-F238E27FC236}">
                <a16:creationId xmlns:a16="http://schemas.microsoft.com/office/drawing/2014/main" id="{D477B4A1-A68C-8F62-1A34-70A866E6E548}"/>
              </a:ext>
            </a:extLst>
          </p:cNvPr>
          <p:cNvSpPr txBox="1"/>
          <p:nvPr userDrawn="1"/>
        </p:nvSpPr>
        <p:spPr>
          <a:xfrm>
            <a:off x="1786696" y="4173343"/>
            <a:ext cx="7002339" cy="691471"/>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Glory to God. Amen</a:t>
            </a:r>
          </a:p>
        </p:txBody>
      </p:sp>
      <p:sp>
        <p:nvSpPr>
          <p:cNvPr id="6" name="TextBox 5">
            <a:extLst>
              <a:ext uri="{FF2B5EF4-FFF2-40B4-BE49-F238E27FC236}">
                <a16:creationId xmlns:a16="http://schemas.microsoft.com/office/drawing/2014/main" id="{FB9D41F7-DB80-6757-ED69-69E49B21071A}"/>
              </a:ext>
            </a:extLst>
          </p:cNvPr>
          <p:cNvSpPr txBox="1"/>
          <p:nvPr userDrawn="1"/>
        </p:nvSpPr>
        <p:spPr>
          <a:xfrm>
            <a:off x="131763" y="4218997"/>
            <a:ext cx="1654933" cy="646331"/>
          </a:xfrm>
          <a:prstGeom prst="rect">
            <a:avLst/>
          </a:prstGeom>
          <a:noFill/>
        </p:spPr>
        <p:txBody>
          <a:bodyPr wrap="square" rtlCol="0">
            <a:spAutoFit/>
          </a:bodyPr>
          <a:lstStyle/>
          <a:p>
            <a:pPr algn="r"/>
            <a:r>
              <a:rPr lang="en-US" sz="3600" i="1" dirty="0">
                <a:solidFill>
                  <a:schemeClr val="accent1"/>
                </a:solidFill>
                <a:latin typeface="Times" pitchFamily="2" charset="0"/>
              </a:rPr>
              <a:t>All:</a:t>
            </a:r>
          </a:p>
        </p:txBody>
      </p:sp>
      <p:sp>
        <p:nvSpPr>
          <p:cNvPr id="7" name="TextBox 6">
            <a:extLst>
              <a:ext uri="{FF2B5EF4-FFF2-40B4-BE49-F238E27FC236}">
                <a16:creationId xmlns:a16="http://schemas.microsoft.com/office/drawing/2014/main" id="{9FE122B5-250D-4427-9D3B-6E5030C484F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4561624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439308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0551730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11" name="Text Box 5">
            <a:extLst>
              <a:ext uri="{FF2B5EF4-FFF2-40B4-BE49-F238E27FC236}">
                <a16:creationId xmlns:a16="http://schemas.microsoft.com/office/drawing/2014/main" id="{718070E2-DB1F-428E-AFB2-9BE9D92205B1}"/>
              </a:ext>
            </a:extLst>
          </p:cNvPr>
          <p:cNvSpPr txBox="1">
            <a:spLocks noChangeArrowheads="1"/>
          </p:cNvSpPr>
          <p:nvPr userDrawn="1"/>
        </p:nvSpPr>
        <p:spPr bwMode="auto">
          <a:xfrm>
            <a:off x="424932" y="2192379"/>
            <a:ext cx="8294135"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68313" algn="l"/>
                <a:tab pos="914400" algn="l"/>
                <a:tab pos="1382713" algn="l"/>
              </a:tabLst>
              <a:defRPr sz="5000" b="1">
                <a:solidFill>
                  <a:schemeClr val="tx1"/>
                </a:solidFill>
                <a:latin typeface="Tahoma" panose="020B0604030504040204" pitchFamily="34" charset="0"/>
              </a:defRPr>
            </a:lvl1pPr>
            <a:lvl2pPr marL="742950" indent="-285750" eaLnBrk="0" hangingPunct="0">
              <a:tabLst>
                <a:tab pos="468313" algn="l"/>
                <a:tab pos="914400" algn="l"/>
                <a:tab pos="1382713" algn="l"/>
              </a:tabLst>
              <a:defRPr sz="5000" b="1">
                <a:solidFill>
                  <a:schemeClr val="tx1"/>
                </a:solidFill>
                <a:latin typeface="Tahoma" panose="020B0604030504040204" pitchFamily="34" charset="0"/>
              </a:defRPr>
            </a:lvl2pPr>
            <a:lvl3pPr marL="1143000" indent="-228600" eaLnBrk="0" hangingPunct="0">
              <a:tabLst>
                <a:tab pos="468313" algn="l"/>
                <a:tab pos="914400" algn="l"/>
                <a:tab pos="1382713" algn="l"/>
              </a:tabLst>
              <a:defRPr sz="5000" b="1">
                <a:solidFill>
                  <a:schemeClr val="tx1"/>
                </a:solidFill>
                <a:latin typeface="Tahoma" panose="020B0604030504040204" pitchFamily="34" charset="0"/>
              </a:defRPr>
            </a:lvl3pPr>
            <a:lvl4pPr marL="1600200" indent="-228600" eaLnBrk="0" hangingPunct="0">
              <a:tabLst>
                <a:tab pos="468313" algn="l"/>
                <a:tab pos="914400" algn="l"/>
                <a:tab pos="1382713" algn="l"/>
              </a:tabLst>
              <a:defRPr sz="5000" b="1">
                <a:solidFill>
                  <a:schemeClr val="tx1"/>
                </a:solidFill>
                <a:latin typeface="Tahoma" panose="020B0604030504040204" pitchFamily="34" charset="0"/>
              </a:defRPr>
            </a:lvl4pPr>
            <a:lvl5pPr marL="2057400" indent="-228600" eaLnBrk="0" hangingPunct="0">
              <a:tabLst>
                <a:tab pos="468313"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God,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Father Almighty,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creator of heaven and earth.</a:t>
            </a:r>
          </a:p>
        </p:txBody>
      </p:sp>
    </p:spTree>
    <p:extLst>
      <p:ext uri="{BB962C8B-B14F-4D97-AF65-F5344CB8AC3E}">
        <p14:creationId xmlns:p14="http://schemas.microsoft.com/office/powerpoint/2010/main" val="3012857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3">
            <a:extLst>
              <a:ext uri="{FF2B5EF4-FFF2-40B4-BE49-F238E27FC236}">
                <a16:creationId xmlns:a16="http://schemas.microsoft.com/office/drawing/2014/main" id="{6F176364-353A-01AD-2BD6-9C059CE5F138}"/>
              </a:ext>
            </a:extLst>
          </p:cNvPr>
          <p:cNvSpPr txBox="1">
            <a:spLocks noChangeArrowheads="1"/>
          </p:cNvSpPr>
          <p:nvPr userDrawn="1"/>
        </p:nvSpPr>
        <p:spPr bwMode="auto">
          <a:xfrm>
            <a:off x="162560" y="1361382"/>
            <a:ext cx="8818880" cy="413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Jesus Christ,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his only Son, our Lord,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who was conceived by the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born of the Virgin Mary,</a:t>
            </a:r>
          </a:p>
        </p:txBody>
      </p:sp>
    </p:spTree>
    <p:extLst>
      <p:ext uri="{BB962C8B-B14F-4D97-AF65-F5344CB8AC3E}">
        <p14:creationId xmlns:p14="http://schemas.microsoft.com/office/powerpoint/2010/main" val="26659937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E7B4CA69-424B-011A-0B6E-6BD50F7086B0}"/>
              </a:ext>
            </a:extLst>
          </p:cNvPr>
          <p:cNvSpPr txBox="1">
            <a:spLocks noChangeArrowheads="1"/>
          </p:cNvSpPr>
          <p:nvPr userDrawn="1"/>
        </p:nvSpPr>
        <p:spPr bwMode="auto">
          <a:xfrm>
            <a:off x="319477" y="1776881"/>
            <a:ext cx="8505045"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suffered under Pontius Pilate,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was crucified, died,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was buried;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descended to the dead.</a:t>
            </a:r>
          </a:p>
        </p:txBody>
      </p:sp>
    </p:spTree>
    <p:extLst>
      <p:ext uri="{BB962C8B-B14F-4D97-AF65-F5344CB8AC3E}">
        <p14:creationId xmlns:p14="http://schemas.microsoft.com/office/powerpoint/2010/main" val="7346434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54000" y="1776881"/>
            <a:ext cx="8636000"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On the third day he rose again;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ascended into heaven,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is seated at the right hand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of the Father,</a:t>
            </a:r>
          </a:p>
        </p:txBody>
      </p:sp>
    </p:spTree>
    <p:extLst>
      <p:ext uri="{BB962C8B-B14F-4D97-AF65-F5344CB8AC3E}">
        <p14:creationId xmlns:p14="http://schemas.microsoft.com/office/powerpoint/2010/main" val="37935043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01953" y="1222883"/>
            <a:ext cx="8740093" cy="441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and will come again to judge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living and the dead.</a:t>
            </a:r>
          </a:p>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communion of saints, </a:t>
            </a:r>
          </a:p>
        </p:txBody>
      </p:sp>
    </p:spTree>
    <p:extLst>
      <p:ext uri="{BB962C8B-B14F-4D97-AF65-F5344CB8AC3E}">
        <p14:creationId xmlns:p14="http://schemas.microsoft.com/office/powerpoint/2010/main" val="27564876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all to Worship Responses">
    <p:spTree>
      <p:nvGrpSpPr>
        <p:cNvPr id="1" name=""/>
        <p:cNvGrpSpPr/>
        <p:nvPr/>
      </p:nvGrpSpPr>
      <p:grpSpPr>
        <a:xfrm>
          <a:off x="0" y="0"/>
          <a:ext cx="0" cy="0"/>
          <a:chOff x="0" y="0"/>
          <a:chExt cx="0" cy="0"/>
        </a:xfrm>
      </p:grpSpPr>
      <p:pic>
        <p:nvPicPr>
          <p:cNvPr id="13" name="Picture 2" descr="Free A Bible with Flowers Near Green Leaves Stock Photo">
            <a:extLst>
              <a:ext uri="{FF2B5EF4-FFF2-40B4-BE49-F238E27FC236}">
                <a16:creationId xmlns:a16="http://schemas.microsoft.com/office/drawing/2014/main" id="{ED192F8C-F076-DDEA-2346-1F40A88EAD4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1082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6" y="9461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12003447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C8A6BA15-C1E4-A16C-671D-AE32919D3FB1}"/>
              </a:ext>
            </a:extLst>
          </p:cNvPr>
          <p:cNvSpPr txBox="1">
            <a:spLocks noChangeArrowheads="1"/>
          </p:cNvSpPr>
          <p:nvPr userDrawn="1"/>
        </p:nvSpPr>
        <p:spPr bwMode="auto">
          <a:xfrm>
            <a:off x="339170" y="2192379"/>
            <a:ext cx="8465660"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the life everlasting. Amen.</a:t>
            </a:r>
          </a:p>
        </p:txBody>
      </p:sp>
    </p:spTree>
    <p:extLst>
      <p:ext uri="{BB962C8B-B14F-4D97-AF65-F5344CB8AC3E}">
        <p14:creationId xmlns:p14="http://schemas.microsoft.com/office/powerpoint/2010/main" val="24200495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reaking Bread &amp; Giving C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109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54038"/>
            <a:ext cx="7477759"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We believe in one God, the Father, the Almighty, maker of heaven and earth, of all that is, seen and unseen. We believe in one Lord, Jesus Christ, the only Son of God, eternally begotten of the Father, God from God, Light from Light, true God from</a:t>
            </a:r>
          </a:p>
        </p:txBody>
      </p:sp>
      <p:sp>
        <p:nvSpPr>
          <p:cNvPr id="2" name="TextBox 1">
            <a:extLst>
              <a:ext uri="{FF2B5EF4-FFF2-40B4-BE49-F238E27FC236}">
                <a16:creationId xmlns:a16="http://schemas.microsoft.com/office/drawing/2014/main" id="{01019B05-26BC-83DF-2BE9-22FEF1F35D1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904309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D2392-6A1C-1140-581B-1D779148BFF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true God, begotten, not made, of one Being with the Father; through him all things were made. For us and for our salvation he came down from heaven, was incarnate of the Holy Spirit and the Virgin Mary and became truly human. For our sake he was</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12972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crucified under Pontius Pilate; he suffered death and was buried. On the third day he rose again in accordance with the Scriptures; he ascended into heaven and is seated at the right hand of the Father. He will come again in glory to judge the living and </a:t>
            </a:r>
          </a:p>
        </p:txBody>
      </p:sp>
      <p:sp>
        <p:nvSpPr>
          <p:cNvPr id="2" name="TextBox 1">
            <a:extLst>
              <a:ext uri="{FF2B5EF4-FFF2-40B4-BE49-F238E27FC236}">
                <a16:creationId xmlns:a16="http://schemas.microsoft.com/office/drawing/2014/main" id="{C92B5CF7-776C-6CE4-415A-A39E5C280644}"/>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14313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545171"/>
            <a:ext cx="7477759" cy="4846391"/>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the dead, and his kingdom will have no end. We believe in the Holy Spirit, the Lord, the giver of life, who proceeds from the Father and the Son, who with the Father and the Son is worshiped and glorified, who has spoken through the prophets.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CC0A49FB-2A68-788D-496A-BCB3F0B12FC1}"/>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99592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807021"/>
            <a:ext cx="7477759" cy="4153894"/>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We believe in the one holy catholic and apostolic church. We acknowledge one baptism for the forgiveness of sins. We look for the resurrection of the dead, and the life of the world to come. Amen.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7424767-4C8C-F76D-A58D-8EBE6B805098}"/>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26573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1531231" y="2159966"/>
            <a:ext cx="6081537" cy="2538067"/>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God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maker of heaven and earth;</a:t>
            </a:r>
          </a:p>
        </p:txBody>
      </p:sp>
      <p:sp>
        <p:nvSpPr>
          <p:cNvPr id="3" name="TextBox 2">
            <a:extLst>
              <a:ext uri="{FF2B5EF4-FFF2-40B4-BE49-F238E27FC236}">
                <a16:creationId xmlns:a16="http://schemas.microsoft.com/office/drawing/2014/main" id="{32C1F092-86F7-2F5F-5D64-39FA81A31F9B}"/>
              </a:ext>
            </a:extLst>
          </p:cNvPr>
          <p:cNvSpPr txBox="1"/>
          <p:nvPr userDrawn="1"/>
        </p:nvSpPr>
        <p:spPr>
          <a:xfrm>
            <a:off x="140328" y="748824"/>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274630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398421" y="1355118"/>
            <a:ext cx="8347157" cy="5308056"/>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And in Jesus Christ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his only Son our Lord: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who was conceived by the		Holy Spirit,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born of the Virgin Mary,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suffered under Pontius Pilate,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was crucified, dead, and buried;</a:t>
            </a:r>
          </a:p>
        </p:txBody>
      </p:sp>
      <p:sp>
        <p:nvSpPr>
          <p:cNvPr id="3" name="TextBox 2">
            <a:extLst>
              <a:ext uri="{FF2B5EF4-FFF2-40B4-BE49-F238E27FC236}">
                <a16:creationId xmlns:a16="http://schemas.microsoft.com/office/drawing/2014/main" id="{5ECEF324-9EF9-C0E2-3529-A2437C0A9BA1}"/>
              </a:ext>
            </a:extLst>
          </p:cNvPr>
          <p:cNvSpPr txBox="1"/>
          <p:nvPr userDrawn="1"/>
        </p:nvSpPr>
        <p:spPr>
          <a:xfrm>
            <a:off x="171811" y="682639"/>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650013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4" cy="769441"/>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513035"/>
            <a:ext cx="9011920" cy="4846391"/>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third day he rose from the dead;</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he ascended into heaven,</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a:t>
            </a:r>
            <a:r>
              <a:rPr lang="en-US" altLang="en-US" sz="3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sitteth</a:t>
            </a: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at the right hand of God 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from thence he shall come to judge the quick and the dead.</a:t>
            </a:r>
          </a:p>
        </p:txBody>
      </p:sp>
      <p:sp>
        <p:nvSpPr>
          <p:cNvPr id="3" name="TextBox 2">
            <a:extLst>
              <a:ext uri="{FF2B5EF4-FFF2-40B4-BE49-F238E27FC236}">
                <a16:creationId xmlns:a16="http://schemas.microsoft.com/office/drawing/2014/main" id="{9E54259B-8C8A-064A-CE93-53534CAFD644}"/>
              </a:ext>
            </a:extLst>
          </p:cNvPr>
          <p:cNvSpPr txBox="1"/>
          <p:nvPr userDrawn="1"/>
        </p:nvSpPr>
        <p:spPr>
          <a:xfrm>
            <a:off x="172016" y="771906"/>
            <a:ext cx="4744016"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6869340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2094689" y="497480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30338" y="4974807"/>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11757279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4">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838963"/>
            <a:ext cx="9011920" cy="4153894"/>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communion of saints,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the life everlasting. Amen.</a:t>
            </a:r>
          </a:p>
        </p:txBody>
      </p:sp>
      <p:sp>
        <p:nvSpPr>
          <p:cNvPr id="3" name="TextBox 2">
            <a:extLst>
              <a:ext uri="{FF2B5EF4-FFF2-40B4-BE49-F238E27FC236}">
                <a16:creationId xmlns:a16="http://schemas.microsoft.com/office/drawing/2014/main" id="{D677D783-11CD-D544-2ABC-581B4242F298}"/>
              </a:ext>
            </a:extLst>
          </p:cNvPr>
          <p:cNvSpPr txBox="1"/>
          <p:nvPr userDrawn="1"/>
        </p:nvSpPr>
        <p:spPr>
          <a:xfrm>
            <a:off x="176543" y="680477"/>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3824666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Great Thanksgivin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168E92-A468-6EAD-7FDB-D24EFD1FE9BE}"/>
              </a:ext>
            </a:extLst>
          </p:cNvPr>
          <p:cNvSpPr txBox="1"/>
          <p:nvPr userDrawn="1"/>
        </p:nvSpPr>
        <p:spPr>
          <a:xfrm>
            <a:off x="13855" y="1764490"/>
            <a:ext cx="9130145"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The Lord be with you.</a:t>
            </a:r>
          </a:p>
        </p:txBody>
      </p:sp>
      <p:sp>
        <p:nvSpPr>
          <p:cNvPr id="10" name="TextBox 9">
            <a:extLst>
              <a:ext uri="{FF2B5EF4-FFF2-40B4-BE49-F238E27FC236}">
                <a16:creationId xmlns:a16="http://schemas.microsoft.com/office/drawing/2014/main" id="{370202C6-4012-A501-B6FD-D4A30D91017C}"/>
              </a:ext>
            </a:extLst>
          </p:cNvPr>
          <p:cNvSpPr txBox="1"/>
          <p:nvPr userDrawn="1"/>
        </p:nvSpPr>
        <p:spPr>
          <a:xfrm>
            <a:off x="-13856" y="2585720"/>
            <a:ext cx="9144001"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And also with you.</a:t>
            </a:r>
          </a:p>
        </p:txBody>
      </p:sp>
      <p:sp>
        <p:nvSpPr>
          <p:cNvPr id="2" name="TextBox 1">
            <a:extLst>
              <a:ext uri="{FF2B5EF4-FFF2-40B4-BE49-F238E27FC236}">
                <a16:creationId xmlns:a16="http://schemas.microsoft.com/office/drawing/2014/main" id="{AB5C3947-817E-422E-B51B-8CBE2938300F}"/>
              </a:ext>
            </a:extLst>
          </p:cNvPr>
          <p:cNvSpPr txBox="1"/>
          <p:nvPr userDrawn="1"/>
        </p:nvSpPr>
        <p:spPr>
          <a:xfrm>
            <a:off x="-6928" y="3406950"/>
            <a:ext cx="9130144"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Lift up your hearts.</a:t>
            </a:r>
          </a:p>
        </p:txBody>
      </p:sp>
      <p:sp>
        <p:nvSpPr>
          <p:cNvPr id="3" name="TextBox 2">
            <a:extLst>
              <a:ext uri="{FF2B5EF4-FFF2-40B4-BE49-F238E27FC236}">
                <a16:creationId xmlns:a16="http://schemas.microsoft.com/office/drawing/2014/main" id="{B96EAABD-8FA5-C968-2E77-947A85B3878C}"/>
              </a:ext>
            </a:extLst>
          </p:cNvPr>
          <p:cNvSpPr txBox="1"/>
          <p:nvPr userDrawn="1"/>
        </p:nvSpPr>
        <p:spPr>
          <a:xfrm>
            <a:off x="0" y="4228180"/>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We lift them up to the Lord.</a:t>
            </a:r>
          </a:p>
        </p:txBody>
      </p:sp>
      <p:sp>
        <p:nvSpPr>
          <p:cNvPr id="6" name="TextBox 5">
            <a:extLst>
              <a:ext uri="{FF2B5EF4-FFF2-40B4-BE49-F238E27FC236}">
                <a16:creationId xmlns:a16="http://schemas.microsoft.com/office/drawing/2014/main" id="{D5DCCABA-2703-7DE3-ADDD-4613D94A406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5797323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Great Thanksgivin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1FCEA-33EA-E6AA-8F53-B753346CC1B3}"/>
              </a:ext>
            </a:extLst>
          </p:cNvPr>
          <p:cNvSpPr txBox="1"/>
          <p:nvPr userDrawn="1"/>
        </p:nvSpPr>
        <p:spPr>
          <a:xfrm>
            <a:off x="0" y="1925386"/>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Let us give thanks to the </a:t>
            </a:r>
          </a:p>
          <a:p>
            <a:pPr algn="ctr"/>
            <a:r>
              <a:rPr lang="en-US" sz="4000" dirty="0">
                <a:latin typeface="Verdana" panose="020B0604030504040204" pitchFamily="34" charset="0"/>
                <a:ea typeface="Verdana" panose="020B0604030504040204" pitchFamily="34" charset="0"/>
                <a:cs typeface="Verdana" panose="020B0604030504040204" pitchFamily="34" charset="0"/>
              </a:rPr>
              <a:t>Lord our God.</a:t>
            </a:r>
          </a:p>
        </p:txBody>
      </p:sp>
      <p:sp>
        <p:nvSpPr>
          <p:cNvPr id="5" name="TextBox 4">
            <a:extLst>
              <a:ext uri="{FF2B5EF4-FFF2-40B4-BE49-F238E27FC236}">
                <a16:creationId xmlns:a16="http://schemas.microsoft.com/office/drawing/2014/main" id="{5CBD4657-B973-9F0A-6818-1E1AE045689F}"/>
              </a:ext>
            </a:extLst>
          </p:cNvPr>
          <p:cNvSpPr txBox="1"/>
          <p:nvPr userDrawn="1"/>
        </p:nvSpPr>
        <p:spPr>
          <a:xfrm>
            <a:off x="0" y="3609176"/>
            <a:ext cx="9144000"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It is right to give thanks and praise.</a:t>
            </a:r>
          </a:p>
        </p:txBody>
      </p:sp>
      <p:sp>
        <p:nvSpPr>
          <p:cNvPr id="7" name="TextBox 6">
            <a:extLst>
              <a:ext uri="{FF2B5EF4-FFF2-40B4-BE49-F238E27FC236}">
                <a16:creationId xmlns:a16="http://schemas.microsoft.com/office/drawing/2014/main" id="{8D7AADD0-14E9-CE52-B9CE-753BB2B129F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178497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Great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2308324"/>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It is right, and a good and joyful thing, always and everywhere to give thanks to you Almighty God, creator of heaven and earth</a:t>
            </a:r>
            <a:r>
              <a:rPr lang="is-IS" sz="3600" dirty="0">
                <a:latin typeface="Verdana" panose="020B0604030504040204" pitchFamily="34" charset="0"/>
                <a:ea typeface="Verdana" panose="020B0604030504040204" pitchFamily="34" charset="0"/>
                <a:cs typeface="Verdana" panose="020B0604030504040204" pitchFamily="34" charset="0"/>
              </a:rPr>
              <a:t>...</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F651AE5C-DAEF-3358-7738-A094587C2FE2}"/>
              </a:ext>
            </a:extLst>
          </p:cNvPr>
          <p:cNvSpPr txBox="1"/>
          <p:nvPr userDrawn="1"/>
        </p:nvSpPr>
        <p:spPr>
          <a:xfrm>
            <a:off x="-6928" y="3995406"/>
            <a:ext cx="9130145" cy="2308324"/>
          </a:xfrm>
          <a:prstGeom prst="rect">
            <a:avLst/>
          </a:prstGeom>
          <a:noFill/>
        </p:spPr>
        <p:txBody>
          <a:bodyPr wrap="square" rtlCol="0">
            <a:spAutoFit/>
          </a:bodyPr>
          <a:lstStyle/>
          <a:p>
            <a:pPr algn="ctr"/>
            <a:r>
              <a:rPr lang="is-IS" sz="36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0754907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T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51AE5C-DAEF-3358-7738-A094587C2FE2}"/>
              </a:ext>
            </a:extLst>
          </p:cNvPr>
          <p:cNvSpPr txBox="1"/>
          <p:nvPr userDrawn="1"/>
        </p:nvSpPr>
        <p:spPr>
          <a:xfrm>
            <a:off x="6927" y="1578928"/>
            <a:ext cx="9130145" cy="47089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Ruth and David,</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priests and the prophets,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Mary and Joseph,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apostles and the martyrs,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mothers and our fathers,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children to all generations.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is-IS" sz="3000" dirty="0">
              <a:latin typeface="Verdana" panose="020B0604030504040204" pitchFamily="34" charset="0"/>
              <a:ea typeface="Verdana" panose="020B0604030504040204" pitchFamily="34" charset="0"/>
              <a:cs typeface="Verdana" panose="020B0604030504040204" pitchFamily="34" charset="0"/>
            </a:endParaRPr>
          </a:p>
          <a:p>
            <a:pPr algn="ctr"/>
            <a:r>
              <a:rPr lang="is-IS" sz="30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73405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hanksgivin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56CCEA-1FBC-75B9-6F36-3CFDAE8B9BF4}"/>
              </a:ext>
            </a:extLst>
          </p:cNvPr>
          <p:cNvSpPr txBox="1"/>
          <p:nvPr userDrawn="1"/>
        </p:nvSpPr>
        <p:spPr>
          <a:xfrm>
            <a:off x="2273993" y="794434"/>
            <a:ext cx="4582160"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i="1" dirty="0">
                <a:latin typeface="Times New Roman" charset="0"/>
                <a:ea typeface="Times New Roman" charset="0"/>
                <a:cs typeface="Times New Roman" charset="0"/>
              </a:rPr>
              <a:t>TFWS 2257 (sung)</a:t>
            </a:r>
            <a:endParaRPr lang="en-US" sz="4000" i="1" dirty="0"/>
          </a:p>
        </p:txBody>
      </p:sp>
      <p:sp>
        <p:nvSpPr>
          <p:cNvPr id="6" name="TextBox 5">
            <a:extLst>
              <a:ext uri="{FF2B5EF4-FFF2-40B4-BE49-F238E27FC236}">
                <a16:creationId xmlns:a16="http://schemas.microsoft.com/office/drawing/2014/main" id="{654FE350-C20B-5EC6-00BB-D760F79758AA}"/>
              </a:ext>
            </a:extLst>
          </p:cNvPr>
          <p:cNvSpPr txBox="1"/>
          <p:nvPr userDrawn="1"/>
        </p:nvSpPr>
        <p:spPr>
          <a:xfrm>
            <a:off x="13855" y="1790114"/>
            <a:ext cx="9130145" cy="5478423"/>
          </a:xfrm>
          <a:prstGeom prst="rect">
            <a:avLst/>
          </a:prstGeom>
          <a:noFill/>
        </p:spPr>
        <p:txBody>
          <a:bodyPr wrap="square" rtlCol="0">
            <a:spAutoFit/>
          </a:bodyPr>
          <a:lstStyle/>
          <a:p>
            <a:pPr algn="ctr"/>
            <a:r>
              <a:rPr lang="en-US" sz="35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All</a:t>
            </a:r>
            <a:r>
              <a:rPr lang="en-US" sz="3500" b="1" dirty="0">
                <a:latin typeface="Verdana" panose="020B0604030504040204" pitchFamily="34" charset="0"/>
                <a:ea typeface="Verdana" panose="020B0604030504040204" pitchFamily="34" charset="0"/>
                <a:cs typeface="Verdana" panose="020B0604030504040204" pitchFamily="34" charset="0"/>
              </a:rPr>
              <a:t>: Holy, holy, holy Lord;</a:t>
            </a:r>
          </a:p>
          <a:p>
            <a:pPr algn="ctr"/>
            <a:r>
              <a:rPr lang="en-US" sz="3500" b="1" dirty="0">
                <a:latin typeface="Verdana" panose="020B0604030504040204" pitchFamily="34" charset="0"/>
                <a:ea typeface="Verdana" panose="020B0604030504040204" pitchFamily="34" charset="0"/>
                <a:cs typeface="Verdana" panose="020B0604030504040204" pitchFamily="34" charset="0"/>
              </a:rPr>
              <a:t>God of power and might.</a:t>
            </a:r>
          </a:p>
          <a:p>
            <a:pPr algn="ctr"/>
            <a:r>
              <a:rPr lang="en-US" sz="3500" b="1" dirty="0">
                <a:latin typeface="Verdana" panose="020B0604030504040204" pitchFamily="34" charset="0"/>
                <a:ea typeface="Verdana" panose="020B0604030504040204" pitchFamily="34" charset="0"/>
                <a:cs typeface="Verdana" panose="020B0604030504040204" pitchFamily="34" charset="0"/>
              </a:rPr>
              <a:t>Heaven and earth</a:t>
            </a:r>
          </a:p>
          <a:p>
            <a:pPr algn="ctr"/>
            <a:r>
              <a:rPr lang="en-US" sz="3500" b="1" dirty="0">
                <a:latin typeface="Verdana" panose="020B0604030504040204" pitchFamily="34" charset="0"/>
                <a:ea typeface="Verdana" panose="020B0604030504040204" pitchFamily="34" charset="0"/>
                <a:cs typeface="Verdana" panose="020B0604030504040204" pitchFamily="34" charset="0"/>
              </a:rPr>
              <a:t>are full of your glory.</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a:p>
            <a:pPr algn="ctr"/>
            <a:r>
              <a:rPr lang="en-US" sz="3500" b="1" dirty="0">
                <a:latin typeface="Verdana" panose="020B0604030504040204" pitchFamily="34" charset="0"/>
                <a:ea typeface="Verdana" panose="020B0604030504040204" pitchFamily="34" charset="0"/>
                <a:cs typeface="Verdana" panose="020B0604030504040204" pitchFamily="34" charset="0"/>
              </a:rPr>
              <a:t>Hosanna in the highest. </a:t>
            </a:r>
          </a:p>
          <a:p>
            <a:pPr algn="ctr"/>
            <a:r>
              <a:rPr lang="en-US" sz="3500" b="1" dirty="0">
                <a:latin typeface="Verdana" panose="020B0604030504040204" pitchFamily="34" charset="0"/>
                <a:ea typeface="Verdana" panose="020B0604030504040204" pitchFamily="34" charset="0"/>
                <a:cs typeface="Verdana" panose="020B0604030504040204" pitchFamily="34" charset="0"/>
              </a:rPr>
              <a:t>Blessed is he who comes in the name of the Lord. Hosanna in the highest. </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5F2CDDE9-5647-0553-8A62-66E46997B481}"/>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endParaRPr lang="en-US" sz="45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63308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4524315"/>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Holy are you, and blessed </a:t>
            </a:r>
          </a:p>
          <a:p>
            <a:pPr algn="ctr"/>
            <a:r>
              <a:rPr lang="is-IS" sz="3600" dirty="0">
                <a:latin typeface="Verdana" panose="020B0604030504040204" pitchFamily="34" charset="0"/>
                <a:ea typeface="Verdana" panose="020B0604030504040204" pitchFamily="34" charset="0"/>
                <a:cs typeface="Verdana" panose="020B0604030504040204" pitchFamily="34" charset="0"/>
              </a:rPr>
              <a:t>is your Son Jesus Christ...</a:t>
            </a:r>
          </a:p>
          <a:p>
            <a:pPr algn="ctr"/>
            <a:r>
              <a:rPr lang="is-IS" sz="3600" dirty="0">
                <a:latin typeface="Verdana" panose="020B0604030504040204" pitchFamily="34" charset="0"/>
                <a:ea typeface="Verdana" panose="020B0604030504040204" pitchFamily="34" charset="0"/>
                <a:cs typeface="Verdana" panose="020B0604030504040204" pitchFamily="34" charset="0"/>
              </a:rPr>
              <a:t>By the baptism of his suffering, death and resurrection you gave birth to your church, delivered us from slavery to sin and death, and made with us a new covenant by water and the Spirit. </a:t>
            </a:r>
          </a:p>
          <a:p>
            <a:pPr algn="ct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0EED8F7E-9D20-7B53-36E6-F20E53E56747}"/>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277465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416320"/>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On the night in which he gave himself up for us, he took bread, gave thanks to you, broke the bread, gave it to his disciples, and said: “Take, eat; this is my body which is given for you. Do this in remembrance of me.”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1288656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5078313"/>
          </a:xfrm>
          <a:prstGeom prst="rect">
            <a:avLst/>
          </a:prstGeom>
          <a:noFill/>
        </p:spPr>
        <p:txBody>
          <a:bodyPr wrap="square" rtlCol="0">
            <a:spAutoFit/>
          </a:bodyPr>
          <a:lstStyle/>
          <a:p>
            <a:pPr algn="ctr"/>
            <a:r>
              <a:rPr lang="is-IS" sz="36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When the supper was over, he took the cup, gave thanks to you, gave it to his disciples, and said: “Drink from this, all of you; this is my blood of the new covenant, poured out for you and for many for the forgiveness of sins. Do this, as often as you drink it, in remembrance of me.” </a:t>
            </a:r>
          </a:p>
        </p:txBody>
      </p:sp>
      <p:sp>
        <p:nvSpPr>
          <p:cNvPr id="4" name="TextBox 3">
            <a:extLst>
              <a:ext uri="{FF2B5EF4-FFF2-40B4-BE49-F238E27FC236}">
                <a16:creationId xmlns:a16="http://schemas.microsoft.com/office/drawing/2014/main" id="{2152CACA-41A4-0F09-6160-4DE53A4A0FB3}"/>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3227435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970318"/>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And so, in remembrance of these your mighty acts in Jesus Christ, we offer ourselves in praise and thanksgiving as a holy and living sacrifice, in union with Christ’s offering for us, as we proclaim the mystery of faith.  </a:t>
            </a:r>
          </a:p>
        </p:txBody>
      </p:sp>
      <p:sp>
        <p:nvSpPr>
          <p:cNvPr id="4" name="TextBox 3">
            <a:extLst>
              <a:ext uri="{FF2B5EF4-FFF2-40B4-BE49-F238E27FC236}">
                <a16:creationId xmlns:a16="http://schemas.microsoft.com/office/drawing/2014/main" id="{56C84D78-29FA-722E-C995-54936DFD297D}"/>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376879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0459233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514362"/>
            <a:ext cx="9144000" cy="5901616"/>
          </a:xfrm>
          <a:prstGeom prst="rect">
            <a:avLst/>
          </a:prstGeom>
          <a:noFill/>
        </p:spPr>
        <p:txBody>
          <a:bodyPr wrap="square" rtlCol="0">
            <a:spAutoFit/>
          </a:bodyPr>
          <a:lstStyle/>
          <a:p>
            <a:pPr marL="804545" marR="0" indent="-804545" algn="ctr">
              <a:spcBef>
                <a:spcPts val="300"/>
              </a:spcBef>
              <a:spcAft>
                <a:spcPts val="0"/>
              </a:spcAft>
              <a:tabLst>
                <a:tab pos="628650" algn="l"/>
              </a:tabLst>
            </a:pPr>
            <a:r>
              <a:rPr lang="en-US" sz="3600" b="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b="1" dirty="0">
                <a:latin typeface="Verdana" panose="020B0604030504040204" pitchFamily="34" charset="0"/>
                <a:ea typeface="Verdana" panose="020B0604030504040204" pitchFamily="34" charset="0"/>
                <a:cs typeface="Verdana" panose="020B0604030504040204" pitchFamily="34" charset="0"/>
              </a:rPr>
              <a:t>:	Christ has died; Christ is risen; Christ will come again.</a:t>
            </a:r>
          </a:p>
          <a:p>
            <a:pPr marL="804545" marR="0" indent="-804545" algn="ctr">
              <a:spcBef>
                <a:spcPts val="300"/>
              </a:spcBef>
              <a:spcAft>
                <a:spcPts val="0"/>
              </a:spcAft>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marR="0" indent="-804545" algn="ctr">
              <a:spcBef>
                <a:spcPts val="300"/>
              </a:spcBef>
              <a:spcAft>
                <a:spcPts val="0"/>
              </a:spcAft>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Pour out your Holy Spirit on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gathered here, and on these gifts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bread and wine. Make them be for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the body and blood of Christ, that we</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may be for the world the body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redeemed by his blood.</a:t>
            </a:r>
          </a:p>
          <a:p>
            <a:pPr algn="l"/>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BF62C531-A5EF-B144-A030-72FBB3819366}"/>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73965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357020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By your Spirit make us one</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with Christ, one with each other, and</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one in ministry to all the world, until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comes in final victory and we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feast at his heavenly banquet.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672435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5309146"/>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Through your Son Jesus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with the Holy Spirit in your holy church, all honor and glory is yours, almighty Father, now, and forever.</a:t>
            </a:r>
          </a:p>
          <a:p>
            <a:pPr marL="804545" indent="-804545" algn="ctr">
              <a:spcBef>
                <a:spcPts val="300"/>
              </a:spcBef>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dirty="0">
                <a:latin typeface="Verdana" panose="020B0604030504040204" pitchFamily="34" charset="0"/>
                <a:ea typeface="Verdana" panose="020B0604030504040204" pitchFamily="34" charset="0"/>
                <a:cs typeface="Verdana" panose="020B0604030504040204" pitchFamily="34" charset="0"/>
              </a:rPr>
              <a:t>:	Amen.</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03505300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997839"/>
            <a:ext cx="9144000" cy="2862322"/>
          </a:xfrm>
          <a:prstGeom prst="rect">
            <a:avLst/>
          </a:prstGeom>
          <a:noFill/>
        </p:spPr>
        <p:txBody>
          <a:bodyPr wrap="square" rtlCol="0">
            <a:spAutoFit/>
          </a:bodyPr>
          <a:lstStyle/>
          <a:p>
            <a:pPr algn="ctr"/>
            <a:r>
              <a:rPr lang="is-IS" sz="3600" b="0" i="1" dirty="0">
                <a:solidFill>
                  <a:schemeClr val="accent1"/>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 He commissioned us to be his witnesses to the ends of the earth and to make disciples of all nations,</a:t>
            </a:r>
          </a:p>
          <a:p>
            <a:pPr algn="ct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And today his family in all the world is joining at his holy table.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29043093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aster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5078313"/>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Renew our communion with all your saints, especially those who departed before us and dwell now in </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eternity. Since we are surrounded by so great a cloud of witnesses, strengthen us to run with perseverance the race that is set before us, looking to Jesus, the Pioneer and Perfecter of our faith.</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878044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aster 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4524315"/>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Once we were no people, but now we are your people, declaring your wonderful deeds in Christ, who called us out of darkness into his marvelous light. When the Lord Jesus ascended, he promised to be with us always, in the power of your Word and Holy Spirit.</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76376623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aster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97031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 the day you raised him from the dead, he was recognized by his disciples in the breaking of the bread, and in the power of your Holy Spirit, your Church has continued in the breaking of the bread and the sharing of the cup.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1171090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416320"/>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By your great mercy we have been born anew to a living hope through the resurrection of your Son from the dead and to an inheritance that is imperishable, undefiled, and unfading</a:t>
            </a:r>
            <a:r>
              <a:rPr lang="en-US" sz="3600">
                <a:highlight>
                  <a:srgbClr val="FFFBD9"/>
                </a:highlight>
                <a:latin typeface="Verdana" panose="020B0604030504040204" pitchFamily="34" charset="0"/>
                <a:ea typeface="Verdana" panose="020B0604030504040204" pitchFamily="34" charset="0"/>
                <a:cs typeface="Verdana" panose="020B0604030504040204" pitchFamily="34" charset="0"/>
              </a:rPr>
              <a:t>.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11858166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784830"/>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Prayer After Communion</a:t>
            </a:r>
          </a:p>
        </p:txBody>
      </p:sp>
      <p:sp>
        <p:nvSpPr>
          <p:cNvPr id="3" name="Text Placeholder 2">
            <a:extLst>
              <a:ext uri="{FF2B5EF4-FFF2-40B4-BE49-F238E27FC236}">
                <a16:creationId xmlns:a16="http://schemas.microsoft.com/office/drawing/2014/main" id="{CA838FE5-6FC6-47D0-3F90-10DFD79AC5B3}"/>
              </a:ext>
            </a:extLst>
          </p:cNvPr>
          <p:cNvSpPr>
            <a:spLocks noGrp="1"/>
          </p:cNvSpPr>
          <p:nvPr>
            <p:ph type="body" sz="quarter" idx="10"/>
          </p:nvPr>
        </p:nvSpPr>
        <p:spPr>
          <a:xfrm>
            <a:off x="402336" y="1106488"/>
            <a:ext cx="8348472" cy="5430837"/>
          </a:xfrm>
          <a:prstGeom prst="rect">
            <a:avLst/>
          </a:prstGeom>
        </p:spPr>
        <p:txBody>
          <a:bodyPr/>
          <a:lstStyle>
            <a:lvl1pPr>
              <a:lnSpc>
                <a:spcPct val="150000"/>
              </a:lnSpc>
              <a:defRPr sz="3000">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12574348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290320" y="1417519"/>
            <a:ext cx="7477760" cy="4022961"/>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Our Father, who art in heaven,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hallowed be thy name.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Thy kingdom come, thy will be done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on earth as it is in heaven.</a:t>
            </a:r>
          </a:p>
        </p:txBody>
      </p:sp>
    </p:spTree>
    <p:extLst>
      <p:ext uri="{BB962C8B-B14F-4D97-AF65-F5344CB8AC3E}">
        <p14:creationId xmlns:p14="http://schemas.microsoft.com/office/powerpoint/2010/main" val="18628952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7111" y="345963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32354064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821476"/>
            <a:ext cx="7701280" cy="3215047"/>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Give us this day our daily bread.</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forgive us our trespasses, as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we forgive those who trespass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against us.</a:t>
            </a:r>
          </a:p>
        </p:txBody>
      </p:sp>
    </p:spTree>
    <p:extLst>
      <p:ext uri="{BB962C8B-B14F-4D97-AF65-F5344CB8AC3E}">
        <p14:creationId xmlns:p14="http://schemas.microsoft.com/office/powerpoint/2010/main" val="14579678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112559"/>
            <a:ext cx="7701280" cy="5638788"/>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lead us not into temptation,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But deliver us from evil.</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For thine is the kingdom,</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and the power, </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the glory,</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forever.</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Amen</a:t>
            </a:r>
          </a:p>
        </p:txBody>
      </p:sp>
    </p:spTree>
    <p:extLst>
      <p:ext uri="{BB962C8B-B14F-4D97-AF65-F5344CB8AC3E}">
        <p14:creationId xmlns:p14="http://schemas.microsoft.com/office/powerpoint/2010/main" val="39228361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1727994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6753855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CF5D5D-B31B-A041-86BD-C9EFDC27A6CE}" type="datetimeFigureOut">
              <a:rPr lang="en-US" smtClean="0"/>
              <a:t>4/8/26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4952-7BA6-F444-BCA3-10EA17C64ECE}" type="slidenum">
              <a:rPr lang="en-US" smtClean="0"/>
              <a:t>‹#›</a:t>
            </a:fld>
            <a:endParaRPr lang="en-US"/>
          </a:p>
        </p:txBody>
      </p:sp>
    </p:spTree>
    <p:extLst>
      <p:ext uri="{BB962C8B-B14F-4D97-AF65-F5344CB8AC3E}">
        <p14:creationId xmlns:p14="http://schemas.microsoft.com/office/powerpoint/2010/main" val="17341786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106203" y="1283012"/>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1:</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1815838" y="1302303"/>
            <a:ext cx="6657975" cy="5036851"/>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352158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0" y="1347774"/>
            <a:ext cx="2465798"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Congregation:</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2342508" y="1302303"/>
            <a:ext cx="6131305" cy="5160141"/>
          </a:xfrm>
          <a:prstGeom prst="rect">
            <a:avLst/>
          </a:prstGeom>
          <a:solidFill>
            <a:srgbClr val="FFF2CC">
              <a:alpha val="74118"/>
            </a:srgbClr>
          </a:solidFill>
        </p:spPr>
        <p:txBody>
          <a:bodyPr/>
          <a:lstStyle>
            <a:lvl1pPr marL="0" indent="0">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40443038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CA3BE-CEC7-A9BF-16EA-7B0B459E2C40}"/>
              </a:ext>
            </a:extLst>
          </p:cNvPr>
          <p:cNvSpPr txBox="1"/>
          <p:nvPr userDrawn="1"/>
        </p:nvSpPr>
        <p:spPr>
          <a:xfrm>
            <a:off x="517289" y="1117315"/>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2:</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9" name="Text Placeholder 11">
            <a:extLst>
              <a:ext uri="{FF2B5EF4-FFF2-40B4-BE49-F238E27FC236}">
                <a16:creationId xmlns:a16="http://schemas.microsoft.com/office/drawing/2014/main" id="{54D18103-9CC9-F248-198A-3ED24726786A}"/>
              </a:ext>
            </a:extLst>
          </p:cNvPr>
          <p:cNvSpPr>
            <a:spLocks noGrp="1"/>
          </p:cNvSpPr>
          <p:nvPr>
            <p:ph type="body" sz="quarter" idx="12" hasCustomPrompt="1"/>
          </p:nvPr>
        </p:nvSpPr>
        <p:spPr>
          <a:xfrm>
            <a:off x="2226924" y="1117315"/>
            <a:ext cx="6131305" cy="5160195"/>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2" name="TextBox 1">
            <a:extLst>
              <a:ext uri="{FF2B5EF4-FFF2-40B4-BE49-F238E27FC236}">
                <a16:creationId xmlns:a16="http://schemas.microsoft.com/office/drawing/2014/main" id="{35401CE0-607B-EF1A-CA1A-F022D80B2176}"/>
              </a:ext>
            </a:extLst>
          </p:cNvPr>
          <p:cNvSpPr txBox="1"/>
          <p:nvPr userDrawn="1"/>
        </p:nvSpPr>
        <p:spPr>
          <a:xfrm>
            <a:off x="1506347" y="6396335"/>
            <a:ext cx="6131305" cy="461665"/>
          </a:xfrm>
          <a:prstGeom prst="rect">
            <a:avLst/>
          </a:prstGeom>
          <a:noFill/>
        </p:spPr>
        <p:txBody>
          <a:bodyPr wrap="square" rtlCol="0">
            <a:spAutoFit/>
          </a:bodyPr>
          <a:lstStyle/>
          <a:p>
            <a:pPr algn="ctr"/>
            <a:r>
              <a:rPr lang="en-US" sz="2400" i="0" dirty="0">
                <a:latin typeface="Lucida Calligraphy" panose="03010101010101010101" pitchFamily="66" charset="77"/>
                <a:ea typeface="Verdana" panose="020B0604030504040204" pitchFamily="34" charset="0"/>
                <a:cs typeface="Verdana" panose="020B0604030504040204" pitchFamily="34" charset="0"/>
              </a:rPr>
              <a:t>The reader will light the candle </a:t>
            </a:r>
          </a:p>
        </p:txBody>
      </p:sp>
    </p:spTree>
    <p:extLst>
      <p:ext uri="{BB962C8B-B14F-4D97-AF65-F5344CB8AC3E}">
        <p14:creationId xmlns:p14="http://schemas.microsoft.com/office/powerpoint/2010/main" val="30415201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041149" y="1236861"/>
            <a:ext cx="7726931"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13916772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5" Type="http://schemas.openxmlformats.org/officeDocument/2006/relationships/image" Target="../media/image25.jpe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18.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image" Target="../media/image19.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47.xml"/><Relationship Id="rId7"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53.xml"/><Relationship Id="rId7"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22.jpeg"/><Relationship Id="rId5" Type="http://schemas.openxmlformats.org/officeDocument/2006/relationships/theme" Target="../theme/theme6.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image" Target="../media/image23.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theme" Target="../theme/theme7.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24.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image" Target="../media/image19.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A42F8-F502-CA40-A499-BAF51F08894E}" type="datetimeFigureOut">
              <a:rPr lang="en-US" smtClean="0"/>
              <a:t>4/8/26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B89E0-00D2-6C40-8B00-2D506419E48F}" type="slidenum">
              <a:rPr lang="en-US" smtClean="0"/>
              <a:t>‹#›</a:t>
            </a:fld>
            <a:endParaRPr lang="en-US"/>
          </a:p>
        </p:txBody>
      </p:sp>
    </p:spTree>
    <p:extLst>
      <p:ext uri="{BB962C8B-B14F-4D97-AF65-F5344CB8AC3E}">
        <p14:creationId xmlns:p14="http://schemas.microsoft.com/office/powerpoint/2010/main" val="412553571"/>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5" r:id="rId3"/>
    <p:sldLayoutId id="2147483687" r:id="rId4"/>
    <p:sldLayoutId id="2147483697" r:id="rId5"/>
    <p:sldLayoutId id="2147483698" r:id="rId6"/>
    <p:sldLayoutId id="2147483816" r:id="rId7"/>
    <p:sldLayoutId id="2147483821" r:id="rId8"/>
    <p:sldLayoutId id="2147483699" r:id="rId9"/>
    <p:sldLayoutId id="2147483817" r:id="rId10"/>
    <p:sldLayoutId id="2147483700" r:id="rId11"/>
    <p:sldLayoutId id="2147483799" r:id="rId12"/>
    <p:sldLayoutId id="2147483800" r:id="rId13"/>
    <p:sldLayoutId id="2147483802" r:id="rId14"/>
    <p:sldLayoutId id="2147483820" r:id="rId15"/>
    <p:sldLayoutId id="2147483819" r:id="rId16"/>
    <p:sldLayoutId id="2147483815" r:id="rId17"/>
    <p:sldLayoutId id="2147483814" r:id="rId18"/>
    <p:sldLayoutId id="2147483813" r:id="rId19"/>
    <p:sldLayoutId id="2147483812" r:id="rId20"/>
    <p:sldLayoutId id="2147483811" r:id="rId21"/>
    <p:sldLayoutId id="2147483801" r:id="rId22"/>
    <p:sldLayoutId id="2147483663" r:id="rId23"/>
    <p:sldLayoutId id="2147483662" r:id="rId24"/>
    <p:sldLayoutId id="2147483803" r:id="rId25"/>
    <p:sldLayoutId id="2147483807" r:id="rId26"/>
    <p:sldLayoutId id="2147483806" r:id="rId27"/>
    <p:sldLayoutId id="2147483797" r:id="rId28"/>
    <p:sldLayoutId id="2147483674" r:id="rId29"/>
    <p:sldLayoutId id="2147483818" r:id="rId30"/>
    <p:sldLayoutId id="2147483730" r:id="rId31"/>
    <p:sldLayoutId id="2147483729" r:id="rId32"/>
    <p:sldLayoutId id="2147483822" r:id="rId33"/>
    <p:sldLayoutId id="2147483823" r:id="rId34"/>
    <p:sldLayoutId id="2147483824" r:id="rId35"/>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0DE8C1-A0AD-CD01-2280-CBC4BD20819F}"/>
              </a:ext>
            </a:extLst>
          </p:cNvPr>
          <p:cNvPicPr>
            <a:picLocks noChangeAspect="1" noChangeArrowheads="1"/>
          </p:cNvPicPr>
          <p:nvPr userDrawn="1"/>
        </p:nvPicPr>
        <p:blipFill>
          <a:blip r:embed="rId5">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3CD8EB3F-446E-AA50-BCB4-B95F68B759F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Advent Candle Lighting </a:t>
            </a:r>
          </a:p>
        </p:txBody>
      </p:sp>
    </p:spTree>
    <p:extLst>
      <p:ext uri="{BB962C8B-B14F-4D97-AF65-F5344CB8AC3E}">
        <p14:creationId xmlns:p14="http://schemas.microsoft.com/office/powerpoint/2010/main" val="1517373760"/>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Baguet Scrip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1B8D5B-8F27-A1E9-1BE5-15C07B1EF934}"/>
              </a:ext>
            </a:extLst>
          </p:cNvPr>
          <p:cNvPicPr>
            <a:picLocks noChangeAspect="1"/>
          </p:cNvPicPr>
          <p:nvPr userDrawn="1"/>
        </p:nvPicPr>
        <p:blipFill rotWithShape="1">
          <a:blip r:embed="rId9"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itle Placeholder 9">
            <a:extLst>
              <a:ext uri="{FF2B5EF4-FFF2-40B4-BE49-F238E27FC236}">
                <a16:creationId xmlns:a16="http://schemas.microsoft.com/office/drawing/2014/main" id="{15676F70-AF4A-A2DE-5EF5-9BE05DD1BEE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4032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4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4"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CONFESSION </a:t>
            </a:r>
          </a:p>
        </p:txBody>
      </p:sp>
    </p:spTree>
    <p:extLst>
      <p:ext uri="{BB962C8B-B14F-4D97-AF65-F5344CB8AC3E}">
        <p14:creationId xmlns:p14="http://schemas.microsoft.com/office/powerpoint/2010/main" val="944592439"/>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ainting of flowers in a field&#10;&#10;AI-generated content may be incorrect.">
            <a:extLst>
              <a:ext uri="{FF2B5EF4-FFF2-40B4-BE49-F238E27FC236}">
                <a16:creationId xmlns:a16="http://schemas.microsoft.com/office/drawing/2014/main" id="{9D21A2E4-1F02-522C-0026-6B693A236C72}"/>
              </a:ext>
            </a:extLst>
          </p:cNvPr>
          <p:cNvPicPr>
            <a:picLocks noChangeAspect="1"/>
          </p:cNvPicPr>
          <p:nvPr userDrawn="1"/>
        </p:nvPicPr>
        <p:blipFill>
          <a:blip r:embed="rId8" cstate="email">
            <a:alphaModFix amt="20000"/>
            <a:extLst>
              <a:ext uri="{28A0092B-C50C-407E-A947-70E740481C1C}">
                <a14:useLocalDpi xmlns:a14="http://schemas.microsoft.com/office/drawing/2010/main"/>
              </a:ext>
            </a:extLst>
          </a:blip>
          <a:stretch>
            <a:fillRect/>
          </a:stretch>
        </p:blipFill>
        <p:spPr>
          <a:xfrm>
            <a:off x="0" y="1181528"/>
            <a:ext cx="9144000" cy="5676472"/>
          </a:xfrm>
          <a:prstGeom prst="rect">
            <a:avLst/>
          </a:prstGeom>
        </p:spPr>
      </p:pic>
      <p:sp>
        <p:nvSpPr>
          <p:cNvPr id="2" name="Title Placeholder 1">
            <a:extLst>
              <a:ext uri="{FF2B5EF4-FFF2-40B4-BE49-F238E27FC236}">
                <a16:creationId xmlns:a16="http://schemas.microsoft.com/office/drawing/2014/main" id="{F50D1853-DEB0-D73F-E0DD-F7805209AC69}"/>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Apostles Creed UMH 882</a:t>
            </a:r>
          </a:p>
        </p:txBody>
      </p:sp>
    </p:spTree>
    <p:extLst>
      <p:ext uri="{BB962C8B-B14F-4D97-AF65-F5344CB8AC3E}">
        <p14:creationId xmlns:p14="http://schemas.microsoft.com/office/powerpoint/2010/main" val="17934851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45" r:id="rId5"/>
    <p:sldLayoutId id="2147483716"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utterflies flying in the air&#10;&#10;AI-generated content may be incorrect.">
            <a:extLst>
              <a:ext uri="{FF2B5EF4-FFF2-40B4-BE49-F238E27FC236}">
                <a16:creationId xmlns:a16="http://schemas.microsoft.com/office/drawing/2014/main" id="{5ADE271C-7EA1-B9E6-05C2-F842672D6151}"/>
              </a:ext>
            </a:extLst>
          </p:cNvPr>
          <p:cNvPicPr>
            <a:picLocks noChangeAspect="1"/>
          </p:cNvPicPr>
          <p:nvPr userDrawn="1"/>
        </p:nvPicPr>
        <p:blipFill>
          <a:blip r:embed="rId8">
            <a:alphaModFix amt="5000"/>
          </a:blip>
          <a:stretch>
            <a:fillRect/>
          </a:stretch>
        </p:blipFill>
        <p:spPr>
          <a:xfrm>
            <a:off x="0" y="0"/>
            <a:ext cx="9143999" cy="6858000"/>
          </a:xfrm>
          <a:prstGeom prst="rect">
            <a:avLst/>
          </a:prstGeom>
        </p:spPr>
      </p:pic>
      <p:sp>
        <p:nvSpPr>
          <p:cNvPr id="2" name="Title Placeholder 1">
            <a:extLst>
              <a:ext uri="{FF2B5EF4-FFF2-40B4-BE49-F238E27FC236}">
                <a16:creationId xmlns:a16="http://schemas.microsoft.com/office/drawing/2014/main" id="{9E4BA685-716D-E71E-169E-FC0049952C9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Nicene Creed UMH 880</a:t>
            </a:r>
          </a:p>
        </p:txBody>
      </p:sp>
    </p:spTree>
    <p:extLst>
      <p:ext uri="{BB962C8B-B14F-4D97-AF65-F5344CB8AC3E}">
        <p14:creationId xmlns:p14="http://schemas.microsoft.com/office/powerpoint/2010/main" val="3942332354"/>
      </p:ext>
    </p:extLst>
  </p:cSld>
  <p:clrMap bg1="lt1" tx1="dk1" bg2="lt2" tx2="dk2" accent1="accent1" accent2="accent2" accent3="accent3" accent4="accent4" accent5="accent5" accent6="accent6" hlink="hlink" folHlink="folHlink"/>
  <p:sldLayoutIdLst>
    <p:sldLayoutId id="2147483668" r:id="rId1"/>
    <p:sldLayoutId id="2147483725" r:id="rId2"/>
    <p:sldLayoutId id="2147483724" r:id="rId3"/>
    <p:sldLayoutId id="2147483726" r:id="rId4"/>
    <p:sldLayoutId id="2147483727" r:id="rId5"/>
    <p:sldLayoutId id="2147483728"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F0CED-423F-67D7-8E5F-F48BA8A04EA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The Apostle’s Creed</a:t>
            </a:r>
            <a:br>
              <a:rPr lang="en-US" dirty="0"/>
            </a:br>
            <a:r>
              <a:rPr lang="en-US" dirty="0"/>
              <a:t>Traditional Version </a:t>
            </a:r>
          </a:p>
        </p:txBody>
      </p:sp>
      <p:pic>
        <p:nvPicPr>
          <p:cNvPr id="1026" name="Picture 2">
            <a:extLst>
              <a:ext uri="{FF2B5EF4-FFF2-40B4-BE49-F238E27FC236}">
                <a16:creationId xmlns:a16="http://schemas.microsoft.com/office/drawing/2014/main" id="{882D0DDB-B331-A649-6BB9-9118F047D72F}"/>
              </a:ext>
            </a:extLst>
          </p:cNvPr>
          <p:cNvPicPr>
            <a:picLocks noChangeAspect="1" noChangeArrowheads="1"/>
          </p:cNvPicPr>
          <p:nvPr userDrawn="1"/>
        </p:nvPicPr>
        <p:blipFill>
          <a:blip r:embed="rId6">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219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ross on a path with flowers and trees&#10;&#10;AI-generated content may be incorrect.">
            <a:extLst>
              <a:ext uri="{FF2B5EF4-FFF2-40B4-BE49-F238E27FC236}">
                <a16:creationId xmlns:a16="http://schemas.microsoft.com/office/drawing/2014/main" id="{EED360EA-0707-F612-E24F-F301080D4BD7}"/>
              </a:ext>
            </a:extLst>
          </p:cNvPr>
          <p:cNvPicPr>
            <a:picLocks noChangeAspect="1"/>
          </p:cNvPicPr>
          <p:nvPr userDrawn="1"/>
        </p:nvPicPr>
        <p:blipFill>
          <a:blip r:embed="rId20" cstate="email">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90429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93" r:id="rId4"/>
    <p:sldLayoutId id="2147483771" r:id="rId5"/>
    <p:sldLayoutId id="2147483773" r:id="rId6"/>
    <p:sldLayoutId id="2147483794" r:id="rId7"/>
    <p:sldLayoutId id="2147483774" r:id="rId8"/>
    <p:sldLayoutId id="2147483775" r:id="rId9"/>
    <p:sldLayoutId id="2147483776" r:id="rId10"/>
    <p:sldLayoutId id="2147483795" r:id="rId11"/>
    <p:sldLayoutId id="2147483778" r:id="rId12"/>
    <p:sldLayoutId id="2147483772" r:id="rId13"/>
    <p:sldLayoutId id="2147483777" r:id="rId14"/>
    <p:sldLayoutId id="2147483796" r:id="rId15"/>
    <p:sldLayoutId id="2147483809" r:id="rId16"/>
    <p:sldLayoutId id="2147483808" r:id="rId17"/>
    <p:sldLayoutId id="2147483791" r:id="rId18"/>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3800" b="1" kern="1200">
          <a:ln>
            <a:solidFill>
              <a:schemeClr val="bg1"/>
            </a:solidFill>
          </a:ln>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93A617-CA3C-F5EE-6BB2-D5A4CE764DEC}"/>
              </a:ext>
            </a:extLst>
          </p:cNvPr>
          <p:cNvSpPr txBox="1"/>
          <p:nvPr userDrawn="1"/>
        </p:nvSpPr>
        <p:spPr>
          <a:xfrm>
            <a:off x="106680" y="247134"/>
            <a:ext cx="8930640" cy="861774"/>
          </a:xfrm>
          <a:prstGeom prst="rect">
            <a:avLst/>
          </a:prstGeom>
          <a:noFill/>
        </p:spPr>
        <p:txBody>
          <a:bodyPr wrap="square">
            <a:spAutoFit/>
          </a:bodyPr>
          <a:lstStyle/>
          <a:p>
            <a:pPr algn="l"/>
            <a:r>
              <a:rPr lang="en-US" sz="5000" b="1" dirty="0">
                <a:effectLst/>
                <a:latin typeface="Verdana" panose="020B0604030504040204" pitchFamily="34" charset="0"/>
                <a:ea typeface="Verdana" panose="020B0604030504040204" pitchFamily="34" charset="0"/>
                <a:cs typeface="Verdana" panose="020B0604030504040204" pitchFamily="34" charset="0"/>
              </a:rPr>
              <a:t>The Lord’s Prayer</a:t>
            </a:r>
          </a:p>
        </p:txBody>
      </p:sp>
      <p:sp>
        <p:nvSpPr>
          <p:cNvPr id="10" name="TextBox 9">
            <a:extLst>
              <a:ext uri="{FF2B5EF4-FFF2-40B4-BE49-F238E27FC236}">
                <a16:creationId xmlns:a16="http://schemas.microsoft.com/office/drawing/2014/main" id="{AE61D689-BC9F-FA9E-637F-CAD6B7DE6487}"/>
              </a:ext>
            </a:extLst>
          </p:cNvPr>
          <p:cNvSpPr txBox="1"/>
          <p:nvPr userDrawn="1"/>
        </p:nvSpPr>
        <p:spPr>
          <a:xfrm>
            <a:off x="7127240" y="554910"/>
            <a:ext cx="2448560" cy="553998"/>
          </a:xfrm>
          <a:prstGeom prst="rect">
            <a:avLst/>
          </a:prstGeom>
          <a:noFill/>
        </p:spPr>
        <p:txBody>
          <a:bodyPr wrap="square">
            <a:spAutoFit/>
          </a:bodyPr>
          <a:lstStyle/>
          <a:p>
            <a:r>
              <a:rPr lang="en-US" sz="3000" dirty="0">
                <a:effectLst/>
                <a:latin typeface="Verdana" panose="020B0604030504040204" pitchFamily="34" charset="0"/>
                <a:ea typeface="Verdana" panose="020B0604030504040204" pitchFamily="34" charset="0"/>
                <a:cs typeface="Verdana" panose="020B0604030504040204" pitchFamily="34" charset="0"/>
              </a:rPr>
              <a:t>UMH 895</a:t>
            </a:r>
          </a:p>
        </p:txBody>
      </p:sp>
      <p:pic>
        <p:nvPicPr>
          <p:cNvPr id="12" name="Picture 11">
            <a:extLst>
              <a:ext uri="{FF2B5EF4-FFF2-40B4-BE49-F238E27FC236}">
                <a16:creationId xmlns:a16="http://schemas.microsoft.com/office/drawing/2014/main" id="{4D5BE7CE-51E5-2CE8-025F-8CDFC149B4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108908"/>
            <a:ext cx="1582013" cy="2022574"/>
          </a:xfrm>
          <a:prstGeom prst="ellipse">
            <a:avLst/>
          </a:prstGeom>
          <a:ln>
            <a:noFill/>
          </a:ln>
          <a:effectLst>
            <a:softEdge rad="112500"/>
          </a:effectLst>
        </p:spPr>
      </p:pic>
    </p:spTree>
    <p:extLst>
      <p:ext uri="{BB962C8B-B14F-4D97-AF65-F5344CB8AC3E}">
        <p14:creationId xmlns:p14="http://schemas.microsoft.com/office/powerpoint/2010/main" val="685952538"/>
      </p:ext>
    </p:extLst>
  </p:cSld>
  <p:clrMap bg1="lt1" tx1="dk1" bg2="lt2" tx2="dk2" accent1="accent1" accent2="accent2" accent3="accent3" accent4="accent4" accent5="accent5" accent6="accent6" hlink="hlink" folHlink="folHlink"/>
  <p:sldLayoutIdLst>
    <p:sldLayoutId id="2147483754" r:id="rId1"/>
    <p:sldLayoutId id="2147483753" r:id="rId2"/>
    <p:sldLayoutId id="214748379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5"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Call to Worship Lent</a:t>
            </a:r>
          </a:p>
        </p:txBody>
      </p:sp>
    </p:spTree>
    <p:extLst>
      <p:ext uri="{BB962C8B-B14F-4D97-AF65-F5344CB8AC3E}">
        <p14:creationId xmlns:p14="http://schemas.microsoft.com/office/powerpoint/2010/main" val="288646004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hyperlink" Target="Music/Gloria%20Patri%20-%20RUMC.mp3" TargetMode="External"/><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687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4485777-C4D0-5847-A03A-CA15B925FDA1}"/>
              </a:ext>
            </a:extLst>
          </p:cNvPr>
          <p:cNvPicPr>
            <a:picLocks noChangeAspect="1" noChangeArrowheads="1"/>
          </p:cNvPicPr>
          <p:nvPr/>
        </p:nvPicPr>
        <p:blipFill>
          <a:blip r:embed="rId2">
            <a:alphaModFix amt="13000"/>
            <a:extLst>
              <a:ext uri="{28A0092B-C50C-407E-A947-70E740481C1C}">
                <a14:useLocalDpi xmlns:a14="http://schemas.microsoft.com/office/drawing/2010/main" val="0"/>
              </a:ext>
            </a:extLst>
          </a:blip>
          <a:srcRect/>
          <a:stretch>
            <a:fillRect/>
          </a:stretch>
        </p:blipFill>
        <p:spPr bwMode="auto">
          <a:xfrm>
            <a:off x="0" y="7227"/>
            <a:ext cx="9144000" cy="68435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A740CF-D67D-EF40-A3DD-EBBA5F62CBAB}"/>
              </a:ext>
            </a:extLst>
          </p:cNvPr>
          <p:cNvSpPr txBox="1"/>
          <p:nvPr/>
        </p:nvSpPr>
        <p:spPr>
          <a:xfrm>
            <a:off x="0" y="1920895"/>
            <a:ext cx="9134950"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The day of resurrection! </a:t>
            </a:r>
          </a:p>
          <a:p>
            <a:pPr algn="ctr"/>
            <a:r>
              <a:rPr lang="en-US" sz="3600" dirty="0">
                <a:latin typeface="Times New Roman" charset="0"/>
                <a:ea typeface="Times New Roman" charset="0"/>
                <a:cs typeface="Times New Roman" charset="0"/>
              </a:rPr>
              <a:t>Earth, tell it out abroad; </a:t>
            </a:r>
          </a:p>
          <a:p>
            <a:pPr algn="ctr"/>
            <a:r>
              <a:rPr lang="en-US" sz="3600" dirty="0">
                <a:latin typeface="Times New Roman" charset="0"/>
                <a:ea typeface="Times New Roman" charset="0"/>
                <a:cs typeface="Times New Roman" charset="0"/>
              </a:rPr>
              <a:t>the </a:t>
            </a:r>
            <a:r>
              <a:rPr lang="en-US" sz="3600" dirty="0" err="1">
                <a:latin typeface="Times New Roman" charset="0"/>
                <a:ea typeface="Times New Roman" charset="0"/>
                <a:cs typeface="Times New Roman" charset="0"/>
              </a:rPr>
              <a:t>passover</a:t>
            </a:r>
            <a:r>
              <a:rPr lang="en-US" sz="3600" dirty="0">
                <a:latin typeface="Times New Roman" charset="0"/>
                <a:ea typeface="Times New Roman" charset="0"/>
                <a:cs typeface="Times New Roman" charset="0"/>
              </a:rPr>
              <a:t> gladness, </a:t>
            </a:r>
          </a:p>
          <a:p>
            <a:pPr algn="ctr"/>
            <a:r>
              <a:rPr lang="en-US" sz="3600" dirty="0">
                <a:latin typeface="Times New Roman" charset="0"/>
                <a:ea typeface="Times New Roman" charset="0"/>
                <a:cs typeface="Times New Roman" charset="0"/>
              </a:rPr>
              <a:t>the </a:t>
            </a:r>
            <a:r>
              <a:rPr lang="en-US" sz="3600" dirty="0" err="1">
                <a:latin typeface="Times New Roman" charset="0"/>
                <a:ea typeface="Times New Roman" charset="0"/>
                <a:cs typeface="Times New Roman" charset="0"/>
              </a:rPr>
              <a:t>passover</a:t>
            </a:r>
            <a:r>
              <a:rPr lang="en-US" sz="3600" dirty="0">
                <a:latin typeface="Times New Roman" charset="0"/>
                <a:ea typeface="Times New Roman" charset="0"/>
                <a:cs typeface="Times New Roman" charset="0"/>
              </a:rPr>
              <a:t> of God.</a:t>
            </a:r>
          </a:p>
          <a:p>
            <a:pPr algn="ctr"/>
            <a:r>
              <a:rPr lang="en-US" sz="3600" dirty="0">
                <a:latin typeface="Times New Roman" charset="0"/>
                <a:ea typeface="Times New Roman" charset="0"/>
                <a:cs typeface="Times New Roman" charset="0"/>
              </a:rPr>
              <a:t>From death to life eternal, </a:t>
            </a:r>
          </a:p>
          <a:p>
            <a:pPr algn="ctr"/>
            <a:r>
              <a:rPr lang="en-US" sz="3600" dirty="0">
                <a:latin typeface="Times New Roman" charset="0"/>
                <a:ea typeface="Times New Roman" charset="0"/>
                <a:cs typeface="Times New Roman" charset="0"/>
              </a:rPr>
              <a:t>from earth unto the sky, </a:t>
            </a:r>
          </a:p>
          <a:p>
            <a:pPr algn="ctr"/>
            <a:r>
              <a:rPr lang="en-US" sz="3600" dirty="0">
                <a:latin typeface="Times New Roman" charset="0"/>
                <a:ea typeface="Times New Roman" charset="0"/>
                <a:cs typeface="Times New Roman" charset="0"/>
              </a:rPr>
              <a:t>our Christ hath brought us over, </a:t>
            </a:r>
          </a:p>
          <a:p>
            <a:pPr algn="ctr"/>
            <a:r>
              <a:rPr lang="en-US" sz="3600" dirty="0">
                <a:latin typeface="Times New Roman" charset="0"/>
                <a:ea typeface="Times New Roman" charset="0"/>
                <a:cs typeface="Times New Roman" charset="0"/>
              </a:rPr>
              <a:t>with hymns of victory.</a:t>
            </a:r>
          </a:p>
        </p:txBody>
      </p:sp>
      <p:sp>
        <p:nvSpPr>
          <p:cNvPr id="5" name="TextBox 4">
            <a:extLst>
              <a:ext uri="{FF2B5EF4-FFF2-40B4-BE49-F238E27FC236}">
                <a16:creationId xmlns:a16="http://schemas.microsoft.com/office/drawing/2014/main" id="{B90D6971-F0E1-3D48-A77D-26A48164F989}"/>
              </a:ext>
            </a:extLst>
          </p:cNvPr>
          <p:cNvSpPr txBox="1"/>
          <p:nvPr/>
        </p:nvSpPr>
        <p:spPr>
          <a:xfrm>
            <a:off x="0" y="7227"/>
            <a:ext cx="9134950" cy="1508105"/>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“The Day of Resurrection”  UMH 303</a:t>
            </a:r>
          </a:p>
          <a:p>
            <a:pPr algn="ctr"/>
            <a:r>
              <a:rPr lang="en-US" sz="1600" dirty="0">
                <a:latin typeface="Times New Roman" charset="0"/>
                <a:ea typeface="Times New Roman" charset="0"/>
                <a:cs typeface="Times New Roman" charset="0"/>
              </a:rPr>
              <a:t>WORDS: John of Damascus; translated by John Mason Neale, 1862</a:t>
            </a:r>
          </a:p>
          <a:p>
            <a:pPr algn="ctr"/>
            <a:r>
              <a:rPr lang="en-US" sz="1600" dirty="0">
                <a:latin typeface="Times New Roman" charset="0"/>
                <a:ea typeface="Times New Roman" charset="0"/>
                <a:cs typeface="Times New Roman" charset="0"/>
              </a:rPr>
              <a:t>MUSIC: Henry T. Smart, 1835</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830978571"/>
      </p:ext>
    </p:extLst>
  </p:cSld>
  <p:clrMapOvr>
    <a:masterClrMapping/>
  </p:clrMapOvr>
  <p:transition spd="med">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8F63A162-E595-D54B-96C2-EBEE24BE84EE}"/>
              </a:ext>
            </a:extLst>
          </p:cNvPr>
          <p:cNvPicPr>
            <a:picLocks noChangeAspect="1" noChangeArrowheads="1"/>
          </p:cNvPicPr>
          <p:nvPr/>
        </p:nvPicPr>
        <p:blipFill>
          <a:blip r:embed="rId2">
            <a:alphaModFix amt="13000"/>
            <a:extLst>
              <a:ext uri="{28A0092B-C50C-407E-A947-70E740481C1C}">
                <a14:useLocalDpi xmlns:a14="http://schemas.microsoft.com/office/drawing/2010/main" val="0"/>
              </a:ext>
            </a:extLst>
          </a:blip>
          <a:srcRect/>
          <a:stretch>
            <a:fillRect/>
          </a:stretch>
        </p:blipFill>
        <p:spPr bwMode="auto">
          <a:xfrm>
            <a:off x="0" y="7227"/>
            <a:ext cx="9144000" cy="6843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073D3D-A8E5-DE46-A523-FB967B5C97AA}"/>
              </a:ext>
            </a:extLst>
          </p:cNvPr>
          <p:cNvSpPr txBox="1"/>
          <p:nvPr/>
        </p:nvSpPr>
        <p:spPr>
          <a:xfrm>
            <a:off x="0" y="7227"/>
            <a:ext cx="9134950" cy="1508105"/>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“The Day of Resurrection”  UMH 303</a:t>
            </a:r>
          </a:p>
          <a:p>
            <a:pPr algn="ctr"/>
            <a:r>
              <a:rPr lang="en-US" sz="1600" dirty="0">
                <a:latin typeface="Times New Roman" charset="0"/>
                <a:ea typeface="Times New Roman" charset="0"/>
                <a:cs typeface="Times New Roman" charset="0"/>
              </a:rPr>
              <a:t>WORDS: John of Damascus; translated by John Mason Neale, 1862</a:t>
            </a:r>
          </a:p>
          <a:p>
            <a:pPr algn="ctr"/>
            <a:r>
              <a:rPr lang="en-US" sz="1600" dirty="0">
                <a:latin typeface="Times New Roman" charset="0"/>
                <a:ea typeface="Times New Roman" charset="0"/>
                <a:cs typeface="Times New Roman" charset="0"/>
              </a:rPr>
              <a:t>MUSIC: Henry T. Smart, 1835</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
        <p:nvSpPr>
          <p:cNvPr id="10" name="TextBox 9">
            <a:extLst>
              <a:ext uri="{FF2B5EF4-FFF2-40B4-BE49-F238E27FC236}">
                <a16:creationId xmlns:a16="http://schemas.microsoft.com/office/drawing/2014/main" id="{A078EC6A-3B22-6046-85CA-3CCB45DCD65C}"/>
              </a:ext>
            </a:extLst>
          </p:cNvPr>
          <p:cNvSpPr txBox="1"/>
          <p:nvPr/>
        </p:nvSpPr>
        <p:spPr>
          <a:xfrm>
            <a:off x="0" y="1920895"/>
            <a:ext cx="9134950"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Our hearts be pure from evil,</a:t>
            </a:r>
          </a:p>
          <a:p>
            <a:pPr algn="ctr"/>
            <a:r>
              <a:rPr lang="en-US" sz="3600" dirty="0">
                <a:latin typeface="Times New Roman" charset="0"/>
                <a:ea typeface="Times New Roman" charset="0"/>
                <a:cs typeface="Times New Roman" charset="0"/>
              </a:rPr>
              <a:t>that we may see aright</a:t>
            </a:r>
          </a:p>
          <a:p>
            <a:pPr algn="ctr"/>
            <a:r>
              <a:rPr lang="en-US" sz="3600" dirty="0">
                <a:latin typeface="Times New Roman" charset="0"/>
                <a:ea typeface="Times New Roman" charset="0"/>
                <a:cs typeface="Times New Roman" charset="0"/>
              </a:rPr>
              <a:t>the Lord in rays eternal</a:t>
            </a:r>
          </a:p>
          <a:p>
            <a:pPr algn="ctr"/>
            <a:r>
              <a:rPr lang="en-US" sz="3600" dirty="0">
                <a:latin typeface="Times New Roman" charset="0"/>
                <a:ea typeface="Times New Roman" charset="0"/>
                <a:cs typeface="Times New Roman" charset="0"/>
              </a:rPr>
              <a:t>of resurrection light;</a:t>
            </a:r>
          </a:p>
          <a:p>
            <a:pPr algn="ctr"/>
            <a:r>
              <a:rPr lang="en-US" sz="3600" dirty="0">
                <a:latin typeface="Times New Roman" charset="0"/>
                <a:ea typeface="Times New Roman" charset="0"/>
                <a:cs typeface="Times New Roman" charset="0"/>
              </a:rPr>
              <a:t>and listening to his accents,</a:t>
            </a:r>
          </a:p>
          <a:p>
            <a:pPr algn="ctr"/>
            <a:r>
              <a:rPr lang="en-US" sz="3600" dirty="0">
                <a:latin typeface="Times New Roman" charset="0"/>
                <a:ea typeface="Times New Roman" charset="0"/>
                <a:cs typeface="Times New Roman" charset="0"/>
              </a:rPr>
              <a:t>may hear, so calm and plain,</a:t>
            </a:r>
          </a:p>
          <a:p>
            <a:pPr algn="ctr"/>
            <a:r>
              <a:rPr lang="en-US" sz="3600" dirty="0">
                <a:latin typeface="Times New Roman" charset="0"/>
                <a:ea typeface="Times New Roman" charset="0"/>
                <a:cs typeface="Times New Roman" charset="0"/>
              </a:rPr>
              <a:t>his own “All hail!” and, hearing,</a:t>
            </a:r>
          </a:p>
          <a:p>
            <a:pPr algn="ctr"/>
            <a:r>
              <a:rPr lang="en-US" sz="3600" dirty="0">
                <a:latin typeface="Times New Roman" charset="0"/>
                <a:ea typeface="Times New Roman" charset="0"/>
                <a:cs typeface="Times New Roman" charset="0"/>
              </a:rPr>
              <a:t>may raise the victor strain.</a:t>
            </a:r>
          </a:p>
        </p:txBody>
      </p:sp>
    </p:spTree>
    <p:extLst>
      <p:ext uri="{BB962C8B-B14F-4D97-AF65-F5344CB8AC3E}">
        <p14:creationId xmlns:p14="http://schemas.microsoft.com/office/powerpoint/2010/main" val="135100557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653F3D3-621A-0541-9CBF-F8771A61C081}"/>
              </a:ext>
            </a:extLst>
          </p:cNvPr>
          <p:cNvPicPr>
            <a:picLocks noChangeAspect="1" noChangeArrowheads="1"/>
          </p:cNvPicPr>
          <p:nvPr/>
        </p:nvPicPr>
        <p:blipFill>
          <a:blip r:embed="rId2">
            <a:alphaModFix amt="13000"/>
            <a:extLst>
              <a:ext uri="{28A0092B-C50C-407E-A947-70E740481C1C}">
                <a14:useLocalDpi xmlns:a14="http://schemas.microsoft.com/office/drawing/2010/main" val="0"/>
              </a:ext>
            </a:extLst>
          </a:blip>
          <a:srcRect/>
          <a:stretch>
            <a:fillRect/>
          </a:stretch>
        </p:blipFill>
        <p:spPr bwMode="auto">
          <a:xfrm>
            <a:off x="0" y="7227"/>
            <a:ext cx="9144000" cy="6843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CFA154-C808-0344-9047-22B3739DC392}"/>
              </a:ext>
            </a:extLst>
          </p:cNvPr>
          <p:cNvSpPr txBox="1"/>
          <p:nvPr/>
        </p:nvSpPr>
        <p:spPr>
          <a:xfrm>
            <a:off x="0" y="7227"/>
            <a:ext cx="9134950" cy="1508105"/>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“The Day of Resurrection”  UMH 303</a:t>
            </a:r>
          </a:p>
          <a:p>
            <a:pPr algn="ctr"/>
            <a:r>
              <a:rPr lang="en-US" sz="1600" dirty="0">
                <a:latin typeface="Times New Roman" charset="0"/>
                <a:ea typeface="Times New Roman" charset="0"/>
                <a:cs typeface="Times New Roman" charset="0"/>
              </a:rPr>
              <a:t>WORDS: John of Damascus; translated by John Mason Neale, 1862</a:t>
            </a:r>
          </a:p>
          <a:p>
            <a:pPr algn="ctr"/>
            <a:r>
              <a:rPr lang="en-US" sz="1600" dirty="0">
                <a:latin typeface="Times New Roman" charset="0"/>
                <a:ea typeface="Times New Roman" charset="0"/>
                <a:cs typeface="Times New Roman" charset="0"/>
              </a:rPr>
              <a:t>MUSIC: Henry T. Smart, 1835</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
        <p:nvSpPr>
          <p:cNvPr id="10" name="TextBox 9">
            <a:extLst>
              <a:ext uri="{FF2B5EF4-FFF2-40B4-BE49-F238E27FC236}">
                <a16:creationId xmlns:a16="http://schemas.microsoft.com/office/drawing/2014/main" id="{564F3BA8-74E3-A948-BC5C-FE58DC3C664C}"/>
              </a:ext>
            </a:extLst>
          </p:cNvPr>
          <p:cNvSpPr txBox="1"/>
          <p:nvPr/>
        </p:nvSpPr>
        <p:spPr>
          <a:xfrm>
            <a:off x="0" y="1920895"/>
            <a:ext cx="9134950"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Now let the heavens joyful!</a:t>
            </a:r>
          </a:p>
          <a:p>
            <a:pPr algn="ctr"/>
            <a:r>
              <a:rPr lang="en-US" sz="3600" dirty="0">
                <a:latin typeface="Times New Roman" charset="0"/>
                <a:ea typeface="Times New Roman" charset="0"/>
                <a:cs typeface="Times New Roman" charset="0"/>
              </a:rPr>
              <a:t>Let earth the song begin!</a:t>
            </a:r>
          </a:p>
          <a:p>
            <a:pPr algn="ctr"/>
            <a:r>
              <a:rPr lang="en-US" sz="3600" dirty="0">
                <a:latin typeface="Times New Roman" charset="0"/>
                <a:ea typeface="Times New Roman" charset="0"/>
                <a:cs typeface="Times New Roman" charset="0"/>
              </a:rPr>
              <a:t>Let the round world keep triumph,</a:t>
            </a:r>
          </a:p>
          <a:p>
            <a:pPr algn="ctr"/>
            <a:r>
              <a:rPr lang="en-US" sz="3600" dirty="0">
                <a:latin typeface="Times New Roman" charset="0"/>
                <a:ea typeface="Times New Roman" charset="0"/>
                <a:cs typeface="Times New Roman" charset="0"/>
              </a:rPr>
              <a:t>and all that is therein!</a:t>
            </a:r>
          </a:p>
          <a:p>
            <a:pPr algn="ctr"/>
            <a:r>
              <a:rPr lang="en-US" sz="3600" dirty="0">
                <a:latin typeface="Times New Roman" charset="0"/>
                <a:ea typeface="Times New Roman" charset="0"/>
                <a:cs typeface="Times New Roman" charset="0"/>
              </a:rPr>
              <a:t>Let all things seen and unseen</a:t>
            </a:r>
          </a:p>
          <a:p>
            <a:pPr algn="ctr"/>
            <a:r>
              <a:rPr lang="en-US" sz="3600" dirty="0">
                <a:latin typeface="Times New Roman" charset="0"/>
                <a:ea typeface="Times New Roman" charset="0"/>
                <a:cs typeface="Times New Roman" charset="0"/>
              </a:rPr>
              <a:t>their notes in gladness blend,</a:t>
            </a:r>
          </a:p>
          <a:p>
            <a:pPr algn="ctr"/>
            <a:r>
              <a:rPr lang="en-US" sz="3600" dirty="0">
                <a:latin typeface="Times New Roman" charset="0"/>
                <a:ea typeface="Times New Roman" charset="0"/>
                <a:cs typeface="Times New Roman" charset="0"/>
              </a:rPr>
              <a:t>for Christ the Lord hath risen,</a:t>
            </a:r>
          </a:p>
          <a:p>
            <a:pPr algn="ctr"/>
            <a:r>
              <a:rPr lang="en-US" sz="3600" dirty="0">
                <a:latin typeface="Times New Roman" charset="0"/>
                <a:ea typeface="Times New Roman" charset="0"/>
                <a:cs typeface="Times New Roman" charset="0"/>
              </a:rPr>
              <a:t>our joy that hath no end.</a:t>
            </a:r>
          </a:p>
        </p:txBody>
      </p:sp>
    </p:spTree>
    <p:extLst>
      <p:ext uri="{BB962C8B-B14F-4D97-AF65-F5344CB8AC3E}">
        <p14:creationId xmlns:p14="http://schemas.microsoft.com/office/powerpoint/2010/main" val="107246600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262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134098-D281-6894-99FE-94EE6A742398}"/>
              </a:ext>
            </a:extLst>
          </p:cNvPr>
          <p:cNvSpPr txBox="1"/>
          <p:nvPr/>
        </p:nvSpPr>
        <p:spPr>
          <a:xfrm>
            <a:off x="1" y="885599"/>
            <a:ext cx="642455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A7C6BD1-71D4-6C2D-2461-2199373CA172}"/>
              </a:ext>
            </a:extLst>
          </p:cNvPr>
          <p:cNvSpPr txBox="1"/>
          <p:nvPr/>
        </p:nvSpPr>
        <p:spPr>
          <a:xfrm>
            <a:off x="0" y="0"/>
            <a:ext cx="7742712" cy="784830"/>
          </a:xfrm>
          <a:prstGeom prst="rect">
            <a:avLst/>
          </a:prstGeom>
          <a:noFill/>
        </p:spPr>
        <p:txBody>
          <a:bodyPr wrap="squar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7FAAA8DA-1E18-1ED4-11FC-42ABBA696500}"/>
              </a:ext>
            </a:extLst>
          </p:cNvPr>
          <p:cNvSpPr txBox="1"/>
          <p:nvPr/>
        </p:nvSpPr>
        <p:spPr>
          <a:xfrm>
            <a:off x="1" y="6424551"/>
            <a:ext cx="6424550"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cs typeface="Verdana" panose="020B0604030504040204" pitchFamily="34" charset="0"/>
              </a:rPr>
              <a:t>UMH 393</a:t>
            </a:r>
          </a:p>
        </p:txBody>
      </p:sp>
    </p:spTree>
    <p:extLst>
      <p:ext uri="{BB962C8B-B14F-4D97-AF65-F5344CB8AC3E}">
        <p14:creationId xmlns:p14="http://schemas.microsoft.com/office/powerpoint/2010/main" val="8433300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EDF53-2AE6-B7A7-6A36-12EB1DF40A17}"/>
              </a:ext>
            </a:extLst>
          </p:cNvPr>
          <p:cNvSpPr>
            <a:spLocks noGrp="1"/>
          </p:cNvSpPr>
          <p:nvPr>
            <p:ph type="ctrTitle"/>
          </p:nvPr>
        </p:nvSpPr>
        <p:spPr>
          <a:xfrm>
            <a:off x="941295" y="5279511"/>
            <a:ext cx="7261411" cy="739880"/>
          </a:xfrm>
        </p:spPr>
        <p:txBody>
          <a:bodyPr anchor="b">
            <a:normAutofit/>
          </a:bodyPr>
          <a:lstStyle/>
          <a:p>
            <a:r>
              <a:rPr lang="en-US" sz="3100">
                <a:solidFill>
                  <a:schemeClr val="tx1">
                    <a:lumMod val="85000"/>
                    <a:lumOff val="15000"/>
                  </a:schemeClr>
                </a:solidFill>
              </a:rPr>
              <a:t>Psalm 16 </a:t>
            </a:r>
          </a:p>
        </p:txBody>
      </p:sp>
      <p:sp>
        <p:nvSpPr>
          <p:cNvPr id="3" name="Subtitle 2">
            <a:extLst>
              <a:ext uri="{FF2B5EF4-FFF2-40B4-BE49-F238E27FC236}">
                <a16:creationId xmlns:a16="http://schemas.microsoft.com/office/drawing/2014/main" id="{834350CA-1194-86CA-8AEB-7207852907FA}"/>
              </a:ext>
            </a:extLst>
          </p:cNvPr>
          <p:cNvSpPr>
            <a:spLocks noGrp="1"/>
          </p:cNvSpPr>
          <p:nvPr>
            <p:ph type="subTitle" idx="1"/>
          </p:nvPr>
        </p:nvSpPr>
        <p:spPr>
          <a:xfrm>
            <a:off x="1819835" y="6019391"/>
            <a:ext cx="5486399" cy="365125"/>
          </a:xfrm>
        </p:spPr>
        <p:txBody>
          <a:bodyPr anchor="t">
            <a:normAutofit/>
          </a:bodyPr>
          <a:lstStyle/>
          <a:p>
            <a:r>
              <a:rPr lang="en-US" sz="1400">
                <a:solidFill>
                  <a:schemeClr val="tx1">
                    <a:lumMod val="85000"/>
                    <a:lumOff val="15000"/>
                  </a:schemeClr>
                </a:solidFill>
              </a:rPr>
              <a:t>NRSVUE</a:t>
            </a:r>
          </a:p>
        </p:txBody>
      </p:sp>
      <p:pic>
        <p:nvPicPr>
          <p:cNvPr id="5" name="Picture 4" descr="A cross on a mountain&#10;&#10;AI-generated content may be incorrect.">
            <a:extLst>
              <a:ext uri="{FF2B5EF4-FFF2-40B4-BE49-F238E27FC236}">
                <a16:creationId xmlns:a16="http://schemas.microsoft.com/office/drawing/2014/main" id="{8C309D05-FFA8-158C-D643-86112A544A10}"/>
              </a:ext>
            </a:extLst>
          </p:cNvPr>
          <p:cNvPicPr>
            <a:picLocks noChangeAspect="1"/>
          </p:cNvPicPr>
          <p:nvPr/>
        </p:nvPicPr>
        <p:blipFill>
          <a:blip r:embed="rId2"/>
          <a:srcRect r="11068" b="-1"/>
          <a:stretch>
            <a:fillRect/>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18711995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660A0A-C039-12C9-89A9-544FB94F04A9}"/>
              </a:ext>
            </a:extLst>
          </p:cNvPr>
          <p:cNvSpPr txBox="1"/>
          <p:nvPr/>
        </p:nvSpPr>
        <p:spPr>
          <a:xfrm>
            <a:off x="0" y="1005804"/>
            <a:ext cx="9144000" cy="4846391"/>
          </a:xfrm>
          <a:prstGeom prst="rect">
            <a:avLst/>
          </a:prstGeom>
          <a:noFill/>
        </p:spPr>
        <p:txBody>
          <a:bodyPr wrap="square">
            <a:spAutoFit/>
          </a:bodyPr>
          <a:lstStyle/>
          <a:p>
            <a:pPr algn="ctr">
              <a:lnSpc>
                <a:spcPct val="150000"/>
              </a:lnSpc>
              <a:buNone/>
            </a:pPr>
            <a:r>
              <a:rPr lang="en-US" sz="30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1 </a:t>
            </a:r>
            <a: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Protect me, O God, for in you I take refuge.</a:t>
            </a:r>
          </a:p>
          <a:p>
            <a:pPr algn="ctr">
              <a:lnSpc>
                <a:spcPct val="150000"/>
              </a:lnSpc>
              <a:buNone/>
            </a:pPr>
            <a:b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30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2 </a:t>
            </a:r>
            <a: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say to the </a:t>
            </a:r>
            <a:r>
              <a:rPr lang="en-US" sz="3000" b="0" i="0" cap="small"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Lord</a:t>
            </a:r>
            <a: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“You are my Lord; I have no good apart from you.”</a:t>
            </a:r>
            <a:endParaRPr lang="en-US" sz="3000" baseline="30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buNone/>
            </a:pPr>
            <a:endPar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buNone/>
            </a:pPr>
            <a:r>
              <a:rPr lang="en-US" sz="30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3 </a:t>
            </a:r>
            <a:r>
              <a:rPr lang="en-US" sz="3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 for the holy ones in the land, they are the noble ones in whom is all my delight.</a:t>
            </a:r>
          </a:p>
        </p:txBody>
      </p:sp>
    </p:spTree>
    <p:extLst>
      <p:ext uri="{BB962C8B-B14F-4D97-AF65-F5344CB8AC3E}">
        <p14:creationId xmlns:p14="http://schemas.microsoft.com/office/powerpoint/2010/main" val="264331089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22B08-FC6E-7264-60B7-D11C634DC1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625B023-19E0-9826-4AC1-BE275EC0F036}"/>
              </a:ext>
            </a:extLst>
          </p:cNvPr>
          <p:cNvSpPr txBox="1"/>
          <p:nvPr/>
        </p:nvSpPr>
        <p:spPr>
          <a:xfrm>
            <a:off x="0" y="1005804"/>
            <a:ext cx="9144000" cy="4846391"/>
          </a:xfrm>
          <a:prstGeom prst="rect">
            <a:avLst/>
          </a:prstGeom>
          <a:noFill/>
        </p:spPr>
        <p:txBody>
          <a:bodyPr wrap="square">
            <a:spAutoFit/>
          </a:bodyPr>
          <a:lstStyle/>
          <a:p>
            <a:pPr algn="ctr">
              <a:lnSpc>
                <a:spcPct val="150000"/>
              </a:lnSpc>
              <a:buNone/>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4 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Those who choose another god multiply their sorrows; their drink offerings of blood I will not pour out or take their names upon my lips.</a:t>
            </a:r>
          </a:p>
          <a:p>
            <a:pPr algn="ctr">
              <a:lnSpc>
                <a:spcPct val="150000"/>
              </a:lnSpc>
              <a:buNone/>
            </a:pPr>
            <a:endPar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buNone/>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5 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The </a:t>
            </a:r>
            <a:r>
              <a:rPr lang="en-US" sz="3000" cap="small" dirty="0">
                <a:solidFill>
                  <a:srgbClr val="000000"/>
                </a:solidFill>
                <a:latin typeface="Verdana" panose="020B0604030504040204" pitchFamily="34" charset="0"/>
                <a:ea typeface="Verdana" panose="020B0604030504040204" pitchFamily="34" charset="0"/>
                <a:cs typeface="Verdana" panose="020B0604030504040204" pitchFamily="34" charset="0"/>
              </a:rPr>
              <a:t>Lord</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is my chosen portion and my cup; you hold my lot.</a:t>
            </a:r>
          </a:p>
        </p:txBody>
      </p:sp>
    </p:spTree>
    <p:extLst>
      <p:ext uri="{BB962C8B-B14F-4D97-AF65-F5344CB8AC3E}">
        <p14:creationId xmlns:p14="http://schemas.microsoft.com/office/powerpoint/2010/main" val="298898976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D2DCE-573A-1BE8-9218-A51097D292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33B518-0247-E676-D5CB-8BB09CF18DD2}"/>
              </a:ext>
            </a:extLst>
          </p:cNvPr>
          <p:cNvSpPr txBox="1"/>
          <p:nvPr/>
        </p:nvSpPr>
        <p:spPr>
          <a:xfrm>
            <a:off x="0" y="313307"/>
            <a:ext cx="9144000" cy="6231386"/>
          </a:xfrm>
          <a:prstGeom prst="rect">
            <a:avLst/>
          </a:prstGeom>
          <a:noFill/>
        </p:spPr>
        <p:txBody>
          <a:bodyPr wrap="square">
            <a:spAutoFit/>
          </a:bodyPr>
          <a:lstStyle/>
          <a:p>
            <a:pPr algn="ctr">
              <a:lnSpc>
                <a:spcPct val="150000"/>
              </a:lnSpc>
              <a:buNone/>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6 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The boundary lines have fallen for me in pleasant places; I have a goodly heritage.</a:t>
            </a:r>
          </a:p>
          <a:p>
            <a:pPr algn="ctr">
              <a:lnSpc>
                <a:spcPct val="150000"/>
              </a:lnSpc>
              <a:buNone/>
            </a:pPr>
            <a:endPar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buNone/>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7 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I bless the </a:t>
            </a:r>
            <a:r>
              <a:rPr lang="en-US" sz="3000" cap="small" dirty="0">
                <a:solidFill>
                  <a:srgbClr val="000000"/>
                </a:solidFill>
                <a:latin typeface="Verdana" panose="020B0604030504040204" pitchFamily="34" charset="0"/>
                <a:ea typeface="Verdana" panose="020B0604030504040204" pitchFamily="34" charset="0"/>
                <a:cs typeface="Verdana" panose="020B0604030504040204" pitchFamily="34" charset="0"/>
              </a:rPr>
              <a:t>Lord</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who gives me counsel; in the night also my heart instructs me.</a:t>
            </a:r>
          </a:p>
          <a:p>
            <a:pPr algn="ctr">
              <a:lnSpc>
                <a:spcPct val="150000"/>
              </a:lnSpc>
              <a:buNone/>
            </a:pPr>
            <a:b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8 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I keep the </a:t>
            </a:r>
            <a:r>
              <a:rPr lang="en-US" sz="3000" cap="small" dirty="0">
                <a:solidFill>
                  <a:srgbClr val="000000"/>
                </a:solidFill>
                <a:latin typeface="Verdana" panose="020B0604030504040204" pitchFamily="34" charset="0"/>
                <a:ea typeface="Verdana" panose="020B0604030504040204" pitchFamily="34" charset="0"/>
                <a:cs typeface="Verdana" panose="020B0604030504040204" pitchFamily="34" charset="0"/>
              </a:rPr>
              <a:t>Lord</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always before me;</a:t>
            </a:r>
            <a:b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because he is at my right hand, I shall not be moved.</a:t>
            </a:r>
          </a:p>
        </p:txBody>
      </p:sp>
    </p:spTree>
    <p:extLst>
      <p:ext uri="{BB962C8B-B14F-4D97-AF65-F5344CB8AC3E}">
        <p14:creationId xmlns:p14="http://schemas.microsoft.com/office/powerpoint/2010/main" val="336012271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CD3FD-74A9-A73E-CF41-93F2DD17E1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04277E-E7A6-D5B3-A5D4-B015FF81D954}"/>
              </a:ext>
            </a:extLst>
          </p:cNvPr>
          <p:cNvSpPr txBox="1"/>
          <p:nvPr/>
        </p:nvSpPr>
        <p:spPr>
          <a:xfrm>
            <a:off x="0" y="313307"/>
            <a:ext cx="9144000" cy="6231386"/>
          </a:xfrm>
          <a:prstGeom prst="rect">
            <a:avLst/>
          </a:prstGeom>
          <a:noFill/>
        </p:spPr>
        <p:txBody>
          <a:bodyPr wrap="square">
            <a:spAutoFit/>
          </a:bodyPr>
          <a:lstStyle/>
          <a:p>
            <a:pPr algn="ctr">
              <a:lnSpc>
                <a:spcPct val="150000"/>
              </a:lnSpc>
              <a:buNone/>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9 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Therefore my heart is glad, and my soul rejoices; my body also rests secure.</a:t>
            </a:r>
          </a:p>
          <a:p>
            <a:pPr algn="ctr">
              <a:lnSpc>
                <a:spcPct val="150000"/>
              </a:lnSpc>
              <a:buNone/>
            </a:pPr>
            <a:b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b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10 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For you do not give me up to </a:t>
            </a:r>
            <a:r>
              <a:rPr lang="en-US" sz="3000" dirty="0" err="1">
                <a:solidFill>
                  <a:srgbClr val="000000"/>
                </a:solidFill>
                <a:latin typeface="Verdana" panose="020B0604030504040204" pitchFamily="34" charset="0"/>
                <a:ea typeface="Verdana" panose="020B0604030504040204" pitchFamily="34" charset="0"/>
                <a:cs typeface="Verdana" panose="020B0604030504040204" pitchFamily="34" charset="0"/>
              </a:rPr>
              <a:t>Sheol</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 or let your faithful one see the Pit.</a:t>
            </a:r>
          </a:p>
          <a:p>
            <a:pPr algn="ctr">
              <a:lnSpc>
                <a:spcPct val="150000"/>
              </a:lnSpc>
              <a:buNone/>
            </a:pPr>
            <a:endPar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buNone/>
            </a:pPr>
            <a:r>
              <a:rPr lang="en-US" sz="30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11 </a:t>
            </a:r>
            <a:r>
              <a:rPr lang="en-US" sz="3000" dirty="0">
                <a:solidFill>
                  <a:srgbClr val="000000"/>
                </a:solidFill>
                <a:latin typeface="Verdana" panose="020B0604030504040204" pitchFamily="34" charset="0"/>
                <a:ea typeface="Verdana" panose="020B0604030504040204" pitchFamily="34" charset="0"/>
                <a:cs typeface="Verdana" panose="020B0604030504040204" pitchFamily="34" charset="0"/>
              </a:rPr>
              <a:t>You show me the path of life. In your presence there is fullness of joy; in your right hand are pleasures forevermore.</a:t>
            </a:r>
          </a:p>
        </p:txBody>
      </p:sp>
    </p:spTree>
    <p:extLst>
      <p:ext uri="{BB962C8B-B14F-4D97-AF65-F5344CB8AC3E}">
        <p14:creationId xmlns:p14="http://schemas.microsoft.com/office/powerpoint/2010/main" val="15276846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4254" y="32273"/>
            <a:ext cx="3272803" cy="161620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500" b="1" kern="1200" dirty="0">
                <a:solidFill>
                  <a:schemeClr val="tx1"/>
                </a:solidFill>
                <a:latin typeface="APPLE CHANCERY" panose="03020702040506060504" pitchFamily="66" charset="-79"/>
                <a:ea typeface="+mj-ea"/>
                <a:cs typeface="APPLE CHANCERY" panose="03020702040506060504" pitchFamily="66" charset="-79"/>
              </a:rPr>
              <a:t>Prelude</a:t>
            </a:r>
          </a:p>
        </p:txBody>
      </p:sp>
      <p:sp>
        <p:nvSpPr>
          <p:cNvPr id="5" name="TextBox 4"/>
          <p:cNvSpPr txBox="1"/>
          <p:nvPr/>
        </p:nvSpPr>
        <p:spPr>
          <a:xfrm>
            <a:off x="4685946" y="1055913"/>
            <a:ext cx="4375273" cy="3447832"/>
          </a:xfrm>
          <a:prstGeom prst="rect">
            <a:avLst/>
          </a:prstGeom>
        </p:spPr>
        <p:txBody>
          <a:bodyPr vert="horz" lIns="91440" tIns="45720" rIns="91440" bIns="45720" rtlCol="0" anchor="t">
            <a:noAutofit/>
          </a:bodyPr>
          <a:lstStyle/>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Pastor Eduardo Carrillo</a:t>
            </a:r>
          </a:p>
          <a:p>
            <a:pPr algn="ctr" defTabSz="914400">
              <a:lnSpc>
                <a:spcPct val="90000"/>
              </a:lnSpc>
              <a:spcAft>
                <a:spcPts val="600"/>
              </a:spcAft>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i="1" dirty="0">
                <a:latin typeface="Verdana" panose="020B0604030504040204" pitchFamily="34" charset="0"/>
                <a:ea typeface="Verdana" panose="020B0604030504040204" pitchFamily="34" charset="0"/>
                <a:cs typeface="Verdana" panose="020B0604030504040204" pitchFamily="34" charset="0"/>
              </a:rPr>
              <a:t>2</a:t>
            </a:r>
            <a:r>
              <a:rPr lang="en-US" sz="3000" i="1" baseline="30000" dirty="0">
                <a:latin typeface="Verdana" panose="020B0604030504040204" pitchFamily="34" charset="0"/>
                <a:ea typeface="Verdana" panose="020B0604030504040204" pitchFamily="34" charset="0"/>
                <a:cs typeface="Verdana" panose="020B0604030504040204" pitchFamily="34" charset="0"/>
              </a:rPr>
              <a:t>nd</a:t>
            </a:r>
            <a:r>
              <a:rPr lang="en-US" sz="3000" i="1" dirty="0">
                <a:latin typeface="Verdana" panose="020B0604030504040204" pitchFamily="34" charset="0"/>
                <a:ea typeface="Verdana" panose="020B0604030504040204" pitchFamily="34" charset="0"/>
                <a:cs typeface="Verdana" panose="020B0604030504040204" pitchFamily="34" charset="0"/>
              </a:rPr>
              <a:t> Sunday after Easter</a:t>
            </a:r>
          </a:p>
          <a:p>
            <a:pPr algn="ctr" defTabSz="914400">
              <a:lnSpc>
                <a:spcPct val="90000"/>
              </a:lnSpc>
              <a:spcAft>
                <a:spcPts val="600"/>
              </a:spcAft>
            </a:pPr>
            <a:endParaRPr lang="en-US" sz="2800" i="1"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April 12</a:t>
            </a:r>
            <a:r>
              <a:rPr lang="en-US" sz="3000" baseline="30000" dirty="0">
                <a:latin typeface="Verdana" panose="020B0604030504040204" pitchFamily="34" charset="0"/>
                <a:ea typeface="Verdana" panose="020B0604030504040204" pitchFamily="34" charset="0"/>
                <a:cs typeface="Verdana" panose="020B0604030504040204" pitchFamily="34" charset="0"/>
              </a:rPr>
              <a:t>th</a:t>
            </a:r>
            <a:r>
              <a:rPr lang="en-US" sz="3000" dirty="0">
                <a:latin typeface="Verdana" panose="020B0604030504040204" pitchFamily="34" charset="0"/>
                <a:ea typeface="Verdana" panose="020B0604030504040204" pitchFamily="34" charset="0"/>
                <a:cs typeface="Verdana" panose="020B0604030504040204" pitchFamily="34" charset="0"/>
              </a:rPr>
              <a:t>, 2026</a:t>
            </a:r>
          </a:p>
          <a:p>
            <a:pPr algn="ctr" defTabSz="914400">
              <a:lnSpc>
                <a:spcPct val="90000"/>
              </a:lnSpc>
              <a:spcAft>
                <a:spcPts val="600"/>
              </a:spcAft>
            </a:pPr>
            <a:endParaRPr lang="en-US" sz="2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CCLI License:</a:t>
            </a: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3430384-01-1829</a:t>
            </a:r>
          </a:p>
        </p:txBody>
      </p:sp>
      <p:cxnSp>
        <p:nvCxnSpPr>
          <p:cNvPr id="7" name="Straight Connector 6">
            <a:extLst>
              <a:ext uri="{FF2B5EF4-FFF2-40B4-BE49-F238E27FC236}">
                <a16:creationId xmlns:a16="http://schemas.microsoft.com/office/drawing/2014/main" id="{C162BB4D-E2BF-6CFB-AE05-BD3B2DB2342A}"/>
              </a:ext>
            </a:extLst>
          </p:cNvPr>
          <p:cNvCxnSpPr/>
          <p:nvPr/>
        </p:nvCxnSpPr>
        <p:spPr>
          <a:xfrm>
            <a:off x="5474768" y="1055913"/>
            <a:ext cx="2797628" cy="0"/>
          </a:xfrm>
          <a:prstGeom prst="line">
            <a:avLst/>
          </a:prstGeom>
          <a:ln>
            <a:solidFill>
              <a:srgbClr val="A791C5"/>
            </a:solidFill>
          </a:ln>
        </p:spPr>
        <p:style>
          <a:lnRef idx="3">
            <a:schemeClr val="accent1"/>
          </a:lnRef>
          <a:fillRef idx="0">
            <a:schemeClr val="accent1"/>
          </a:fillRef>
          <a:effectRef idx="2">
            <a:schemeClr val="accent1"/>
          </a:effectRef>
          <a:fontRef idx="minor">
            <a:schemeClr val="tx1"/>
          </a:fontRef>
        </p:style>
      </p:cxnSp>
      <p:sp>
        <p:nvSpPr>
          <p:cNvPr id="3" name="Text Placeholder 2">
            <a:extLst>
              <a:ext uri="{FF2B5EF4-FFF2-40B4-BE49-F238E27FC236}">
                <a16:creationId xmlns:a16="http://schemas.microsoft.com/office/drawing/2014/main" id="{790E8C4D-1CAC-DDD4-D69E-6D9FF4401769}"/>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pic>
        <p:nvPicPr>
          <p:cNvPr id="4" name="Picture 3" descr="A cross with light shining through the windows&#10;&#10;AI-generated content may be incorrect.">
            <a:extLst>
              <a:ext uri="{FF2B5EF4-FFF2-40B4-BE49-F238E27FC236}">
                <a16:creationId xmlns:a16="http://schemas.microsoft.com/office/drawing/2014/main" id="{99A13E7D-84E8-09EB-CB99-2927685F3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76" y="579449"/>
            <a:ext cx="4047270" cy="5699102"/>
          </a:xfrm>
          <a:prstGeom prst="ellipse">
            <a:avLst/>
          </a:prstGeom>
          <a:ln>
            <a:noFill/>
          </a:ln>
          <a:effectLst>
            <a:softEdge rad="112500"/>
          </a:effectLst>
        </p:spPr>
      </p:pic>
    </p:spTree>
    <p:extLst>
      <p:ext uri="{BB962C8B-B14F-4D97-AF65-F5344CB8AC3E}">
        <p14:creationId xmlns:p14="http://schemas.microsoft.com/office/powerpoint/2010/main" val="23910802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EB4DE-6A38-0E35-FD16-5C9499DE7DCD}"/>
              </a:ext>
            </a:extLst>
          </p:cNvPr>
          <p:cNvSpPr>
            <a:spLocks noGrp="1"/>
          </p:cNvSpPr>
          <p:nvPr>
            <p:ph type="title"/>
          </p:nvPr>
        </p:nvSpPr>
        <p:spPr>
          <a:xfrm>
            <a:off x="941295" y="5279511"/>
            <a:ext cx="7261411" cy="739880"/>
          </a:xfrm>
        </p:spPr>
        <p:txBody>
          <a:bodyPr vert="horz" lIns="91440" tIns="45720" rIns="91440" bIns="45720" rtlCol="0" anchor="b">
            <a:normAutofit/>
          </a:bodyPr>
          <a:lstStyle/>
          <a:p>
            <a:pPr algn="ctr"/>
            <a:r>
              <a:rPr lang="en-US" sz="3100">
                <a:solidFill>
                  <a:schemeClr val="tx1">
                    <a:lumMod val="85000"/>
                    <a:lumOff val="15000"/>
                  </a:schemeClr>
                </a:solidFill>
                <a:latin typeface="+mj-lt"/>
              </a:rPr>
              <a:t>John 20: 19 – 31</a:t>
            </a:r>
          </a:p>
        </p:txBody>
      </p:sp>
      <p:sp>
        <p:nvSpPr>
          <p:cNvPr id="4" name="TextBox 3">
            <a:extLst>
              <a:ext uri="{FF2B5EF4-FFF2-40B4-BE49-F238E27FC236}">
                <a16:creationId xmlns:a16="http://schemas.microsoft.com/office/drawing/2014/main" id="{9E26DB93-0F38-0090-BEA0-95062106EC1C}"/>
              </a:ext>
            </a:extLst>
          </p:cNvPr>
          <p:cNvSpPr txBox="1"/>
          <p:nvPr/>
        </p:nvSpPr>
        <p:spPr>
          <a:xfrm>
            <a:off x="1819835" y="6019391"/>
            <a:ext cx="5486399" cy="365125"/>
          </a:xfrm>
          <a:prstGeom prst="rect">
            <a:avLst/>
          </a:prstGeom>
        </p:spPr>
        <p:txBody>
          <a:bodyPr vert="horz" lIns="91440" tIns="45720" rIns="91440" bIns="45720" rtlCol="0" anchor="t">
            <a:normAutofit/>
          </a:bodyPr>
          <a:lstStyle/>
          <a:p>
            <a:pPr algn="ctr" defTabSz="914400">
              <a:lnSpc>
                <a:spcPct val="90000"/>
              </a:lnSpc>
              <a:spcBef>
                <a:spcPts val="1000"/>
              </a:spcBef>
            </a:pPr>
            <a:r>
              <a:rPr lang="en-US" sz="1400">
                <a:solidFill>
                  <a:schemeClr val="tx1">
                    <a:lumMod val="85000"/>
                    <a:lumOff val="15000"/>
                  </a:schemeClr>
                </a:solidFill>
              </a:rPr>
              <a:t>NRSVUE</a:t>
            </a:r>
          </a:p>
        </p:txBody>
      </p:sp>
      <p:pic>
        <p:nvPicPr>
          <p:cNvPr id="6" name="Picture 5" descr="A white dove flying in the sky&#10;&#10;AI-generated content may be incorrect.">
            <a:extLst>
              <a:ext uri="{FF2B5EF4-FFF2-40B4-BE49-F238E27FC236}">
                <a16:creationId xmlns:a16="http://schemas.microsoft.com/office/drawing/2014/main" id="{09D638B9-27E1-B475-B395-39B1E118C394}"/>
              </a:ext>
            </a:extLst>
          </p:cNvPr>
          <p:cNvPicPr>
            <a:picLocks noChangeAspect="1"/>
          </p:cNvPicPr>
          <p:nvPr/>
        </p:nvPicPr>
        <p:blipFill>
          <a:blip r:embed="rId2"/>
          <a:srcRect l="288" r="10780" b="-1"/>
          <a:stretch>
            <a:fillRect/>
          </a:stretch>
        </p:blipFill>
        <p:spPr>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29858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5CC4D0-4F79-E87D-65A6-1AF0179BA441}"/>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3BBDEA0C-FCB5-46C4-1B6A-9F48D62D21CA}"/>
              </a:ext>
            </a:extLst>
          </p:cNvPr>
          <p:cNvSpPr>
            <a:spLocks noGrp="1"/>
          </p:cNvSpPr>
          <p:nvPr>
            <p:ph type="body" sz="quarter" idx="12"/>
          </p:nvPr>
        </p:nvSpPr>
        <p:spPr>
          <a:xfrm>
            <a:off x="198437" y="119062"/>
            <a:ext cx="8737600" cy="4930775"/>
          </a:xfrm>
        </p:spPr>
        <p:txBody>
          <a:bodyPr anchor="ctr">
            <a:normAutofit/>
          </a:bodyPr>
          <a:lstStyle/>
          <a:p>
            <a:pPr>
              <a:lnSpc>
                <a:spcPct val="150000"/>
              </a:lnSpc>
            </a:pPr>
            <a:r>
              <a:rPr lang="en-US" b="0"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19</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it was evening on that day, the first day of the week, and the doors were locked where the disciples were, for fear of the Jews, Jesus came and stood among them and said, “Peace be with you.”</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95670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1A4FB-2436-9376-9F29-BBBBCF8F8AF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933095C-2631-282D-19B7-B7E7C907742C}"/>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CD077C1B-8DD2-4A53-E714-8637A9A9C9EE}"/>
              </a:ext>
            </a:extLst>
          </p:cNvPr>
          <p:cNvSpPr>
            <a:spLocks noGrp="1"/>
          </p:cNvSpPr>
          <p:nvPr>
            <p:ph type="body" sz="quarter" idx="12"/>
          </p:nvPr>
        </p:nvSpPr>
        <p:spPr/>
        <p:txBody>
          <a:bodyPr anchor="ctr"/>
          <a:lstStyle/>
          <a:p>
            <a:pPr>
              <a:lnSpc>
                <a:spcPct val="150000"/>
              </a:lnSpc>
            </a:pPr>
            <a:r>
              <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20 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After he said this, he showed them his hands and side. The disciples rejoiced when they saw the Lord.</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77245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5CC4D0-4F79-E87D-65A6-1AF0179BA441}"/>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3BBDEA0C-FCB5-46C4-1B6A-9F48D62D21CA}"/>
              </a:ext>
            </a:extLst>
          </p:cNvPr>
          <p:cNvSpPr>
            <a:spLocks noGrp="1"/>
          </p:cNvSpPr>
          <p:nvPr>
            <p:ph type="body" sz="quarter" idx="12"/>
          </p:nvPr>
        </p:nvSpPr>
        <p:spPr>
          <a:xfrm>
            <a:off x="198436" y="119062"/>
            <a:ext cx="8804161" cy="5894388"/>
          </a:xfrm>
        </p:spPr>
        <p:txBody>
          <a:bodyPr anchor="ctr">
            <a:noAutofit/>
          </a:bodyPr>
          <a:lstStyle/>
          <a:p>
            <a:pPr>
              <a:lnSpc>
                <a:spcPct val="150000"/>
              </a:lnSpc>
            </a:pPr>
            <a:r>
              <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21 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Jesus said to them again, “Peace be with you. As the Father has sent me, so I send you.” </a:t>
            </a:r>
          </a:p>
          <a:p>
            <a:pPr>
              <a:lnSpc>
                <a:spcPct val="150000"/>
              </a:lnSpc>
            </a:pPr>
            <a:endPar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22 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he had said this, he breathed on them and said to them, “Receive the Holy Spirit.</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81137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E7186-B7B5-8803-443F-0E5F28EEB2C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8C9C160-84C5-9166-7747-103E4F74030F}"/>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EDFFA2A7-7D52-6836-FC1A-1D9EBF92555B}"/>
              </a:ext>
            </a:extLst>
          </p:cNvPr>
          <p:cNvSpPr>
            <a:spLocks noGrp="1"/>
          </p:cNvSpPr>
          <p:nvPr>
            <p:ph type="body" sz="quarter" idx="12"/>
          </p:nvPr>
        </p:nvSpPr>
        <p:spPr/>
        <p:txBody>
          <a:bodyPr anchor="ctr"/>
          <a:lstStyle/>
          <a:p>
            <a:pPr>
              <a:lnSpc>
                <a:spcPct val="150000"/>
              </a:lnSpc>
            </a:pPr>
            <a:r>
              <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23 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If you forgive the sins of any, they are forgiven them; if you retain the sins of any, they are retained.”</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59404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5CC4D0-4F79-E87D-65A6-1AF0179BA441}"/>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3BBDEA0C-FCB5-46C4-1B6A-9F48D62D21CA}"/>
              </a:ext>
            </a:extLst>
          </p:cNvPr>
          <p:cNvSpPr>
            <a:spLocks noGrp="1"/>
          </p:cNvSpPr>
          <p:nvPr>
            <p:ph type="body" sz="quarter" idx="12"/>
          </p:nvPr>
        </p:nvSpPr>
        <p:spPr/>
        <p:txBody>
          <a:bodyPr anchor="ctr"/>
          <a:lstStyle/>
          <a:p>
            <a:pPr>
              <a:lnSpc>
                <a:spcPct val="150000"/>
              </a:lnSpc>
            </a:pPr>
            <a:r>
              <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24 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But Thomas (who was called the Twin), one of the twelve, was not with them when Jesus came.</a:t>
            </a:r>
          </a:p>
        </p:txBody>
      </p:sp>
    </p:spTree>
    <p:extLst>
      <p:ext uri="{BB962C8B-B14F-4D97-AF65-F5344CB8AC3E}">
        <p14:creationId xmlns:p14="http://schemas.microsoft.com/office/powerpoint/2010/main" val="418022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A7EDB-6E70-70E3-67A4-EA0D28F352B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9F004A5-4F1B-8C8F-C4EC-CA77D51E696F}"/>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A3A856EA-0681-1A97-96EA-FFDF46297677}"/>
              </a:ext>
            </a:extLst>
          </p:cNvPr>
          <p:cNvSpPr>
            <a:spLocks noGrp="1"/>
          </p:cNvSpPr>
          <p:nvPr>
            <p:ph type="body" sz="quarter" idx="12"/>
          </p:nvPr>
        </p:nvSpPr>
        <p:spPr/>
        <p:txBody>
          <a:bodyPr anchor="ctr">
            <a:normAutofit fontScale="92500"/>
          </a:bodyPr>
          <a:lstStyle/>
          <a:p>
            <a:pPr>
              <a:lnSpc>
                <a:spcPct val="150000"/>
              </a:lnSpc>
            </a:pPr>
            <a:r>
              <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So the other disciples told him, “We have seen the Lord.” But he said to them, “Unless I see the mark of the nails in his hands and put my finger in the mark of the nails and my hand in his side, I will not believe.”</a:t>
            </a:r>
          </a:p>
        </p:txBody>
      </p:sp>
    </p:spTree>
    <p:extLst>
      <p:ext uri="{BB962C8B-B14F-4D97-AF65-F5344CB8AC3E}">
        <p14:creationId xmlns:p14="http://schemas.microsoft.com/office/powerpoint/2010/main" val="3246630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5CC4D0-4F79-E87D-65A6-1AF0179BA441}"/>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3BBDEA0C-FCB5-46C4-1B6A-9F48D62D21CA}"/>
              </a:ext>
            </a:extLst>
          </p:cNvPr>
          <p:cNvSpPr>
            <a:spLocks noGrp="1"/>
          </p:cNvSpPr>
          <p:nvPr>
            <p:ph type="body" sz="quarter" idx="12"/>
          </p:nvPr>
        </p:nvSpPr>
        <p:spPr/>
        <p:txBody>
          <a:bodyPr anchor="ctr"/>
          <a:lstStyle/>
          <a:p>
            <a:pPr>
              <a:lnSpc>
                <a:spcPct val="150000"/>
              </a:lnSpc>
            </a:pPr>
            <a:r>
              <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26 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 week later his disciples were again in the house, and Thomas was with them. Although the doors were shut, Jesus came and stood among them and said, “Peace be with you.”</a:t>
            </a:r>
            <a:endParaRPr lang="en-US" b="0" i="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1658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F2A1E-387F-A443-00FE-174E5B8B740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2438149-2312-3436-AE23-3D327A77C131}"/>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0A01BAA2-2331-0099-7DE7-EA4FA1AE2C82}"/>
              </a:ext>
            </a:extLst>
          </p:cNvPr>
          <p:cNvSpPr>
            <a:spLocks noGrp="1"/>
          </p:cNvSpPr>
          <p:nvPr>
            <p:ph type="body" sz="quarter" idx="12"/>
          </p:nvPr>
        </p:nvSpPr>
        <p:spPr/>
        <p:txBody>
          <a:bodyPr anchor="ctr"/>
          <a:lstStyle/>
          <a:p>
            <a:pPr>
              <a:lnSpc>
                <a:spcPct val="150000"/>
              </a:lnSpc>
            </a:pPr>
            <a:r>
              <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27 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Then he said to Thomas, “Put your finger here and see my hands. Reach out your hand and put it in my side. Do not doubt but believe.”</a:t>
            </a:r>
            <a:endParaRPr lang="en-US" b="0" i="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9581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5CC4D0-4F79-E87D-65A6-1AF0179BA441}"/>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3BBDEA0C-FCB5-46C4-1B6A-9F48D62D21CA}"/>
              </a:ext>
            </a:extLst>
          </p:cNvPr>
          <p:cNvSpPr>
            <a:spLocks noGrp="1"/>
          </p:cNvSpPr>
          <p:nvPr>
            <p:ph type="body" sz="quarter" idx="12"/>
          </p:nvPr>
        </p:nvSpPr>
        <p:spPr/>
        <p:txBody>
          <a:bodyPr anchor="ctr">
            <a:noAutofit/>
          </a:bodyPr>
          <a:lstStyle/>
          <a:p>
            <a:pPr>
              <a:lnSpc>
                <a:spcPct val="150000"/>
              </a:lnSpc>
            </a:pPr>
            <a:r>
              <a:rPr lang="en-US" b="1" i="0" baseline="30000" dirty="0">
                <a:effectLst/>
                <a:latin typeface="Verdana" panose="020B0604030504040204" pitchFamily="34" charset="0"/>
                <a:ea typeface="Verdana" panose="020B0604030504040204" pitchFamily="34" charset="0"/>
                <a:cs typeface="Verdana" panose="020B0604030504040204" pitchFamily="34" charset="0"/>
              </a:rPr>
              <a:t>28 </a:t>
            </a:r>
            <a:r>
              <a:rPr lang="en-US" b="0" i="0" dirty="0">
                <a:effectLst/>
                <a:latin typeface="Verdana" panose="020B0604030504040204" pitchFamily="34" charset="0"/>
                <a:ea typeface="Verdana" panose="020B0604030504040204" pitchFamily="34" charset="0"/>
                <a:cs typeface="Verdana" panose="020B0604030504040204" pitchFamily="34" charset="0"/>
              </a:rPr>
              <a:t>Thomas answered him, “My Lord and my God!”</a:t>
            </a:r>
          </a:p>
        </p:txBody>
      </p:sp>
    </p:spTree>
    <p:extLst>
      <p:ext uri="{BB962C8B-B14F-4D97-AF65-F5344CB8AC3E}">
        <p14:creationId xmlns:p14="http://schemas.microsoft.com/office/powerpoint/2010/main" val="2256885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0601" y="459352"/>
            <a:ext cx="3088098" cy="5463560"/>
          </a:xfrm>
          <a:prstGeom prst="rect">
            <a:avLst/>
          </a:prstGeom>
        </p:spPr>
      </p:pic>
      <p:sp>
        <p:nvSpPr>
          <p:cNvPr id="6" name="TextBox 5"/>
          <p:cNvSpPr txBox="1"/>
          <p:nvPr/>
        </p:nvSpPr>
        <p:spPr>
          <a:xfrm>
            <a:off x="4201383" y="1767006"/>
            <a:ext cx="4181839" cy="3323987"/>
          </a:xfrm>
          <a:prstGeom prst="rect">
            <a:avLst/>
          </a:prstGeom>
          <a:noFill/>
        </p:spPr>
        <p:txBody>
          <a:bodyPr wrap="square" rtlCol="0">
            <a:spAutoFit/>
          </a:bodyPr>
          <a:lstStyle/>
          <a:p>
            <a:pPr algn="ctr"/>
            <a:r>
              <a:rPr lang="en-US" sz="3000" dirty="0">
                <a:ea typeface="Times New Roman" charset="0"/>
                <a:cs typeface="Times New Roman" charset="0"/>
              </a:rPr>
              <a:t>WELCOME,</a:t>
            </a:r>
          </a:p>
          <a:p>
            <a:pPr algn="ctr"/>
            <a:endParaRPr lang="en-US" sz="3000" dirty="0">
              <a:ea typeface="Times New Roman" charset="0"/>
              <a:cs typeface="Times New Roman" charset="0"/>
            </a:endParaRPr>
          </a:p>
          <a:p>
            <a:pPr algn="ctr"/>
            <a:r>
              <a:rPr lang="en-US" sz="3000" dirty="0">
                <a:ea typeface="Times New Roman" charset="0"/>
                <a:cs typeface="Times New Roman" charset="0"/>
              </a:rPr>
              <a:t>ANNOUNCEMENTS,</a:t>
            </a:r>
          </a:p>
          <a:p>
            <a:pPr algn="ctr"/>
            <a:endParaRPr lang="en-US" sz="3000" dirty="0">
              <a:ea typeface="Times New Roman" charset="0"/>
              <a:cs typeface="Times New Roman" charset="0"/>
            </a:endParaRPr>
          </a:p>
          <a:p>
            <a:pPr algn="ctr"/>
            <a:r>
              <a:rPr lang="en-US" sz="3000" dirty="0">
                <a:ea typeface="Times New Roman" charset="0"/>
                <a:cs typeface="Times New Roman" charset="0"/>
              </a:rPr>
              <a:t>and</a:t>
            </a:r>
          </a:p>
          <a:p>
            <a:pPr algn="ctr"/>
            <a:endParaRPr lang="en-US" sz="3000" dirty="0">
              <a:ea typeface="Times New Roman" charset="0"/>
              <a:cs typeface="Times New Roman" charset="0"/>
            </a:endParaRPr>
          </a:p>
          <a:p>
            <a:pPr algn="ctr"/>
            <a:r>
              <a:rPr lang="en-US" sz="3000" dirty="0">
                <a:ea typeface="Times New Roman" charset="0"/>
                <a:cs typeface="Times New Roman" charset="0"/>
              </a:rPr>
              <a:t>CELEBRATIONS</a:t>
            </a:r>
          </a:p>
        </p:txBody>
      </p:sp>
      <p:sp>
        <p:nvSpPr>
          <p:cNvPr id="3" name="Text Placeholder 2">
            <a:extLst>
              <a:ext uri="{FF2B5EF4-FFF2-40B4-BE49-F238E27FC236}">
                <a16:creationId xmlns:a16="http://schemas.microsoft.com/office/drawing/2014/main" id="{4BE48C85-74DE-3EDA-A57D-24506D099521}"/>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9032976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504F6-F2CA-AF4B-7DE8-E2AD9D80C7C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89FAAED-141C-9766-5214-182845DEAA02}"/>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DE6A849A-6D72-444A-D09F-6E33544E5357}"/>
              </a:ext>
            </a:extLst>
          </p:cNvPr>
          <p:cNvSpPr>
            <a:spLocks noGrp="1"/>
          </p:cNvSpPr>
          <p:nvPr>
            <p:ph type="body" sz="quarter" idx="12"/>
          </p:nvPr>
        </p:nvSpPr>
        <p:spPr/>
        <p:txBody>
          <a:bodyPr anchor="ctr">
            <a:noAutofit/>
          </a:bodyPr>
          <a:lstStyle/>
          <a:p>
            <a:pPr>
              <a:lnSpc>
                <a:spcPct val="150000"/>
              </a:lnSpc>
            </a:pPr>
            <a:r>
              <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29 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Jesus said to him, “Have you believed because you have seen me? Blessed are those who have not seen and yet have come to believe.”</a:t>
            </a:r>
            <a:endParaRPr lang="en-US" b="0" i="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3152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EC95E-C002-65A1-2C3D-698DD7CD0BD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62731DE-DDBC-AB7D-5D4A-8AAF87DA6076}"/>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799A4277-DA6C-0342-0CB1-C601DCBFF2DD}"/>
              </a:ext>
            </a:extLst>
          </p:cNvPr>
          <p:cNvSpPr>
            <a:spLocks noGrp="1"/>
          </p:cNvSpPr>
          <p:nvPr>
            <p:ph type="body" sz="quarter" idx="12"/>
          </p:nvPr>
        </p:nvSpPr>
        <p:spPr/>
        <p:txBody>
          <a:bodyPr anchor="ctr">
            <a:noAutofit/>
          </a:bodyPr>
          <a:lstStyle/>
          <a:p>
            <a:pPr>
              <a:lnSpc>
                <a:spcPct val="150000"/>
              </a:lnSpc>
            </a:pPr>
            <a:r>
              <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30 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Now Jesus did many other signs in the presence of his disciples that are not written in this book.</a:t>
            </a:r>
            <a:endParaRPr lang="en-US" b="0" i="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19809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5CC4D0-4F79-E87D-65A6-1AF0179BA441}"/>
              </a:ext>
            </a:extLst>
          </p:cNvPr>
          <p:cNvSpPr>
            <a:spLocks noGrp="1"/>
          </p:cNvSpPr>
          <p:nvPr>
            <p:ph type="body" sz="quarter" idx="10"/>
          </p:nvPr>
        </p:nvSpPr>
        <p:spPr/>
        <p:txBody>
          <a:bodyPr anchor="b"/>
          <a:lstStyle/>
          <a:p>
            <a:r>
              <a:rPr lang="en-US" dirty="0"/>
              <a:t>John 20:19-31</a:t>
            </a:r>
          </a:p>
        </p:txBody>
      </p:sp>
      <p:sp>
        <p:nvSpPr>
          <p:cNvPr id="4" name="Text Placeholder 3">
            <a:extLst>
              <a:ext uri="{FF2B5EF4-FFF2-40B4-BE49-F238E27FC236}">
                <a16:creationId xmlns:a16="http://schemas.microsoft.com/office/drawing/2014/main" id="{3BBDEA0C-FCB5-46C4-1B6A-9F48D62D21CA}"/>
              </a:ext>
            </a:extLst>
          </p:cNvPr>
          <p:cNvSpPr>
            <a:spLocks noGrp="1"/>
          </p:cNvSpPr>
          <p:nvPr>
            <p:ph type="body" sz="quarter" idx="12"/>
          </p:nvPr>
        </p:nvSpPr>
        <p:spPr/>
        <p:txBody>
          <a:bodyPr anchor="ctr">
            <a:noAutofit/>
          </a:bodyPr>
          <a:lstStyle/>
          <a:p>
            <a:pPr>
              <a:lnSpc>
                <a:spcPct val="150000"/>
              </a:lnSpc>
            </a:pPr>
            <a:r>
              <a:rPr lang="en-US"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31 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But these are written so that you may continue to believe that Jesus is the Messiah,</a:t>
            </a:r>
            <a:r>
              <a:rPr lang="en-US" b="0"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Son of God, and that through believing you may have life in his name.</a:t>
            </a:r>
            <a:endParaRPr lang="en-US" b="0" i="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31694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A8B21E-7B5B-3873-471C-06EC4F753DF3}"/>
              </a:ext>
            </a:extLst>
          </p:cNvPr>
          <p:cNvSpPr txBox="1"/>
          <p:nvPr/>
        </p:nvSpPr>
        <p:spPr>
          <a:xfrm>
            <a:off x="0" y="1375361"/>
            <a:ext cx="6317673" cy="4107278"/>
          </a:xfrm>
          <a:prstGeom prst="rect">
            <a:avLst/>
          </a:prstGeom>
          <a:noFill/>
        </p:spPr>
        <p:txBody>
          <a:bodyPr wrap="square">
            <a:spAutoFit/>
          </a:bodyPr>
          <a:lstStyle/>
          <a:p>
            <a:pPr algn="ctr">
              <a:lnSpc>
                <a:spcPct val="150000"/>
              </a:lnSpc>
              <a:buNone/>
            </a:pPr>
            <a:r>
              <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The Word of God for the people of God </a:t>
            </a:r>
          </a:p>
          <a:p>
            <a:pPr algn="ctr">
              <a:lnSpc>
                <a:spcPct val="150000"/>
              </a:lnSpc>
              <a:buNone/>
            </a:pP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4500" b="1"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Thanks be to God</a:t>
            </a: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61056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light beam&#10;&#10;AI-generated content may be incorrect.">
            <a:extLst>
              <a:ext uri="{FF2B5EF4-FFF2-40B4-BE49-F238E27FC236}">
                <a16:creationId xmlns:a16="http://schemas.microsoft.com/office/drawing/2014/main" id="{B9A82E79-F00F-5418-0A26-01A2F67D8CDC}"/>
              </a:ext>
            </a:extLst>
          </p:cNvPr>
          <p:cNvPicPr>
            <a:picLocks noChangeAspect="1"/>
          </p:cNvPicPr>
          <p:nvPr/>
        </p:nvPicPr>
        <p:blipFill>
          <a:blip r:embed="rId2">
            <a:alphaModFix amt="20000"/>
          </a:blip>
          <a:srcRect t="22481"/>
          <a:stretch>
            <a:fillRect/>
          </a:stretch>
        </p:blipFill>
        <p:spPr>
          <a:xfrm>
            <a:off x="0" y="0"/>
            <a:ext cx="9144000" cy="6865056"/>
          </a:xfrm>
          <a:prstGeom prst="rect">
            <a:avLst/>
          </a:prstGeom>
        </p:spPr>
      </p:pic>
      <p:sp>
        <p:nvSpPr>
          <p:cNvPr id="2" name="TextBox 1">
            <a:extLst>
              <a:ext uri="{FF2B5EF4-FFF2-40B4-BE49-F238E27FC236}">
                <a16:creationId xmlns:a16="http://schemas.microsoft.com/office/drawing/2014/main" id="{78A8B9FA-5A5D-EBEB-CE51-917181B6FB2C}"/>
              </a:ext>
            </a:extLst>
          </p:cNvPr>
          <p:cNvSpPr txBox="1"/>
          <p:nvPr/>
        </p:nvSpPr>
        <p:spPr>
          <a:xfrm>
            <a:off x="1890995" y="83284"/>
            <a:ext cx="5362006" cy="1446550"/>
          </a:xfrm>
          <a:prstGeom prst="rect">
            <a:avLst/>
          </a:prstGeom>
          <a:noFill/>
        </p:spPr>
        <p:txBody>
          <a:bodyPr wrap="square" rtlCol="0">
            <a:spAutoFit/>
          </a:bodyPr>
          <a:lstStyle/>
          <a:p>
            <a:r>
              <a:rPr lang="en-US" sz="8800" b="1" dirty="0">
                <a:latin typeface="Verdana" panose="020B0604030504040204" pitchFamily="34" charset="0"/>
                <a:ea typeface="Verdana" panose="020B0604030504040204" pitchFamily="34" charset="0"/>
                <a:cs typeface="Verdana" panose="020B0604030504040204" pitchFamily="34" charset="0"/>
              </a:rPr>
              <a:t>Sermon</a:t>
            </a:r>
          </a:p>
        </p:txBody>
      </p:sp>
      <p:sp>
        <p:nvSpPr>
          <p:cNvPr id="3" name="TextBox 2">
            <a:extLst>
              <a:ext uri="{FF2B5EF4-FFF2-40B4-BE49-F238E27FC236}">
                <a16:creationId xmlns:a16="http://schemas.microsoft.com/office/drawing/2014/main" id="{FED0075C-58B9-59F7-41B2-BFDF7C0B4690}"/>
              </a:ext>
            </a:extLst>
          </p:cNvPr>
          <p:cNvSpPr txBox="1"/>
          <p:nvPr/>
        </p:nvSpPr>
        <p:spPr>
          <a:xfrm>
            <a:off x="67960" y="2967335"/>
            <a:ext cx="9008076" cy="861774"/>
          </a:xfrm>
          <a:prstGeom prst="rect">
            <a:avLst/>
          </a:prstGeom>
          <a:solidFill>
            <a:srgbClr val="FFFBD9">
              <a:alpha val="14000"/>
            </a:srgbClr>
          </a:solidFill>
        </p:spPr>
        <p:txBody>
          <a:bodyPr wrap="square" rtlCol="0">
            <a:spAutoFit/>
          </a:bodyPr>
          <a:lstStyle/>
          <a:p>
            <a:pPr algn="ctr"/>
            <a:r>
              <a:rPr lang="en-US" sz="5000" b="1" dirty="0">
                <a:latin typeface="Verdana" panose="020B0604030504040204" pitchFamily="34" charset="0"/>
                <a:ea typeface="Verdana" panose="020B0604030504040204" pitchFamily="34" charset="0"/>
                <a:cs typeface="Verdana" panose="020B0604030504040204" pitchFamily="34" charset="0"/>
              </a:rPr>
              <a:t>“Meeting Your Doubt” </a:t>
            </a:r>
          </a:p>
        </p:txBody>
      </p:sp>
    </p:spTree>
    <p:extLst>
      <p:ext uri="{BB962C8B-B14F-4D97-AF65-F5344CB8AC3E}">
        <p14:creationId xmlns:p14="http://schemas.microsoft.com/office/powerpoint/2010/main" val="8764537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2B191F-825D-705A-76A2-F98F46EDF7F4}"/>
              </a:ext>
            </a:extLst>
          </p:cNvPr>
          <p:cNvPicPr>
            <a:picLocks noGrp="1" noChangeAspect="1" noChangeArrowheads="1"/>
          </p:cNvPicPr>
          <p:nvPr>
            <p:ph type="pic" sz="quarter" idx="10"/>
          </p:nvPr>
        </p:nvPicPr>
        <p:blipFill>
          <a:blip r:embed="rId2">
            <a:alphaModFix amt="20000"/>
            <a:extLst>
              <a:ext uri="{28A0092B-C50C-407E-A947-70E740481C1C}">
                <a14:useLocalDpi xmlns:a14="http://schemas.microsoft.com/office/drawing/2010/main" val="0"/>
              </a:ext>
            </a:extLst>
          </a:blip>
          <a:srcRect l="12500" r="12500"/>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678410E-EBE9-F961-D825-3D041D6D246D}"/>
              </a:ext>
            </a:extLst>
          </p:cNvPr>
          <p:cNvSpPr>
            <a:spLocks noGrp="1"/>
          </p:cNvSpPr>
          <p:nvPr>
            <p:ph type="title"/>
          </p:nvPr>
        </p:nvSpPr>
        <p:spPr>
          <a:xfrm>
            <a:off x="628650" y="0"/>
            <a:ext cx="7886700" cy="1499616"/>
          </a:xfrm>
        </p:spPr>
        <p:txBody>
          <a:bodyPr anchor="t">
            <a:normAutofit fontScale="90000"/>
          </a:bodyPr>
          <a:lstStyle/>
          <a:p>
            <a:r>
              <a:rPr lang="en-US" sz="4900" dirty="0"/>
              <a:t>“We Walk by Faith” TFWS 2196</a:t>
            </a:r>
            <a:br>
              <a:rPr lang="en-US" dirty="0"/>
            </a:br>
            <a:r>
              <a:rPr lang="en-US" sz="2400" dirty="0"/>
              <a:t>Words: Henry Alford; Music: </a:t>
            </a:r>
            <a:r>
              <a:rPr lang="en-US" sz="2400" dirty="0" err="1"/>
              <a:t>Attr</a:t>
            </a:r>
            <a:r>
              <a:rPr lang="en-US" sz="2400" dirty="0"/>
              <a:t>. to Hugh Wilson</a:t>
            </a:r>
            <a:endParaRPr lang="en-US" b="1" i="1" dirty="0"/>
          </a:p>
        </p:txBody>
      </p:sp>
      <p:sp>
        <p:nvSpPr>
          <p:cNvPr id="5" name="TextBox 4">
            <a:extLst>
              <a:ext uri="{FF2B5EF4-FFF2-40B4-BE49-F238E27FC236}">
                <a16:creationId xmlns:a16="http://schemas.microsoft.com/office/drawing/2014/main" id="{F40BBB95-C0EA-FBB7-DFEB-8645FBF3BDDE}"/>
              </a:ext>
            </a:extLst>
          </p:cNvPr>
          <p:cNvSpPr txBox="1"/>
          <p:nvPr/>
        </p:nvSpPr>
        <p:spPr>
          <a:xfrm>
            <a:off x="280416" y="1780032"/>
            <a:ext cx="8570976" cy="5078313"/>
          </a:xfrm>
          <a:prstGeom prst="rect">
            <a:avLst/>
          </a:prstGeom>
          <a:noFill/>
        </p:spPr>
        <p:txBody>
          <a:bodyPr wrap="square" rtlCol="0">
            <a:spAutoFit/>
          </a:bodyPr>
          <a:lstStyle/>
          <a:p>
            <a:pPr algn="ctr"/>
            <a:r>
              <a:rPr lang="en-US" sz="3600" dirty="0">
                <a:latin typeface="Times" pitchFamily="2" charset="0"/>
              </a:rPr>
              <a:t>We walk by faith, and not by sight,</a:t>
            </a:r>
            <a:br>
              <a:rPr lang="en-US" sz="3600" dirty="0">
                <a:latin typeface="Times" pitchFamily="2" charset="0"/>
              </a:rPr>
            </a:br>
            <a:r>
              <a:rPr lang="en-US" sz="3600" dirty="0">
                <a:latin typeface="Times" pitchFamily="2" charset="0"/>
              </a:rPr>
              <a:t>no gracious words we hear</a:t>
            </a:r>
            <a:br>
              <a:rPr lang="en-US" sz="3600" dirty="0">
                <a:latin typeface="Times" pitchFamily="2" charset="0"/>
              </a:rPr>
            </a:br>
            <a:r>
              <a:rPr lang="en-US" sz="3600" dirty="0">
                <a:latin typeface="Times" pitchFamily="2" charset="0"/>
              </a:rPr>
              <a:t>of him who spoke as none e’er spoke,</a:t>
            </a:r>
            <a:br>
              <a:rPr lang="en-US" sz="3600" dirty="0">
                <a:latin typeface="Times" pitchFamily="2" charset="0"/>
              </a:rPr>
            </a:br>
            <a:r>
              <a:rPr lang="en-US" sz="3600" dirty="0">
                <a:latin typeface="Times" pitchFamily="2" charset="0"/>
              </a:rPr>
              <a:t>but we believe him near.</a:t>
            </a:r>
          </a:p>
          <a:p>
            <a:pPr algn="ctr"/>
            <a:endParaRPr lang="en-US" sz="3600" dirty="0">
              <a:latin typeface="Times" pitchFamily="2" charset="0"/>
            </a:endParaRPr>
          </a:p>
          <a:p>
            <a:pPr algn="ctr"/>
            <a:r>
              <a:rPr lang="en-US" sz="3600" dirty="0">
                <a:latin typeface="Times" pitchFamily="2" charset="0"/>
              </a:rPr>
              <a:t>We may not touch his hands and side,</a:t>
            </a:r>
            <a:br>
              <a:rPr lang="en-US" sz="3600" dirty="0">
                <a:latin typeface="Times" pitchFamily="2" charset="0"/>
              </a:rPr>
            </a:br>
            <a:r>
              <a:rPr lang="en-US" sz="3600" dirty="0">
                <a:latin typeface="Times" pitchFamily="2" charset="0"/>
              </a:rPr>
              <a:t>nor follow where he trod;</a:t>
            </a:r>
            <a:br>
              <a:rPr lang="en-US" sz="3600" dirty="0">
                <a:latin typeface="Times" pitchFamily="2" charset="0"/>
              </a:rPr>
            </a:br>
            <a:r>
              <a:rPr lang="en-US" sz="3600" dirty="0">
                <a:latin typeface="Times" pitchFamily="2" charset="0"/>
              </a:rPr>
              <a:t>yet in his promise we rejoice</a:t>
            </a:r>
            <a:br>
              <a:rPr lang="en-US" sz="3600" dirty="0">
                <a:latin typeface="Times" pitchFamily="2" charset="0"/>
              </a:rPr>
            </a:br>
            <a:r>
              <a:rPr lang="en-US" sz="3600" dirty="0">
                <a:latin typeface="Times" pitchFamily="2" charset="0"/>
              </a:rPr>
              <a:t>and cry, “My Lord and God!”</a:t>
            </a:r>
          </a:p>
        </p:txBody>
      </p:sp>
    </p:spTree>
    <p:extLst>
      <p:ext uri="{BB962C8B-B14F-4D97-AF65-F5344CB8AC3E}">
        <p14:creationId xmlns:p14="http://schemas.microsoft.com/office/powerpoint/2010/main" val="153797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2B191F-825D-705A-76A2-F98F46EDF7F4}"/>
              </a:ext>
            </a:extLst>
          </p:cNvPr>
          <p:cNvPicPr>
            <a:picLocks noGrp="1" noChangeAspect="1" noChangeArrowheads="1"/>
          </p:cNvPicPr>
          <p:nvPr>
            <p:ph type="pic" sz="quarter" idx="10"/>
          </p:nvPr>
        </p:nvPicPr>
        <p:blipFill>
          <a:blip r:embed="rId2">
            <a:alphaModFix amt="20000"/>
            <a:extLst>
              <a:ext uri="{28A0092B-C50C-407E-A947-70E740481C1C}">
                <a14:useLocalDpi xmlns:a14="http://schemas.microsoft.com/office/drawing/2010/main" val="0"/>
              </a:ext>
            </a:extLst>
          </a:blip>
          <a:srcRect l="12500" r="12500"/>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678410E-EBE9-F961-D825-3D041D6D246D}"/>
              </a:ext>
            </a:extLst>
          </p:cNvPr>
          <p:cNvSpPr>
            <a:spLocks noGrp="1"/>
          </p:cNvSpPr>
          <p:nvPr>
            <p:ph type="title"/>
          </p:nvPr>
        </p:nvSpPr>
        <p:spPr>
          <a:xfrm>
            <a:off x="628650" y="0"/>
            <a:ext cx="7886700" cy="1499616"/>
          </a:xfrm>
        </p:spPr>
        <p:txBody>
          <a:bodyPr anchor="t">
            <a:normAutofit fontScale="90000"/>
          </a:bodyPr>
          <a:lstStyle/>
          <a:p>
            <a:r>
              <a:rPr lang="en-US" sz="4900" dirty="0"/>
              <a:t>“We Walk by Faith” TFWS </a:t>
            </a:r>
            <a:r>
              <a:rPr lang="en-US" sz="5400" dirty="0"/>
              <a:t>2196</a:t>
            </a:r>
            <a:br>
              <a:rPr lang="en-US" dirty="0"/>
            </a:br>
            <a:r>
              <a:rPr lang="en-US" sz="2400" dirty="0"/>
              <a:t>Words: Henry Alford; Music: </a:t>
            </a:r>
            <a:r>
              <a:rPr lang="en-US" sz="2400" dirty="0" err="1"/>
              <a:t>Attr</a:t>
            </a:r>
            <a:r>
              <a:rPr lang="en-US" sz="2400" dirty="0"/>
              <a:t>. to Hugh Wilson</a:t>
            </a:r>
            <a:endParaRPr lang="en-US" b="1" i="1" dirty="0"/>
          </a:p>
        </p:txBody>
      </p:sp>
      <p:sp>
        <p:nvSpPr>
          <p:cNvPr id="5" name="TextBox 4">
            <a:extLst>
              <a:ext uri="{FF2B5EF4-FFF2-40B4-BE49-F238E27FC236}">
                <a16:creationId xmlns:a16="http://schemas.microsoft.com/office/drawing/2014/main" id="{F40BBB95-C0EA-FBB7-DFEB-8645FBF3BDDE}"/>
              </a:ext>
            </a:extLst>
          </p:cNvPr>
          <p:cNvSpPr txBox="1"/>
          <p:nvPr/>
        </p:nvSpPr>
        <p:spPr>
          <a:xfrm>
            <a:off x="280416" y="1780032"/>
            <a:ext cx="8570976" cy="4524315"/>
          </a:xfrm>
          <a:prstGeom prst="rect">
            <a:avLst/>
          </a:prstGeom>
          <a:noFill/>
        </p:spPr>
        <p:txBody>
          <a:bodyPr wrap="square" rtlCol="0">
            <a:spAutoFit/>
          </a:bodyPr>
          <a:lstStyle/>
          <a:p>
            <a:pPr algn="ctr"/>
            <a:r>
              <a:rPr lang="en-US" sz="3600" dirty="0">
                <a:latin typeface="Times" pitchFamily="2" charset="0"/>
              </a:rPr>
              <a:t>Help then, O Lord, our unbelief;</a:t>
            </a:r>
            <a:br>
              <a:rPr lang="en-US" sz="3600" dirty="0">
                <a:latin typeface="Times" pitchFamily="2" charset="0"/>
              </a:rPr>
            </a:br>
            <a:r>
              <a:rPr lang="en-US" sz="3600" dirty="0">
                <a:latin typeface="Times" pitchFamily="2" charset="0"/>
              </a:rPr>
              <a:t>and may our faith abound</a:t>
            </a:r>
            <a:br>
              <a:rPr lang="en-US" sz="3600" dirty="0">
                <a:latin typeface="Times" pitchFamily="2" charset="0"/>
              </a:rPr>
            </a:br>
            <a:r>
              <a:rPr lang="en-US" sz="3600" dirty="0">
                <a:latin typeface="Times" pitchFamily="2" charset="0"/>
              </a:rPr>
              <a:t>to call on you when you are near,</a:t>
            </a:r>
            <a:br>
              <a:rPr lang="en-US" sz="3600" dirty="0">
                <a:latin typeface="Times" pitchFamily="2" charset="0"/>
              </a:rPr>
            </a:br>
            <a:r>
              <a:rPr lang="en-US" sz="3600" dirty="0">
                <a:latin typeface="Times" pitchFamily="2" charset="0"/>
              </a:rPr>
              <a:t>and seek where you are found.</a:t>
            </a:r>
          </a:p>
          <a:p>
            <a:pPr algn="ctr"/>
            <a:endParaRPr lang="en-US" sz="3600" dirty="0">
              <a:latin typeface="Times" pitchFamily="2" charset="0"/>
            </a:endParaRPr>
          </a:p>
          <a:p>
            <a:pPr algn="ctr"/>
            <a:r>
              <a:rPr lang="en-US" sz="3600" dirty="0">
                <a:latin typeface="Times" pitchFamily="2" charset="0"/>
              </a:rPr>
              <a:t>That when our life of faith is done in realms of clearer light we may behold you as you are in full and endless sight.</a:t>
            </a:r>
          </a:p>
        </p:txBody>
      </p:sp>
    </p:spTree>
    <p:extLst>
      <p:ext uri="{BB962C8B-B14F-4D97-AF65-F5344CB8AC3E}">
        <p14:creationId xmlns:p14="http://schemas.microsoft.com/office/powerpoint/2010/main" val="689051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2B191F-825D-705A-76A2-F98F46EDF7F4}"/>
              </a:ext>
            </a:extLst>
          </p:cNvPr>
          <p:cNvPicPr>
            <a:picLocks noGrp="1" noChangeAspect="1" noChangeArrowheads="1"/>
          </p:cNvPicPr>
          <p:nvPr>
            <p:ph type="pic" sz="quarter" idx="10"/>
          </p:nvPr>
        </p:nvPicPr>
        <p:blipFill>
          <a:blip r:embed="rId2">
            <a:alphaModFix amt="20000"/>
            <a:extLst>
              <a:ext uri="{28A0092B-C50C-407E-A947-70E740481C1C}">
                <a14:useLocalDpi xmlns:a14="http://schemas.microsoft.com/office/drawing/2010/main" val="0"/>
              </a:ext>
            </a:extLst>
          </a:blip>
          <a:srcRect l="12500" r="12500"/>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678410E-EBE9-F961-D825-3D041D6D246D}"/>
              </a:ext>
            </a:extLst>
          </p:cNvPr>
          <p:cNvSpPr>
            <a:spLocks noGrp="1"/>
          </p:cNvSpPr>
          <p:nvPr>
            <p:ph type="title"/>
          </p:nvPr>
        </p:nvSpPr>
        <p:spPr>
          <a:xfrm>
            <a:off x="628650" y="0"/>
            <a:ext cx="7886700" cy="1499616"/>
          </a:xfrm>
        </p:spPr>
        <p:txBody>
          <a:bodyPr anchor="t">
            <a:normAutofit fontScale="90000"/>
          </a:bodyPr>
          <a:lstStyle/>
          <a:p>
            <a:r>
              <a:rPr lang="en-US" sz="4900" dirty="0"/>
              <a:t>“We Walk by Faith” TFWS 2196</a:t>
            </a:r>
            <a:br>
              <a:rPr lang="en-US" dirty="0"/>
            </a:br>
            <a:r>
              <a:rPr lang="en-US" sz="2400" dirty="0"/>
              <a:t>Words: Henry Alford; Music: </a:t>
            </a:r>
            <a:r>
              <a:rPr lang="en-US" sz="2400" dirty="0" err="1"/>
              <a:t>Attr</a:t>
            </a:r>
            <a:r>
              <a:rPr lang="en-US" sz="2400" dirty="0"/>
              <a:t>. to Hugh Wilson</a:t>
            </a:r>
            <a:endParaRPr lang="en-US" b="1" i="1" dirty="0"/>
          </a:p>
        </p:txBody>
      </p:sp>
      <p:sp>
        <p:nvSpPr>
          <p:cNvPr id="5" name="TextBox 4">
            <a:extLst>
              <a:ext uri="{FF2B5EF4-FFF2-40B4-BE49-F238E27FC236}">
                <a16:creationId xmlns:a16="http://schemas.microsoft.com/office/drawing/2014/main" id="{F40BBB95-C0EA-FBB7-DFEB-8645FBF3BDDE}"/>
              </a:ext>
            </a:extLst>
          </p:cNvPr>
          <p:cNvSpPr txBox="1"/>
          <p:nvPr/>
        </p:nvSpPr>
        <p:spPr>
          <a:xfrm>
            <a:off x="286512" y="2274838"/>
            <a:ext cx="8570976" cy="2308324"/>
          </a:xfrm>
          <a:prstGeom prst="rect">
            <a:avLst/>
          </a:prstGeom>
          <a:noFill/>
        </p:spPr>
        <p:txBody>
          <a:bodyPr wrap="square" rtlCol="0" anchor="ctr">
            <a:spAutoFit/>
          </a:bodyPr>
          <a:lstStyle/>
          <a:p>
            <a:pPr algn="ctr"/>
            <a:r>
              <a:rPr lang="en-US" sz="3600" dirty="0">
                <a:latin typeface="Times" pitchFamily="2" charset="0"/>
              </a:rPr>
              <a:t>We walk by faith, and not by sight,</a:t>
            </a:r>
            <a:br>
              <a:rPr lang="en-US" sz="3600" dirty="0">
                <a:latin typeface="Times" pitchFamily="2" charset="0"/>
              </a:rPr>
            </a:br>
            <a:r>
              <a:rPr lang="en-US" sz="3600" dirty="0">
                <a:latin typeface="Times" pitchFamily="2" charset="0"/>
              </a:rPr>
              <a:t>no gracious words we hear</a:t>
            </a:r>
            <a:br>
              <a:rPr lang="en-US" sz="3600" dirty="0">
                <a:latin typeface="Times" pitchFamily="2" charset="0"/>
              </a:rPr>
            </a:br>
            <a:r>
              <a:rPr lang="en-US" sz="3600" dirty="0">
                <a:latin typeface="Times" pitchFamily="2" charset="0"/>
              </a:rPr>
              <a:t>of him who spoke as none e’er spoke,</a:t>
            </a:r>
            <a:br>
              <a:rPr lang="en-US" sz="3600" dirty="0">
                <a:latin typeface="Times" pitchFamily="2" charset="0"/>
              </a:rPr>
            </a:br>
            <a:r>
              <a:rPr lang="en-US" sz="3600" dirty="0">
                <a:latin typeface="Times" pitchFamily="2" charset="0"/>
              </a:rPr>
              <a:t>but we believe him near.</a:t>
            </a:r>
          </a:p>
        </p:txBody>
      </p:sp>
    </p:spTree>
    <p:extLst>
      <p:ext uri="{BB962C8B-B14F-4D97-AF65-F5344CB8AC3E}">
        <p14:creationId xmlns:p14="http://schemas.microsoft.com/office/powerpoint/2010/main" val="571201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9509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053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90E4C-1D28-8E1C-2EFE-BBE4F025B6EE}"/>
              </a:ext>
            </a:extLst>
          </p:cNvPr>
          <p:cNvSpPr>
            <a:spLocks noGrp="1"/>
          </p:cNvSpPr>
          <p:nvPr>
            <p:ph type="body" sz="quarter" idx="11"/>
          </p:nvPr>
        </p:nvSpPr>
        <p:spPr>
          <a:xfrm>
            <a:off x="1740228" y="1077606"/>
            <a:ext cx="7215812" cy="1515173"/>
          </a:xfrm>
        </p:spPr>
        <p:txBody>
          <a:bodyPr>
            <a:noAutofit/>
          </a:bodyPr>
          <a:lstStyle/>
          <a:p>
            <a:pPr>
              <a:lnSpc>
                <a:spcPct val="150000"/>
              </a:lnSpc>
            </a:pPr>
            <a:r>
              <a:rPr lang="en-US" dirty="0"/>
              <a:t>We gather today as people who have wrestled with questions and walked through darkness. </a:t>
            </a:r>
          </a:p>
        </p:txBody>
      </p:sp>
      <p:sp>
        <p:nvSpPr>
          <p:cNvPr id="3" name="Text Placeholder 2">
            <a:extLst>
              <a:ext uri="{FF2B5EF4-FFF2-40B4-BE49-F238E27FC236}">
                <a16:creationId xmlns:a16="http://schemas.microsoft.com/office/drawing/2014/main" id="{FED6E686-4D80-2E01-348E-5EF5CBD43CA6}"/>
              </a:ext>
            </a:extLst>
          </p:cNvPr>
          <p:cNvSpPr>
            <a:spLocks noGrp="1"/>
          </p:cNvSpPr>
          <p:nvPr>
            <p:ph type="body" sz="quarter" idx="12"/>
          </p:nvPr>
        </p:nvSpPr>
        <p:spPr>
          <a:xfrm>
            <a:off x="1740228" y="3355428"/>
            <a:ext cx="7215811" cy="1515172"/>
          </a:xfrm>
        </p:spPr>
        <p:txBody>
          <a:bodyPr>
            <a:noAutofit/>
          </a:bodyPr>
          <a:lstStyle/>
          <a:p>
            <a:pPr>
              <a:lnSpc>
                <a:spcPct val="150000"/>
              </a:lnSpc>
            </a:pPr>
            <a:r>
              <a:rPr lang="en-US" dirty="0"/>
              <a:t>We come boldly, for God meets us even in our doubt!</a:t>
            </a:r>
          </a:p>
        </p:txBody>
      </p:sp>
    </p:spTree>
    <p:extLst>
      <p:ext uri="{BB962C8B-B14F-4D97-AF65-F5344CB8AC3E}">
        <p14:creationId xmlns:p14="http://schemas.microsoft.com/office/powerpoint/2010/main" val="104917922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24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2075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086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86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458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84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5952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BF7FA90-BD22-47B1-5721-BC61505705E3}"/>
              </a:ext>
            </a:extLst>
          </p:cNvPr>
          <p:cNvSpPr/>
          <p:nvPr/>
        </p:nvSpPr>
        <p:spPr>
          <a:xfrm>
            <a:off x="0" y="2439461"/>
            <a:ext cx="9144000" cy="1719943"/>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7D25C-6F0B-CD4D-A16A-A68070E2BA42}"/>
              </a:ext>
            </a:extLst>
          </p:cNvPr>
          <p:cNvSpPr txBox="1"/>
          <p:nvPr/>
        </p:nvSpPr>
        <p:spPr>
          <a:xfrm>
            <a:off x="1371600" y="629443"/>
            <a:ext cx="6858000" cy="290051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b="1" dirty="0">
                <a:ln>
                  <a:solidFill>
                    <a:schemeClr val="tx1"/>
                  </a:solidFill>
                </a:ln>
                <a:latin typeface="+mj-lt"/>
                <a:ea typeface="+mj-ea"/>
                <a:cs typeface="+mj-cs"/>
              </a:rPr>
              <a:t>Tithes and Offerings</a:t>
            </a:r>
          </a:p>
        </p:txBody>
      </p:sp>
      <p:sp>
        <p:nvSpPr>
          <p:cNvPr id="6" name="TextBox 5">
            <a:extLst>
              <a:ext uri="{FF2B5EF4-FFF2-40B4-BE49-F238E27FC236}">
                <a16:creationId xmlns:a16="http://schemas.microsoft.com/office/drawing/2014/main" id="{3469AA33-CA2E-1941-9816-0971336E99DC}"/>
              </a:ext>
            </a:extLst>
          </p:cNvPr>
          <p:cNvSpPr txBox="1"/>
          <p:nvPr/>
        </p:nvSpPr>
        <p:spPr>
          <a:xfrm>
            <a:off x="1143000" y="3610206"/>
            <a:ext cx="6858000" cy="1098395"/>
          </a:xfrm>
          <a:prstGeom prst="rect">
            <a:avLst/>
          </a:prstGeom>
        </p:spPr>
        <p:txBody>
          <a:bodyPr vert="horz" lIns="91440" tIns="45720" rIns="91440" bIns="45720" rtlCol="0">
            <a:normAutofit/>
          </a:bodyPr>
          <a:lstStyle/>
          <a:p>
            <a:pPr algn="ctr" defTabSz="914400">
              <a:lnSpc>
                <a:spcPct val="90000"/>
              </a:lnSpc>
              <a:spcBef>
                <a:spcPts val="1000"/>
              </a:spcBef>
            </a:pPr>
            <a:r>
              <a:rPr lang="en-US" sz="2400" dirty="0">
                <a:ln>
                  <a:solidFill>
                    <a:schemeClr val="tx1"/>
                  </a:solidFill>
                </a:ln>
              </a:rPr>
              <a:t>Worship through giving</a:t>
            </a:r>
          </a:p>
        </p:txBody>
      </p:sp>
    </p:spTree>
    <p:extLst>
      <p:ext uri="{BB962C8B-B14F-4D97-AF65-F5344CB8AC3E}">
        <p14:creationId xmlns:p14="http://schemas.microsoft.com/office/powerpoint/2010/main" val="38333111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hands holding yellow flowers&#10;&#10;AI-generated content may be incorrect.">
            <a:extLst>
              <a:ext uri="{FF2B5EF4-FFF2-40B4-BE49-F238E27FC236}">
                <a16:creationId xmlns:a16="http://schemas.microsoft.com/office/drawing/2014/main" id="{AB11DBFD-CABE-CC46-6063-CD5460FABA54}"/>
              </a:ext>
            </a:extLst>
          </p:cNvPr>
          <p:cNvPicPr>
            <a:picLocks noChangeAspect="1"/>
          </p:cNvPicPr>
          <p:nvPr/>
        </p:nvPicPr>
        <p:blipFill>
          <a:blip r:embed="rId2" cstate="email">
            <a:alphaModFix amt="5000"/>
            <a:extLst>
              <a:ext uri="{28A0092B-C50C-407E-A947-70E740481C1C}">
                <a14:useLocalDpi xmlns:a14="http://schemas.microsoft.com/office/drawing/2010/main"/>
              </a:ext>
            </a:extLst>
          </a:blip>
          <a:stretch>
            <a:fillRect/>
          </a:stretch>
        </p:blipFill>
        <p:spPr>
          <a:xfrm>
            <a:off x="0" y="-1"/>
            <a:ext cx="9490974" cy="6858001"/>
          </a:xfrm>
          <a:prstGeom prst="rect">
            <a:avLst/>
          </a:prstGeom>
        </p:spPr>
      </p:pic>
      <p:sp>
        <p:nvSpPr>
          <p:cNvPr id="3" name="TextBox 2">
            <a:hlinkClick r:id="rId3"/>
            <a:extLst>
              <a:ext uri="{FF2B5EF4-FFF2-40B4-BE49-F238E27FC236}">
                <a16:creationId xmlns:a16="http://schemas.microsoft.com/office/drawing/2014/main" id="{CD7AEBA0-6C80-4386-B2D7-1A6FD27EE85E}"/>
              </a:ext>
            </a:extLst>
          </p:cNvPr>
          <p:cNvSpPr txBox="1"/>
          <p:nvPr/>
        </p:nvSpPr>
        <p:spPr>
          <a:xfrm>
            <a:off x="0" y="0"/>
            <a:ext cx="9144000" cy="1538883"/>
          </a:xfrm>
          <a:prstGeom prst="rect">
            <a:avLst/>
          </a:prstGeom>
          <a:noFill/>
        </p:spPr>
        <p:txBody>
          <a:bodyPr wrap="square" rtlCol="0">
            <a:spAutoFit/>
          </a:bodyPr>
          <a:lstStyle/>
          <a:p>
            <a:pPr algn="ctr"/>
            <a:r>
              <a:rPr lang="en-US" sz="3000" dirty="0">
                <a:ea typeface="Times New Roman" charset="0"/>
                <a:cs typeface="Times New Roman" charset="0"/>
              </a:rPr>
              <a:t>“Praise God, from Whom All Blessings Flow”     UMH 94</a:t>
            </a:r>
          </a:p>
          <a:p>
            <a:pPr algn="ctr"/>
            <a:r>
              <a:rPr lang="en-US" dirty="0">
                <a:ea typeface="Times New Roman" charset="0"/>
                <a:cs typeface="Times New Roman" charset="0"/>
              </a:rPr>
              <a:t>WORDS: Thomas Ken, 1674; adapted by Gilbert H. Viera, 1978     </a:t>
            </a:r>
          </a:p>
          <a:p>
            <a:pPr algn="ctr"/>
            <a:r>
              <a:rPr lang="en-US" dirty="0">
                <a:ea typeface="Times New Roman" charset="0"/>
                <a:cs typeface="Times New Roman" charset="0"/>
              </a:rPr>
              <a:t>MUSIC: </a:t>
            </a:r>
            <a:r>
              <a:rPr lang="en-US" dirty="0" err="1">
                <a:ea typeface="Times New Roman" charset="0"/>
                <a:cs typeface="Times New Roman" charset="0"/>
              </a:rPr>
              <a:t>Geistliche</a:t>
            </a:r>
            <a:r>
              <a:rPr lang="en-US" dirty="0">
                <a:ea typeface="Times New Roman" charset="0"/>
                <a:cs typeface="Times New Roman" charset="0"/>
              </a:rPr>
              <a:t> </a:t>
            </a:r>
            <a:r>
              <a:rPr lang="en-US" dirty="0" err="1">
                <a:ea typeface="Times New Roman" charset="0"/>
                <a:cs typeface="Times New Roman" charset="0"/>
              </a:rPr>
              <a:t>Kirchengesange</a:t>
            </a:r>
            <a:r>
              <a:rPr lang="en-US" dirty="0">
                <a:ea typeface="Times New Roman" charset="0"/>
                <a:cs typeface="Times New Roman" charset="0"/>
              </a:rPr>
              <a:t>, 1623; harmonized by Ralph Vaughn Williams, 1906</a:t>
            </a:r>
          </a:p>
          <a:p>
            <a:pPr algn="ctr"/>
            <a:r>
              <a:rPr lang="en-US" sz="2800" b="1" i="1" dirty="0">
                <a:ea typeface="Times New Roman" charset="0"/>
                <a:cs typeface="Times New Roman" charset="0"/>
              </a:rPr>
              <a:t>Please stand as you are able and comfortable</a:t>
            </a:r>
            <a:r>
              <a:rPr lang="en-US" sz="2000" b="1" i="1" dirty="0">
                <a:ea typeface="Times New Roman" charset="0"/>
                <a:cs typeface="Times New Roman" charset="0"/>
              </a:rPr>
              <a:t>.</a:t>
            </a:r>
            <a:endParaRPr lang="en-US" sz="2000" b="1" i="1" dirty="0">
              <a:ea typeface="Edwardian Script ITC" charset="0"/>
              <a:cs typeface="Edwardian Script ITC" charset="0"/>
            </a:endParaRPr>
          </a:p>
        </p:txBody>
      </p:sp>
      <p:sp>
        <p:nvSpPr>
          <p:cNvPr id="4" name="TextBox 3">
            <a:extLst>
              <a:ext uri="{FF2B5EF4-FFF2-40B4-BE49-F238E27FC236}">
                <a16:creationId xmlns:a16="http://schemas.microsoft.com/office/drawing/2014/main" id="{46D4955F-D45C-DD08-54A3-D27DE48ABF3B}"/>
              </a:ext>
            </a:extLst>
          </p:cNvPr>
          <p:cNvSpPr txBox="1"/>
          <p:nvPr/>
        </p:nvSpPr>
        <p:spPr>
          <a:xfrm>
            <a:off x="354181" y="1538883"/>
            <a:ext cx="8435638"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from whom all blessings flow;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all creatures here below: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the source of all our gifts!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Jesus Christ, whose power uplifts!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the Spirit, Holy Spirit!</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  Alleluia!</a:t>
            </a:r>
          </a:p>
        </p:txBody>
      </p:sp>
    </p:spTree>
    <p:extLst>
      <p:ext uri="{BB962C8B-B14F-4D97-AF65-F5344CB8AC3E}">
        <p14:creationId xmlns:p14="http://schemas.microsoft.com/office/powerpoint/2010/main" val="11302102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F271B4-CFBA-523C-3FF9-ACCBAAB2DC5D}"/>
              </a:ext>
            </a:extLst>
          </p:cNvPr>
          <p:cNvSpPr txBox="1"/>
          <p:nvPr/>
        </p:nvSpPr>
        <p:spPr>
          <a:xfrm>
            <a:off x="1262743" y="2959640"/>
            <a:ext cx="6618514" cy="938719"/>
          </a:xfrm>
          <a:prstGeom prst="rect">
            <a:avLst/>
          </a:prstGeom>
          <a:solidFill>
            <a:schemeClr val="bg1"/>
          </a:solidFill>
          <a:ln>
            <a:solidFill>
              <a:schemeClr val="tx1"/>
            </a:solidFill>
            <a:prstDash val="solid"/>
            <a:extLst>
              <a:ext uri="{C807C97D-BFC1-408E-A445-0C87EB9F89A2}">
                <ask:lineSketchStyleProps xmlns:ask="http://schemas.microsoft.com/office/drawing/2018/sketchyshapes">
                  <ask:type>
                    <ask:lineSketchNone/>
                  </ask:type>
                </ask:lineSketchStyleProps>
              </a:ext>
            </a:extLst>
          </a:ln>
          <a:effectLst>
            <a:softEdge rad="31750"/>
          </a:effectLst>
        </p:spPr>
        <p:txBody>
          <a:bodyPr wrap="square" rtlCol="0">
            <a:spAutoFit/>
          </a:bodyPr>
          <a:lstStyle/>
          <a:p>
            <a:r>
              <a:rPr lang="en-US" sz="5500" dirty="0">
                <a:latin typeface="Lucida Calligraphy" panose="03010101010101010101" pitchFamily="66" charset="77"/>
              </a:rPr>
              <a:t>Offertory Prayer</a:t>
            </a:r>
          </a:p>
        </p:txBody>
      </p:sp>
    </p:spTree>
    <p:extLst>
      <p:ext uri="{BB962C8B-B14F-4D97-AF65-F5344CB8AC3E}">
        <p14:creationId xmlns:p14="http://schemas.microsoft.com/office/powerpoint/2010/main" val="237920455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66247-0639-5AB9-8AD2-A5D7C9D571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A92892-332D-8372-776F-48A8D427C0B1}"/>
              </a:ext>
            </a:extLst>
          </p:cNvPr>
          <p:cNvSpPr>
            <a:spLocks noGrp="1"/>
          </p:cNvSpPr>
          <p:nvPr>
            <p:ph type="body" sz="quarter" idx="11"/>
          </p:nvPr>
        </p:nvSpPr>
        <p:spPr>
          <a:xfrm>
            <a:off x="1928188" y="1067043"/>
            <a:ext cx="7215812" cy="1515173"/>
          </a:xfrm>
        </p:spPr>
        <p:txBody>
          <a:bodyPr>
            <a:noAutofit/>
          </a:bodyPr>
          <a:lstStyle/>
          <a:p>
            <a:pPr>
              <a:lnSpc>
                <a:spcPct val="150000"/>
              </a:lnSpc>
            </a:pPr>
            <a:r>
              <a:rPr lang="en-US" dirty="0"/>
              <a:t>Like Thomas, we have longed for proof. Like David, we have cried out in uncertainty. </a:t>
            </a:r>
          </a:p>
        </p:txBody>
      </p:sp>
      <p:sp>
        <p:nvSpPr>
          <p:cNvPr id="3" name="Text Placeholder 2">
            <a:extLst>
              <a:ext uri="{FF2B5EF4-FFF2-40B4-BE49-F238E27FC236}">
                <a16:creationId xmlns:a16="http://schemas.microsoft.com/office/drawing/2014/main" id="{652DCA7C-6EE9-071F-9521-F772F5C19B49}"/>
              </a:ext>
            </a:extLst>
          </p:cNvPr>
          <p:cNvSpPr>
            <a:spLocks noGrp="1"/>
          </p:cNvSpPr>
          <p:nvPr>
            <p:ph type="body" sz="quarter" idx="12"/>
          </p:nvPr>
        </p:nvSpPr>
        <p:spPr>
          <a:xfrm>
            <a:off x="1928188" y="3429000"/>
            <a:ext cx="7215812" cy="1515172"/>
          </a:xfrm>
        </p:spPr>
        <p:txBody>
          <a:bodyPr>
            <a:noAutofit/>
          </a:bodyPr>
          <a:lstStyle/>
          <a:p>
            <a:pPr>
              <a:lnSpc>
                <a:spcPct val="150000"/>
              </a:lnSpc>
            </a:pPr>
            <a:r>
              <a:rPr lang="en-US" dirty="0"/>
              <a:t>Yet God did not abandon us to the grave, He rose, and He is here!</a:t>
            </a:r>
            <a:br>
              <a:rPr lang="en-US" dirty="0"/>
            </a:br>
            <a:endParaRPr lang="en-US" dirty="0"/>
          </a:p>
        </p:txBody>
      </p:sp>
    </p:spTree>
    <p:extLst>
      <p:ext uri="{BB962C8B-B14F-4D97-AF65-F5344CB8AC3E}">
        <p14:creationId xmlns:p14="http://schemas.microsoft.com/office/powerpoint/2010/main" val="11741582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06DD12-185F-3841-BBF4-5AA4277B4C36}"/>
              </a:ext>
            </a:extLst>
          </p:cNvPr>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“Crown Him with Many Crowns”   UMH 327</a:t>
            </a:r>
          </a:p>
          <a:p>
            <a:pPr algn="ctr"/>
            <a:r>
              <a:rPr lang="en-US" sz="2000" dirty="0">
                <a:latin typeface="Times New Roman" charset="0"/>
                <a:ea typeface="Times New Roman" charset="0"/>
                <a:cs typeface="Times New Roman" charset="0"/>
              </a:rPr>
              <a:t>WORDS: Matthew Bridges, 1851     MUSIC: George J. </a:t>
            </a:r>
            <a:r>
              <a:rPr lang="en-US" sz="2000" dirty="0" err="1">
                <a:latin typeface="Times New Roman" charset="0"/>
                <a:ea typeface="Times New Roman" charset="0"/>
                <a:cs typeface="Times New Roman" charset="0"/>
              </a:rPr>
              <a:t>Elvey</a:t>
            </a:r>
            <a:r>
              <a:rPr lang="en-US" sz="2000" dirty="0">
                <a:latin typeface="Times New Roman" charset="0"/>
                <a:ea typeface="Times New Roman" charset="0"/>
                <a:cs typeface="Times New Roman" charset="0"/>
              </a:rPr>
              <a:t>, 1868</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195F762C-C829-2E43-B29A-73238CFF3B64}"/>
              </a:ext>
            </a:extLst>
          </p:cNvPr>
          <p:cNvSpPr txBox="1"/>
          <p:nvPr/>
        </p:nvSpPr>
        <p:spPr>
          <a:xfrm>
            <a:off x="349656" y="1611616"/>
            <a:ext cx="8435638"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Crown him with many crowns, </a:t>
            </a:r>
          </a:p>
          <a:p>
            <a:pPr algn="ctr"/>
            <a:r>
              <a:rPr lang="en-US" sz="4000" dirty="0">
                <a:latin typeface="Times New Roman" charset="0"/>
                <a:ea typeface="Times New Roman" charset="0"/>
                <a:cs typeface="Times New Roman" charset="0"/>
              </a:rPr>
              <a:t>the Lamb upon his throne.</a:t>
            </a:r>
          </a:p>
          <a:p>
            <a:pPr algn="ctr"/>
            <a:r>
              <a:rPr lang="en-US" sz="4000" dirty="0">
                <a:latin typeface="Times New Roman" charset="0"/>
                <a:ea typeface="Times New Roman" charset="0"/>
                <a:cs typeface="Times New Roman" charset="0"/>
              </a:rPr>
              <a:t>Hark! how the heavenly anthem drowns all music but its own.</a:t>
            </a:r>
          </a:p>
          <a:p>
            <a:pPr algn="ctr"/>
            <a:r>
              <a:rPr lang="en-US" sz="4000" dirty="0">
                <a:latin typeface="Times New Roman" charset="0"/>
                <a:ea typeface="Times New Roman" charset="0"/>
                <a:cs typeface="Times New Roman" charset="0"/>
              </a:rPr>
              <a:t>Awake, my soul, and sing </a:t>
            </a:r>
          </a:p>
          <a:p>
            <a:pPr algn="ctr"/>
            <a:r>
              <a:rPr lang="en-US" sz="4000" dirty="0">
                <a:latin typeface="Times New Roman" charset="0"/>
                <a:ea typeface="Times New Roman" charset="0"/>
                <a:cs typeface="Times New Roman" charset="0"/>
              </a:rPr>
              <a:t>of him who died for thee, </a:t>
            </a:r>
          </a:p>
          <a:p>
            <a:pPr algn="ctr"/>
            <a:r>
              <a:rPr lang="en-US" sz="4000" dirty="0">
                <a:latin typeface="Times New Roman" charset="0"/>
                <a:ea typeface="Times New Roman" charset="0"/>
                <a:cs typeface="Times New Roman" charset="0"/>
              </a:rPr>
              <a:t>and hail him as thy matchless King through all eternity.</a:t>
            </a:r>
          </a:p>
        </p:txBody>
      </p:sp>
      <p:pic>
        <p:nvPicPr>
          <p:cNvPr id="2" name="Picture 2">
            <a:extLst>
              <a:ext uri="{FF2B5EF4-FFF2-40B4-BE49-F238E27FC236}">
                <a16:creationId xmlns:a16="http://schemas.microsoft.com/office/drawing/2014/main" id="{5015229B-F008-C958-D81A-0C74F20C14BC}"/>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9050" y="0"/>
            <a:ext cx="9125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051315"/>
      </p:ext>
    </p:extLst>
  </p:cSld>
  <p:clrMapOvr>
    <a:masterClrMapping/>
  </p:clrMapOvr>
  <p:transition spd="med">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2F8E55-6626-7741-B987-6FDB91A3BB00}"/>
              </a:ext>
            </a:extLst>
          </p:cNvPr>
          <p:cNvSpPr txBox="1"/>
          <p:nvPr/>
        </p:nvSpPr>
        <p:spPr>
          <a:xfrm>
            <a:off x="349656" y="1611616"/>
            <a:ext cx="8435638"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Crown him the Lord of life, </a:t>
            </a:r>
          </a:p>
          <a:p>
            <a:pPr algn="ctr"/>
            <a:r>
              <a:rPr lang="en-US" sz="4000" dirty="0">
                <a:latin typeface="Times New Roman" charset="0"/>
                <a:ea typeface="Times New Roman" charset="0"/>
                <a:cs typeface="Times New Roman" charset="0"/>
              </a:rPr>
              <a:t>who triumphed o’er the grave,</a:t>
            </a:r>
          </a:p>
          <a:p>
            <a:pPr algn="ctr"/>
            <a:r>
              <a:rPr lang="en-US" sz="4000" dirty="0">
                <a:latin typeface="Times New Roman" charset="0"/>
                <a:ea typeface="Times New Roman" charset="0"/>
                <a:cs typeface="Times New Roman" charset="0"/>
              </a:rPr>
              <a:t>and rose victorious in the strife </a:t>
            </a:r>
          </a:p>
          <a:p>
            <a:pPr algn="ctr"/>
            <a:r>
              <a:rPr lang="en-US" sz="4000" dirty="0">
                <a:latin typeface="Times New Roman" charset="0"/>
                <a:ea typeface="Times New Roman" charset="0"/>
                <a:cs typeface="Times New Roman" charset="0"/>
              </a:rPr>
              <a:t>for those he came to save.</a:t>
            </a:r>
          </a:p>
          <a:p>
            <a:pPr algn="ctr"/>
            <a:r>
              <a:rPr lang="en-US" sz="4000" dirty="0">
                <a:latin typeface="Times New Roman" charset="0"/>
                <a:ea typeface="Times New Roman" charset="0"/>
                <a:cs typeface="Times New Roman" charset="0"/>
              </a:rPr>
              <a:t>His glories now we sing, </a:t>
            </a:r>
          </a:p>
          <a:p>
            <a:pPr algn="ctr"/>
            <a:r>
              <a:rPr lang="en-US" sz="4000" dirty="0">
                <a:latin typeface="Times New Roman" charset="0"/>
                <a:ea typeface="Times New Roman" charset="0"/>
                <a:cs typeface="Times New Roman" charset="0"/>
              </a:rPr>
              <a:t>who died, and rose on high, </a:t>
            </a:r>
          </a:p>
          <a:p>
            <a:pPr algn="ctr"/>
            <a:r>
              <a:rPr lang="en-US" sz="4000" dirty="0">
                <a:latin typeface="Times New Roman" charset="0"/>
                <a:ea typeface="Times New Roman" charset="0"/>
                <a:cs typeface="Times New Roman" charset="0"/>
              </a:rPr>
              <a:t>who died, eternal life to bring,</a:t>
            </a:r>
          </a:p>
          <a:p>
            <a:pPr algn="ctr"/>
            <a:r>
              <a:rPr lang="en-US" sz="4000" dirty="0">
                <a:latin typeface="Times New Roman" charset="0"/>
                <a:ea typeface="Times New Roman" charset="0"/>
                <a:cs typeface="Times New Roman" charset="0"/>
              </a:rPr>
              <a:t>and lives that death may die.</a:t>
            </a:r>
          </a:p>
        </p:txBody>
      </p:sp>
      <p:sp>
        <p:nvSpPr>
          <p:cNvPr id="6" name="TextBox 5">
            <a:extLst>
              <a:ext uri="{FF2B5EF4-FFF2-40B4-BE49-F238E27FC236}">
                <a16:creationId xmlns:a16="http://schemas.microsoft.com/office/drawing/2014/main" id="{C4AB486D-8373-2740-8649-9FA934F9F6F6}"/>
              </a:ext>
            </a:extLst>
          </p:cNvPr>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“Crown Him with Many Crowns”   UMH 327</a:t>
            </a:r>
          </a:p>
          <a:p>
            <a:pPr algn="ctr"/>
            <a:r>
              <a:rPr lang="en-US" sz="2000" dirty="0">
                <a:latin typeface="Times New Roman" charset="0"/>
                <a:ea typeface="Times New Roman" charset="0"/>
                <a:cs typeface="Times New Roman" charset="0"/>
              </a:rPr>
              <a:t>WORDS: Matthew Bridges, 1851     MUSIC: George J. </a:t>
            </a:r>
            <a:r>
              <a:rPr lang="en-US" sz="2000" dirty="0" err="1">
                <a:latin typeface="Times New Roman" charset="0"/>
                <a:ea typeface="Times New Roman" charset="0"/>
                <a:cs typeface="Times New Roman" charset="0"/>
              </a:rPr>
              <a:t>Elvey</a:t>
            </a:r>
            <a:r>
              <a:rPr lang="en-US" sz="2000" dirty="0">
                <a:latin typeface="Times New Roman" charset="0"/>
                <a:ea typeface="Times New Roman" charset="0"/>
                <a:cs typeface="Times New Roman" charset="0"/>
              </a:rPr>
              <a:t>, 1868</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pic>
        <p:nvPicPr>
          <p:cNvPr id="2" name="Picture 2">
            <a:extLst>
              <a:ext uri="{FF2B5EF4-FFF2-40B4-BE49-F238E27FC236}">
                <a16:creationId xmlns:a16="http://schemas.microsoft.com/office/drawing/2014/main" id="{7E7477B7-4A4F-CA48-8460-3DBBE202D987}"/>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9050" y="0"/>
            <a:ext cx="9125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59530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2F8E55-6626-7741-B987-6FDB91A3BB00}"/>
              </a:ext>
            </a:extLst>
          </p:cNvPr>
          <p:cNvSpPr txBox="1"/>
          <p:nvPr/>
        </p:nvSpPr>
        <p:spPr>
          <a:xfrm>
            <a:off x="349656" y="1611616"/>
            <a:ext cx="8435638"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Crown him the Lord of peace, </a:t>
            </a:r>
          </a:p>
          <a:p>
            <a:pPr algn="ctr"/>
            <a:r>
              <a:rPr lang="en-US" sz="4000" dirty="0">
                <a:latin typeface="Times New Roman" charset="0"/>
                <a:ea typeface="Times New Roman" charset="0"/>
                <a:cs typeface="Times New Roman" charset="0"/>
              </a:rPr>
              <a:t>whose power a scepter sways</a:t>
            </a:r>
          </a:p>
          <a:p>
            <a:pPr algn="ctr"/>
            <a:r>
              <a:rPr lang="en-US" sz="4000" dirty="0">
                <a:latin typeface="Times New Roman" charset="0"/>
                <a:ea typeface="Times New Roman" charset="0"/>
                <a:cs typeface="Times New Roman" charset="0"/>
              </a:rPr>
              <a:t>from pole to pole, that wars may cease,</a:t>
            </a:r>
          </a:p>
          <a:p>
            <a:pPr algn="ctr"/>
            <a:r>
              <a:rPr lang="en-US" sz="4000" dirty="0">
                <a:latin typeface="Times New Roman" charset="0"/>
                <a:ea typeface="Times New Roman" charset="0"/>
                <a:cs typeface="Times New Roman" charset="0"/>
              </a:rPr>
              <a:t>and all be prayer and praise.</a:t>
            </a:r>
          </a:p>
          <a:p>
            <a:pPr algn="ctr"/>
            <a:r>
              <a:rPr lang="en-US" sz="4000" dirty="0">
                <a:latin typeface="Times New Roman" charset="0"/>
                <a:ea typeface="Times New Roman" charset="0"/>
                <a:cs typeface="Times New Roman" charset="0"/>
              </a:rPr>
              <a:t>His reign shall know no end, </a:t>
            </a:r>
          </a:p>
          <a:p>
            <a:pPr algn="ctr"/>
            <a:r>
              <a:rPr lang="en-US" sz="4000" dirty="0">
                <a:latin typeface="Times New Roman" charset="0"/>
                <a:ea typeface="Times New Roman" charset="0"/>
                <a:cs typeface="Times New Roman" charset="0"/>
              </a:rPr>
              <a:t>and round his pierced feet, </a:t>
            </a:r>
          </a:p>
          <a:p>
            <a:pPr algn="ctr"/>
            <a:r>
              <a:rPr lang="en-US" sz="4000" dirty="0">
                <a:latin typeface="Times New Roman" charset="0"/>
                <a:ea typeface="Times New Roman" charset="0"/>
                <a:cs typeface="Times New Roman" charset="0"/>
              </a:rPr>
              <a:t>fair flowers of paradise extend</a:t>
            </a:r>
          </a:p>
          <a:p>
            <a:pPr algn="ctr"/>
            <a:r>
              <a:rPr lang="en-US" sz="4000" dirty="0">
                <a:latin typeface="Times New Roman" charset="0"/>
                <a:ea typeface="Times New Roman" charset="0"/>
                <a:cs typeface="Times New Roman" charset="0"/>
              </a:rPr>
              <a:t>their fragrance ever sweet.</a:t>
            </a:r>
          </a:p>
        </p:txBody>
      </p:sp>
      <p:sp>
        <p:nvSpPr>
          <p:cNvPr id="6" name="TextBox 5">
            <a:extLst>
              <a:ext uri="{FF2B5EF4-FFF2-40B4-BE49-F238E27FC236}">
                <a16:creationId xmlns:a16="http://schemas.microsoft.com/office/drawing/2014/main" id="{C4AB486D-8373-2740-8649-9FA934F9F6F6}"/>
              </a:ext>
            </a:extLst>
          </p:cNvPr>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“Crown Him with Many Crowns”   UMH 327</a:t>
            </a:r>
          </a:p>
          <a:p>
            <a:pPr algn="ctr"/>
            <a:r>
              <a:rPr lang="en-US" sz="2000" dirty="0">
                <a:latin typeface="Times New Roman" charset="0"/>
                <a:ea typeface="Times New Roman" charset="0"/>
                <a:cs typeface="Times New Roman" charset="0"/>
              </a:rPr>
              <a:t>WORDS: Matthew Bridges, 1851     MUSIC: George J. </a:t>
            </a:r>
            <a:r>
              <a:rPr lang="en-US" sz="2000" dirty="0" err="1">
                <a:latin typeface="Times New Roman" charset="0"/>
                <a:ea typeface="Times New Roman" charset="0"/>
                <a:cs typeface="Times New Roman" charset="0"/>
              </a:rPr>
              <a:t>Elvey</a:t>
            </a:r>
            <a:r>
              <a:rPr lang="en-US" sz="2000" dirty="0">
                <a:latin typeface="Times New Roman" charset="0"/>
                <a:ea typeface="Times New Roman" charset="0"/>
                <a:cs typeface="Times New Roman" charset="0"/>
              </a:rPr>
              <a:t>, 1868</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pic>
        <p:nvPicPr>
          <p:cNvPr id="2" name="Picture 2">
            <a:extLst>
              <a:ext uri="{FF2B5EF4-FFF2-40B4-BE49-F238E27FC236}">
                <a16:creationId xmlns:a16="http://schemas.microsoft.com/office/drawing/2014/main" id="{8BA81A8D-E8FA-AF21-A5F1-77C6440337DE}"/>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9050" y="0"/>
            <a:ext cx="9125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72532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2F8E55-6626-7741-B987-6FDB91A3BB00}"/>
              </a:ext>
            </a:extLst>
          </p:cNvPr>
          <p:cNvSpPr txBox="1"/>
          <p:nvPr/>
        </p:nvSpPr>
        <p:spPr>
          <a:xfrm>
            <a:off x="349656" y="1611616"/>
            <a:ext cx="8435638"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Crown him the Lord of love; </a:t>
            </a:r>
          </a:p>
          <a:p>
            <a:pPr algn="ctr"/>
            <a:r>
              <a:rPr lang="en-US" sz="4000" dirty="0">
                <a:latin typeface="Times New Roman" charset="0"/>
                <a:ea typeface="Times New Roman" charset="0"/>
                <a:cs typeface="Times New Roman" charset="0"/>
              </a:rPr>
              <a:t>behold his hands and side,</a:t>
            </a:r>
          </a:p>
          <a:p>
            <a:pPr algn="ctr"/>
            <a:r>
              <a:rPr lang="en-US" sz="4000" dirty="0">
                <a:latin typeface="Times New Roman" charset="0"/>
                <a:ea typeface="Times New Roman" charset="0"/>
                <a:cs typeface="Times New Roman" charset="0"/>
              </a:rPr>
              <a:t>those wounds, yet visible above,</a:t>
            </a:r>
          </a:p>
          <a:p>
            <a:pPr algn="ctr"/>
            <a:r>
              <a:rPr lang="en-US" sz="4000" dirty="0">
                <a:latin typeface="Times New Roman" charset="0"/>
                <a:ea typeface="Times New Roman" charset="0"/>
                <a:cs typeface="Times New Roman" charset="0"/>
              </a:rPr>
              <a:t>in beauty glorified.</a:t>
            </a:r>
          </a:p>
          <a:p>
            <a:pPr algn="ctr"/>
            <a:r>
              <a:rPr lang="en-US" sz="4000" dirty="0">
                <a:latin typeface="Times New Roman" charset="0"/>
                <a:ea typeface="Times New Roman" charset="0"/>
                <a:cs typeface="Times New Roman" charset="0"/>
              </a:rPr>
              <a:t>All hail, Redeemer, hail! </a:t>
            </a:r>
          </a:p>
          <a:p>
            <a:pPr algn="ctr"/>
            <a:r>
              <a:rPr lang="en-US" sz="4000" dirty="0">
                <a:latin typeface="Times New Roman" charset="0"/>
                <a:ea typeface="Times New Roman" charset="0"/>
                <a:cs typeface="Times New Roman" charset="0"/>
              </a:rPr>
              <a:t>For thou hast died for me; </a:t>
            </a:r>
          </a:p>
          <a:p>
            <a:pPr algn="ctr"/>
            <a:r>
              <a:rPr lang="en-US" sz="4000" dirty="0">
                <a:latin typeface="Times New Roman" charset="0"/>
                <a:ea typeface="Times New Roman" charset="0"/>
                <a:cs typeface="Times New Roman" charset="0"/>
              </a:rPr>
              <a:t>thy praise and glory shall not fail</a:t>
            </a:r>
          </a:p>
          <a:p>
            <a:pPr algn="ctr"/>
            <a:r>
              <a:rPr lang="en-US" sz="4000" dirty="0">
                <a:latin typeface="Times New Roman" charset="0"/>
                <a:ea typeface="Times New Roman" charset="0"/>
                <a:cs typeface="Times New Roman" charset="0"/>
              </a:rPr>
              <a:t>throughout eternity.</a:t>
            </a:r>
          </a:p>
        </p:txBody>
      </p:sp>
      <p:sp>
        <p:nvSpPr>
          <p:cNvPr id="6" name="TextBox 5">
            <a:extLst>
              <a:ext uri="{FF2B5EF4-FFF2-40B4-BE49-F238E27FC236}">
                <a16:creationId xmlns:a16="http://schemas.microsoft.com/office/drawing/2014/main" id="{C4AB486D-8373-2740-8649-9FA934F9F6F6}"/>
              </a:ext>
            </a:extLst>
          </p:cNvPr>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“Crown Him with Many Crowns”   UMH 327</a:t>
            </a:r>
          </a:p>
          <a:p>
            <a:pPr algn="ctr"/>
            <a:r>
              <a:rPr lang="en-US" sz="2000" dirty="0">
                <a:latin typeface="Times New Roman" charset="0"/>
                <a:ea typeface="Times New Roman" charset="0"/>
                <a:cs typeface="Times New Roman" charset="0"/>
              </a:rPr>
              <a:t>WORDS: Matthew Bridges, 1851     MUSIC: George J. </a:t>
            </a:r>
            <a:r>
              <a:rPr lang="en-US" sz="2000" dirty="0" err="1">
                <a:latin typeface="Times New Roman" charset="0"/>
                <a:ea typeface="Times New Roman" charset="0"/>
                <a:cs typeface="Times New Roman" charset="0"/>
              </a:rPr>
              <a:t>Elvey</a:t>
            </a:r>
            <a:r>
              <a:rPr lang="en-US" sz="2000" dirty="0">
                <a:latin typeface="Times New Roman" charset="0"/>
                <a:ea typeface="Times New Roman" charset="0"/>
                <a:cs typeface="Times New Roman" charset="0"/>
              </a:rPr>
              <a:t>, 1868</a:t>
            </a:r>
          </a:p>
          <a:p>
            <a:pPr algn="ctr"/>
            <a:r>
              <a:rPr lang="en-US" sz="2800" b="1" i="1" dirty="0">
                <a:latin typeface="Times New Roman" charset="0"/>
                <a:ea typeface="Times New Roman" charset="0"/>
                <a:cs typeface="Times New Roman" charset="0"/>
              </a:rPr>
              <a:t>Please stand as you are able and comfortable</a:t>
            </a:r>
            <a:r>
              <a:rPr lang="en-US" sz="2800" dirty="0">
                <a:latin typeface="Times New Roman" charset="0"/>
                <a:ea typeface="Times New Roman" charset="0"/>
                <a:cs typeface="Times New Roman" charset="0"/>
              </a:rPr>
              <a:t>.</a:t>
            </a:r>
            <a:endParaRPr lang="en-US" sz="2800" dirty="0">
              <a:latin typeface="Edwardian Script ITC" charset="0"/>
              <a:ea typeface="Edwardian Script ITC" charset="0"/>
              <a:cs typeface="Edwardian Script ITC" charset="0"/>
            </a:endParaRPr>
          </a:p>
        </p:txBody>
      </p:sp>
      <p:pic>
        <p:nvPicPr>
          <p:cNvPr id="2" name="Picture 2">
            <a:extLst>
              <a:ext uri="{FF2B5EF4-FFF2-40B4-BE49-F238E27FC236}">
                <a16:creationId xmlns:a16="http://schemas.microsoft.com/office/drawing/2014/main" id="{E80EF1F0-0DE8-16D8-7299-E3FA9B174924}"/>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9050" y="0"/>
            <a:ext cx="9125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18049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702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857" y="5468"/>
            <a:ext cx="9116288" cy="707886"/>
          </a:xfrm>
          <a:prstGeom prst="rect">
            <a:avLst/>
          </a:prstGeom>
          <a:noFill/>
        </p:spPr>
        <p:txBody>
          <a:bodyPr wrap="square" rtlCol="0">
            <a:spAutoFit/>
          </a:bodyPr>
          <a:lstStyle/>
          <a:p>
            <a:pPr algn="ctr"/>
            <a:r>
              <a:rPr lang="en-US" sz="4000" b="1" dirty="0">
                <a:ea typeface="Times New Roman" charset="0"/>
                <a:cs typeface="Times New Roman" charset="0"/>
              </a:rPr>
              <a:t>BLESSING AND BENEDICTION</a:t>
            </a:r>
          </a:p>
        </p:txBody>
      </p:sp>
      <p:sp>
        <p:nvSpPr>
          <p:cNvPr id="7" name="TextBox 6"/>
          <p:cNvSpPr txBox="1"/>
          <p:nvPr/>
        </p:nvSpPr>
        <p:spPr>
          <a:xfrm>
            <a:off x="575184" y="4993401"/>
            <a:ext cx="7934633" cy="1446550"/>
          </a:xfrm>
          <a:prstGeom prst="rect">
            <a:avLst/>
          </a:prstGeom>
          <a:noFill/>
          <a:ln w="127000" cmpd="thickThin">
            <a:solidFill>
              <a:schemeClr val="tx1"/>
            </a:solidFill>
          </a:ln>
        </p:spPr>
        <p:txBody>
          <a:bodyPr wrap="square" rtlCol="0">
            <a:spAutoFit/>
          </a:bodyPr>
          <a:lstStyle/>
          <a:p>
            <a:pPr algn="ctr"/>
            <a:r>
              <a:rPr lang="en-US" sz="4400" dirty="0">
                <a:ea typeface="Times New Roman" charset="0"/>
                <a:cs typeface="Times New Roman" charset="0"/>
              </a:rPr>
              <a:t>This service has ended, and now</a:t>
            </a:r>
          </a:p>
          <a:p>
            <a:pPr algn="ctr"/>
            <a:r>
              <a:rPr lang="en-US" sz="4400" dirty="0">
                <a:ea typeface="Times New Roman" charset="0"/>
                <a:cs typeface="Times New Roman" charset="0"/>
              </a:rPr>
              <a:t>your service in the world begins!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 y="1221958"/>
            <a:ext cx="9144000" cy="3415447"/>
          </a:xfrm>
          <a:prstGeom prst="rect">
            <a:avLst/>
          </a:prstGeom>
        </p:spPr>
      </p:pic>
    </p:spTree>
    <p:extLst>
      <p:ext uri="{BB962C8B-B14F-4D97-AF65-F5344CB8AC3E}">
        <p14:creationId xmlns:p14="http://schemas.microsoft.com/office/powerpoint/2010/main" val="30393561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Box 8"/>
          <p:cNvSpPr txBox="1"/>
          <p:nvPr/>
        </p:nvSpPr>
        <p:spPr>
          <a:xfrm>
            <a:off x="0" y="0"/>
            <a:ext cx="9144000" cy="1938992"/>
          </a:xfrm>
          <a:prstGeom prst="rect">
            <a:avLst/>
          </a:prstGeom>
          <a:noFill/>
        </p:spPr>
        <p:txBody>
          <a:bodyPr wrap="square" rtlCol="0">
            <a:spAutoFit/>
          </a:bodyPr>
          <a:lstStyle/>
          <a:p>
            <a:pPr algn="ctr"/>
            <a:r>
              <a:rPr lang="en-US" sz="6000" b="1" dirty="0" err="1">
                <a:ea typeface="Times New Roman" charset="0"/>
                <a:cs typeface="Times New Roman" charset="0"/>
              </a:rPr>
              <a:t>Rectortown</a:t>
            </a:r>
            <a:r>
              <a:rPr lang="en-US" sz="6000" b="1" dirty="0">
                <a:ea typeface="Times New Roman" charset="0"/>
                <a:cs typeface="Times New Roman" charset="0"/>
              </a:rPr>
              <a:t> United Methodist Church</a:t>
            </a:r>
          </a:p>
        </p:txBody>
      </p:sp>
      <p:sp>
        <p:nvSpPr>
          <p:cNvPr id="5" name="TextBox 4">
            <a:extLst>
              <a:ext uri="{FF2B5EF4-FFF2-40B4-BE49-F238E27FC236}">
                <a16:creationId xmlns:a16="http://schemas.microsoft.com/office/drawing/2014/main" id="{A53B0D48-9EB2-0040-B2CF-78042D6119A0}"/>
              </a:ext>
            </a:extLst>
          </p:cNvPr>
          <p:cNvSpPr txBox="1"/>
          <p:nvPr/>
        </p:nvSpPr>
        <p:spPr>
          <a:xfrm>
            <a:off x="0" y="2989536"/>
            <a:ext cx="9144000" cy="2308324"/>
          </a:xfrm>
          <a:prstGeom prst="rect">
            <a:avLst/>
          </a:prstGeom>
          <a:noFill/>
        </p:spPr>
        <p:txBody>
          <a:bodyPr wrap="square" rtlCol="0">
            <a:spAutoFit/>
          </a:bodyPr>
          <a:lstStyle/>
          <a:p>
            <a:pPr algn="ctr"/>
            <a:r>
              <a:rPr lang="en-US" sz="4800" b="1" dirty="0">
                <a:ea typeface="Times New Roman" charset="0"/>
                <a:cs typeface="Times New Roman" charset="0"/>
              </a:rPr>
              <a:t>serving God with </a:t>
            </a:r>
          </a:p>
          <a:p>
            <a:pPr algn="ctr"/>
            <a:r>
              <a:rPr lang="en-US" sz="4800" b="1" dirty="0">
                <a:solidFill>
                  <a:srgbClr val="FF0000"/>
                </a:solidFill>
                <a:ea typeface="Times New Roman" charset="0"/>
                <a:cs typeface="Times New Roman" charset="0"/>
              </a:rPr>
              <a:t>P</a:t>
            </a:r>
            <a:r>
              <a:rPr lang="en-US" sz="4800" b="1" dirty="0">
                <a:ea typeface="Times New Roman" charset="0"/>
                <a:cs typeface="Times New Roman" charset="0"/>
              </a:rPr>
              <a:t>rayer, </a:t>
            </a:r>
            <a:r>
              <a:rPr lang="en-US" sz="4800" b="1" dirty="0">
                <a:solidFill>
                  <a:srgbClr val="FF0000"/>
                </a:solidFill>
                <a:ea typeface="Times New Roman" charset="0"/>
                <a:cs typeface="Times New Roman" charset="0"/>
              </a:rPr>
              <a:t>A</a:t>
            </a:r>
            <a:r>
              <a:rPr lang="en-US" sz="4800" b="1" dirty="0">
                <a:ea typeface="Times New Roman" charset="0"/>
                <a:cs typeface="Times New Roman" charset="0"/>
              </a:rPr>
              <a:t>ction, and </a:t>
            </a:r>
            <a:r>
              <a:rPr lang="en-US" sz="4800" b="1" dirty="0">
                <a:solidFill>
                  <a:srgbClr val="FF0000"/>
                </a:solidFill>
                <a:ea typeface="Times New Roman" charset="0"/>
                <a:cs typeface="Times New Roman" charset="0"/>
              </a:rPr>
              <a:t>L</a:t>
            </a:r>
            <a:r>
              <a:rPr lang="en-US" sz="4800" b="1" dirty="0">
                <a:ea typeface="Times New Roman" charset="0"/>
                <a:cs typeface="Times New Roman" charset="0"/>
              </a:rPr>
              <a:t>ove </a:t>
            </a:r>
          </a:p>
          <a:p>
            <a:pPr algn="ctr"/>
            <a:r>
              <a:rPr lang="en-US" sz="4800" b="1" dirty="0">
                <a:ea typeface="Times New Roman" charset="0"/>
                <a:cs typeface="Times New Roman" charset="0"/>
              </a:rPr>
              <a:t>through </a:t>
            </a:r>
            <a:r>
              <a:rPr lang="en-US" sz="4800" b="1" dirty="0">
                <a:solidFill>
                  <a:srgbClr val="FF0000"/>
                </a:solidFill>
                <a:ea typeface="Times New Roman" charset="0"/>
                <a:cs typeface="Times New Roman" charset="0"/>
              </a:rPr>
              <a:t>S</a:t>
            </a:r>
            <a:r>
              <a:rPr lang="en-US" sz="4800" b="1" dirty="0">
                <a:ea typeface="Times New Roman" charset="0"/>
                <a:cs typeface="Times New Roman" charset="0"/>
              </a:rPr>
              <a:t>ervice.</a:t>
            </a:r>
          </a:p>
        </p:txBody>
      </p:sp>
    </p:spTree>
    <p:extLst>
      <p:ext uri="{BB962C8B-B14F-4D97-AF65-F5344CB8AC3E}">
        <p14:creationId xmlns:p14="http://schemas.microsoft.com/office/powerpoint/2010/main" val="3492944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3C60-B2FD-49A5-3778-71624953F5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6B868F-71A8-A9E3-8A62-0F10812B916D}"/>
              </a:ext>
            </a:extLst>
          </p:cNvPr>
          <p:cNvSpPr>
            <a:spLocks noGrp="1"/>
          </p:cNvSpPr>
          <p:nvPr>
            <p:ph type="body" sz="quarter" idx="11"/>
          </p:nvPr>
        </p:nvSpPr>
        <p:spPr>
          <a:xfrm>
            <a:off x="1928188" y="1221076"/>
            <a:ext cx="7215812" cy="1515173"/>
          </a:xfrm>
        </p:spPr>
        <p:txBody>
          <a:bodyPr>
            <a:noAutofit/>
          </a:bodyPr>
          <a:lstStyle/>
          <a:p>
            <a:pPr>
              <a:lnSpc>
                <a:spcPct val="150000"/>
              </a:lnSpc>
            </a:pPr>
            <a:r>
              <a:rPr lang="en-US" dirty="0"/>
              <a:t>Christ stands among us today and says, "Peace be with you!" </a:t>
            </a:r>
          </a:p>
        </p:txBody>
      </p:sp>
      <p:sp>
        <p:nvSpPr>
          <p:cNvPr id="3" name="Text Placeholder 2">
            <a:extLst>
              <a:ext uri="{FF2B5EF4-FFF2-40B4-BE49-F238E27FC236}">
                <a16:creationId xmlns:a16="http://schemas.microsoft.com/office/drawing/2014/main" id="{770271B4-D20E-5DD2-5534-3EF6398C4136}"/>
              </a:ext>
            </a:extLst>
          </p:cNvPr>
          <p:cNvSpPr>
            <a:spLocks noGrp="1"/>
          </p:cNvSpPr>
          <p:nvPr>
            <p:ph type="body" sz="quarter" idx="12"/>
          </p:nvPr>
        </p:nvSpPr>
        <p:spPr>
          <a:xfrm>
            <a:off x="1928188" y="3429000"/>
            <a:ext cx="7215812" cy="1515172"/>
          </a:xfrm>
        </p:spPr>
        <p:txBody>
          <a:bodyPr>
            <a:noAutofit/>
          </a:bodyPr>
          <a:lstStyle/>
          <a:p>
            <a:pPr>
              <a:lnSpc>
                <a:spcPct val="150000"/>
              </a:lnSpc>
            </a:pPr>
            <a:r>
              <a:rPr lang="en-US" dirty="0"/>
              <a:t>We declare with Thomas: "My Lord and my God!”</a:t>
            </a:r>
          </a:p>
          <a:p>
            <a:pPr>
              <a:lnSpc>
                <a:spcPct val="150000"/>
              </a:lnSpc>
            </a:pPr>
            <a:r>
              <a:rPr lang="en-US" dirty="0"/>
              <a:t>All: Let us believe and worship the living God. </a:t>
            </a:r>
          </a:p>
        </p:txBody>
      </p:sp>
    </p:spTree>
    <p:extLst>
      <p:ext uri="{BB962C8B-B14F-4D97-AF65-F5344CB8AC3E}">
        <p14:creationId xmlns:p14="http://schemas.microsoft.com/office/powerpoint/2010/main" val="2199630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2E630B-7E43-04FC-ABDD-340F325211C1}"/>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4D003BEE-14AD-D7E1-16BE-29DB4289D6A7}"/>
              </a:ext>
            </a:extLst>
          </p:cNvPr>
          <p:cNvSpPr txBox="1"/>
          <p:nvPr/>
        </p:nvSpPr>
        <p:spPr>
          <a:xfrm>
            <a:off x="0" y="972820"/>
            <a:ext cx="5719482" cy="5538952"/>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Risen Lord, we come before You as we are, with faith and with doubt, with questions and with hope. You did not turn Thomas away, and You do not turn us away. </a:t>
            </a:r>
          </a:p>
        </p:txBody>
      </p:sp>
    </p:spTree>
    <p:extLst>
      <p:ext uri="{BB962C8B-B14F-4D97-AF65-F5344CB8AC3E}">
        <p14:creationId xmlns:p14="http://schemas.microsoft.com/office/powerpoint/2010/main" val="648731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A95E-B1D5-96BB-43DE-92BA06548E4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06755F6-31E6-8BFD-2C96-E4BB7C93F7B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8F960C3F-80A6-C1D3-9C88-DC92F36E3B42}"/>
              </a:ext>
            </a:extLst>
          </p:cNvPr>
          <p:cNvSpPr txBox="1"/>
          <p:nvPr/>
        </p:nvSpPr>
        <p:spPr>
          <a:xfrm>
            <a:off x="0" y="1319085"/>
            <a:ext cx="5665694" cy="4846455"/>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Meet us here in this place. Breathe Your peace over our uncertainty. Open our eyes to see You clearly, and open our hearts to believe boldly. </a:t>
            </a:r>
          </a:p>
        </p:txBody>
      </p:sp>
    </p:spTree>
    <p:extLst>
      <p:ext uri="{BB962C8B-B14F-4D97-AF65-F5344CB8AC3E}">
        <p14:creationId xmlns:p14="http://schemas.microsoft.com/office/powerpoint/2010/main" val="278059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D85A-36BA-01C2-7490-D39D8BC6766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01FAB7-FA6B-6243-DB03-894FE171CB4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EBE5BFFD-DA49-386E-9F9C-7F5900C8038D}"/>
              </a:ext>
            </a:extLst>
          </p:cNvPr>
          <p:cNvSpPr txBox="1"/>
          <p:nvPr/>
        </p:nvSpPr>
        <p:spPr>
          <a:xfrm>
            <a:off x="0" y="1665335"/>
            <a:ext cx="5629835" cy="4153958"/>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Transform every doubt into deeper faith and every fear into confident trust. We worship You, our Lord, our God, our risen King. Amen.</a:t>
            </a:r>
            <a:r>
              <a:rPr lang="en-US" sz="3000" dirty="0">
                <a:latin typeface="Verdana" panose="020B0604030504040204" pitchFamily="34" charset="0"/>
                <a:ea typeface="Verdana" panose="020B0604030504040204" pitchFamily="34" charset="0"/>
                <a:cs typeface="Verdana" panose="020B0604030504040204" pitchFamily="34" charset="0"/>
              </a:rPr>
              <a:t> </a:t>
            </a:r>
            <a:endParaRPr lang="en-US" sz="3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053373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General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vent Candle Ligh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munion ">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alm Confession ">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postles Creed 88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Nicene Creed 88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Apostles 88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Great Thanksgiving 1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Lord's Pray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Lent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52083</TotalTime>
  <Words>1979</Words>
  <Application>Microsoft Macintosh PowerPoint</Application>
  <PresentationFormat>On-screen Show (4:3)</PresentationFormat>
  <Paragraphs>199</Paragraphs>
  <Slides>56</Slides>
  <Notes>2</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56</vt:i4>
      </vt:variant>
    </vt:vector>
  </HeadingPairs>
  <TitlesOfParts>
    <vt:vector size="77" baseType="lpstr">
      <vt:lpstr>Times</vt:lpstr>
      <vt:lpstr>APPLE CHANCERY</vt:lpstr>
      <vt:lpstr>Arial</vt:lpstr>
      <vt:lpstr>Baguet Script</vt:lpstr>
      <vt:lpstr>Calibri</vt:lpstr>
      <vt:lpstr>Dreaming Outloud Script Pro</vt:lpstr>
      <vt:lpstr>Edwardian Script ITC</vt:lpstr>
      <vt:lpstr>Georgia</vt:lpstr>
      <vt:lpstr>Lucida Calligraphy</vt:lpstr>
      <vt:lpstr>Times New Roman</vt:lpstr>
      <vt:lpstr>Verdana</vt:lpstr>
      <vt:lpstr>General Worship</vt:lpstr>
      <vt:lpstr>Communion </vt:lpstr>
      <vt:lpstr>Palm Confession </vt:lpstr>
      <vt:lpstr>Apostles Creed 882</vt:lpstr>
      <vt:lpstr>Nicene Creed 880</vt:lpstr>
      <vt:lpstr>Apostles 881</vt:lpstr>
      <vt:lpstr>Great Thanksgiving 13</vt:lpstr>
      <vt:lpstr>Lord's Prayer</vt:lpstr>
      <vt:lpstr>Lent Worship</vt:lpstr>
      <vt:lpstr>Advent Candle Lighting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Psalm 16 </vt:lpstr>
      <vt:lpstr>PowerPoint Presentation</vt:lpstr>
      <vt:lpstr>PowerPoint Presentation</vt:lpstr>
      <vt:lpstr>PowerPoint Presentation</vt:lpstr>
      <vt:lpstr>PowerPoint Presentation</vt:lpstr>
      <vt:lpstr>John 20: 19 – 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Walk by Faith” TFWS 2196 Words: Henry Alford; Music: Attr. to Hugh Wilson</vt:lpstr>
      <vt:lpstr>“We Walk by Faith” TFWS 2196 Words: Henry Alford; Music: Attr. to Hugh Wilson</vt:lpstr>
      <vt:lpstr>“We Walk by Faith” TFWS 2196 Words: Henry Alford; Music: Attr. to Hugh Wilson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RUMC Admin</dc:creator>
  <cp:lastModifiedBy>RUMC Admin</cp:lastModifiedBy>
  <cp:revision>772</cp:revision>
  <cp:lastPrinted>2024-04-25T15:20:01Z</cp:lastPrinted>
  <dcterms:created xsi:type="dcterms:W3CDTF">2022-06-10T14:28:57Z</dcterms:created>
  <dcterms:modified xsi:type="dcterms:W3CDTF">2026-04-08T14:43:17Z</dcterms:modified>
</cp:coreProperties>
</file>