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86"/>
  </p:notesMasterIdLst>
  <p:sldIdLst>
    <p:sldId id="3324" r:id="rId11"/>
    <p:sldId id="3194" r:id="rId12"/>
    <p:sldId id="3195" r:id="rId13"/>
    <p:sldId id="3196" r:id="rId14"/>
    <p:sldId id="2503" r:id="rId15"/>
    <p:sldId id="3198" r:id="rId16"/>
    <p:sldId id="3199" r:id="rId17"/>
    <p:sldId id="3200" r:id="rId18"/>
    <p:sldId id="3201" r:id="rId19"/>
    <p:sldId id="3259" r:id="rId20"/>
    <p:sldId id="3329" r:id="rId21"/>
    <p:sldId id="3330" r:id="rId22"/>
    <p:sldId id="3333" r:id="rId23"/>
    <p:sldId id="3334" r:id="rId24"/>
    <p:sldId id="3202" r:id="rId25"/>
    <p:sldId id="3203" r:id="rId26"/>
    <p:sldId id="256" r:id="rId27"/>
    <p:sldId id="257" r:id="rId28"/>
    <p:sldId id="258" r:id="rId29"/>
    <p:sldId id="259" r:id="rId30"/>
    <p:sldId id="260" r:id="rId31"/>
    <p:sldId id="307" r:id="rId32"/>
    <p:sldId id="413" r:id="rId33"/>
    <p:sldId id="379" r:id="rId34"/>
    <p:sldId id="409" r:id="rId35"/>
    <p:sldId id="410" r:id="rId36"/>
    <p:sldId id="411" r:id="rId37"/>
    <p:sldId id="412" r:id="rId38"/>
    <p:sldId id="428" r:id="rId39"/>
    <p:sldId id="3357" r:id="rId40"/>
    <p:sldId id="3358" r:id="rId41"/>
    <p:sldId id="3359" r:id="rId42"/>
    <p:sldId id="3360" r:id="rId43"/>
    <p:sldId id="3361" r:id="rId44"/>
    <p:sldId id="3209" r:id="rId45"/>
    <p:sldId id="3210" r:id="rId46"/>
    <p:sldId id="1901" r:id="rId47"/>
    <p:sldId id="1044" r:id="rId48"/>
    <p:sldId id="1045" r:id="rId49"/>
    <p:sldId id="3337" r:id="rId50"/>
    <p:sldId id="3338" r:id="rId51"/>
    <p:sldId id="3339" r:id="rId52"/>
    <p:sldId id="3340" r:id="rId53"/>
    <p:sldId id="3341" r:id="rId54"/>
    <p:sldId id="3342" r:id="rId55"/>
    <p:sldId id="3343" r:id="rId56"/>
    <p:sldId id="3344" r:id="rId57"/>
    <p:sldId id="1765" r:id="rId58"/>
    <p:sldId id="2399" r:id="rId59"/>
    <p:sldId id="3079" r:id="rId60"/>
    <p:sldId id="3080" r:id="rId61"/>
    <p:sldId id="3081" r:id="rId62"/>
    <p:sldId id="3345" r:id="rId63"/>
    <p:sldId id="3346" r:id="rId64"/>
    <p:sldId id="3347" r:id="rId65"/>
    <p:sldId id="3348" r:id="rId66"/>
    <p:sldId id="3349" r:id="rId67"/>
    <p:sldId id="3350" r:id="rId68"/>
    <p:sldId id="3351" r:id="rId69"/>
    <p:sldId id="3352" r:id="rId70"/>
    <p:sldId id="3353" r:id="rId71"/>
    <p:sldId id="3354" r:id="rId72"/>
    <p:sldId id="3355" r:id="rId73"/>
    <p:sldId id="3297" r:id="rId74"/>
    <p:sldId id="3298" r:id="rId75"/>
    <p:sldId id="3299" r:id="rId76"/>
    <p:sldId id="3140" r:id="rId77"/>
    <p:sldId id="3356" r:id="rId78"/>
    <p:sldId id="1017" r:id="rId79"/>
    <p:sldId id="1166" r:id="rId80"/>
    <p:sldId id="1167" r:id="rId81"/>
    <p:sldId id="2660" r:id="rId82"/>
    <p:sldId id="3073" r:id="rId83"/>
    <p:sldId id="2315" r:id="rId84"/>
    <p:sldId id="354"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A91"/>
    <a:srgbClr val="F7F2E6"/>
    <a:srgbClr val="CF768A"/>
    <a:srgbClr val="D9C2C4"/>
    <a:srgbClr val="FFF2CC"/>
    <a:srgbClr val="FFFBD9"/>
    <a:srgbClr val="CC9498"/>
    <a:srgbClr val="C6D3EE"/>
    <a:srgbClr val="F2B582"/>
    <a:srgbClr val="656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p:restoredTop sz="95936"/>
  </p:normalViewPr>
  <p:slideViewPr>
    <p:cSldViewPr snapToGrid="0" snapToObjects="1">
      <p:cViewPr varScale="1">
        <p:scale>
          <a:sx n="118" d="100"/>
          <a:sy n="118" d="100"/>
        </p:scale>
        <p:origin x="2672" y="4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2/27/25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www.deviantart.com</a:t>
            </a:r>
            <a:r>
              <a:rPr lang="en-US" dirty="0"/>
              <a:t>/</a:t>
            </a:r>
            <a:r>
              <a:rPr lang="en-US" dirty="0" err="1"/>
              <a:t>digitalart</a:t>
            </a:r>
            <a:r>
              <a:rPr lang="en-US" dirty="0"/>
              <a:t>-ai/art/Hail-Mary-5-1005127838</a:t>
            </a:r>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vectorportal.com</a:t>
            </a:r>
            <a:r>
              <a:rPr lang="en-US" dirty="0"/>
              <a:t>/vector/package-delivery-with-parachutes/25613</a:t>
            </a:r>
          </a:p>
        </p:txBody>
      </p:sp>
      <p:sp>
        <p:nvSpPr>
          <p:cNvPr id="4" name="Slide Number Placeholder 3"/>
          <p:cNvSpPr>
            <a:spLocks noGrp="1"/>
          </p:cNvSpPr>
          <p:nvPr>
            <p:ph type="sldNum" sz="quarter" idx="10"/>
          </p:nvPr>
        </p:nvSpPr>
        <p:spPr/>
        <p:txBody>
          <a:bodyPr/>
          <a:lstStyle/>
          <a:p>
            <a:fld id="{020F62DB-DEA5-514C-BEC0-BC862D286D2F}" type="slidenum">
              <a:rPr lang="en-US" smtClean="0"/>
              <a:t>37</a:t>
            </a:fld>
            <a:endParaRPr lang="en-US"/>
          </a:p>
        </p:txBody>
      </p:sp>
    </p:spTree>
    <p:extLst>
      <p:ext uri="{BB962C8B-B14F-4D97-AF65-F5344CB8AC3E}">
        <p14:creationId xmlns:p14="http://schemas.microsoft.com/office/powerpoint/2010/main" val="413408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www.bible-people.info</a:t>
            </a:r>
            <a:r>
              <a:rPr lang="en-US" dirty="0"/>
              <a:t>/is-the-word-sunflower-in-the-bible/</a:t>
            </a:r>
          </a:p>
        </p:txBody>
      </p:sp>
      <p:sp>
        <p:nvSpPr>
          <p:cNvPr id="4" name="Slide Number Placeholder 3"/>
          <p:cNvSpPr>
            <a:spLocks noGrp="1"/>
          </p:cNvSpPr>
          <p:nvPr>
            <p:ph type="sldNum" sz="quarter" idx="5"/>
          </p:nvPr>
        </p:nvSpPr>
        <p:spPr/>
        <p:txBody>
          <a:bodyPr/>
          <a:lstStyle/>
          <a:p>
            <a:fld id="{F6C57315-79F8-3F40-ACDB-4839CD44B319}" type="slidenum">
              <a:rPr lang="en-US" smtClean="0"/>
              <a:t>49</a:t>
            </a:fld>
            <a:endParaRPr lang="en-US"/>
          </a:p>
        </p:txBody>
      </p:sp>
    </p:spTree>
    <p:extLst>
      <p:ext uri="{BB962C8B-B14F-4D97-AF65-F5344CB8AC3E}">
        <p14:creationId xmlns:p14="http://schemas.microsoft.com/office/powerpoint/2010/main" val="287657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50</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1451112"/>
            <a:ext cx="5437188" cy="5406887"/>
          </a:xfrm>
        </p:spPr>
        <p:txBody>
          <a:bodyPr/>
          <a:lstStyle>
            <a:lvl1pPr marL="0" indent="0" algn="ctr">
              <a:buNone/>
              <a:defRPr sz="3800" b="1">
                <a:latin typeface="+mn-lt"/>
              </a:defRPr>
            </a:lvl1pPr>
          </a:lstStyle>
          <a:p>
            <a:pPr lvl="0"/>
            <a:r>
              <a:rPr lang="en-US" dirty="0"/>
              <a:t>Click to edit Master text styles</a:t>
            </a:r>
          </a:p>
        </p:txBody>
      </p:sp>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696606" y="21027"/>
            <a:ext cx="3447393"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58750" y="21027"/>
            <a:ext cx="5437188" cy="1446550"/>
          </a:xfrm>
          <a:prstGeom prst="rect">
            <a:avLst/>
          </a:prstGeom>
          <a:noFill/>
        </p:spPr>
        <p:txBody>
          <a:bodyPr wrap="square" rtlCol="0">
            <a:spAutoFit/>
          </a:bodyPr>
          <a:lstStyle/>
          <a:p>
            <a:pPr algn="ctr"/>
            <a:r>
              <a:rPr lang="en-US" sz="4400" b="1" dirty="0">
                <a:latin typeface="+mn-lt"/>
              </a:rPr>
              <a:t>PRAYER FOR ILLUMINATION</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Royalty-Free photo: Pink cosmos flowers in bloom at daytime | PickPik">
            <a:extLst>
              <a:ext uri="{FF2B5EF4-FFF2-40B4-BE49-F238E27FC236}">
                <a16:creationId xmlns:a16="http://schemas.microsoft.com/office/drawing/2014/main" id="{94F377A9-B421-6E75-966D-15A61E74993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rgbClr val="E7E6E6">
              <a:alpha val="73333"/>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F5D5D-B31B-A041-86BD-C9EFDC27A6CE}"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3908782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1428750" y="1182249"/>
            <a:ext cx="62865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284480" y="1083799"/>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1371600" y="1720840"/>
            <a:ext cx="6400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0" y="1286083"/>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105956" y="1222883"/>
            <a:ext cx="7886700"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7" name="Picture 4" descr="Download Filigree Clipart Filigree Square PNG Image with No Background -  PNGkey.com">
            <a:extLst>
              <a:ext uri="{FF2B5EF4-FFF2-40B4-BE49-F238E27FC236}">
                <a16:creationId xmlns:a16="http://schemas.microsoft.com/office/drawing/2014/main" id="{CB1E5925-4E95-D70E-0FE9-676ED90C198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16200000">
            <a:off x="110719" y="464615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Filigree Clipart Filigree Square PNG Image with No Background -  PNGkey.com">
            <a:extLst>
              <a:ext uri="{FF2B5EF4-FFF2-40B4-BE49-F238E27FC236}">
                <a16:creationId xmlns:a16="http://schemas.microsoft.com/office/drawing/2014/main" id="{83669C3E-211C-3747-C964-CA4DFB705C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7005638" y="1013054"/>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70115" y="1499298"/>
            <a:ext cx="755468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3" name="Picture 12" descr="A bouquet of flowers on a black background&#10;&#10;Description automatically generated">
            <a:extLst>
              <a:ext uri="{FF2B5EF4-FFF2-40B4-BE49-F238E27FC236}">
                <a16:creationId xmlns:a16="http://schemas.microsoft.com/office/drawing/2014/main" id="{E423E841-25B3-2634-79EE-DAEDF4C53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340178">
            <a:off x="151700" y="935571"/>
            <a:ext cx="2438400" cy="2438400"/>
          </a:xfrm>
          <a:prstGeom prst="rect">
            <a:avLst/>
          </a:prstGeom>
        </p:spPr>
      </p:pic>
      <p:pic>
        <p:nvPicPr>
          <p:cNvPr id="12" name="Picture 11" descr="A bouquet of flowers on a black background&#10;&#10;Description automatically generated">
            <a:extLst>
              <a:ext uri="{FF2B5EF4-FFF2-40B4-BE49-F238E27FC236}">
                <a16:creationId xmlns:a16="http://schemas.microsoft.com/office/drawing/2014/main" id="{DDF5A4BC-E848-5EDC-EE84-6C198B3A4F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877942">
            <a:off x="6705600" y="4419600"/>
            <a:ext cx="2438400" cy="2438400"/>
          </a:xfrm>
          <a:prstGeom prst="rect">
            <a:avLst/>
          </a:prstGeom>
        </p:spPr>
      </p:pic>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A bouquet of flowers on a black background&#10;&#10;Description automatically generated">
            <a:extLst>
              <a:ext uri="{FF2B5EF4-FFF2-40B4-BE49-F238E27FC236}">
                <a16:creationId xmlns:a16="http://schemas.microsoft.com/office/drawing/2014/main" id="{DDF5A4BC-E848-5EDC-EE84-6C198B3A4F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877942">
            <a:off x="6817360" y="4663440"/>
            <a:ext cx="2438400" cy="2438400"/>
          </a:xfrm>
          <a:prstGeom prst="rect">
            <a:avLst/>
          </a:prstGeom>
        </p:spPr>
      </p:pic>
      <p:pic>
        <p:nvPicPr>
          <p:cNvPr id="13" name="Picture 12" descr="A bouquet of flowers on a black background&#10;&#10;Description automatically generated">
            <a:extLst>
              <a:ext uri="{FF2B5EF4-FFF2-40B4-BE49-F238E27FC236}">
                <a16:creationId xmlns:a16="http://schemas.microsoft.com/office/drawing/2014/main" id="{E423E841-25B3-2634-79EE-DAEDF4C53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340178">
            <a:off x="-75706" y="838900"/>
            <a:ext cx="2438400" cy="2438400"/>
          </a:xfrm>
          <a:prstGeom prst="rect">
            <a:avLst/>
          </a:prstGeom>
        </p:spPr>
      </p:pic>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2" name="Picture 11" descr="A bouquet of flowers on a black background&#10;&#10;Description automatically generated">
            <a:extLst>
              <a:ext uri="{FF2B5EF4-FFF2-40B4-BE49-F238E27FC236}">
                <a16:creationId xmlns:a16="http://schemas.microsoft.com/office/drawing/2014/main" id="{DDF5A4BC-E848-5EDC-EE84-6C198B3A4F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877942">
            <a:off x="6705600" y="4419600"/>
            <a:ext cx="2438400" cy="2438400"/>
          </a:xfrm>
          <a:prstGeom prst="rect">
            <a:avLst/>
          </a:prstGeom>
        </p:spPr>
      </p:pic>
      <p:pic>
        <p:nvPicPr>
          <p:cNvPr id="13" name="Picture 12" descr="A bouquet of flowers on a black background&#10;&#10;Description automatically generated">
            <a:extLst>
              <a:ext uri="{FF2B5EF4-FFF2-40B4-BE49-F238E27FC236}">
                <a16:creationId xmlns:a16="http://schemas.microsoft.com/office/drawing/2014/main" id="{E423E841-25B3-2634-79EE-DAEDF4C53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340178">
            <a:off x="151700" y="935571"/>
            <a:ext cx="2438400" cy="2438400"/>
          </a:xfrm>
          <a:prstGeom prst="rect">
            <a:avLst/>
          </a:prstGeom>
        </p:spPr>
      </p:pic>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3" name="Picture 12" descr="A bouquet of flowers on a black background&#10;&#10;Description automatically generated">
            <a:extLst>
              <a:ext uri="{FF2B5EF4-FFF2-40B4-BE49-F238E27FC236}">
                <a16:creationId xmlns:a16="http://schemas.microsoft.com/office/drawing/2014/main" id="{E423E841-25B3-2634-79EE-DAEDF4C53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340178">
            <a:off x="151700" y="935571"/>
            <a:ext cx="2438400" cy="2438400"/>
          </a:xfrm>
          <a:prstGeom prst="rect">
            <a:avLst/>
          </a:prstGeom>
        </p:spPr>
      </p:pic>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A bouquet of flowers on a black background&#10;&#10;Description automatically generated">
            <a:extLst>
              <a:ext uri="{FF2B5EF4-FFF2-40B4-BE49-F238E27FC236}">
                <a16:creationId xmlns:a16="http://schemas.microsoft.com/office/drawing/2014/main" id="{DDF5A4BC-E848-5EDC-EE84-6C198B3A4F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877942">
            <a:off x="6705600" y="4419600"/>
            <a:ext cx="2438400" cy="2438400"/>
          </a:xfrm>
          <a:prstGeom prst="rect">
            <a:avLst/>
          </a:prstGeom>
        </p:spPr>
      </p:pic>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2115247"/>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A bouquet of flowers on a black background&#10;&#10;Description automatically generated">
            <a:extLst>
              <a:ext uri="{FF2B5EF4-FFF2-40B4-BE49-F238E27FC236}">
                <a16:creationId xmlns:a16="http://schemas.microsoft.com/office/drawing/2014/main" id="{DDF5A4BC-E848-5EDC-EE84-6C198B3A4F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877942">
            <a:off x="6705600" y="4419600"/>
            <a:ext cx="2438400" cy="2438400"/>
          </a:xfrm>
          <a:prstGeom prst="rect">
            <a:avLst/>
          </a:prstGeom>
        </p:spPr>
      </p:pic>
      <p:pic>
        <p:nvPicPr>
          <p:cNvPr id="13" name="Picture 12" descr="A bouquet of flowers on a black background&#10;&#10;Description automatically generated">
            <a:extLst>
              <a:ext uri="{FF2B5EF4-FFF2-40B4-BE49-F238E27FC236}">
                <a16:creationId xmlns:a16="http://schemas.microsoft.com/office/drawing/2014/main" id="{E423E841-25B3-2634-79EE-DAEDF4C53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340178">
            <a:off x="151700" y="935571"/>
            <a:ext cx="2438400" cy="2438400"/>
          </a:xfrm>
          <a:prstGeom prst="rect">
            <a:avLst/>
          </a:prstGeom>
        </p:spPr>
      </p:pic>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Great Thanksgiv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95608759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08BCCA0-5FA7-2471-B1DE-2D00EAB4A2D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805854" y="1"/>
            <a:ext cx="3349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58750" y="0"/>
            <a:ext cx="5437188" cy="769441"/>
          </a:xfrm>
          <a:prstGeom prst="rect">
            <a:avLst/>
          </a:prstGeom>
          <a:noFill/>
        </p:spPr>
        <p:txBody>
          <a:bodyPr wrap="square" rtlCol="0">
            <a:spAutoFit/>
          </a:bodyPr>
          <a:lstStyle/>
          <a:p>
            <a:pPr algn="ctr"/>
            <a:r>
              <a:rPr lang="en-US" sz="4400" b="1" dirty="0">
                <a:latin typeface="+mn-lt"/>
              </a:rPr>
              <a:t>OPENING PRAYER</a:t>
            </a:r>
          </a:p>
        </p:txBody>
      </p:sp>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image" Target="../media/image1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2.jpeg"/><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2/27/25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699" r:id="rId7"/>
    <p:sldLayoutId id="2147483700" r:id="rId8"/>
    <p:sldLayoutId id="2147483663" r:id="rId9"/>
    <p:sldLayoutId id="2147483674" r:id="rId10"/>
    <p:sldLayoutId id="2147483662" r:id="rId11"/>
    <p:sldLayoutId id="2147483668" r:id="rId12"/>
    <p:sldLayoutId id="2147483797" r:id="rId13"/>
    <p:sldLayoutId id="2147483730" r:id="rId14"/>
    <p:sldLayoutId id="2147483729" r:id="rId15"/>
    <p:sldLayoutId id="2147483682" r:id="rId1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725" r:id="rId1"/>
    <p:sldLayoutId id="2147483724" r:id="rId2"/>
    <p:sldLayoutId id="2147483726" r:id="rId3"/>
    <p:sldLayoutId id="2147483727" r:id="rId4"/>
    <p:sldLayoutId id="2147483728" r:id="rId5"/>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Wallpaper flower, snow, cute, spring, flower, Krokus, snowdrop, spring for  mobile and desktop, section цветы, resolution 2048x1478 - download">
            <a:extLst>
              <a:ext uri="{FF2B5EF4-FFF2-40B4-BE49-F238E27FC236}">
                <a16:creationId xmlns:a16="http://schemas.microsoft.com/office/drawing/2014/main" id="{3D49A116-58C7-BA3D-3901-4B3727ED16CA}"/>
              </a:ext>
            </a:extLst>
          </p:cNvPr>
          <p:cNvPicPr>
            <a:picLocks noChangeAspect="1" noChangeArrowheads="1"/>
          </p:cNvPicPr>
          <p:nvPr userDrawn="1"/>
        </p:nvPicPr>
        <p:blipFill>
          <a:blip r:embed="rId6" cstate="email">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DEF10-6863-BCF0-5B7D-40899D7FDEF1}"/>
              </a:ext>
            </a:extLst>
          </p:cNvPr>
          <p:cNvPicPr>
            <a:picLocks noChangeAspect="1"/>
          </p:cNvPicPr>
          <p:nvPr userDrawn="1"/>
        </p:nvPicPr>
        <p:blipFill>
          <a:blip r:embed="rId18">
            <a:alphaModFix amt="5000"/>
          </a:blip>
          <a:srcRect/>
          <a:stretch/>
        </p:blipFill>
        <p:spPr>
          <a:xfrm>
            <a:off x="0" y="7271"/>
            <a:ext cx="9124611" cy="6843458"/>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93" r:id="rId3"/>
    <p:sldLayoutId id="2147483771" r:id="rId4"/>
    <p:sldLayoutId id="2147483773" r:id="rId5"/>
    <p:sldLayoutId id="2147483794" r:id="rId6"/>
    <p:sldLayoutId id="2147483774" r:id="rId7"/>
    <p:sldLayoutId id="2147483775" r:id="rId8"/>
    <p:sldLayoutId id="2147483776" r:id="rId9"/>
    <p:sldLayoutId id="2147483772" r:id="rId10"/>
    <p:sldLayoutId id="2147483777" r:id="rId11"/>
    <p:sldLayoutId id="2147483795" r:id="rId12"/>
    <p:sldLayoutId id="2147483778" r:id="rId13"/>
    <p:sldLayoutId id="2147483770" r:id="rId14"/>
    <p:sldLayoutId id="2147483791" r:id="rId15"/>
    <p:sldLayoutId id="2147483798" r:id="rId1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626583"/>
            <a:ext cx="5878286" cy="6231449"/>
          </a:xfrm>
          <a:prstGeom prst="rect">
            <a:avLst/>
          </a:prstGeom>
          <a:noFill/>
        </p:spPr>
        <p:txBody>
          <a:bodyPr wrap="square" anchor="ctr">
            <a:spAutoFit/>
          </a:bodyPr>
          <a:lstStyle/>
          <a:p>
            <a:pPr algn="ctr">
              <a:lnSpc>
                <a:spcPct val="150000"/>
              </a:lnSpc>
            </a:pPr>
            <a:r>
              <a:rPr lang="en-US" sz="3000" b="1" dirty="0">
                <a:effectLst/>
                <a:latin typeface="Verdana" panose="020B0604030504040204" pitchFamily="34" charset="0"/>
                <a:ea typeface="Times New Roman" panose="02020603050405020304" pitchFamily="18" charset="0"/>
                <a:cs typeface="Times New Roman" panose="02020603050405020304" pitchFamily="18" charset="0"/>
              </a:rPr>
              <a:t>Again today we hear your words that we are to listen to him, to pay attention. Open our hearts this day, Lord, to hear the words of Jesus, to follow in his footsteps, and to serve You. For we ask this in Christ’s Name. AMEN. </a:t>
            </a:r>
            <a:endParaRPr lang="en-US" sz="30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97340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A99FD-74B8-E769-2D2D-BBB353B8E2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944FE5-59EC-2AFF-E034-48EFA18B6356}"/>
              </a:ext>
            </a:extLst>
          </p:cNvPr>
          <p:cNvSpPr txBox="1"/>
          <p:nvPr/>
        </p:nvSpPr>
        <p:spPr>
          <a:xfrm>
            <a:off x="-1" y="0"/>
            <a:ext cx="5998029" cy="1477328"/>
          </a:xfrm>
          <a:prstGeom prst="rect">
            <a:avLst/>
          </a:prstGeom>
          <a:noFill/>
        </p:spPr>
        <p:txBody>
          <a:bodyPr wrap="square">
            <a:spAutoFit/>
          </a:bodyPr>
          <a:lstStyle/>
          <a:p>
            <a:pPr>
              <a:spcBef>
                <a:spcPct val="50000"/>
              </a:spcBef>
              <a:defRPr/>
            </a:pPr>
            <a:r>
              <a:rPr lang="en-US" sz="4500" dirty="0">
                <a:latin typeface="Verdana" panose="020B0604030504040204" pitchFamily="34" charset="0"/>
                <a:ea typeface="Verdana" panose="020B0604030504040204" pitchFamily="34" charset="0"/>
                <a:cs typeface="Verdana" panose="020B0604030504040204" pitchFamily="34" charset="0"/>
              </a:rPr>
              <a:t>O Wondrous Sight!</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O Vision Fair</a:t>
            </a:r>
          </a:p>
        </p:txBody>
      </p:sp>
      <p:sp>
        <p:nvSpPr>
          <p:cNvPr id="5" name="TextBox 4">
            <a:extLst>
              <a:ext uri="{FF2B5EF4-FFF2-40B4-BE49-F238E27FC236}">
                <a16:creationId xmlns:a16="http://schemas.microsoft.com/office/drawing/2014/main" id="{FA9B6F36-A53D-0E97-F7AD-2EDB2E0F085F}"/>
              </a:ext>
            </a:extLst>
          </p:cNvPr>
          <p:cNvSpPr txBox="1"/>
          <p:nvPr/>
        </p:nvSpPr>
        <p:spPr>
          <a:xfrm>
            <a:off x="7859485" y="346249"/>
            <a:ext cx="1055915" cy="784830"/>
          </a:xfrm>
          <a:prstGeom prst="rect">
            <a:avLst/>
          </a:prstGeom>
          <a:noFill/>
        </p:spPr>
        <p:txBody>
          <a:bodyPr wrap="square">
            <a:spAutoFit/>
          </a:bodyPr>
          <a:lstStyle/>
          <a:p>
            <a:pPr>
              <a:spcBef>
                <a:spcPct val="50000"/>
              </a:spcBef>
              <a:defRPr/>
            </a:pPr>
            <a:r>
              <a:rPr lang="en-US" sz="4500" dirty="0">
                <a:latin typeface="Times New Roman" pitchFamily="18" charset="0"/>
              </a:rPr>
              <a:t>258</a:t>
            </a:r>
          </a:p>
        </p:txBody>
      </p:sp>
      <p:sp>
        <p:nvSpPr>
          <p:cNvPr id="7" name="TextBox 6">
            <a:extLst>
              <a:ext uri="{FF2B5EF4-FFF2-40B4-BE49-F238E27FC236}">
                <a16:creationId xmlns:a16="http://schemas.microsoft.com/office/drawing/2014/main" id="{A518A544-DADD-3E23-C3CA-62ED9B1FEB6C}"/>
              </a:ext>
            </a:extLst>
          </p:cNvPr>
          <p:cNvSpPr txBox="1"/>
          <p:nvPr/>
        </p:nvSpPr>
        <p:spPr>
          <a:xfrm>
            <a:off x="0" y="1477328"/>
            <a:ext cx="6792686" cy="646331"/>
          </a:xfrm>
          <a:prstGeom prst="rect">
            <a:avLst/>
          </a:prstGeom>
          <a:noFill/>
        </p:spPr>
        <p:txBody>
          <a:bodyPr wrap="square">
            <a:spAutoFit/>
          </a:bodyPr>
          <a:lstStyle/>
          <a:p>
            <a:pPr>
              <a:spcBef>
                <a:spcPct val="50000"/>
              </a:spcBef>
              <a:defRPr/>
            </a:pPr>
            <a:r>
              <a:rPr lang="en-US" sz="1800" dirty="0">
                <a:latin typeface="Times New Roman" pitchFamily="18" charset="0"/>
              </a:rPr>
              <a:t>WORDS: </a:t>
            </a:r>
            <a:r>
              <a:rPr lang="en-US" sz="1800" i="1" dirty="0">
                <a:latin typeface="Times New Roman" pitchFamily="18" charset="0"/>
              </a:rPr>
              <a:t>Sarum Breviary</a:t>
            </a:r>
            <a:r>
              <a:rPr lang="en-US" sz="1800" dirty="0">
                <a:latin typeface="Times New Roman" pitchFamily="18" charset="0"/>
              </a:rPr>
              <a:t>, 1495; trans. by John Mason Neale, 1851</a:t>
            </a:r>
            <a:br>
              <a:rPr lang="en-US" sz="1800" dirty="0">
                <a:latin typeface="Times New Roman" pitchFamily="18" charset="0"/>
              </a:rPr>
            </a:br>
            <a:r>
              <a:rPr lang="en-US" sz="1800" dirty="0">
                <a:latin typeface="Times New Roman" pitchFamily="18" charset="0"/>
              </a:rPr>
              <a:t>(Mt. 17:1-8; Mk. 9:2-8; Lk. 9:28-36)</a:t>
            </a:r>
          </a:p>
        </p:txBody>
      </p:sp>
      <p:sp>
        <p:nvSpPr>
          <p:cNvPr id="9" name="TextBox 8">
            <a:extLst>
              <a:ext uri="{FF2B5EF4-FFF2-40B4-BE49-F238E27FC236}">
                <a16:creationId xmlns:a16="http://schemas.microsoft.com/office/drawing/2014/main" id="{E8240741-4521-2A3E-DEBB-02673C81C68A}"/>
              </a:ext>
            </a:extLst>
          </p:cNvPr>
          <p:cNvSpPr txBox="1"/>
          <p:nvPr/>
        </p:nvSpPr>
        <p:spPr>
          <a:xfrm>
            <a:off x="772886" y="2608407"/>
            <a:ext cx="7598228"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2. From age to age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the tale declares</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how with the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three disciples there</a:t>
            </a:r>
          </a:p>
        </p:txBody>
      </p:sp>
      <p:pic>
        <p:nvPicPr>
          <p:cNvPr id="2" name="Picture 1" descr="A path through a field of flowers&#10;&#10;AI-generated content may be incorrect.">
            <a:extLst>
              <a:ext uri="{FF2B5EF4-FFF2-40B4-BE49-F238E27FC236}">
                <a16:creationId xmlns:a16="http://schemas.microsoft.com/office/drawing/2014/main" id="{3523DB64-17B3-CEB2-BC4D-74163BB604E0}"/>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907204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674C-A306-DB19-19A0-41A63B441C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F054C7-2247-6FDD-3542-2D1AFAD3B136}"/>
              </a:ext>
            </a:extLst>
          </p:cNvPr>
          <p:cNvSpPr txBox="1"/>
          <p:nvPr/>
        </p:nvSpPr>
        <p:spPr>
          <a:xfrm>
            <a:off x="-1" y="0"/>
            <a:ext cx="5998029" cy="1477328"/>
          </a:xfrm>
          <a:prstGeom prst="rect">
            <a:avLst/>
          </a:prstGeom>
          <a:noFill/>
        </p:spPr>
        <p:txBody>
          <a:bodyPr wrap="square">
            <a:spAutoFit/>
          </a:bodyPr>
          <a:lstStyle/>
          <a:p>
            <a:pPr>
              <a:spcBef>
                <a:spcPct val="50000"/>
              </a:spcBef>
              <a:defRPr/>
            </a:pPr>
            <a:r>
              <a:rPr lang="en-US" sz="4500" dirty="0">
                <a:latin typeface="Verdana" panose="020B0604030504040204" pitchFamily="34" charset="0"/>
                <a:ea typeface="Verdana" panose="020B0604030504040204" pitchFamily="34" charset="0"/>
                <a:cs typeface="Verdana" panose="020B0604030504040204" pitchFamily="34" charset="0"/>
              </a:rPr>
              <a:t>O Wondrous Sight!</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O Vision Fair</a:t>
            </a:r>
          </a:p>
        </p:txBody>
      </p:sp>
      <p:sp>
        <p:nvSpPr>
          <p:cNvPr id="5" name="TextBox 4">
            <a:extLst>
              <a:ext uri="{FF2B5EF4-FFF2-40B4-BE49-F238E27FC236}">
                <a16:creationId xmlns:a16="http://schemas.microsoft.com/office/drawing/2014/main" id="{D992C6E0-18FD-0AAA-7465-5C9E2291EF3D}"/>
              </a:ext>
            </a:extLst>
          </p:cNvPr>
          <p:cNvSpPr txBox="1"/>
          <p:nvPr/>
        </p:nvSpPr>
        <p:spPr>
          <a:xfrm>
            <a:off x="7859485" y="346249"/>
            <a:ext cx="1055915" cy="784830"/>
          </a:xfrm>
          <a:prstGeom prst="rect">
            <a:avLst/>
          </a:prstGeom>
          <a:noFill/>
        </p:spPr>
        <p:txBody>
          <a:bodyPr wrap="square">
            <a:spAutoFit/>
          </a:bodyPr>
          <a:lstStyle/>
          <a:p>
            <a:pPr>
              <a:spcBef>
                <a:spcPct val="50000"/>
              </a:spcBef>
              <a:defRPr/>
            </a:pPr>
            <a:r>
              <a:rPr lang="en-US" sz="4500" dirty="0">
                <a:latin typeface="Times New Roman" pitchFamily="18" charset="0"/>
              </a:rPr>
              <a:t>258</a:t>
            </a:r>
          </a:p>
        </p:txBody>
      </p:sp>
      <p:sp>
        <p:nvSpPr>
          <p:cNvPr id="7" name="TextBox 6">
            <a:extLst>
              <a:ext uri="{FF2B5EF4-FFF2-40B4-BE49-F238E27FC236}">
                <a16:creationId xmlns:a16="http://schemas.microsoft.com/office/drawing/2014/main" id="{9A4CEA99-2912-3D43-4138-339C25B36442}"/>
              </a:ext>
            </a:extLst>
          </p:cNvPr>
          <p:cNvSpPr txBox="1"/>
          <p:nvPr/>
        </p:nvSpPr>
        <p:spPr>
          <a:xfrm>
            <a:off x="0" y="1477328"/>
            <a:ext cx="6792686" cy="646331"/>
          </a:xfrm>
          <a:prstGeom prst="rect">
            <a:avLst/>
          </a:prstGeom>
          <a:noFill/>
        </p:spPr>
        <p:txBody>
          <a:bodyPr wrap="square">
            <a:spAutoFit/>
          </a:bodyPr>
          <a:lstStyle/>
          <a:p>
            <a:pPr>
              <a:spcBef>
                <a:spcPct val="50000"/>
              </a:spcBef>
              <a:defRPr/>
            </a:pPr>
            <a:r>
              <a:rPr lang="en-US" sz="1800" dirty="0">
                <a:latin typeface="Times New Roman" pitchFamily="18" charset="0"/>
              </a:rPr>
              <a:t>WORDS: </a:t>
            </a:r>
            <a:r>
              <a:rPr lang="en-US" sz="1800" i="1" dirty="0">
                <a:latin typeface="Times New Roman" pitchFamily="18" charset="0"/>
              </a:rPr>
              <a:t>Sarum Breviary</a:t>
            </a:r>
            <a:r>
              <a:rPr lang="en-US" sz="1800" dirty="0">
                <a:latin typeface="Times New Roman" pitchFamily="18" charset="0"/>
              </a:rPr>
              <a:t>, 1495; trans. by John Mason Neale, 1851</a:t>
            </a:r>
            <a:br>
              <a:rPr lang="en-US" sz="1800" dirty="0">
                <a:latin typeface="Times New Roman" pitchFamily="18" charset="0"/>
              </a:rPr>
            </a:br>
            <a:r>
              <a:rPr lang="en-US" sz="1800" dirty="0">
                <a:latin typeface="Times New Roman" pitchFamily="18" charset="0"/>
              </a:rPr>
              <a:t>(Mt. 17:1-8; Mk. 9:2-8; Lk. 9:28-36)</a:t>
            </a:r>
          </a:p>
        </p:txBody>
      </p:sp>
      <p:sp>
        <p:nvSpPr>
          <p:cNvPr id="9" name="TextBox 8">
            <a:extLst>
              <a:ext uri="{FF2B5EF4-FFF2-40B4-BE49-F238E27FC236}">
                <a16:creationId xmlns:a16="http://schemas.microsoft.com/office/drawing/2014/main" id="{309D8433-4495-6040-9FE1-31072108D87B}"/>
              </a:ext>
            </a:extLst>
          </p:cNvPr>
          <p:cNvSpPr txBox="1"/>
          <p:nvPr/>
        </p:nvSpPr>
        <p:spPr>
          <a:xfrm>
            <a:off x="772886" y="2608407"/>
            <a:ext cx="7598228"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where Moses and</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Elijah meet,</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the Lord holds converse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high and sweet.</a:t>
            </a:r>
          </a:p>
        </p:txBody>
      </p:sp>
      <p:pic>
        <p:nvPicPr>
          <p:cNvPr id="2" name="Picture 1" descr="A path through a field of flowers&#10;&#10;AI-generated content may be incorrect.">
            <a:extLst>
              <a:ext uri="{FF2B5EF4-FFF2-40B4-BE49-F238E27FC236}">
                <a16:creationId xmlns:a16="http://schemas.microsoft.com/office/drawing/2014/main" id="{3D3F68A3-91C8-8A61-D854-00190738D017}"/>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8657494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8D8AF-2FD4-CA92-4613-2A8B46DF62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DE8585-C528-8C46-6163-08DAFB6D54E9}"/>
              </a:ext>
            </a:extLst>
          </p:cNvPr>
          <p:cNvSpPr txBox="1"/>
          <p:nvPr/>
        </p:nvSpPr>
        <p:spPr>
          <a:xfrm>
            <a:off x="-1" y="0"/>
            <a:ext cx="5998029" cy="1477328"/>
          </a:xfrm>
          <a:prstGeom prst="rect">
            <a:avLst/>
          </a:prstGeom>
          <a:noFill/>
        </p:spPr>
        <p:txBody>
          <a:bodyPr wrap="square">
            <a:spAutoFit/>
          </a:bodyPr>
          <a:lstStyle/>
          <a:p>
            <a:pPr>
              <a:spcBef>
                <a:spcPct val="50000"/>
              </a:spcBef>
              <a:defRPr/>
            </a:pPr>
            <a:r>
              <a:rPr lang="en-US" sz="4500" dirty="0">
                <a:latin typeface="Verdana" panose="020B0604030504040204" pitchFamily="34" charset="0"/>
                <a:ea typeface="Verdana" panose="020B0604030504040204" pitchFamily="34" charset="0"/>
                <a:cs typeface="Verdana" panose="020B0604030504040204" pitchFamily="34" charset="0"/>
              </a:rPr>
              <a:t>O Wondrous Sight!</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O Vision Fair</a:t>
            </a:r>
          </a:p>
        </p:txBody>
      </p:sp>
      <p:sp>
        <p:nvSpPr>
          <p:cNvPr id="5" name="TextBox 4">
            <a:extLst>
              <a:ext uri="{FF2B5EF4-FFF2-40B4-BE49-F238E27FC236}">
                <a16:creationId xmlns:a16="http://schemas.microsoft.com/office/drawing/2014/main" id="{548EEEC7-C6EE-BA27-1421-5E105B38E382}"/>
              </a:ext>
            </a:extLst>
          </p:cNvPr>
          <p:cNvSpPr txBox="1"/>
          <p:nvPr/>
        </p:nvSpPr>
        <p:spPr>
          <a:xfrm>
            <a:off x="7859485" y="346249"/>
            <a:ext cx="1055915" cy="784830"/>
          </a:xfrm>
          <a:prstGeom prst="rect">
            <a:avLst/>
          </a:prstGeom>
          <a:noFill/>
        </p:spPr>
        <p:txBody>
          <a:bodyPr wrap="square">
            <a:spAutoFit/>
          </a:bodyPr>
          <a:lstStyle/>
          <a:p>
            <a:pPr>
              <a:spcBef>
                <a:spcPct val="50000"/>
              </a:spcBef>
              <a:defRPr/>
            </a:pPr>
            <a:r>
              <a:rPr lang="en-US" sz="4500" dirty="0">
                <a:latin typeface="Times New Roman" pitchFamily="18" charset="0"/>
              </a:rPr>
              <a:t>258</a:t>
            </a:r>
          </a:p>
        </p:txBody>
      </p:sp>
      <p:sp>
        <p:nvSpPr>
          <p:cNvPr id="7" name="TextBox 6">
            <a:extLst>
              <a:ext uri="{FF2B5EF4-FFF2-40B4-BE49-F238E27FC236}">
                <a16:creationId xmlns:a16="http://schemas.microsoft.com/office/drawing/2014/main" id="{A729171D-348C-FC56-218A-B4AA147B9065}"/>
              </a:ext>
            </a:extLst>
          </p:cNvPr>
          <p:cNvSpPr txBox="1"/>
          <p:nvPr/>
        </p:nvSpPr>
        <p:spPr>
          <a:xfrm>
            <a:off x="0" y="1477328"/>
            <a:ext cx="6792686" cy="646331"/>
          </a:xfrm>
          <a:prstGeom prst="rect">
            <a:avLst/>
          </a:prstGeom>
          <a:noFill/>
        </p:spPr>
        <p:txBody>
          <a:bodyPr wrap="square">
            <a:spAutoFit/>
          </a:bodyPr>
          <a:lstStyle/>
          <a:p>
            <a:pPr>
              <a:spcBef>
                <a:spcPct val="50000"/>
              </a:spcBef>
              <a:defRPr/>
            </a:pPr>
            <a:r>
              <a:rPr lang="en-US" sz="1800" dirty="0">
                <a:latin typeface="Times New Roman" pitchFamily="18" charset="0"/>
              </a:rPr>
              <a:t>WORDS: </a:t>
            </a:r>
            <a:r>
              <a:rPr lang="en-US" sz="1800" i="1" dirty="0">
                <a:latin typeface="Times New Roman" pitchFamily="18" charset="0"/>
              </a:rPr>
              <a:t>Sarum Breviary</a:t>
            </a:r>
            <a:r>
              <a:rPr lang="en-US" sz="1800" dirty="0">
                <a:latin typeface="Times New Roman" pitchFamily="18" charset="0"/>
              </a:rPr>
              <a:t>, 1495; trans. by John Mason Neale, 1851</a:t>
            </a:r>
            <a:br>
              <a:rPr lang="en-US" sz="1800" dirty="0">
                <a:latin typeface="Times New Roman" pitchFamily="18" charset="0"/>
              </a:rPr>
            </a:br>
            <a:r>
              <a:rPr lang="en-US" sz="1800" dirty="0">
                <a:latin typeface="Times New Roman" pitchFamily="18" charset="0"/>
              </a:rPr>
              <a:t>(Mt. 17:1-8; Mk. 9:2-8; Lk. 9:28-36)</a:t>
            </a:r>
          </a:p>
        </p:txBody>
      </p:sp>
      <p:sp>
        <p:nvSpPr>
          <p:cNvPr id="9" name="TextBox 8">
            <a:extLst>
              <a:ext uri="{FF2B5EF4-FFF2-40B4-BE49-F238E27FC236}">
                <a16:creationId xmlns:a16="http://schemas.microsoft.com/office/drawing/2014/main" id="{95B89CEA-B1F8-A28D-6428-AE60235570B8}"/>
              </a:ext>
            </a:extLst>
          </p:cNvPr>
          <p:cNvSpPr txBox="1"/>
          <p:nvPr/>
        </p:nvSpPr>
        <p:spPr>
          <a:xfrm>
            <a:off x="772886" y="2608407"/>
            <a:ext cx="7598228"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4. With shining face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and bright array,</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Christ deigns to</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manifest that day</a:t>
            </a:r>
          </a:p>
        </p:txBody>
      </p:sp>
      <p:pic>
        <p:nvPicPr>
          <p:cNvPr id="2" name="Picture 1" descr="A path through a field of flowers&#10;&#10;AI-generated content may be incorrect.">
            <a:extLst>
              <a:ext uri="{FF2B5EF4-FFF2-40B4-BE49-F238E27FC236}">
                <a16:creationId xmlns:a16="http://schemas.microsoft.com/office/drawing/2014/main" id="{B81E87A8-FE41-7F48-7182-F66A2C054C1E}"/>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9342699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22605-98ED-5BAE-5EB5-C344ED9F5A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88C490-BD34-6EBE-56A4-871BFE7F74A1}"/>
              </a:ext>
            </a:extLst>
          </p:cNvPr>
          <p:cNvSpPr txBox="1"/>
          <p:nvPr/>
        </p:nvSpPr>
        <p:spPr>
          <a:xfrm>
            <a:off x="-1" y="0"/>
            <a:ext cx="5998029" cy="1477328"/>
          </a:xfrm>
          <a:prstGeom prst="rect">
            <a:avLst/>
          </a:prstGeom>
          <a:noFill/>
        </p:spPr>
        <p:txBody>
          <a:bodyPr wrap="square">
            <a:spAutoFit/>
          </a:bodyPr>
          <a:lstStyle/>
          <a:p>
            <a:pPr>
              <a:spcBef>
                <a:spcPct val="50000"/>
              </a:spcBef>
              <a:defRPr/>
            </a:pPr>
            <a:r>
              <a:rPr lang="en-US" sz="4500" dirty="0">
                <a:latin typeface="Verdana" panose="020B0604030504040204" pitchFamily="34" charset="0"/>
                <a:ea typeface="Verdana" panose="020B0604030504040204" pitchFamily="34" charset="0"/>
                <a:cs typeface="Verdana" panose="020B0604030504040204" pitchFamily="34" charset="0"/>
              </a:rPr>
              <a:t>O Wondrous Sight!</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O Vision Fair</a:t>
            </a:r>
          </a:p>
        </p:txBody>
      </p:sp>
      <p:sp>
        <p:nvSpPr>
          <p:cNvPr id="5" name="TextBox 4">
            <a:extLst>
              <a:ext uri="{FF2B5EF4-FFF2-40B4-BE49-F238E27FC236}">
                <a16:creationId xmlns:a16="http://schemas.microsoft.com/office/drawing/2014/main" id="{908CA5AE-9332-A753-C86B-A558B2F193E4}"/>
              </a:ext>
            </a:extLst>
          </p:cNvPr>
          <p:cNvSpPr txBox="1"/>
          <p:nvPr/>
        </p:nvSpPr>
        <p:spPr>
          <a:xfrm>
            <a:off x="7859485" y="346249"/>
            <a:ext cx="1055915" cy="784830"/>
          </a:xfrm>
          <a:prstGeom prst="rect">
            <a:avLst/>
          </a:prstGeom>
          <a:noFill/>
        </p:spPr>
        <p:txBody>
          <a:bodyPr wrap="square">
            <a:spAutoFit/>
          </a:bodyPr>
          <a:lstStyle/>
          <a:p>
            <a:pPr>
              <a:spcBef>
                <a:spcPct val="50000"/>
              </a:spcBef>
              <a:defRPr/>
            </a:pPr>
            <a:r>
              <a:rPr lang="en-US" sz="4500" dirty="0">
                <a:latin typeface="Times New Roman" pitchFamily="18" charset="0"/>
              </a:rPr>
              <a:t>258</a:t>
            </a:r>
          </a:p>
        </p:txBody>
      </p:sp>
      <p:sp>
        <p:nvSpPr>
          <p:cNvPr id="7" name="TextBox 6">
            <a:extLst>
              <a:ext uri="{FF2B5EF4-FFF2-40B4-BE49-F238E27FC236}">
                <a16:creationId xmlns:a16="http://schemas.microsoft.com/office/drawing/2014/main" id="{0D3A7A97-542C-0F88-F254-F0B25146D354}"/>
              </a:ext>
            </a:extLst>
          </p:cNvPr>
          <p:cNvSpPr txBox="1"/>
          <p:nvPr/>
        </p:nvSpPr>
        <p:spPr>
          <a:xfrm>
            <a:off x="0" y="1477328"/>
            <a:ext cx="6792686" cy="646331"/>
          </a:xfrm>
          <a:prstGeom prst="rect">
            <a:avLst/>
          </a:prstGeom>
          <a:noFill/>
        </p:spPr>
        <p:txBody>
          <a:bodyPr wrap="square">
            <a:spAutoFit/>
          </a:bodyPr>
          <a:lstStyle/>
          <a:p>
            <a:pPr>
              <a:spcBef>
                <a:spcPct val="50000"/>
              </a:spcBef>
              <a:defRPr/>
            </a:pPr>
            <a:r>
              <a:rPr lang="en-US" sz="1800" dirty="0">
                <a:latin typeface="Times New Roman" pitchFamily="18" charset="0"/>
              </a:rPr>
              <a:t>WORDS: </a:t>
            </a:r>
            <a:r>
              <a:rPr lang="en-US" sz="1800" i="1" dirty="0">
                <a:latin typeface="Times New Roman" pitchFamily="18" charset="0"/>
              </a:rPr>
              <a:t>Sarum Breviary</a:t>
            </a:r>
            <a:r>
              <a:rPr lang="en-US" sz="1800" dirty="0">
                <a:latin typeface="Times New Roman" pitchFamily="18" charset="0"/>
              </a:rPr>
              <a:t>, 1495; trans. by John Mason Neale, 1851</a:t>
            </a:r>
            <a:br>
              <a:rPr lang="en-US" sz="1800" dirty="0">
                <a:latin typeface="Times New Roman" pitchFamily="18" charset="0"/>
              </a:rPr>
            </a:br>
            <a:r>
              <a:rPr lang="en-US" sz="1800" dirty="0">
                <a:latin typeface="Times New Roman" pitchFamily="18" charset="0"/>
              </a:rPr>
              <a:t>(Mt. 17:1-8; Mk. 9:2-8; Lk. 9:28-36)</a:t>
            </a:r>
          </a:p>
        </p:txBody>
      </p:sp>
      <p:sp>
        <p:nvSpPr>
          <p:cNvPr id="9" name="TextBox 8">
            <a:extLst>
              <a:ext uri="{FF2B5EF4-FFF2-40B4-BE49-F238E27FC236}">
                <a16:creationId xmlns:a16="http://schemas.microsoft.com/office/drawing/2014/main" id="{BBC90455-06CE-CEBA-1677-459AEA239C2D}"/>
              </a:ext>
            </a:extLst>
          </p:cNvPr>
          <p:cNvSpPr txBox="1"/>
          <p:nvPr/>
        </p:nvSpPr>
        <p:spPr>
          <a:xfrm>
            <a:off x="772886" y="2608407"/>
            <a:ext cx="7598228" cy="3661130"/>
          </a:xfrm>
          <a:prstGeom prst="rect">
            <a:avLst/>
          </a:prstGeom>
          <a:noFill/>
        </p:spPr>
        <p:txBody>
          <a:bodyPr wrap="square">
            <a:spAutoFit/>
          </a:bodyPr>
          <a:lstStyle/>
          <a:p>
            <a:pPr algn="ctr">
              <a:lnSpc>
                <a:spcPct val="150000"/>
              </a:lnSpc>
              <a:spcBef>
                <a:spcPct val="50000"/>
              </a:spcBef>
              <a:defRPr/>
            </a:pPr>
            <a:r>
              <a:rPr lang="en-US" sz="4000" dirty="0">
                <a:latin typeface="Verdana" panose="020B0604030504040204" pitchFamily="34" charset="0"/>
                <a:ea typeface="Verdana" panose="020B0604030504040204" pitchFamily="34" charset="0"/>
                <a:cs typeface="Verdana" panose="020B0604030504040204" pitchFamily="34" charset="0"/>
              </a:rPr>
              <a:t>what glory shall</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be theirs above</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who joy in God</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latin typeface="Verdana" panose="020B0604030504040204" pitchFamily="34" charset="0"/>
                <a:ea typeface="Verdana" panose="020B0604030504040204" pitchFamily="34" charset="0"/>
                <a:cs typeface="Verdana" panose="020B0604030504040204" pitchFamily="34" charset="0"/>
              </a:rPr>
              <a:t>with perfect love.</a:t>
            </a:r>
          </a:p>
        </p:txBody>
      </p:sp>
      <p:pic>
        <p:nvPicPr>
          <p:cNvPr id="2" name="Picture 1" descr="A path through a field of flowers&#10;&#10;AI-generated content may be incorrect.">
            <a:extLst>
              <a:ext uri="{FF2B5EF4-FFF2-40B4-BE49-F238E27FC236}">
                <a16:creationId xmlns:a16="http://schemas.microsoft.com/office/drawing/2014/main" id="{2712C31F-333C-C8DB-21B8-45AC337DD151}"/>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6352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FC9F2A-707C-1122-4AF4-52D96E69EB21}"/>
              </a:ext>
            </a:extLst>
          </p:cNvPr>
          <p:cNvPicPr>
            <a:picLocks noChangeAspect="1" noChangeArrowheads="1"/>
          </p:cNvPicPr>
          <p:nvPr/>
        </p:nvPicPr>
        <p:blipFill>
          <a:blip r:embed="rId2" cstate="email">
            <a:alphaModFix amt="70000"/>
            <a:extLst>
              <a:ext uri="{28A0092B-C50C-407E-A947-70E740481C1C}">
                <a14:useLocalDpi xmlns:a14="http://schemas.microsoft.com/office/drawing/2010/main"/>
              </a:ext>
            </a:extLst>
          </a:blip>
          <a:srcRect/>
          <a:stretch/>
        </p:blipFill>
        <p:spPr bwMode="auto">
          <a:xfrm>
            <a:off x="0" y="12"/>
            <a:ext cx="9143999" cy="6857985"/>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3031" y="1885950"/>
            <a:ext cx="6379369"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7D48A1-1525-A8C2-2F85-2B9BDE733C29}"/>
              </a:ext>
            </a:extLst>
          </p:cNvPr>
          <p:cNvSpPr txBox="1"/>
          <p:nvPr/>
        </p:nvSpPr>
        <p:spPr>
          <a:xfrm>
            <a:off x="1707356" y="2247900"/>
            <a:ext cx="5686425" cy="25146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700" b="1" dirty="0">
                <a:solidFill>
                  <a:schemeClr val="tx1">
                    <a:lumMod val="75000"/>
                    <a:lumOff val="25000"/>
                  </a:schemeClr>
                </a:solidFill>
                <a:latin typeface="+mj-lt"/>
                <a:ea typeface="+mj-ea"/>
                <a:cs typeface="+mj-cs"/>
              </a:rPr>
              <a:t>Young Disciples’ Message</a:t>
            </a:r>
          </a:p>
        </p:txBody>
      </p:sp>
    </p:spTree>
    <p:extLst>
      <p:ext uri="{BB962C8B-B14F-4D97-AF65-F5344CB8AC3E}">
        <p14:creationId xmlns:p14="http://schemas.microsoft.com/office/powerpoint/2010/main" val="23502949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21AC17-8BCF-3C85-B59B-8C84571AC065}"/>
              </a:ext>
            </a:extLst>
          </p:cNvPr>
          <p:cNvSpPr>
            <a:spLocks noGrp="1"/>
          </p:cNvSpPr>
          <p:nvPr>
            <p:ph type="body" sz="quarter" idx="10"/>
          </p:nvPr>
        </p:nvSpPr>
        <p:spPr/>
        <p:txBody>
          <a:bodyPr>
            <a:normAutofit fontScale="92500" lnSpcReduction="10000"/>
          </a:bodyPr>
          <a:lstStyle/>
          <a:p>
            <a:pP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Spirit of the living God, fall afresh on me.</a:t>
            </a:r>
          </a:p>
          <a:p>
            <a:pP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Spirit of the living God, fall afresh on me.</a:t>
            </a:r>
          </a:p>
          <a:p>
            <a:pP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Melt me, mold me, fill me, use me.</a:t>
            </a:r>
          </a:p>
          <a:p>
            <a:pP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Spirit of the living God, fall afresh on me.</a:t>
            </a:r>
          </a:p>
          <a:p>
            <a:pP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65710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4F1A9-DC39-4558-D6DC-299C9DFB5071}"/>
              </a:ext>
            </a:extLst>
          </p:cNvPr>
          <p:cNvSpPr>
            <a:spLocks noGrp="1"/>
          </p:cNvSpPr>
          <p:nvPr>
            <p:ph type="ctrTitle"/>
          </p:nvPr>
        </p:nvSpPr>
        <p:spPr>
          <a:xfrm>
            <a:off x="482600" y="643467"/>
            <a:ext cx="3876457" cy="4567137"/>
          </a:xfrm>
        </p:spPr>
        <p:txBody>
          <a:bodyPr>
            <a:normAutofit/>
          </a:bodyPr>
          <a:lstStyle/>
          <a:p>
            <a:pPr algn="l"/>
            <a:r>
              <a:rPr lang="en-US" sz="3800" dirty="0"/>
              <a:t>Exodus 34: 29 -35</a:t>
            </a:r>
          </a:p>
        </p:txBody>
      </p:sp>
      <p:sp>
        <p:nvSpPr>
          <p:cNvPr id="3" name="Subtitle 2">
            <a:extLst>
              <a:ext uri="{FF2B5EF4-FFF2-40B4-BE49-F238E27FC236}">
                <a16:creationId xmlns:a16="http://schemas.microsoft.com/office/drawing/2014/main" id="{EA6E137F-C11D-6E1A-D943-B87747EB451F}"/>
              </a:ext>
            </a:extLst>
          </p:cNvPr>
          <p:cNvSpPr>
            <a:spLocks noGrp="1"/>
          </p:cNvSpPr>
          <p:nvPr>
            <p:ph type="subTitle" idx="1"/>
          </p:nvPr>
        </p:nvSpPr>
        <p:spPr>
          <a:xfrm>
            <a:off x="482600" y="5277684"/>
            <a:ext cx="3465438" cy="775494"/>
          </a:xfrm>
        </p:spPr>
        <p:txBody>
          <a:bodyPr>
            <a:normAutofit/>
          </a:bodyPr>
          <a:lstStyle/>
          <a:p>
            <a:pPr algn="l"/>
            <a:r>
              <a:rPr lang="en-US" dirty="0"/>
              <a:t>NRSVUE</a:t>
            </a:r>
            <a:endParaRPr lang="en-US"/>
          </a:p>
        </p:txBody>
      </p:sp>
      <p:pic>
        <p:nvPicPr>
          <p:cNvPr id="1026" name="Picture 2" descr="Moses Tablets Images – Browse 2,266 Stock Photos, Vectors, and Video |  Adobe Stock">
            <a:extLst>
              <a:ext uri="{FF2B5EF4-FFF2-40B4-BE49-F238E27FC236}">
                <a16:creationId xmlns:a16="http://schemas.microsoft.com/office/drawing/2014/main" id="{BB70543B-C564-3632-2D0C-467675BCDA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6460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1FAC53-6245-3CEE-E5D0-EEE6D9E65DE9}"/>
              </a:ext>
            </a:extLst>
          </p:cNvPr>
          <p:cNvSpPr txBox="1"/>
          <p:nvPr/>
        </p:nvSpPr>
        <p:spPr>
          <a:xfrm>
            <a:off x="100208" y="428723"/>
            <a:ext cx="9043792" cy="6000553"/>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Moses came down from Mount Sinai. As he came down from the mountain with the two tablets of the covenant in his hand, Moses did not know that the skin of his face shone because he had been talking with God.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Aaron and all the Israelites saw Moses, the skin of his face was shining, and they were afraid to come near him.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9276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D035-E2BF-9D5D-E7A3-7BC0E20B64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D2E390-AFE7-40C7-FD18-3E0FC3C42227}"/>
              </a:ext>
            </a:extLst>
          </p:cNvPr>
          <p:cNvSpPr txBox="1"/>
          <p:nvPr/>
        </p:nvSpPr>
        <p:spPr>
          <a:xfrm>
            <a:off x="100208" y="659555"/>
            <a:ext cx="9043792" cy="553888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Moses called to them, and Aaron and all the leaders of the congregation returned to him, and Moses spoke with them.</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Afterward all the Israelites came near, and he gave them in commandment all that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had spoken with him on Mount Sinai.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92252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4750" y="0"/>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5275266" y="1055913"/>
            <a:ext cx="378595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a:t>
            </a:r>
            <a:r>
              <a:rPr lang="en-US" sz="3000" dirty="0" err="1">
                <a:latin typeface="Verdana" panose="020B0604030504040204" pitchFamily="34" charset="0"/>
                <a:ea typeface="Verdana" panose="020B0604030504040204" pitchFamily="34" charset="0"/>
                <a:cs typeface="Verdana" panose="020B0604030504040204" pitchFamily="34" charset="0"/>
              </a:rPr>
              <a:t>TaeWon</a:t>
            </a:r>
            <a:r>
              <a:rPr lang="en-US" sz="3000" dirty="0">
                <a:latin typeface="Verdana" panose="020B0604030504040204" pitchFamily="34" charset="0"/>
                <a:ea typeface="Verdana" panose="020B0604030504040204" pitchFamily="34" charset="0"/>
                <a:cs typeface="Verdana" panose="020B0604030504040204" pitchFamily="34" charset="0"/>
              </a:rPr>
              <a:t> Kang</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6</a:t>
            </a:r>
            <a:r>
              <a:rPr lang="en-US" sz="3000" i="1" baseline="30000" dirty="0">
                <a:latin typeface="Verdana" panose="020B0604030504040204" pitchFamily="34" charset="0"/>
                <a:ea typeface="Verdana" panose="020B0604030504040204" pitchFamily="34" charset="0"/>
                <a:cs typeface="Verdana" panose="020B0604030504040204" pitchFamily="34" charset="0"/>
              </a:rPr>
              <a:t>th</a:t>
            </a:r>
            <a:r>
              <a:rPr lang="en-US" sz="3000" i="1" dirty="0">
                <a:latin typeface="Verdana" panose="020B0604030504040204" pitchFamily="34" charset="0"/>
                <a:ea typeface="Verdana" panose="020B0604030504040204" pitchFamily="34" charset="0"/>
                <a:cs typeface="Verdana" panose="020B0604030504040204" pitchFamily="34" charset="0"/>
              </a:rPr>
              <a:t> Sunday of Epiphany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February 16</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2025</a:t>
            </a:r>
          </a:p>
          <a:p>
            <a:pPr algn="ctr" defTabSz="914400">
              <a:lnSpc>
                <a:spcPct val="90000"/>
              </a:lnSpc>
              <a:spcAft>
                <a:spcPts val="600"/>
              </a:spcAft>
            </a:pP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400"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sz="2400"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769429" y="1055914"/>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descr="A stained glass window with a religious image&#10;&#10;AI-generated content may be incorrect.">
            <a:extLst>
              <a:ext uri="{FF2B5EF4-FFF2-40B4-BE49-F238E27FC236}">
                <a16:creationId xmlns:a16="http://schemas.microsoft.com/office/drawing/2014/main" id="{0E99F68D-839D-7942-2630-6E2BAFBA66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172323" y="283028"/>
            <a:ext cx="3399677" cy="6062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57FF-5F56-450F-4B16-678C262C38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75FF40-6BF6-80D6-BE40-AEDD31F235A9}"/>
              </a:ext>
            </a:extLst>
          </p:cNvPr>
          <p:cNvSpPr txBox="1"/>
          <p:nvPr/>
        </p:nvSpPr>
        <p:spPr>
          <a:xfrm>
            <a:off x="100208" y="774972"/>
            <a:ext cx="9043792" cy="530805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Moses had finished speaking with them, he put a veil on his face,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whenever Moses went in before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to speak with him, he would take the veil off until he came out, and when he came out and told the Israelites what he had been commanded,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27587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8894-2278-82EE-E110-42752F3B0D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FFAACF-BDF4-D8E4-F743-20C78DF20381}"/>
              </a:ext>
            </a:extLst>
          </p:cNvPr>
          <p:cNvSpPr txBox="1"/>
          <p:nvPr/>
        </p:nvSpPr>
        <p:spPr>
          <a:xfrm>
            <a:off x="50104" y="2044550"/>
            <a:ext cx="9043792" cy="2768900"/>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Israelites would see the face of Moses, that the skin of his face was shining, and Moses would put the veil on his face again until he went in to speak with him.</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5551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pic>
        <p:nvPicPr>
          <p:cNvPr id="2" name="Picture 1">
            <a:extLst>
              <a:ext uri="{FF2B5EF4-FFF2-40B4-BE49-F238E27FC236}">
                <a16:creationId xmlns:a16="http://schemas.microsoft.com/office/drawing/2014/main" id="{99DF236B-1DDC-5245-ADE0-2E6040D76A27}"/>
              </a:ext>
            </a:extLst>
          </p:cNvPr>
          <p:cNvPicPr>
            <a:picLocks noChangeAspect="1"/>
          </p:cNvPicPr>
          <p:nvPr/>
        </p:nvPicPr>
        <p:blipFill>
          <a:blip r:embed="rId2"/>
          <a:stretch>
            <a:fillRect/>
          </a:stretch>
        </p:blipFill>
        <p:spPr>
          <a:xfrm>
            <a:off x="-13855" y="1556737"/>
            <a:ext cx="9144000" cy="4942703"/>
          </a:xfrm>
          <a:prstGeom prst="rect">
            <a:avLst/>
          </a:prstGeom>
        </p:spPr>
      </p:pic>
    </p:spTree>
    <p:extLst>
      <p:ext uri="{BB962C8B-B14F-4D97-AF65-F5344CB8AC3E}">
        <p14:creationId xmlns:p14="http://schemas.microsoft.com/office/powerpoint/2010/main" val="116289007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BCDA48-4943-6E4C-BCDE-9707FC80F775}"/>
              </a:ext>
            </a:extLst>
          </p:cNvPr>
          <p:cNvPicPr>
            <a:picLocks noChangeAspect="1"/>
          </p:cNvPicPr>
          <p:nvPr/>
        </p:nvPicPr>
        <p:blipFill>
          <a:blip r:embed="rId2">
            <a:alphaModFix amt="15000"/>
          </a:blip>
          <a:stretch>
            <a:fillRect/>
          </a:stretch>
        </p:blipFill>
        <p:spPr>
          <a:xfrm>
            <a:off x="-13855" y="1567248"/>
            <a:ext cx="9144000" cy="4942703"/>
          </a:xfrm>
          <a:prstGeom prst="rect">
            <a:avLst/>
          </a:prstGeom>
        </p:spPr>
      </p:pic>
      <p:sp>
        <p:nvSpPr>
          <p:cNvPr id="5" name="TextBox 4"/>
          <p:cNvSpPr txBox="1"/>
          <p:nvPr/>
        </p:nvSpPr>
        <p:spPr>
          <a:xfrm>
            <a:off x="294966" y="1903108"/>
            <a:ext cx="8549592" cy="1754326"/>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1</a:t>
            </a:r>
            <a:r>
              <a:rPr lang="en-US" sz="3600" dirty="0">
                <a:latin typeface="Times New Roman" charset="0"/>
                <a:ea typeface="Times New Roman" charset="0"/>
                <a:cs typeface="Times New Roman" charset="0"/>
              </a:rPr>
              <a:t>The Lord reigns; let the peoples tremble!  the Lord sits enthroned upon the cherubim, let the earth quake!</a:t>
            </a:r>
          </a:p>
        </p:txBody>
      </p:sp>
      <p:sp>
        <p:nvSpPr>
          <p:cNvPr id="7" name="TextBox 6"/>
          <p:cNvSpPr txBox="1"/>
          <p:nvPr/>
        </p:nvSpPr>
        <p:spPr>
          <a:xfrm>
            <a:off x="294966" y="4636465"/>
            <a:ext cx="8549592" cy="1200329"/>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a:t>
            </a:r>
            <a:r>
              <a:rPr lang="en-US" sz="3600" b="1" baseline="30000" dirty="0">
                <a:solidFill>
                  <a:srgbClr val="FF0000"/>
                </a:solidFill>
                <a:latin typeface="Times New Roman" charset="0"/>
                <a:ea typeface="Times New Roman" charset="0"/>
                <a:cs typeface="Times New Roman" charset="0"/>
              </a:rPr>
              <a:t>2</a:t>
            </a:r>
            <a:r>
              <a:rPr lang="en-US" sz="3600" b="1" dirty="0">
                <a:latin typeface="Times New Roman" charset="0"/>
                <a:ea typeface="Times New Roman" charset="0"/>
                <a:cs typeface="Times New Roman" charset="0"/>
              </a:rPr>
              <a:t>The Lord is great in Zion,</a:t>
            </a:r>
          </a:p>
          <a:p>
            <a:pPr algn="ctr"/>
            <a:r>
              <a:rPr lang="en-US" sz="3600" b="1" dirty="0">
                <a:latin typeface="Times New Roman" charset="0"/>
                <a:ea typeface="Times New Roman" charset="0"/>
                <a:cs typeface="Times New Roman" charset="0"/>
              </a:rPr>
              <a:t>and is exalted over all the peoples.</a:t>
            </a:r>
          </a:p>
        </p:txBody>
      </p:sp>
      <p:sp>
        <p:nvSpPr>
          <p:cNvPr id="8" name="TextBox 7"/>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148204126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B53978-7D0E-2843-B398-534B430A22CE}"/>
              </a:ext>
            </a:extLst>
          </p:cNvPr>
          <p:cNvPicPr>
            <a:picLocks noChangeAspect="1"/>
          </p:cNvPicPr>
          <p:nvPr/>
        </p:nvPicPr>
        <p:blipFill>
          <a:blip r:embed="rId2">
            <a:alphaModFix amt="15000"/>
          </a:blip>
          <a:stretch>
            <a:fillRect/>
          </a:stretch>
        </p:blipFill>
        <p:spPr>
          <a:xfrm>
            <a:off x="-13855" y="1556737"/>
            <a:ext cx="9144000" cy="4942703"/>
          </a:xfrm>
          <a:prstGeom prst="rect">
            <a:avLst/>
          </a:prstGeom>
        </p:spPr>
      </p:pic>
      <p:sp>
        <p:nvSpPr>
          <p:cNvPr id="9" name="TextBox 8"/>
          <p:cNvSpPr txBox="1"/>
          <p:nvPr/>
        </p:nvSpPr>
        <p:spPr>
          <a:xfrm>
            <a:off x="294966" y="2281649"/>
            <a:ext cx="8549592" cy="1200329"/>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3</a:t>
            </a:r>
            <a:r>
              <a:rPr lang="en-US" sz="3600" dirty="0">
                <a:latin typeface="Times New Roman" charset="0"/>
                <a:ea typeface="Times New Roman" charset="0"/>
                <a:cs typeface="Times New Roman" charset="0"/>
              </a:rPr>
              <a:t>Let them praise your great </a:t>
            </a:r>
          </a:p>
          <a:p>
            <a:pPr algn="ctr"/>
            <a:r>
              <a:rPr lang="en-US" sz="3600" dirty="0">
                <a:latin typeface="Times New Roman" charset="0"/>
                <a:ea typeface="Times New Roman" charset="0"/>
                <a:cs typeface="Times New Roman" charset="0"/>
              </a:rPr>
              <a:t>and wondrous name!</a:t>
            </a:r>
          </a:p>
        </p:txBody>
      </p:sp>
      <p:sp>
        <p:nvSpPr>
          <p:cNvPr id="10" name="TextBox 9"/>
          <p:cNvSpPr txBox="1"/>
          <p:nvPr/>
        </p:nvSpPr>
        <p:spPr>
          <a:xfrm>
            <a:off x="294966" y="4405246"/>
            <a:ext cx="8549592" cy="646331"/>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Holy is the Lord!</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54689830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A1A44F-7097-5547-AB5B-C8A66EEAFD43}"/>
              </a:ext>
            </a:extLst>
          </p:cNvPr>
          <p:cNvPicPr>
            <a:picLocks noChangeAspect="1"/>
          </p:cNvPicPr>
          <p:nvPr/>
        </p:nvPicPr>
        <p:blipFill>
          <a:blip r:embed="rId2">
            <a:alphaModFix amt="15000"/>
          </a:blip>
          <a:stretch>
            <a:fillRect/>
          </a:stretch>
        </p:blipFill>
        <p:spPr>
          <a:xfrm>
            <a:off x="-13855" y="1567248"/>
            <a:ext cx="9144000" cy="4942703"/>
          </a:xfrm>
          <a:prstGeom prst="rect">
            <a:avLst/>
          </a:prstGeom>
        </p:spPr>
      </p:pic>
      <p:sp>
        <p:nvSpPr>
          <p:cNvPr id="9" name="TextBox 8"/>
          <p:cNvSpPr txBox="1"/>
          <p:nvPr/>
        </p:nvSpPr>
        <p:spPr>
          <a:xfrm>
            <a:off x="294966" y="2229094"/>
            <a:ext cx="8549592" cy="1200329"/>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4</a:t>
            </a:r>
            <a:r>
              <a:rPr lang="en-US" sz="3600" dirty="0">
                <a:latin typeface="Times New Roman" charset="0"/>
                <a:ea typeface="Times New Roman" charset="0"/>
                <a:cs typeface="Times New Roman" charset="0"/>
              </a:rPr>
              <a:t>Mighty Ruler, lover of justice,</a:t>
            </a:r>
          </a:p>
          <a:p>
            <a:pPr algn="ctr"/>
            <a:r>
              <a:rPr lang="en-US" sz="3600" dirty="0">
                <a:latin typeface="Times New Roman" charset="0"/>
                <a:ea typeface="Times New Roman" charset="0"/>
                <a:cs typeface="Times New Roman" charset="0"/>
              </a:rPr>
              <a:t>you have established equity;</a:t>
            </a:r>
          </a:p>
        </p:txBody>
      </p:sp>
      <p:sp>
        <p:nvSpPr>
          <p:cNvPr id="10" name="TextBox 9"/>
          <p:cNvSpPr txBox="1"/>
          <p:nvPr/>
        </p:nvSpPr>
        <p:spPr>
          <a:xfrm>
            <a:off x="294966" y="4242844"/>
            <a:ext cx="8549592" cy="1200329"/>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you have executed justice</a:t>
            </a:r>
          </a:p>
          <a:p>
            <a:pPr algn="ctr"/>
            <a:r>
              <a:rPr lang="en-US" sz="3600" b="1" dirty="0">
                <a:latin typeface="Times New Roman" charset="0"/>
                <a:ea typeface="Times New Roman" charset="0"/>
                <a:cs typeface="Times New Roman" charset="0"/>
              </a:rPr>
              <a:t>and righteousness in Jacob.</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124451368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52A620-EA59-B946-A628-31DA7E6A368E}"/>
              </a:ext>
            </a:extLst>
          </p:cNvPr>
          <p:cNvPicPr>
            <a:picLocks noChangeAspect="1"/>
          </p:cNvPicPr>
          <p:nvPr/>
        </p:nvPicPr>
        <p:blipFill>
          <a:blip r:embed="rId2">
            <a:alphaModFix amt="15000"/>
          </a:blip>
          <a:stretch>
            <a:fillRect/>
          </a:stretch>
        </p:blipFill>
        <p:spPr>
          <a:xfrm>
            <a:off x="-13855" y="1556737"/>
            <a:ext cx="9144000" cy="4942703"/>
          </a:xfrm>
          <a:prstGeom prst="rect">
            <a:avLst/>
          </a:prstGeom>
        </p:spPr>
      </p:pic>
      <p:sp>
        <p:nvSpPr>
          <p:cNvPr id="9" name="TextBox 8"/>
          <p:cNvSpPr txBox="1"/>
          <p:nvPr/>
        </p:nvSpPr>
        <p:spPr>
          <a:xfrm>
            <a:off x="294966" y="2250119"/>
            <a:ext cx="8549592" cy="1200329"/>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5</a:t>
            </a:r>
            <a:r>
              <a:rPr lang="en-US" sz="3600" dirty="0">
                <a:latin typeface="Times New Roman" charset="0"/>
                <a:ea typeface="Times New Roman" charset="0"/>
                <a:cs typeface="Times New Roman" charset="0"/>
              </a:rPr>
              <a:t>Extol the Lord our God.</a:t>
            </a:r>
          </a:p>
          <a:p>
            <a:pPr algn="ctr"/>
            <a:r>
              <a:rPr lang="en-US" sz="3600" dirty="0">
                <a:latin typeface="Times New Roman" charset="0"/>
                <a:ea typeface="Times New Roman" charset="0"/>
                <a:cs typeface="Times New Roman" charset="0"/>
              </a:rPr>
              <a:t>Worship at the Lord’s footstool!</a:t>
            </a:r>
          </a:p>
        </p:txBody>
      </p:sp>
      <p:sp>
        <p:nvSpPr>
          <p:cNvPr id="10" name="TextBox 9"/>
          <p:cNvSpPr txBox="1"/>
          <p:nvPr/>
        </p:nvSpPr>
        <p:spPr>
          <a:xfrm>
            <a:off x="294966" y="4405241"/>
            <a:ext cx="8549592" cy="646331"/>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Holy is the Lord!</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388626371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0675D-BF04-6B40-8DBD-B21973CF4F37}"/>
              </a:ext>
            </a:extLst>
          </p:cNvPr>
          <p:cNvPicPr>
            <a:picLocks noChangeAspect="1"/>
          </p:cNvPicPr>
          <p:nvPr/>
        </p:nvPicPr>
        <p:blipFill>
          <a:blip r:embed="rId2">
            <a:alphaModFix amt="15000"/>
          </a:blip>
          <a:stretch>
            <a:fillRect/>
          </a:stretch>
        </p:blipFill>
        <p:spPr>
          <a:xfrm>
            <a:off x="-13855" y="1556737"/>
            <a:ext cx="9144000" cy="4942703"/>
          </a:xfrm>
          <a:prstGeom prst="rect">
            <a:avLst/>
          </a:prstGeom>
        </p:spPr>
      </p:pic>
      <p:sp>
        <p:nvSpPr>
          <p:cNvPr id="9" name="TextBox 8"/>
          <p:cNvSpPr txBox="1"/>
          <p:nvPr/>
        </p:nvSpPr>
        <p:spPr>
          <a:xfrm>
            <a:off x="191729" y="2081954"/>
            <a:ext cx="8667577" cy="1754326"/>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6</a:t>
            </a:r>
            <a:r>
              <a:rPr lang="en-US" sz="3600" dirty="0">
                <a:latin typeface="Times New Roman" charset="0"/>
                <a:ea typeface="Times New Roman" charset="0"/>
                <a:cs typeface="Times New Roman" charset="0"/>
              </a:rPr>
              <a:t>Moses and Aaron were among </a:t>
            </a:r>
          </a:p>
          <a:p>
            <a:pPr algn="ctr"/>
            <a:r>
              <a:rPr lang="en-US" sz="3600" dirty="0">
                <a:latin typeface="Times New Roman" charset="0"/>
                <a:ea typeface="Times New Roman" charset="0"/>
                <a:cs typeface="Times New Roman" charset="0"/>
              </a:rPr>
              <a:t>God’s priests, Samuel also was among </a:t>
            </a:r>
          </a:p>
          <a:p>
            <a:pPr algn="ctr"/>
            <a:r>
              <a:rPr lang="en-US" sz="3600" dirty="0">
                <a:latin typeface="Times New Roman" charset="0"/>
                <a:ea typeface="Times New Roman" charset="0"/>
                <a:cs typeface="Times New Roman" charset="0"/>
              </a:rPr>
              <a:t>those who called on God’s name.   </a:t>
            </a:r>
          </a:p>
        </p:txBody>
      </p:sp>
      <p:sp>
        <p:nvSpPr>
          <p:cNvPr id="10" name="TextBox 9"/>
          <p:cNvSpPr txBox="1"/>
          <p:nvPr/>
        </p:nvSpPr>
        <p:spPr>
          <a:xfrm>
            <a:off x="117985" y="4478990"/>
            <a:ext cx="8859306" cy="1754326"/>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They cried to the Lord, </a:t>
            </a:r>
          </a:p>
          <a:p>
            <a:pPr algn="ctr"/>
            <a:r>
              <a:rPr lang="en-US" sz="3600" b="1" dirty="0">
                <a:latin typeface="Times New Roman" charset="0"/>
                <a:ea typeface="Times New Roman" charset="0"/>
                <a:cs typeface="Times New Roman" charset="0"/>
              </a:rPr>
              <a:t>who answered them, who spoke to </a:t>
            </a:r>
          </a:p>
          <a:p>
            <a:pPr algn="ctr"/>
            <a:r>
              <a:rPr lang="en-US" sz="3600" b="1" dirty="0">
                <a:latin typeface="Times New Roman" charset="0"/>
                <a:ea typeface="Times New Roman" charset="0"/>
                <a:cs typeface="Times New Roman" charset="0"/>
              </a:rPr>
              <a:t>them in the pillar of cloud.</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32440988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5D43A-AA1F-414B-94E1-2C8E7832AC02}"/>
              </a:ext>
            </a:extLst>
          </p:cNvPr>
          <p:cNvPicPr>
            <a:picLocks noChangeAspect="1"/>
          </p:cNvPicPr>
          <p:nvPr/>
        </p:nvPicPr>
        <p:blipFill>
          <a:blip r:embed="rId2">
            <a:alphaModFix amt="15000"/>
          </a:blip>
          <a:stretch>
            <a:fillRect/>
          </a:stretch>
        </p:blipFill>
        <p:spPr>
          <a:xfrm>
            <a:off x="-13855" y="1556737"/>
            <a:ext cx="9144000" cy="4942703"/>
          </a:xfrm>
          <a:prstGeom prst="rect">
            <a:avLst/>
          </a:prstGeom>
        </p:spPr>
      </p:pic>
      <p:sp>
        <p:nvSpPr>
          <p:cNvPr id="9" name="TextBox 8"/>
          <p:cNvSpPr txBox="1"/>
          <p:nvPr/>
        </p:nvSpPr>
        <p:spPr>
          <a:xfrm>
            <a:off x="191729" y="2218588"/>
            <a:ext cx="8667577" cy="1200329"/>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7</a:t>
            </a:r>
            <a:r>
              <a:rPr lang="en-US" sz="3600" dirty="0">
                <a:latin typeface="Times New Roman" charset="0"/>
                <a:ea typeface="Times New Roman" charset="0"/>
                <a:cs typeface="Times New Roman" charset="0"/>
              </a:rPr>
              <a:t>They kept God’s testimonies,</a:t>
            </a:r>
          </a:p>
          <a:p>
            <a:pPr algn="ctr"/>
            <a:r>
              <a:rPr lang="en-US" sz="3600" dirty="0">
                <a:latin typeface="Times New Roman" charset="0"/>
                <a:ea typeface="Times New Roman" charset="0"/>
                <a:cs typeface="Times New Roman" charset="0"/>
              </a:rPr>
              <a:t>and the statutes God gave them.</a:t>
            </a:r>
          </a:p>
        </p:txBody>
      </p:sp>
      <p:sp>
        <p:nvSpPr>
          <p:cNvPr id="10" name="TextBox 9"/>
          <p:cNvSpPr txBox="1"/>
          <p:nvPr/>
        </p:nvSpPr>
        <p:spPr>
          <a:xfrm>
            <a:off x="191729" y="4263866"/>
            <a:ext cx="8667577" cy="1754326"/>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a:t>
            </a:r>
            <a:r>
              <a:rPr lang="en-US" sz="3600" b="1" baseline="30000" dirty="0">
                <a:solidFill>
                  <a:srgbClr val="FF0000"/>
                </a:solidFill>
                <a:latin typeface="Times New Roman" charset="0"/>
                <a:ea typeface="Times New Roman" charset="0"/>
                <a:cs typeface="Times New Roman" charset="0"/>
              </a:rPr>
              <a:t>8</a:t>
            </a:r>
            <a:r>
              <a:rPr lang="en-US" sz="3600" b="1" dirty="0">
                <a:latin typeface="Times New Roman" charset="0"/>
                <a:ea typeface="Times New Roman" charset="0"/>
                <a:cs typeface="Times New Roman" charset="0"/>
              </a:rPr>
              <a:t>O Lord, our God, you answered them; you were a forgiving God to them,</a:t>
            </a:r>
          </a:p>
          <a:p>
            <a:pPr algn="ctr"/>
            <a:r>
              <a:rPr lang="en-US" sz="3600" b="1" dirty="0">
                <a:latin typeface="Times New Roman" charset="0"/>
                <a:ea typeface="Times New Roman" charset="0"/>
                <a:cs typeface="Times New Roman" charset="0"/>
              </a:rPr>
              <a:t>but an avenger of their wrongdoings.</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394316026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D6A28-DE8E-C443-8EB9-9228FD1AA1A5}"/>
              </a:ext>
            </a:extLst>
          </p:cNvPr>
          <p:cNvPicPr>
            <a:picLocks noChangeAspect="1"/>
          </p:cNvPicPr>
          <p:nvPr/>
        </p:nvPicPr>
        <p:blipFill>
          <a:blip r:embed="rId2">
            <a:alphaModFix amt="15000"/>
          </a:blip>
          <a:stretch>
            <a:fillRect/>
          </a:stretch>
        </p:blipFill>
        <p:spPr>
          <a:xfrm>
            <a:off x="-13855" y="1556737"/>
            <a:ext cx="9144000" cy="4942703"/>
          </a:xfrm>
          <a:prstGeom prst="rect">
            <a:avLst/>
          </a:prstGeom>
        </p:spPr>
      </p:pic>
      <p:sp>
        <p:nvSpPr>
          <p:cNvPr id="9" name="TextBox 8"/>
          <p:cNvSpPr txBox="1"/>
          <p:nvPr/>
        </p:nvSpPr>
        <p:spPr>
          <a:xfrm>
            <a:off x="191729" y="2533899"/>
            <a:ext cx="8667577" cy="1200329"/>
          </a:xfrm>
          <a:prstGeom prst="rect">
            <a:avLst/>
          </a:prstGeom>
          <a:noFill/>
        </p:spPr>
        <p:txBody>
          <a:bodyPr wrap="square" rtlCol="0">
            <a:spAutoFit/>
          </a:bodyPr>
          <a:lstStyle/>
          <a:p>
            <a:pPr algn="ctr"/>
            <a:r>
              <a:rPr lang="en-US" sz="3600" i="1" dirty="0">
                <a:solidFill>
                  <a:schemeClr val="tx2">
                    <a:lumMod val="60000"/>
                    <a:lumOff val="40000"/>
                  </a:schemeClr>
                </a:solidFill>
                <a:latin typeface="Times New Roman" charset="0"/>
                <a:ea typeface="Times New Roman" charset="0"/>
                <a:cs typeface="Times New Roman" charset="0"/>
              </a:rPr>
              <a:t>Leader</a:t>
            </a:r>
            <a:r>
              <a:rPr lang="en-US" sz="3600" dirty="0">
                <a:latin typeface="Times New Roman" charset="0"/>
                <a:ea typeface="Times New Roman" charset="0"/>
                <a:cs typeface="Times New Roman" charset="0"/>
              </a:rPr>
              <a:t>: </a:t>
            </a:r>
            <a:r>
              <a:rPr lang="en-US" sz="3600" baseline="30000" dirty="0">
                <a:solidFill>
                  <a:srgbClr val="FF0000"/>
                </a:solidFill>
                <a:latin typeface="Times New Roman" charset="0"/>
                <a:ea typeface="Times New Roman" charset="0"/>
                <a:cs typeface="Times New Roman" charset="0"/>
              </a:rPr>
              <a:t>9</a:t>
            </a:r>
            <a:r>
              <a:rPr lang="en-US" sz="3600" dirty="0">
                <a:latin typeface="Times New Roman" charset="0"/>
                <a:ea typeface="Times New Roman" charset="0"/>
                <a:cs typeface="Times New Roman" charset="0"/>
              </a:rPr>
              <a:t>Extol the Lord our God,</a:t>
            </a:r>
          </a:p>
          <a:p>
            <a:pPr algn="ctr"/>
            <a:r>
              <a:rPr lang="en-US" sz="3600" dirty="0">
                <a:latin typeface="Times New Roman" charset="0"/>
                <a:ea typeface="Times New Roman" charset="0"/>
                <a:cs typeface="Times New Roman" charset="0"/>
              </a:rPr>
              <a:t>and worship at his holy mountain.</a:t>
            </a:r>
          </a:p>
        </p:txBody>
      </p:sp>
      <p:sp>
        <p:nvSpPr>
          <p:cNvPr id="10" name="TextBox 9"/>
          <p:cNvSpPr txBox="1"/>
          <p:nvPr/>
        </p:nvSpPr>
        <p:spPr>
          <a:xfrm>
            <a:off x="191729" y="4661727"/>
            <a:ext cx="8667577" cy="646331"/>
          </a:xfrm>
          <a:prstGeom prst="rect">
            <a:avLst/>
          </a:prstGeom>
          <a:noFill/>
        </p:spPr>
        <p:txBody>
          <a:bodyPr wrap="square" rtlCol="0">
            <a:spAutoFit/>
          </a:bodyPr>
          <a:lstStyle/>
          <a:p>
            <a:pPr algn="ctr"/>
            <a:r>
              <a:rPr lang="en-US" sz="3600" b="1" i="1" dirty="0">
                <a:solidFill>
                  <a:schemeClr val="tx2">
                    <a:lumMod val="60000"/>
                    <a:lumOff val="40000"/>
                  </a:schemeClr>
                </a:solidFill>
                <a:latin typeface="Times New Roman" charset="0"/>
                <a:ea typeface="Times New Roman" charset="0"/>
                <a:cs typeface="Times New Roman" charset="0"/>
              </a:rPr>
              <a:t>People</a:t>
            </a:r>
            <a:r>
              <a:rPr lang="en-US" sz="3600" b="1" dirty="0">
                <a:latin typeface="Times New Roman" charset="0"/>
                <a:ea typeface="Times New Roman" charset="0"/>
                <a:cs typeface="Times New Roman" charset="0"/>
              </a:rPr>
              <a:t>: Surely the Lord our God is holy!</a:t>
            </a:r>
          </a:p>
        </p:txBody>
      </p:sp>
      <p:sp>
        <p:nvSpPr>
          <p:cNvPr id="5" name="TextBox 4"/>
          <p:cNvSpPr txBox="1"/>
          <p:nvPr/>
        </p:nvSpPr>
        <p:spPr>
          <a:xfrm>
            <a:off x="0" y="4135"/>
            <a:ext cx="9130145" cy="1384995"/>
          </a:xfrm>
          <a:prstGeom prst="rect">
            <a:avLst/>
          </a:prstGeom>
          <a:noFill/>
        </p:spPr>
        <p:txBody>
          <a:bodyPr wrap="square" rtlCol="0">
            <a:spAutoFit/>
          </a:bodyPr>
          <a:lstStyle/>
          <a:p>
            <a:pPr algn="ctr"/>
            <a:r>
              <a:rPr lang="en-US" sz="4800" dirty="0">
                <a:latin typeface="Times New Roman" charset="0"/>
                <a:ea typeface="Times New Roman" charset="0"/>
                <a:cs typeface="Times New Roman" charset="0"/>
              </a:rPr>
              <a:t>PSALM READING</a:t>
            </a:r>
          </a:p>
          <a:p>
            <a:pPr algn="ctr"/>
            <a:r>
              <a:rPr lang="en-US" sz="3600" dirty="0">
                <a:latin typeface="Times New Roman" charset="0"/>
                <a:ea typeface="Times New Roman" charset="0"/>
                <a:cs typeface="Times New Roman" charset="0"/>
              </a:rPr>
              <a:t>Psalm 99     UMH 819</a:t>
            </a:r>
          </a:p>
        </p:txBody>
      </p:sp>
    </p:spTree>
    <p:extLst>
      <p:ext uri="{BB962C8B-B14F-4D97-AF65-F5344CB8AC3E}">
        <p14:creationId xmlns:p14="http://schemas.microsoft.com/office/powerpoint/2010/main" val="123181070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D267-FCDA-79DF-3F44-3490EC0BDC3D}"/>
              </a:ext>
            </a:extLst>
          </p:cNvPr>
          <p:cNvSpPr>
            <a:spLocks noGrp="1"/>
          </p:cNvSpPr>
          <p:nvPr>
            <p:ph type="ctrTitle"/>
          </p:nvPr>
        </p:nvSpPr>
        <p:spPr>
          <a:xfrm>
            <a:off x="406320" y="5469340"/>
            <a:ext cx="5198489" cy="752217"/>
          </a:xfrm>
        </p:spPr>
        <p:txBody>
          <a:bodyPr anchor="b">
            <a:normAutofit/>
          </a:bodyPr>
          <a:lstStyle/>
          <a:p>
            <a:pPr algn="l"/>
            <a:r>
              <a:rPr lang="en-US" sz="3100" b="1" dirty="0">
                <a:ln>
                  <a:solidFill>
                    <a:schemeClr val="tx1"/>
                  </a:solidFill>
                </a:ln>
                <a:solidFill>
                  <a:schemeClr val="tx1">
                    <a:lumMod val="85000"/>
                    <a:lumOff val="15000"/>
                  </a:schemeClr>
                </a:solidFill>
              </a:rPr>
              <a:t>Bringing In The Light of Christ</a:t>
            </a:r>
          </a:p>
        </p:txBody>
      </p:sp>
      <p:pic>
        <p:nvPicPr>
          <p:cNvPr id="3" name="Picture 2">
            <a:extLst>
              <a:ext uri="{FF2B5EF4-FFF2-40B4-BE49-F238E27FC236}">
                <a16:creationId xmlns:a16="http://schemas.microsoft.com/office/drawing/2014/main" id="{00CDDBDC-EE7A-AC42-014F-B79126D9361E}"/>
              </a:ext>
            </a:extLst>
          </p:cNvPr>
          <p:cNvPicPr>
            <a:picLocks noChangeAspect="1" noChangeArrowheads="1"/>
          </p:cNvPicPr>
          <p:nvPr/>
        </p:nvPicPr>
        <p:blipFill>
          <a:blip r:embed="rId2"/>
          <a:srcRect/>
          <a:stretch/>
        </p:blipFill>
        <p:spPr bwMode="auto">
          <a:xfrm>
            <a:off x="0" y="-1"/>
            <a:ext cx="9144000" cy="6988629"/>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769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2DAD5-E7AA-FFE2-FFF2-743E3ADD200E}"/>
              </a:ext>
            </a:extLst>
          </p:cNvPr>
          <p:cNvSpPr>
            <a:spLocks noGrp="1"/>
          </p:cNvSpPr>
          <p:nvPr>
            <p:ph type="ctrTitle"/>
          </p:nvPr>
        </p:nvSpPr>
        <p:spPr>
          <a:xfrm>
            <a:off x="667753" y="640080"/>
            <a:ext cx="2800511" cy="3566160"/>
          </a:xfrm>
        </p:spPr>
        <p:txBody>
          <a:bodyPr anchor="b">
            <a:normAutofit/>
          </a:bodyPr>
          <a:lstStyle/>
          <a:p>
            <a:pPr algn="l"/>
            <a:r>
              <a:rPr lang="en-US" sz="4700"/>
              <a:t>Luke 9 : 28 - 36</a:t>
            </a:r>
          </a:p>
        </p:txBody>
      </p:sp>
      <p:sp>
        <p:nvSpPr>
          <p:cNvPr id="3" name="Subtitle 2">
            <a:extLst>
              <a:ext uri="{FF2B5EF4-FFF2-40B4-BE49-F238E27FC236}">
                <a16:creationId xmlns:a16="http://schemas.microsoft.com/office/drawing/2014/main" id="{5772ADCE-BC4A-5433-2ACA-55622DF0189C}"/>
              </a:ext>
            </a:extLst>
          </p:cNvPr>
          <p:cNvSpPr>
            <a:spLocks noGrp="1"/>
          </p:cNvSpPr>
          <p:nvPr>
            <p:ph type="subTitle" idx="1"/>
          </p:nvPr>
        </p:nvSpPr>
        <p:spPr>
          <a:xfrm>
            <a:off x="667754" y="4636008"/>
            <a:ext cx="2800510" cy="1572768"/>
          </a:xfrm>
        </p:spPr>
        <p:txBody>
          <a:bodyPr>
            <a:normAutofit/>
          </a:bodyPr>
          <a:lstStyle/>
          <a:p>
            <a:pPr algn="l"/>
            <a:r>
              <a:rPr lang="en-US"/>
              <a:t>NRSVUE</a:t>
            </a:r>
          </a:p>
        </p:txBody>
      </p:sp>
      <p:sp>
        <p:nvSpPr>
          <p:cNvPr id="103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large cloud in the sky with trees in the foreground. Thundercloud storm  weather. - PICRYL - Public Domain Media Search Engine Public Domain Image">
            <a:extLst>
              <a:ext uri="{FF2B5EF4-FFF2-40B4-BE49-F238E27FC236}">
                <a16:creationId xmlns:a16="http://schemas.microsoft.com/office/drawing/2014/main" id="{B22F996E-B84C-34A1-C111-65F98BDB99E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84919" y="0"/>
            <a:ext cx="5159081"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944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B9C47-9300-59F5-BBD6-7D7EB29439CF}"/>
              </a:ext>
            </a:extLst>
          </p:cNvPr>
          <p:cNvSpPr txBox="1"/>
          <p:nvPr/>
        </p:nvSpPr>
        <p:spPr>
          <a:xfrm>
            <a:off x="0" y="82474"/>
            <a:ext cx="9144000" cy="6693051"/>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about eight days after these sayings Jesus took with him Peter and John and James and went up on the mountain to pray.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29 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while he was praying, the appearance of his face changed, and his clothes became as bright as a flash of lightning.</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Suddenly they saw two men, Moses and Elijah, talking to him.</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9537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CD05-9CCE-6E32-ECD6-B39B875EEA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2BBA3E-0BFB-F59B-7D72-6171483A633D}"/>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appeared in glory and were speaking about his exodus, which he was about to fulfill in Jerusalem.</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Peter and his companions were weighed down with sleep, but as they awoke they saw his glory and the two men who stood with him.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46241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A1D7-EA2F-746D-18AF-E9450A6491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91E050-6A3A-BA05-FDE3-D865C02E1ACA}"/>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Just as they were leaving him, Peter said to Jesus, “Master, it is good for us to be here; let us set up three tents: one for you, one for Moses, and one for Elijah,” not realizing what he was saying.</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While he was saying this, a cloud came and overshadowed them, and they were terrified as they entered the cloud.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51518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4018-7DD7-3FB4-DA8C-E2771302CC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4ECA82-179A-E161-3CFE-FDE463B6537B}"/>
              </a:ext>
            </a:extLst>
          </p:cNvPr>
          <p:cNvSpPr txBox="1"/>
          <p:nvPr/>
        </p:nvSpPr>
        <p:spPr>
          <a:xfrm>
            <a:off x="0" y="1121220"/>
            <a:ext cx="9144000" cy="4615559"/>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from the cloud came a voice that said, “This is my Son, my Chosen;</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listen to him!”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the voice had spoken, Jesus was found alone. And they kept silent and in those days told no one any of the things they had seen.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800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748CC-7169-3F23-05DF-66B8A4EB9808}"/>
              </a:ext>
            </a:extLst>
          </p:cNvPr>
          <p:cNvPicPr>
            <a:picLocks noChangeAspect="1" noChangeArrowheads="1"/>
          </p:cNvPicPr>
          <p:nvPr/>
        </p:nvPicPr>
        <p:blipFill>
          <a:blip r:embed="rId2" cstate="email">
            <a:alphaModFix amt="20000"/>
            <a:extLst>
              <a:ext uri="{28A0092B-C50C-407E-A947-70E740481C1C}">
                <a14:useLocalDpi xmlns:a14="http://schemas.microsoft.com/office/drawing/2010/main"/>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 Box 3">
            <a:extLst>
              <a:ext uri="{FF2B5EF4-FFF2-40B4-BE49-F238E27FC236}">
                <a16:creationId xmlns:a16="http://schemas.microsoft.com/office/drawing/2014/main" id="{1F35969E-F108-E50B-28DF-06B55FD4E738}"/>
              </a:ext>
            </a:extLst>
          </p:cNvPr>
          <p:cNvSpPr txBox="1">
            <a:spLocks noChangeArrowheads="1"/>
          </p:cNvSpPr>
          <p:nvPr/>
        </p:nvSpPr>
        <p:spPr bwMode="auto">
          <a:xfrm>
            <a:off x="0" y="2286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eaLnBrk="1" hangingPunct="1">
              <a:spcBef>
                <a:spcPct val="50000"/>
              </a:spcBef>
            </a:pPr>
            <a:r>
              <a:rPr lang="en-US" altLang="en-US" sz="4000">
                <a:solidFill>
                  <a:srgbClr val="333399"/>
                </a:solidFill>
                <a:latin typeface="Times New Roman" panose="02020603050405020304" pitchFamily="18" charset="0"/>
              </a:rPr>
              <a:t>Glory Be to the Father</a:t>
            </a:r>
            <a:br>
              <a:rPr lang="en-US" altLang="en-US" sz="2400">
                <a:solidFill>
                  <a:srgbClr val="333399"/>
                </a:solidFill>
                <a:latin typeface="Times New Roman" panose="02020603050405020304" pitchFamily="18" charset="0"/>
              </a:rPr>
            </a:br>
            <a:r>
              <a:rPr lang="en-US" altLang="en-US" sz="2000" b="0">
                <a:solidFill>
                  <a:srgbClr val="333399"/>
                </a:solidFill>
                <a:latin typeface="Times New Roman" panose="02020603050405020304" pitchFamily="18" charset="0"/>
              </a:rPr>
              <a:t>WORDS: Lesser Doxology, 3rd-4th cent.</a:t>
            </a:r>
          </a:p>
        </p:txBody>
      </p:sp>
      <p:sp>
        <p:nvSpPr>
          <p:cNvPr id="2052" name="Text Box 4">
            <a:extLst>
              <a:ext uri="{FF2B5EF4-FFF2-40B4-BE49-F238E27FC236}">
                <a16:creationId xmlns:a16="http://schemas.microsoft.com/office/drawing/2014/main" id="{43095BEA-A26A-A061-7AF9-2163B9C37EFE}"/>
              </a:ext>
            </a:extLst>
          </p:cNvPr>
          <p:cNvSpPr txBox="1">
            <a:spLocks noChangeArrowheads="1"/>
          </p:cNvSpPr>
          <p:nvPr/>
        </p:nvSpPr>
        <p:spPr bwMode="auto">
          <a:xfrm>
            <a:off x="7620000" y="304800"/>
            <a:ext cx="1524000" cy="762000"/>
          </a:xfrm>
          <a:prstGeom prst="rect">
            <a:avLst/>
          </a:prstGeom>
          <a:noFill/>
          <a:ln w="9525">
            <a:noFill/>
            <a:miter lim="800000"/>
            <a:headEnd/>
            <a:tailEnd/>
          </a:ln>
          <a:effectLst/>
        </p:spPr>
        <p:txBody>
          <a:bodyPr>
            <a:spAutoFit/>
          </a:bodyPr>
          <a:lstStyle/>
          <a:p>
            <a:pPr>
              <a:spcBef>
                <a:spcPct val="50000"/>
              </a:spcBef>
              <a:defRPr/>
            </a:pPr>
            <a:r>
              <a:rPr lang="en-US" sz="4400">
                <a:solidFill>
                  <a:schemeClr val="accent2">
                    <a:lumMod val="75000"/>
                  </a:schemeClr>
                </a:solidFill>
                <a:latin typeface="Times New Roman" pitchFamily="18" charset="0"/>
              </a:rPr>
              <a:t>70</a:t>
            </a:r>
          </a:p>
        </p:txBody>
      </p:sp>
      <p:sp>
        <p:nvSpPr>
          <p:cNvPr id="2" name="Text Box 5">
            <a:extLst>
              <a:ext uri="{FF2B5EF4-FFF2-40B4-BE49-F238E27FC236}">
                <a16:creationId xmlns:a16="http://schemas.microsoft.com/office/drawing/2014/main" id="{186AAA5F-9AE2-0B1E-4C27-1CDCAAF16C2F}"/>
              </a:ext>
            </a:extLst>
          </p:cNvPr>
          <p:cNvSpPr txBox="1">
            <a:spLocks noChangeArrowheads="1"/>
          </p:cNvSpPr>
          <p:nvPr/>
        </p:nvSpPr>
        <p:spPr bwMode="auto">
          <a:xfrm>
            <a:off x="0" y="2362200"/>
            <a:ext cx="914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dirty="0">
                <a:latin typeface="Times New Roman" panose="02020603050405020304" pitchFamily="18" charset="0"/>
              </a:rPr>
              <a:t>Glory be to the Father</a:t>
            </a:r>
            <a:br>
              <a:rPr lang="en-US" altLang="en-US" dirty="0">
                <a:latin typeface="Times New Roman" panose="02020603050405020304" pitchFamily="18" charset="0"/>
              </a:rPr>
            </a:br>
            <a:r>
              <a:rPr lang="en-US" altLang="en-US" dirty="0">
                <a:latin typeface="Times New Roman" panose="02020603050405020304" pitchFamily="18" charset="0"/>
              </a:rPr>
              <a:t>and to the Son</a:t>
            </a:r>
            <a:br>
              <a:rPr lang="en-US" altLang="en-US" dirty="0">
                <a:latin typeface="Times New Roman" panose="02020603050405020304" pitchFamily="18" charset="0"/>
              </a:rPr>
            </a:br>
            <a:r>
              <a:rPr lang="en-US" altLang="en-US" dirty="0">
                <a:latin typeface="Times New Roman" panose="02020603050405020304" pitchFamily="18" charset="0"/>
              </a:rPr>
              <a:t>and to the Holy Ghost;</a:t>
            </a:r>
            <a:endParaRPr lang="en-US" altLang="en-US" sz="2000" dirty="0">
              <a:latin typeface="Times New Roman" panose="02020603050405020304" pitchFamily="18" charset="0"/>
            </a:endParaRPr>
          </a:p>
        </p:txBody>
      </p:sp>
      <p:sp>
        <p:nvSpPr>
          <p:cNvPr id="2053" name="Rectangle 6">
            <a:extLst>
              <a:ext uri="{FF2B5EF4-FFF2-40B4-BE49-F238E27FC236}">
                <a16:creationId xmlns:a16="http://schemas.microsoft.com/office/drawing/2014/main" id="{F19E7384-2B2F-350A-32B6-506374A8C4B5}"/>
              </a:ext>
            </a:extLst>
          </p:cNvPr>
          <p:cNvSpPr>
            <a:spLocks noGrp="1" noChangeArrowheads="1"/>
          </p:cNvSpPr>
          <p:nvPr>
            <p:ph type="title" idx="4294967295"/>
          </p:nvPr>
        </p:nvSpPr>
        <p:spPr>
          <a:xfrm>
            <a:off x="685800" y="-1676400"/>
            <a:ext cx="7772400" cy="1143000"/>
          </a:xfrm>
        </p:spPr>
        <p:txBody>
          <a:bodyPr/>
          <a:lstStyle/>
          <a:p>
            <a:pPr eaLnBrk="1" hangingPunct="1"/>
            <a:r>
              <a:rPr lang="en-US" altLang="en-US"/>
              <a:t>Glory Be to the Father</a:t>
            </a:r>
          </a:p>
        </p:txBody>
      </p:sp>
    </p:spTree>
    <p:extLst>
      <p:ext uri="{BB962C8B-B14F-4D97-AF65-F5344CB8AC3E}">
        <p14:creationId xmlns:p14="http://schemas.microsoft.com/office/powerpoint/2010/main" val="5943117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89E31D01-726C-5677-DC3E-E86764B48AA7}"/>
              </a:ext>
            </a:extLst>
          </p:cNvPr>
          <p:cNvSpPr txBox="1">
            <a:spLocks noChangeArrowheads="1"/>
          </p:cNvSpPr>
          <p:nvPr/>
        </p:nvSpPr>
        <p:spPr bwMode="auto">
          <a:xfrm>
            <a:off x="0" y="1858963"/>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dirty="0">
                <a:latin typeface="Times New Roman" panose="02020603050405020304" pitchFamily="18" charset="0"/>
              </a:rPr>
              <a:t>as it was in the beginning,</a:t>
            </a:r>
            <a:br>
              <a:rPr lang="en-US" altLang="en-US" dirty="0">
                <a:latin typeface="Times New Roman" panose="02020603050405020304" pitchFamily="18" charset="0"/>
              </a:rPr>
            </a:br>
            <a:r>
              <a:rPr lang="en-US" altLang="en-US" dirty="0">
                <a:latin typeface="Times New Roman" panose="02020603050405020304" pitchFamily="18" charset="0"/>
              </a:rPr>
              <a:t>is now, and ever shall be,</a:t>
            </a:r>
            <a:br>
              <a:rPr lang="en-US" altLang="en-US" dirty="0">
                <a:latin typeface="Times New Roman" panose="02020603050405020304" pitchFamily="18" charset="0"/>
              </a:rPr>
            </a:br>
            <a:r>
              <a:rPr lang="en-US" altLang="en-US" dirty="0">
                <a:latin typeface="Times New Roman" panose="02020603050405020304" pitchFamily="18" charset="0"/>
              </a:rPr>
              <a:t>world without end.</a:t>
            </a:r>
            <a:br>
              <a:rPr lang="en-US" altLang="en-US" dirty="0">
                <a:latin typeface="Times New Roman" panose="02020603050405020304" pitchFamily="18" charset="0"/>
              </a:rPr>
            </a:br>
            <a:r>
              <a:rPr lang="en-US" altLang="en-US" dirty="0">
                <a:latin typeface="Times New Roman" panose="02020603050405020304" pitchFamily="18" charset="0"/>
              </a:rPr>
              <a:t>Amen. Amen.</a:t>
            </a:r>
          </a:p>
        </p:txBody>
      </p:sp>
      <p:pic>
        <p:nvPicPr>
          <p:cNvPr id="2" name="Picture 1">
            <a:extLst>
              <a:ext uri="{FF2B5EF4-FFF2-40B4-BE49-F238E27FC236}">
                <a16:creationId xmlns:a16="http://schemas.microsoft.com/office/drawing/2014/main" id="{BD2C4160-F1F3-85EF-867E-3AB2F3B75C78}"/>
              </a:ext>
            </a:extLst>
          </p:cNvPr>
          <p:cNvPicPr>
            <a:picLocks noChangeAspect="1" noChangeArrowheads="1"/>
          </p:cNvPicPr>
          <p:nvPr/>
        </p:nvPicPr>
        <p:blipFill>
          <a:blip r:embed="rId2" cstate="email">
            <a:alphaModFix amt="20000"/>
            <a:extLst>
              <a:ext uri="{28A0092B-C50C-407E-A947-70E740481C1C}">
                <a14:useLocalDpi xmlns:a14="http://schemas.microsoft.com/office/drawing/2010/main"/>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546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5FE899-CE3C-7D43-B14D-716D1A5BDDC3}"/>
              </a:ext>
            </a:extLst>
          </p:cNvPr>
          <p:cNvSpPr txBox="1"/>
          <p:nvPr/>
        </p:nvSpPr>
        <p:spPr>
          <a:xfrm>
            <a:off x="0" y="4495800"/>
            <a:ext cx="2993571"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0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6" name="TextBox 5">
            <a:extLst>
              <a:ext uri="{FF2B5EF4-FFF2-40B4-BE49-F238E27FC236}">
                <a16:creationId xmlns:a16="http://schemas.microsoft.com/office/drawing/2014/main" id="{DC78D25A-F69D-5542-B7F3-1FFB6133C630}"/>
              </a:ext>
            </a:extLst>
          </p:cNvPr>
          <p:cNvSpPr txBox="1"/>
          <p:nvPr/>
        </p:nvSpPr>
        <p:spPr>
          <a:xfrm>
            <a:off x="3229098" y="4456342"/>
            <a:ext cx="5614060" cy="2452687"/>
          </a:xfrm>
          <a:prstGeom prst="rect">
            <a:avLst/>
          </a:prstGeom>
        </p:spPr>
        <p:txBody>
          <a:bodyPr vert="horz" lIns="91440" tIns="45720" rIns="91440" bIns="45720" rtlCol="0" anchor="ctr">
            <a:noAutofit/>
          </a:bodyPr>
          <a:lstStyle/>
          <a:p>
            <a:pPr algn="ctr" defTabSz="914400">
              <a:lnSpc>
                <a:spcPct val="150000"/>
              </a:lnSpc>
              <a:spcAft>
                <a:spcPts val="600"/>
              </a:spcAft>
            </a:pPr>
            <a:r>
              <a:rPr lang="en-US" sz="4000" dirty="0">
                <a:effectLst/>
                <a:latin typeface="Verdana" panose="020B0604030504040204" pitchFamily="34" charset="0"/>
                <a:ea typeface="Verdana" panose="020B0604030504040204" pitchFamily="34" charset="0"/>
                <a:cs typeface="Verdana" panose="020B0604030504040204" pitchFamily="34" charset="0"/>
              </a:rPr>
              <a:t>“Listen to Jesus” </a:t>
            </a:r>
          </a:p>
        </p:txBody>
      </p:sp>
      <p:pic>
        <p:nvPicPr>
          <p:cNvPr id="17412" name="Picture 4">
            <a:extLst>
              <a:ext uri="{FF2B5EF4-FFF2-40B4-BE49-F238E27FC236}">
                <a16:creationId xmlns:a16="http://schemas.microsoft.com/office/drawing/2014/main" id="{61F2C337-0D4F-933C-BBE4-F8DA88AB7E4C}"/>
              </a:ext>
            </a:extLst>
          </p:cNvPr>
          <p:cNvPicPr>
            <a:picLocks noChangeAspect="1" noChangeArrowheads="1"/>
          </p:cNvPicPr>
          <p:nvPr/>
        </p:nvPicPr>
        <p:blipFill>
          <a:blip r:embed="rId3"/>
          <a:srcRect/>
          <a:stretch/>
        </p:blipFill>
        <p:spPr bwMode="auto">
          <a:xfrm>
            <a:off x="0" y="0"/>
            <a:ext cx="9144000" cy="487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96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0BA6B-8712-3542-921E-E1E0C77FE022}"/>
              </a:ext>
            </a:extLst>
          </p:cNvPr>
          <p:cNvPicPr>
            <a:picLocks noChangeAspect="1"/>
          </p:cNvPicPr>
          <p:nvPr/>
        </p:nvPicPr>
        <p:blipFill>
          <a:blip r:embed="rId2">
            <a:alphaModFix amt="20000"/>
          </a:blip>
          <a:stretch>
            <a:fillRect/>
          </a:stretch>
        </p:blipFill>
        <p:spPr>
          <a:xfrm>
            <a:off x="-282" y="-17235"/>
            <a:ext cx="9144280" cy="6901197"/>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1525598"/>
            <a:ext cx="9143999"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 We are standing </a:t>
            </a:r>
          </a:p>
          <a:p>
            <a:pPr algn="ctr"/>
            <a:r>
              <a:rPr lang="en-US" sz="4000" dirty="0">
                <a:latin typeface="Times New Roman" charset="0"/>
                <a:ea typeface="Times New Roman" charset="0"/>
                <a:cs typeface="Times New Roman" charset="0"/>
              </a:rPr>
              <a:t>on holy ground, </a:t>
            </a:r>
          </a:p>
          <a:p>
            <a:pPr algn="ctr"/>
            <a:r>
              <a:rPr lang="en-US" sz="4000" dirty="0">
                <a:latin typeface="Times New Roman" charset="0"/>
                <a:ea typeface="Times New Roman" charset="0"/>
                <a:cs typeface="Times New Roman" charset="0"/>
              </a:rPr>
              <a:t>and I know that there </a:t>
            </a:r>
          </a:p>
          <a:p>
            <a:pPr algn="ctr"/>
            <a:r>
              <a:rPr lang="en-US" sz="4000" dirty="0">
                <a:latin typeface="Times New Roman" charset="0"/>
                <a:ea typeface="Times New Roman" charset="0"/>
                <a:cs typeface="Times New Roman" charset="0"/>
              </a:rPr>
              <a:t>are angels all around; </a:t>
            </a:r>
          </a:p>
          <a:p>
            <a:pPr algn="ctr"/>
            <a:r>
              <a:rPr lang="en-US" sz="4000" dirty="0">
                <a:latin typeface="Times New Roman" charset="0"/>
                <a:ea typeface="Times New Roman" charset="0"/>
                <a:cs typeface="Times New Roman" charset="0"/>
              </a:rPr>
              <a:t>let us praise </a:t>
            </a:r>
          </a:p>
          <a:p>
            <a:pPr algn="ctr"/>
            <a:r>
              <a:rPr lang="en-US" sz="4000" dirty="0">
                <a:latin typeface="Times New Roman" charset="0"/>
                <a:ea typeface="Times New Roman" charset="0"/>
                <a:cs typeface="Times New Roman" charset="0"/>
              </a:rPr>
              <a:t>Jesus now; </a:t>
            </a:r>
          </a:p>
          <a:p>
            <a:pPr algn="ctr"/>
            <a:r>
              <a:rPr lang="en-US" sz="4000" dirty="0">
                <a:latin typeface="Times New Roman" charset="0"/>
                <a:ea typeface="Times New Roman" charset="0"/>
                <a:cs typeface="Times New Roman" charset="0"/>
              </a:rPr>
              <a:t>we are standing in his presence </a:t>
            </a:r>
          </a:p>
          <a:p>
            <a:pPr algn="ctr"/>
            <a:r>
              <a:rPr lang="en-US" sz="4000" dirty="0">
                <a:latin typeface="Times New Roman" charset="0"/>
                <a:ea typeface="Times New Roman" charset="0"/>
                <a:cs typeface="Times New Roman" charset="0"/>
              </a:rPr>
              <a:t>on holy ground.</a:t>
            </a:r>
          </a:p>
        </p:txBody>
      </p:sp>
      <p:sp>
        <p:nvSpPr>
          <p:cNvPr id="6" name="TextBox 5">
            <a:extLst>
              <a:ext uri="{FF2B5EF4-FFF2-40B4-BE49-F238E27FC236}">
                <a16:creationId xmlns:a16="http://schemas.microsoft.com/office/drawing/2014/main" id="{B7705872-6153-2C40-B67A-70BDB7417D01}"/>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“Holy Ground”  TFWS 2272</a:t>
            </a:r>
          </a:p>
          <a:p>
            <a:pPr algn="ctr"/>
            <a:r>
              <a:rPr lang="en-US" dirty="0">
                <a:latin typeface="Times New Roman" charset="0"/>
                <a:ea typeface="Times New Roman" charset="0"/>
                <a:cs typeface="Times New Roman" charset="0"/>
              </a:rPr>
              <a:t>WORDS and MUSIC: </a:t>
            </a:r>
            <a:r>
              <a:rPr lang="en-US" dirty="0" err="1">
                <a:latin typeface="Times New Roman" charset="0"/>
                <a:ea typeface="Times New Roman" charset="0"/>
                <a:cs typeface="Times New Roman" charset="0"/>
              </a:rPr>
              <a:t>Geron</a:t>
            </a:r>
            <a:r>
              <a:rPr lang="en-US" dirty="0">
                <a:latin typeface="Times New Roman" charset="0"/>
                <a:ea typeface="Times New Roman" charset="0"/>
                <a:cs typeface="Times New Roman" charset="0"/>
              </a:rPr>
              <a:t> Davis, 1983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005596056"/>
      </p:ext>
    </p:extLst>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916C88-2945-6E4E-8EBE-3EEDAACAD5E5}"/>
              </a:ext>
            </a:extLst>
          </p:cNvPr>
          <p:cNvPicPr>
            <a:picLocks noChangeAspect="1"/>
          </p:cNvPicPr>
          <p:nvPr/>
        </p:nvPicPr>
        <p:blipFill>
          <a:blip r:embed="rId2">
            <a:alphaModFix amt="20000"/>
          </a:blip>
          <a:stretch>
            <a:fillRect/>
          </a:stretch>
        </p:blipFill>
        <p:spPr>
          <a:xfrm>
            <a:off x="-282" y="-17235"/>
            <a:ext cx="9144280" cy="6901197"/>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1525598"/>
            <a:ext cx="9143999"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 We are standing </a:t>
            </a:r>
          </a:p>
          <a:p>
            <a:pPr algn="ctr"/>
            <a:r>
              <a:rPr lang="en-US" sz="4000" dirty="0">
                <a:latin typeface="Times New Roman" charset="0"/>
                <a:ea typeface="Times New Roman" charset="0"/>
                <a:cs typeface="Times New Roman" charset="0"/>
              </a:rPr>
              <a:t>on holy ground, </a:t>
            </a:r>
          </a:p>
          <a:p>
            <a:pPr algn="ctr"/>
            <a:r>
              <a:rPr lang="en-US" sz="4000" dirty="0">
                <a:latin typeface="Times New Roman" charset="0"/>
                <a:ea typeface="Times New Roman" charset="0"/>
                <a:cs typeface="Times New Roman" charset="0"/>
              </a:rPr>
              <a:t>and I know that there </a:t>
            </a:r>
          </a:p>
          <a:p>
            <a:pPr algn="ctr"/>
            <a:r>
              <a:rPr lang="en-US" sz="4000" dirty="0">
                <a:latin typeface="Times New Roman" charset="0"/>
                <a:ea typeface="Times New Roman" charset="0"/>
                <a:cs typeface="Times New Roman" charset="0"/>
              </a:rPr>
              <a:t>are angels all around; </a:t>
            </a:r>
          </a:p>
          <a:p>
            <a:pPr algn="ctr"/>
            <a:r>
              <a:rPr lang="en-US" sz="4000" dirty="0">
                <a:latin typeface="Times New Roman" charset="0"/>
                <a:ea typeface="Times New Roman" charset="0"/>
                <a:cs typeface="Times New Roman" charset="0"/>
              </a:rPr>
              <a:t>let us praise </a:t>
            </a:r>
          </a:p>
          <a:p>
            <a:pPr algn="ctr"/>
            <a:r>
              <a:rPr lang="en-US" sz="4000" dirty="0">
                <a:latin typeface="Times New Roman" charset="0"/>
                <a:ea typeface="Times New Roman" charset="0"/>
                <a:cs typeface="Times New Roman" charset="0"/>
              </a:rPr>
              <a:t>Jesus now; </a:t>
            </a:r>
          </a:p>
          <a:p>
            <a:pPr algn="ctr"/>
            <a:r>
              <a:rPr lang="en-US" sz="4000" dirty="0">
                <a:latin typeface="Times New Roman" charset="0"/>
                <a:ea typeface="Times New Roman" charset="0"/>
                <a:cs typeface="Times New Roman" charset="0"/>
              </a:rPr>
              <a:t>we are standing in his presence </a:t>
            </a:r>
          </a:p>
          <a:p>
            <a:pPr algn="ctr"/>
            <a:r>
              <a:rPr lang="en-US" sz="4000" dirty="0">
                <a:latin typeface="Times New Roman" charset="0"/>
                <a:ea typeface="Times New Roman" charset="0"/>
                <a:cs typeface="Times New Roman" charset="0"/>
              </a:rPr>
              <a:t>on holy ground.</a:t>
            </a:r>
          </a:p>
        </p:txBody>
      </p:sp>
      <p:sp>
        <p:nvSpPr>
          <p:cNvPr id="6" name="TextBox 5">
            <a:extLst>
              <a:ext uri="{FF2B5EF4-FFF2-40B4-BE49-F238E27FC236}">
                <a16:creationId xmlns:a16="http://schemas.microsoft.com/office/drawing/2014/main" id="{B7705872-6153-2C40-B67A-70BDB7417D01}"/>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“Holy Ground”  TFWS 2272</a:t>
            </a:r>
          </a:p>
          <a:p>
            <a:pPr algn="ctr"/>
            <a:r>
              <a:rPr lang="en-US" dirty="0">
                <a:latin typeface="Times New Roman" charset="0"/>
                <a:ea typeface="Times New Roman" charset="0"/>
                <a:cs typeface="Times New Roman" charset="0"/>
              </a:rPr>
              <a:t>WORDS and MUSIC: </a:t>
            </a:r>
            <a:r>
              <a:rPr lang="en-US" dirty="0" err="1">
                <a:latin typeface="Times New Roman" charset="0"/>
                <a:ea typeface="Times New Roman" charset="0"/>
                <a:cs typeface="Times New Roman" charset="0"/>
              </a:rPr>
              <a:t>Geron</a:t>
            </a:r>
            <a:r>
              <a:rPr lang="en-US" dirty="0">
                <a:latin typeface="Times New Roman" charset="0"/>
                <a:ea typeface="Times New Roman" charset="0"/>
                <a:cs typeface="Times New Roman" charset="0"/>
              </a:rPr>
              <a:t> Davis, 1983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920314323"/>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100598"/>
            <a:ext cx="3136908" cy="4568313"/>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610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4045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591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797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720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923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341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62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F9F3DA-557F-644E-9D0C-EA2FD84881EE}"/>
              </a:ext>
            </a:extLst>
          </p:cNvPr>
          <p:cNvPicPr>
            <a:picLocks noChangeAspect="1"/>
          </p:cNvPicPr>
          <p:nvPr/>
        </p:nvPicPr>
        <p:blipFill>
          <a:blip r:embed="rId2"/>
          <a:stretch>
            <a:fillRect/>
          </a:stretch>
        </p:blipFill>
        <p:spPr>
          <a:xfrm>
            <a:off x="160392" y="1573963"/>
            <a:ext cx="8807818" cy="4527029"/>
          </a:xfrm>
          <a:prstGeom prst="rect">
            <a:avLst/>
          </a:prstGeom>
        </p:spPr>
      </p:pic>
      <p:sp>
        <p:nvSpPr>
          <p:cNvPr id="8" name="TextBox 7">
            <a:extLst>
              <a:ext uri="{FF2B5EF4-FFF2-40B4-BE49-F238E27FC236}">
                <a16:creationId xmlns:a16="http://schemas.microsoft.com/office/drawing/2014/main" id="{8F54A912-02F7-CE47-BEC9-BA7EA2D9094B}"/>
              </a:ext>
            </a:extLst>
          </p:cNvPr>
          <p:cNvSpPr txBox="1"/>
          <p:nvPr/>
        </p:nvSpPr>
        <p:spPr>
          <a:xfrm>
            <a:off x="13857" y="5913"/>
            <a:ext cx="9116288" cy="830997"/>
          </a:xfrm>
          <a:prstGeom prst="rect">
            <a:avLst/>
          </a:prstGeom>
          <a:noFill/>
        </p:spPr>
        <p:txBody>
          <a:bodyPr wrap="square" rtlCol="0">
            <a:spAutoFit/>
          </a:bodyPr>
          <a:lstStyle/>
          <a:p>
            <a:pPr algn="ctr"/>
            <a:r>
              <a:rPr lang="en-US" sz="4800" dirty="0">
                <a:ea typeface="Times New Roman" charset="0"/>
                <a:cs typeface="Times New Roman" charset="0"/>
              </a:rPr>
              <a:t>PRAYERS of the PEOPLE</a:t>
            </a:r>
          </a:p>
        </p:txBody>
      </p:sp>
      <p:sp>
        <p:nvSpPr>
          <p:cNvPr id="9" name="TextBox 8">
            <a:extLst>
              <a:ext uri="{FF2B5EF4-FFF2-40B4-BE49-F238E27FC236}">
                <a16:creationId xmlns:a16="http://schemas.microsoft.com/office/drawing/2014/main" id="{1EB7A226-C7A0-B247-889D-F9A2D9D9C394}"/>
              </a:ext>
            </a:extLst>
          </p:cNvPr>
          <p:cNvSpPr txBox="1"/>
          <p:nvPr/>
        </p:nvSpPr>
        <p:spPr>
          <a:xfrm>
            <a:off x="434716" y="5247971"/>
            <a:ext cx="5036695" cy="1200329"/>
          </a:xfrm>
          <a:prstGeom prst="rect">
            <a:avLst/>
          </a:prstGeom>
          <a:noFill/>
        </p:spPr>
        <p:txBody>
          <a:bodyPr wrap="square" rtlCol="0">
            <a:spAutoFit/>
          </a:bodyPr>
          <a:lstStyle/>
          <a:p>
            <a:pPr algn="ctr"/>
            <a:r>
              <a:rPr lang="en-US" sz="3600" b="1" dirty="0">
                <a:latin typeface="Bradley Hand" pitchFamily="2" charset="77"/>
                <a:ea typeface="Times New Roman" charset="0"/>
                <a:cs typeface="Times New Roman" charset="0"/>
              </a:rPr>
              <a:t>as we lift up to you our joys and our concerns.</a:t>
            </a:r>
          </a:p>
        </p:txBody>
      </p:sp>
    </p:spTree>
    <p:extLst>
      <p:ext uri="{BB962C8B-B14F-4D97-AF65-F5344CB8AC3E}">
        <p14:creationId xmlns:p14="http://schemas.microsoft.com/office/powerpoint/2010/main" val="14934455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20231C-A55B-8283-5B18-DAFD893442A6}"/>
              </a:ext>
            </a:extLst>
          </p:cNvPr>
          <p:cNvPicPr>
            <a:picLocks noChangeAspect="1" noChangeArrowheads="1"/>
          </p:cNvPicPr>
          <p:nvPr/>
        </p:nvPicPr>
        <p:blipFill>
          <a:blip r:embed="rId3"/>
          <a:srcRect/>
          <a:stretch/>
        </p:blipFill>
        <p:spPr bwMode="auto">
          <a:xfrm>
            <a:off x="3150" y="2355"/>
            <a:ext cx="9137719" cy="6853289"/>
          </a:xfrm>
          <a:prstGeom prst="rect">
            <a:avLst/>
          </a:prstGeom>
          <a:noFill/>
          <a:extLst>
            <a:ext uri="{909E8E84-426E-40DD-AFC4-6F175D3DCCD1}">
              <a14:hiddenFill xmlns:a14="http://schemas.microsoft.com/office/drawing/2010/main">
                <a:solidFill>
                  <a:srgbClr val="FFFFFF"/>
                </a:solidFill>
              </a14:hiddenFill>
            </a:ext>
          </a:extLst>
        </p:spPr>
      </p:pic>
      <p:sp>
        <p:nvSpPr>
          <p:cNvPr id="30746" name="Rectangle 3074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298-17AC-782B-6AA8-FA51238F35DF}"/>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100">
                <a:solidFill>
                  <a:schemeClr val="tx1">
                    <a:lumMod val="85000"/>
                    <a:lumOff val="15000"/>
                  </a:schemeClr>
                </a:solidFill>
                <a:latin typeface="+mj-lt"/>
                <a:ea typeface="+mj-ea"/>
                <a:cs typeface="+mj-cs"/>
              </a:rPr>
              <a:t>Pastoral Prayer</a:t>
            </a:r>
          </a:p>
        </p:txBody>
      </p:sp>
      <p:cxnSp>
        <p:nvCxnSpPr>
          <p:cNvPr id="30748" name="Straight Connector 3074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750" name="Straight Connector 3074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7054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2E6"/>
        </a:solidFill>
        <a:effectLst/>
      </p:bgPr>
    </p:bg>
    <p:spTree>
      <p:nvGrpSpPr>
        <p:cNvPr id="1" name=""/>
        <p:cNvGrpSpPr/>
        <p:nvPr/>
      </p:nvGrpSpPr>
      <p:grpSpPr>
        <a:xfrm>
          <a:off x="0" y="0"/>
          <a:ext cx="0" cy="0"/>
          <a:chOff x="0" y="0"/>
          <a:chExt cx="0" cy="0"/>
        </a:xfrm>
      </p:grpSpPr>
      <p:sp>
        <p:nvSpPr>
          <p:cNvPr id="6" name="TextBox 5"/>
          <p:cNvSpPr txBox="1"/>
          <p:nvPr/>
        </p:nvSpPr>
        <p:spPr>
          <a:xfrm>
            <a:off x="723900" y="0"/>
            <a:ext cx="7886700" cy="1325563"/>
          </a:xfrm>
          <a:prstGeom prst="rect">
            <a:avLst/>
          </a:prstGeom>
        </p:spPr>
        <p:txBody>
          <a:bodyPr vert="horz" lIns="91440" tIns="45720" rIns="91440" bIns="45720" rtlCol="0" anchor="ctr">
            <a:normAutofit/>
          </a:bodyPr>
          <a:lstStyle/>
          <a:p>
            <a:pPr algn="ctr" defTabSz="914400">
              <a:spcBef>
                <a:spcPct val="0"/>
              </a:spcBef>
              <a:spcAft>
                <a:spcPts val="600"/>
              </a:spcAft>
            </a:pPr>
            <a:r>
              <a:rPr lang="en-US" sz="4400" kern="1200" dirty="0"/>
              <a:t>Give Thanks</a:t>
            </a:r>
          </a:p>
        </p:txBody>
      </p:sp>
      <p:sp>
        <p:nvSpPr>
          <p:cNvPr id="5" name="TextBox 4"/>
          <p:cNvSpPr txBox="1"/>
          <p:nvPr/>
        </p:nvSpPr>
        <p:spPr>
          <a:xfrm>
            <a:off x="4667249" y="1325563"/>
            <a:ext cx="4291693" cy="4851400"/>
          </a:xfrm>
          <a:prstGeom prst="rect">
            <a:avLst/>
          </a:prstGeom>
        </p:spPr>
        <p:txBody>
          <a:bodyPr vert="horz" lIns="91440" tIns="45720" rIns="91440" bIns="45720" rtlCol="0">
            <a:normAutofit/>
          </a:bodyPr>
          <a:lstStyle/>
          <a:p>
            <a:pPr algn="ctr" defTabSz="914400">
              <a:lnSpc>
                <a:spcPct val="150000"/>
              </a:lnSpc>
              <a:spcBef>
                <a:spcPts val="1000"/>
              </a:spcBef>
              <a:spcAft>
                <a:spcPts val="600"/>
              </a:spcAft>
            </a:pPr>
            <a:r>
              <a:rPr lang="en-US" sz="3000" kern="1200" dirty="0">
                <a:latin typeface="Verdana" panose="020B0604030504040204" pitchFamily="34" charset="0"/>
                <a:ea typeface="Verdana" panose="020B0604030504040204" pitchFamily="34" charset="0"/>
                <a:cs typeface="Verdana" panose="020B0604030504040204" pitchFamily="34" charset="0"/>
              </a:rPr>
              <a:t>Let us quiet our minds, hearts, and spirits as we begin to focus on the presence of God as we bring the </a:t>
            </a:r>
            <a:r>
              <a:rPr lang="en-US" sz="3000" i="1" kern="1200" dirty="0">
                <a:latin typeface="Verdana" panose="020B0604030504040204" pitchFamily="34" charset="0"/>
                <a:ea typeface="Verdana" panose="020B0604030504040204" pitchFamily="34" charset="0"/>
                <a:cs typeface="Verdana" panose="020B0604030504040204" pitchFamily="34" charset="0"/>
              </a:rPr>
              <a:t>Light of Christ </a:t>
            </a:r>
            <a:r>
              <a:rPr lang="en-US" sz="3000" kern="1200" dirty="0">
                <a:latin typeface="Verdana" panose="020B0604030504040204" pitchFamily="34" charset="0"/>
                <a:ea typeface="Verdana" panose="020B0604030504040204" pitchFamily="34" charset="0"/>
                <a:cs typeface="Verdana" panose="020B0604030504040204" pitchFamily="34" charset="0"/>
              </a:rPr>
              <a:t>into our midst.</a:t>
            </a:r>
          </a:p>
        </p:txBody>
      </p:sp>
      <p:pic>
        <p:nvPicPr>
          <p:cNvPr id="7" name="Picture 6" descr="A statue of a person praying&#10;&#10;AI-generated content may be incorrect.">
            <a:extLst>
              <a:ext uri="{FF2B5EF4-FFF2-40B4-BE49-F238E27FC236}">
                <a16:creationId xmlns:a16="http://schemas.microsoft.com/office/drawing/2014/main" id="{A6180C89-E20B-F949-9C0F-19DBCED062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bwMode="auto">
          <a:xfrm>
            <a:off x="275268" y="1325563"/>
            <a:ext cx="4201482" cy="48514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64430234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D76B1-B5E3-DF70-AF91-46EA454A7603}"/>
              </a:ext>
            </a:extLst>
          </p:cNvPr>
          <p:cNvPicPr>
            <a:picLocks noChangeAspect="1"/>
          </p:cNvPicPr>
          <p:nvPr/>
        </p:nvPicPr>
        <p:blipFill>
          <a:blip r:embed="rId3">
            <a:alphaModFix amt="35000"/>
          </a:blip>
          <a:srcRect/>
          <a:stretch/>
        </p:blipFill>
        <p:spPr>
          <a:xfrm>
            <a:off x="0" y="0"/>
            <a:ext cx="9144000" cy="6858000"/>
          </a:xfrm>
          <a:prstGeom prst="rect">
            <a:avLst/>
          </a:prstGeom>
        </p:spPr>
      </p:pic>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2DEE0D-7B48-1077-53E9-D16132D326F4}"/>
              </a:ext>
            </a:extLst>
          </p:cNvPr>
          <p:cNvPicPr>
            <a:picLocks noChangeAspect="1"/>
          </p:cNvPicPr>
          <p:nvPr/>
        </p:nvPicPr>
        <p:blipFill>
          <a:blip r:embed="rId2">
            <a:alphaModFix amt="35000"/>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C0A32B2-ED10-5440-BBD7-358EBE6BF53A}"/>
              </a:ext>
            </a:extLst>
          </p:cNvPr>
          <p:cNvSpPr txBox="1"/>
          <p:nvPr/>
        </p:nvSpPr>
        <p:spPr>
          <a:xfrm>
            <a:off x="354181" y="1538883"/>
            <a:ext cx="8435638" cy="4846391"/>
          </a:xfrm>
          <a:prstGeom prst="rect">
            <a:avLst/>
          </a:prstGeom>
          <a:solidFill>
            <a:schemeClr val="bg1"/>
          </a:solid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
        <p:nvSpPr>
          <p:cNvPr id="9" name="TextBox 8">
            <a:hlinkClick r:id="rId3"/>
            <a:extLst>
              <a:ext uri="{FF2B5EF4-FFF2-40B4-BE49-F238E27FC236}">
                <a16:creationId xmlns:a16="http://schemas.microsoft.com/office/drawing/2014/main" id="{5BFD9C44-CE0B-6A4C-9C65-EC8ADED7CCF6}"/>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Tree>
    <p:extLst>
      <p:ext uri="{BB962C8B-B14F-4D97-AF65-F5344CB8AC3E}">
        <p14:creationId xmlns:p14="http://schemas.microsoft.com/office/powerpoint/2010/main" val="17728744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FD612-CAFF-BF74-348B-1CB72DA15E30}"/>
              </a:ext>
            </a:extLst>
          </p:cNvPr>
          <p:cNvPicPr>
            <a:picLocks noChangeAspect="1"/>
          </p:cNvPicPr>
          <p:nvPr/>
        </p:nvPicPr>
        <p:blipFill>
          <a:blip r:embed="rId2">
            <a:alphaModFix amt="35000"/>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309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399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020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5108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0371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7431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0057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14969-C6B4-3873-6159-E46D9DFA0B1D}"/>
              </a:ext>
            </a:extLst>
          </p:cNvPr>
          <p:cNvSpPr>
            <a:spLocks noGrp="1"/>
          </p:cNvSpPr>
          <p:nvPr>
            <p:ph type="body" sz="quarter" idx="11"/>
          </p:nvPr>
        </p:nvSpPr>
        <p:spPr/>
        <p:txBody>
          <a:bodyPr>
            <a:normAutofit/>
          </a:bodyPr>
          <a:lstStyle/>
          <a:p>
            <a:pPr marL="0" marR="0">
              <a:spcBef>
                <a:spcPts val="0"/>
              </a:spcBef>
              <a:spcAft>
                <a:spcPts val="0"/>
              </a:spcAft>
            </a:pPr>
            <a:r>
              <a:rPr lang="en-US" dirty="0">
                <a:effectLst/>
                <a:latin typeface="Verdana" panose="020B0604030504040204" pitchFamily="34" charset="0"/>
                <a:ea typeface="Malgun Gothic" panose="020B0503020000020004" pitchFamily="34" charset="-127"/>
                <a:cs typeface="Times New Roman" panose="02020603050405020304" pitchFamily="18" charset="0"/>
              </a:rPr>
              <a:t>Lord, you have called us to the mountaintop. </a:t>
            </a:r>
            <a:endParaRPr lang="en-US"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60C7DE3-0E58-4E07-948E-DA57D5A2A090}"/>
              </a:ext>
            </a:extLst>
          </p:cNvPr>
          <p:cNvSpPr>
            <a:spLocks noGrp="1"/>
          </p:cNvSpPr>
          <p:nvPr>
            <p:ph type="body" sz="quarter" idx="12"/>
          </p:nvPr>
        </p:nvSpPr>
        <p:spPr>
          <a:xfrm>
            <a:off x="1928188" y="3217752"/>
            <a:ext cx="6839892" cy="1515172"/>
          </a:xfrm>
        </p:spPr>
        <p:txBody>
          <a:bodyPr>
            <a:noAutofit/>
          </a:bodyPr>
          <a:lstStyle/>
          <a:p>
            <a:pPr marL="0" marR="0"/>
            <a:r>
              <a:rPr lang="en-US" b="1" dirty="0">
                <a:effectLst/>
                <a:latin typeface="Verdana" panose="020B0604030504040204" pitchFamily="34" charset="0"/>
                <a:ea typeface="Times New Roman" panose="02020603050405020304" pitchFamily="18" charset="0"/>
                <a:cs typeface="Times New Roman" panose="02020603050405020304" pitchFamily="18" charset="0"/>
              </a:rPr>
              <a:t>Help us to look forward to where you would have us go. </a:t>
            </a:r>
            <a:endParaRPr lang="en-US" b="1" dirty="0">
              <a:effectLst/>
            </a:endParaRPr>
          </a:p>
        </p:txBody>
      </p:sp>
    </p:spTree>
    <p:extLst>
      <p:ext uri="{BB962C8B-B14F-4D97-AF65-F5344CB8AC3E}">
        <p14:creationId xmlns:p14="http://schemas.microsoft.com/office/powerpoint/2010/main" val="145791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90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26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8629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6416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71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96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3383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300+ Communion Cup And Bread Stock Photos, Pictures &amp; Royalty-Free Images  - iStock | Crown of thorns">
            <a:extLst>
              <a:ext uri="{FF2B5EF4-FFF2-40B4-BE49-F238E27FC236}">
                <a16:creationId xmlns:a16="http://schemas.microsoft.com/office/drawing/2014/main" id="{8B7AE0D8-9A9D-D5C7-BC82-11C8961C738A}"/>
              </a:ext>
            </a:extLst>
          </p:cNvPr>
          <p:cNvPicPr>
            <a:picLocks noChangeAspect="1" noChangeArrowheads="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267681-A3D3-0C68-B064-8C88CD0277DA}"/>
              </a:ext>
            </a:extLst>
          </p:cNvPr>
          <p:cNvSpPr txBox="1"/>
          <p:nvPr/>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76F091EB-2AC7-27CD-3025-FFC550D4C7A5}"/>
              </a:ext>
            </a:extLst>
          </p:cNvPr>
          <p:cNvSpPr txBox="1"/>
          <p:nvPr/>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24727962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A5934-07F3-FFE6-D296-41592B689F1E}"/>
              </a:ext>
            </a:extLst>
          </p:cNvPr>
          <p:cNvSpPr>
            <a:spLocks noGrp="1"/>
          </p:cNvSpPr>
          <p:nvPr>
            <p:ph type="body" sz="quarter" idx="10"/>
          </p:nvPr>
        </p:nvSpPr>
        <p:spPr/>
        <p:txBody>
          <a:bodyPr/>
          <a:lstStyle/>
          <a:p>
            <a:r>
              <a:rPr lang="en-US"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15881637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33D8C-145A-F849-BD51-AFBD44A919CC}"/>
              </a:ext>
            </a:extLst>
          </p:cNvPr>
          <p:cNvPicPr>
            <a:picLocks noChangeAspect="1"/>
          </p:cNvPicPr>
          <p:nvPr/>
        </p:nvPicPr>
        <p:blipFill rotWithShape="1">
          <a:blip r:embed="rId2" cstate="email">
            <a:alphaModFix amt="25000"/>
            <a:extLst>
              <a:ext uri="{28A0092B-C50C-407E-A947-70E740481C1C}">
                <a14:useLocalDpi xmlns:a14="http://schemas.microsoft.com/office/drawing/2010/main"/>
              </a:ext>
            </a:extLst>
          </a:blip>
          <a:srcRect/>
          <a:stretch/>
        </p:blipFill>
        <p:spPr>
          <a:xfrm>
            <a:off x="0" y="10277"/>
            <a:ext cx="9144000" cy="6853865"/>
          </a:xfrm>
          <a:prstGeom prst="rect">
            <a:avLst/>
          </a:prstGeom>
        </p:spPr>
      </p:pic>
      <p:sp>
        <p:nvSpPr>
          <p:cNvPr id="4" name="TextBox 3">
            <a:extLst>
              <a:ext uri="{FF2B5EF4-FFF2-40B4-BE49-F238E27FC236}">
                <a16:creationId xmlns:a16="http://schemas.microsoft.com/office/drawing/2014/main" id="{819D8DE7-6422-F84C-AF74-905CF0C3F4B1}"/>
              </a:ext>
            </a:extLst>
          </p:cNvPr>
          <p:cNvSpPr txBox="1"/>
          <p:nvPr/>
        </p:nvSpPr>
        <p:spPr>
          <a:xfrm>
            <a:off x="254831" y="1705074"/>
            <a:ext cx="8557701" cy="5016758"/>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Be thou my vision, </a:t>
            </a:r>
          </a:p>
          <a:p>
            <a:pPr algn="ctr"/>
            <a:r>
              <a:rPr lang="en-US" sz="4000" b="1" dirty="0">
                <a:latin typeface="Times New Roman" panose="02020603050405020304" pitchFamily="18" charset="0"/>
                <a:cs typeface="Times New Roman" panose="02020603050405020304" pitchFamily="18" charset="0"/>
              </a:rPr>
              <a:t>O Lord of my heart; </a:t>
            </a:r>
          </a:p>
          <a:p>
            <a:pPr algn="ctr"/>
            <a:r>
              <a:rPr lang="en-US" sz="4000" b="1" dirty="0">
                <a:latin typeface="Times New Roman" panose="02020603050405020304" pitchFamily="18" charset="0"/>
                <a:cs typeface="Times New Roman" panose="02020603050405020304" pitchFamily="18" charset="0"/>
              </a:rPr>
              <a:t>naught be all else to me, </a:t>
            </a:r>
          </a:p>
          <a:p>
            <a:pPr algn="ctr"/>
            <a:r>
              <a:rPr lang="en-US" sz="4000" b="1" dirty="0">
                <a:latin typeface="Times New Roman" panose="02020603050405020304" pitchFamily="18" charset="0"/>
                <a:cs typeface="Times New Roman" panose="02020603050405020304" pitchFamily="18" charset="0"/>
              </a:rPr>
              <a:t>save that thou art.  </a:t>
            </a:r>
          </a:p>
          <a:p>
            <a:pPr algn="ctr"/>
            <a:r>
              <a:rPr lang="en-US" sz="4000" b="1" dirty="0">
                <a:latin typeface="Times New Roman" panose="02020603050405020304" pitchFamily="18" charset="0"/>
                <a:cs typeface="Times New Roman" panose="02020603050405020304" pitchFamily="18" charset="0"/>
              </a:rPr>
              <a:t>Thou my best thought, </a:t>
            </a:r>
          </a:p>
          <a:p>
            <a:pPr algn="ctr"/>
            <a:r>
              <a:rPr lang="en-US" sz="4000" b="1" dirty="0">
                <a:latin typeface="Times New Roman" panose="02020603050405020304" pitchFamily="18" charset="0"/>
                <a:cs typeface="Times New Roman" panose="02020603050405020304" pitchFamily="18" charset="0"/>
              </a:rPr>
              <a:t>by day or night, </a:t>
            </a:r>
          </a:p>
          <a:p>
            <a:pPr algn="ctr"/>
            <a:r>
              <a:rPr lang="en-US" sz="4000" b="1" dirty="0">
                <a:latin typeface="Times New Roman" panose="02020603050405020304" pitchFamily="18" charset="0"/>
                <a:cs typeface="Times New Roman" panose="02020603050405020304" pitchFamily="18" charset="0"/>
              </a:rPr>
              <a:t>waking or sleeping, </a:t>
            </a:r>
          </a:p>
          <a:p>
            <a:pPr algn="ctr"/>
            <a:r>
              <a:rPr lang="en-US" sz="4000" b="1" dirty="0">
                <a:latin typeface="Times New Roman" panose="02020603050405020304" pitchFamily="18" charset="0"/>
                <a:cs typeface="Times New Roman" panose="02020603050405020304" pitchFamily="18" charset="0"/>
              </a:rPr>
              <a:t>thy presence my light.</a:t>
            </a:r>
            <a:endParaRPr lang="en-US" sz="4000" b="1" dirty="0">
              <a:latin typeface="Times New Roman" panose="02020603050405020304" pitchFamily="18" charset="0"/>
              <a:ea typeface="Times New Roman" charset="0"/>
              <a:cs typeface="Times New Roman" panose="02020603050405020304" pitchFamily="18" charset="0"/>
            </a:endParaRPr>
          </a:p>
        </p:txBody>
      </p:sp>
      <p:sp>
        <p:nvSpPr>
          <p:cNvPr id="6" name="TextBox 5">
            <a:extLst>
              <a:ext uri="{FF2B5EF4-FFF2-40B4-BE49-F238E27FC236}">
                <a16:creationId xmlns:a16="http://schemas.microsoft.com/office/drawing/2014/main" id="{796937CF-D96D-8E4D-A5C8-EEA5C988F074}"/>
              </a:ext>
            </a:extLst>
          </p:cNvPr>
          <p:cNvSpPr txBox="1"/>
          <p:nvPr/>
        </p:nvSpPr>
        <p:spPr>
          <a:xfrm>
            <a:off x="0" y="7227"/>
            <a:ext cx="9134950" cy="1631216"/>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“Be Thou My Vision”  UMH #451</a:t>
            </a:r>
          </a:p>
          <a:p>
            <a:pPr algn="ctr"/>
            <a:r>
              <a:rPr lang="en-US" sz="2000" dirty="0">
                <a:latin typeface="Times New Roman" charset="0"/>
                <a:ea typeface="Times New Roman" charset="0"/>
                <a:cs typeface="Times New Roman" charset="0"/>
              </a:rPr>
              <a:t>WORDS: ancient Irish, translated by Mary E. Byrne, 1905; </a:t>
            </a:r>
          </a:p>
          <a:p>
            <a:pPr algn="ctr"/>
            <a:r>
              <a:rPr lang="en-US" sz="2000" dirty="0">
                <a:latin typeface="Times New Roman" charset="0"/>
                <a:ea typeface="Times New Roman" charset="0"/>
                <a:cs typeface="Times New Roman" charset="0"/>
              </a:rPr>
              <a:t>MUSIC: traditional Irish melody; harmony by Carlton R. Young, 1963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2494436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14969-C6B4-3873-6159-E46D9DFA0B1D}"/>
              </a:ext>
            </a:extLst>
          </p:cNvPr>
          <p:cNvSpPr>
            <a:spLocks noGrp="1"/>
          </p:cNvSpPr>
          <p:nvPr>
            <p:ph type="body" sz="quarter" idx="11"/>
          </p:nvPr>
        </p:nvSpPr>
        <p:spPr/>
        <p:txBody>
          <a:bodyPr>
            <a:normAutofit/>
          </a:bodyPr>
          <a:lstStyle/>
          <a:p>
            <a:pPr marL="0" marR="0">
              <a:lnSpc>
                <a:spcPct val="115000"/>
              </a:lnSpc>
              <a:spcAft>
                <a:spcPts val="800"/>
              </a:spcAft>
            </a:pPr>
            <a:r>
              <a:rPr lang="en-US" kern="100" dirty="0">
                <a:effectLst/>
                <a:latin typeface="Verdana" panose="020B0604030504040204" pitchFamily="34" charset="0"/>
                <a:ea typeface="Malgun Gothic" panose="020B0503020000020004" pitchFamily="34" charset="-127"/>
                <a:cs typeface="Times New Roman" panose="02020603050405020304" pitchFamily="18" charset="0"/>
              </a:rPr>
              <a:t>Help us to listen carefully to the words of your healing love. </a:t>
            </a:r>
            <a:endParaRPr lang="en-US" kern="100" dirty="0">
              <a:effectLst/>
              <a:latin typeface="Aptos" panose="020B0004020202020204" pitchFamily="34" charset="0"/>
              <a:ea typeface="Malgun Gothic" panose="020B0503020000020004" pitchFamily="34" charset="-127"/>
              <a:cs typeface="Times New Roman" panose="02020603050405020304" pitchFamily="18" charset="0"/>
            </a:endParaRPr>
          </a:p>
        </p:txBody>
      </p:sp>
      <p:sp>
        <p:nvSpPr>
          <p:cNvPr id="3" name="Text Placeholder 2">
            <a:extLst>
              <a:ext uri="{FF2B5EF4-FFF2-40B4-BE49-F238E27FC236}">
                <a16:creationId xmlns:a16="http://schemas.microsoft.com/office/drawing/2014/main" id="{660C7DE3-0E58-4E07-948E-DA57D5A2A090}"/>
              </a:ext>
            </a:extLst>
          </p:cNvPr>
          <p:cNvSpPr>
            <a:spLocks noGrp="1"/>
          </p:cNvSpPr>
          <p:nvPr>
            <p:ph type="body" sz="quarter" idx="12"/>
          </p:nvPr>
        </p:nvSpPr>
        <p:spPr>
          <a:xfrm>
            <a:off x="1928188" y="3217751"/>
            <a:ext cx="6839892" cy="2290419"/>
          </a:xfrm>
        </p:spPr>
        <p:txBody>
          <a:bodyPr>
            <a:noAutofit/>
          </a:bodyPr>
          <a:lstStyle/>
          <a:p>
            <a:r>
              <a:rPr lang="en-US" b="1" dirty="0">
                <a:effectLst/>
                <a:latin typeface="Verdana" panose="020B0604030504040204" pitchFamily="34" charset="0"/>
                <a:ea typeface="Malgun Gothic" panose="020B0503020000020004" pitchFamily="34" charset="-127"/>
                <a:cs typeface="Times New Roman" panose="02020603050405020304" pitchFamily="18" charset="0"/>
              </a:rPr>
              <a:t>Open our hearts and spirits to receive your glorious directions. </a:t>
            </a:r>
            <a:br>
              <a:rPr lang="en-US" dirty="0">
                <a:effectLst/>
                <a:latin typeface="Verdana" panose="020B0604030504040204" pitchFamily="34" charset="0"/>
                <a:ea typeface="Malgun Gothic" panose="020B0503020000020004" pitchFamily="34" charset="-127"/>
                <a:cs typeface="Times New Roman" panose="02020603050405020304" pitchFamily="18" charset="0"/>
              </a:rPr>
            </a:br>
            <a:endParaRPr lang="en-US" b="1" dirty="0">
              <a:effectLst/>
              <a:latin typeface="Verdan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6878737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A28D2-C789-2349-87EE-7E2074C9EDCA}"/>
              </a:ext>
            </a:extLst>
          </p:cNvPr>
          <p:cNvPicPr>
            <a:picLocks noChangeAspect="1"/>
          </p:cNvPicPr>
          <p:nvPr/>
        </p:nvPicPr>
        <p:blipFill rotWithShape="1">
          <a:blip r:embed="rId2" cstate="email">
            <a:alphaModFix amt="25000"/>
            <a:extLst>
              <a:ext uri="{28A0092B-C50C-407E-A947-70E740481C1C}">
                <a14:useLocalDpi xmlns:a14="http://schemas.microsoft.com/office/drawing/2010/main"/>
              </a:ext>
            </a:extLst>
          </a:blip>
          <a:srcRect/>
          <a:stretch/>
        </p:blipFill>
        <p:spPr>
          <a:xfrm>
            <a:off x="0" y="10277"/>
            <a:ext cx="9144000" cy="6853865"/>
          </a:xfrm>
          <a:prstGeom prst="rect">
            <a:avLst/>
          </a:prstGeom>
        </p:spPr>
      </p:pic>
      <p:sp>
        <p:nvSpPr>
          <p:cNvPr id="4" name="TextBox 3">
            <a:extLst>
              <a:ext uri="{FF2B5EF4-FFF2-40B4-BE49-F238E27FC236}">
                <a16:creationId xmlns:a16="http://schemas.microsoft.com/office/drawing/2014/main" id="{819D8DE7-6422-F84C-AF74-905CF0C3F4B1}"/>
              </a:ext>
            </a:extLst>
          </p:cNvPr>
          <p:cNvSpPr txBox="1"/>
          <p:nvPr/>
        </p:nvSpPr>
        <p:spPr>
          <a:xfrm>
            <a:off x="254831" y="1705074"/>
            <a:ext cx="8557701" cy="5016758"/>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Be thou my wisdom, </a:t>
            </a:r>
          </a:p>
          <a:p>
            <a:pPr algn="ctr"/>
            <a:r>
              <a:rPr lang="en-US" sz="4000" b="1" dirty="0">
                <a:latin typeface="Times New Roman" panose="02020603050405020304" pitchFamily="18" charset="0"/>
                <a:cs typeface="Times New Roman" panose="02020603050405020304" pitchFamily="18" charset="0"/>
              </a:rPr>
              <a:t>and thou my true word; </a:t>
            </a:r>
          </a:p>
          <a:p>
            <a:pPr algn="ctr"/>
            <a:r>
              <a:rPr lang="en-US" sz="4000" b="1" dirty="0">
                <a:latin typeface="Times New Roman" panose="02020603050405020304" pitchFamily="18" charset="0"/>
                <a:cs typeface="Times New Roman" panose="02020603050405020304" pitchFamily="18" charset="0"/>
              </a:rPr>
              <a:t>I ever with thee </a:t>
            </a:r>
          </a:p>
          <a:p>
            <a:pPr algn="ctr"/>
            <a:r>
              <a:rPr lang="en-US" sz="4000" b="1" dirty="0">
                <a:latin typeface="Times New Roman" panose="02020603050405020304" pitchFamily="18" charset="0"/>
                <a:cs typeface="Times New Roman" panose="02020603050405020304" pitchFamily="18" charset="0"/>
              </a:rPr>
              <a:t>and thou with me, Lord; </a:t>
            </a:r>
          </a:p>
          <a:p>
            <a:pPr algn="ctr"/>
            <a:r>
              <a:rPr lang="en-US" sz="4000" b="1" dirty="0">
                <a:latin typeface="Times New Roman" panose="02020603050405020304" pitchFamily="18" charset="0"/>
                <a:cs typeface="Times New Roman" panose="02020603050405020304" pitchFamily="18" charset="0"/>
              </a:rPr>
              <a:t>thou and thou only, </a:t>
            </a:r>
          </a:p>
          <a:p>
            <a:pPr algn="ctr"/>
            <a:r>
              <a:rPr lang="en-US" sz="4000" b="1" dirty="0">
                <a:latin typeface="Times New Roman" panose="02020603050405020304" pitchFamily="18" charset="0"/>
                <a:cs typeface="Times New Roman" panose="02020603050405020304" pitchFamily="18" charset="0"/>
              </a:rPr>
              <a:t>first in my heart, </a:t>
            </a:r>
          </a:p>
          <a:p>
            <a:pPr algn="ctr"/>
            <a:r>
              <a:rPr lang="en-US" sz="4000" b="1" dirty="0">
                <a:latin typeface="Times New Roman" panose="02020603050405020304" pitchFamily="18" charset="0"/>
                <a:cs typeface="Times New Roman" panose="02020603050405020304" pitchFamily="18" charset="0"/>
              </a:rPr>
              <a:t>great God of heaven, </a:t>
            </a:r>
          </a:p>
          <a:p>
            <a:pPr algn="ctr"/>
            <a:r>
              <a:rPr lang="en-US" sz="4000" b="1" dirty="0">
                <a:latin typeface="Times New Roman" panose="02020603050405020304" pitchFamily="18" charset="0"/>
                <a:cs typeface="Times New Roman" panose="02020603050405020304" pitchFamily="18" charset="0"/>
              </a:rPr>
              <a:t>my treasure thou art.</a:t>
            </a:r>
            <a:endParaRPr lang="en-US" sz="4000" b="1" dirty="0">
              <a:latin typeface="Times New Roman" panose="02020603050405020304" pitchFamily="18" charset="0"/>
              <a:ea typeface="Times New Roman" charset="0"/>
              <a:cs typeface="Times New Roman" panose="02020603050405020304" pitchFamily="18" charset="0"/>
            </a:endParaRPr>
          </a:p>
        </p:txBody>
      </p:sp>
      <p:sp>
        <p:nvSpPr>
          <p:cNvPr id="6" name="TextBox 5">
            <a:extLst>
              <a:ext uri="{FF2B5EF4-FFF2-40B4-BE49-F238E27FC236}">
                <a16:creationId xmlns:a16="http://schemas.microsoft.com/office/drawing/2014/main" id="{796937CF-D96D-8E4D-A5C8-EEA5C988F074}"/>
              </a:ext>
            </a:extLst>
          </p:cNvPr>
          <p:cNvSpPr txBox="1"/>
          <p:nvPr/>
        </p:nvSpPr>
        <p:spPr>
          <a:xfrm>
            <a:off x="0" y="7227"/>
            <a:ext cx="9134950" cy="1631216"/>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“Be Thou My Vision”  UMH #451</a:t>
            </a:r>
          </a:p>
          <a:p>
            <a:pPr algn="ctr"/>
            <a:r>
              <a:rPr lang="en-US" sz="2000" dirty="0">
                <a:latin typeface="Times New Roman" charset="0"/>
                <a:ea typeface="Times New Roman" charset="0"/>
                <a:cs typeface="Times New Roman" charset="0"/>
              </a:rPr>
              <a:t>WORDS: ancient Irish, translated by Mary E. Byrne, 1905; </a:t>
            </a:r>
          </a:p>
          <a:p>
            <a:pPr algn="ctr"/>
            <a:r>
              <a:rPr lang="en-US" sz="2000" dirty="0">
                <a:latin typeface="Times New Roman" charset="0"/>
                <a:ea typeface="Times New Roman" charset="0"/>
                <a:cs typeface="Times New Roman" charset="0"/>
              </a:rPr>
              <a:t>MUSIC: traditional Irish melody; harmony by Carlton R. Young, 1963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8384342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D8985-9CCF-9241-91B6-0C32764F73CE}"/>
              </a:ext>
            </a:extLst>
          </p:cNvPr>
          <p:cNvPicPr>
            <a:picLocks noChangeAspect="1"/>
          </p:cNvPicPr>
          <p:nvPr/>
        </p:nvPicPr>
        <p:blipFill rotWithShape="1">
          <a:blip r:embed="rId2" cstate="email">
            <a:alphaModFix amt="25000"/>
            <a:extLst>
              <a:ext uri="{28A0092B-C50C-407E-A947-70E740481C1C}">
                <a14:useLocalDpi xmlns:a14="http://schemas.microsoft.com/office/drawing/2010/main"/>
              </a:ext>
            </a:extLst>
          </a:blip>
          <a:srcRect/>
          <a:stretch/>
        </p:blipFill>
        <p:spPr>
          <a:xfrm>
            <a:off x="0" y="10277"/>
            <a:ext cx="9144000" cy="6853865"/>
          </a:xfrm>
          <a:prstGeom prst="rect">
            <a:avLst/>
          </a:prstGeom>
        </p:spPr>
      </p:pic>
      <p:sp>
        <p:nvSpPr>
          <p:cNvPr id="4" name="TextBox 3">
            <a:extLst>
              <a:ext uri="{FF2B5EF4-FFF2-40B4-BE49-F238E27FC236}">
                <a16:creationId xmlns:a16="http://schemas.microsoft.com/office/drawing/2014/main" id="{819D8DE7-6422-F84C-AF74-905CF0C3F4B1}"/>
              </a:ext>
            </a:extLst>
          </p:cNvPr>
          <p:cNvSpPr txBox="1"/>
          <p:nvPr/>
        </p:nvSpPr>
        <p:spPr>
          <a:xfrm>
            <a:off x="254831" y="1705074"/>
            <a:ext cx="8557701" cy="5016758"/>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Great God of heaven, </a:t>
            </a:r>
          </a:p>
          <a:p>
            <a:pPr algn="ctr"/>
            <a:r>
              <a:rPr lang="en-US" sz="4000" b="1" dirty="0">
                <a:latin typeface="Times New Roman" panose="02020603050405020304" pitchFamily="18" charset="0"/>
                <a:cs typeface="Times New Roman" panose="02020603050405020304" pitchFamily="18" charset="0"/>
              </a:rPr>
              <a:t>my victory won, </a:t>
            </a:r>
          </a:p>
          <a:p>
            <a:pPr algn="ctr"/>
            <a:r>
              <a:rPr lang="en-US" sz="4000" b="1" dirty="0">
                <a:latin typeface="Times New Roman" panose="02020603050405020304" pitchFamily="18" charset="0"/>
                <a:cs typeface="Times New Roman" panose="02020603050405020304" pitchFamily="18" charset="0"/>
              </a:rPr>
              <a:t>may I reach heaven’s joys, </a:t>
            </a:r>
          </a:p>
          <a:p>
            <a:pPr algn="ctr"/>
            <a:r>
              <a:rPr lang="en-US" sz="4000" b="1" dirty="0">
                <a:latin typeface="Times New Roman" panose="02020603050405020304" pitchFamily="18" charset="0"/>
                <a:cs typeface="Times New Roman" panose="02020603050405020304" pitchFamily="18" charset="0"/>
              </a:rPr>
              <a:t>O bright heaven’s Sun!  </a:t>
            </a:r>
          </a:p>
          <a:p>
            <a:pPr algn="ctr"/>
            <a:r>
              <a:rPr lang="en-US" sz="4000" b="1" dirty="0">
                <a:latin typeface="Times New Roman" panose="02020603050405020304" pitchFamily="18" charset="0"/>
                <a:cs typeface="Times New Roman" panose="02020603050405020304" pitchFamily="18" charset="0"/>
              </a:rPr>
              <a:t>Heart of my own heart, </a:t>
            </a:r>
          </a:p>
          <a:p>
            <a:pPr algn="ctr"/>
            <a:r>
              <a:rPr lang="en-US" sz="4000" b="1" dirty="0">
                <a:latin typeface="Times New Roman" panose="02020603050405020304" pitchFamily="18" charset="0"/>
                <a:cs typeface="Times New Roman" panose="02020603050405020304" pitchFamily="18" charset="0"/>
              </a:rPr>
              <a:t>whatever befall, </a:t>
            </a:r>
          </a:p>
          <a:p>
            <a:pPr algn="ctr"/>
            <a:r>
              <a:rPr lang="en-US" sz="4000" b="1" dirty="0">
                <a:latin typeface="Times New Roman" panose="02020603050405020304" pitchFamily="18" charset="0"/>
                <a:cs typeface="Times New Roman" panose="02020603050405020304" pitchFamily="18" charset="0"/>
              </a:rPr>
              <a:t>still be my vision, </a:t>
            </a:r>
          </a:p>
          <a:p>
            <a:pPr algn="ctr"/>
            <a:r>
              <a:rPr lang="en-US" sz="4000" b="1" dirty="0">
                <a:latin typeface="Times New Roman" panose="02020603050405020304" pitchFamily="18" charset="0"/>
                <a:cs typeface="Times New Roman" panose="02020603050405020304" pitchFamily="18" charset="0"/>
              </a:rPr>
              <a:t>O Ruler of all.</a:t>
            </a:r>
            <a:endParaRPr lang="en-US" sz="4000" b="1" dirty="0">
              <a:latin typeface="Times New Roman" panose="02020603050405020304" pitchFamily="18" charset="0"/>
              <a:ea typeface="Times New Roman" charset="0"/>
              <a:cs typeface="Times New Roman" panose="02020603050405020304" pitchFamily="18" charset="0"/>
            </a:endParaRPr>
          </a:p>
        </p:txBody>
      </p:sp>
      <p:sp>
        <p:nvSpPr>
          <p:cNvPr id="6" name="TextBox 5">
            <a:extLst>
              <a:ext uri="{FF2B5EF4-FFF2-40B4-BE49-F238E27FC236}">
                <a16:creationId xmlns:a16="http://schemas.microsoft.com/office/drawing/2014/main" id="{796937CF-D96D-8E4D-A5C8-EEA5C988F074}"/>
              </a:ext>
            </a:extLst>
          </p:cNvPr>
          <p:cNvSpPr txBox="1"/>
          <p:nvPr/>
        </p:nvSpPr>
        <p:spPr>
          <a:xfrm>
            <a:off x="0" y="7227"/>
            <a:ext cx="9134950" cy="1631216"/>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“Be Thou My Vision”  UMH #451</a:t>
            </a:r>
          </a:p>
          <a:p>
            <a:pPr algn="ctr"/>
            <a:r>
              <a:rPr lang="en-US" sz="2000" dirty="0">
                <a:latin typeface="Times New Roman" charset="0"/>
                <a:ea typeface="Times New Roman" charset="0"/>
                <a:cs typeface="Times New Roman" charset="0"/>
              </a:rPr>
              <a:t>WORDS: ancient Irish, translated by Mary E. Byrne, 1905; </a:t>
            </a:r>
          </a:p>
          <a:p>
            <a:pPr algn="ctr"/>
            <a:r>
              <a:rPr lang="en-US" sz="2000" dirty="0">
                <a:latin typeface="Times New Roman" charset="0"/>
                <a:ea typeface="Times New Roman" charset="0"/>
                <a:cs typeface="Times New Roman" charset="0"/>
              </a:rPr>
              <a:t>MUSIC: traditional Irish melody; harmony by Carlton R. Young, 1963</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60879721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6867F3-05EF-E1EE-3D61-02C43D34712B}"/>
            </a:ext>
          </a:extLst>
        </p:cNvPr>
        <p:cNvGrpSpPr/>
        <p:nvPr/>
      </p:nvGrpSpPr>
      <p:grpSpPr>
        <a:xfrm>
          <a:off x="0" y="0"/>
          <a:ext cx="0" cy="0"/>
          <a:chOff x="0" y="0"/>
          <a:chExt cx="0" cy="0"/>
        </a:xfrm>
      </p:grpSpPr>
      <p:pic>
        <p:nvPicPr>
          <p:cNvPr id="18434" name="Picture 2" descr="Aesthetic Flower Wallpaper, Free, 4k">
            <a:extLst>
              <a:ext uri="{FF2B5EF4-FFF2-40B4-BE49-F238E27FC236}">
                <a16:creationId xmlns:a16="http://schemas.microsoft.com/office/drawing/2014/main" id="{2E552254-0950-5F7D-92B3-9BB2774829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908B09-9951-D4F4-1862-F9754A87580A}"/>
              </a:ext>
            </a:extLst>
          </p:cNvPr>
          <p:cNvSpPr txBox="1"/>
          <p:nvPr/>
        </p:nvSpPr>
        <p:spPr>
          <a:xfrm>
            <a:off x="522515" y="2998113"/>
            <a:ext cx="3968307" cy="861774"/>
          </a:xfrm>
          <a:prstGeom prst="rect">
            <a:avLst/>
          </a:prstGeom>
          <a:solidFill>
            <a:srgbClr val="E57A91"/>
          </a:solidFill>
          <a:effectLst>
            <a:softEdge rad="63500"/>
          </a:effectLst>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5000" dirty="0">
                <a:latin typeface="Baguet Script" pitchFamily="2" charset="77"/>
                <a:ea typeface="Verdana" panose="020B0604030504040204" pitchFamily="34" charset="0"/>
                <a:cs typeface="Verdana" panose="020B0604030504040204" pitchFamily="34" charset="0"/>
              </a:rPr>
              <a:t>Benediction</a:t>
            </a:r>
          </a:p>
        </p:txBody>
      </p:sp>
    </p:spTree>
    <p:extLst>
      <p:ext uri="{BB962C8B-B14F-4D97-AF65-F5344CB8AC3E}">
        <p14:creationId xmlns:p14="http://schemas.microsoft.com/office/powerpoint/2010/main" val="21662347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73B78C9-9876-58A1-C030-D50DF8A517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9" name="Rectangle 9228">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3031" y="1885950"/>
            <a:ext cx="6379369"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A55AAE-D843-0779-0CD4-9CE2A3732781}"/>
              </a:ext>
            </a:extLst>
          </p:cNvPr>
          <p:cNvSpPr txBox="1"/>
          <p:nvPr/>
        </p:nvSpPr>
        <p:spPr>
          <a:xfrm>
            <a:off x="1707356" y="2247900"/>
            <a:ext cx="5686425" cy="25146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700" b="1" dirty="0">
                <a:solidFill>
                  <a:schemeClr val="tx1">
                    <a:lumMod val="75000"/>
                    <a:lumOff val="25000"/>
                  </a:schemeClr>
                </a:solidFill>
                <a:latin typeface="+mj-lt"/>
                <a:ea typeface="+mj-ea"/>
                <a:cs typeface="+mj-cs"/>
              </a:rPr>
              <a:t>POSTLUDE</a:t>
            </a:r>
          </a:p>
        </p:txBody>
      </p:sp>
    </p:spTree>
    <p:extLst>
      <p:ext uri="{BB962C8B-B14F-4D97-AF65-F5344CB8AC3E}">
        <p14:creationId xmlns:p14="http://schemas.microsoft.com/office/powerpoint/2010/main" val="19798935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14969-C6B4-3873-6159-E46D9DFA0B1D}"/>
              </a:ext>
            </a:extLst>
          </p:cNvPr>
          <p:cNvSpPr>
            <a:spLocks noGrp="1"/>
          </p:cNvSpPr>
          <p:nvPr>
            <p:ph type="body" sz="quarter" idx="11"/>
          </p:nvPr>
        </p:nvSpPr>
        <p:spPr/>
        <p:txBody>
          <a:bodyPr>
            <a:normAutofit/>
          </a:bodyPr>
          <a:lstStyle/>
          <a:p>
            <a:r>
              <a:rPr lang="en-US" dirty="0">
                <a:effectLst/>
                <a:latin typeface="Verdana" panose="020B0604030504040204" pitchFamily="34" charset="0"/>
                <a:ea typeface="Malgun Gothic" panose="020B0503020000020004" pitchFamily="34" charset="-127"/>
                <a:cs typeface="Times New Roman" panose="02020603050405020304" pitchFamily="18" charset="0"/>
              </a:rPr>
              <a:t>Place your trust in the Lord in all your ways. </a:t>
            </a:r>
            <a:endParaRPr lang="en-US" dirty="0">
              <a:effectLst/>
              <a:latin typeface="Verdana" panose="020B0604030504040204" pitchFamily="34" charset="0"/>
              <a:ea typeface="Malgun Gothic" panose="020B0503020000020004" pitchFamily="34" charset="-127"/>
              <a:cs typeface="Calibri" panose="020F0502020204030204" pitchFamily="34" charset="0"/>
            </a:endParaRPr>
          </a:p>
        </p:txBody>
      </p:sp>
      <p:sp>
        <p:nvSpPr>
          <p:cNvPr id="3" name="Text Placeholder 2">
            <a:extLst>
              <a:ext uri="{FF2B5EF4-FFF2-40B4-BE49-F238E27FC236}">
                <a16:creationId xmlns:a16="http://schemas.microsoft.com/office/drawing/2014/main" id="{660C7DE3-0E58-4E07-948E-DA57D5A2A090}"/>
              </a:ext>
            </a:extLst>
          </p:cNvPr>
          <p:cNvSpPr>
            <a:spLocks noGrp="1"/>
          </p:cNvSpPr>
          <p:nvPr>
            <p:ph type="body" sz="quarter" idx="12"/>
          </p:nvPr>
        </p:nvSpPr>
        <p:spPr>
          <a:xfrm>
            <a:off x="1928188" y="3217751"/>
            <a:ext cx="6839892" cy="2290419"/>
          </a:xfrm>
        </p:spPr>
        <p:txBody>
          <a:bodyPr>
            <a:noAutofit/>
          </a:bodyPr>
          <a:lstStyle/>
          <a:p>
            <a:r>
              <a:rPr lang="en-US" b="1" dirty="0">
                <a:effectLst/>
                <a:latin typeface="Verdana" panose="020B0604030504040204" pitchFamily="34" charset="0"/>
                <a:ea typeface="Malgun Gothic" panose="020B0503020000020004" pitchFamily="34" charset="-127"/>
                <a:cs typeface="Times New Roman" panose="02020603050405020304" pitchFamily="18" charset="0"/>
              </a:rPr>
              <a:t>Lord, we have come here to give our lives to you. AMEN.</a:t>
            </a:r>
            <a:r>
              <a:rPr lang="en-US" dirty="0">
                <a:effectLst/>
              </a:rPr>
              <a:t> </a:t>
            </a:r>
            <a:endParaRPr lang="en-US" b="1" dirty="0">
              <a:effectLst/>
              <a:latin typeface="Verdana" panose="020B060403050404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2466445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144316"/>
            <a:ext cx="5878286" cy="4846455"/>
          </a:xfrm>
          <a:prstGeom prst="rect">
            <a:avLst/>
          </a:prstGeom>
          <a:noFill/>
        </p:spPr>
        <p:txBody>
          <a:bodyPr wrap="square" anchor="ctr">
            <a:spAutoFit/>
          </a:bodyPr>
          <a:lstStyle/>
          <a:p>
            <a:pPr algn="ctr">
              <a:lnSpc>
                <a:spcPct val="150000"/>
              </a:lnSpc>
            </a:pPr>
            <a:r>
              <a:rPr lang="en-US" sz="3000" b="1" dirty="0">
                <a:effectLst/>
                <a:latin typeface="Verdana" panose="020B0604030504040204" pitchFamily="34" charset="0"/>
                <a:ea typeface="Times New Roman" panose="02020603050405020304" pitchFamily="18" charset="0"/>
                <a:cs typeface="Times New Roman" panose="02020603050405020304" pitchFamily="18" charset="0"/>
              </a:rPr>
              <a:t>Lord God, it seems so long ago that we heard your words at Jesus’ baptism. You reminded us that he is your beloved Son with whom you are well pleased. </a:t>
            </a:r>
            <a:endParaRPr lang="en-US" sz="3000" b="1" dirty="0">
              <a:effectLst/>
              <a:latin typeface="Verdana" panose="020B060403050404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38858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40459</TotalTime>
  <Words>2042</Words>
  <Application>Microsoft Macintosh PowerPoint</Application>
  <PresentationFormat>On-screen Show (4:3)</PresentationFormat>
  <Paragraphs>229</Paragraphs>
  <Slides>75</Slides>
  <Notes>4</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75</vt:i4>
      </vt:variant>
    </vt:vector>
  </HeadingPairs>
  <TitlesOfParts>
    <vt:vector size="97" baseType="lpstr">
      <vt:lpstr>APPLE CHANCERY</vt:lpstr>
      <vt:lpstr>Aptos</vt:lpstr>
      <vt:lpstr>Arial</vt:lpstr>
      <vt:lpstr>Baguet Script</vt:lpstr>
      <vt:lpstr>Bradley Hand</vt:lpstr>
      <vt:lpstr>Calibri</vt:lpstr>
      <vt:lpstr>Dreaming Outloud Script Pro</vt:lpstr>
      <vt:lpstr>Edwardian Script ITC</vt:lpstr>
      <vt:lpstr>Lucida Calligraphy</vt:lpstr>
      <vt:lpstr>Times</vt:lpstr>
      <vt:lpstr>Times New Roman</vt:lpstr>
      <vt:lpstr>Verdana</vt:lpstr>
      <vt:lpstr>General Worship</vt:lpstr>
      <vt:lpstr>Communion </vt:lpstr>
      <vt:lpstr>Palm Confession </vt:lpstr>
      <vt:lpstr>Apostles Creed 882</vt:lpstr>
      <vt:lpstr>Nicene Creed 880</vt:lpstr>
      <vt:lpstr>Custom Design</vt:lpstr>
      <vt:lpstr>Great Thanksgiving 13</vt:lpstr>
      <vt:lpstr>Lord's Prayer</vt:lpstr>
      <vt:lpstr>Lent Worship</vt:lpstr>
      <vt:lpstr>Advent Candle Lighting</vt:lpstr>
      <vt:lpstr>PowerPoint Presentation</vt:lpstr>
      <vt:lpstr>PowerPoint Presentation</vt:lpstr>
      <vt:lpstr>Bringing In The Light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34: 29 -35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9 : 28 - 36</vt:lpstr>
      <vt:lpstr>PowerPoint Presentation</vt:lpstr>
      <vt:lpstr>PowerPoint Presentation</vt:lpstr>
      <vt:lpstr>PowerPoint Presentation</vt:lpstr>
      <vt:lpstr>PowerPoint Presentation</vt:lpstr>
      <vt:lpstr>Glory Be to the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484</cp:revision>
  <cp:lastPrinted>2024-04-25T15:20:01Z</cp:lastPrinted>
  <dcterms:created xsi:type="dcterms:W3CDTF">2022-06-10T14:28:57Z</dcterms:created>
  <dcterms:modified xsi:type="dcterms:W3CDTF">2025-02-27T13:57:53Z</dcterms:modified>
</cp:coreProperties>
</file>