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5"/>
  </p:notesMasterIdLst>
  <p:sldIdLst>
    <p:sldId id="3324" r:id="rId11"/>
    <p:sldId id="3194" r:id="rId12"/>
    <p:sldId id="3196" r:id="rId13"/>
    <p:sldId id="3666" r:id="rId14"/>
    <p:sldId id="3667" r:id="rId15"/>
    <p:sldId id="3867" r:id="rId16"/>
    <p:sldId id="3955" r:id="rId17"/>
    <p:sldId id="3925" r:id="rId18"/>
    <p:sldId id="3926" r:id="rId19"/>
    <p:sldId id="3951" r:id="rId20"/>
    <p:sldId id="295" r:id="rId21"/>
    <p:sldId id="759" r:id="rId22"/>
    <p:sldId id="788" r:id="rId23"/>
    <p:sldId id="789" r:id="rId24"/>
    <p:sldId id="790" r:id="rId25"/>
    <p:sldId id="3670" r:id="rId26"/>
    <p:sldId id="3650" r:id="rId27"/>
    <p:sldId id="256" r:id="rId28"/>
    <p:sldId id="257" r:id="rId29"/>
    <p:sldId id="258" r:id="rId30"/>
    <p:sldId id="259" r:id="rId31"/>
    <p:sldId id="260" r:id="rId32"/>
    <p:sldId id="3960" r:id="rId33"/>
    <p:sldId id="3961" r:id="rId34"/>
    <p:sldId id="3962" r:id="rId35"/>
    <p:sldId id="3963" r:id="rId36"/>
    <p:sldId id="3964" r:id="rId37"/>
    <p:sldId id="261" r:id="rId38"/>
    <p:sldId id="3690" r:id="rId39"/>
    <p:sldId id="3383" r:id="rId40"/>
    <p:sldId id="721" r:id="rId41"/>
    <p:sldId id="672" r:id="rId42"/>
    <p:sldId id="715" r:id="rId43"/>
    <p:sldId id="722" r:id="rId44"/>
    <p:sldId id="3956" r:id="rId45"/>
    <p:sldId id="3957" r:id="rId46"/>
    <p:sldId id="3958" r:id="rId47"/>
    <p:sldId id="3959" r:id="rId48"/>
    <p:sldId id="3633" r:id="rId49"/>
    <p:sldId id="3678" r:id="rId50"/>
    <p:sldId id="3397" r:id="rId51"/>
    <p:sldId id="3398" r:id="rId52"/>
    <p:sldId id="3399" r:id="rId53"/>
    <p:sldId id="3079" r:id="rId54"/>
    <p:sldId id="3529" r:id="rId55"/>
    <p:sldId id="3081" r:id="rId56"/>
    <p:sldId id="303" r:id="rId57"/>
    <p:sldId id="304" r:id="rId58"/>
    <p:sldId id="305" r:id="rId59"/>
    <p:sldId id="306" r:id="rId60"/>
    <p:sldId id="307" r:id="rId61"/>
    <p:sldId id="3619" r:id="rId62"/>
    <p:sldId id="2315" r:id="rId63"/>
    <p:sldId id="35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p:restoredTop sz="95819"/>
  </p:normalViewPr>
  <p:slideViewPr>
    <p:cSldViewPr snapToGrid="0" snapToObjects="1">
      <p:cViewPr varScale="1">
        <p:scale>
          <a:sx n="135" d="100"/>
          <a:sy n="135" d="100"/>
        </p:scale>
        <p:origin x="2832"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2/13/26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44</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descr="In this captivating scene, a young child, dressed warmly in a vivid yellow jacket and orange beanie, gazes thoughtfully while holding a glowing lantern. The soft light from the lantern illuminates the child's face, highlighting a look of wonderment. The bokeh effect created by the myriad colourful lights in the background adds a magical, festive touch to the atmosphere, turning an ordinary moment into a scene filled with enchantment and curiosity.">
            <a:extLst>
              <a:ext uri="{FF2B5EF4-FFF2-40B4-BE49-F238E27FC236}">
                <a16:creationId xmlns:a16="http://schemas.microsoft.com/office/drawing/2014/main" id="{462E696E-BC59-59A6-0050-A90A131A9ECE}"/>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2" descr="Nestled in a snowy landscape, a quaint chapel emits a warm glow from its windows, piercing the winter darkness. Towering trees cloaked in snow surround the structure, emphasizing its isolation and tranquility. Above, the sky is a splendid canvas of twinkling stars, possibly hinting at the Milky Way. This serene setting evokes a sense of peace and wonder, contrasting the cold blue tones of the snow with the inviting yellow lights of the chapel.">
            <a:extLst>
              <a:ext uri="{FF2B5EF4-FFF2-40B4-BE49-F238E27FC236}">
                <a16:creationId xmlns:a16="http://schemas.microsoft.com/office/drawing/2014/main" id="{28AF4F0C-A70F-AD6A-70C9-815D01D2323B}"/>
              </a:ext>
            </a:extLst>
          </p:cNvPr>
          <p:cNvPicPr>
            <a:picLocks noChangeAspect="1" noChangeArrowheads="1"/>
          </p:cNvPicPr>
          <p:nvPr userDrawn="1"/>
        </p:nvPicPr>
        <p:blipFill rotWithShape="1">
          <a:blip r:embed="rId2" cstate="email">
            <a:alphaModFix amt="35000"/>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2/13/26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782DE8-801B-213A-327B-E945C3D2FA26}"/>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2/13/26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Free Stock Photo of Snow-covered pine branch in sunlight | Download Free  Images and Free Illustrations">
            <a:extLst>
              <a:ext uri="{FF2B5EF4-FFF2-40B4-BE49-F238E27FC236}">
                <a16:creationId xmlns:a16="http://schemas.microsoft.com/office/drawing/2014/main" id="{320CD218-94F9-FF8C-8035-E2CC8EFCFAFE}"/>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2/13/26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665333"/>
            <a:ext cx="5878286"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Focus our hearts on Jesus, that we may follow his teaching and, in our own lives, reflect the glory we have seen, Amen.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7227"/>
            <a:ext cx="9134950" cy="1292662"/>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 Worship the King”   UMH #73</a:t>
            </a:r>
          </a:p>
          <a:p>
            <a:pPr algn="ctr"/>
            <a:r>
              <a:rPr lang="en-US" sz="1600" dirty="0">
                <a:latin typeface="Times New Roman" charset="0"/>
                <a:ea typeface="Times New Roman" charset="0"/>
                <a:cs typeface="Times New Roman" charset="0"/>
              </a:rPr>
              <a:t>WORDS: Robert Grant, 1833     MUSIC: Johann Michael Hayden, </a:t>
            </a:r>
            <a:r>
              <a:rPr lang="en-US" sz="1600" dirty="0" err="1">
                <a:latin typeface="Times New Roman" charset="0"/>
                <a:ea typeface="Times New Roman" charset="0"/>
                <a:cs typeface="Times New Roman" charset="0"/>
              </a:rPr>
              <a:t>arrgd</a:t>
            </a:r>
            <a:r>
              <a:rPr lang="en-US" sz="1600" dirty="0">
                <a:latin typeface="Times New Roman" charset="0"/>
                <a:ea typeface="Times New Roman" charset="0"/>
                <a:cs typeface="Times New Roman" charset="0"/>
              </a:rPr>
              <a:t> by William Gardiner, 1815</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O worship the King, </a:t>
            </a:r>
          </a:p>
          <a:p>
            <a:pPr algn="ctr"/>
            <a:r>
              <a:rPr lang="en-US" sz="4000" dirty="0">
                <a:latin typeface="Times New Roman" charset="0"/>
                <a:ea typeface="Times New Roman" charset="0"/>
                <a:cs typeface="Times New Roman" charset="0"/>
              </a:rPr>
              <a:t>all glorious above, </a:t>
            </a:r>
          </a:p>
          <a:p>
            <a:pPr algn="ctr"/>
            <a:r>
              <a:rPr lang="en-US" sz="4000" dirty="0">
                <a:latin typeface="Times New Roman" charset="0"/>
                <a:ea typeface="Times New Roman" charset="0"/>
                <a:cs typeface="Times New Roman" charset="0"/>
              </a:rPr>
              <a:t>O gratefully sing </a:t>
            </a:r>
          </a:p>
          <a:p>
            <a:pPr algn="ctr"/>
            <a:r>
              <a:rPr lang="en-US" sz="4000" dirty="0">
                <a:latin typeface="Times New Roman" charset="0"/>
                <a:ea typeface="Times New Roman" charset="0"/>
                <a:cs typeface="Times New Roman" charset="0"/>
              </a:rPr>
              <a:t>God’s power and God’s love; </a:t>
            </a:r>
          </a:p>
          <a:p>
            <a:pPr algn="ctr"/>
            <a:r>
              <a:rPr lang="en-US" sz="4000" dirty="0">
                <a:latin typeface="Times New Roman" charset="0"/>
                <a:ea typeface="Times New Roman" charset="0"/>
                <a:cs typeface="Times New Roman" charset="0"/>
              </a:rPr>
              <a:t>our Shield and Defender, </a:t>
            </a:r>
          </a:p>
          <a:p>
            <a:pPr algn="ctr"/>
            <a:r>
              <a:rPr lang="en-US" sz="4000" dirty="0">
                <a:latin typeface="Times New Roman" charset="0"/>
                <a:ea typeface="Times New Roman" charset="0"/>
                <a:cs typeface="Times New Roman" charset="0"/>
              </a:rPr>
              <a:t>the Ancient of Days, </a:t>
            </a:r>
          </a:p>
          <a:p>
            <a:pPr algn="ctr"/>
            <a:r>
              <a:rPr lang="en-US" sz="4000" dirty="0">
                <a:latin typeface="Times New Roman" charset="0"/>
                <a:ea typeface="Times New Roman" charset="0"/>
                <a:cs typeface="Times New Roman" charset="0"/>
              </a:rPr>
              <a:t>pavilioned in splendor, </a:t>
            </a:r>
          </a:p>
          <a:p>
            <a:pPr algn="ctr"/>
            <a:r>
              <a:rPr lang="en-US" sz="4000" dirty="0">
                <a:latin typeface="Times New Roman" charset="0"/>
                <a:ea typeface="Times New Roman" charset="0"/>
                <a:cs typeface="Times New Roman" charset="0"/>
              </a:rPr>
              <a:t>and girded with praise.</a:t>
            </a:r>
          </a:p>
        </p:txBody>
      </p:sp>
    </p:spTree>
    <p:extLst>
      <p:ext uri="{BB962C8B-B14F-4D97-AF65-F5344CB8AC3E}">
        <p14:creationId xmlns:p14="http://schemas.microsoft.com/office/powerpoint/2010/main" val="3264740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O tell of God’s might, </a:t>
            </a:r>
          </a:p>
          <a:p>
            <a:pPr algn="ctr"/>
            <a:r>
              <a:rPr lang="en-US" sz="4000" dirty="0">
                <a:latin typeface="Times New Roman" charset="0"/>
                <a:ea typeface="Times New Roman" charset="0"/>
                <a:cs typeface="Times New Roman" charset="0"/>
              </a:rPr>
              <a:t>O sing of God’s grace, </a:t>
            </a:r>
          </a:p>
          <a:p>
            <a:pPr algn="ctr"/>
            <a:r>
              <a:rPr lang="en-US" sz="4000" dirty="0">
                <a:latin typeface="Times New Roman" charset="0"/>
                <a:ea typeface="Times New Roman" charset="0"/>
                <a:cs typeface="Times New Roman" charset="0"/>
              </a:rPr>
              <a:t>whose robe is the light, </a:t>
            </a:r>
          </a:p>
          <a:p>
            <a:pPr algn="ctr"/>
            <a:r>
              <a:rPr lang="en-US" sz="4000" dirty="0">
                <a:latin typeface="Times New Roman" charset="0"/>
                <a:ea typeface="Times New Roman" charset="0"/>
                <a:cs typeface="Times New Roman" charset="0"/>
              </a:rPr>
              <a:t>whose canopy space, </a:t>
            </a:r>
          </a:p>
          <a:p>
            <a:pPr algn="ctr"/>
            <a:r>
              <a:rPr lang="en-US" sz="4000" dirty="0">
                <a:latin typeface="Times New Roman" charset="0"/>
                <a:ea typeface="Times New Roman" charset="0"/>
                <a:cs typeface="Times New Roman" charset="0"/>
              </a:rPr>
              <a:t>whose chariots of wrath </a:t>
            </a:r>
          </a:p>
          <a:p>
            <a:pPr algn="ctr"/>
            <a:r>
              <a:rPr lang="en-US" sz="4000" dirty="0">
                <a:latin typeface="Times New Roman" charset="0"/>
                <a:ea typeface="Times New Roman" charset="0"/>
                <a:cs typeface="Times New Roman" charset="0"/>
              </a:rPr>
              <a:t>the deep thunderclouds form, </a:t>
            </a:r>
          </a:p>
          <a:p>
            <a:pPr algn="ctr"/>
            <a:r>
              <a:rPr lang="en-US" sz="4000" dirty="0">
                <a:latin typeface="Times New Roman" charset="0"/>
                <a:ea typeface="Times New Roman" charset="0"/>
                <a:cs typeface="Times New Roman" charset="0"/>
              </a:rPr>
              <a:t>and dark is God’s path </a:t>
            </a:r>
          </a:p>
          <a:p>
            <a:pPr algn="ctr"/>
            <a:r>
              <a:rPr lang="en-US" sz="4000" dirty="0">
                <a:latin typeface="Times New Roman" charset="0"/>
                <a:ea typeface="Times New Roman" charset="0"/>
                <a:cs typeface="Times New Roman" charset="0"/>
              </a:rPr>
              <a:t>on the wings of the storm.</a:t>
            </a:r>
          </a:p>
        </p:txBody>
      </p:sp>
      <p:sp>
        <p:nvSpPr>
          <p:cNvPr id="4" name="TextBox 3"/>
          <p:cNvSpPr txBox="1"/>
          <p:nvPr/>
        </p:nvSpPr>
        <p:spPr>
          <a:xfrm>
            <a:off x="0" y="7227"/>
            <a:ext cx="9134950" cy="1292662"/>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 Worship the King”   UMH #73</a:t>
            </a:r>
          </a:p>
          <a:p>
            <a:pPr algn="ctr"/>
            <a:r>
              <a:rPr lang="en-US" sz="1600" dirty="0">
                <a:latin typeface="Times New Roman" charset="0"/>
                <a:ea typeface="Times New Roman" charset="0"/>
                <a:cs typeface="Times New Roman" charset="0"/>
              </a:rPr>
              <a:t>WORDS: Robert Grant, 1833     MUSIC: Johann Michael Hayden, </a:t>
            </a:r>
            <a:r>
              <a:rPr lang="en-US" sz="1600" dirty="0" err="1">
                <a:latin typeface="Times New Roman" charset="0"/>
                <a:ea typeface="Times New Roman" charset="0"/>
                <a:cs typeface="Times New Roman" charset="0"/>
              </a:rPr>
              <a:t>arrgd</a:t>
            </a:r>
            <a:r>
              <a:rPr lang="en-US" sz="1600" dirty="0">
                <a:latin typeface="Times New Roman" charset="0"/>
                <a:ea typeface="Times New Roman" charset="0"/>
                <a:cs typeface="Times New Roman" charset="0"/>
              </a:rPr>
              <a:t> by William Gardiner, 1815</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24996780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The earth with its store </a:t>
            </a:r>
          </a:p>
          <a:p>
            <a:pPr algn="ctr"/>
            <a:r>
              <a:rPr lang="en-US" sz="4000" dirty="0">
                <a:latin typeface="Times New Roman" charset="0"/>
                <a:ea typeface="Times New Roman" charset="0"/>
                <a:cs typeface="Times New Roman" charset="0"/>
              </a:rPr>
              <a:t>of wonders untold, </a:t>
            </a:r>
          </a:p>
          <a:p>
            <a:pPr algn="ctr"/>
            <a:r>
              <a:rPr lang="en-US" sz="4000" dirty="0">
                <a:latin typeface="Times New Roman" charset="0"/>
                <a:ea typeface="Times New Roman" charset="0"/>
                <a:cs typeface="Times New Roman" charset="0"/>
              </a:rPr>
              <a:t>Almighty, thy power </a:t>
            </a:r>
          </a:p>
          <a:p>
            <a:pPr algn="ctr"/>
            <a:r>
              <a:rPr lang="en-US" sz="4000" dirty="0">
                <a:latin typeface="Times New Roman" charset="0"/>
                <a:ea typeface="Times New Roman" charset="0"/>
                <a:cs typeface="Times New Roman" charset="0"/>
              </a:rPr>
              <a:t>hath founded of old; </a:t>
            </a:r>
          </a:p>
          <a:p>
            <a:pPr algn="ctr"/>
            <a:r>
              <a:rPr lang="en-US" sz="4000" dirty="0">
                <a:latin typeface="Times New Roman" charset="0"/>
                <a:ea typeface="Times New Roman" charset="0"/>
                <a:cs typeface="Times New Roman" charset="0"/>
              </a:rPr>
              <a:t>hath stablished it fast </a:t>
            </a:r>
          </a:p>
          <a:p>
            <a:pPr algn="ctr"/>
            <a:r>
              <a:rPr lang="en-US" sz="4000" dirty="0">
                <a:latin typeface="Times New Roman" charset="0"/>
                <a:ea typeface="Times New Roman" charset="0"/>
                <a:cs typeface="Times New Roman" charset="0"/>
              </a:rPr>
              <a:t>by a changeless decree, </a:t>
            </a:r>
          </a:p>
          <a:p>
            <a:pPr algn="ctr"/>
            <a:r>
              <a:rPr lang="en-US" sz="4000" dirty="0">
                <a:latin typeface="Times New Roman" charset="0"/>
                <a:ea typeface="Times New Roman" charset="0"/>
                <a:cs typeface="Times New Roman" charset="0"/>
              </a:rPr>
              <a:t>and round it hath cast, </a:t>
            </a:r>
          </a:p>
          <a:p>
            <a:pPr algn="ctr"/>
            <a:r>
              <a:rPr lang="en-US" sz="4000" dirty="0">
                <a:latin typeface="Times New Roman" charset="0"/>
                <a:ea typeface="Times New Roman" charset="0"/>
                <a:cs typeface="Times New Roman" charset="0"/>
              </a:rPr>
              <a:t>like a mantle, the sea.</a:t>
            </a:r>
          </a:p>
        </p:txBody>
      </p:sp>
      <p:sp>
        <p:nvSpPr>
          <p:cNvPr id="4" name="TextBox 3"/>
          <p:cNvSpPr txBox="1"/>
          <p:nvPr/>
        </p:nvSpPr>
        <p:spPr>
          <a:xfrm>
            <a:off x="0" y="7227"/>
            <a:ext cx="9134950" cy="1292662"/>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 Worship the King”   UMH #73</a:t>
            </a:r>
          </a:p>
          <a:p>
            <a:pPr algn="ctr"/>
            <a:r>
              <a:rPr lang="en-US" sz="1600" dirty="0">
                <a:latin typeface="Times New Roman" charset="0"/>
                <a:ea typeface="Times New Roman" charset="0"/>
                <a:cs typeface="Times New Roman" charset="0"/>
              </a:rPr>
              <a:t>WORDS: Robert Grant, 1833     MUSIC: Johann Michael Hayden, </a:t>
            </a:r>
            <a:r>
              <a:rPr lang="en-US" sz="1600" dirty="0" err="1">
                <a:latin typeface="Times New Roman" charset="0"/>
                <a:ea typeface="Times New Roman" charset="0"/>
                <a:cs typeface="Times New Roman" charset="0"/>
              </a:rPr>
              <a:t>arrgd</a:t>
            </a:r>
            <a:r>
              <a:rPr lang="en-US" sz="1600" dirty="0">
                <a:latin typeface="Times New Roman" charset="0"/>
                <a:ea typeface="Times New Roman" charset="0"/>
                <a:cs typeface="Times New Roman" charset="0"/>
              </a:rPr>
              <a:t> by William Gardiner, 1815</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44363163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Thy bountiful care, </a:t>
            </a:r>
          </a:p>
          <a:p>
            <a:pPr algn="ctr"/>
            <a:r>
              <a:rPr lang="en-US" sz="4000" dirty="0">
                <a:latin typeface="Times New Roman" charset="0"/>
                <a:ea typeface="Times New Roman" charset="0"/>
                <a:cs typeface="Times New Roman" charset="0"/>
              </a:rPr>
              <a:t>what tongue can recite? </a:t>
            </a:r>
          </a:p>
          <a:p>
            <a:pPr algn="ctr"/>
            <a:r>
              <a:rPr lang="en-US" sz="4000" dirty="0">
                <a:latin typeface="Times New Roman" charset="0"/>
                <a:ea typeface="Times New Roman" charset="0"/>
                <a:cs typeface="Times New Roman" charset="0"/>
              </a:rPr>
              <a:t>It breathes in the air, </a:t>
            </a:r>
          </a:p>
          <a:p>
            <a:pPr algn="ctr"/>
            <a:r>
              <a:rPr lang="en-US" sz="4000" dirty="0">
                <a:latin typeface="Times New Roman" charset="0"/>
                <a:ea typeface="Times New Roman" charset="0"/>
                <a:cs typeface="Times New Roman" charset="0"/>
              </a:rPr>
              <a:t>it shines in the light; </a:t>
            </a:r>
          </a:p>
          <a:p>
            <a:pPr algn="ctr"/>
            <a:r>
              <a:rPr lang="en-US" sz="4000" dirty="0">
                <a:latin typeface="Times New Roman" charset="0"/>
                <a:ea typeface="Times New Roman" charset="0"/>
                <a:cs typeface="Times New Roman" charset="0"/>
              </a:rPr>
              <a:t>it streams from the hills, </a:t>
            </a:r>
          </a:p>
          <a:p>
            <a:pPr algn="ctr"/>
            <a:r>
              <a:rPr lang="en-US" sz="4000" dirty="0">
                <a:latin typeface="Times New Roman" charset="0"/>
                <a:ea typeface="Times New Roman" charset="0"/>
                <a:cs typeface="Times New Roman" charset="0"/>
              </a:rPr>
              <a:t>it descends to the plain, </a:t>
            </a:r>
          </a:p>
          <a:p>
            <a:pPr algn="ctr"/>
            <a:r>
              <a:rPr lang="en-US" sz="4000" dirty="0">
                <a:latin typeface="Times New Roman" charset="0"/>
                <a:ea typeface="Times New Roman" charset="0"/>
                <a:cs typeface="Times New Roman" charset="0"/>
              </a:rPr>
              <a:t>and sweetly distills </a:t>
            </a:r>
          </a:p>
          <a:p>
            <a:pPr algn="ctr"/>
            <a:r>
              <a:rPr lang="en-US" sz="4000" dirty="0">
                <a:latin typeface="Times New Roman" charset="0"/>
                <a:ea typeface="Times New Roman" charset="0"/>
                <a:cs typeface="Times New Roman" charset="0"/>
              </a:rPr>
              <a:t>in the dew and the rain.</a:t>
            </a:r>
          </a:p>
        </p:txBody>
      </p:sp>
      <p:sp>
        <p:nvSpPr>
          <p:cNvPr id="4" name="TextBox 3"/>
          <p:cNvSpPr txBox="1"/>
          <p:nvPr/>
        </p:nvSpPr>
        <p:spPr>
          <a:xfrm>
            <a:off x="0" y="7227"/>
            <a:ext cx="9134950" cy="1292662"/>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 Worship the King”   UMH #73</a:t>
            </a:r>
          </a:p>
          <a:p>
            <a:pPr algn="ctr"/>
            <a:r>
              <a:rPr lang="en-US" sz="1600" dirty="0">
                <a:latin typeface="Times New Roman" charset="0"/>
                <a:ea typeface="Times New Roman" charset="0"/>
                <a:cs typeface="Times New Roman" charset="0"/>
              </a:rPr>
              <a:t>WORDS: Robert Grant, 1833     MUSIC: Johann Michael Hayden, </a:t>
            </a:r>
            <a:r>
              <a:rPr lang="en-US" sz="1600" dirty="0" err="1">
                <a:latin typeface="Times New Roman" charset="0"/>
                <a:ea typeface="Times New Roman" charset="0"/>
                <a:cs typeface="Times New Roman" charset="0"/>
              </a:rPr>
              <a:t>arrgd</a:t>
            </a:r>
            <a:r>
              <a:rPr lang="en-US" sz="1600" dirty="0">
                <a:latin typeface="Times New Roman" charset="0"/>
                <a:ea typeface="Times New Roman" charset="0"/>
                <a:cs typeface="Times New Roman" charset="0"/>
              </a:rPr>
              <a:t> by William Gardiner, 1815</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87202958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Frail children of dust, </a:t>
            </a:r>
          </a:p>
          <a:p>
            <a:pPr algn="ctr"/>
            <a:r>
              <a:rPr lang="en-US" sz="4000" dirty="0">
                <a:latin typeface="Times New Roman" charset="0"/>
                <a:ea typeface="Times New Roman" charset="0"/>
                <a:cs typeface="Times New Roman" charset="0"/>
              </a:rPr>
              <a:t>and feeble as frail, </a:t>
            </a:r>
          </a:p>
          <a:p>
            <a:pPr algn="ctr"/>
            <a:r>
              <a:rPr lang="en-US" sz="4000" dirty="0">
                <a:latin typeface="Times New Roman" charset="0"/>
                <a:ea typeface="Times New Roman" charset="0"/>
                <a:cs typeface="Times New Roman" charset="0"/>
              </a:rPr>
              <a:t>in thee do we trust, </a:t>
            </a:r>
          </a:p>
          <a:p>
            <a:pPr algn="ctr"/>
            <a:r>
              <a:rPr lang="en-US" sz="4000" dirty="0">
                <a:latin typeface="Times New Roman" charset="0"/>
                <a:ea typeface="Times New Roman" charset="0"/>
                <a:cs typeface="Times New Roman" charset="0"/>
              </a:rPr>
              <a:t>nor find thee to fail; </a:t>
            </a:r>
          </a:p>
          <a:p>
            <a:pPr algn="ctr"/>
            <a:r>
              <a:rPr lang="en-US" sz="4000" dirty="0">
                <a:latin typeface="Times New Roman" charset="0"/>
                <a:ea typeface="Times New Roman" charset="0"/>
                <a:cs typeface="Times New Roman" charset="0"/>
              </a:rPr>
              <a:t>thy mercies how tender, </a:t>
            </a:r>
          </a:p>
          <a:p>
            <a:pPr algn="ctr"/>
            <a:r>
              <a:rPr lang="en-US" sz="4000" dirty="0">
                <a:latin typeface="Times New Roman" charset="0"/>
                <a:ea typeface="Times New Roman" charset="0"/>
                <a:cs typeface="Times New Roman" charset="0"/>
              </a:rPr>
              <a:t>how firm to the end, </a:t>
            </a:r>
          </a:p>
          <a:p>
            <a:pPr algn="ctr"/>
            <a:r>
              <a:rPr lang="en-US" sz="4000" dirty="0">
                <a:latin typeface="Times New Roman" charset="0"/>
                <a:ea typeface="Times New Roman" charset="0"/>
                <a:cs typeface="Times New Roman" charset="0"/>
              </a:rPr>
              <a:t>our Maker, Defender, </a:t>
            </a:r>
          </a:p>
          <a:p>
            <a:pPr algn="ctr"/>
            <a:r>
              <a:rPr lang="en-US" sz="4000" dirty="0">
                <a:latin typeface="Times New Roman" charset="0"/>
                <a:ea typeface="Times New Roman" charset="0"/>
                <a:cs typeface="Times New Roman" charset="0"/>
              </a:rPr>
              <a:t>Redeemer and Friend.</a:t>
            </a:r>
          </a:p>
        </p:txBody>
      </p:sp>
      <p:sp>
        <p:nvSpPr>
          <p:cNvPr id="4" name="TextBox 3"/>
          <p:cNvSpPr txBox="1"/>
          <p:nvPr/>
        </p:nvSpPr>
        <p:spPr>
          <a:xfrm>
            <a:off x="0" y="7227"/>
            <a:ext cx="9134950" cy="1292662"/>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 Worship the King”   UMH #73</a:t>
            </a:r>
          </a:p>
          <a:p>
            <a:pPr algn="ctr"/>
            <a:r>
              <a:rPr lang="en-US" sz="1600" dirty="0">
                <a:latin typeface="Times New Roman" charset="0"/>
                <a:ea typeface="Times New Roman" charset="0"/>
                <a:cs typeface="Times New Roman" charset="0"/>
              </a:rPr>
              <a:t>WORDS: Robert Grant, 1833     MUSIC: Johann Michael Hayden, </a:t>
            </a:r>
            <a:r>
              <a:rPr lang="en-US" sz="1600" dirty="0" err="1">
                <a:latin typeface="Times New Roman" charset="0"/>
                <a:ea typeface="Times New Roman" charset="0"/>
                <a:cs typeface="Times New Roman" charset="0"/>
              </a:rPr>
              <a:t>arrgd</a:t>
            </a:r>
            <a:r>
              <a:rPr lang="en-US" sz="1600" dirty="0">
                <a:latin typeface="Times New Roman" charset="0"/>
                <a:ea typeface="Times New Roman" charset="0"/>
                <a:cs typeface="Times New Roman" charset="0"/>
              </a:rPr>
              <a:t> by William Gardiner, 1815</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59395510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wn breaks over misty mountain peaks, casting golden rays through scattered clouds. A serene figure stands on a grassy hillside, robes flowing gently in the morning breeze. With hand extended in blessing, the holy presence brings peace to the sweeping landscape below. Soft light bathes the rolling hills in warm hues, while distant peaks fade into the atmospheric distance. The peaceful scene captures a perfect balance between heaven and earth, where divine light meets natural beauty.">
            <a:extLst>
              <a:ext uri="{FF2B5EF4-FFF2-40B4-BE49-F238E27FC236}">
                <a16:creationId xmlns:a16="http://schemas.microsoft.com/office/drawing/2014/main" id="{5D9D2E13-9C5A-444E-9B30-38324841EA7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11108" r="12579" b="1"/>
          <a:stretch>
            <a:fillRect/>
          </a:stretch>
        </p:blipFill>
        <p:spPr bwMode="auto">
          <a:xfrm>
            <a:off x="20" y="10"/>
            <a:ext cx="914169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FC7C0D-A835-5D59-CB01-660168CC414F}"/>
              </a:ext>
            </a:extLst>
          </p:cNvPr>
          <p:cNvSpPr>
            <a:spLocks noGrp="1"/>
          </p:cNvSpPr>
          <p:nvPr>
            <p:ph type="ctrTitle"/>
          </p:nvPr>
        </p:nvSpPr>
        <p:spPr>
          <a:xfrm>
            <a:off x="1145286" y="1124712"/>
            <a:ext cx="6858000" cy="3063240"/>
          </a:xfrm>
        </p:spPr>
        <p:txBody>
          <a:bodyPr>
            <a:normAutofit/>
          </a:bodyPr>
          <a:lstStyle/>
          <a:p>
            <a:r>
              <a:rPr lang="en-US" sz="5700">
                <a:solidFill>
                  <a:schemeClr val="bg1"/>
                </a:solidFill>
              </a:rPr>
              <a:t>Exodus 24: 12 – 18 </a:t>
            </a:r>
          </a:p>
        </p:txBody>
      </p:sp>
      <p:sp>
        <p:nvSpPr>
          <p:cNvPr id="3" name="Subtitle 2">
            <a:extLst>
              <a:ext uri="{FF2B5EF4-FFF2-40B4-BE49-F238E27FC236}">
                <a16:creationId xmlns:a16="http://schemas.microsoft.com/office/drawing/2014/main" id="{23AF8CCA-96DB-4E1D-2F3B-22841CAC6B73}"/>
              </a:ext>
            </a:extLst>
          </p:cNvPr>
          <p:cNvSpPr>
            <a:spLocks noGrp="1"/>
          </p:cNvSpPr>
          <p:nvPr>
            <p:ph type="subTitle" idx="1"/>
          </p:nvPr>
        </p:nvSpPr>
        <p:spPr>
          <a:xfrm>
            <a:off x="1145286" y="4599432"/>
            <a:ext cx="6858000" cy="1227520"/>
          </a:xfrm>
        </p:spPr>
        <p:txBody>
          <a:bodyPr>
            <a:normAutofit/>
          </a:bodyPr>
          <a:lstStyle/>
          <a:p>
            <a:r>
              <a:rPr lang="en-US">
                <a:solidFill>
                  <a:schemeClr val="bg1"/>
                </a:solidFill>
              </a:rPr>
              <a:t>NRSVUE</a:t>
            </a:r>
          </a:p>
        </p:txBody>
      </p:sp>
      <p:sp>
        <p:nvSpPr>
          <p:cNvPr id="1033"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419423"/>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9165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4D181-620A-AECB-92E5-AA52D4296ACE}"/>
              </a:ext>
            </a:extLst>
          </p:cNvPr>
          <p:cNvSpPr txBox="1"/>
          <p:nvPr/>
        </p:nvSpPr>
        <p:spPr>
          <a:xfrm>
            <a:off x="0" y="1150074"/>
            <a:ext cx="9144000" cy="4557851"/>
          </a:xfrm>
          <a:prstGeom prst="rect">
            <a:avLst/>
          </a:prstGeom>
          <a:noFill/>
        </p:spPr>
        <p:txBody>
          <a:bodyPr wrap="square">
            <a:spAutoFit/>
          </a:bodyPr>
          <a:lstStyle/>
          <a:p>
            <a:pPr algn="ctr">
              <a:lnSpc>
                <a:spcPct val="20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said to Moses, “Come up to me on the mountain and wait there; I will give you the tablets of stone, with the law and the commandment, which I have written for their instruction.” </a:t>
            </a:r>
          </a:p>
        </p:txBody>
      </p:sp>
    </p:spTree>
    <p:extLst>
      <p:ext uri="{BB962C8B-B14F-4D97-AF65-F5344CB8AC3E}">
        <p14:creationId xmlns:p14="http://schemas.microsoft.com/office/powerpoint/2010/main" val="29964578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Transfiguration Sunday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February 15</a:t>
            </a:r>
            <a:r>
              <a:rPr lang="en-US" sz="3000" baseline="30000" dirty="0">
                <a:latin typeface="Verdana" panose="020B0604030504040204" pitchFamily="34" charset="0"/>
                <a:ea typeface="Verdana" panose="020B0604030504040204" pitchFamily="34" charset="0"/>
                <a:cs typeface="Verdana" panose="020B0604030504040204" pitchFamily="34" charset="0"/>
              </a:rPr>
              <a:t>th </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9559294B-929C-0E96-A036-6BEDB413867A}"/>
              </a:ext>
            </a:extLst>
          </p:cNvPr>
          <p:cNvPicPr>
            <a:picLocks noChangeAspect="1"/>
          </p:cNvPicPr>
          <p:nvPr/>
        </p:nvPicPr>
        <p:blipFill>
          <a:blip r:embed="rId3"/>
          <a:srcRect/>
          <a:stretch/>
        </p:blipFill>
        <p:spPr>
          <a:xfrm>
            <a:off x="899810" y="515784"/>
            <a:ext cx="2949937" cy="5178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A738-EBDF-5527-1070-A89B5A08EC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01CDC4-5C7F-3496-5D67-C916C64A1F51}"/>
              </a:ext>
            </a:extLst>
          </p:cNvPr>
          <p:cNvSpPr txBox="1"/>
          <p:nvPr/>
        </p:nvSpPr>
        <p:spPr>
          <a:xfrm>
            <a:off x="0" y="-81032"/>
            <a:ext cx="9144000" cy="7020063"/>
          </a:xfrm>
          <a:prstGeom prst="rect">
            <a:avLst/>
          </a:prstGeom>
          <a:noFill/>
        </p:spPr>
        <p:txBody>
          <a:bodyPr wrap="square">
            <a:spAutoFit/>
          </a:bodyPr>
          <a:lstStyle/>
          <a:p>
            <a:pPr algn="ctr">
              <a:lnSpc>
                <a:spcPct val="20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 Moses set out with his assistant Joshua, and Moses went up onto the mountain of God. </a:t>
            </a:r>
          </a:p>
          <a:p>
            <a:pPr algn="ctr">
              <a:lnSpc>
                <a:spcPct val="200000"/>
              </a:lnSpc>
              <a:buNone/>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To the elders he had said, “Wait here for us, until we come back to you. Look, Aaron and Hur are with you; whoever has a dispute may go to them.”</a:t>
            </a:r>
          </a:p>
        </p:txBody>
      </p:sp>
    </p:spTree>
    <p:extLst>
      <p:ext uri="{BB962C8B-B14F-4D97-AF65-F5344CB8AC3E}">
        <p14:creationId xmlns:p14="http://schemas.microsoft.com/office/powerpoint/2010/main" val="33264821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7732-714B-676B-2CF9-375B157A2C9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239EC9-2EFB-1D20-ED12-8B07831ADB95}"/>
              </a:ext>
            </a:extLst>
          </p:cNvPr>
          <p:cNvSpPr txBox="1"/>
          <p:nvPr/>
        </p:nvSpPr>
        <p:spPr>
          <a:xfrm>
            <a:off x="0" y="380633"/>
            <a:ext cx="9144000" cy="6096734"/>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Moses went up on the mountain, and the cloud covered the mountain. </a:t>
            </a:r>
          </a:p>
          <a:p>
            <a:pPr algn="ctr">
              <a:lnSpc>
                <a:spcPct val="200000"/>
              </a:lnSpc>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 glory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settled on Mount Sinai, and the cloud covered it for six days; on the seventh day he called to Moses out of the cloud. </a:t>
            </a:r>
          </a:p>
        </p:txBody>
      </p:sp>
    </p:spTree>
    <p:extLst>
      <p:ext uri="{BB962C8B-B14F-4D97-AF65-F5344CB8AC3E}">
        <p14:creationId xmlns:p14="http://schemas.microsoft.com/office/powerpoint/2010/main" val="4104530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CFCD-D77A-E109-C197-3C7CA9B10B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2DE2A9-19D1-AD57-B670-40C03E0E22F8}"/>
              </a:ext>
            </a:extLst>
          </p:cNvPr>
          <p:cNvSpPr txBox="1"/>
          <p:nvPr/>
        </p:nvSpPr>
        <p:spPr>
          <a:xfrm>
            <a:off x="0" y="380633"/>
            <a:ext cx="9144000" cy="6096734"/>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Now the appearance of the glory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was like a devouring fire on the top of the mountain in the sight of the Israelites. </a:t>
            </a:r>
          </a:p>
          <a:p>
            <a:pPr algn="ctr">
              <a:lnSpc>
                <a:spcPct val="200000"/>
              </a:lnSpc>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Moses entered the cloud and went up on the mountain. Moses was on the mountain for forty days and forty nights.</a:t>
            </a:r>
          </a:p>
        </p:txBody>
      </p:sp>
    </p:spTree>
    <p:extLst>
      <p:ext uri="{BB962C8B-B14F-4D97-AF65-F5344CB8AC3E}">
        <p14:creationId xmlns:p14="http://schemas.microsoft.com/office/powerpoint/2010/main" val="37750592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erene watercolor depicts Jesus standing in silhouette on a mountain summit at dawn. His arms stretch wide in a gesture of boundless welcome and compassion. Golden sunlight radiates behind him, creating a divine aura as the light breaks through celestial blue clouds. The minimal brushwork captures the flowing robes and peaceful stance while maintaining the mystery of his shadowed form. The panoramic horizon stretches across the scene, emphasizing both the solitude of the moment and the vastness of spiritual presence. This tranquil scene symbolizes hope, with light emerging from darkness in a moment of transcendent beauty and divine revelation.">
            <a:extLst>
              <a:ext uri="{FF2B5EF4-FFF2-40B4-BE49-F238E27FC236}">
                <a16:creationId xmlns:a16="http://schemas.microsoft.com/office/drawing/2014/main" id="{877CCFA7-57C0-5EB7-5588-C18286D89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90" t="6250" r="37829"/>
          <a:stretch>
            <a:fillRect/>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F96A8C-F8EF-D7AB-9167-071D3866DCE3}"/>
              </a:ext>
            </a:extLst>
          </p:cNvPr>
          <p:cNvSpPr>
            <a:spLocks noGrp="1"/>
          </p:cNvSpPr>
          <p:nvPr>
            <p:ph type="ctrTitle"/>
          </p:nvPr>
        </p:nvSpPr>
        <p:spPr>
          <a:xfrm>
            <a:off x="358485" y="1122363"/>
            <a:ext cx="3017520" cy="3204134"/>
          </a:xfrm>
        </p:spPr>
        <p:txBody>
          <a:bodyPr anchor="b">
            <a:normAutofit/>
          </a:bodyPr>
          <a:lstStyle/>
          <a:p>
            <a:pPr algn="l"/>
            <a:r>
              <a:rPr lang="en-US" sz="4200">
                <a:solidFill>
                  <a:schemeClr val="bg1"/>
                </a:solidFill>
              </a:rPr>
              <a:t>Matthew 17: 1 – 9 </a:t>
            </a:r>
          </a:p>
        </p:txBody>
      </p:sp>
      <p:sp>
        <p:nvSpPr>
          <p:cNvPr id="3" name="Subtitle 2">
            <a:extLst>
              <a:ext uri="{FF2B5EF4-FFF2-40B4-BE49-F238E27FC236}">
                <a16:creationId xmlns:a16="http://schemas.microsoft.com/office/drawing/2014/main" id="{AF9B002C-D028-775F-465E-A11698337F0A}"/>
              </a:ext>
            </a:extLst>
          </p:cNvPr>
          <p:cNvSpPr>
            <a:spLocks noGrp="1"/>
          </p:cNvSpPr>
          <p:nvPr>
            <p:ph type="subTitle" idx="1"/>
          </p:nvPr>
        </p:nvSpPr>
        <p:spPr>
          <a:xfrm>
            <a:off x="358485" y="4872922"/>
            <a:ext cx="3017519" cy="1208141"/>
          </a:xfrm>
        </p:spPr>
        <p:txBody>
          <a:bodyPr>
            <a:normAutofit/>
          </a:bodyPr>
          <a:lstStyle/>
          <a:p>
            <a:pPr algn="l"/>
            <a:r>
              <a:rPr lang="en-US" sz="1700">
                <a:solidFill>
                  <a:schemeClr val="bg1"/>
                </a:solidFill>
              </a:rPr>
              <a:t>NRSVUE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2943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EB569-8D02-DCF2-2A42-A01F86CB0355}"/>
              </a:ext>
            </a:extLst>
          </p:cNvPr>
          <p:cNvSpPr txBox="1"/>
          <p:nvPr/>
        </p:nvSpPr>
        <p:spPr>
          <a:xfrm>
            <a:off x="0" y="226745"/>
            <a:ext cx="9144000" cy="6404510"/>
          </a:xfrm>
          <a:prstGeom prst="rect">
            <a:avLst/>
          </a:prstGeom>
          <a:noFill/>
        </p:spPr>
        <p:txBody>
          <a:bodyPr wrap="square">
            <a:spAutoFit/>
          </a:bodyPr>
          <a:lstStyle/>
          <a:p>
            <a:pPr algn="ctr">
              <a:lnSpc>
                <a:spcPct val="20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Six days later, Jesus took with him Peter and James and his brother John and led them up a high mountain, by themselves.</a:t>
            </a:r>
          </a:p>
          <a:p>
            <a:pPr algn="ctr">
              <a:lnSpc>
                <a:spcPct val="20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he was transfigured before them, and his face shone like the sun, and his clothes became bright as light. </a:t>
            </a:r>
          </a:p>
        </p:txBody>
      </p:sp>
    </p:spTree>
    <p:extLst>
      <p:ext uri="{BB962C8B-B14F-4D97-AF65-F5344CB8AC3E}">
        <p14:creationId xmlns:p14="http://schemas.microsoft.com/office/powerpoint/2010/main" val="1262483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FD9-A3DC-FBC7-CC65-947023C236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EB8B7C-DD26-95AE-9BFF-7D15B8FE27ED}"/>
              </a:ext>
            </a:extLst>
          </p:cNvPr>
          <p:cNvSpPr txBox="1"/>
          <p:nvPr/>
        </p:nvSpPr>
        <p:spPr>
          <a:xfrm>
            <a:off x="0" y="380633"/>
            <a:ext cx="9144000" cy="6096734"/>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3 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Suddenly there appeared to them Moses and Elijah, talking with him. </a:t>
            </a:r>
          </a:p>
          <a:p>
            <a:pPr algn="ctr">
              <a:lnSpc>
                <a:spcPct val="200000"/>
              </a:lnSpc>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Peter said to Jesus, “Lord, it is good for us to be here; if you wish, I</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will set up three tents here, one for you, one for Moses, and one for Elijah.”</a:t>
            </a:r>
          </a:p>
        </p:txBody>
      </p:sp>
    </p:spTree>
    <p:extLst>
      <p:ext uri="{BB962C8B-B14F-4D97-AF65-F5344CB8AC3E}">
        <p14:creationId xmlns:p14="http://schemas.microsoft.com/office/powerpoint/2010/main" val="16033767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E75B-3E64-B7FA-094A-1EF8685FD9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9638E3-71EE-ED22-6643-B394C67EC260}"/>
              </a:ext>
            </a:extLst>
          </p:cNvPr>
          <p:cNvSpPr txBox="1"/>
          <p:nvPr/>
        </p:nvSpPr>
        <p:spPr>
          <a:xfrm>
            <a:off x="0" y="226745"/>
            <a:ext cx="9144000" cy="6404510"/>
          </a:xfrm>
          <a:prstGeom prst="rect">
            <a:avLst/>
          </a:prstGeom>
          <a:noFill/>
        </p:spPr>
        <p:txBody>
          <a:bodyPr wrap="square">
            <a:spAutoFit/>
          </a:bodyPr>
          <a:lstStyle/>
          <a:p>
            <a:pPr algn="ctr">
              <a:lnSpc>
                <a:spcPct val="200000"/>
              </a:lnSpc>
              <a:buNone/>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While he was still speaking, suddenly a bright cloud overshadowed them, and a voice from the cloud said, “This is my Son, the Beloved;</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with him I am well pleased; listen to him!” </a:t>
            </a: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When the disciples heard this, they fell to the ground and were overcome by fear. </a:t>
            </a:r>
          </a:p>
        </p:txBody>
      </p:sp>
    </p:spTree>
    <p:extLst>
      <p:ext uri="{BB962C8B-B14F-4D97-AF65-F5344CB8AC3E}">
        <p14:creationId xmlns:p14="http://schemas.microsoft.com/office/powerpoint/2010/main" val="31228779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B59F-BE4A-8960-D29C-18D0A9A6C3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9EA7A2-B1EB-7060-5437-B28C6E06E1BA}"/>
              </a:ext>
            </a:extLst>
          </p:cNvPr>
          <p:cNvSpPr txBox="1"/>
          <p:nvPr/>
        </p:nvSpPr>
        <p:spPr>
          <a:xfrm>
            <a:off x="0" y="1150074"/>
            <a:ext cx="9144000" cy="4557851"/>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But Jesus came and touched them, saying, “Get up and do not be afraid.”</a:t>
            </a:r>
          </a:p>
          <a:p>
            <a:pPr algn="ctr">
              <a:lnSpc>
                <a:spcPct val="20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And when they raised their eyes, they saw no one except Jesus himself alone.</a:t>
            </a:r>
          </a:p>
        </p:txBody>
      </p:sp>
    </p:spTree>
    <p:extLst>
      <p:ext uri="{BB962C8B-B14F-4D97-AF65-F5344CB8AC3E}">
        <p14:creationId xmlns:p14="http://schemas.microsoft.com/office/powerpoint/2010/main" val="40694048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C60D-C02B-1C39-1705-E54353F15F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E12C60-938D-3BB4-BA41-21118AA3251E}"/>
              </a:ext>
            </a:extLst>
          </p:cNvPr>
          <p:cNvSpPr txBox="1"/>
          <p:nvPr/>
        </p:nvSpPr>
        <p:spPr>
          <a:xfrm>
            <a:off x="0" y="1611739"/>
            <a:ext cx="9144000" cy="3634521"/>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9 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As they were coming down the mountain, Jesus ordered them, “Tell no one about the vision until after the Son of Man has been raised from the dead.”</a:t>
            </a:r>
          </a:p>
        </p:txBody>
      </p:sp>
    </p:spTree>
    <p:extLst>
      <p:ext uri="{BB962C8B-B14F-4D97-AF65-F5344CB8AC3E}">
        <p14:creationId xmlns:p14="http://schemas.microsoft.com/office/powerpoint/2010/main" val="26878860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43E370-D0A8-FEE5-861F-252902D4CD79}"/>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“Transfiguration”</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3D07F-38BC-F042-ABD8-AA508A5DBC1A}"/>
              </a:ext>
            </a:extLst>
          </p:cNvPr>
          <p:cNvPicPr>
            <a:picLocks noChangeAspect="1"/>
          </p:cNvPicPr>
          <p:nvPr/>
        </p:nvPicPr>
        <p:blipFill rotWithShape="1">
          <a:blip r:embed="rId2">
            <a:alphaModFix amt="15000"/>
          </a:blip>
          <a:srcRect l="5019" b="5019"/>
          <a:stretch/>
        </p:blipFill>
        <p:spPr>
          <a:xfrm>
            <a:off x="0" y="0"/>
            <a:ext cx="9144000" cy="6858000"/>
          </a:xfrm>
          <a:prstGeom prst="rect">
            <a:avLst/>
          </a:prstGeom>
        </p:spPr>
      </p:pic>
      <p:sp>
        <p:nvSpPr>
          <p:cNvPr id="8" name="TextBox 7"/>
          <p:cNvSpPr txBox="1"/>
          <p:nvPr/>
        </p:nvSpPr>
        <p:spPr>
          <a:xfrm>
            <a:off x="16259" y="1536174"/>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Lord of all hopefulness, </a:t>
            </a:r>
          </a:p>
          <a:p>
            <a:pPr algn="ctr"/>
            <a:r>
              <a:rPr lang="en-US" sz="4000" dirty="0">
                <a:latin typeface="Times New Roman" charset="0"/>
                <a:ea typeface="Times New Roman" charset="0"/>
                <a:cs typeface="Times New Roman" charset="0"/>
              </a:rPr>
              <a:t>Lord of all joy,</a:t>
            </a:r>
          </a:p>
          <a:p>
            <a:pPr algn="ctr"/>
            <a:r>
              <a:rPr lang="en-US" sz="4000" dirty="0">
                <a:latin typeface="Times New Roman" charset="0"/>
                <a:ea typeface="Times New Roman" charset="0"/>
                <a:cs typeface="Times New Roman" charset="0"/>
              </a:rPr>
              <a:t>whose trust, ever child-like, </a:t>
            </a:r>
          </a:p>
          <a:p>
            <a:pPr algn="ctr"/>
            <a:r>
              <a:rPr lang="en-US" sz="4000" dirty="0">
                <a:latin typeface="Times New Roman" charset="0"/>
                <a:ea typeface="Times New Roman" charset="0"/>
                <a:cs typeface="Times New Roman" charset="0"/>
              </a:rPr>
              <a:t>no cares could destroy: </a:t>
            </a:r>
          </a:p>
          <a:p>
            <a:pPr algn="ctr"/>
            <a:r>
              <a:rPr lang="en-US" sz="4000" dirty="0">
                <a:latin typeface="Times New Roman" charset="0"/>
                <a:ea typeface="Times New Roman" charset="0"/>
                <a:cs typeface="Times New Roman" charset="0"/>
              </a:rPr>
              <a:t>Be there at our waking, </a:t>
            </a:r>
          </a:p>
          <a:p>
            <a:pPr algn="ctr"/>
            <a:r>
              <a:rPr lang="en-US" sz="4000" dirty="0">
                <a:latin typeface="Times New Roman" charset="0"/>
                <a:ea typeface="Times New Roman" charset="0"/>
                <a:cs typeface="Times New Roman" charset="0"/>
              </a:rPr>
              <a:t>and give us, we pray, </a:t>
            </a:r>
          </a:p>
          <a:p>
            <a:pPr algn="ctr"/>
            <a:r>
              <a:rPr lang="en-US" sz="4000" dirty="0">
                <a:latin typeface="Times New Roman" charset="0"/>
                <a:ea typeface="Times New Roman" charset="0"/>
                <a:cs typeface="Times New Roman" charset="0"/>
              </a:rPr>
              <a:t>your bliss in our hearts, Lord, </a:t>
            </a:r>
          </a:p>
          <a:p>
            <a:pPr algn="ctr"/>
            <a:r>
              <a:rPr lang="en-US" sz="4000" dirty="0">
                <a:latin typeface="Times New Roman" charset="0"/>
                <a:ea typeface="Times New Roman" charset="0"/>
                <a:cs typeface="Times New Roman" charset="0"/>
              </a:rPr>
              <a:t>at the break of the day.</a:t>
            </a:r>
          </a:p>
        </p:txBody>
      </p:sp>
      <p:sp>
        <p:nvSpPr>
          <p:cNvPr id="6" name="TextBox 5">
            <a:extLst>
              <a:ext uri="{FF2B5EF4-FFF2-40B4-BE49-F238E27FC236}">
                <a16:creationId xmlns:a16="http://schemas.microsoft.com/office/drawing/2014/main" id="{F0093781-76B8-B841-AC29-0253D3BDDB03}"/>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All Hopefulness”   TFWS 2197</a:t>
            </a:r>
          </a:p>
          <a:p>
            <a:pPr algn="ctr"/>
            <a:r>
              <a:rPr lang="en-US" sz="2000" dirty="0">
                <a:latin typeface="Times New Roman" charset="0"/>
                <a:ea typeface="Times New Roman" charset="0"/>
                <a:cs typeface="Times New Roman" charset="0"/>
              </a:rPr>
              <a:t>WORDS: Jan </a:t>
            </a:r>
            <a:r>
              <a:rPr lang="en-US" sz="2000" dirty="0" err="1">
                <a:latin typeface="Times New Roman" charset="0"/>
                <a:ea typeface="Times New Roman" charset="0"/>
                <a:cs typeface="Times New Roman" charset="0"/>
              </a:rPr>
              <a:t>Struther</a:t>
            </a:r>
            <a:r>
              <a:rPr lang="en-US" sz="2000" dirty="0">
                <a:latin typeface="Times New Roman" charset="0"/>
                <a:ea typeface="Times New Roman" charset="0"/>
                <a:cs typeface="Times New Roman" charset="0"/>
              </a:rPr>
              <a:t>     MUSIC: Irish folk melody; harmony by Carlton R. Young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616877919"/>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5CA427-45EA-3B45-B8D1-DE5A8F0CC3EB}"/>
              </a:ext>
            </a:extLst>
          </p:cNvPr>
          <p:cNvPicPr>
            <a:picLocks noChangeAspect="1"/>
          </p:cNvPicPr>
          <p:nvPr/>
        </p:nvPicPr>
        <p:blipFill rotWithShape="1">
          <a:blip r:embed="rId2">
            <a:alphaModFix amt="15000"/>
          </a:blip>
          <a:srcRect l="5019" b="5019"/>
          <a:stretch/>
        </p:blipFill>
        <p:spPr>
          <a:xfrm>
            <a:off x="0" y="0"/>
            <a:ext cx="9144000" cy="6858000"/>
          </a:xfrm>
          <a:prstGeom prst="rect">
            <a:avLst/>
          </a:prstGeom>
        </p:spPr>
      </p:pic>
      <p:sp>
        <p:nvSpPr>
          <p:cNvPr id="5" name="TextBox 4">
            <a:extLst>
              <a:ext uri="{FF2B5EF4-FFF2-40B4-BE49-F238E27FC236}">
                <a16:creationId xmlns:a16="http://schemas.microsoft.com/office/drawing/2014/main" id="{F2E1BC3A-CBE9-9F4A-BD68-339BA8ECB099}"/>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All Hopefulness”   TFWS 2197</a:t>
            </a:r>
          </a:p>
          <a:p>
            <a:pPr algn="ctr"/>
            <a:r>
              <a:rPr lang="en-US" sz="2000" dirty="0">
                <a:latin typeface="Times New Roman" charset="0"/>
                <a:ea typeface="Times New Roman" charset="0"/>
                <a:cs typeface="Times New Roman" charset="0"/>
              </a:rPr>
              <a:t>WORDS: Jan </a:t>
            </a:r>
            <a:r>
              <a:rPr lang="en-US" sz="2000" dirty="0" err="1">
                <a:latin typeface="Times New Roman" charset="0"/>
                <a:ea typeface="Times New Roman" charset="0"/>
                <a:cs typeface="Times New Roman" charset="0"/>
              </a:rPr>
              <a:t>Struther</a:t>
            </a:r>
            <a:r>
              <a:rPr lang="en-US" sz="2000" dirty="0">
                <a:latin typeface="Times New Roman" charset="0"/>
                <a:ea typeface="Times New Roman" charset="0"/>
                <a:cs typeface="Times New Roman" charset="0"/>
              </a:rPr>
              <a:t>     MUSIC: Irish folk melody; harmony by Carlton R. Young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B241E30C-CA53-404B-83FD-9AFA69047C5A}"/>
              </a:ext>
            </a:extLst>
          </p:cNvPr>
          <p:cNvSpPr txBox="1"/>
          <p:nvPr/>
        </p:nvSpPr>
        <p:spPr>
          <a:xfrm>
            <a:off x="16259" y="1536174"/>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Lord of all eagerness, </a:t>
            </a:r>
          </a:p>
          <a:p>
            <a:pPr algn="ctr"/>
            <a:r>
              <a:rPr lang="en-US" sz="4000" dirty="0">
                <a:latin typeface="Times New Roman" charset="0"/>
                <a:ea typeface="Times New Roman" charset="0"/>
                <a:cs typeface="Times New Roman" charset="0"/>
              </a:rPr>
              <a:t>Lord of all faith,</a:t>
            </a:r>
          </a:p>
          <a:p>
            <a:pPr algn="ctr"/>
            <a:r>
              <a:rPr lang="en-US" sz="4000" dirty="0">
                <a:latin typeface="Times New Roman" charset="0"/>
                <a:ea typeface="Times New Roman" charset="0"/>
                <a:cs typeface="Times New Roman" charset="0"/>
              </a:rPr>
              <a:t>whose strong hands were skilled </a:t>
            </a:r>
          </a:p>
          <a:p>
            <a:pPr algn="ctr"/>
            <a:r>
              <a:rPr lang="en-US" sz="4000" dirty="0">
                <a:latin typeface="Times New Roman" charset="0"/>
                <a:ea typeface="Times New Roman" charset="0"/>
                <a:cs typeface="Times New Roman" charset="0"/>
              </a:rPr>
              <a:t>at the plane and the lathe: </a:t>
            </a:r>
          </a:p>
          <a:p>
            <a:pPr algn="ctr"/>
            <a:r>
              <a:rPr lang="en-US" sz="4000" dirty="0">
                <a:latin typeface="Times New Roman" charset="0"/>
                <a:ea typeface="Times New Roman" charset="0"/>
                <a:cs typeface="Times New Roman" charset="0"/>
              </a:rPr>
              <a:t>Be there at our labors, </a:t>
            </a:r>
          </a:p>
          <a:p>
            <a:pPr algn="ctr"/>
            <a:r>
              <a:rPr lang="en-US" sz="4000" dirty="0">
                <a:latin typeface="Times New Roman" charset="0"/>
                <a:ea typeface="Times New Roman" charset="0"/>
                <a:cs typeface="Times New Roman" charset="0"/>
              </a:rPr>
              <a:t>and give us, we pray, </a:t>
            </a:r>
          </a:p>
          <a:p>
            <a:pPr algn="ctr"/>
            <a:r>
              <a:rPr lang="en-US" sz="4000" dirty="0">
                <a:latin typeface="Times New Roman" charset="0"/>
                <a:ea typeface="Times New Roman" charset="0"/>
                <a:cs typeface="Times New Roman" charset="0"/>
              </a:rPr>
              <a:t>your strength in our hearts, Lord, </a:t>
            </a:r>
          </a:p>
          <a:p>
            <a:pPr algn="ctr"/>
            <a:r>
              <a:rPr lang="en-US" sz="4000" dirty="0">
                <a:latin typeface="Times New Roman" charset="0"/>
                <a:ea typeface="Times New Roman" charset="0"/>
                <a:cs typeface="Times New Roman" charset="0"/>
              </a:rPr>
              <a:t>at the noon of the day.</a:t>
            </a:r>
          </a:p>
        </p:txBody>
      </p:sp>
    </p:spTree>
    <p:extLst>
      <p:ext uri="{BB962C8B-B14F-4D97-AF65-F5344CB8AC3E}">
        <p14:creationId xmlns:p14="http://schemas.microsoft.com/office/powerpoint/2010/main" val="374421743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CD43A6-1EEB-7B48-9596-A3556E53D4DF}"/>
              </a:ext>
            </a:extLst>
          </p:cNvPr>
          <p:cNvPicPr>
            <a:picLocks noChangeAspect="1"/>
          </p:cNvPicPr>
          <p:nvPr/>
        </p:nvPicPr>
        <p:blipFill rotWithShape="1">
          <a:blip r:embed="rId2">
            <a:alphaModFix amt="15000"/>
          </a:blip>
          <a:srcRect l="5019" b="5019"/>
          <a:stretch/>
        </p:blipFill>
        <p:spPr>
          <a:xfrm>
            <a:off x="0" y="0"/>
            <a:ext cx="9144000" cy="6858000"/>
          </a:xfrm>
          <a:prstGeom prst="rect">
            <a:avLst/>
          </a:prstGeom>
        </p:spPr>
      </p:pic>
      <p:sp>
        <p:nvSpPr>
          <p:cNvPr id="7" name="TextBox 6">
            <a:extLst>
              <a:ext uri="{FF2B5EF4-FFF2-40B4-BE49-F238E27FC236}">
                <a16:creationId xmlns:a16="http://schemas.microsoft.com/office/drawing/2014/main" id="{4E121B9A-3B68-2243-8F2B-5CD0A4101712}"/>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All Hopefulness”   TFWS 2197</a:t>
            </a:r>
          </a:p>
          <a:p>
            <a:pPr algn="ctr"/>
            <a:r>
              <a:rPr lang="en-US" sz="2000" dirty="0">
                <a:latin typeface="Times New Roman" charset="0"/>
                <a:ea typeface="Times New Roman" charset="0"/>
                <a:cs typeface="Times New Roman" charset="0"/>
              </a:rPr>
              <a:t>WORDS: Jan </a:t>
            </a:r>
            <a:r>
              <a:rPr lang="en-US" sz="2000" dirty="0" err="1">
                <a:latin typeface="Times New Roman" charset="0"/>
                <a:ea typeface="Times New Roman" charset="0"/>
                <a:cs typeface="Times New Roman" charset="0"/>
              </a:rPr>
              <a:t>Struther</a:t>
            </a:r>
            <a:r>
              <a:rPr lang="en-US" sz="2000" dirty="0">
                <a:latin typeface="Times New Roman" charset="0"/>
                <a:ea typeface="Times New Roman" charset="0"/>
                <a:cs typeface="Times New Roman" charset="0"/>
              </a:rPr>
              <a:t>     MUSIC: Irish folk melody; harmony by Carlton R. Young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2819BF88-1DE1-6D48-9A4F-2CB862A0C771}"/>
              </a:ext>
            </a:extLst>
          </p:cNvPr>
          <p:cNvSpPr txBox="1"/>
          <p:nvPr/>
        </p:nvSpPr>
        <p:spPr>
          <a:xfrm>
            <a:off x="16259" y="1536174"/>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Lord of all kindliness, </a:t>
            </a:r>
          </a:p>
          <a:p>
            <a:pPr algn="ctr"/>
            <a:r>
              <a:rPr lang="en-US" sz="4000" dirty="0">
                <a:latin typeface="Times New Roman" charset="0"/>
                <a:ea typeface="Times New Roman" charset="0"/>
                <a:cs typeface="Times New Roman" charset="0"/>
              </a:rPr>
              <a:t>Lord of all grace,</a:t>
            </a:r>
          </a:p>
          <a:p>
            <a:pPr algn="ctr"/>
            <a:r>
              <a:rPr lang="en-US" sz="4000" dirty="0">
                <a:latin typeface="Times New Roman" charset="0"/>
                <a:ea typeface="Times New Roman" charset="0"/>
                <a:cs typeface="Times New Roman" charset="0"/>
              </a:rPr>
              <a:t>your hands swift to welcome, </a:t>
            </a:r>
          </a:p>
          <a:p>
            <a:pPr algn="ctr"/>
            <a:r>
              <a:rPr lang="en-US" sz="4000" dirty="0">
                <a:latin typeface="Times New Roman" charset="0"/>
                <a:ea typeface="Times New Roman" charset="0"/>
                <a:cs typeface="Times New Roman" charset="0"/>
              </a:rPr>
              <a:t>your arms to embrace: </a:t>
            </a:r>
          </a:p>
          <a:p>
            <a:pPr algn="ctr"/>
            <a:r>
              <a:rPr lang="en-US" sz="4000" dirty="0">
                <a:latin typeface="Times New Roman" charset="0"/>
                <a:ea typeface="Times New Roman" charset="0"/>
                <a:cs typeface="Times New Roman" charset="0"/>
              </a:rPr>
              <a:t>Be there at our homing, </a:t>
            </a:r>
          </a:p>
          <a:p>
            <a:pPr algn="ctr"/>
            <a:r>
              <a:rPr lang="en-US" sz="4000" dirty="0">
                <a:latin typeface="Times New Roman" charset="0"/>
                <a:ea typeface="Times New Roman" charset="0"/>
                <a:cs typeface="Times New Roman" charset="0"/>
              </a:rPr>
              <a:t>and give us, we pray, </a:t>
            </a:r>
          </a:p>
          <a:p>
            <a:pPr algn="ctr"/>
            <a:r>
              <a:rPr lang="en-US" sz="4000" dirty="0">
                <a:latin typeface="Times New Roman" charset="0"/>
                <a:ea typeface="Times New Roman" charset="0"/>
                <a:cs typeface="Times New Roman" charset="0"/>
              </a:rPr>
              <a:t>your love in our hearts, Lord, </a:t>
            </a:r>
          </a:p>
          <a:p>
            <a:pPr algn="ctr"/>
            <a:r>
              <a:rPr lang="en-US" sz="4000" dirty="0">
                <a:latin typeface="Times New Roman" charset="0"/>
                <a:ea typeface="Times New Roman" charset="0"/>
                <a:cs typeface="Times New Roman" charset="0"/>
              </a:rPr>
              <a:t>at the eve of the day.</a:t>
            </a:r>
          </a:p>
        </p:txBody>
      </p:sp>
    </p:spTree>
    <p:extLst>
      <p:ext uri="{BB962C8B-B14F-4D97-AF65-F5344CB8AC3E}">
        <p14:creationId xmlns:p14="http://schemas.microsoft.com/office/powerpoint/2010/main" val="19290593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CD43A6-1EEB-7B48-9596-A3556E53D4DF}"/>
              </a:ext>
            </a:extLst>
          </p:cNvPr>
          <p:cNvPicPr>
            <a:picLocks noChangeAspect="1"/>
          </p:cNvPicPr>
          <p:nvPr/>
        </p:nvPicPr>
        <p:blipFill rotWithShape="1">
          <a:blip r:embed="rId2">
            <a:alphaModFix amt="15000"/>
          </a:blip>
          <a:srcRect l="5019" b="5019"/>
          <a:stretch/>
        </p:blipFill>
        <p:spPr>
          <a:xfrm>
            <a:off x="0" y="0"/>
            <a:ext cx="9144000" cy="6858000"/>
          </a:xfrm>
          <a:prstGeom prst="rect">
            <a:avLst/>
          </a:prstGeom>
        </p:spPr>
      </p:pic>
      <p:sp>
        <p:nvSpPr>
          <p:cNvPr id="7" name="TextBox 6">
            <a:extLst>
              <a:ext uri="{FF2B5EF4-FFF2-40B4-BE49-F238E27FC236}">
                <a16:creationId xmlns:a16="http://schemas.microsoft.com/office/drawing/2014/main" id="{4E121B9A-3B68-2243-8F2B-5CD0A4101712}"/>
              </a:ext>
            </a:extLst>
          </p:cNvPr>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All Hopefulness”   TFWS 2197</a:t>
            </a:r>
          </a:p>
          <a:p>
            <a:pPr algn="ctr"/>
            <a:r>
              <a:rPr lang="en-US" sz="2000" dirty="0">
                <a:latin typeface="Times New Roman" charset="0"/>
                <a:ea typeface="Times New Roman" charset="0"/>
                <a:cs typeface="Times New Roman" charset="0"/>
              </a:rPr>
              <a:t>WORDS: Jan </a:t>
            </a:r>
            <a:r>
              <a:rPr lang="en-US" sz="2000" dirty="0" err="1">
                <a:latin typeface="Times New Roman" charset="0"/>
                <a:ea typeface="Times New Roman" charset="0"/>
                <a:cs typeface="Times New Roman" charset="0"/>
              </a:rPr>
              <a:t>Struther</a:t>
            </a:r>
            <a:r>
              <a:rPr lang="en-US" sz="2000" dirty="0">
                <a:latin typeface="Times New Roman" charset="0"/>
                <a:ea typeface="Times New Roman" charset="0"/>
                <a:cs typeface="Times New Roman" charset="0"/>
              </a:rPr>
              <a:t>     MUSIC: Irish folk melody; harmony by Carlton R. Young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2819BF88-1DE1-6D48-9A4F-2CB862A0C771}"/>
              </a:ext>
            </a:extLst>
          </p:cNvPr>
          <p:cNvSpPr txBox="1"/>
          <p:nvPr/>
        </p:nvSpPr>
        <p:spPr>
          <a:xfrm>
            <a:off x="16259" y="1536174"/>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Lord of all gentleness, </a:t>
            </a:r>
          </a:p>
          <a:p>
            <a:pPr algn="ctr"/>
            <a:r>
              <a:rPr lang="en-US" sz="4000" dirty="0">
                <a:latin typeface="Times New Roman" charset="0"/>
                <a:ea typeface="Times New Roman" charset="0"/>
                <a:cs typeface="Times New Roman" charset="0"/>
              </a:rPr>
              <a:t>Lord of all calm,</a:t>
            </a:r>
          </a:p>
          <a:p>
            <a:pPr algn="ctr"/>
            <a:r>
              <a:rPr lang="en-US" sz="4000" dirty="0">
                <a:latin typeface="Times New Roman" charset="0"/>
                <a:ea typeface="Times New Roman" charset="0"/>
                <a:cs typeface="Times New Roman" charset="0"/>
              </a:rPr>
              <a:t>whose voice is contentment, </a:t>
            </a:r>
          </a:p>
          <a:p>
            <a:pPr algn="ctr"/>
            <a:r>
              <a:rPr lang="en-US" sz="4000" dirty="0">
                <a:latin typeface="Times New Roman" charset="0"/>
                <a:ea typeface="Times New Roman" charset="0"/>
                <a:cs typeface="Times New Roman" charset="0"/>
              </a:rPr>
              <a:t>whose presence is balm: </a:t>
            </a:r>
          </a:p>
          <a:p>
            <a:pPr algn="ctr"/>
            <a:r>
              <a:rPr lang="en-US" sz="4000" dirty="0">
                <a:latin typeface="Times New Roman" charset="0"/>
                <a:ea typeface="Times New Roman" charset="0"/>
                <a:cs typeface="Times New Roman" charset="0"/>
              </a:rPr>
              <a:t>Be there at our sleeping, </a:t>
            </a:r>
          </a:p>
          <a:p>
            <a:pPr algn="ctr"/>
            <a:r>
              <a:rPr lang="en-US" sz="4000" dirty="0">
                <a:latin typeface="Times New Roman" charset="0"/>
                <a:ea typeface="Times New Roman" charset="0"/>
                <a:cs typeface="Times New Roman" charset="0"/>
              </a:rPr>
              <a:t>and give us, we pray, </a:t>
            </a:r>
          </a:p>
          <a:p>
            <a:pPr algn="ctr"/>
            <a:r>
              <a:rPr lang="en-US" sz="4000" dirty="0">
                <a:latin typeface="Times New Roman" charset="0"/>
                <a:ea typeface="Times New Roman" charset="0"/>
                <a:cs typeface="Times New Roman" charset="0"/>
              </a:rPr>
              <a:t>your peace in our hearts, Lord, </a:t>
            </a:r>
          </a:p>
          <a:p>
            <a:pPr algn="ctr"/>
            <a:r>
              <a:rPr lang="en-US" sz="4000" dirty="0">
                <a:latin typeface="Times New Roman" charset="0"/>
                <a:ea typeface="Times New Roman" charset="0"/>
                <a:cs typeface="Times New Roman" charset="0"/>
              </a:rPr>
              <a:t>at the end of the day.</a:t>
            </a:r>
          </a:p>
        </p:txBody>
      </p:sp>
    </p:spTree>
    <p:extLst>
      <p:ext uri="{BB962C8B-B14F-4D97-AF65-F5344CB8AC3E}">
        <p14:creationId xmlns:p14="http://schemas.microsoft.com/office/powerpoint/2010/main" val="314896592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leave the valley floor. We ascend the holy mountain.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The glory of the Lord awaits us in the cloud.</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107452183"/>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9050" y="0"/>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9050" y="3104964"/>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Upon the mountain, my Lord spoke,</a:t>
            </a:r>
          </a:p>
          <a:p>
            <a:pPr algn="ctr"/>
            <a:r>
              <a:rPr lang="en-US" sz="3600" dirty="0">
                <a:latin typeface="Times New Roman" charset="0"/>
                <a:ea typeface="Times New Roman" charset="0"/>
                <a:cs typeface="Times New Roman" charset="0"/>
              </a:rPr>
              <a:t>out his mouth came fire and smoke.</a:t>
            </a:r>
          </a:p>
          <a:p>
            <a:pPr algn="ctr"/>
            <a:r>
              <a:rPr lang="en-US" sz="3600" dirty="0">
                <a:latin typeface="Times New Roman" charset="0"/>
                <a:ea typeface="Times New Roman" charset="0"/>
                <a:cs typeface="Times New Roman" charset="0"/>
              </a:rPr>
              <a:t>All around me looks to shine,</a:t>
            </a:r>
          </a:p>
          <a:p>
            <a:pPr algn="ctr"/>
            <a:r>
              <a:rPr lang="en-US" sz="3600" dirty="0">
                <a:latin typeface="Times New Roman" charset="0"/>
                <a:ea typeface="Times New Roman" charset="0"/>
                <a:cs typeface="Times New Roman" charset="0"/>
              </a:rPr>
              <a:t>ask my Lord if all was mine.</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76583263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93875585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On Mount Sinai, God’s presence was a consuming fire.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On the Mount of Transfiguration, the face of Jesus shines like the sun.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9050" y="0"/>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9050" y="3104964"/>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Jordan river runs right cold,</a:t>
            </a:r>
          </a:p>
          <a:p>
            <a:pPr algn="ctr"/>
            <a:r>
              <a:rPr lang="en-US" sz="3600" dirty="0">
                <a:latin typeface="Times New Roman" charset="0"/>
                <a:ea typeface="Times New Roman" charset="0"/>
                <a:cs typeface="Times New Roman" charset="0"/>
              </a:rPr>
              <a:t>chills the body, not the soul.</a:t>
            </a:r>
          </a:p>
          <a:p>
            <a:pPr algn="ctr"/>
            <a:r>
              <a:rPr lang="en-US" sz="3600" dirty="0" err="1">
                <a:latin typeface="Times New Roman" charset="0"/>
                <a:ea typeface="Times New Roman" charset="0"/>
                <a:cs typeface="Times New Roman" charset="0"/>
              </a:rPr>
              <a:t>Ain’t</a:t>
            </a:r>
            <a:r>
              <a:rPr lang="en-US" sz="3600" dirty="0">
                <a:latin typeface="Times New Roman" charset="0"/>
                <a:ea typeface="Times New Roman" charset="0"/>
                <a:cs typeface="Times New Roman" charset="0"/>
              </a:rPr>
              <a:t> but one train on this track,</a:t>
            </a:r>
          </a:p>
          <a:p>
            <a:pPr algn="ctr"/>
            <a:r>
              <a:rPr lang="en-US" sz="3600" dirty="0">
                <a:latin typeface="Times New Roman" charset="0"/>
                <a:ea typeface="Times New Roman" charset="0"/>
                <a:cs typeface="Times New Roman" charset="0"/>
              </a:rPr>
              <a:t>runs to heaven and right back.</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92332670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5207218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EB44-559F-7FBD-56B4-761D1605E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0BE5A8-F765-7793-4F10-6DCF1982E63C}"/>
              </a:ext>
            </a:extLst>
          </p:cNvPr>
          <p:cNvSpPr>
            <a:spLocks noGrp="1"/>
          </p:cNvSpPr>
          <p:nvPr>
            <p:ph type="body" sz="quarter" idx="11"/>
          </p:nvPr>
        </p:nvSpPr>
        <p:spPr>
          <a:xfrm>
            <a:off x="1928188" y="1045695"/>
            <a:ext cx="7215812" cy="1515173"/>
          </a:xfrm>
        </p:spPr>
        <p:txBody>
          <a:bodyPr>
            <a:noAutofit/>
          </a:bodyPr>
          <a:lstStyle/>
          <a:p>
            <a:pPr>
              <a:lnSpc>
                <a:spcPct val="150000"/>
              </a:lnSpc>
            </a:pPr>
            <a:r>
              <a:rPr lang="en-US" dirty="0"/>
              <a:t>Moses and Elijah stood as witnesses to Christ’s power. </a:t>
            </a:r>
          </a:p>
        </p:txBody>
      </p:sp>
      <p:sp>
        <p:nvSpPr>
          <p:cNvPr id="3" name="Text Placeholder 2">
            <a:extLst>
              <a:ext uri="{FF2B5EF4-FFF2-40B4-BE49-F238E27FC236}">
                <a16:creationId xmlns:a16="http://schemas.microsoft.com/office/drawing/2014/main" id="{909B9514-AD56-DECA-D847-7E8B68A342C5}"/>
              </a:ext>
            </a:extLst>
          </p:cNvPr>
          <p:cNvSpPr>
            <a:spLocks noGrp="1"/>
          </p:cNvSpPr>
          <p:nvPr>
            <p:ph type="body" sz="quarter" idx="12"/>
          </p:nvPr>
        </p:nvSpPr>
        <p:spPr>
          <a:xfrm>
            <a:off x="1928188" y="3361747"/>
            <a:ext cx="7215812" cy="1515172"/>
          </a:xfrm>
        </p:spPr>
        <p:txBody>
          <a:bodyPr>
            <a:noAutofit/>
          </a:bodyPr>
          <a:lstStyle/>
          <a:p>
            <a:pPr>
              <a:lnSpc>
                <a:spcPct val="150000"/>
              </a:lnSpc>
            </a:pPr>
            <a:r>
              <a:rPr lang="en-US" dirty="0"/>
              <a:t>We have come to see the fulfillment of all the prophets.</a:t>
            </a:r>
          </a:p>
        </p:txBody>
      </p:sp>
    </p:spTree>
    <p:extLst>
      <p:ext uri="{BB962C8B-B14F-4D97-AF65-F5344CB8AC3E}">
        <p14:creationId xmlns:p14="http://schemas.microsoft.com/office/powerpoint/2010/main" val="24891106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96495"/>
            <a:ext cx="7215812" cy="1515173"/>
          </a:xfrm>
        </p:spPr>
        <p:txBody>
          <a:bodyPr>
            <a:noAutofit/>
          </a:bodyPr>
          <a:lstStyle/>
          <a:p>
            <a:pPr>
              <a:lnSpc>
                <a:spcPct val="150000"/>
              </a:lnSpc>
            </a:pPr>
            <a:r>
              <a:rPr lang="en-US" dirty="0"/>
              <a:t>Hear the voice of the Father, ringing </a:t>
            </a:r>
          </a:p>
          <a:p>
            <a:pPr>
              <a:lnSpc>
                <a:spcPct val="150000"/>
              </a:lnSpc>
            </a:pPr>
            <a:r>
              <a:rPr lang="en-US" dirty="0"/>
              <a:t>from the light: "This is my Son, the Beloved."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61747"/>
            <a:ext cx="7215812" cy="1515172"/>
          </a:xfrm>
        </p:spPr>
        <p:txBody>
          <a:bodyPr>
            <a:noAutofit/>
          </a:bodyPr>
          <a:lstStyle/>
          <a:p>
            <a:pPr>
              <a:lnSpc>
                <a:spcPct val="150000"/>
              </a:lnSpc>
            </a:pPr>
            <a:r>
              <a:rPr lang="en-US" dirty="0"/>
              <a:t>We listen to Him. We follow His Light.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319067"/>
            <a:ext cx="5878286"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Almighty God, we stand before you, having left the low places of the week to climb the sacred mountain of Your presence. Forgive us for the times we have been spiritually drowsy,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665332"/>
            <a:ext cx="5878286"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tempted to build a comfortable tent in the valley of the ordinary, forgetting the radiant power we have witnessed on the mountain.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51909</TotalTime>
  <Words>1996</Words>
  <Application>Microsoft Macintosh PowerPoint</Application>
  <PresentationFormat>On-screen Show (4:3)</PresentationFormat>
  <Paragraphs>233</Paragraphs>
  <Slides>54</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54</vt:i4>
      </vt:variant>
    </vt:vector>
  </HeadingPairs>
  <TitlesOfParts>
    <vt:vector size="75"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24: 12 – 18 </vt:lpstr>
      <vt:lpstr>PowerPoint Presentation</vt:lpstr>
      <vt:lpstr>PowerPoint Presentation</vt:lpstr>
      <vt:lpstr>PowerPoint Presentation</vt:lpstr>
      <vt:lpstr>PowerPoint Presentation</vt:lpstr>
      <vt:lpstr>Matthew 17: 1 –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756</cp:revision>
  <cp:lastPrinted>2024-04-25T15:20:01Z</cp:lastPrinted>
  <dcterms:created xsi:type="dcterms:W3CDTF">2022-06-10T14:28:57Z</dcterms:created>
  <dcterms:modified xsi:type="dcterms:W3CDTF">2026-02-13T16:43:02Z</dcterms:modified>
</cp:coreProperties>
</file>