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31" r:id="rId2"/>
    <p:sldMasterId id="2147483689" r:id="rId3"/>
    <p:sldMasterId id="2147483701" r:id="rId4"/>
    <p:sldMasterId id="2147483717" r:id="rId5"/>
    <p:sldMasterId id="2147483779" r:id="rId6"/>
    <p:sldMasterId id="2147483755" r:id="rId7"/>
    <p:sldMasterId id="2147483746" r:id="rId8"/>
    <p:sldMasterId id="2147483693" r:id="rId9"/>
    <p:sldMasterId id="2147483688" r:id="rId10"/>
  </p:sldMasterIdLst>
  <p:notesMasterIdLst>
    <p:notesMasterId r:id="rId72"/>
  </p:notesMasterIdLst>
  <p:sldIdLst>
    <p:sldId id="3324" r:id="rId11"/>
    <p:sldId id="3194" r:id="rId12"/>
    <p:sldId id="3196" r:id="rId13"/>
    <p:sldId id="3666" r:id="rId14"/>
    <p:sldId id="3667" r:id="rId15"/>
    <p:sldId id="3867" r:id="rId16"/>
    <p:sldId id="3955" r:id="rId17"/>
    <p:sldId id="3925" r:id="rId18"/>
    <p:sldId id="3926" r:id="rId19"/>
    <p:sldId id="3951" r:id="rId20"/>
    <p:sldId id="1017" r:id="rId21"/>
    <p:sldId id="1194" r:id="rId22"/>
    <p:sldId id="1195" r:id="rId23"/>
    <p:sldId id="1196" r:id="rId24"/>
    <p:sldId id="1197" r:id="rId25"/>
    <p:sldId id="3670" r:id="rId26"/>
    <p:sldId id="3650" r:id="rId27"/>
    <p:sldId id="256" r:id="rId28"/>
    <p:sldId id="259" r:id="rId29"/>
    <p:sldId id="260" r:id="rId30"/>
    <p:sldId id="261" r:id="rId31"/>
    <p:sldId id="3963" r:id="rId32"/>
    <p:sldId id="257" r:id="rId33"/>
    <p:sldId id="258" r:id="rId34"/>
    <p:sldId id="262" r:id="rId35"/>
    <p:sldId id="3964" r:id="rId36"/>
    <p:sldId id="3965" r:id="rId37"/>
    <p:sldId id="3966" r:id="rId38"/>
    <p:sldId id="263" r:id="rId39"/>
    <p:sldId id="3690" r:id="rId40"/>
    <p:sldId id="3383" r:id="rId41"/>
    <p:sldId id="1472" r:id="rId42"/>
    <p:sldId id="1473" r:id="rId43"/>
    <p:sldId id="1502" r:id="rId44"/>
    <p:sldId id="1503" r:id="rId45"/>
    <p:sldId id="1504" r:id="rId46"/>
    <p:sldId id="1505" r:id="rId47"/>
    <p:sldId id="1506" r:id="rId48"/>
    <p:sldId id="1507" r:id="rId49"/>
    <p:sldId id="3956" r:id="rId50"/>
    <p:sldId id="3957" r:id="rId51"/>
    <p:sldId id="3958" r:id="rId52"/>
    <p:sldId id="3959" r:id="rId53"/>
    <p:sldId id="3633" r:id="rId54"/>
    <p:sldId id="3678" r:id="rId55"/>
    <p:sldId id="3397" r:id="rId56"/>
    <p:sldId id="3398" r:id="rId57"/>
    <p:sldId id="3399" r:id="rId58"/>
    <p:sldId id="3079" r:id="rId59"/>
    <p:sldId id="3529" r:id="rId60"/>
    <p:sldId id="3081" r:id="rId61"/>
    <p:sldId id="3961" r:id="rId62"/>
    <p:sldId id="1474" r:id="rId63"/>
    <p:sldId id="3962" r:id="rId64"/>
    <p:sldId id="1475" r:id="rId65"/>
    <p:sldId id="1476" r:id="rId66"/>
    <p:sldId id="1477" r:id="rId67"/>
    <p:sldId id="1478" r:id="rId68"/>
    <p:sldId id="3619" r:id="rId69"/>
    <p:sldId id="2315" r:id="rId70"/>
    <p:sldId id="354"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FFFBD9"/>
    <a:srgbClr val="DDD3D7"/>
    <a:srgbClr val="E7C6A1"/>
    <a:srgbClr val="FFFFFF"/>
    <a:srgbClr val="E57A91"/>
    <a:srgbClr val="F7F2E6"/>
    <a:srgbClr val="CF768A"/>
    <a:srgbClr val="D9C2C4"/>
    <a:srgbClr val="CC9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91"/>
    <p:restoredTop sz="95819"/>
  </p:normalViewPr>
  <p:slideViewPr>
    <p:cSldViewPr snapToGrid="0" snapToObjects="1">
      <p:cViewPr varScale="1">
        <p:scale>
          <a:sx n="135" d="100"/>
          <a:sy n="135" d="100"/>
        </p:scale>
        <p:origin x="2104"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0B782-7928-BC4C-A3AA-492C142E50D3}" type="datetimeFigureOut">
              <a:rPr lang="en-US" smtClean="0"/>
              <a:t>2/18/26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57315-79F8-3F40-ACDB-4839CD44B319}" type="slidenum">
              <a:rPr lang="en-US" smtClean="0"/>
              <a:t>‹#›</a:t>
            </a:fld>
            <a:endParaRPr lang="en-US"/>
          </a:p>
        </p:txBody>
      </p:sp>
    </p:spTree>
    <p:extLst>
      <p:ext uri="{BB962C8B-B14F-4D97-AF65-F5344CB8AC3E}">
        <p14:creationId xmlns:p14="http://schemas.microsoft.com/office/powerpoint/2010/main" val="49585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C57315-79F8-3F40-ACDB-4839CD44B319}" type="slidenum">
              <a:rPr lang="en-US" smtClean="0"/>
              <a:t>2</a:t>
            </a:fld>
            <a:endParaRPr lang="en-US"/>
          </a:p>
        </p:txBody>
      </p:sp>
    </p:spTree>
    <p:extLst>
      <p:ext uri="{BB962C8B-B14F-4D97-AF65-F5344CB8AC3E}">
        <p14:creationId xmlns:p14="http://schemas.microsoft.com/office/powerpoint/2010/main" val="213339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www.goodfon.com</a:t>
            </a:r>
            <a:r>
              <a:rPr lang="en-US" dirty="0"/>
              <a:t>/flowers/wallpaper-blue-wood-blossom-spring-flowers-vesna-iablonia-tsvety.html</a:t>
            </a:r>
          </a:p>
        </p:txBody>
      </p:sp>
      <p:sp>
        <p:nvSpPr>
          <p:cNvPr id="4" name="Slide Number Placeholder 3"/>
          <p:cNvSpPr>
            <a:spLocks noGrp="1"/>
          </p:cNvSpPr>
          <p:nvPr>
            <p:ph type="sldNum" sz="quarter" idx="5"/>
          </p:nvPr>
        </p:nvSpPr>
        <p:spPr/>
        <p:txBody>
          <a:bodyPr/>
          <a:lstStyle/>
          <a:p>
            <a:fld id="{F6C57315-79F8-3F40-ACDB-4839CD44B319}" type="slidenum">
              <a:rPr lang="en-US" smtClean="0"/>
              <a:t>49</a:t>
            </a:fld>
            <a:endParaRPr lang="en-US"/>
          </a:p>
        </p:txBody>
      </p:sp>
    </p:spTree>
    <p:extLst>
      <p:ext uri="{BB962C8B-B14F-4D97-AF65-F5344CB8AC3E}">
        <p14:creationId xmlns:p14="http://schemas.microsoft.com/office/powerpoint/2010/main" val="700289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050489"/>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849456"/>
            <a:ext cx="6839892" cy="1515172"/>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332125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1252637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white bird with blue wings and a green branch in its beak&#10;&#10;Description automatically generated">
            <a:extLst>
              <a:ext uri="{FF2B5EF4-FFF2-40B4-BE49-F238E27FC236}">
                <a16:creationId xmlns:a16="http://schemas.microsoft.com/office/drawing/2014/main" id="{75BABC57-223F-73AD-EE5A-063B7F5ED8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56080" y="0"/>
            <a:ext cx="5831840" cy="5831840"/>
          </a:xfrm>
          <a:prstGeom prst="rect">
            <a:avLst/>
          </a:prstGeom>
        </p:spPr>
      </p:pic>
      <p:sp>
        <p:nvSpPr>
          <p:cNvPr id="7" name="TextBox 6">
            <a:extLst>
              <a:ext uri="{FF2B5EF4-FFF2-40B4-BE49-F238E27FC236}">
                <a16:creationId xmlns:a16="http://schemas.microsoft.com/office/drawing/2014/main" id="{A89B31DD-49F4-C706-8998-22E902808E6A}"/>
              </a:ext>
            </a:extLst>
          </p:cNvPr>
          <p:cNvSpPr txBox="1"/>
          <p:nvPr userDrawn="1"/>
        </p:nvSpPr>
        <p:spPr>
          <a:xfrm>
            <a:off x="1727200" y="5831840"/>
            <a:ext cx="6118021" cy="784830"/>
          </a:xfrm>
          <a:prstGeom prst="rect">
            <a:avLst/>
          </a:prstGeom>
          <a:noFill/>
        </p:spPr>
        <p:txBody>
          <a:bodyPr wrap="none" rtlCol="0">
            <a:spAutoFit/>
          </a:bodyPr>
          <a:lstStyle/>
          <a:p>
            <a:r>
              <a:rPr lang="en-US" sz="4500" b="0" dirty="0">
                <a:effectLst/>
                <a:latin typeface="Verdana" panose="020B0604030504040204" pitchFamily="34" charset="0"/>
                <a:ea typeface="Verdana" panose="020B0604030504040204" pitchFamily="34" charset="0"/>
                <a:cs typeface="Verdana" panose="020B0604030504040204" pitchFamily="34" charset="0"/>
              </a:rPr>
              <a:t>Passing of the Peace</a:t>
            </a:r>
          </a:p>
        </p:txBody>
      </p:sp>
    </p:spTree>
    <p:extLst>
      <p:ext uri="{BB962C8B-B14F-4D97-AF65-F5344CB8AC3E}">
        <p14:creationId xmlns:p14="http://schemas.microsoft.com/office/powerpoint/2010/main" val="8023787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34271"/>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3987427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65272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3652727"/>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Tree>
    <p:extLst>
      <p:ext uri="{BB962C8B-B14F-4D97-AF65-F5344CB8AC3E}">
        <p14:creationId xmlns:p14="http://schemas.microsoft.com/office/powerpoint/2010/main" val="28955276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330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3" name="Picture 2" descr="A white dove flying over an open book&#10;&#10;AI-generated content may be incorrect.">
            <a:extLst>
              <a:ext uri="{FF2B5EF4-FFF2-40B4-BE49-F238E27FC236}">
                <a16:creationId xmlns:a16="http://schemas.microsoft.com/office/drawing/2014/main" id="{3D907368-4305-96A1-4351-31B08D20F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4" name="TextBox 3">
            <a:extLst>
              <a:ext uri="{FF2B5EF4-FFF2-40B4-BE49-F238E27FC236}">
                <a16:creationId xmlns:a16="http://schemas.microsoft.com/office/drawing/2014/main" id="{57BB1F35-A4D6-2377-7F1D-5C6370515C30}"/>
              </a:ext>
            </a:extLst>
          </p:cNvPr>
          <p:cNvSpPr txBox="1"/>
          <p:nvPr userDrawn="1"/>
        </p:nvSpPr>
        <p:spPr>
          <a:xfrm>
            <a:off x="268356" y="3329609"/>
            <a:ext cx="8607287" cy="861774"/>
          </a:xfrm>
          <a:prstGeom prst="rect">
            <a:avLst/>
          </a:prstGeom>
          <a:solidFill>
            <a:schemeClr val="accent5">
              <a:lumMod val="20000"/>
              <a:lumOff val="80000"/>
            </a:schemeClr>
          </a:solidFill>
          <a:effectLst>
            <a:softEdge rad="63500"/>
          </a:effectLst>
        </p:spPr>
        <p:txBody>
          <a:bodyPr wrap="square" rtlCol="0">
            <a:spAutoFit/>
          </a:bodyPr>
          <a:lstStyle/>
          <a:p>
            <a:pPr algn="ctr"/>
            <a:r>
              <a:rPr lang="en-US" sz="5000" dirty="0">
                <a:latin typeface="Verdana" panose="020B0604030504040204" pitchFamily="34" charset="0"/>
                <a:ea typeface="Verdana" panose="020B0604030504040204" pitchFamily="34" charset="0"/>
                <a:cs typeface="Verdana" panose="020B0604030504040204" pitchFamily="34" charset="0"/>
              </a:rPr>
              <a:t>Pastoral Prayer</a:t>
            </a:r>
          </a:p>
        </p:txBody>
      </p:sp>
    </p:spTree>
    <p:extLst>
      <p:ext uri="{BB962C8B-B14F-4D97-AF65-F5344CB8AC3E}">
        <p14:creationId xmlns:p14="http://schemas.microsoft.com/office/powerpoint/2010/main" val="3360525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2" name="Picture 2" descr="In this captivating scene, a young child, dressed warmly in a vivid yellow jacket and orange beanie, gazes thoughtfully while holding a glowing lantern. The soft light from the lantern illuminates the child's face, highlighting a look of wonderment. The bokeh effect created by the myriad colourful lights in the background adds a magical, festive touch to the atmosphere, turning an ordinary moment into a scene filled with enchantment and curiosity.">
            <a:extLst>
              <a:ext uri="{FF2B5EF4-FFF2-40B4-BE49-F238E27FC236}">
                <a16:creationId xmlns:a16="http://schemas.microsoft.com/office/drawing/2014/main" id="{462E696E-BC59-59A6-0050-A90A131A9ECE}"/>
              </a:ext>
            </a:extLst>
          </p:cNvPr>
          <p:cNvPicPr>
            <a:picLocks noChangeAspect="1" noChangeArrowheads="1"/>
          </p:cNvPicPr>
          <p:nvPr userDrawn="1"/>
        </p:nvPicPr>
        <p:blipFill>
          <a:blip r:embed="rId2">
            <a:alphaModFix amt="3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C6C296-4EB0-8C74-778E-9C960DEB4D9A}"/>
              </a:ext>
            </a:extLst>
          </p:cNvPr>
          <p:cNvSpPr txBox="1"/>
          <p:nvPr userDrawn="1"/>
        </p:nvSpPr>
        <p:spPr>
          <a:xfrm>
            <a:off x="-49696" y="549560"/>
            <a:ext cx="9243390" cy="1065869"/>
          </a:xfrm>
          <a:prstGeom prst="rect">
            <a:avLst/>
          </a:prstGeom>
          <a:solidFill>
            <a:schemeClr val="accent4">
              <a:lumMod val="40000"/>
              <a:lumOff val="60000"/>
            </a:schemeClr>
          </a:solidFill>
          <a:ln>
            <a:noFill/>
          </a:ln>
          <a:effectLst>
            <a:softEdge rad="63500"/>
          </a:effectLst>
        </p:spPr>
        <p:txBody>
          <a:bodyPr wrap="square">
            <a:spAutoFit/>
          </a:bodyPr>
          <a:lstStyle/>
          <a:p>
            <a:pPr algn="ctr" defTabSz="914400">
              <a:lnSpc>
                <a:spcPct val="150000"/>
              </a:lnSpc>
              <a:spcBef>
                <a:spcPct val="0"/>
              </a:spcBef>
              <a:spcAft>
                <a:spcPts val="600"/>
              </a:spcAft>
            </a:pPr>
            <a:r>
              <a:rPr lang="en-US" sz="4800" b="1" dirty="0">
                <a:solidFill>
                  <a:schemeClr val="tx1">
                    <a:lumMod val="75000"/>
                    <a:lumOff val="25000"/>
                  </a:schemeClr>
                </a:solidFill>
                <a:latin typeface="Georgia" panose="02040502050405020303" pitchFamily="18" charset="0"/>
                <a:ea typeface="+mj-ea"/>
                <a:cs typeface="+mj-cs"/>
              </a:rPr>
              <a:t>Young Disciples’ Message</a:t>
            </a:r>
          </a:p>
        </p:txBody>
      </p:sp>
    </p:spTree>
    <p:extLst>
      <p:ext uri="{BB962C8B-B14F-4D97-AF65-F5344CB8AC3E}">
        <p14:creationId xmlns:p14="http://schemas.microsoft.com/office/powerpoint/2010/main" val="12333744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44139-BDB3-628F-D954-5FE02B93E82F}"/>
              </a:ext>
            </a:extLst>
          </p:cNvPr>
          <p:cNvPicPr>
            <a:picLocks noChangeAspect="1"/>
          </p:cNvPicPr>
          <p:nvPr userDrawn="1"/>
        </p:nvPicPr>
        <p:blipFill>
          <a:blip r:embed="rId2"/>
          <a:stretch>
            <a:fillRect/>
          </a:stretch>
        </p:blipFill>
        <p:spPr>
          <a:xfrm>
            <a:off x="116557" y="94954"/>
            <a:ext cx="8910885" cy="6668091"/>
          </a:xfrm>
          <a:prstGeom prst="rect">
            <a:avLst/>
          </a:prstGeom>
        </p:spPr>
      </p:pic>
    </p:spTree>
    <p:extLst>
      <p:ext uri="{BB962C8B-B14F-4D97-AF65-F5344CB8AC3E}">
        <p14:creationId xmlns:p14="http://schemas.microsoft.com/office/powerpoint/2010/main" val="3734915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person kneeling in front of a stained glass window&#10;&#10;AI-generated content may be incorrect.">
            <a:extLst>
              <a:ext uri="{FF2B5EF4-FFF2-40B4-BE49-F238E27FC236}">
                <a16:creationId xmlns:a16="http://schemas.microsoft.com/office/drawing/2014/main" id="{5CF771C2-5C09-304F-F4D0-7F7F8DC26AE9}"/>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3843495" cy="6858000"/>
          </a:xfrm>
          <a:prstGeom prst="rect">
            <a:avLst/>
          </a:prstGeom>
        </p:spPr>
      </p:pic>
      <p:sp>
        <p:nvSpPr>
          <p:cNvPr id="4" name="TextBox 3">
            <a:extLst>
              <a:ext uri="{FF2B5EF4-FFF2-40B4-BE49-F238E27FC236}">
                <a16:creationId xmlns:a16="http://schemas.microsoft.com/office/drawing/2014/main" id="{C074D88C-AA14-CC42-4108-1A53DA7FB2BA}"/>
              </a:ext>
            </a:extLst>
          </p:cNvPr>
          <p:cNvSpPr txBox="1"/>
          <p:nvPr userDrawn="1"/>
        </p:nvSpPr>
        <p:spPr>
          <a:xfrm>
            <a:off x="3986374" y="1520785"/>
            <a:ext cx="4982965" cy="3816429"/>
          </a:xfrm>
          <a:prstGeom prst="rect">
            <a:avLst/>
          </a:prstGeom>
          <a:noFill/>
        </p:spPr>
        <p:txBody>
          <a:bodyPr wrap="square" rtlCol="0">
            <a:spAutoFit/>
          </a:bodyPr>
          <a:lstStyle/>
          <a:p>
            <a:pPr algn="ctr"/>
            <a:r>
              <a:rPr lang="en-US" sz="6600" b="1" dirty="0">
                <a:latin typeface="Verdana" panose="020B0604030504040204" pitchFamily="34" charset="0"/>
                <a:ea typeface="Verdana" panose="020B0604030504040204" pitchFamily="34" charset="0"/>
                <a:cs typeface="Verdana" panose="020B0604030504040204" pitchFamily="34" charset="0"/>
              </a:rPr>
              <a:t>Lord</a:t>
            </a:r>
            <a:r>
              <a:rPr lang="en-US" sz="5000" dirty="0">
                <a:latin typeface="Verdana" panose="020B0604030504040204" pitchFamily="34" charset="0"/>
                <a:ea typeface="Verdana" panose="020B0604030504040204" pitchFamily="34" charset="0"/>
                <a:cs typeface="Verdana" panose="020B0604030504040204" pitchFamily="34" charset="0"/>
              </a:rPr>
              <a:t>, </a:t>
            </a:r>
          </a:p>
          <a:p>
            <a:pPr algn="ctr"/>
            <a:r>
              <a:rPr lang="en-US" sz="4400" dirty="0">
                <a:latin typeface="Verdana" panose="020B0604030504040204" pitchFamily="34" charset="0"/>
                <a:ea typeface="Verdana" panose="020B0604030504040204" pitchFamily="34" charset="0"/>
                <a:cs typeface="Verdana" panose="020B0604030504040204" pitchFamily="34" charset="0"/>
              </a:rPr>
              <a:t>hear our prayers as we lift up to you, our joys and concerns. </a:t>
            </a:r>
          </a:p>
        </p:txBody>
      </p:sp>
      <p:sp>
        <p:nvSpPr>
          <p:cNvPr id="5" name="TextBox 4">
            <a:extLst>
              <a:ext uri="{FF2B5EF4-FFF2-40B4-BE49-F238E27FC236}">
                <a16:creationId xmlns:a16="http://schemas.microsoft.com/office/drawing/2014/main" id="{603471EC-4F7D-E4DD-3792-3B21978657DD}"/>
              </a:ext>
            </a:extLst>
          </p:cNvPr>
          <p:cNvSpPr txBox="1"/>
          <p:nvPr userDrawn="1"/>
        </p:nvSpPr>
        <p:spPr>
          <a:xfrm>
            <a:off x="3986374" y="111513"/>
            <a:ext cx="4982965" cy="553998"/>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Prayers of the People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96497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2" name="Picture 2" descr="Nestled in a snowy landscape, a quaint chapel emits a warm glow from its windows, piercing the winter darkness. Towering trees cloaked in snow surround the structure, emphasizing its isolation and tranquility. Above, the sky is a splendid canvas of twinkling stars, possibly hinting at the Milky Way. This serene setting evokes a sense of peace and wonder, contrasting the cold blue tones of the snow with the inviting yellow lights of the chapel.">
            <a:extLst>
              <a:ext uri="{FF2B5EF4-FFF2-40B4-BE49-F238E27FC236}">
                <a16:creationId xmlns:a16="http://schemas.microsoft.com/office/drawing/2014/main" id="{28AF4F0C-A70F-AD6A-70C9-815D01D2323B}"/>
              </a:ext>
            </a:extLst>
          </p:cNvPr>
          <p:cNvPicPr>
            <a:picLocks noChangeAspect="1" noChangeArrowheads="1"/>
          </p:cNvPicPr>
          <p:nvPr userDrawn="1"/>
        </p:nvPicPr>
        <p:blipFill rotWithShape="1">
          <a:blip r:embed="rId2" cstate="email">
            <a:alphaModFix amt="35000"/>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AA3781-E7B4-84A2-ADD6-D5C9210EFA5D}"/>
              </a:ext>
            </a:extLst>
          </p:cNvPr>
          <p:cNvSpPr txBox="1"/>
          <p:nvPr userDrawn="1"/>
        </p:nvSpPr>
        <p:spPr>
          <a:xfrm>
            <a:off x="493191" y="2690336"/>
            <a:ext cx="8157618" cy="1477328"/>
          </a:xfrm>
          <a:prstGeom prst="rect">
            <a:avLst/>
          </a:prstGeom>
          <a:solidFill>
            <a:srgbClr val="E7C6A1">
              <a:alpha val="78431"/>
            </a:srgb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9000" dirty="0">
                <a:latin typeface="Lucida Calligraphy" panose="03010101010101010101" pitchFamily="66" charset="77"/>
              </a:rPr>
              <a:t>Benediction</a:t>
            </a:r>
          </a:p>
        </p:txBody>
      </p:sp>
    </p:spTree>
    <p:extLst>
      <p:ext uri="{BB962C8B-B14F-4D97-AF65-F5344CB8AC3E}">
        <p14:creationId xmlns:p14="http://schemas.microsoft.com/office/powerpoint/2010/main" val="26290147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lstStyle>
            <a:lvl1pPr marL="0" indent="0">
              <a:buFontTx/>
              <a:buNone/>
              <a:defRPr sz="3600" b="1">
                <a:latin typeface="Times" pitchFamily="2"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86403"/>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24881349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2" descr="2,300+ Communion Cup And Bread Stock Photos, Pictures &amp; Royalty-Free Images  - iStock | Crown of thorns">
            <a:extLst>
              <a:ext uri="{FF2B5EF4-FFF2-40B4-BE49-F238E27FC236}">
                <a16:creationId xmlns:a16="http://schemas.microsoft.com/office/drawing/2014/main" id="{FBF73CB9-8696-4BBA-D631-52CB7F999BDE}"/>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C41E9-7BDB-AEC4-5613-172880AA0FE8}"/>
              </a:ext>
            </a:extLst>
          </p:cNvPr>
          <p:cNvSpPr txBox="1"/>
          <p:nvPr userDrawn="1"/>
        </p:nvSpPr>
        <p:spPr>
          <a:xfrm>
            <a:off x="92529" y="258901"/>
            <a:ext cx="8958942" cy="3170099"/>
          </a:xfrm>
          <a:prstGeom prst="rect">
            <a:avLst/>
          </a:prstGeom>
          <a:noFill/>
        </p:spPr>
        <p:txBody>
          <a:bodyPr wrap="square" rtlCol="0">
            <a:spAutoFit/>
          </a:bodyPr>
          <a:lstStyle/>
          <a:p>
            <a:pPr algn="ctr"/>
            <a:r>
              <a:rPr lang="en-US" sz="5000" dirty="0">
                <a:latin typeface="Lucida Calligraphy" panose="03010101010101010101" pitchFamily="66" charset="77"/>
              </a:rPr>
              <a:t>Breaking the Bread </a:t>
            </a:r>
          </a:p>
          <a:p>
            <a:pPr algn="ctr"/>
            <a:r>
              <a:rPr lang="en-US" sz="5000" dirty="0">
                <a:latin typeface="Lucida Calligraphy" panose="03010101010101010101" pitchFamily="66" charset="77"/>
              </a:rPr>
              <a:t>&amp;</a:t>
            </a:r>
          </a:p>
          <a:p>
            <a:pPr algn="ctr"/>
            <a:r>
              <a:rPr lang="en-US" sz="5000" dirty="0">
                <a:latin typeface="Lucida Calligraphy" panose="03010101010101010101" pitchFamily="66" charset="77"/>
              </a:rPr>
              <a:t> Giving the Bread and Cup </a:t>
            </a:r>
          </a:p>
        </p:txBody>
      </p:sp>
      <p:sp>
        <p:nvSpPr>
          <p:cNvPr id="4" name="TextBox 3">
            <a:extLst>
              <a:ext uri="{FF2B5EF4-FFF2-40B4-BE49-F238E27FC236}">
                <a16:creationId xmlns:a16="http://schemas.microsoft.com/office/drawing/2014/main" id="{33E2312D-BEA7-B898-EBB2-3F5612FFA4EA}"/>
              </a:ext>
            </a:extLst>
          </p:cNvPr>
          <p:cNvSpPr txBox="1"/>
          <p:nvPr userDrawn="1"/>
        </p:nvSpPr>
        <p:spPr>
          <a:xfrm>
            <a:off x="0" y="4174004"/>
            <a:ext cx="9144000" cy="1938992"/>
          </a:xfrm>
          <a:prstGeom prst="rect">
            <a:avLst/>
          </a:prstGeom>
          <a:noFill/>
        </p:spPr>
        <p:txBody>
          <a:bodyPr wrap="square">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The body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r>
              <a:rPr lang="en-US" sz="3000" dirty="0">
                <a:latin typeface="Verdana" panose="020B0604030504040204" pitchFamily="34" charset="0"/>
                <a:ea typeface="Verdana" panose="020B0604030504040204" pitchFamily="34" charset="0"/>
                <a:cs typeface="Verdana" panose="020B0604030504040204" pitchFamily="34" charset="0"/>
              </a:rPr>
              <a:t>The blood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Tree>
    <p:extLst>
      <p:ext uri="{BB962C8B-B14F-4D97-AF65-F5344CB8AC3E}">
        <p14:creationId xmlns:p14="http://schemas.microsoft.com/office/powerpoint/2010/main" val="11655403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ommunion Prayer">
    <p:spTree>
      <p:nvGrpSpPr>
        <p:cNvPr id="1" name=""/>
        <p:cNvGrpSpPr/>
        <p:nvPr/>
      </p:nvGrpSpPr>
      <p:grpSpPr>
        <a:xfrm>
          <a:off x="0" y="0"/>
          <a:ext cx="0" cy="0"/>
          <a:chOff x="0" y="0"/>
          <a:chExt cx="0" cy="0"/>
        </a:xfrm>
      </p:grpSpPr>
      <p:pic>
        <p:nvPicPr>
          <p:cNvPr id="4" name="Picture 2" descr="2,300+ Communion Cup And Bread Stock Photos, Pictures &amp; Royalty-Free Images  - iStock | Crown of thorns">
            <a:extLst>
              <a:ext uri="{FF2B5EF4-FFF2-40B4-BE49-F238E27FC236}">
                <a16:creationId xmlns:a16="http://schemas.microsoft.com/office/drawing/2014/main" id="{61DB9338-98E2-E69D-3BD7-A53567A03CE5}"/>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64ADFB-2C9E-504B-3EF4-99EC01390515}"/>
              </a:ext>
            </a:extLst>
          </p:cNvPr>
          <p:cNvSpPr txBox="1"/>
          <p:nvPr userDrawn="1"/>
        </p:nvSpPr>
        <p:spPr>
          <a:xfrm>
            <a:off x="92529" y="271222"/>
            <a:ext cx="8958942" cy="861774"/>
          </a:xfrm>
          <a:prstGeom prst="rect">
            <a:avLst/>
          </a:prstGeom>
          <a:noFill/>
        </p:spPr>
        <p:txBody>
          <a:bodyPr wrap="square" rtlCol="0">
            <a:spAutoFit/>
          </a:bodyPr>
          <a:lstStyle/>
          <a:p>
            <a:pPr algn="ctr"/>
            <a:r>
              <a:rPr lang="en-US" sz="5000" dirty="0">
                <a:latin typeface="Lucida Calligraphy" panose="03010101010101010101" pitchFamily="66" charset="77"/>
              </a:rPr>
              <a:t>Prayer after Communion</a:t>
            </a:r>
          </a:p>
        </p:txBody>
      </p:sp>
      <p:sp>
        <p:nvSpPr>
          <p:cNvPr id="3" name="TextBox 2">
            <a:extLst>
              <a:ext uri="{FF2B5EF4-FFF2-40B4-BE49-F238E27FC236}">
                <a16:creationId xmlns:a16="http://schemas.microsoft.com/office/drawing/2014/main" id="{DF772910-6F65-59EE-AAC8-253F507A2A2F}"/>
              </a:ext>
            </a:extLst>
          </p:cNvPr>
          <p:cNvSpPr txBox="1"/>
          <p:nvPr userDrawn="1"/>
        </p:nvSpPr>
        <p:spPr>
          <a:xfrm>
            <a:off x="0" y="1336120"/>
            <a:ext cx="9144000" cy="5262979"/>
          </a:xfrm>
          <a:prstGeom prst="rect">
            <a:avLst/>
          </a:prstGeom>
          <a:noFill/>
        </p:spPr>
        <p:txBody>
          <a:bodyPr wrap="square">
            <a:spAutoFit/>
          </a:bodyPr>
          <a:lstStyle/>
          <a:p>
            <a:pPr algn="ctr"/>
            <a:r>
              <a:rPr lang="en-US" sz="4800" b="1" dirty="0"/>
              <a:t>Eternal God, we give you thanks for this holy mystery in which you have given yourself to us. Grant that we may go into the world in the strength of your Spirit, to give ourselves for others, in the name of Jesus Christ our Lord, Amen. </a:t>
            </a:r>
          </a:p>
        </p:txBody>
      </p:sp>
    </p:spTree>
    <p:extLst>
      <p:ext uri="{BB962C8B-B14F-4D97-AF65-F5344CB8AC3E}">
        <p14:creationId xmlns:p14="http://schemas.microsoft.com/office/powerpoint/2010/main" val="4140760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2782669"/>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278266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13541113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Pray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8E29F36-9E0B-97DA-61D8-7D822B004EB1}"/>
              </a:ext>
            </a:extLst>
          </p:cNvPr>
          <p:cNvSpPr>
            <a:spLocks noGrp="1"/>
          </p:cNvSpPr>
          <p:nvPr>
            <p:ph type="body" sz="quarter" idx="10"/>
          </p:nvPr>
        </p:nvSpPr>
        <p:spPr>
          <a:xfrm>
            <a:off x="158750" y="963613"/>
            <a:ext cx="5437188" cy="5715000"/>
          </a:xfrm>
        </p:spPr>
        <p:txBody>
          <a:bodyPr/>
          <a:lstStyle>
            <a:lvl1pPr marL="0" indent="0" algn="ctr">
              <a:buNone/>
              <a:defRPr sz="3800" b="1">
                <a:latin typeface="+mn-lt"/>
              </a:defRPr>
            </a:lvl1pPr>
          </a:lstStyle>
          <a:p>
            <a:pPr lvl="0"/>
            <a:r>
              <a:rPr lang="en-US" dirty="0"/>
              <a:t>Click to edit Master text styles</a:t>
            </a:r>
          </a:p>
        </p:txBody>
      </p:sp>
      <p:sp>
        <p:nvSpPr>
          <p:cNvPr id="11" name="TextBox 10">
            <a:extLst>
              <a:ext uri="{FF2B5EF4-FFF2-40B4-BE49-F238E27FC236}">
                <a16:creationId xmlns:a16="http://schemas.microsoft.com/office/drawing/2014/main" id="{964A4E7E-E56C-2A54-8579-13F77CDB44E3}"/>
              </a:ext>
            </a:extLst>
          </p:cNvPr>
          <p:cNvSpPr txBox="1"/>
          <p:nvPr userDrawn="1"/>
        </p:nvSpPr>
        <p:spPr>
          <a:xfrm>
            <a:off x="1853406" y="0"/>
            <a:ext cx="5437188" cy="769441"/>
          </a:xfrm>
          <a:prstGeom prst="rect">
            <a:avLst/>
          </a:prstGeom>
          <a:noFill/>
        </p:spPr>
        <p:txBody>
          <a:bodyPr wrap="square" rtlCol="0">
            <a:spAutoFit/>
          </a:bodyPr>
          <a:lstStyle/>
          <a:p>
            <a:pPr algn="ctr"/>
            <a:r>
              <a:rPr lang="en-US" sz="4400" b="1" dirty="0">
                <a:latin typeface="+mn-lt"/>
              </a:rPr>
              <a:t>OPENING PRAYER</a:t>
            </a:r>
          </a:p>
        </p:txBody>
      </p:sp>
      <p:pic>
        <p:nvPicPr>
          <p:cNvPr id="2050" name="Picture 2" descr="Love Is God's Language - Day 2 of 5">
            <a:extLst>
              <a:ext uri="{FF2B5EF4-FFF2-40B4-BE49-F238E27FC236}">
                <a16:creationId xmlns:a16="http://schemas.microsoft.com/office/drawing/2014/main" id="{C087FAFF-2E9C-EB23-075E-0DD9A99B06D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bwMode="auto">
          <a:xfrm>
            <a:off x="5759669" y="963613"/>
            <a:ext cx="330024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32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EA42F8-F502-CA40-A499-BAF51F08894E}"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23214987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2782DE8-801B-213A-327B-E945C3D2FA26}"/>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685800" y="136524"/>
            <a:ext cx="7772400" cy="879475"/>
          </a:xfrm>
        </p:spPr>
        <p:txBody>
          <a:bodyPr anchor="b"/>
          <a:lstStyle>
            <a:lvl1pPr algn="ctr">
              <a:defRPr sz="6000"/>
            </a:lvl1pPr>
          </a:lstStyle>
          <a:p>
            <a:r>
              <a:rPr lang="en-US" dirty="0"/>
              <a:t>Offertory </a:t>
            </a:r>
          </a:p>
        </p:txBody>
      </p:sp>
      <p:sp>
        <p:nvSpPr>
          <p:cNvPr id="3" name="Subtitle 2"/>
          <p:cNvSpPr>
            <a:spLocks noGrp="1"/>
          </p:cNvSpPr>
          <p:nvPr>
            <p:ph type="subTitle" idx="1"/>
          </p:nvPr>
        </p:nvSpPr>
        <p:spPr>
          <a:xfrm>
            <a:off x="685799" y="1302818"/>
            <a:ext cx="7772399" cy="3954982"/>
          </a:xfrm>
        </p:spPr>
        <p:txBody>
          <a:bodyPr/>
          <a:lstStyle>
            <a:lvl1pPr marL="0" indent="0" algn="ctr">
              <a:lnSpc>
                <a:spcPct val="150000"/>
              </a:lnSpc>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EEA42F8-F502-CA40-A499-BAF51F08894E}"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34512880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9A1B8-DB7E-EC7D-93A6-5CC06887DD86}"/>
              </a:ext>
            </a:extLst>
          </p:cNvPr>
          <p:cNvPicPr>
            <a:picLocks noChangeAspect="1"/>
          </p:cNvPicPr>
          <p:nvPr userDrawn="1"/>
        </p:nvPicPr>
        <p:blipFill>
          <a:blip r:embed="rId2"/>
          <a:stretch>
            <a:fillRect/>
          </a:stretch>
        </p:blipFill>
        <p:spPr>
          <a:xfrm>
            <a:off x="-1" y="0"/>
            <a:ext cx="9201875" cy="6858000"/>
          </a:xfrm>
          <a:prstGeom prst="rect">
            <a:avLst/>
          </a:prstGeom>
        </p:spPr>
      </p:pic>
    </p:spTree>
    <p:extLst>
      <p:ext uri="{BB962C8B-B14F-4D97-AF65-F5344CB8AC3E}">
        <p14:creationId xmlns:p14="http://schemas.microsoft.com/office/powerpoint/2010/main" val="15103528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D9AC5E-084D-AAE5-876A-C98E9F9124CF}"/>
              </a:ext>
            </a:extLst>
          </p:cNvPr>
          <p:cNvPicPr>
            <a:picLocks noChangeAspect="1"/>
          </p:cNvPicPr>
          <p:nvPr userDrawn="1"/>
        </p:nvPicPr>
        <p:blipFill>
          <a:blip r:embed="rId2"/>
          <a:stretch>
            <a:fillRect/>
          </a:stretch>
        </p:blipFill>
        <p:spPr>
          <a:xfrm>
            <a:off x="-1" y="-25782"/>
            <a:ext cx="9236468" cy="6883782"/>
          </a:xfrm>
          <a:prstGeom prst="rect">
            <a:avLst/>
          </a:prstGeom>
        </p:spPr>
      </p:pic>
    </p:spTree>
    <p:extLst>
      <p:ext uri="{BB962C8B-B14F-4D97-AF65-F5344CB8AC3E}">
        <p14:creationId xmlns:p14="http://schemas.microsoft.com/office/powerpoint/2010/main" val="6887714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1026" name="Picture 2" descr="Free Stock Photo of Snow-covered pine branch in sunlight | Download Free  Images and Free Illustrations">
            <a:extLst>
              <a:ext uri="{FF2B5EF4-FFF2-40B4-BE49-F238E27FC236}">
                <a16:creationId xmlns:a16="http://schemas.microsoft.com/office/drawing/2014/main" id="{320CD218-94F9-FF8C-8035-E2CC8EFCFAFE}"/>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FF8D1B-CF9A-FBAC-CC40-C8EED261323C}"/>
              </a:ext>
            </a:extLst>
          </p:cNvPr>
          <p:cNvSpPr txBox="1"/>
          <p:nvPr userDrawn="1"/>
        </p:nvSpPr>
        <p:spPr>
          <a:xfrm>
            <a:off x="0" y="1417519"/>
            <a:ext cx="9144000" cy="4830874"/>
          </a:xfrm>
          <a:prstGeom prst="rect">
            <a:avLst/>
          </a:prstGeom>
          <a:solidFill>
            <a:schemeClr val="accent4">
              <a:lumMod val="20000"/>
              <a:lumOff val="80000"/>
              <a:alpha val="73333"/>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US" sz="3500"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Our Sunday service is live-streamed, and microphones pick up sound throughout the sanctuary. Recording begins at least 15 minutes before the service to include announcements.</a:t>
            </a:r>
          </a:p>
        </p:txBody>
      </p:sp>
      <p:sp>
        <p:nvSpPr>
          <p:cNvPr id="3" name="TextBox 2">
            <a:extLst>
              <a:ext uri="{FF2B5EF4-FFF2-40B4-BE49-F238E27FC236}">
                <a16:creationId xmlns:a16="http://schemas.microsoft.com/office/drawing/2014/main" id="{FBC178D4-389E-495F-80B9-166B1A0B7B11}"/>
              </a:ext>
            </a:extLst>
          </p:cNvPr>
          <p:cNvSpPr txBox="1"/>
          <p:nvPr userDrawn="1"/>
        </p:nvSpPr>
        <p:spPr>
          <a:xfrm>
            <a:off x="532614" y="354817"/>
            <a:ext cx="8078771" cy="707886"/>
          </a:xfrm>
          <a:prstGeom prst="rect">
            <a:avLst/>
          </a:prstGeom>
          <a:noFill/>
        </p:spPr>
        <p:txBody>
          <a:bodyPr wrap="square" rtlCol="0">
            <a:spAutoFit/>
          </a:bodyPr>
          <a:lstStyle/>
          <a:p>
            <a:pPr algn="ctr"/>
            <a:r>
              <a:rPr lang="en-US" sz="4000" b="1" dirty="0">
                <a:latin typeface="Verdana" panose="020B0604030504040204" pitchFamily="34" charset="0"/>
                <a:ea typeface="Verdana" panose="020B0604030504040204" pitchFamily="34" charset="0"/>
                <a:cs typeface="Verdana" panose="020B0604030504040204" pitchFamily="34" charset="0"/>
              </a:rPr>
              <a:t>FRIENDLY REMINDER</a:t>
            </a:r>
          </a:p>
        </p:txBody>
      </p:sp>
      <p:sp>
        <p:nvSpPr>
          <p:cNvPr id="4" name="Text Placeholder 2">
            <a:extLst>
              <a:ext uri="{FF2B5EF4-FFF2-40B4-BE49-F238E27FC236}">
                <a16:creationId xmlns:a16="http://schemas.microsoft.com/office/drawing/2014/main" id="{772C3D95-F378-6518-9DE9-A6139F558D31}"/>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3060122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33A1C3-4090-FDC9-E731-3A788F433CB2}"/>
              </a:ext>
            </a:extLst>
          </p:cNvPr>
          <p:cNvSpPr txBox="1"/>
          <p:nvPr userDrawn="1"/>
        </p:nvSpPr>
        <p:spPr>
          <a:xfrm>
            <a:off x="122226" y="101157"/>
            <a:ext cx="6662621" cy="1323439"/>
          </a:xfrm>
          <a:prstGeom prst="rect">
            <a:avLst/>
          </a:prstGeom>
          <a:noFill/>
        </p:spPr>
        <p:txBody>
          <a:bodyPr wrap="square" rtlCol="0">
            <a:spAutoFit/>
          </a:bodyPr>
          <a:lstStyle/>
          <a:p>
            <a:pPr algn="ctr"/>
            <a:r>
              <a:rPr lang="en-US" sz="4000" b="1" dirty="0">
                <a:latin typeface="Georgia" panose="02040502050405020303" pitchFamily="18"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18B0E465-7E32-518F-9B40-D5E680FF8CEE}"/>
              </a:ext>
            </a:extLst>
          </p:cNvPr>
          <p:cNvSpPr txBox="1"/>
          <p:nvPr userDrawn="1"/>
        </p:nvSpPr>
        <p:spPr>
          <a:xfrm>
            <a:off x="30650" y="1378876"/>
            <a:ext cx="646159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 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p>
        </p:txBody>
      </p:sp>
    </p:spTree>
    <p:extLst>
      <p:ext uri="{BB962C8B-B14F-4D97-AF65-F5344CB8AC3E}">
        <p14:creationId xmlns:p14="http://schemas.microsoft.com/office/powerpoint/2010/main" val="19875890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9" y="3161744"/>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4044950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2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49D70-06F0-5ABC-9E1F-3F5670F4C63C}"/>
              </a:ext>
            </a:extLst>
          </p:cNvPr>
          <p:cNvSpPr txBox="1"/>
          <p:nvPr userDrawn="1"/>
        </p:nvSpPr>
        <p:spPr>
          <a:xfrm>
            <a:off x="5398435" y="164171"/>
            <a:ext cx="3847850" cy="841670"/>
          </a:xfrm>
          <a:prstGeom prst="rect">
            <a:avLst/>
          </a:prstGeom>
        </p:spPr>
        <p:txBody>
          <a:bodyPr vert="horz" lIns="91440" tIns="45720" rIns="91440" bIns="45720" rtlCol="0">
            <a:noAutofit/>
          </a:bodyPr>
          <a:lstStyle/>
          <a:p>
            <a:pPr algn="ctr">
              <a:spcAft>
                <a:spcPts val="600"/>
              </a:spcAft>
            </a:pPr>
            <a:r>
              <a:rPr lang="en-US" sz="3600" b="1" dirty="0">
                <a:latin typeface="Verdana" panose="020B0604030504040204" pitchFamily="34" charset="0"/>
                <a:ea typeface="Verdana" panose="020B0604030504040204" pitchFamily="34" charset="0"/>
                <a:cs typeface="Verdana" panose="020B0604030504040204" pitchFamily="34" charset="0"/>
              </a:rPr>
              <a:t>PRELUDE</a:t>
            </a:r>
          </a:p>
          <a:p>
            <a:pPr algn="ctr">
              <a:spcAft>
                <a:spcPts val="600"/>
              </a:spcAft>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5">
            <a:extLst>
              <a:ext uri="{FF2B5EF4-FFF2-40B4-BE49-F238E27FC236}">
                <a16:creationId xmlns:a16="http://schemas.microsoft.com/office/drawing/2014/main" id="{D483C4B2-7988-1F91-B147-BCF60F60C8DB}"/>
              </a:ext>
            </a:extLst>
          </p:cNvPr>
          <p:cNvSpPr>
            <a:spLocks noGrp="1"/>
          </p:cNvSpPr>
          <p:nvPr>
            <p:ph type="body" sz="quarter" idx="10" hasCustomPrompt="1"/>
          </p:nvPr>
        </p:nvSpPr>
        <p:spPr>
          <a:xfrm>
            <a:off x="5072698" y="1087755"/>
            <a:ext cx="3848100" cy="3879850"/>
          </a:xfrm>
        </p:spPr>
        <p:txBody>
          <a:bodyPr>
            <a:normAutofit/>
          </a:bodyPr>
          <a:lstStyle>
            <a:lvl1pPr marL="0" indent="0" algn="ctr">
              <a:lnSpc>
                <a:spcPct val="150000"/>
              </a:lnSpc>
              <a:buFontTx/>
              <a:buNone/>
              <a:defRPr sz="3000" i="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Pastor</a:t>
            </a:r>
          </a:p>
          <a:p>
            <a:pPr lvl="0"/>
            <a:endParaRPr lang="en-US" dirty="0"/>
          </a:p>
          <a:p>
            <a:pPr lvl="0"/>
            <a:r>
              <a:rPr lang="en-US" dirty="0"/>
              <a:t>Sunday</a:t>
            </a:r>
          </a:p>
          <a:p>
            <a:pPr lvl="0"/>
            <a:endParaRPr lang="en-US" dirty="0"/>
          </a:p>
          <a:p>
            <a:pPr lvl="0"/>
            <a:r>
              <a:rPr lang="en-US" dirty="0"/>
              <a:t>Date</a:t>
            </a:r>
          </a:p>
        </p:txBody>
      </p:sp>
      <p:sp>
        <p:nvSpPr>
          <p:cNvPr id="6" name="TextBox 5">
            <a:extLst>
              <a:ext uri="{FF2B5EF4-FFF2-40B4-BE49-F238E27FC236}">
                <a16:creationId xmlns:a16="http://schemas.microsoft.com/office/drawing/2014/main" id="{F883699D-D2EC-A64B-4D6E-9A2AD15C6EAB}"/>
              </a:ext>
            </a:extLst>
          </p:cNvPr>
          <p:cNvSpPr txBox="1"/>
          <p:nvPr userDrawn="1"/>
        </p:nvSpPr>
        <p:spPr>
          <a:xfrm>
            <a:off x="4560783" y="4967605"/>
            <a:ext cx="4871930" cy="1092607"/>
          </a:xfrm>
          <a:prstGeom prst="rect">
            <a:avLst/>
          </a:prstGeom>
          <a:noFill/>
        </p:spPr>
        <p:txBody>
          <a:bodyPr wrap="square">
            <a:spAutoFit/>
          </a:bodyPr>
          <a:lstStyle/>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CCLI License:</a:t>
            </a:r>
          </a:p>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3430384-01-1829</a:t>
            </a:r>
          </a:p>
        </p:txBody>
      </p:sp>
      <p:sp>
        <p:nvSpPr>
          <p:cNvPr id="5" name="Text Placeholder 2">
            <a:extLst>
              <a:ext uri="{FF2B5EF4-FFF2-40B4-BE49-F238E27FC236}">
                <a16:creationId xmlns:a16="http://schemas.microsoft.com/office/drawing/2014/main" id="{61ED2ED3-A146-EF11-DC2D-CE05F2947A47}"/>
              </a:ext>
            </a:extLst>
          </p:cNvPr>
          <p:cNvSpPr txBox="1">
            <a:spLocks/>
          </p:cNvSpPr>
          <p:nvPr userDrawn="1"/>
        </p:nvSpPr>
        <p:spPr>
          <a:xfrm>
            <a:off x="0" y="6492874"/>
            <a:ext cx="91440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1587389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Radiant Christ&quot; Religious Stained Glass Window">
            <a:extLst>
              <a:ext uri="{FF2B5EF4-FFF2-40B4-BE49-F238E27FC236}">
                <a16:creationId xmlns:a16="http://schemas.microsoft.com/office/drawing/2014/main" id="{5E9159D1-49C4-17C2-7868-4A6005306DF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82880" y="203381"/>
            <a:ext cx="3604962" cy="64512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4A630-2F22-1030-9F77-F97CF8CF1EE6}"/>
              </a:ext>
            </a:extLst>
          </p:cNvPr>
          <p:cNvSpPr txBox="1"/>
          <p:nvPr userDrawn="1"/>
        </p:nvSpPr>
        <p:spPr>
          <a:xfrm>
            <a:off x="4008405" y="1497702"/>
            <a:ext cx="4769835" cy="3862596"/>
          </a:xfrm>
          <a:prstGeom prst="rect">
            <a:avLst/>
          </a:prstGeom>
          <a:noFill/>
        </p:spPr>
        <p:txBody>
          <a:bodyPr wrap="square" rtlCol="0">
            <a:spAutoFit/>
          </a:bodyPr>
          <a:lstStyle/>
          <a:p>
            <a:pPr algn="ctr"/>
            <a:r>
              <a:rPr lang="en-US" sz="3500" dirty="0">
                <a:latin typeface="Verdana" panose="020B0604030504040204" pitchFamily="34" charset="0"/>
                <a:ea typeface="Verdana" panose="020B0604030504040204" pitchFamily="34" charset="0"/>
                <a:cs typeface="Verdana" panose="020B0604030504040204" pitchFamily="34" charset="0"/>
              </a:rPr>
              <a:t>WELCOME,</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ANNOUNCEMENTS,</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&amp;</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CELEBRATIONS</a:t>
            </a:r>
          </a:p>
        </p:txBody>
      </p:sp>
      <p:sp>
        <p:nvSpPr>
          <p:cNvPr id="4" name="Text Placeholder 2">
            <a:extLst>
              <a:ext uri="{FF2B5EF4-FFF2-40B4-BE49-F238E27FC236}">
                <a16:creationId xmlns:a16="http://schemas.microsoft.com/office/drawing/2014/main" id="{D64E92FD-AC50-5EA9-4BFF-F3944C35E10C}"/>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5399973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095672-0FCA-A244-1422-ECCD6A432B05}"/>
              </a:ext>
            </a:extLst>
          </p:cNvPr>
          <p:cNvSpPr txBox="1"/>
          <p:nvPr userDrawn="1"/>
        </p:nvSpPr>
        <p:spPr>
          <a:xfrm>
            <a:off x="822960" y="2574920"/>
            <a:ext cx="7498080" cy="1708160"/>
          </a:xfrm>
          <a:prstGeom prst="rect">
            <a:avLst/>
          </a:prstGeom>
          <a:noFill/>
        </p:spPr>
        <p:txBody>
          <a:bodyPr wrap="square">
            <a:spAutoFit/>
          </a:bodyPr>
          <a:lstStyle/>
          <a:p>
            <a:pPr algn="ctr"/>
            <a:r>
              <a:rPr lang="en-US" sz="3500" b="1" i="1" dirty="0">
                <a:latin typeface="Verdana" panose="020B0604030504040204" pitchFamily="34" charset="0"/>
                <a:ea typeface="Verdana" panose="020B0604030504040204" pitchFamily="34" charset="0"/>
                <a:cs typeface="Verdana" panose="020B0604030504040204" pitchFamily="34" charset="0"/>
              </a:rPr>
              <a:t>Please continue to stand as </a:t>
            </a:r>
          </a:p>
          <a:p>
            <a:pPr algn="ctr"/>
            <a:r>
              <a:rPr lang="en-US" sz="3500" b="1" i="1" dirty="0">
                <a:latin typeface="Verdana" panose="020B0604030504040204" pitchFamily="34" charset="0"/>
                <a:ea typeface="Verdana" panose="020B0604030504040204" pitchFamily="34" charset="0"/>
                <a:cs typeface="Verdana" panose="020B0604030504040204" pitchFamily="34" charset="0"/>
              </a:rPr>
              <a:t>you are able and comfortable. </a:t>
            </a:r>
            <a:endParaRPr lang="en-US" sz="35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9DB8BDE-ACAF-4FCD-726F-75757E74829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41630062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5769721"/>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our Lord invites to his table all who love him, who earnestly repent of their sin and seek to live in peace with one another.  </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Therefore, let us confess our sin before God and one another.</a:t>
            </a: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E1C9F0C7-8901-5FAF-B42C-08DD2420498E}"/>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1711577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79804"/>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538405"/>
          </a:xfrm>
          <a:prstGeom prst="rect">
            <a:avLst/>
          </a:prstGeom>
          <a:noFill/>
        </p:spPr>
        <p:txBody>
          <a:bodyPr wrap="square">
            <a:spAutoFit/>
          </a:bodyPr>
          <a:lstStyle/>
          <a:p>
            <a:pPr marL="465138" indent="-454025">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Merciful God, we confess that we have not loved you with our whole heart.</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failed to be an obedient church.</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39C13B60-CFCA-4F5F-A12F-B252BB39214F}"/>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837267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4153958"/>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not done your will, we have broken your law, we have rebelled against your love, we have not loved our neighbors, and we have not heard the cry of the needy.</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E08D9D9B-5D25-28B8-6411-88801064E1A0}"/>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20945765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692293"/>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Forgive us, we pray.</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Free us for joyful obedience,</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	through Jesus Christ our Lord.</a:t>
            </a:r>
          </a:p>
          <a:p>
            <a:pPr>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42721AD0-6258-7527-0C71-CC94C805974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41315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5028"/>
            <a:ext cx="6962017" cy="4307782"/>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Hear the good news:</a:t>
            </a:r>
          </a:p>
          <a:p>
            <a:pPr marL="465138"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died for us while we were yet sinners; that proves God’s love toward us.</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112895A5-9D85-5DE7-DF1D-5C19CE6BD5E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880724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1383969"/>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4" name="TextBox 3">
            <a:extLst>
              <a:ext uri="{FF2B5EF4-FFF2-40B4-BE49-F238E27FC236}">
                <a16:creationId xmlns:a16="http://schemas.microsoft.com/office/drawing/2014/main" id="{D477B4A1-A68C-8F62-1A34-70A866E6E548}"/>
              </a:ext>
            </a:extLst>
          </p:cNvPr>
          <p:cNvSpPr txBox="1"/>
          <p:nvPr userDrawn="1"/>
        </p:nvSpPr>
        <p:spPr>
          <a:xfrm>
            <a:off x="1786696" y="4173343"/>
            <a:ext cx="7002339" cy="691471"/>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Glory to God. Amen</a:t>
            </a:r>
          </a:p>
        </p:txBody>
      </p:sp>
      <p:sp>
        <p:nvSpPr>
          <p:cNvPr id="6" name="TextBox 5">
            <a:extLst>
              <a:ext uri="{FF2B5EF4-FFF2-40B4-BE49-F238E27FC236}">
                <a16:creationId xmlns:a16="http://schemas.microsoft.com/office/drawing/2014/main" id="{FB9D41F7-DB80-6757-ED69-69E49B21071A}"/>
              </a:ext>
            </a:extLst>
          </p:cNvPr>
          <p:cNvSpPr txBox="1"/>
          <p:nvPr userDrawn="1"/>
        </p:nvSpPr>
        <p:spPr>
          <a:xfrm>
            <a:off x="131763" y="4218997"/>
            <a:ext cx="1654933" cy="646331"/>
          </a:xfrm>
          <a:prstGeom prst="rect">
            <a:avLst/>
          </a:prstGeom>
          <a:noFill/>
        </p:spPr>
        <p:txBody>
          <a:bodyPr wrap="square" rtlCol="0">
            <a:spAutoFit/>
          </a:bodyPr>
          <a:lstStyle/>
          <a:p>
            <a:pPr algn="r"/>
            <a:r>
              <a:rPr lang="en-US" sz="3600" i="1" dirty="0">
                <a:solidFill>
                  <a:schemeClr val="accent1"/>
                </a:solidFill>
                <a:latin typeface="Times" pitchFamily="2" charset="0"/>
              </a:rPr>
              <a:t>All:</a:t>
            </a:r>
          </a:p>
        </p:txBody>
      </p:sp>
      <p:sp>
        <p:nvSpPr>
          <p:cNvPr id="7" name="TextBox 6">
            <a:extLst>
              <a:ext uri="{FF2B5EF4-FFF2-40B4-BE49-F238E27FC236}">
                <a16:creationId xmlns:a16="http://schemas.microsoft.com/office/drawing/2014/main" id="{9FE122B5-250D-4427-9D3B-6E5030C484F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4561624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all to Worship Responses">
    <p:spTree>
      <p:nvGrpSpPr>
        <p:cNvPr id="1" name=""/>
        <p:cNvGrpSpPr/>
        <p:nvPr/>
      </p:nvGrpSpPr>
      <p:grpSpPr>
        <a:xfrm>
          <a:off x="0" y="0"/>
          <a:ext cx="0" cy="0"/>
          <a:chOff x="0" y="0"/>
          <a:chExt cx="0" cy="0"/>
        </a:xfrm>
      </p:grpSpPr>
      <p:pic>
        <p:nvPicPr>
          <p:cNvPr id="1026" name="Picture 2" descr="Free A Bible with Flowers Near Green Leaves Stock Photo">
            <a:extLst>
              <a:ext uri="{FF2B5EF4-FFF2-40B4-BE49-F238E27FC236}">
                <a16:creationId xmlns:a16="http://schemas.microsoft.com/office/drawing/2014/main" id="{A1BC112E-F95E-DE6E-C085-E0910EFE366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187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273255" y="58438"/>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5804699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439308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055173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11" name="Text Box 5">
            <a:extLst>
              <a:ext uri="{FF2B5EF4-FFF2-40B4-BE49-F238E27FC236}">
                <a16:creationId xmlns:a16="http://schemas.microsoft.com/office/drawing/2014/main" id="{718070E2-DB1F-428E-AFB2-9BE9D92205B1}"/>
              </a:ext>
            </a:extLst>
          </p:cNvPr>
          <p:cNvSpPr txBox="1">
            <a:spLocks noChangeArrowheads="1"/>
          </p:cNvSpPr>
          <p:nvPr userDrawn="1"/>
        </p:nvSpPr>
        <p:spPr bwMode="auto">
          <a:xfrm>
            <a:off x="424932" y="2192379"/>
            <a:ext cx="8294135"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8313" algn="l"/>
                <a:tab pos="914400" algn="l"/>
                <a:tab pos="1382713" algn="l"/>
              </a:tabLst>
              <a:defRPr sz="5000" b="1">
                <a:solidFill>
                  <a:schemeClr val="tx1"/>
                </a:solidFill>
                <a:latin typeface="Tahoma" panose="020B0604030504040204" pitchFamily="34" charset="0"/>
              </a:defRPr>
            </a:lvl1pPr>
            <a:lvl2pPr marL="742950" indent="-285750" eaLnBrk="0" hangingPunct="0">
              <a:tabLst>
                <a:tab pos="468313" algn="l"/>
                <a:tab pos="914400" algn="l"/>
                <a:tab pos="1382713" algn="l"/>
              </a:tabLst>
              <a:defRPr sz="5000" b="1">
                <a:solidFill>
                  <a:schemeClr val="tx1"/>
                </a:solidFill>
                <a:latin typeface="Tahoma" panose="020B0604030504040204" pitchFamily="34" charset="0"/>
              </a:defRPr>
            </a:lvl2pPr>
            <a:lvl3pPr marL="1143000" indent="-228600" eaLnBrk="0" hangingPunct="0">
              <a:tabLst>
                <a:tab pos="468313" algn="l"/>
                <a:tab pos="914400" algn="l"/>
                <a:tab pos="1382713" algn="l"/>
              </a:tabLst>
              <a:defRPr sz="5000" b="1">
                <a:solidFill>
                  <a:schemeClr val="tx1"/>
                </a:solidFill>
                <a:latin typeface="Tahoma" panose="020B0604030504040204" pitchFamily="34" charset="0"/>
              </a:defRPr>
            </a:lvl3pPr>
            <a:lvl4pPr marL="1600200" indent="-228600" eaLnBrk="0" hangingPunct="0">
              <a:tabLst>
                <a:tab pos="468313" algn="l"/>
                <a:tab pos="914400" algn="l"/>
                <a:tab pos="1382713" algn="l"/>
              </a:tabLst>
              <a:defRPr sz="5000" b="1">
                <a:solidFill>
                  <a:schemeClr val="tx1"/>
                </a:solidFill>
                <a:latin typeface="Tahoma" panose="020B0604030504040204" pitchFamily="34" charset="0"/>
              </a:defRPr>
            </a:lvl4pPr>
            <a:lvl5pPr marL="2057400" indent="-228600" eaLnBrk="0" hangingPunct="0">
              <a:tabLst>
                <a:tab pos="468313"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God,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Father Almighty,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creator of heaven and earth.</a:t>
            </a:r>
          </a:p>
        </p:txBody>
      </p:sp>
    </p:spTree>
    <p:extLst>
      <p:ext uri="{BB962C8B-B14F-4D97-AF65-F5344CB8AC3E}">
        <p14:creationId xmlns:p14="http://schemas.microsoft.com/office/powerpoint/2010/main" val="301285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3">
            <a:extLst>
              <a:ext uri="{FF2B5EF4-FFF2-40B4-BE49-F238E27FC236}">
                <a16:creationId xmlns:a16="http://schemas.microsoft.com/office/drawing/2014/main" id="{6F176364-353A-01AD-2BD6-9C059CE5F138}"/>
              </a:ext>
            </a:extLst>
          </p:cNvPr>
          <p:cNvSpPr txBox="1">
            <a:spLocks noChangeArrowheads="1"/>
          </p:cNvSpPr>
          <p:nvPr userDrawn="1"/>
        </p:nvSpPr>
        <p:spPr bwMode="auto">
          <a:xfrm>
            <a:off x="162560" y="1361382"/>
            <a:ext cx="8818880" cy="41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Jesus Christ,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his only Son, our Lord,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who was conceived by the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born of the Virgin Mary,</a:t>
            </a:r>
          </a:p>
        </p:txBody>
      </p:sp>
    </p:spTree>
    <p:extLst>
      <p:ext uri="{BB962C8B-B14F-4D97-AF65-F5344CB8AC3E}">
        <p14:creationId xmlns:p14="http://schemas.microsoft.com/office/powerpoint/2010/main" val="26659937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E7B4CA69-424B-011A-0B6E-6BD50F7086B0}"/>
              </a:ext>
            </a:extLst>
          </p:cNvPr>
          <p:cNvSpPr txBox="1">
            <a:spLocks noChangeArrowheads="1"/>
          </p:cNvSpPr>
          <p:nvPr userDrawn="1"/>
        </p:nvSpPr>
        <p:spPr bwMode="auto">
          <a:xfrm>
            <a:off x="319477" y="1776881"/>
            <a:ext cx="8505045"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suffered under Pontius Pilate,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was crucified, died,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was buried;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descended to the dead.</a:t>
            </a:r>
          </a:p>
        </p:txBody>
      </p:sp>
    </p:spTree>
    <p:extLst>
      <p:ext uri="{BB962C8B-B14F-4D97-AF65-F5344CB8AC3E}">
        <p14:creationId xmlns:p14="http://schemas.microsoft.com/office/powerpoint/2010/main" val="7346434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54000" y="1776881"/>
            <a:ext cx="8636000"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On the third day he rose again;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ascended into heaven,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is seated at the right hand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of the Father,</a:t>
            </a:r>
          </a:p>
        </p:txBody>
      </p:sp>
    </p:spTree>
    <p:extLst>
      <p:ext uri="{BB962C8B-B14F-4D97-AF65-F5344CB8AC3E}">
        <p14:creationId xmlns:p14="http://schemas.microsoft.com/office/powerpoint/2010/main" val="37935043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01953" y="1222883"/>
            <a:ext cx="8740093" cy="441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and will come again to judge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living and the dead.</a:t>
            </a:r>
          </a:p>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communion of saints, </a:t>
            </a:r>
          </a:p>
        </p:txBody>
      </p:sp>
    </p:spTree>
    <p:extLst>
      <p:ext uri="{BB962C8B-B14F-4D97-AF65-F5344CB8AC3E}">
        <p14:creationId xmlns:p14="http://schemas.microsoft.com/office/powerpoint/2010/main" val="27564876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C8A6BA15-C1E4-A16C-671D-AE32919D3FB1}"/>
              </a:ext>
            </a:extLst>
          </p:cNvPr>
          <p:cNvSpPr txBox="1">
            <a:spLocks noChangeArrowheads="1"/>
          </p:cNvSpPr>
          <p:nvPr userDrawn="1"/>
        </p:nvSpPr>
        <p:spPr bwMode="auto">
          <a:xfrm>
            <a:off x="339170" y="2192379"/>
            <a:ext cx="846566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the life everlasting. Amen.</a:t>
            </a:r>
          </a:p>
        </p:txBody>
      </p:sp>
    </p:spTree>
    <p:extLst>
      <p:ext uri="{BB962C8B-B14F-4D97-AF65-F5344CB8AC3E}">
        <p14:creationId xmlns:p14="http://schemas.microsoft.com/office/powerpoint/2010/main" val="24200495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reaking Bread &amp; Giving C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109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54038"/>
            <a:ext cx="7477759"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We believe in one God, the Father, the Almighty, maker of heaven and earth, of all that is, seen and unseen. We believe in one Lord, Jesus Christ, the only Son of God, eternally begotten of the Father, God from God, Light from Light, true God from</a:t>
            </a:r>
          </a:p>
        </p:txBody>
      </p:sp>
      <p:sp>
        <p:nvSpPr>
          <p:cNvPr id="2" name="TextBox 1">
            <a:extLst>
              <a:ext uri="{FF2B5EF4-FFF2-40B4-BE49-F238E27FC236}">
                <a16:creationId xmlns:a16="http://schemas.microsoft.com/office/drawing/2014/main" id="{01019B05-26BC-83DF-2BE9-22FEF1F35D1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904309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all to Worship Responses">
    <p:spTree>
      <p:nvGrpSpPr>
        <p:cNvPr id="1" name=""/>
        <p:cNvGrpSpPr/>
        <p:nvPr/>
      </p:nvGrpSpPr>
      <p:grpSpPr>
        <a:xfrm>
          <a:off x="0" y="0"/>
          <a:ext cx="0" cy="0"/>
          <a:chOff x="0" y="0"/>
          <a:chExt cx="0" cy="0"/>
        </a:xfrm>
      </p:grpSpPr>
      <p:pic>
        <p:nvPicPr>
          <p:cNvPr id="13" name="Picture 2" descr="Free A Bible with Flowers Near Green Leaves Stock Photo">
            <a:extLst>
              <a:ext uri="{FF2B5EF4-FFF2-40B4-BE49-F238E27FC236}">
                <a16:creationId xmlns:a16="http://schemas.microsoft.com/office/drawing/2014/main" id="{ED192F8C-F076-DDEA-2346-1F40A88EAD4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1082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6" y="9461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12003447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D2392-6A1C-1140-581B-1D779148BFF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true God, begotten, not made, of one Being with the Father; through him all things were made. For us and for our salvation he came down from heaven, was incarnate of the Holy Spirit and the Virgin Mary and became truly human. For our sake he was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2972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crucified under Pontius Pilate; he suffered death and was buried. On the third day he rose again in accordance with the Scriptures; he ascended into heaven and is seated at the right hand of the Father. He will come again in glory to judge the living and </a:t>
            </a:r>
          </a:p>
        </p:txBody>
      </p:sp>
      <p:sp>
        <p:nvSpPr>
          <p:cNvPr id="2" name="TextBox 1">
            <a:extLst>
              <a:ext uri="{FF2B5EF4-FFF2-40B4-BE49-F238E27FC236}">
                <a16:creationId xmlns:a16="http://schemas.microsoft.com/office/drawing/2014/main" id="{C92B5CF7-776C-6CE4-415A-A39E5C280644}"/>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14313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545171"/>
            <a:ext cx="7477759" cy="4846391"/>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the dead, and his kingdom will have no end. We believe in the Holy Spirit, the Lord, the giver of life, who proceeds from the Father and the Son, who with the Father and the Son is worshiped and glorified, who has spoken through the prophets.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CC0A49FB-2A68-788D-496A-BCB3F0B12FC1}"/>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99592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807021"/>
            <a:ext cx="7477759" cy="4153894"/>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We believe in the one holy catholic and apostolic church. We acknowledge one baptism for the forgiveness of sins. We look for the resurrection of the dead, and the life of the world to come. Amen.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7424767-4C8C-F76D-A58D-8EBE6B805098}"/>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26573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1531231" y="2159966"/>
            <a:ext cx="6081537" cy="2538067"/>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God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maker of heaven and earth;</a:t>
            </a:r>
          </a:p>
        </p:txBody>
      </p:sp>
      <p:sp>
        <p:nvSpPr>
          <p:cNvPr id="3" name="TextBox 2">
            <a:extLst>
              <a:ext uri="{FF2B5EF4-FFF2-40B4-BE49-F238E27FC236}">
                <a16:creationId xmlns:a16="http://schemas.microsoft.com/office/drawing/2014/main" id="{32C1F092-86F7-2F5F-5D64-39FA81A31F9B}"/>
              </a:ext>
            </a:extLst>
          </p:cNvPr>
          <p:cNvSpPr txBox="1"/>
          <p:nvPr userDrawn="1"/>
        </p:nvSpPr>
        <p:spPr>
          <a:xfrm>
            <a:off x="140328" y="748824"/>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274630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398421" y="1355118"/>
            <a:ext cx="8347157" cy="5308056"/>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And in Jesus Christ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his only Son our Lord: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who was conceived by the		Holy Spirit,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born of the Virgin Mary,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suffered under Pontius Pilate,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was crucified, dead, and buried;</a:t>
            </a:r>
          </a:p>
        </p:txBody>
      </p:sp>
      <p:sp>
        <p:nvSpPr>
          <p:cNvPr id="3" name="TextBox 2">
            <a:extLst>
              <a:ext uri="{FF2B5EF4-FFF2-40B4-BE49-F238E27FC236}">
                <a16:creationId xmlns:a16="http://schemas.microsoft.com/office/drawing/2014/main" id="{5ECEF324-9EF9-C0E2-3529-A2437C0A9BA1}"/>
              </a:ext>
            </a:extLst>
          </p:cNvPr>
          <p:cNvSpPr txBox="1"/>
          <p:nvPr userDrawn="1"/>
        </p:nvSpPr>
        <p:spPr>
          <a:xfrm>
            <a:off x="171811" y="682639"/>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65001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4" cy="769441"/>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513035"/>
            <a:ext cx="9011920" cy="4846391"/>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third day he rose from the dead;</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he ascended into heaven,</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altLang="en-US" sz="3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sitteth</a:t>
            </a: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at the right hand of God 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from thence he shall come to judge the quick and the dead.</a:t>
            </a:r>
          </a:p>
        </p:txBody>
      </p:sp>
      <p:sp>
        <p:nvSpPr>
          <p:cNvPr id="3" name="TextBox 2">
            <a:extLst>
              <a:ext uri="{FF2B5EF4-FFF2-40B4-BE49-F238E27FC236}">
                <a16:creationId xmlns:a16="http://schemas.microsoft.com/office/drawing/2014/main" id="{9E54259B-8C8A-064A-CE93-53534CAFD644}"/>
              </a:ext>
            </a:extLst>
          </p:cNvPr>
          <p:cNvSpPr txBox="1"/>
          <p:nvPr userDrawn="1"/>
        </p:nvSpPr>
        <p:spPr>
          <a:xfrm>
            <a:off x="172016" y="771906"/>
            <a:ext cx="4744016"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6869340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838963"/>
            <a:ext cx="9011920" cy="4153894"/>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communion of saints,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the life everlasting. Amen.</a:t>
            </a:r>
          </a:p>
        </p:txBody>
      </p:sp>
      <p:sp>
        <p:nvSpPr>
          <p:cNvPr id="3" name="TextBox 2">
            <a:extLst>
              <a:ext uri="{FF2B5EF4-FFF2-40B4-BE49-F238E27FC236}">
                <a16:creationId xmlns:a16="http://schemas.microsoft.com/office/drawing/2014/main" id="{D677D783-11CD-D544-2ABC-581B4242F298}"/>
              </a:ext>
            </a:extLst>
          </p:cNvPr>
          <p:cNvSpPr txBox="1"/>
          <p:nvPr userDrawn="1"/>
        </p:nvSpPr>
        <p:spPr>
          <a:xfrm>
            <a:off x="176543" y="680477"/>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3824666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Great Thanksgiv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168E92-A468-6EAD-7FDB-D24EFD1FE9BE}"/>
              </a:ext>
            </a:extLst>
          </p:cNvPr>
          <p:cNvSpPr txBox="1"/>
          <p:nvPr userDrawn="1"/>
        </p:nvSpPr>
        <p:spPr>
          <a:xfrm>
            <a:off x="13855" y="1764490"/>
            <a:ext cx="9130145"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The Lord be with you.</a:t>
            </a:r>
          </a:p>
        </p:txBody>
      </p:sp>
      <p:sp>
        <p:nvSpPr>
          <p:cNvPr id="10" name="TextBox 9">
            <a:extLst>
              <a:ext uri="{FF2B5EF4-FFF2-40B4-BE49-F238E27FC236}">
                <a16:creationId xmlns:a16="http://schemas.microsoft.com/office/drawing/2014/main" id="{370202C6-4012-A501-B6FD-D4A30D91017C}"/>
              </a:ext>
            </a:extLst>
          </p:cNvPr>
          <p:cNvSpPr txBox="1"/>
          <p:nvPr userDrawn="1"/>
        </p:nvSpPr>
        <p:spPr>
          <a:xfrm>
            <a:off x="-13856" y="2585720"/>
            <a:ext cx="9144001"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And also with you.</a:t>
            </a:r>
          </a:p>
        </p:txBody>
      </p:sp>
      <p:sp>
        <p:nvSpPr>
          <p:cNvPr id="2" name="TextBox 1">
            <a:extLst>
              <a:ext uri="{FF2B5EF4-FFF2-40B4-BE49-F238E27FC236}">
                <a16:creationId xmlns:a16="http://schemas.microsoft.com/office/drawing/2014/main" id="{AB5C3947-817E-422E-B51B-8CBE2938300F}"/>
              </a:ext>
            </a:extLst>
          </p:cNvPr>
          <p:cNvSpPr txBox="1"/>
          <p:nvPr userDrawn="1"/>
        </p:nvSpPr>
        <p:spPr>
          <a:xfrm>
            <a:off x="-6928" y="3406950"/>
            <a:ext cx="9130144"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Lift up your hearts.</a:t>
            </a:r>
          </a:p>
        </p:txBody>
      </p:sp>
      <p:sp>
        <p:nvSpPr>
          <p:cNvPr id="3" name="TextBox 2">
            <a:extLst>
              <a:ext uri="{FF2B5EF4-FFF2-40B4-BE49-F238E27FC236}">
                <a16:creationId xmlns:a16="http://schemas.microsoft.com/office/drawing/2014/main" id="{B96EAABD-8FA5-C968-2E77-947A85B3878C}"/>
              </a:ext>
            </a:extLst>
          </p:cNvPr>
          <p:cNvSpPr txBox="1"/>
          <p:nvPr userDrawn="1"/>
        </p:nvSpPr>
        <p:spPr>
          <a:xfrm>
            <a:off x="0" y="4228180"/>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We lift them up to the Lord.</a:t>
            </a:r>
          </a:p>
        </p:txBody>
      </p:sp>
      <p:sp>
        <p:nvSpPr>
          <p:cNvPr id="6" name="TextBox 5">
            <a:extLst>
              <a:ext uri="{FF2B5EF4-FFF2-40B4-BE49-F238E27FC236}">
                <a16:creationId xmlns:a16="http://schemas.microsoft.com/office/drawing/2014/main" id="{D5DCCABA-2703-7DE3-ADDD-4613D94A406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5797323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Great Thanksgivin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1FCEA-33EA-E6AA-8F53-B753346CC1B3}"/>
              </a:ext>
            </a:extLst>
          </p:cNvPr>
          <p:cNvSpPr txBox="1"/>
          <p:nvPr userDrawn="1"/>
        </p:nvSpPr>
        <p:spPr>
          <a:xfrm>
            <a:off x="0" y="1925386"/>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Let us give thanks to the </a:t>
            </a:r>
          </a:p>
          <a:p>
            <a:pPr algn="ctr"/>
            <a:r>
              <a:rPr lang="en-US" sz="4000" dirty="0">
                <a:latin typeface="Verdana" panose="020B0604030504040204" pitchFamily="34" charset="0"/>
                <a:ea typeface="Verdana" panose="020B0604030504040204" pitchFamily="34" charset="0"/>
                <a:cs typeface="Verdana" panose="020B0604030504040204" pitchFamily="34" charset="0"/>
              </a:rPr>
              <a:t>Lord our God.</a:t>
            </a:r>
          </a:p>
        </p:txBody>
      </p:sp>
      <p:sp>
        <p:nvSpPr>
          <p:cNvPr id="5" name="TextBox 4">
            <a:extLst>
              <a:ext uri="{FF2B5EF4-FFF2-40B4-BE49-F238E27FC236}">
                <a16:creationId xmlns:a16="http://schemas.microsoft.com/office/drawing/2014/main" id="{5CBD4657-B973-9F0A-6818-1E1AE045689F}"/>
              </a:ext>
            </a:extLst>
          </p:cNvPr>
          <p:cNvSpPr txBox="1"/>
          <p:nvPr userDrawn="1"/>
        </p:nvSpPr>
        <p:spPr>
          <a:xfrm>
            <a:off x="0" y="3609176"/>
            <a:ext cx="9144000"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It is right to give thanks and praise.</a:t>
            </a:r>
          </a:p>
        </p:txBody>
      </p:sp>
      <p:sp>
        <p:nvSpPr>
          <p:cNvPr id="7" name="TextBox 6">
            <a:extLst>
              <a:ext uri="{FF2B5EF4-FFF2-40B4-BE49-F238E27FC236}">
                <a16:creationId xmlns:a16="http://schemas.microsoft.com/office/drawing/2014/main" id="{8D7AADD0-14E9-CE52-B9CE-753BB2B129F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17849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2094689" y="497480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30338" y="4974807"/>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1175727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Great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2308324"/>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It is right, and a good and joyful thing, always and everywhere to give thanks to you Almighty God, creator of heaven and earth</a:t>
            </a:r>
            <a:r>
              <a:rPr lang="is-IS" sz="3600" dirty="0">
                <a:latin typeface="Verdana" panose="020B0604030504040204" pitchFamily="34" charset="0"/>
                <a:ea typeface="Verdana" panose="020B0604030504040204" pitchFamily="34" charset="0"/>
                <a:cs typeface="Verdana" panose="020B0604030504040204" pitchFamily="34" charset="0"/>
              </a:rPr>
              <a:t>...</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F651AE5C-DAEF-3358-7738-A094587C2FE2}"/>
              </a:ext>
            </a:extLst>
          </p:cNvPr>
          <p:cNvSpPr txBox="1"/>
          <p:nvPr userDrawn="1"/>
        </p:nvSpPr>
        <p:spPr>
          <a:xfrm>
            <a:off x="-6928" y="3995406"/>
            <a:ext cx="9130145" cy="2308324"/>
          </a:xfrm>
          <a:prstGeom prst="rect">
            <a:avLst/>
          </a:prstGeom>
          <a:noFill/>
        </p:spPr>
        <p:txBody>
          <a:bodyPr wrap="square" rtlCol="0">
            <a:spAutoFit/>
          </a:bodyPr>
          <a:lstStyle/>
          <a:p>
            <a:pPr algn="ctr"/>
            <a:r>
              <a:rPr lang="is-IS" sz="36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0754907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1AE5C-DAEF-3358-7738-A094587C2FE2}"/>
              </a:ext>
            </a:extLst>
          </p:cNvPr>
          <p:cNvSpPr txBox="1"/>
          <p:nvPr userDrawn="1"/>
        </p:nvSpPr>
        <p:spPr>
          <a:xfrm>
            <a:off x="6927" y="1578928"/>
            <a:ext cx="9130145" cy="47089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Ruth and David,</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priests and the prophets,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Mary and Joseph,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apostles and the martyrs,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mothers and our fathers,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children to all generations.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is-IS" sz="3000" dirty="0">
              <a:latin typeface="Verdana" panose="020B0604030504040204" pitchFamily="34" charset="0"/>
              <a:ea typeface="Verdana" panose="020B0604030504040204" pitchFamily="34" charset="0"/>
              <a:cs typeface="Verdana" panose="020B0604030504040204" pitchFamily="34" charset="0"/>
            </a:endParaRPr>
          </a:p>
          <a:p>
            <a:pPr algn="ctr"/>
            <a:r>
              <a:rPr lang="is-IS" sz="30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73405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hanksgivin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56CCEA-1FBC-75B9-6F36-3CFDAE8B9BF4}"/>
              </a:ext>
            </a:extLst>
          </p:cNvPr>
          <p:cNvSpPr txBox="1"/>
          <p:nvPr userDrawn="1"/>
        </p:nvSpPr>
        <p:spPr>
          <a:xfrm>
            <a:off x="2273993" y="794434"/>
            <a:ext cx="4582160"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i="1" dirty="0">
                <a:latin typeface="Times New Roman" charset="0"/>
                <a:ea typeface="Times New Roman" charset="0"/>
                <a:cs typeface="Times New Roman" charset="0"/>
              </a:rPr>
              <a:t>TFWS 2257 (sung)</a:t>
            </a:r>
            <a:endParaRPr lang="en-US" sz="4000" i="1" dirty="0"/>
          </a:p>
        </p:txBody>
      </p:sp>
      <p:sp>
        <p:nvSpPr>
          <p:cNvPr id="6" name="TextBox 5">
            <a:extLst>
              <a:ext uri="{FF2B5EF4-FFF2-40B4-BE49-F238E27FC236}">
                <a16:creationId xmlns:a16="http://schemas.microsoft.com/office/drawing/2014/main" id="{654FE350-C20B-5EC6-00BB-D760F79758AA}"/>
              </a:ext>
            </a:extLst>
          </p:cNvPr>
          <p:cNvSpPr txBox="1"/>
          <p:nvPr userDrawn="1"/>
        </p:nvSpPr>
        <p:spPr>
          <a:xfrm>
            <a:off x="13855" y="1790114"/>
            <a:ext cx="9130145" cy="5478423"/>
          </a:xfrm>
          <a:prstGeom prst="rect">
            <a:avLst/>
          </a:prstGeom>
          <a:noFill/>
        </p:spPr>
        <p:txBody>
          <a:bodyPr wrap="square" rtlCol="0">
            <a:spAutoFit/>
          </a:bodyPr>
          <a:lstStyle/>
          <a:p>
            <a:pPr algn="ctr"/>
            <a:r>
              <a:rPr lang="en-US" sz="35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All</a:t>
            </a:r>
            <a:r>
              <a:rPr lang="en-US" sz="3500" b="1" dirty="0">
                <a:latin typeface="Verdana" panose="020B0604030504040204" pitchFamily="34" charset="0"/>
                <a:ea typeface="Verdana" panose="020B0604030504040204" pitchFamily="34" charset="0"/>
                <a:cs typeface="Verdana" panose="020B0604030504040204" pitchFamily="34" charset="0"/>
              </a:rPr>
              <a:t>: Holy, holy, holy Lord;</a:t>
            </a:r>
          </a:p>
          <a:p>
            <a:pPr algn="ctr"/>
            <a:r>
              <a:rPr lang="en-US" sz="3500" b="1" dirty="0">
                <a:latin typeface="Verdana" panose="020B0604030504040204" pitchFamily="34" charset="0"/>
                <a:ea typeface="Verdana" panose="020B0604030504040204" pitchFamily="34" charset="0"/>
                <a:cs typeface="Verdana" panose="020B0604030504040204" pitchFamily="34" charset="0"/>
              </a:rPr>
              <a:t>God of power and might.</a:t>
            </a:r>
          </a:p>
          <a:p>
            <a:pPr algn="ctr"/>
            <a:r>
              <a:rPr lang="en-US" sz="3500" b="1" dirty="0">
                <a:latin typeface="Verdana" panose="020B0604030504040204" pitchFamily="34" charset="0"/>
                <a:ea typeface="Verdana" panose="020B0604030504040204" pitchFamily="34" charset="0"/>
                <a:cs typeface="Verdana" panose="020B0604030504040204" pitchFamily="34" charset="0"/>
              </a:rPr>
              <a:t>Heaven and earth</a:t>
            </a:r>
          </a:p>
          <a:p>
            <a:pPr algn="ctr"/>
            <a:r>
              <a:rPr lang="en-US" sz="3500" b="1" dirty="0">
                <a:latin typeface="Verdana" panose="020B0604030504040204" pitchFamily="34" charset="0"/>
                <a:ea typeface="Verdana" panose="020B0604030504040204" pitchFamily="34" charset="0"/>
                <a:cs typeface="Verdana" panose="020B0604030504040204" pitchFamily="34" charset="0"/>
              </a:rPr>
              <a:t>are full of your glory.</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a:p>
            <a:pPr algn="ctr"/>
            <a:r>
              <a:rPr lang="en-US" sz="3500" b="1" dirty="0">
                <a:latin typeface="Verdana" panose="020B0604030504040204" pitchFamily="34" charset="0"/>
                <a:ea typeface="Verdana" panose="020B0604030504040204" pitchFamily="34" charset="0"/>
                <a:cs typeface="Verdana" panose="020B0604030504040204" pitchFamily="34" charset="0"/>
              </a:rPr>
              <a:t>Hosanna in the highest. </a:t>
            </a:r>
          </a:p>
          <a:p>
            <a:pPr algn="ctr"/>
            <a:r>
              <a:rPr lang="en-US" sz="3500" b="1" dirty="0">
                <a:latin typeface="Verdana" panose="020B0604030504040204" pitchFamily="34" charset="0"/>
                <a:ea typeface="Verdana" panose="020B0604030504040204" pitchFamily="34" charset="0"/>
                <a:cs typeface="Verdana" panose="020B0604030504040204" pitchFamily="34" charset="0"/>
              </a:rPr>
              <a:t>Blessed is he who comes in the name of the Lord. Hosanna in the highest. </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5F2CDDE9-5647-0553-8A62-66E46997B481}"/>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endParaRPr lang="en-US" sz="4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3308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4524315"/>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Holy are you, and blessed </a:t>
            </a:r>
          </a:p>
          <a:p>
            <a:pPr algn="ctr"/>
            <a:r>
              <a:rPr lang="is-IS" sz="3600" dirty="0">
                <a:latin typeface="Verdana" panose="020B0604030504040204" pitchFamily="34" charset="0"/>
                <a:ea typeface="Verdana" panose="020B0604030504040204" pitchFamily="34" charset="0"/>
                <a:cs typeface="Verdana" panose="020B0604030504040204" pitchFamily="34" charset="0"/>
              </a:rPr>
              <a:t>is your Son Jesus Christ...</a:t>
            </a:r>
          </a:p>
          <a:p>
            <a:pPr algn="ctr"/>
            <a:r>
              <a:rPr lang="is-IS" sz="3600" dirty="0">
                <a:latin typeface="Verdana" panose="020B0604030504040204" pitchFamily="34" charset="0"/>
                <a:ea typeface="Verdana" panose="020B0604030504040204" pitchFamily="34" charset="0"/>
                <a:cs typeface="Verdana" panose="020B0604030504040204" pitchFamily="34" charset="0"/>
              </a:rPr>
              <a:t>By the baptism of his suffering, death and resurrection you gave birth to your church, delivered us from slavery to sin and death, and made with us a new covenant by water and the Spirit.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0EED8F7E-9D20-7B53-36E6-F20E53E56747}"/>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27746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416320"/>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On the night in which he gave himself up for us, he took bread, gave thanks to you, broke the bread, gave it to his disciples, and said: “Take, eat; this is my body which is given for you. Do this in remembrance of me.”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128865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5078313"/>
          </a:xfrm>
          <a:prstGeom prst="rect">
            <a:avLst/>
          </a:prstGeom>
          <a:noFill/>
        </p:spPr>
        <p:txBody>
          <a:bodyPr wrap="square" rtlCol="0">
            <a:spAutoFit/>
          </a:bodyPr>
          <a:lstStyle/>
          <a:p>
            <a:pPr algn="ctr"/>
            <a:r>
              <a:rPr lang="is-IS" sz="36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When the supper was over, he took the cup, gave thanks to you, gave it to his disciples, and said: “Drink from this, all of you; this is my blood of the new covenant, poured out for you and for many for the forgiveness of sins. Do this, as often as you drink it, in remembrance of me.” </a:t>
            </a:r>
          </a:p>
        </p:txBody>
      </p:sp>
      <p:sp>
        <p:nvSpPr>
          <p:cNvPr id="4" name="TextBox 3">
            <a:extLst>
              <a:ext uri="{FF2B5EF4-FFF2-40B4-BE49-F238E27FC236}">
                <a16:creationId xmlns:a16="http://schemas.microsoft.com/office/drawing/2014/main" id="{2152CACA-41A4-0F09-6160-4DE53A4A0FB3}"/>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3227435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970318"/>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And so, in remembrance of these your mighty acts in Jesus Christ, we offer ourselves in praise and thanksgiving as a holy and living sacrifice, in union with Christ’s offering for us, as we proclaim the mystery of faith.  </a:t>
            </a:r>
          </a:p>
        </p:txBody>
      </p:sp>
      <p:sp>
        <p:nvSpPr>
          <p:cNvPr id="4" name="TextBox 3">
            <a:extLst>
              <a:ext uri="{FF2B5EF4-FFF2-40B4-BE49-F238E27FC236}">
                <a16:creationId xmlns:a16="http://schemas.microsoft.com/office/drawing/2014/main" id="{56C84D78-29FA-722E-C995-54936DFD297D}"/>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376879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514362"/>
            <a:ext cx="9144000" cy="5901616"/>
          </a:xfrm>
          <a:prstGeom prst="rect">
            <a:avLst/>
          </a:prstGeom>
          <a:noFill/>
        </p:spPr>
        <p:txBody>
          <a:bodyPr wrap="square" rtlCol="0">
            <a:spAutoFit/>
          </a:bodyPr>
          <a:lstStyle/>
          <a:p>
            <a:pPr marL="804545" marR="0" indent="-804545" algn="ctr">
              <a:spcBef>
                <a:spcPts val="300"/>
              </a:spcBef>
              <a:spcAft>
                <a:spcPts val="0"/>
              </a:spcAft>
              <a:tabLst>
                <a:tab pos="628650" algn="l"/>
              </a:tabLst>
            </a:pPr>
            <a:r>
              <a:rPr lang="en-US" sz="3600" b="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b="1" dirty="0">
                <a:latin typeface="Verdana" panose="020B0604030504040204" pitchFamily="34" charset="0"/>
                <a:ea typeface="Verdana" panose="020B0604030504040204" pitchFamily="34" charset="0"/>
                <a:cs typeface="Verdana" panose="020B0604030504040204" pitchFamily="34" charset="0"/>
              </a:rPr>
              <a:t>:	Christ has died; Christ is risen; Christ will come again.</a:t>
            </a:r>
          </a:p>
          <a:p>
            <a:pPr marL="804545" marR="0" indent="-804545" algn="ctr">
              <a:spcBef>
                <a:spcPts val="300"/>
              </a:spcBef>
              <a:spcAft>
                <a:spcPts val="0"/>
              </a:spcAft>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marR="0" indent="-804545" algn="ctr">
              <a:spcBef>
                <a:spcPts val="300"/>
              </a:spcBef>
              <a:spcAft>
                <a:spcPts val="0"/>
              </a:spcAft>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Pour out your Holy Spirit on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gathered here, and on these gifts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bread and wine. Make them be for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the body and blood of Christ, that we</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may be for the world the body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redeemed by his blood.</a:t>
            </a:r>
          </a:p>
          <a:p>
            <a:pPr algn="l"/>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BF62C531-A5EF-B144-A030-72FBB3819366}"/>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73965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357020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By your Spirit make us one</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with Christ, one with each other, and</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one in ministry to all the world, until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comes in final victory and we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feast at his heavenly banquet.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672435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5309146"/>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Through your Son Jesus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with the Holy Spirit in your holy church, all honor and glory is yours, almighty Father, now, and forever.</a:t>
            </a:r>
          </a:p>
          <a:p>
            <a:pPr marL="804545" indent="-804545" algn="ctr">
              <a:spcBef>
                <a:spcPts val="300"/>
              </a:spcBef>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dirty="0">
                <a:latin typeface="Verdana" panose="020B0604030504040204" pitchFamily="34" charset="0"/>
                <a:ea typeface="Verdana" panose="020B0604030504040204" pitchFamily="34" charset="0"/>
                <a:cs typeface="Verdana" panose="020B0604030504040204" pitchFamily="34" charset="0"/>
              </a:rPr>
              <a:t>:	Amen.</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0350530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0459233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997839"/>
            <a:ext cx="9144000" cy="2862322"/>
          </a:xfrm>
          <a:prstGeom prst="rect">
            <a:avLst/>
          </a:prstGeom>
          <a:noFill/>
        </p:spPr>
        <p:txBody>
          <a:bodyPr wrap="square" rtlCol="0">
            <a:spAutoFit/>
          </a:bodyPr>
          <a:lstStyle/>
          <a:p>
            <a:pPr algn="ctr"/>
            <a:r>
              <a:rPr lang="is-IS" sz="3600" b="0" i="1" dirty="0">
                <a:solidFill>
                  <a:schemeClr val="accent1"/>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 He commissioned us to be his witnesses to the ends of the earth and to make disciples of all nations,</a:t>
            </a:r>
          </a:p>
          <a:p>
            <a:pPr algn="ct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And today his family in all the world is joining at his holy table.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29043093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aster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5078313"/>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Renew our communion with all your saints, especially those who departed before us and dwell now in </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eternity. Since we are surrounded by so great a cloud of witnesses, strengthen us to run with perseverance the race that is set before us, looking to Jesus, the Pioneer and Perfecter of our faith.</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878044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aster 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4524315"/>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Once we were no people, but now we are your people, declaring your wonderful deeds in Christ, who called us out of darkness into his marvelous light. When the Lord Jesus ascended, he promised to be with us always, in the power of your Word and Holy Spirit.</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7637662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aster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97031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 the day you raised him from the dead, he was recognized by his disciples in the breaking of the bread, and in the power of your Holy Spirit, your Church has continued in the breaking of the bread and the sharing of the cup.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1171090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416320"/>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By your great mercy we have been born anew to a living hope through the resurrection of your Son from the dead and to an inheritance that is imperishable, undefiled, and unfading</a:t>
            </a:r>
            <a:r>
              <a:rPr lang="en-US" sz="3600">
                <a:highlight>
                  <a:srgbClr val="FFFBD9"/>
                </a:highlight>
                <a:latin typeface="Verdana" panose="020B0604030504040204" pitchFamily="34" charset="0"/>
                <a:ea typeface="Verdana" panose="020B0604030504040204" pitchFamily="34" charset="0"/>
                <a:cs typeface="Verdana" panose="020B0604030504040204" pitchFamily="34" charset="0"/>
              </a:rPr>
              <a:t>.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1185816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784830"/>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Prayer After Communion</a:t>
            </a:r>
          </a:p>
        </p:txBody>
      </p:sp>
      <p:sp>
        <p:nvSpPr>
          <p:cNvPr id="3" name="Text Placeholder 2">
            <a:extLst>
              <a:ext uri="{FF2B5EF4-FFF2-40B4-BE49-F238E27FC236}">
                <a16:creationId xmlns:a16="http://schemas.microsoft.com/office/drawing/2014/main" id="{CA838FE5-6FC6-47D0-3F90-10DFD79AC5B3}"/>
              </a:ext>
            </a:extLst>
          </p:cNvPr>
          <p:cNvSpPr>
            <a:spLocks noGrp="1"/>
          </p:cNvSpPr>
          <p:nvPr>
            <p:ph type="body" sz="quarter" idx="10"/>
          </p:nvPr>
        </p:nvSpPr>
        <p:spPr>
          <a:xfrm>
            <a:off x="402336" y="1106488"/>
            <a:ext cx="8348472" cy="5430837"/>
          </a:xfrm>
          <a:prstGeom prst="rect">
            <a:avLst/>
          </a:prstGeom>
        </p:spPr>
        <p:txBody>
          <a:bodyPr/>
          <a:lstStyle>
            <a:lvl1pPr>
              <a:lnSpc>
                <a:spcPct val="150000"/>
              </a:lnSpc>
              <a:defRPr sz="3000">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2574348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290320" y="1417519"/>
            <a:ext cx="7477760" cy="4022961"/>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Our Father, who art in heaven,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hallowed be thy name.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Thy kingdom come, thy will be done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on earth as it is in heaven.</a:t>
            </a:r>
          </a:p>
        </p:txBody>
      </p:sp>
    </p:spTree>
    <p:extLst>
      <p:ext uri="{BB962C8B-B14F-4D97-AF65-F5344CB8AC3E}">
        <p14:creationId xmlns:p14="http://schemas.microsoft.com/office/powerpoint/2010/main" val="18628952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821476"/>
            <a:ext cx="7701280" cy="3215047"/>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Give us this day our daily bread.</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forgive us our trespasses, as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we forgive those who trespass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against us.</a:t>
            </a:r>
          </a:p>
        </p:txBody>
      </p:sp>
    </p:spTree>
    <p:extLst>
      <p:ext uri="{BB962C8B-B14F-4D97-AF65-F5344CB8AC3E}">
        <p14:creationId xmlns:p14="http://schemas.microsoft.com/office/powerpoint/2010/main" val="14579678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112559"/>
            <a:ext cx="7701280" cy="5638788"/>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lead us not into temptation,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But deliver us from evil.</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For thine is the kingdom,</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and the power, </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the glory,</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forever.</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Amen</a:t>
            </a:r>
          </a:p>
        </p:txBody>
      </p:sp>
    </p:spTree>
    <p:extLst>
      <p:ext uri="{BB962C8B-B14F-4D97-AF65-F5344CB8AC3E}">
        <p14:creationId xmlns:p14="http://schemas.microsoft.com/office/powerpoint/2010/main" val="39228361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1727994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7111" y="345963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32354064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675385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CF5D5D-B31B-A041-86BD-C9EFDC27A6CE}"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4952-7BA6-F444-BCA3-10EA17C64ECE}" type="slidenum">
              <a:rPr lang="en-US" smtClean="0"/>
              <a:t>‹#›</a:t>
            </a:fld>
            <a:endParaRPr lang="en-US"/>
          </a:p>
        </p:txBody>
      </p:sp>
    </p:spTree>
    <p:extLst>
      <p:ext uri="{BB962C8B-B14F-4D97-AF65-F5344CB8AC3E}">
        <p14:creationId xmlns:p14="http://schemas.microsoft.com/office/powerpoint/2010/main" val="17341786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106203" y="1283012"/>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1:</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1815838" y="1302303"/>
            <a:ext cx="6657975" cy="5036851"/>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352158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0" y="1347774"/>
            <a:ext cx="2465798"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Congregation:</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2342508" y="1302303"/>
            <a:ext cx="6131305" cy="5160141"/>
          </a:xfrm>
          <a:prstGeom prst="rect">
            <a:avLst/>
          </a:prstGeom>
          <a:solidFill>
            <a:srgbClr val="FFF2CC">
              <a:alpha val="74118"/>
            </a:srgbClr>
          </a:solidFill>
        </p:spPr>
        <p:txBody>
          <a:bodyPr/>
          <a:lstStyle>
            <a:lvl1pPr marL="0" indent="0">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40443038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CA3BE-CEC7-A9BF-16EA-7B0B459E2C40}"/>
              </a:ext>
            </a:extLst>
          </p:cNvPr>
          <p:cNvSpPr txBox="1"/>
          <p:nvPr userDrawn="1"/>
        </p:nvSpPr>
        <p:spPr>
          <a:xfrm>
            <a:off x="517289" y="1117315"/>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2:</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9" name="Text Placeholder 11">
            <a:extLst>
              <a:ext uri="{FF2B5EF4-FFF2-40B4-BE49-F238E27FC236}">
                <a16:creationId xmlns:a16="http://schemas.microsoft.com/office/drawing/2014/main" id="{54D18103-9CC9-F248-198A-3ED24726786A}"/>
              </a:ext>
            </a:extLst>
          </p:cNvPr>
          <p:cNvSpPr>
            <a:spLocks noGrp="1"/>
          </p:cNvSpPr>
          <p:nvPr>
            <p:ph type="body" sz="quarter" idx="12" hasCustomPrompt="1"/>
          </p:nvPr>
        </p:nvSpPr>
        <p:spPr>
          <a:xfrm>
            <a:off x="2226924" y="1117315"/>
            <a:ext cx="6131305" cy="5160195"/>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2" name="TextBox 1">
            <a:extLst>
              <a:ext uri="{FF2B5EF4-FFF2-40B4-BE49-F238E27FC236}">
                <a16:creationId xmlns:a16="http://schemas.microsoft.com/office/drawing/2014/main" id="{35401CE0-607B-EF1A-CA1A-F022D80B2176}"/>
              </a:ext>
            </a:extLst>
          </p:cNvPr>
          <p:cNvSpPr txBox="1"/>
          <p:nvPr userDrawn="1"/>
        </p:nvSpPr>
        <p:spPr>
          <a:xfrm>
            <a:off x="1506347" y="6396335"/>
            <a:ext cx="6131305" cy="461665"/>
          </a:xfrm>
          <a:prstGeom prst="rect">
            <a:avLst/>
          </a:prstGeom>
          <a:noFill/>
        </p:spPr>
        <p:txBody>
          <a:bodyPr wrap="square" rtlCol="0">
            <a:spAutoFit/>
          </a:bodyPr>
          <a:lstStyle/>
          <a:p>
            <a:pPr algn="ctr"/>
            <a:r>
              <a:rPr lang="en-US" sz="2400" i="0" dirty="0">
                <a:latin typeface="Lucida Calligraphy" panose="03010101010101010101" pitchFamily="66" charset="77"/>
                <a:ea typeface="Verdana" panose="020B0604030504040204" pitchFamily="34" charset="0"/>
                <a:cs typeface="Verdana" panose="020B0604030504040204" pitchFamily="34" charset="0"/>
              </a:rPr>
              <a:t>The reader will light the candle </a:t>
            </a:r>
          </a:p>
        </p:txBody>
      </p:sp>
    </p:spTree>
    <p:extLst>
      <p:ext uri="{BB962C8B-B14F-4D97-AF65-F5344CB8AC3E}">
        <p14:creationId xmlns:p14="http://schemas.microsoft.com/office/powerpoint/2010/main" val="3041520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041149" y="1236861"/>
            <a:ext cx="7726931"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13916772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25.jpe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18.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9.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2.jpe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3.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2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19.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A42F8-F502-CA40-A499-BAF51F08894E}" type="datetimeFigureOut">
              <a:rPr lang="en-US" smtClean="0"/>
              <a:t>2/18/26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89E0-00D2-6C40-8B00-2D506419E48F}" type="slidenum">
              <a:rPr lang="en-US" smtClean="0"/>
              <a:t>‹#›</a:t>
            </a:fld>
            <a:endParaRPr lang="en-US"/>
          </a:p>
        </p:txBody>
      </p:sp>
    </p:spTree>
    <p:extLst>
      <p:ext uri="{BB962C8B-B14F-4D97-AF65-F5344CB8AC3E}">
        <p14:creationId xmlns:p14="http://schemas.microsoft.com/office/powerpoint/2010/main" val="412553571"/>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5" r:id="rId3"/>
    <p:sldLayoutId id="2147483687" r:id="rId4"/>
    <p:sldLayoutId id="2147483697" r:id="rId5"/>
    <p:sldLayoutId id="2147483698" r:id="rId6"/>
    <p:sldLayoutId id="2147483816" r:id="rId7"/>
    <p:sldLayoutId id="2147483821" r:id="rId8"/>
    <p:sldLayoutId id="2147483699" r:id="rId9"/>
    <p:sldLayoutId id="2147483817" r:id="rId10"/>
    <p:sldLayoutId id="2147483700" r:id="rId11"/>
    <p:sldLayoutId id="2147483799" r:id="rId12"/>
    <p:sldLayoutId id="2147483800" r:id="rId13"/>
    <p:sldLayoutId id="2147483802" r:id="rId14"/>
    <p:sldLayoutId id="2147483820" r:id="rId15"/>
    <p:sldLayoutId id="2147483819" r:id="rId16"/>
    <p:sldLayoutId id="2147483815" r:id="rId17"/>
    <p:sldLayoutId id="2147483814" r:id="rId18"/>
    <p:sldLayoutId id="2147483813" r:id="rId19"/>
    <p:sldLayoutId id="2147483812" r:id="rId20"/>
    <p:sldLayoutId id="2147483811" r:id="rId21"/>
    <p:sldLayoutId id="2147483801" r:id="rId22"/>
    <p:sldLayoutId id="2147483663" r:id="rId23"/>
    <p:sldLayoutId id="2147483662" r:id="rId24"/>
    <p:sldLayoutId id="2147483803" r:id="rId25"/>
    <p:sldLayoutId id="2147483807" r:id="rId26"/>
    <p:sldLayoutId id="2147483806" r:id="rId27"/>
    <p:sldLayoutId id="2147483797" r:id="rId28"/>
    <p:sldLayoutId id="2147483674" r:id="rId29"/>
    <p:sldLayoutId id="2147483818" r:id="rId30"/>
    <p:sldLayoutId id="2147483730" r:id="rId31"/>
    <p:sldLayoutId id="2147483729" r:id="rId3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0DE8C1-A0AD-CD01-2280-CBC4BD20819F}"/>
              </a:ext>
            </a:extLst>
          </p:cNvPr>
          <p:cNvPicPr>
            <a:picLocks noChangeAspect="1" noChangeArrowheads="1"/>
          </p:cNvPicPr>
          <p:nvPr userDrawn="1"/>
        </p:nvPicPr>
        <p:blipFill>
          <a:blip r:embed="rId5">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CD8EB3F-446E-AA50-BCB4-B95F68B759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Advent Candle Lighting </a:t>
            </a:r>
          </a:p>
        </p:txBody>
      </p:sp>
    </p:spTree>
    <p:extLst>
      <p:ext uri="{BB962C8B-B14F-4D97-AF65-F5344CB8AC3E}">
        <p14:creationId xmlns:p14="http://schemas.microsoft.com/office/powerpoint/2010/main" val="1517373760"/>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Baguet Scrip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B8D5B-8F27-A1E9-1BE5-15C07B1EF934}"/>
              </a:ext>
            </a:extLst>
          </p:cNvPr>
          <p:cNvPicPr>
            <a:picLocks noChangeAspect="1"/>
          </p:cNvPicPr>
          <p:nvPr userDrawn="1"/>
        </p:nvPicPr>
        <p:blipFill rotWithShape="1">
          <a:blip r:embed="rId9"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itle Placeholder 9">
            <a:extLst>
              <a:ext uri="{FF2B5EF4-FFF2-40B4-BE49-F238E27FC236}">
                <a16:creationId xmlns:a16="http://schemas.microsoft.com/office/drawing/2014/main" id="{15676F70-AF4A-A2DE-5EF5-9BE05DD1BEE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403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4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CONFESSION </a:t>
            </a:r>
          </a:p>
        </p:txBody>
      </p:sp>
    </p:spTree>
    <p:extLst>
      <p:ext uri="{BB962C8B-B14F-4D97-AF65-F5344CB8AC3E}">
        <p14:creationId xmlns:p14="http://schemas.microsoft.com/office/powerpoint/2010/main" val="944592439"/>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ainting of flowers in a field&#10;&#10;AI-generated content may be incorrect.">
            <a:extLst>
              <a:ext uri="{FF2B5EF4-FFF2-40B4-BE49-F238E27FC236}">
                <a16:creationId xmlns:a16="http://schemas.microsoft.com/office/drawing/2014/main" id="{9D21A2E4-1F02-522C-0026-6B693A236C72}"/>
              </a:ext>
            </a:extLst>
          </p:cNvPr>
          <p:cNvPicPr>
            <a:picLocks noChangeAspect="1"/>
          </p:cNvPicPr>
          <p:nvPr userDrawn="1"/>
        </p:nvPicPr>
        <p:blipFill>
          <a:blip r:embed="rId8" cstate="email">
            <a:alphaModFix amt="20000"/>
            <a:extLst>
              <a:ext uri="{28A0092B-C50C-407E-A947-70E740481C1C}">
                <a14:useLocalDpi xmlns:a14="http://schemas.microsoft.com/office/drawing/2010/main"/>
              </a:ext>
            </a:extLst>
          </a:blip>
          <a:stretch>
            <a:fillRect/>
          </a:stretch>
        </p:blipFill>
        <p:spPr>
          <a:xfrm>
            <a:off x="0" y="1181528"/>
            <a:ext cx="9144000" cy="5676472"/>
          </a:xfrm>
          <a:prstGeom prst="rect">
            <a:avLst/>
          </a:prstGeom>
        </p:spPr>
      </p:pic>
      <p:sp>
        <p:nvSpPr>
          <p:cNvPr id="2" name="Title Placeholder 1">
            <a:extLst>
              <a:ext uri="{FF2B5EF4-FFF2-40B4-BE49-F238E27FC236}">
                <a16:creationId xmlns:a16="http://schemas.microsoft.com/office/drawing/2014/main" id="{F50D1853-DEB0-D73F-E0DD-F7805209AC69}"/>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Apostles Creed UMH 882</a:t>
            </a:r>
          </a:p>
        </p:txBody>
      </p:sp>
    </p:spTree>
    <p:extLst>
      <p:ext uri="{BB962C8B-B14F-4D97-AF65-F5344CB8AC3E}">
        <p14:creationId xmlns:p14="http://schemas.microsoft.com/office/powerpoint/2010/main" val="17934851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45" r:id="rId5"/>
    <p:sldLayoutId id="2147483716"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utterflies flying in the air&#10;&#10;AI-generated content may be incorrect.">
            <a:extLst>
              <a:ext uri="{FF2B5EF4-FFF2-40B4-BE49-F238E27FC236}">
                <a16:creationId xmlns:a16="http://schemas.microsoft.com/office/drawing/2014/main" id="{5ADE271C-7EA1-B9E6-05C2-F842672D6151}"/>
              </a:ext>
            </a:extLst>
          </p:cNvPr>
          <p:cNvPicPr>
            <a:picLocks noChangeAspect="1"/>
          </p:cNvPicPr>
          <p:nvPr userDrawn="1"/>
        </p:nvPicPr>
        <p:blipFill>
          <a:blip r:embed="rId8">
            <a:alphaModFix amt="5000"/>
          </a:blip>
          <a:stretch>
            <a:fillRect/>
          </a:stretch>
        </p:blipFill>
        <p:spPr>
          <a:xfrm>
            <a:off x="0" y="0"/>
            <a:ext cx="9143999" cy="6858000"/>
          </a:xfrm>
          <a:prstGeom prst="rect">
            <a:avLst/>
          </a:prstGeom>
        </p:spPr>
      </p:pic>
      <p:sp>
        <p:nvSpPr>
          <p:cNvPr id="2" name="Title Placeholder 1">
            <a:extLst>
              <a:ext uri="{FF2B5EF4-FFF2-40B4-BE49-F238E27FC236}">
                <a16:creationId xmlns:a16="http://schemas.microsoft.com/office/drawing/2014/main" id="{9E4BA685-716D-E71E-169E-FC0049952C9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Nicene Creed UMH 880</a:t>
            </a:r>
          </a:p>
        </p:txBody>
      </p:sp>
    </p:spTree>
    <p:extLst>
      <p:ext uri="{BB962C8B-B14F-4D97-AF65-F5344CB8AC3E}">
        <p14:creationId xmlns:p14="http://schemas.microsoft.com/office/powerpoint/2010/main" val="3942332354"/>
      </p:ext>
    </p:extLst>
  </p:cSld>
  <p:clrMap bg1="lt1" tx1="dk1" bg2="lt2" tx2="dk2" accent1="accent1" accent2="accent2" accent3="accent3" accent4="accent4" accent5="accent5" accent6="accent6" hlink="hlink" folHlink="folHlink"/>
  <p:sldLayoutIdLst>
    <p:sldLayoutId id="2147483668" r:id="rId1"/>
    <p:sldLayoutId id="2147483725" r:id="rId2"/>
    <p:sldLayoutId id="2147483724" r:id="rId3"/>
    <p:sldLayoutId id="2147483726" r:id="rId4"/>
    <p:sldLayoutId id="2147483727" r:id="rId5"/>
    <p:sldLayoutId id="2147483728"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F0CED-423F-67D7-8E5F-F48BA8A04EA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The Apostle’s Creed</a:t>
            </a:r>
            <a:br>
              <a:rPr lang="en-US" dirty="0"/>
            </a:br>
            <a:r>
              <a:rPr lang="en-US" dirty="0"/>
              <a:t>Traditional Version </a:t>
            </a:r>
          </a:p>
        </p:txBody>
      </p:sp>
      <p:pic>
        <p:nvPicPr>
          <p:cNvPr id="1026" name="Picture 2">
            <a:extLst>
              <a:ext uri="{FF2B5EF4-FFF2-40B4-BE49-F238E27FC236}">
                <a16:creationId xmlns:a16="http://schemas.microsoft.com/office/drawing/2014/main" id="{882D0DDB-B331-A649-6BB9-9118F047D72F}"/>
              </a:ext>
            </a:extLst>
          </p:cNvPr>
          <p:cNvPicPr>
            <a:picLocks noChangeAspect="1" noChangeArrowheads="1"/>
          </p:cNvPicPr>
          <p:nvPr userDrawn="1"/>
        </p:nvPicPr>
        <p:blipFill>
          <a:blip r:embed="rId6">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19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ross on a path with flowers and trees&#10;&#10;AI-generated content may be incorrect.">
            <a:extLst>
              <a:ext uri="{FF2B5EF4-FFF2-40B4-BE49-F238E27FC236}">
                <a16:creationId xmlns:a16="http://schemas.microsoft.com/office/drawing/2014/main" id="{EED360EA-0707-F612-E24F-F301080D4BD7}"/>
              </a:ext>
            </a:extLst>
          </p:cNvPr>
          <p:cNvPicPr>
            <a:picLocks noChangeAspect="1"/>
          </p:cNvPicPr>
          <p:nvPr userDrawn="1"/>
        </p:nvPicPr>
        <p:blipFill>
          <a:blip r:embed="rId20" cstate="email">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90429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93" r:id="rId4"/>
    <p:sldLayoutId id="2147483771" r:id="rId5"/>
    <p:sldLayoutId id="2147483773" r:id="rId6"/>
    <p:sldLayoutId id="2147483794" r:id="rId7"/>
    <p:sldLayoutId id="2147483774" r:id="rId8"/>
    <p:sldLayoutId id="2147483775" r:id="rId9"/>
    <p:sldLayoutId id="2147483776" r:id="rId10"/>
    <p:sldLayoutId id="2147483795" r:id="rId11"/>
    <p:sldLayoutId id="2147483778" r:id="rId12"/>
    <p:sldLayoutId id="2147483772" r:id="rId13"/>
    <p:sldLayoutId id="2147483777" r:id="rId14"/>
    <p:sldLayoutId id="2147483796" r:id="rId15"/>
    <p:sldLayoutId id="2147483809" r:id="rId16"/>
    <p:sldLayoutId id="2147483808" r:id="rId17"/>
    <p:sldLayoutId id="2147483791" r:id="rId18"/>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3800" b="1" kern="1200">
          <a:ln>
            <a:solidFill>
              <a:schemeClr val="bg1"/>
            </a:solidFill>
          </a:ln>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93A617-CA3C-F5EE-6BB2-D5A4CE764DEC}"/>
              </a:ext>
            </a:extLst>
          </p:cNvPr>
          <p:cNvSpPr txBox="1"/>
          <p:nvPr userDrawn="1"/>
        </p:nvSpPr>
        <p:spPr>
          <a:xfrm>
            <a:off x="106680" y="247134"/>
            <a:ext cx="8930640" cy="861774"/>
          </a:xfrm>
          <a:prstGeom prst="rect">
            <a:avLst/>
          </a:prstGeom>
          <a:noFill/>
        </p:spPr>
        <p:txBody>
          <a:bodyPr wrap="square">
            <a:spAutoFit/>
          </a:bodyPr>
          <a:lstStyle/>
          <a:p>
            <a:pPr algn="l"/>
            <a:r>
              <a:rPr lang="en-US" sz="5000" b="1" dirty="0">
                <a:effectLst/>
                <a:latin typeface="Verdana" panose="020B0604030504040204" pitchFamily="34" charset="0"/>
                <a:ea typeface="Verdana" panose="020B0604030504040204" pitchFamily="34" charset="0"/>
                <a:cs typeface="Verdana" panose="020B0604030504040204" pitchFamily="34" charset="0"/>
              </a:rPr>
              <a:t>The Lord’s Prayer</a:t>
            </a:r>
          </a:p>
        </p:txBody>
      </p:sp>
      <p:sp>
        <p:nvSpPr>
          <p:cNvPr id="10" name="TextBox 9">
            <a:extLst>
              <a:ext uri="{FF2B5EF4-FFF2-40B4-BE49-F238E27FC236}">
                <a16:creationId xmlns:a16="http://schemas.microsoft.com/office/drawing/2014/main" id="{AE61D689-BC9F-FA9E-637F-CAD6B7DE6487}"/>
              </a:ext>
            </a:extLst>
          </p:cNvPr>
          <p:cNvSpPr txBox="1"/>
          <p:nvPr userDrawn="1"/>
        </p:nvSpPr>
        <p:spPr>
          <a:xfrm>
            <a:off x="7127240" y="554910"/>
            <a:ext cx="2448560" cy="553998"/>
          </a:xfrm>
          <a:prstGeom prst="rect">
            <a:avLst/>
          </a:prstGeom>
          <a:noFill/>
        </p:spPr>
        <p:txBody>
          <a:bodyPr wrap="square">
            <a:spAutoFit/>
          </a:bodyPr>
          <a:lstStyle/>
          <a:p>
            <a:r>
              <a:rPr lang="en-US" sz="3000" dirty="0">
                <a:effectLst/>
                <a:latin typeface="Verdana" panose="020B0604030504040204" pitchFamily="34" charset="0"/>
                <a:ea typeface="Verdana" panose="020B0604030504040204" pitchFamily="34" charset="0"/>
                <a:cs typeface="Verdana" panose="020B0604030504040204" pitchFamily="34" charset="0"/>
              </a:rPr>
              <a:t>UMH 895</a:t>
            </a:r>
          </a:p>
        </p:txBody>
      </p:sp>
      <p:pic>
        <p:nvPicPr>
          <p:cNvPr id="12" name="Picture 11">
            <a:extLst>
              <a:ext uri="{FF2B5EF4-FFF2-40B4-BE49-F238E27FC236}">
                <a16:creationId xmlns:a16="http://schemas.microsoft.com/office/drawing/2014/main" id="{4D5BE7CE-51E5-2CE8-025F-8CDFC149B4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108908"/>
            <a:ext cx="1582013" cy="2022574"/>
          </a:xfrm>
          <a:prstGeom prst="ellipse">
            <a:avLst/>
          </a:prstGeom>
          <a:ln>
            <a:noFill/>
          </a:ln>
          <a:effectLst>
            <a:softEdge rad="112500"/>
          </a:effectLst>
        </p:spPr>
      </p:pic>
    </p:spTree>
    <p:extLst>
      <p:ext uri="{BB962C8B-B14F-4D97-AF65-F5344CB8AC3E}">
        <p14:creationId xmlns:p14="http://schemas.microsoft.com/office/powerpoint/2010/main" val="685952538"/>
      </p:ext>
    </p:extLst>
  </p:cSld>
  <p:clrMap bg1="lt1" tx1="dk1" bg2="lt2" tx2="dk2" accent1="accent1" accent2="accent2" accent3="accent3" accent4="accent4" accent5="accent5" accent6="accent6" hlink="hlink" folHlink="folHlink"/>
  <p:sldLayoutIdLst>
    <p:sldLayoutId id="2147483754" r:id="rId1"/>
    <p:sldLayoutId id="2147483753" r:id="rId2"/>
    <p:sldLayoutId id="214748379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5"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Call to Worship Lent</a:t>
            </a:r>
          </a:p>
        </p:txBody>
      </p:sp>
    </p:spTree>
    <p:extLst>
      <p:ext uri="{BB962C8B-B14F-4D97-AF65-F5344CB8AC3E}">
        <p14:creationId xmlns:p14="http://schemas.microsoft.com/office/powerpoint/2010/main" val="28864600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Music/Gloria%20Patri%20-%20RUMC.mp3" TargetMode="External"/><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687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85A-36BA-01C2-7490-D39D8BC676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01FAB7-FA6B-6243-DB03-894FE171CB4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BE5BFFD-DA49-386E-9F9C-7F5900C8038D}"/>
              </a:ext>
            </a:extLst>
          </p:cNvPr>
          <p:cNvSpPr txBox="1"/>
          <p:nvPr/>
        </p:nvSpPr>
        <p:spPr>
          <a:xfrm>
            <a:off x="0" y="972837"/>
            <a:ext cx="5629835" cy="5538952"/>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Forgive us for failing to see our choices clearly. Forgive us for passing up the hope you offer. We are turning around now. Grab hold of our hand and lead us in the way of Jesus.  Amen.</a:t>
            </a:r>
          </a:p>
        </p:txBody>
      </p:sp>
    </p:spTree>
    <p:extLst>
      <p:ext uri="{BB962C8B-B14F-4D97-AF65-F5344CB8AC3E}">
        <p14:creationId xmlns:p14="http://schemas.microsoft.com/office/powerpoint/2010/main" val="12053373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397B33-4CD1-0840-A724-B28E179092FA}"/>
              </a:ext>
            </a:extLst>
          </p:cNvPr>
          <p:cNvPicPr>
            <a:picLocks noChangeAspect="1"/>
          </p:cNvPicPr>
          <p:nvPr/>
        </p:nvPicPr>
        <p:blipFill>
          <a:blip r:embed="rId2">
            <a:alphaModFix amt="20000"/>
          </a:blip>
          <a:stretch>
            <a:fillRect/>
          </a:stretch>
        </p:blipFill>
        <p:spPr>
          <a:xfrm>
            <a:off x="0" y="0"/>
            <a:ext cx="9134950" cy="6858000"/>
          </a:xfrm>
          <a:prstGeom prst="rect">
            <a:avLst/>
          </a:prstGeom>
        </p:spPr>
      </p:pic>
      <p:sp>
        <p:nvSpPr>
          <p:cNvPr id="4" name="TextBox 3">
            <a:extLst>
              <a:ext uri="{FF2B5EF4-FFF2-40B4-BE49-F238E27FC236}">
                <a16:creationId xmlns:a16="http://schemas.microsoft.com/office/drawing/2014/main" id="{819D8DE7-6422-F84C-AF74-905CF0C3F4B1}"/>
              </a:ext>
            </a:extLst>
          </p:cNvPr>
          <p:cNvSpPr txBox="1"/>
          <p:nvPr/>
        </p:nvSpPr>
        <p:spPr>
          <a:xfrm>
            <a:off x="254831" y="2829327"/>
            <a:ext cx="8557701" cy="3785652"/>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Lord, who throughout </a:t>
            </a:r>
          </a:p>
          <a:p>
            <a:pPr algn="ctr"/>
            <a:r>
              <a:rPr lang="en-US" sz="4000" dirty="0">
                <a:latin typeface="Times New Roman" panose="02020603050405020304" pitchFamily="18" charset="0"/>
                <a:cs typeface="Times New Roman" panose="02020603050405020304" pitchFamily="18" charset="0"/>
              </a:rPr>
              <a:t>these forty days </a:t>
            </a:r>
          </a:p>
          <a:p>
            <a:pPr algn="ctr"/>
            <a:r>
              <a:rPr lang="en-US" sz="4000" dirty="0">
                <a:latin typeface="Times New Roman" panose="02020603050405020304" pitchFamily="18" charset="0"/>
                <a:cs typeface="Times New Roman" panose="02020603050405020304" pitchFamily="18" charset="0"/>
              </a:rPr>
              <a:t>for us didst fast and pray, </a:t>
            </a:r>
          </a:p>
          <a:p>
            <a:pPr algn="ctr"/>
            <a:r>
              <a:rPr lang="en-US" sz="4000" dirty="0">
                <a:latin typeface="Times New Roman" panose="02020603050405020304" pitchFamily="18" charset="0"/>
                <a:cs typeface="Times New Roman" panose="02020603050405020304" pitchFamily="18" charset="0"/>
              </a:rPr>
              <a:t>teach us with thee </a:t>
            </a:r>
          </a:p>
          <a:p>
            <a:pPr algn="ctr"/>
            <a:r>
              <a:rPr lang="en-US" sz="4000" dirty="0">
                <a:latin typeface="Times New Roman" panose="02020603050405020304" pitchFamily="18" charset="0"/>
                <a:cs typeface="Times New Roman" panose="02020603050405020304" pitchFamily="18" charset="0"/>
              </a:rPr>
              <a:t>to mourn our sins </a:t>
            </a:r>
          </a:p>
          <a:p>
            <a:pPr algn="ctr"/>
            <a:r>
              <a:rPr lang="en-US" sz="4000" dirty="0">
                <a:latin typeface="Times New Roman" panose="02020603050405020304" pitchFamily="18" charset="0"/>
                <a:cs typeface="Times New Roman" panose="02020603050405020304" pitchFamily="18" charset="0"/>
              </a:rPr>
              <a:t>and close by thee to stay.</a:t>
            </a:r>
            <a:endParaRPr lang="en-US" sz="4000" dirty="0">
              <a:latin typeface="Times New Roman" panose="02020603050405020304" pitchFamily="18" charset="0"/>
              <a:ea typeface="Times New Roman" charset="0"/>
              <a:cs typeface="Times New Roman" panose="02020603050405020304" pitchFamily="18" charset="0"/>
            </a:endParaRPr>
          </a:p>
        </p:txBody>
      </p:sp>
      <p:sp>
        <p:nvSpPr>
          <p:cNvPr id="5" name="TextBox 4">
            <a:extLst>
              <a:ext uri="{FF2B5EF4-FFF2-40B4-BE49-F238E27FC236}">
                <a16:creationId xmlns:a16="http://schemas.microsoft.com/office/drawing/2014/main" id="{E9EC0080-6A31-F142-8927-71F6C7136E09}"/>
              </a:ext>
            </a:extLst>
          </p:cNvPr>
          <p:cNvSpPr txBox="1"/>
          <p:nvPr/>
        </p:nvSpPr>
        <p:spPr>
          <a:xfrm>
            <a:off x="0" y="7227"/>
            <a:ext cx="913495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“Lord, Who Throughout These 40 Days”  UMH 269</a:t>
            </a:r>
          </a:p>
          <a:p>
            <a:pPr algn="ctr"/>
            <a:r>
              <a:rPr lang="en-US" sz="2000" dirty="0">
                <a:latin typeface="Times New Roman" charset="0"/>
                <a:ea typeface="Times New Roman" charset="0"/>
                <a:cs typeface="Times New Roman" charset="0"/>
              </a:rPr>
              <a:t>WORDS: Claudia F. </a:t>
            </a:r>
            <a:r>
              <a:rPr lang="en-US" sz="2000" dirty="0" err="1">
                <a:latin typeface="Times New Roman" charset="0"/>
                <a:ea typeface="Times New Roman" charset="0"/>
                <a:cs typeface="Times New Roman" charset="0"/>
              </a:rPr>
              <a:t>Hernaman</a:t>
            </a:r>
            <a:r>
              <a:rPr lang="en-US" sz="2000" dirty="0">
                <a:latin typeface="Times New Roman" charset="0"/>
                <a:ea typeface="Times New Roman" charset="0"/>
                <a:cs typeface="Times New Roman" charset="0"/>
              </a:rPr>
              <a:t>, 1873    MUSIC: USA folk melody</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254488178"/>
      </p:ext>
    </p:extLst>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397B33-4CD1-0840-A724-B28E179092FA}"/>
              </a:ext>
            </a:extLst>
          </p:cNvPr>
          <p:cNvPicPr>
            <a:picLocks noChangeAspect="1"/>
          </p:cNvPicPr>
          <p:nvPr/>
        </p:nvPicPr>
        <p:blipFill>
          <a:blip r:embed="rId2">
            <a:alphaModFix amt="20000"/>
          </a:blip>
          <a:stretch>
            <a:fillRect/>
          </a:stretch>
        </p:blipFill>
        <p:spPr>
          <a:xfrm>
            <a:off x="0" y="0"/>
            <a:ext cx="9134950" cy="6858000"/>
          </a:xfrm>
          <a:prstGeom prst="rect">
            <a:avLst/>
          </a:prstGeom>
        </p:spPr>
      </p:pic>
      <p:sp>
        <p:nvSpPr>
          <p:cNvPr id="4" name="TextBox 3">
            <a:extLst>
              <a:ext uri="{FF2B5EF4-FFF2-40B4-BE49-F238E27FC236}">
                <a16:creationId xmlns:a16="http://schemas.microsoft.com/office/drawing/2014/main" id="{819D8DE7-6422-F84C-AF74-905CF0C3F4B1}"/>
              </a:ext>
            </a:extLst>
          </p:cNvPr>
          <p:cNvSpPr txBox="1"/>
          <p:nvPr/>
        </p:nvSpPr>
        <p:spPr>
          <a:xfrm>
            <a:off x="254831" y="2829327"/>
            <a:ext cx="8557701" cy="3785652"/>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As thou with Satan </a:t>
            </a:r>
          </a:p>
          <a:p>
            <a:pPr algn="ctr"/>
            <a:r>
              <a:rPr lang="en-US" sz="4000" dirty="0">
                <a:latin typeface="Times New Roman" panose="02020603050405020304" pitchFamily="18" charset="0"/>
                <a:cs typeface="Times New Roman" panose="02020603050405020304" pitchFamily="18" charset="0"/>
              </a:rPr>
              <a:t>didst contend, </a:t>
            </a:r>
          </a:p>
          <a:p>
            <a:pPr algn="ctr"/>
            <a:r>
              <a:rPr lang="en-US" sz="4000" dirty="0">
                <a:latin typeface="Times New Roman" panose="02020603050405020304" pitchFamily="18" charset="0"/>
                <a:cs typeface="Times New Roman" panose="02020603050405020304" pitchFamily="18" charset="0"/>
              </a:rPr>
              <a:t>and didst the victory win, </a:t>
            </a:r>
          </a:p>
          <a:p>
            <a:pPr algn="ctr"/>
            <a:r>
              <a:rPr lang="en-US" sz="4000" dirty="0">
                <a:latin typeface="Times New Roman" panose="02020603050405020304" pitchFamily="18" charset="0"/>
                <a:cs typeface="Times New Roman" panose="02020603050405020304" pitchFamily="18" charset="0"/>
              </a:rPr>
              <a:t>O give us strength </a:t>
            </a:r>
          </a:p>
          <a:p>
            <a:pPr algn="ctr"/>
            <a:r>
              <a:rPr lang="en-US" sz="4000" dirty="0">
                <a:latin typeface="Times New Roman" panose="02020603050405020304" pitchFamily="18" charset="0"/>
                <a:cs typeface="Times New Roman" panose="02020603050405020304" pitchFamily="18" charset="0"/>
              </a:rPr>
              <a:t>in thee to fight, </a:t>
            </a:r>
          </a:p>
          <a:p>
            <a:pPr algn="ctr"/>
            <a:r>
              <a:rPr lang="en-US" sz="4000" dirty="0">
                <a:latin typeface="Times New Roman" panose="02020603050405020304" pitchFamily="18" charset="0"/>
                <a:cs typeface="Times New Roman" panose="02020603050405020304" pitchFamily="18" charset="0"/>
              </a:rPr>
              <a:t>in thee to conquer sin.</a:t>
            </a:r>
            <a:endParaRPr lang="en-US" sz="4000" dirty="0">
              <a:latin typeface="Times New Roman" panose="02020603050405020304" pitchFamily="18" charset="0"/>
              <a:ea typeface="Times New Roman" charset="0"/>
              <a:cs typeface="Times New Roman" panose="02020603050405020304" pitchFamily="18" charset="0"/>
            </a:endParaRPr>
          </a:p>
        </p:txBody>
      </p:sp>
      <p:sp>
        <p:nvSpPr>
          <p:cNvPr id="5" name="TextBox 4">
            <a:extLst>
              <a:ext uri="{FF2B5EF4-FFF2-40B4-BE49-F238E27FC236}">
                <a16:creationId xmlns:a16="http://schemas.microsoft.com/office/drawing/2014/main" id="{E9EC0080-6A31-F142-8927-71F6C7136E09}"/>
              </a:ext>
            </a:extLst>
          </p:cNvPr>
          <p:cNvSpPr txBox="1"/>
          <p:nvPr/>
        </p:nvSpPr>
        <p:spPr>
          <a:xfrm>
            <a:off x="0" y="7227"/>
            <a:ext cx="913495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“Lord, Who Throughout These 40 Days”  UMH 269</a:t>
            </a:r>
          </a:p>
          <a:p>
            <a:pPr algn="ctr"/>
            <a:r>
              <a:rPr lang="en-US" sz="2000" dirty="0">
                <a:latin typeface="Times New Roman" charset="0"/>
                <a:ea typeface="Times New Roman" charset="0"/>
                <a:cs typeface="Times New Roman" charset="0"/>
              </a:rPr>
              <a:t>WORDS: Claudia F. </a:t>
            </a:r>
            <a:r>
              <a:rPr lang="en-US" sz="2000" dirty="0" err="1">
                <a:latin typeface="Times New Roman" charset="0"/>
                <a:ea typeface="Times New Roman" charset="0"/>
                <a:cs typeface="Times New Roman" charset="0"/>
              </a:rPr>
              <a:t>Hernaman</a:t>
            </a:r>
            <a:r>
              <a:rPr lang="en-US" sz="2000" dirty="0">
                <a:latin typeface="Times New Roman" charset="0"/>
                <a:ea typeface="Times New Roman" charset="0"/>
                <a:cs typeface="Times New Roman" charset="0"/>
              </a:rPr>
              <a:t>, 1873    MUSIC: USA folk melody</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52347831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397B33-4CD1-0840-A724-B28E179092FA}"/>
              </a:ext>
            </a:extLst>
          </p:cNvPr>
          <p:cNvPicPr>
            <a:picLocks noChangeAspect="1"/>
          </p:cNvPicPr>
          <p:nvPr/>
        </p:nvPicPr>
        <p:blipFill>
          <a:blip r:embed="rId2">
            <a:alphaModFix amt="20000"/>
          </a:blip>
          <a:stretch>
            <a:fillRect/>
          </a:stretch>
        </p:blipFill>
        <p:spPr>
          <a:xfrm>
            <a:off x="0" y="0"/>
            <a:ext cx="9134950" cy="6858000"/>
          </a:xfrm>
          <a:prstGeom prst="rect">
            <a:avLst/>
          </a:prstGeom>
        </p:spPr>
      </p:pic>
      <p:sp>
        <p:nvSpPr>
          <p:cNvPr id="4" name="TextBox 3">
            <a:extLst>
              <a:ext uri="{FF2B5EF4-FFF2-40B4-BE49-F238E27FC236}">
                <a16:creationId xmlns:a16="http://schemas.microsoft.com/office/drawing/2014/main" id="{819D8DE7-6422-F84C-AF74-905CF0C3F4B1}"/>
              </a:ext>
            </a:extLst>
          </p:cNvPr>
          <p:cNvSpPr txBox="1"/>
          <p:nvPr/>
        </p:nvSpPr>
        <p:spPr>
          <a:xfrm>
            <a:off x="254831" y="2829327"/>
            <a:ext cx="8557701" cy="3785652"/>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As thou didst hunger </a:t>
            </a:r>
          </a:p>
          <a:p>
            <a:pPr algn="ctr"/>
            <a:r>
              <a:rPr lang="en-US" sz="4000" dirty="0">
                <a:latin typeface="Times New Roman" panose="02020603050405020304" pitchFamily="18" charset="0"/>
                <a:cs typeface="Times New Roman" panose="02020603050405020304" pitchFamily="18" charset="0"/>
              </a:rPr>
              <a:t>bear, and thirst, </a:t>
            </a:r>
          </a:p>
          <a:p>
            <a:pPr algn="ctr"/>
            <a:r>
              <a:rPr lang="en-US" sz="4000" dirty="0">
                <a:latin typeface="Times New Roman" panose="02020603050405020304" pitchFamily="18" charset="0"/>
                <a:cs typeface="Times New Roman" panose="02020603050405020304" pitchFamily="18" charset="0"/>
              </a:rPr>
              <a:t>so teach us, gracious Lord, </a:t>
            </a:r>
          </a:p>
          <a:p>
            <a:pPr algn="ctr"/>
            <a:r>
              <a:rPr lang="en-US" sz="4000" dirty="0">
                <a:latin typeface="Times New Roman" panose="02020603050405020304" pitchFamily="18" charset="0"/>
                <a:cs typeface="Times New Roman" panose="02020603050405020304" pitchFamily="18" charset="0"/>
              </a:rPr>
              <a:t>to die to self, </a:t>
            </a:r>
          </a:p>
          <a:p>
            <a:pPr algn="ctr"/>
            <a:r>
              <a:rPr lang="en-US" sz="4000" dirty="0">
                <a:latin typeface="Times New Roman" panose="02020603050405020304" pitchFamily="18" charset="0"/>
                <a:cs typeface="Times New Roman" panose="02020603050405020304" pitchFamily="18" charset="0"/>
              </a:rPr>
              <a:t>and chiefly live </a:t>
            </a:r>
          </a:p>
          <a:p>
            <a:pPr algn="ctr"/>
            <a:r>
              <a:rPr lang="en-US" sz="4000" dirty="0">
                <a:latin typeface="Times New Roman" panose="02020603050405020304" pitchFamily="18" charset="0"/>
                <a:cs typeface="Times New Roman" panose="02020603050405020304" pitchFamily="18" charset="0"/>
              </a:rPr>
              <a:t>by thy most holy word.</a:t>
            </a:r>
            <a:endParaRPr lang="en-US" sz="4000" dirty="0">
              <a:latin typeface="Times New Roman" panose="02020603050405020304" pitchFamily="18" charset="0"/>
              <a:ea typeface="Times New Roman" charset="0"/>
              <a:cs typeface="Times New Roman" panose="02020603050405020304" pitchFamily="18" charset="0"/>
            </a:endParaRPr>
          </a:p>
        </p:txBody>
      </p:sp>
      <p:sp>
        <p:nvSpPr>
          <p:cNvPr id="5" name="TextBox 4">
            <a:extLst>
              <a:ext uri="{FF2B5EF4-FFF2-40B4-BE49-F238E27FC236}">
                <a16:creationId xmlns:a16="http://schemas.microsoft.com/office/drawing/2014/main" id="{E9EC0080-6A31-F142-8927-71F6C7136E09}"/>
              </a:ext>
            </a:extLst>
          </p:cNvPr>
          <p:cNvSpPr txBox="1"/>
          <p:nvPr/>
        </p:nvSpPr>
        <p:spPr>
          <a:xfrm>
            <a:off x="0" y="7227"/>
            <a:ext cx="913495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“Lord, Who Throughout These 40 Days”  UMH 269</a:t>
            </a:r>
          </a:p>
          <a:p>
            <a:pPr algn="ctr"/>
            <a:r>
              <a:rPr lang="en-US" sz="2000" dirty="0">
                <a:latin typeface="Times New Roman" charset="0"/>
                <a:ea typeface="Times New Roman" charset="0"/>
                <a:cs typeface="Times New Roman" charset="0"/>
              </a:rPr>
              <a:t>WORDS: Claudia F. </a:t>
            </a:r>
            <a:r>
              <a:rPr lang="en-US" sz="2000" dirty="0" err="1">
                <a:latin typeface="Times New Roman" charset="0"/>
                <a:ea typeface="Times New Roman" charset="0"/>
                <a:cs typeface="Times New Roman" charset="0"/>
              </a:rPr>
              <a:t>Hernaman</a:t>
            </a:r>
            <a:r>
              <a:rPr lang="en-US" sz="2000" dirty="0">
                <a:latin typeface="Times New Roman" charset="0"/>
                <a:ea typeface="Times New Roman" charset="0"/>
                <a:cs typeface="Times New Roman" charset="0"/>
              </a:rPr>
              <a:t>, 1873    MUSIC: USA folk melody</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75365551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397B33-4CD1-0840-A724-B28E179092FA}"/>
              </a:ext>
            </a:extLst>
          </p:cNvPr>
          <p:cNvPicPr>
            <a:picLocks noChangeAspect="1"/>
          </p:cNvPicPr>
          <p:nvPr/>
        </p:nvPicPr>
        <p:blipFill>
          <a:blip r:embed="rId2">
            <a:alphaModFix amt="20000"/>
          </a:blip>
          <a:stretch>
            <a:fillRect/>
          </a:stretch>
        </p:blipFill>
        <p:spPr>
          <a:xfrm>
            <a:off x="0" y="0"/>
            <a:ext cx="9134950" cy="6858000"/>
          </a:xfrm>
          <a:prstGeom prst="rect">
            <a:avLst/>
          </a:prstGeom>
        </p:spPr>
      </p:pic>
      <p:sp>
        <p:nvSpPr>
          <p:cNvPr id="4" name="TextBox 3">
            <a:extLst>
              <a:ext uri="{FF2B5EF4-FFF2-40B4-BE49-F238E27FC236}">
                <a16:creationId xmlns:a16="http://schemas.microsoft.com/office/drawing/2014/main" id="{819D8DE7-6422-F84C-AF74-905CF0C3F4B1}"/>
              </a:ext>
            </a:extLst>
          </p:cNvPr>
          <p:cNvSpPr txBox="1"/>
          <p:nvPr/>
        </p:nvSpPr>
        <p:spPr>
          <a:xfrm>
            <a:off x="254831" y="2829327"/>
            <a:ext cx="8557701" cy="3785652"/>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And through these </a:t>
            </a:r>
          </a:p>
          <a:p>
            <a:pPr algn="ctr"/>
            <a:r>
              <a:rPr lang="en-US" sz="4000" dirty="0">
                <a:latin typeface="Times New Roman" panose="02020603050405020304" pitchFamily="18" charset="0"/>
                <a:cs typeface="Times New Roman" panose="02020603050405020304" pitchFamily="18" charset="0"/>
              </a:rPr>
              <a:t>days of penitence, </a:t>
            </a:r>
          </a:p>
          <a:p>
            <a:pPr algn="ctr"/>
            <a:r>
              <a:rPr lang="en-US" sz="4000" dirty="0">
                <a:latin typeface="Times New Roman" panose="02020603050405020304" pitchFamily="18" charset="0"/>
                <a:cs typeface="Times New Roman" panose="02020603050405020304" pitchFamily="18" charset="0"/>
              </a:rPr>
              <a:t>and through thy </a:t>
            </a:r>
            <a:r>
              <a:rPr lang="en-US" sz="4000" dirty="0" err="1">
                <a:latin typeface="Times New Roman" panose="02020603050405020304" pitchFamily="18" charset="0"/>
                <a:cs typeface="Times New Roman" panose="02020603050405020304" pitchFamily="18" charset="0"/>
              </a:rPr>
              <a:t>passiontide</a:t>
            </a:r>
            <a:r>
              <a:rPr lang="en-US" sz="4000" dirty="0">
                <a:latin typeface="Times New Roman" panose="02020603050405020304" pitchFamily="18" charset="0"/>
                <a:cs typeface="Times New Roman" panose="02020603050405020304" pitchFamily="18" charset="0"/>
              </a:rPr>
              <a:t>, </a:t>
            </a:r>
          </a:p>
          <a:p>
            <a:pPr algn="ctr"/>
            <a:r>
              <a:rPr lang="en-US" sz="4000" dirty="0">
                <a:latin typeface="Times New Roman" panose="02020603050405020304" pitchFamily="18" charset="0"/>
                <a:cs typeface="Times New Roman" panose="02020603050405020304" pitchFamily="18" charset="0"/>
              </a:rPr>
              <a:t>yea, evermore </a:t>
            </a:r>
          </a:p>
          <a:p>
            <a:pPr algn="ctr"/>
            <a:r>
              <a:rPr lang="en-US" sz="4000" dirty="0">
                <a:latin typeface="Times New Roman" panose="02020603050405020304" pitchFamily="18" charset="0"/>
                <a:cs typeface="Times New Roman" panose="02020603050405020304" pitchFamily="18" charset="0"/>
              </a:rPr>
              <a:t>in life and death, </a:t>
            </a:r>
          </a:p>
          <a:p>
            <a:pPr algn="ctr"/>
            <a:r>
              <a:rPr lang="en-US" sz="4000" dirty="0">
                <a:latin typeface="Times New Roman" panose="02020603050405020304" pitchFamily="18" charset="0"/>
                <a:cs typeface="Times New Roman" panose="02020603050405020304" pitchFamily="18" charset="0"/>
              </a:rPr>
              <a:t>Jesus, with us abide.</a:t>
            </a:r>
            <a:endParaRPr lang="en-US" sz="4000" dirty="0">
              <a:latin typeface="Times New Roman" panose="02020603050405020304" pitchFamily="18" charset="0"/>
              <a:ea typeface="Times New Roman" charset="0"/>
              <a:cs typeface="Times New Roman" panose="02020603050405020304" pitchFamily="18" charset="0"/>
            </a:endParaRPr>
          </a:p>
        </p:txBody>
      </p:sp>
      <p:sp>
        <p:nvSpPr>
          <p:cNvPr id="5" name="TextBox 4">
            <a:extLst>
              <a:ext uri="{FF2B5EF4-FFF2-40B4-BE49-F238E27FC236}">
                <a16:creationId xmlns:a16="http://schemas.microsoft.com/office/drawing/2014/main" id="{E9EC0080-6A31-F142-8927-71F6C7136E09}"/>
              </a:ext>
            </a:extLst>
          </p:cNvPr>
          <p:cNvSpPr txBox="1"/>
          <p:nvPr/>
        </p:nvSpPr>
        <p:spPr>
          <a:xfrm>
            <a:off x="0" y="7227"/>
            <a:ext cx="913495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“Lord, Who Throughout These 40 Days”  UMH 269</a:t>
            </a:r>
          </a:p>
          <a:p>
            <a:pPr algn="ctr"/>
            <a:r>
              <a:rPr lang="en-US" sz="2000" dirty="0">
                <a:latin typeface="Times New Roman" charset="0"/>
                <a:ea typeface="Times New Roman" charset="0"/>
                <a:cs typeface="Times New Roman" charset="0"/>
              </a:rPr>
              <a:t>WORDS: Claudia F. </a:t>
            </a:r>
            <a:r>
              <a:rPr lang="en-US" sz="2000" dirty="0" err="1">
                <a:latin typeface="Times New Roman" charset="0"/>
                <a:ea typeface="Times New Roman" charset="0"/>
                <a:cs typeface="Times New Roman" charset="0"/>
              </a:rPr>
              <a:t>Hernaman</a:t>
            </a:r>
            <a:r>
              <a:rPr lang="en-US" sz="2000" dirty="0">
                <a:latin typeface="Times New Roman" charset="0"/>
                <a:ea typeface="Times New Roman" charset="0"/>
                <a:cs typeface="Times New Roman" charset="0"/>
              </a:rPr>
              <a:t>, 1873    MUSIC: USA folk melody</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91550664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397B33-4CD1-0840-A724-B28E179092FA}"/>
              </a:ext>
            </a:extLst>
          </p:cNvPr>
          <p:cNvPicPr>
            <a:picLocks noChangeAspect="1"/>
          </p:cNvPicPr>
          <p:nvPr/>
        </p:nvPicPr>
        <p:blipFill>
          <a:blip r:embed="rId2">
            <a:alphaModFix amt="20000"/>
          </a:blip>
          <a:stretch>
            <a:fillRect/>
          </a:stretch>
        </p:blipFill>
        <p:spPr>
          <a:xfrm>
            <a:off x="0" y="0"/>
            <a:ext cx="9134950" cy="6858000"/>
          </a:xfrm>
          <a:prstGeom prst="rect">
            <a:avLst/>
          </a:prstGeom>
        </p:spPr>
      </p:pic>
      <p:sp>
        <p:nvSpPr>
          <p:cNvPr id="4" name="TextBox 3">
            <a:extLst>
              <a:ext uri="{FF2B5EF4-FFF2-40B4-BE49-F238E27FC236}">
                <a16:creationId xmlns:a16="http://schemas.microsoft.com/office/drawing/2014/main" id="{819D8DE7-6422-F84C-AF74-905CF0C3F4B1}"/>
              </a:ext>
            </a:extLst>
          </p:cNvPr>
          <p:cNvSpPr txBox="1"/>
          <p:nvPr/>
        </p:nvSpPr>
        <p:spPr>
          <a:xfrm>
            <a:off x="254831" y="2829327"/>
            <a:ext cx="8557701" cy="3785652"/>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Abide with us, </a:t>
            </a:r>
          </a:p>
          <a:p>
            <a:pPr algn="ctr"/>
            <a:r>
              <a:rPr lang="en-US" sz="4000" dirty="0">
                <a:latin typeface="Times New Roman" panose="02020603050405020304" pitchFamily="18" charset="0"/>
                <a:cs typeface="Times New Roman" panose="02020603050405020304" pitchFamily="18" charset="0"/>
              </a:rPr>
              <a:t>that so, this life </a:t>
            </a:r>
          </a:p>
          <a:p>
            <a:pPr algn="ctr"/>
            <a:r>
              <a:rPr lang="en-US" sz="4000" dirty="0">
                <a:latin typeface="Times New Roman" panose="02020603050405020304" pitchFamily="18" charset="0"/>
                <a:cs typeface="Times New Roman" panose="02020603050405020304" pitchFamily="18" charset="0"/>
              </a:rPr>
              <a:t>of suffering over past, </a:t>
            </a:r>
          </a:p>
          <a:p>
            <a:pPr algn="ctr"/>
            <a:r>
              <a:rPr lang="en-US" sz="4000" dirty="0">
                <a:latin typeface="Times New Roman" panose="02020603050405020304" pitchFamily="18" charset="0"/>
                <a:cs typeface="Times New Roman" panose="02020603050405020304" pitchFamily="18" charset="0"/>
              </a:rPr>
              <a:t>an Easter of </a:t>
            </a:r>
          </a:p>
          <a:p>
            <a:pPr algn="ctr"/>
            <a:r>
              <a:rPr lang="en-US" sz="4000" dirty="0">
                <a:latin typeface="Times New Roman" panose="02020603050405020304" pitchFamily="18" charset="0"/>
                <a:cs typeface="Times New Roman" panose="02020603050405020304" pitchFamily="18" charset="0"/>
              </a:rPr>
              <a:t>unending joy </a:t>
            </a:r>
          </a:p>
          <a:p>
            <a:pPr algn="ctr"/>
            <a:r>
              <a:rPr lang="en-US" sz="4000" dirty="0">
                <a:latin typeface="Times New Roman" panose="02020603050405020304" pitchFamily="18" charset="0"/>
                <a:cs typeface="Times New Roman" panose="02020603050405020304" pitchFamily="18" charset="0"/>
              </a:rPr>
              <a:t>we may attain at last.</a:t>
            </a:r>
            <a:endParaRPr lang="en-US" sz="4000" dirty="0">
              <a:latin typeface="Times New Roman" panose="02020603050405020304" pitchFamily="18" charset="0"/>
              <a:ea typeface="Times New Roman" charset="0"/>
              <a:cs typeface="Times New Roman" panose="02020603050405020304" pitchFamily="18" charset="0"/>
            </a:endParaRPr>
          </a:p>
        </p:txBody>
      </p:sp>
      <p:sp>
        <p:nvSpPr>
          <p:cNvPr id="5" name="TextBox 4">
            <a:extLst>
              <a:ext uri="{FF2B5EF4-FFF2-40B4-BE49-F238E27FC236}">
                <a16:creationId xmlns:a16="http://schemas.microsoft.com/office/drawing/2014/main" id="{E9EC0080-6A31-F142-8927-71F6C7136E09}"/>
              </a:ext>
            </a:extLst>
          </p:cNvPr>
          <p:cNvSpPr txBox="1"/>
          <p:nvPr/>
        </p:nvSpPr>
        <p:spPr>
          <a:xfrm>
            <a:off x="0" y="7227"/>
            <a:ext cx="913495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“Lord, Who Throughout These 40 Days”  UMH 269</a:t>
            </a:r>
          </a:p>
          <a:p>
            <a:pPr algn="ctr"/>
            <a:r>
              <a:rPr lang="en-US" sz="2000" dirty="0">
                <a:latin typeface="Times New Roman" charset="0"/>
                <a:ea typeface="Times New Roman" charset="0"/>
                <a:cs typeface="Times New Roman" charset="0"/>
              </a:rPr>
              <a:t>WORDS: Claudia F. </a:t>
            </a:r>
            <a:r>
              <a:rPr lang="en-US" sz="2000" dirty="0" err="1">
                <a:latin typeface="Times New Roman" charset="0"/>
                <a:ea typeface="Times New Roman" charset="0"/>
                <a:cs typeface="Times New Roman" charset="0"/>
              </a:rPr>
              <a:t>Hernaman</a:t>
            </a:r>
            <a:r>
              <a:rPr lang="en-US" sz="2000" dirty="0">
                <a:latin typeface="Times New Roman" charset="0"/>
                <a:ea typeface="Times New Roman" charset="0"/>
                <a:cs typeface="Times New Roman" charset="0"/>
              </a:rPr>
              <a:t>, 1873    MUSIC: USA folk melody</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71916941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262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34098-D281-6894-99FE-94EE6A742398}"/>
              </a:ext>
            </a:extLst>
          </p:cNvPr>
          <p:cNvSpPr txBox="1"/>
          <p:nvPr/>
        </p:nvSpPr>
        <p:spPr>
          <a:xfrm>
            <a:off x="1" y="885599"/>
            <a:ext cx="642455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A7C6BD1-71D4-6C2D-2461-2199373CA172}"/>
              </a:ext>
            </a:extLst>
          </p:cNvPr>
          <p:cNvSpPr txBox="1"/>
          <p:nvPr/>
        </p:nvSpPr>
        <p:spPr>
          <a:xfrm>
            <a:off x="0" y="0"/>
            <a:ext cx="7742712" cy="784830"/>
          </a:xfrm>
          <a:prstGeom prst="rect">
            <a:avLst/>
          </a:prstGeom>
          <a:noFill/>
        </p:spPr>
        <p:txBody>
          <a:bodyPr wrap="squar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7FAAA8DA-1E18-1ED4-11FC-42ABBA696500}"/>
              </a:ext>
            </a:extLst>
          </p:cNvPr>
          <p:cNvSpPr txBox="1"/>
          <p:nvPr/>
        </p:nvSpPr>
        <p:spPr>
          <a:xfrm>
            <a:off x="1" y="6424551"/>
            <a:ext cx="6424550"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cs typeface="Verdana" panose="020B0604030504040204" pitchFamily="34" charset="0"/>
              </a:rPr>
              <a:t>UMH 393</a:t>
            </a:r>
          </a:p>
        </p:txBody>
      </p:sp>
    </p:spTree>
    <p:extLst>
      <p:ext uri="{BB962C8B-B14F-4D97-AF65-F5344CB8AC3E}">
        <p14:creationId xmlns:p14="http://schemas.microsoft.com/office/powerpoint/2010/main" val="8433300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close up of a fig tree with fruit on it. Fruit figs higera. - PICRYL -  Public Domain Media Search Engine Public Domain Image">
            <a:extLst>
              <a:ext uri="{FF2B5EF4-FFF2-40B4-BE49-F238E27FC236}">
                <a16:creationId xmlns:a16="http://schemas.microsoft.com/office/drawing/2014/main" id="{99B9DA5D-67B7-CA9E-AEF2-EA97138E795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614DB2AA-D2DE-E51A-4B8E-ACD6E7F45484}"/>
              </a:ext>
            </a:extLst>
          </p:cNvPr>
          <p:cNvSpPr/>
          <p:nvPr/>
        </p:nvSpPr>
        <p:spPr>
          <a:xfrm>
            <a:off x="1766170" y="2104373"/>
            <a:ext cx="5574082" cy="2254685"/>
          </a:xfrm>
          <a:prstGeom prst="roundRect">
            <a:avLst/>
          </a:prstGeom>
          <a:solidFill>
            <a:srgbClr val="F6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80996-6436-B080-1EEE-381323E9C08C}"/>
              </a:ext>
            </a:extLst>
          </p:cNvPr>
          <p:cNvSpPr>
            <a:spLocks noGrp="1"/>
          </p:cNvSpPr>
          <p:nvPr>
            <p:ph type="ctrTitle"/>
          </p:nvPr>
        </p:nvSpPr>
        <p:spPr/>
        <p:txBody>
          <a:bodyPr/>
          <a:lstStyle/>
          <a:p>
            <a:r>
              <a:rPr lang="en-US" dirty="0"/>
              <a:t>Luke 13: 6 - 9</a:t>
            </a:r>
          </a:p>
        </p:txBody>
      </p:sp>
      <p:sp>
        <p:nvSpPr>
          <p:cNvPr id="3" name="Subtitle 2">
            <a:extLst>
              <a:ext uri="{FF2B5EF4-FFF2-40B4-BE49-F238E27FC236}">
                <a16:creationId xmlns:a16="http://schemas.microsoft.com/office/drawing/2014/main" id="{555BC377-DB9B-7EC1-163C-ACA0FAD7D83E}"/>
              </a:ext>
            </a:extLst>
          </p:cNvPr>
          <p:cNvSpPr>
            <a:spLocks noGrp="1"/>
          </p:cNvSpPr>
          <p:nvPr>
            <p:ph type="subTitle" idx="1"/>
          </p:nvPr>
        </p:nvSpPr>
        <p:spPr/>
        <p:txBody>
          <a:bodyPr/>
          <a:lstStyle/>
          <a:p>
            <a:r>
              <a:rPr lang="en-US" dirty="0"/>
              <a:t>NRSVUE</a:t>
            </a:r>
          </a:p>
        </p:txBody>
      </p:sp>
    </p:spTree>
    <p:extLst>
      <p:ext uri="{BB962C8B-B14F-4D97-AF65-F5344CB8AC3E}">
        <p14:creationId xmlns:p14="http://schemas.microsoft.com/office/powerpoint/2010/main" val="34062490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1D60A-932B-0716-8FDB-5E84B85773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C0B793-9D36-8A95-B7E9-CA124793CBE8}"/>
              </a:ext>
            </a:extLst>
          </p:cNvPr>
          <p:cNvSpPr txBox="1"/>
          <p:nvPr/>
        </p:nvSpPr>
        <p:spPr>
          <a:xfrm>
            <a:off x="81419" y="2390799"/>
            <a:ext cx="8981162" cy="2076402"/>
          </a:xfrm>
          <a:prstGeom prst="rect">
            <a:avLst/>
          </a:prstGeom>
          <a:noFill/>
        </p:spPr>
        <p:txBody>
          <a:bodyPr wrap="square">
            <a:spAutoFit/>
          </a:bodyPr>
          <a:lstStyle/>
          <a:p>
            <a:pPr algn="ctr">
              <a:lnSpc>
                <a:spcPct val="150000"/>
              </a:lnSpc>
            </a:pPr>
            <a:r>
              <a:rPr lang="en-US" sz="30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6</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Then he told this parable: “A man had a fig tree planted in his vineyard, and he came looking for fruit on it and found none.</a:t>
            </a:r>
          </a:p>
        </p:txBody>
      </p:sp>
    </p:spTree>
    <p:extLst>
      <p:ext uri="{BB962C8B-B14F-4D97-AF65-F5344CB8AC3E}">
        <p14:creationId xmlns:p14="http://schemas.microsoft.com/office/powerpoint/2010/main" val="34124624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4254" y="32273"/>
            <a:ext cx="3272803" cy="16162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500" b="1" kern="1200" dirty="0">
                <a:solidFill>
                  <a:schemeClr val="tx1"/>
                </a:solidFill>
                <a:latin typeface="APPLE CHANCERY" panose="03020702040506060504" pitchFamily="66" charset="-79"/>
                <a:ea typeface="+mj-ea"/>
                <a:cs typeface="APPLE CHANCERY" panose="03020702040506060504" pitchFamily="66" charset="-79"/>
              </a:rPr>
              <a:t>Prelude</a:t>
            </a:r>
          </a:p>
        </p:txBody>
      </p:sp>
      <p:sp>
        <p:nvSpPr>
          <p:cNvPr id="5" name="TextBox 4"/>
          <p:cNvSpPr txBox="1"/>
          <p:nvPr/>
        </p:nvSpPr>
        <p:spPr>
          <a:xfrm>
            <a:off x="4685946" y="1055913"/>
            <a:ext cx="4375273" cy="3447832"/>
          </a:xfrm>
          <a:prstGeom prst="rect">
            <a:avLst/>
          </a:prstGeom>
        </p:spPr>
        <p:txBody>
          <a:bodyPr vert="horz" lIns="91440" tIns="45720" rIns="91440" bIns="45720" rtlCol="0" anchor="t">
            <a:noAutofit/>
          </a:bodyPr>
          <a:lstStyle/>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Pastor Eduardo Carrillo</a:t>
            </a:r>
          </a:p>
          <a:p>
            <a:pPr algn="ctr" defTabSz="914400">
              <a:lnSpc>
                <a:spcPct val="90000"/>
              </a:lnSpc>
              <a:spcAft>
                <a:spcPts val="600"/>
              </a:spcAft>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2800" i="1" dirty="0">
                <a:latin typeface="Verdana" panose="020B0604030504040204" pitchFamily="34" charset="0"/>
                <a:ea typeface="Verdana" panose="020B0604030504040204" pitchFamily="34" charset="0"/>
                <a:cs typeface="Verdana" panose="020B0604030504040204" pitchFamily="34" charset="0"/>
              </a:rPr>
              <a:t>1</a:t>
            </a:r>
            <a:r>
              <a:rPr lang="en-US" sz="2800" i="1" baseline="30000" dirty="0">
                <a:latin typeface="Verdana" panose="020B0604030504040204" pitchFamily="34" charset="0"/>
                <a:ea typeface="Verdana" panose="020B0604030504040204" pitchFamily="34" charset="0"/>
                <a:cs typeface="Verdana" panose="020B0604030504040204" pitchFamily="34" charset="0"/>
              </a:rPr>
              <a:t>st</a:t>
            </a:r>
            <a:r>
              <a:rPr lang="en-US" sz="2800" i="1" dirty="0">
                <a:latin typeface="Verdana" panose="020B0604030504040204" pitchFamily="34" charset="0"/>
                <a:ea typeface="Verdana" panose="020B0604030504040204" pitchFamily="34" charset="0"/>
                <a:cs typeface="Verdana" panose="020B0604030504040204" pitchFamily="34" charset="0"/>
              </a:rPr>
              <a:t> Sunday of Lent</a:t>
            </a:r>
          </a:p>
          <a:p>
            <a:pPr algn="ctr" defTabSz="914400">
              <a:lnSpc>
                <a:spcPct val="90000"/>
              </a:lnSpc>
              <a:spcAft>
                <a:spcPts val="600"/>
              </a:spcAft>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February 22</a:t>
            </a:r>
            <a:r>
              <a:rPr lang="en-US" sz="3000" baseline="30000" dirty="0">
                <a:latin typeface="Verdana" panose="020B0604030504040204" pitchFamily="34" charset="0"/>
                <a:ea typeface="Verdana" panose="020B0604030504040204" pitchFamily="34" charset="0"/>
                <a:cs typeface="Verdana" panose="020B0604030504040204" pitchFamily="34" charset="0"/>
              </a:rPr>
              <a:t>nd</a:t>
            </a:r>
            <a:r>
              <a:rPr lang="en-US" sz="3000" dirty="0">
                <a:latin typeface="Verdana" panose="020B0604030504040204" pitchFamily="34" charset="0"/>
                <a:ea typeface="Verdana" panose="020B0604030504040204" pitchFamily="34" charset="0"/>
                <a:cs typeface="Verdana" panose="020B0604030504040204" pitchFamily="34" charset="0"/>
              </a:rPr>
              <a:t>, 2026</a:t>
            </a:r>
          </a:p>
          <a:p>
            <a:pPr algn="ctr" defTabSz="914400">
              <a:lnSpc>
                <a:spcPct val="90000"/>
              </a:lnSpc>
              <a:spcAft>
                <a:spcPts val="600"/>
              </a:spcAft>
            </a:pPr>
            <a:endParaRPr lang="en-US" sz="2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CCLI License:</a:t>
            </a: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3430384-01-1829</a:t>
            </a:r>
          </a:p>
        </p:txBody>
      </p:sp>
      <p:cxnSp>
        <p:nvCxnSpPr>
          <p:cNvPr id="7" name="Straight Connector 6">
            <a:extLst>
              <a:ext uri="{FF2B5EF4-FFF2-40B4-BE49-F238E27FC236}">
                <a16:creationId xmlns:a16="http://schemas.microsoft.com/office/drawing/2014/main" id="{C162BB4D-E2BF-6CFB-AE05-BD3B2DB2342A}"/>
              </a:ext>
            </a:extLst>
          </p:cNvPr>
          <p:cNvCxnSpPr/>
          <p:nvPr/>
        </p:nvCxnSpPr>
        <p:spPr>
          <a:xfrm>
            <a:off x="5474768" y="1055913"/>
            <a:ext cx="2797628" cy="0"/>
          </a:xfrm>
          <a:prstGeom prst="line">
            <a:avLst/>
          </a:prstGeom>
          <a:ln>
            <a:solidFill>
              <a:srgbClr val="A791C5"/>
            </a:solidFill>
          </a:ln>
        </p:spPr>
        <p:style>
          <a:lnRef idx="3">
            <a:schemeClr val="accent1"/>
          </a:lnRef>
          <a:fillRef idx="0">
            <a:schemeClr val="accent1"/>
          </a:fillRef>
          <a:effectRef idx="2">
            <a:schemeClr val="accent1"/>
          </a:effectRef>
          <a:fontRef idx="minor">
            <a:schemeClr val="tx1"/>
          </a:fontRef>
        </p:style>
      </p:cxnSp>
      <p:sp>
        <p:nvSpPr>
          <p:cNvPr id="3" name="Text Placeholder 2">
            <a:extLst>
              <a:ext uri="{FF2B5EF4-FFF2-40B4-BE49-F238E27FC236}">
                <a16:creationId xmlns:a16="http://schemas.microsoft.com/office/drawing/2014/main" id="{790E8C4D-1CAC-DDD4-D69E-6D9FF4401769}"/>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pic>
        <p:nvPicPr>
          <p:cNvPr id="4" name="Picture 3">
            <a:extLst>
              <a:ext uri="{FF2B5EF4-FFF2-40B4-BE49-F238E27FC236}">
                <a16:creationId xmlns:a16="http://schemas.microsoft.com/office/drawing/2014/main" id="{CC0BE4E5-8698-42A1-3659-1C665129E9C8}"/>
              </a:ext>
            </a:extLst>
          </p:cNvPr>
          <p:cNvPicPr>
            <a:picLocks noChangeAspect="1"/>
          </p:cNvPicPr>
          <p:nvPr/>
        </p:nvPicPr>
        <p:blipFill>
          <a:blip r:embed="rId3">
            <a:extLst>
              <a:ext uri="{28A0092B-C50C-407E-A947-70E740481C1C}">
                <a14:useLocalDpi xmlns:a14="http://schemas.microsoft.com/office/drawing/2010/main" val="0"/>
              </a:ext>
            </a:extLst>
          </a:blip>
          <a:srcRect t="962" b="962"/>
          <a:stretch>
            <a:fillRect/>
          </a:stretch>
        </p:blipFill>
        <p:spPr>
          <a:xfrm>
            <a:off x="1185253" y="564862"/>
            <a:ext cx="3272802" cy="5728275"/>
          </a:xfrm>
          <a:prstGeom prst="ellipse">
            <a:avLst/>
          </a:prstGeom>
          <a:ln>
            <a:noFill/>
          </a:ln>
          <a:effectLst>
            <a:softEdge rad="112500"/>
          </a:effectLst>
        </p:spPr>
      </p:pic>
    </p:spTree>
    <p:extLst>
      <p:ext uri="{BB962C8B-B14F-4D97-AF65-F5344CB8AC3E}">
        <p14:creationId xmlns:p14="http://schemas.microsoft.com/office/powerpoint/2010/main" val="23910802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0ED0E-E119-B8D9-8A39-F2696D682E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65434F2-F3E3-E96D-0789-53483C6E8009}"/>
              </a:ext>
            </a:extLst>
          </p:cNvPr>
          <p:cNvSpPr txBox="1"/>
          <p:nvPr/>
        </p:nvSpPr>
        <p:spPr>
          <a:xfrm>
            <a:off x="81419" y="1698301"/>
            <a:ext cx="8981162" cy="3461397"/>
          </a:xfrm>
          <a:prstGeom prst="rect">
            <a:avLst/>
          </a:prstGeom>
          <a:noFill/>
        </p:spPr>
        <p:txBody>
          <a:bodyPr wrap="square">
            <a:spAutoFit/>
          </a:bodyPr>
          <a:lstStyle/>
          <a:p>
            <a:pPr algn="ctr">
              <a:lnSpc>
                <a:spcPct val="150000"/>
              </a:lnSpc>
            </a:pPr>
            <a:r>
              <a:rPr lang="en-US" sz="30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7 </a:t>
            </a: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So he said to the man working the vineyard, ‘See here! For three years I have come looking for fruit on this fig tree, and still I find none. Cut it down! Why should it be wasting the soil?’</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176971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B6DCC-7E49-3D4E-CEBD-2766E54E61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59E096-2560-4FEA-5A42-34605A2F07BA}"/>
              </a:ext>
            </a:extLst>
          </p:cNvPr>
          <p:cNvSpPr txBox="1"/>
          <p:nvPr/>
        </p:nvSpPr>
        <p:spPr>
          <a:xfrm>
            <a:off x="81419" y="1352053"/>
            <a:ext cx="8981162" cy="4153894"/>
          </a:xfrm>
          <a:prstGeom prst="rect">
            <a:avLst/>
          </a:prstGeom>
          <a:noFill/>
        </p:spPr>
        <p:txBody>
          <a:bodyPr wrap="square">
            <a:spAutoFit/>
          </a:bodyPr>
          <a:lstStyle/>
          <a:p>
            <a:pPr algn="ctr">
              <a:lnSpc>
                <a:spcPct val="150000"/>
              </a:lnSpc>
            </a:pPr>
            <a:r>
              <a:rPr lang="en-US" sz="30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8 </a:t>
            </a: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He replied, ‘Sir, let it alone for one more year, until I dig around it and put manure on it.</a:t>
            </a:r>
          </a:p>
          <a:p>
            <a:pPr algn="ctr">
              <a:lnSpc>
                <a:spcPct val="150000"/>
              </a:lnSpc>
            </a:pPr>
            <a:endPar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30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9 </a:t>
            </a: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If it bears fruit next year, well and good, but if not, you can cut it down.’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8745394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47D7A-92A2-F8ED-1E8F-AE1E16D5A0A4}"/>
              </a:ext>
            </a:extLst>
          </p:cNvPr>
          <p:cNvSpPr>
            <a:spLocks noGrp="1"/>
          </p:cNvSpPr>
          <p:nvPr>
            <p:ph type="ctrTitle"/>
          </p:nvPr>
        </p:nvSpPr>
        <p:spPr>
          <a:xfrm>
            <a:off x="4775595" y="728664"/>
            <a:ext cx="3738610" cy="3157080"/>
          </a:xfrm>
          <a:noFill/>
        </p:spPr>
        <p:txBody>
          <a:bodyPr>
            <a:normAutofit/>
          </a:bodyPr>
          <a:lstStyle/>
          <a:p>
            <a:pPr algn="l"/>
            <a:r>
              <a:rPr lang="en-US" sz="4500"/>
              <a:t>Deuteronomy 30: 11 – 20 </a:t>
            </a:r>
          </a:p>
        </p:txBody>
      </p:sp>
      <p:sp>
        <p:nvSpPr>
          <p:cNvPr id="3" name="Subtitle 2">
            <a:extLst>
              <a:ext uri="{FF2B5EF4-FFF2-40B4-BE49-F238E27FC236}">
                <a16:creationId xmlns:a16="http://schemas.microsoft.com/office/drawing/2014/main" id="{CFB3C469-C168-D471-8DCD-5AF352E62FFF}"/>
              </a:ext>
            </a:extLst>
          </p:cNvPr>
          <p:cNvSpPr>
            <a:spLocks noGrp="1"/>
          </p:cNvSpPr>
          <p:nvPr>
            <p:ph type="subTitle" idx="1"/>
          </p:nvPr>
        </p:nvSpPr>
        <p:spPr>
          <a:xfrm>
            <a:off x="4775595" y="4072045"/>
            <a:ext cx="3738610" cy="2057289"/>
          </a:xfrm>
          <a:noFill/>
        </p:spPr>
        <p:txBody>
          <a:bodyPr>
            <a:normAutofit/>
          </a:bodyPr>
          <a:lstStyle/>
          <a:p>
            <a:pPr algn="l"/>
            <a:r>
              <a:rPr lang="en-US" dirty="0"/>
              <a:t>NRSVUE</a:t>
            </a:r>
            <a:endParaRPr lang="en-US"/>
          </a:p>
        </p:txBody>
      </p:sp>
      <p:pic>
        <p:nvPicPr>
          <p:cNvPr id="5" name="Picture 4" descr="A cross with a heart shaped light shining through it&#10;&#10;AI-generated content may be incorrect.">
            <a:extLst>
              <a:ext uri="{FF2B5EF4-FFF2-40B4-BE49-F238E27FC236}">
                <a16:creationId xmlns:a16="http://schemas.microsoft.com/office/drawing/2014/main" id="{819CEEFD-8CDD-3CB4-703C-C16B5249313F}"/>
              </a:ext>
            </a:extLst>
          </p:cNvPr>
          <p:cNvPicPr>
            <a:picLocks noChangeAspect="1"/>
          </p:cNvPicPr>
          <p:nvPr/>
        </p:nvPicPr>
        <p:blipFill>
          <a:blip r:embed="rId2"/>
          <a:srcRect l="16479" r="17844"/>
          <a:stretch>
            <a:fillRect/>
          </a:stretch>
        </p:blipFill>
        <p:spPr>
          <a:xfrm>
            <a:off x="20" y="10"/>
            <a:ext cx="4504114" cy="6857990"/>
          </a:xfrm>
          <a:prstGeom prst="rect">
            <a:avLst/>
          </a:prstGeom>
        </p:spPr>
      </p:pic>
    </p:spTree>
    <p:extLst>
      <p:ext uri="{BB962C8B-B14F-4D97-AF65-F5344CB8AC3E}">
        <p14:creationId xmlns:p14="http://schemas.microsoft.com/office/powerpoint/2010/main" val="30183452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D11948-756C-E488-299A-6C95EF1F85A6}"/>
              </a:ext>
            </a:extLst>
          </p:cNvPr>
          <p:cNvSpPr txBox="1"/>
          <p:nvPr/>
        </p:nvSpPr>
        <p:spPr>
          <a:xfrm>
            <a:off x="0" y="1121220"/>
            <a:ext cx="9144000" cy="4615559"/>
          </a:xfrm>
          <a:prstGeom prst="rect">
            <a:avLst/>
          </a:prstGeom>
          <a:noFill/>
        </p:spPr>
        <p:txBody>
          <a:bodyPr wrap="square">
            <a:spAutoFit/>
          </a:bodyPr>
          <a:lstStyle/>
          <a:p>
            <a:pPr algn="ctr">
              <a:lnSpc>
                <a:spcPct val="150000"/>
              </a:lnSpc>
              <a:buNone/>
            </a:pPr>
            <a:r>
              <a:rPr lang="en-US" sz="30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11 </a:t>
            </a: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“Surely, this commandment that I am commanding you today is not too hard for you, nor is it too far away. </a:t>
            </a:r>
          </a:p>
          <a:p>
            <a:pPr algn="ctr">
              <a:lnSpc>
                <a:spcPct val="150000"/>
              </a:lnSpc>
              <a:buNone/>
            </a:pPr>
            <a:endParaRPr lang="en-US" sz="3000" baseline="30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buNone/>
            </a:pPr>
            <a:r>
              <a:rPr lang="en-US" sz="30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12 </a:t>
            </a: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It is not in heaven, that you should say, ‘Who will go up to heaven for us and get it for us so that we may hear it and observe it?’ </a:t>
            </a:r>
          </a:p>
        </p:txBody>
      </p:sp>
    </p:spTree>
    <p:extLst>
      <p:ext uri="{BB962C8B-B14F-4D97-AF65-F5344CB8AC3E}">
        <p14:creationId xmlns:p14="http://schemas.microsoft.com/office/powerpoint/2010/main" val="34194762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F27C6-080C-47EB-300C-E678B20754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86A36C-9F63-171C-FBDA-7849629B3AB9}"/>
              </a:ext>
            </a:extLst>
          </p:cNvPr>
          <p:cNvSpPr txBox="1"/>
          <p:nvPr/>
        </p:nvSpPr>
        <p:spPr>
          <a:xfrm>
            <a:off x="43841" y="774972"/>
            <a:ext cx="9056318" cy="5308056"/>
          </a:xfrm>
          <a:prstGeom prst="rect">
            <a:avLst/>
          </a:prstGeom>
          <a:noFill/>
        </p:spPr>
        <p:txBody>
          <a:bodyPr wrap="square">
            <a:spAutoFit/>
          </a:bodyPr>
          <a:lstStyle/>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13 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Neither is it beyond the sea, that you should say, ‘Who will cross to the other side of the sea for us and get it for us so that we may hear it and observe it?’ </a:t>
            </a:r>
          </a:p>
          <a:p>
            <a:pPr algn="ctr">
              <a:lnSpc>
                <a:spcPct val="150000"/>
              </a:lnSpc>
            </a:pPr>
            <a:endPar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14 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No, the word is very near to you; it is in your mouth and in your heart for you to observe.</a:t>
            </a:r>
          </a:p>
        </p:txBody>
      </p:sp>
    </p:spTree>
    <p:extLst>
      <p:ext uri="{BB962C8B-B14F-4D97-AF65-F5344CB8AC3E}">
        <p14:creationId xmlns:p14="http://schemas.microsoft.com/office/powerpoint/2010/main" val="425923853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27F7B-01F1-A8A8-76C0-3AA4D854C0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196D19-B1A1-9A25-03FE-5C3979535204}"/>
              </a:ext>
            </a:extLst>
          </p:cNvPr>
          <p:cNvSpPr txBox="1"/>
          <p:nvPr/>
        </p:nvSpPr>
        <p:spPr>
          <a:xfrm>
            <a:off x="43841" y="2737047"/>
            <a:ext cx="9056318" cy="1383905"/>
          </a:xfrm>
          <a:prstGeom prst="rect">
            <a:avLst/>
          </a:prstGeom>
          <a:noFill/>
        </p:spPr>
        <p:txBody>
          <a:bodyPr wrap="square">
            <a:spAutoFit/>
          </a:bodyPr>
          <a:lstStyle/>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15 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“See, I have set before you today life and prosperity, death and adversity. </a:t>
            </a:r>
          </a:p>
        </p:txBody>
      </p:sp>
    </p:spTree>
    <p:extLst>
      <p:ext uri="{BB962C8B-B14F-4D97-AF65-F5344CB8AC3E}">
        <p14:creationId xmlns:p14="http://schemas.microsoft.com/office/powerpoint/2010/main" val="33951578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C064D-ACD5-B57F-C019-3DA6AC78A8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53AFD6-CB82-B7E6-F163-80A76EE5552B}"/>
              </a:ext>
            </a:extLst>
          </p:cNvPr>
          <p:cNvSpPr txBox="1"/>
          <p:nvPr/>
        </p:nvSpPr>
        <p:spPr>
          <a:xfrm>
            <a:off x="0" y="428723"/>
            <a:ext cx="9144000" cy="6000553"/>
          </a:xfrm>
          <a:prstGeom prst="rect">
            <a:avLst/>
          </a:prstGeom>
          <a:noFill/>
        </p:spPr>
        <p:txBody>
          <a:bodyPr wrap="square">
            <a:spAutoFit/>
          </a:bodyPr>
          <a:lstStyle/>
          <a:p>
            <a:pPr algn="ctr">
              <a:lnSpc>
                <a:spcPct val="150000"/>
              </a:lnSpc>
            </a:pPr>
            <a:endPar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16 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If you obey the commandments of the </a:t>
            </a:r>
            <a:r>
              <a:rPr lang="en-US" sz="3000" cap="small" dirty="0">
                <a:solidFill>
                  <a:srgbClr val="000000"/>
                </a:solidFill>
                <a:latin typeface="Verdana" panose="020B0604030504040204" pitchFamily="34" charset="0"/>
                <a:ea typeface="Verdana" panose="020B0604030504040204" pitchFamily="34" charset="0"/>
                <a:cs typeface="Verdana" panose="020B0604030504040204" pitchFamily="34" charset="0"/>
              </a:rPr>
              <a:t>Lord</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your God</a:t>
            </a:r>
            <a:r>
              <a:rPr lang="en-US" sz="30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that I am commanding you today, by loving the </a:t>
            </a:r>
            <a:r>
              <a:rPr lang="en-US" sz="3000" cap="small" dirty="0">
                <a:solidFill>
                  <a:srgbClr val="000000"/>
                </a:solidFill>
                <a:latin typeface="Verdana" panose="020B0604030504040204" pitchFamily="34" charset="0"/>
                <a:ea typeface="Verdana" panose="020B0604030504040204" pitchFamily="34" charset="0"/>
                <a:cs typeface="Verdana" panose="020B0604030504040204" pitchFamily="34" charset="0"/>
              </a:rPr>
              <a:t>Lord</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your God, walking in his ways, and observing his commandments, decrees, and ordinances, then you shall live and become numerous, and the </a:t>
            </a:r>
            <a:r>
              <a:rPr lang="en-US" sz="3000" cap="small" dirty="0">
                <a:solidFill>
                  <a:srgbClr val="000000"/>
                </a:solidFill>
                <a:latin typeface="Verdana" panose="020B0604030504040204" pitchFamily="34" charset="0"/>
                <a:ea typeface="Verdana" panose="020B0604030504040204" pitchFamily="34" charset="0"/>
                <a:cs typeface="Verdana" panose="020B0604030504040204" pitchFamily="34" charset="0"/>
              </a:rPr>
              <a:t>Lord</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your God will bless you in the land that you are entering to possess. </a:t>
            </a:r>
          </a:p>
        </p:txBody>
      </p:sp>
    </p:spTree>
    <p:extLst>
      <p:ext uri="{BB962C8B-B14F-4D97-AF65-F5344CB8AC3E}">
        <p14:creationId xmlns:p14="http://schemas.microsoft.com/office/powerpoint/2010/main" val="400010079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842D-4688-D9E3-8032-AA9F0D1CF8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015D2F-F758-336E-C30D-61AD7F0B65F0}"/>
              </a:ext>
            </a:extLst>
          </p:cNvPr>
          <p:cNvSpPr txBox="1"/>
          <p:nvPr/>
        </p:nvSpPr>
        <p:spPr>
          <a:xfrm>
            <a:off x="0" y="774972"/>
            <a:ext cx="9144000" cy="5308056"/>
          </a:xfrm>
          <a:prstGeom prst="rect">
            <a:avLst/>
          </a:prstGeom>
          <a:noFill/>
        </p:spPr>
        <p:txBody>
          <a:bodyPr wrap="square">
            <a:spAutoFit/>
          </a:bodyPr>
          <a:lstStyle/>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17 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But if your heart turns away and you do not hear but are led astray to bow down to other gods and serve them, </a:t>
            </a:r>
          </a:p>
          <a:p>
            <a:pPr algn="ctr">
              <a:lnSpc>
                <a:spcPct val="150000"/>
              </a:lnSpc>
            </a:pPr>
            <a:endPar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18 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I declare to you today that you shall certainly perish; you shall not live long in the land that you are crossing the Jordan to enter and possess. </a:t>
            </a:r>
          </a:p>
        </p:txBody>
      </p:sp>
    </p:spTree>
    <p:extLst>
      <p:ext uri="{BB962C8B-B14F-4D97-AF65-F5344CB8AC3E}">
        <p14:creationId xmlns:p14="http://schemas.microsoft.com/office/powerpoint/2010/main" val="16211464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A6E5A-7F6B-656D-F938-FAB371E5A7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C70EF5-3ECA-7C66-D478-F458A76095DB}"/>
              </a:ext>
            </a:extLst>
          </p:cNvPr>
          <p:cNvSpPr txBox="1"/>
          <p:nvPr/>
        </p:nvSpPr>
        <p:spPr>
          <a:xfrm>
            <a:off x="0" y="2044550"/>
            <a:ext cx="9144000" cy="2768900"/>
          </a:xfrm>
          <a:prstGeom prst="rect">
            <a:avLst/>
          </a:prstGeom>
          <a:noFill/>
        </p:spPr>
        <p:txBody>
          <a:bodyPr wrap="square">
            <a:spAutoFit/>
          </a:bodyPr>
          <a:lstStyle/>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19 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I call heaven and earth to witness against you today that I have set before you life and death, blessings and curses. Choose life so that you and your descendants may live, </a:t>
            </a:r>
          </a:p>
        </p:txBody>
      </p:sp>
    </p:spTree>
    <p:extLst>
      <p:ext uri="{BB962C8B-B14F-4D97-AF65-F5344CB8AC3E}">
        <p14:creationId xmlns:p14="http://schemas.microsoft.com/office/powerpoint/2010/main" val="41105563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7111E-F720-32B4-9B9D-1BCA1AFA9D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52248F-CCB1-8444-0B5E-40FBD5A5F49F}"/>
              </a:ext>
            </a:extLst>
          </p:cNvPr>
          <p:cNvSpPr txBox="1"/>
          <p:nvPr/>
        </p:nvSpPr>
        <p:spPr>
          <a:xfrm>
            <a:off x="0" y="1352053"/>
            <a:ext cx="9144000" cy="4153894"/>
          </a:xfrm>
          <a:prstGeom prst="rect">
            <a:avLst/>
          </a:prstGeom>
          <a:noFill/>
        </p:spPr>
        <p:txBody>
          <a:bodyPr wrap="square">
            <a:spAutoFit/>
          </a:bodyPr>
          <a:lstStyle/>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20 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loving the </a:t>
            </a:r>
            <a:r>
              <a:rPr lang="en-US" sz="3000" cap="small" dirty="0">
                <a:solidFill>
                  <a:srgbClr val="000000"/>
                </a:solidFill>
                <a:latin typeface="Verdana" panose="020B0604030504040204" pitchFamily="34" charset="0"/>
                <a:ea typeface="Verdana" panose="020B0604030504040204" pitchFamily="34" charset="0"/>
                <a:cs typeface="Verdana" panose="020B0604030504040204" pitchFamily="34" charset="0"/>
              </a:rPr>
              <a:t>Lord</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your God, obeying him, and holding fast to him, for that means life to you and length of days, so that you may live in the land that the </a:t>
            </a:r>
            <a:r>
              <a:rPr lang="en-US" sz="3000" cap="small" dirty="0">
                <a:solidFill>
                  <a:srgbClr val="000000"/>
                </a:solidFill>
                <a:latin typeface="Verdana" panose="020B0604030504040204" pitchFamily="34" charset="0"/>
                <a:ea typeface="Verdana" panose="020B0604030504040204" pitchFamily="34" charset="0"/>
                <a:cs typeface="Verdana" panose="020B0604030504040204" pitchFamily="34" charset="0"/>
              </a:rPr>
              <a:t>Lord</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swore to give to your ancestors, to Abraham, to Isaac, and to Jacob.”</a:t>
            </a:r>
          </a:p>
        </p:txBody>
      </p:sp>
    </p:spTree>
    <p:extLst>
      <p:ext uri="{BB962C8B-B14F-4D97-AF65-F5344CB8AC3E}">
        <p14:creationId xmlns:p14="http://schemas.microsoft.com/office/powerpoint/2010/main" val="2520171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601" y="459352"/>
            <a:ext cx="3088098" cy="5463560"/>
          </a:xfrm>
          <a:prstGeom prst="rect">
            <a:avLst/>
          </a:prstGeom>
        </p:spPr>
      </p:pic>
      <p:sp>
        <p:nvSpPr>
          <p:cNvPr id="6" name="TextBox 5"/>
          <p:cNvSpPr txBox="1"/>
          <p:nvPr/>
        </p:nvSpPr>
        <p:spPr>
          <a:xfrm>
            <a:off x="4201383" y="1767006"/>
            <a:ext cx="4181839" cy="3323987"/>
          </a:xfrm>
          <a:prstGeom prst="rect">
            <a:avLst/>
          </a:prstGeom>
          <a:noFill/>
        </p:spPr>
        <p:txBody>
          <a:bodyPr wrap="square" rtlCol="0">
            <a:spAutoFit/>
          </a:bodyPr>
          <a:lstStyle/>
          <a:p>
            <a:pPr algn="ctr"/>
            <a:r>
              <a:rPr lang="en-US" sz="3000" dirty="0">
                <a:ea typeface="Times New Roman" charset="0"/>
                <a:cs typeface="Times New Roman" charset="0"/>
              </a:rPr>
              <a:t>WELCOME,</a:t>
            </a:r>
          </a:p>
          <a:p>
            <a:pPr algn="ctr"/>
            <a:endParaRPr lang="en-US" sz="3000" dirty="0">
              <a:ea typeface="Times New Roman" charset="0"/>
              <a:cs typeface="Times New Roman" charset="0"/>
            </a:endParaRPr>
          </a:p>
          <a:p>
            <a:pPr algn="ctr"/>
            <a:r>
              <a:rPr lang="en-US" sz="3000" dirty="0">
                <a:ea typeface="Times New Roman" charset="0"/>
                <a:cs typeface="Times New Roman" charset="0"/>
              </a:rPr>
              <a:t>ANNOUNCEMENTS,</a:t>
            </a:r>
          </a:p>
          <a:p>
            <a:pPr algn="ctr"/>
            <a:endParaRPr lang="en-US" sz="3000" dirty="0">
              <a:ea typeface="Times New Roman" charset="0"/>
              <a:cs typeface="Times New Roman" charset="0"/>
            </a:endParaRPr>
          </a:p>
          <a:p>
            <a:pPr algn="ctr"/>
            <a:r>
              <a:rPr lang="en-US" sz="3000" dirty="0">
                <a:ea typeface="Times New Roman" charset="0"/>
                <a:cs typeface="Times New Roman" charset="0"/>
              </a:rPr>
              <a:t>and</a:t>
            </a:r>
          </a:p>
          <a:p>
            <a:pPr algn="ctr"/>
            <a:endParaRPr lang="en-US" sz="3000" dirty="0">
              <a:ea typeface="Times New Roman" charset="0"/>
              <a:cs typeface="Times New Roman" charset="0"/>
            </a:endParaRPr>
          </a:p>
          <a:p>
            <a:pPr algn="ctr"/>
            <a:r>
              <a:rPr lang="en-US" sz="3000" dirty="0">
                <a:ea typeface="Times New Roman" charset="0"/>
                <a:cs typeface="Times New Roman" charset="0"/>
              </a:rPr>
              <a:t>CELEBRATIONS</a:t>
            </a:r>
          </a:p>
        </p:txBody>
      </p:sp>
      <p:sp>
        <p:nvSpPr>
          <p:cNvPr id="3" name="Text Placeholder 2">
            <a:extLst>
              <a:ext uri="{FF2B5EF4-FFF2-40B4-BE49-F238E27FC236}">
                <a16:creationId xmlns:a16="http://schemas.microsoft.com/office/drawing/2014/main" id="{4BE48C85-74DE-3EDA-A57D-24506D099521}"/>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9032976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8B21E-7B5B-3873-471C-06EC4F753DF3}"/>
              </a:ext>
            </a:extLst>
          </p:cNvPr>
          <p:cNvSpPr txBox="1"/>
          <p:nvPr/>
        </p:nvSpPr>
        <p:spPr>
          <a:xfrm>
            <a:off x="0" y="1375361"/>
            <a:ext cx="6317673" cy="4107278"/>
          </a:xfrm>
          <a:prstGeom prst="rect">
            <a:avLst/>
          </a:prstGeom>
          <a:noFill/>
        </p:spPr>
        <p:txBody>
          <a:bodyPr wrap="square">
            <a:spAutoFit/>
          </a:bodyPr>
          <a:lstStyle/>
          <a:p>
            <a:pPr algn="ctr">
              <a:lnSpc>
                <a:spcPct val="150000"/>
              </a:lnSpc>
              <a:buNone/>
            </a:pPr>
            <a:r>
              <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The Word of God for the people of God </a:t>
            </a:r>
          </a:p>
          <a:p>
            <a:pPr algn="ctr">
              <a:lnSpc>
                <a:spcPct val="150000"/>
              </a:lnSpc>
              <a:buNone/>
            </a:pP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4500" b="1"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Thanks be to God</a:t>
            </a: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61056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843E370-D0A8-FEE5-861F-252902D4CD79}"/>
              </a:ext>
            </a:extLst>
          </p:cNvPr>
          <p:cNvPicPr>
            <a:picLocks noChangeAspect="1" noChangeArrowheads="1"/>
          </p:cNvPicPr>
          <p:nvPr/>
        </p:nvPicPr>
        <p:blipFill>
          <a:blip r:embed="rId2">
            <a:alphaModFix amt="20000"/>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A8B9FA-5A5D-EBEB-CE51-917181B6FB2C}"/>
              </a:ext>
            </a:extLst>
          </p:cNvPr>
          <p:cNvSpPr txBox="1"/>
          <p:nvPr/>
        </p:nvSpPr>
        <p:spPr>
          <a:xfrm>
            <a:off x="1890995" y="83284"/>
            <a:ext cx="5362006" cy="1446550"/>
          </a:xfrm>
          <a:prstGeom prst="rect">
            <a:avLst/>
          </a:prstGeom>
          <a:noFill/>
        </p:spPr>
        <p:txBody>
          <a:bodyPr wrap="square" rtlCol="0">
            <a:spAutoFit/>
          </a:bodyPr>
          <a:lstStyle/>
          <a:p>
            <a:r>
              <a:rPr lang="en-US" sz="8800" b="1" dirty="0">
                <a:latin typeface="Verdana" panose="020B0604030504040204" pitchFamily="34" charset="0"/>
                <a:ea typeface="Verdana" panose="020B0604030504040204" pitchFamily="34" charset="0"/>
                <a:cs typeface="Verdana" panose="020B0604030504040204" pitchFamily="34" charset="0"/>
              </a:rPr>
              <a:t>Sermon</a:t>
            </a:r>
          </a:p>
        </p:txBody>
      </p:sp>
      <p:sp>
        <p:nvSpPr>
          <p:cNvPr id="3" name="TextBox 2">
            <a:extLst>
              <a:ext uri="{FF2B5EF4-FFF2-40B4-BE49-F238E27FC236}">
                <a16:creationId xmlns:a16="http://schemas.microsoft.com/office/drawing/2014/main" id="{FED0075C-58B9-59F7-41B2-BFDF7C0B4690}"/>
              </a:ext>
            </a:extLst>
          </p:cNvPr>
          <p:cNvSpPr txBox="1"/>
          <p:nvPr/>
        </p:nvSpPr>
        <p:spPr>
          <a:xfrm>
            <a:off x="67960" y="2967335"/>
            <a:ext cx="9008076" cy="1631216"/>
          </a:xfrm>
          <a:prstGeom prst="rect">
            <a:avLst/>
          </a:prstGeom>
          <a:solidFill>
            <a:srgbClr val="FFF2CC">
              <a:alpha val="14000"/>
            </a:srgbClr>
          </a:solidFill>
        </p:spPr>
        <p:txBody>
          <a:bodyPr wrap="square" rtlCol="0">
            <a:spAutoFit/>
          </a:bodyPr>
          <a:lstStyle/>
          <a:p>
            <a:pPr algn="ctr"/>
            <a:r>
              <a:rPr lang="en-US" sz="5000" b="1" dirty="0">
                <a:latin typeface="Verdana" panose="020B0604030504040204" pitchFamily="34" charset="0"/>
                <a:ea typeface="Verdana" panose="020B0604030504040204" pitchFamily="34" charset="0"/>
                <a:cs typeface="Verdana" panose="020B0604030504040204" pitchFamily="34" charset="0"/>
              </a:rPr>
              <a:t>“It’s Not Too Late to Choose Life” </a:t>
            </a:r>
          </a:p>
        </p:txBody>
      </p:sp>
    </p:spTree>
    <p:extLst>
      <p:ext uri="{BB962C8B-B14F-4D97-AF65-F5344CB8AC3E}">
        <p14:creationId xmlns:p14="http://schemas.microsoft.com/office/powerpoint/2010/main" val="8764537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015D4-1D5A-714F-B450-FCC9486ED6F8}"/>
              </a:ext>
            </a:extLst>
          </p:cNvPr>
          <p:cNvPicPr>
            <a:picLocks noChangeAspect="1"/>
          </p:cNvPicPr>
          <p:nvPr/>
        </p:nvPicPr>
        <p:blipFill>
          <a:blip r:embed="rId2">
            <a:alphaModFix amt="20000"/>
          </a:blip>
          <a:stretch>
            <a:fillRect/>
          </a:stretch>
        </p:blipFill>
        <p:spPr>
          <a:xfrm>
            <a:off x="-282" y="0"/>
            <a:ext cx="9144000"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1" y="2203728"/>
            <a:ext cx="9143999"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Marvelous grace of our loving Lord, </a:t>
            </a:r>
          </a:p>
          <a:p>
            <a:pPr algn="ctr"/>
            <a:r>
              <a:rPr lang="en-US" sz="4000" dirty="0">
                <a:latin typeface="Times New Roman" charset="0"/>
                <a:ea typeface="Times New Roman" charset="0"/>
                <a:cs typeface="Times New Roman" charset="0"/>
              </a:rPr>
              <a:t>grace that exceeds </a:t>
            </a:r>
          </a:p>
          <a:p>
            <a:pPr algn="ctr"/>
            <a:r>
              <a:rPr lang="en-US" sz="4000" dirty="0">
                <a:latin typeface="Times New Roman" charset="0"/>
                <a:ea typeface="Times New Roman" charset="0"/>
                <a:cs typeface="Times New Roman" charset="0"/>
              </a:rPr>
              <a:t>our sin and our guilt!</a:t>
            </a:r>
          </a:p>
          <a:p>
            <a:pPr algn="ctr"/>
            <a:r>
              <a:rPr lang="en-US" sz="4000" dirty="0">
                <a:latin typeface="Times New Roman" charset="0"/>
                <a:ea typeface="Times New Roman" charset="0"/>
                <a:cs typeface="Times New Roman" charset="0"/>
              </a:rPr>
              <a:t>Yonder on Calvary’s mount outpoured, there where the blood of </a:t>
            </a:r>
          </a:p>
          <a:p>
            <a:pPr algn="ctr"/>
            <a:r>
              <a:rPr lang="en-US" sz="4000" dirty="0">
                <a:latin typeface="Times New Roman" charset="0"/>
                <a:ea typeface="Times New Roman" charset="0"/>
                <a:cs typeface="Times New Roman" charset="0"/>
              </a:rPr>
              <a:t>the Lamb was spilt.</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7F73353C-B803-014F-817F-9FC0B1F12A10}"/>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“Grace Greater than Our Sin”  UMH 365</a:t>
            </a:r>
          </a:p>
          <a:p>
            <a:pPr algn="ctr"/>
            <a:r>
              <a:rPr lang="en-US" dirty="0">
                <a:latin typeface="Times New Roman" charset="0"/>
                <a:ea typeface="Times New Roman" charset="0"/>
                <a:cs typeface="Times New Roman" charset="0"/>
              </a:rPr>
              <a:t>WORDS: Julia H. Johnston, 1911     MUSIC: Daniel B. Towner, 1910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326490061"/>
      </p:ext>
    </p:extLst>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0511C4-E920-0B47-A1BA-C023C9C768DC}"/>
              </a:ext>
            </a:extLst>
          </p:cNvPr>
          <p:cNvPicPr>
            <a:picLocks noChangeAspect="1"/>
          </p:cNvPicPr>
          <p:nvPr/>
        </p:nvPicPr>
        <p:blipFill>
          <a:blip r:embed="rId2">
            <a:alphaModFix amt="20000"/>
          </a:blip>
          <a:stretch>
            <a:fillRect/>
          </a:stretch>
        </p:blipFill>
        <p:spPr>
          <a:xfrm>
            <a:off x="-282" y="0"/>
            <a:ext cx="9144000"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563" y="28192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Grace, grace, God’s grace,</a:t>
            </a:r>
          </a:p>
          <a:p>
            <a:pPr algn="ctr"/>
            <a:r>
              <a:rPr lang="en-US" sz="4000" dirty="0">
                <a:latin typeface="Times New Roman" charset="0"/>
                <a:ea typeface="Times New Roman" charset="0"/>
                <a:cs typeface="Times New Roman" charset="0"/>
              </a:rPr>
              <a:t>grace that will pardon and cleanse within;</a:t>
            </a:r>
          </a:p>
          <a:p>
            <a:pPr algn="ctr"/>
            <a:r>
              <a:rPr lang="en-US" sz="4000" dirty="0">
                <a:latin typeface="Times New Roman" charset="0"/>
                <a:ea typeface="Times New Roman" charset="0"/>
                <a:cs typeface="Times New Roman" charset="0"/>
              </a:rPr>
              <a:t>grace, grace, God’s grace,</a:t>
            </a:r>
          </a:p>
          <a:p>
            <a:pPr algn="ctr"/>
            <a:r>
              <a:rPr lang="en-US" sz="4000" dirty="0">
                <a:latin typeface="Times New Roman" charset="0"/>
                <a:ea typeface="Times New Roman" charset="0"/>
                <a:cs typeface="Times New Roman" charset="0"/>
              </a:rPr>
              <a:t>grace that is greater than all our sin!</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DD31766E-1B6C-E94F-859F-A509E91506BD}"/>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“Grace Greater than Our Sin”  UMH 365</a:t>
            </a:r>
          </a:p>
          <a:p>
            <a:pPr algn="ctr"/>
            <a:r>
              <a:rPr lang="en-US" dirty="0">
                <a:latin typeface="Times New Roman" charset="0"/>
                <a:ea typeface="Times New Roman" charset="0"/>
                <a:cs typeface="Times New Roman" charset="0"/>
              </a:rPr>
              <a:t>WORDS: Julia H. Johnston, 1911     MUSIC: Daniel B. Towner, 1910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08499028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015D4-1D5A-714F-B450-FCC9486ED6F8}"/>
              </a:ext>
            </a:extLst>
          </p:cNvPr>
          <p:cNvPicPr>
            <a:picLocks noChangeAspect="1"/>
          </p:cNvPicPr>
          <p:nvPr/>
        </p:nvPicPr>
        <p:blipFill>
          <a:blip r:embed="rId2">
            <a:alphaModFix amt="20000"/>
          </a:blip>
          <a:stretch>
            <a:fillRect/>
          </a:stretch>
        </p:blipFill>
        <p:spPr>
          <a:xfrm>
            <a:off x="-282" y="0"/>
            <a:ext cx="9144000"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1" y="2203728"/>
            <a:ext cx="9143999"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Sin and despair, like the sea waves cold, threaten the soul</a:t>
            </a:r>
          </a:p>
          <a:p>
            <a:pPr algn="ctr"/>
            <a:r>
              <a:rPr lang="en-US" sz="4000" dirty="0">
                <a:latin typeface="Times New Roman" charset="0"/>
                <a:ea typeface="Times New Roman" charset="0"/>
                <a:cs typeface="Times New Roman" charset="0"/>
              </a:rPr>
              <a:t>with infinite loss;</a:t>
            </a:r>
          </a:p>
          <a:p>
            <a:pPr algn="ctr"/>
            <a:r>
              <a:rPr lang="en-US" sz="4000" dirty="0">
                <a:latin typeface="Times New Roman" charset="0"/>
                <a:ea typeface="Times New Roman" charset="0"/>
                <a:cs typeface="Times New Roman" charset="0"/>
              </a:rPr>
              <a:t>grace that is greater, yes, grace untold, points to the refuge,</a:t>
            </a:r>
          </a:p>
          <a:p>
            <a:pPr algn="ctr"/>
            <a:r>
              <a:rPr lang="en-US" sz="4000" dirty="0">
                <a:latin typeface="Times New Roman" charset="0"/>
                <a:ea typeface="Times New Roman" charset="0"/>
                <a:cs typeface="Times New Roman" charset="0"/>
              </a:rPr>
              <a:t>the mighty cross.</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7F73353C-B803-014F-817F-9FC0B1F12A10}"/>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“Grace Greater than Our Sin”  UMH 365</a:t>
            </a:r>
          </a:p>
          <a:p>
            <a:pPr algn="ctr"/>
            <a:r>
              <a:rPr lang="en-US" dirty="0">
                <a:latin typeface="Times New Roman" charset="0"/>
                <a:ea typeface="Times New Roman" charset="0"/>
                <a:cs typeface="Times New Roman" charset="0"/>
              </a:rPr>
              <a:t>WORDS: Julia H. Johnston, 1911     MUSIC: Daniel B. Towner, 1910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92243688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0511C4-E920-0B47-A1BA-C023C9C768DC}"/>
              </a:ext>
            </a:extLst>
          </p:cNvPr>
          <p:cNvPicPr>
            <a:picLocks noChangeAspect="1"/>
          </p:cNvPicPr>
          <p:nvPr/>
        </p:nvPicPr>
        <p:blipFill>
          <a:blip r:embed="rId2">
            <a:alphaModFix amt="20000"/>
          </a:blip>
          <a:stretch>
            <a:fillRect/>
          </a:stretch>
        </p:blipFill>
        <p:spPr>
          <a:xfrm>
            <a:off x="-282" y="0"/>
            <a:ext cx="9144000"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563" y="28192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Grace, grace, God’s grace,</a:t>
            </a:r>
          </a:p>
          <a:p>
            <a:pPr algn="ctr"/>
            <a:r>
              <a:rPr lang="en-US" sz="4000" dirty="0">
                <a:latin typeface="Times New Roman" charset="0"/>
                <a:ea typeface="Times New Roman" charset="0"/>
                <a:cs typeface="Times New Roman" charset="0"/>
              </a:rPr>
              <a:t>grace that will pardon and cleanse within;</a:t>
            </a:r>
          </a:p>
          <a:p>
            <a:pPr algn="ctr"/>
            <a:r>
              <a:rPr lang="en-US" sz="4000" dirty="0">
                <a:latin typeface="Times New Roman" charset="0"/>
                <a:ea typeface="Times New Roman" charset="0"/>
                <a:cs typeface="Times New Roman" charset="0"/>
              </a:rPr>
              <a:t>grace, grace, God’s grace,</a:t>
            </a:r>
          </a:p>
          <a:p>
            <a:pPr algn="ctr"/>
            <a:r>
              <a:rPr lang="en-US" sz="4000" dirty="0">
                <a:latin typeface="Times New Roman" charset="0"/>
                <a:ea typeface="Times New Roman" charset="0"/>
                <a:cs typeface="Times New Roman" charset="0"/>
              </a:rPr>
              <a:t>grace that is greater than all our sin!</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DD31766E-1B6C-E94F-859F-A509E91506BD}"/>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“Grace Greater than Our Sin”  UMH 365</a:t>
            </a:r>
          </a:p>
          <a:p>
            <a:pPr algn="ctr"/>
            <a:r>
              <a:rPr lang="en-US" dirty="0">
                <a:latin typeface="Times New Roman" charset="0"/>
                <a:ea typeface="Times New Roman" charset="0"/>
                <a:cs typeface="Times New Roman" charset="0"/>
              </a:rPr>
              <a:t>WORDS: Julia H. Johnston, 1911     MUSIC: Daniel B. Towner, 1910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85303981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015D4-1D5A-714F-B450-FCC9486ED6F8}"/>
              </a:ext>
            </a:extLst>
          </p:cNvPr>
          <p:cNvPicPr>
            <a:picLocks noChangeAspect="1"/>
          </p:cNvPicPr>
          <p:nvPr/>
        </p:nvPicPr>
        <p:blipFill>
          <a:blip r:embed="rId2">
            <a:alphaModFix amt="20000"/>
          </a:blip>
          <a:stretch>
            <a:fillRect/>
          </a:stretch>
        </p:blipFill>
        <p:spPr>
          <a:xfrm>
            <a:off x="-282" y="0"/>
            <a:ext cx="9144000"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1" y="2203728"/>
            <a:ext cx="9143999"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Dark is the stain that we cannot hide.</a:t>
            </a:r>
          </a:p>
          <a:p>
            <a:pPr algn="ctr"/>
            <a:r>
              <a:rPr lang="en-US" sz="4000" dirty="0">
                <a:latin typeface="Times New Roman" charset="0"/>
                <a:ea typeface="Times New Roman" charset="0"/>
                <a:cs typeface="Times New Roman" charset="0"/>
              </a:rPr>
              <a:t>What can avail</a:t>
            </a:r>
          </a:p>
          <a:p>
            <a:pPr algn="ctr"/>
            <a:r>
              <a:rPr lang="en-US" sz="4000" dirty="0">
                <a:latin typeface="Times New Roman" charset="0"/>
                <a:ea typeface="Times New Roman" charset="0"/>
                <a:cs typeface="Times New Roman" charset="0"/>
              </a:rPr>
              <a:t>to wash it away?</a:t>
            </a:r>
          </a:p>
          <a:p>
            <a:pPr algn="ctr"/>
            <a:r>
              <a:rPr lang="en-US" sz="4000" dirty="0">
                <a:latin typeface="Times New Roman" charset="0"/>
                <a:ea typeface="Times New Roman" charset="0"/>
                <a:cs typeface="Times New Roman" charset="0"/>
              </a:rPr>
              <a:t>Look!  There is flowing a crimson tide, brighter than snow you </a:t>
            </a:r>
          </a:p>
          <a:p>
            <a:pPr algn="ctr"/>
            <a:r>
              <a:rPr lang="en-US" sz="4000" dirty="0">
                <a:latin typeface="Times New Roman" charset="0"/>
                <a:ea typeface="Times New Roman" charset="0"/>
                <a:cs typeface="Times New Roman" charset="0"/>
              </a:rPr>
              <a:t>may be today.</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7F73353C-B803-014F-817F-9FC0B1F12A10}"/>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“Grace Greater than Our Sin”  UMH 365</a:t>
            </a:r>
          </a:p>
          <a:p>
            <a:pPr algn="ctr"/>
            <a:r>
              <a:rPr lang="en-US" dirty="0">
                <a:latin typeface="Times New Roman" charset="0"/>
                <a:ea typeface="Times New Roman" charset="0"/>
                <a:cs typeface="Times New Roman" charset="0"/>
              </a:rPr>
              <a:t>WORDS: Julia H. Johnston, 1911     MUSIC: Daniel B. Towner, 1910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82733634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0511C4-E920-0B47-A1BA-C023C9C768DC}"/>
              </a:ext>
            </a:extLst>
          </p:cNvPr>
          <p:cNvPicPr>
            <a:picLocks noChangeAspect="1"/>
          </p:cNvPicPr>
          <p:nvPr/>
        </p:nvPicPr>
        <p:blipFill>
          <a:blip r:embed="rId2">
            <a:alphaModFix amt="20000"/>
          </a:blip>
          <a:stretch>
            <a:fillRect/>
          </a:stretch>
        </p:blipFill>
        <p:spPr>
          <a:xfrm>
            <a:off x="-282" y="0"/>
            <a:ext cx="9144000"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563" y="28192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Grace, grace, God’s grace,</a:t>
            </a:r>
          </a:p>
          <a:p>
            <a:pPr algn="ctr"/>
            <a:r>
              <a:rPr lang="en-US" sz="4000" dirty="0">
                <a:latin typeface="Times New Roman" charset="0"/>
                <a:ea typeface="Times New Roman" charset="0"/>
                <a:cs typeface="Times New Roman" charset="0"/>
              </a:rPr>
              <a:t>grace that will pardon and cleanse within;</a:t>
            </a:r>
          </a:p>
          <a:p>
            <a:pPr algn="ctr"/>
            <a:r>
              <a:rPr lang="en-US" sz="4000" dirty="0">
                <a:latin typeface="Times New Roman" charset="0"/>
                <a:ea typeface="Times New Roman" charset="0"/>
                <a:cs typeface="Times New Roman" charset="0"/>
              </a:rPr>
              <a:t>grace, grace, God’s grace,</a:t>
            </a:r>
          </a:p>
          <a:p>
            <a:pPr algn="ctr"/>
            <a:r>
              <a:rPr lang="en-US" sz="4000" dirty="0">
                <a:latin typeface="Times New Roman" charset="0"/>
                <a:ea typeface="Times New Roman" charset="0"/>
                <a:cs typeface="Times New Roman" charset="0"/>
              </a:rPr>
              <a:t>grace that is greater than all our sin!</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DD31766E-1B6C-E94F-859F-A509E91506BD}"/>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“Grace Greater than Our Sin”  UMH 365</a:t>
            </a:r>
          </a:p>
          <a:p>
            <a:pPr algn="ctr"/>
            <a:r>
              <a:rPr lang="en-US" dirty="0">
                <a:latin typeface="Times New Roman" charset="0"/>
                <a:ea typeface="Times New Roman" charset="0"/>
                <a:cs typeface="Times New Roman" charset="0"/>
              </a:rPr>
              <a:t>WORDS: Julia H. Johnston, 1911     MUSIC: Daniel B. Towner, 1910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52979985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015D4-1D5A-714F-B450-FCC9486ED6F8}"/>
              </a:ext>
            </a:extLst>
          </p:cNvPr>
          <p:cNvPicPr>
            <a:picLocks noChangeAspect="1"/>
          </p:cNvPicPr>
          <p:nvPr/>
        </p:nvPicPr>
        <p:blipFill>
          <a:blip r:embed="rId2">
            <a:alphaModFix amt="20000"/>
          </a:blip>
          <a:stretch>
            <a:fillRect/>
          </a:stretch>
        </p:blipFill>
        <p:spPr>
          <a:xfrm>
            <a:off x="-282" y="0"/>
            <a:ext cx="9144000"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1" y="2203728"/>
            <a:ext cx="9143999" cy="3693319"/>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Marvelous, infinite, matchless grace, </a:t>
            </a:r>
          </a:p>
          <a:p>
            <a:pPr algn="ctr"/>
            <a:r>
              <a:rPr lang="en-US" sz="4000" dirty="0">
                <a:latin typeface="Times New Roman" charset="0"/>
                <a:ea typeface="Times New Roman" charset="0"/>
                <a:cs typeface="Times New Roman" charset="0"/>
              </a:rPr>
              <a:t>freely bestowed </a:t>
            </a:r>
          </a:p>
          <a:p>
            <a:pPr algn="ctr"/>
            <a:r>
              <a:rPr lang="en-US" sz="4000" dirty="0">
                <a:latin typeface="Times New Roman" charset="0"/>
                <a:ea typeface="Times New Roman" charset="0"/>
                <a:cs typeface="Times New Roman" charset="0"/>
              </a:rPr>
              <a:t>on all who believe!</a:t>
            </a:r>
          </a:p>
          <a:p>
            <a:pPr algn="ctr"/>
            <a:r>
              <a:rPr lang="en-US" sz="3800" dirty="0">
                <a:latin typeface="Times New Roman" charset="0"/>
                <a:ea typeface="Times New Roman" charset="0"/>
                <a:cs typeface="Times New Roman" charset="0"/>
              </a:rPr>
              <a:t>You that are longing to see his face, </a:t>
            </a:r>
          </a:p>
          <a:p>
            <a:pPr algn="ctr"/>
            <a:r>
              <a:rPr lang="en-US" sz="3800" dirty="0">
                <a:latin typeface="Times New Roman" charset="0"/>
                <a:ea typeface="Times New Roman" charset="0"/>
                <a:cs typeface="Times New Roman" charset="0"/>
              </a:rPr>
              <a:t>will you this moment </a:t>
            </a:r>
          </a:p>
          <a:p>
            <a:pPr algn="ctr"/>
            <a:r>
              <a:rPr lang="en-US" sz="3800" dirty="0">
                <a:latin typeface="Times New Roman" charset="0"/>
                <a:ea typeface="Times New Roman" charset="0"/>
                <a:cs typeface="Times New Roman" charset="0"/>
              </a:rPr>
              <a:t>his grace receive?</a:t>
            </a:r>
          </a:p>
        </p:txBody>
      </p:sp>
      <p:sp>
        <p:nvSpPr>
          <p:cNvPr id="5" name="TextBox 4">
            <a:extLst>
              <a:ext uri="{FF2B5EF4-FFF2-40B4-BE49-F238E27FC236}">
                <a16:creationId xmlns:a16="http://schemas.microsoft.com/office/drawing/2014/main" id="{7F73353C-B803-014F-817F-9FC0B1F12A10}"/>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“Grace Greater than Our Sin”  UMH 365</a:t>
            </a:r>
          </a:p>
          <a:p>
            <a:pPr algn="ctr"/>
            <a:r>
              <a:rPr lang="en-US" dirty="0">
                <a:latin typeface="Times New Roman" charset="0"/>
                <a:ea typeface="Times New Roman" charset="0"/>
                <a:cs typeface="Times New Roman" charset="0"/>
              </a:rPr>
              <a:t>WORDS: Julia H. Johnston, 1911     MUSIC: Daniel B. Towner, 1910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68135729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0511C4-E920-0B47-A1BA-C023C9C768DC}"/>
              </a:ext>
            </a:extLst>
          </p:cNvPr>
          <p:cNvPicPr>
            <a:picLocks noChangeAspect="1"/>
          </p:cNvPicPr>
          <p:nvPr/>
        </p:nvPicPr>
        <p:blipFill>
          <a:blip r:embed="rId2">
            <a:alphaModFix amt="20000"/>
          </a:blip>
          <a:stretch>
            <a:fillRect/>
          </a:stretch>
        </p:blipFill>
        <p:spPr>
          <a:xfrm>
            <a:off x="-282" y="0"/>
            <a:ext cx="9144000"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563" y="28192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Grace, grace, God’s grace,</a:t>
            </a:r>
          </a:p>
          <a:p>
            <a:pPr algn="ctr"/>
            <a:r>
              <a:rPr lang="en-US" sz="4000" dirty="0">
                <a:latin typeface="Times New Roman" charset="0"/>
                <a:ea typeface="Times New Roman" charset="0"/>
                <a:cs typeface="Times New Roman" charset="0"/>
              </a:rPr>
              <a:t>grace that will pardon and cleanse within;</a:t>
            </a:r>
          </a:p>
          <a:p>
            <a:pPr algn="ctr"/>
            <a:r>
              <a:rPr lang="en-US" sz="4000" dirty="0">
                <a:latin typeface="Times New Roman" charset="0"/>
                <a:ea typeface="Times New Roman" charset="0"/>
                <a:cs typeface="Times New Roman" charset="0"/>
              </a:rPr>
              <a:t>grace, grace, God’s grace,</a:t>
            </a:r>
          </a:p>
          <a:p>
            <a:pPr algn="ctr"/>
            <a:r>
              <a:rPr lang="en-US" sz="4000" dirty="0">
                <a:latin typeface="Times New Roman" charset="0"/>
                <a:ea typeface="Times New Roman" charset="0"/>
                <a:cs typeface="Times New Roman" charset="0"/>
              </a:rPr>
              <a:t>grace that is greater than all our sin!</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DD31766E-1B6C-E94F-859F-A509E91506BD}"/>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“Grace Greater than Our Sin”  UMH 365</a:t>
            </a:r>
          </a:p>
          <a:p>
            <a:pPr algn="ctr"/>
            <a:r>
              <a:rPr lang="en-US" dirty="0">
                <a:latin typeface="Times New Roman" charset="0"/>
                <a:ea typeface="Times New Roman" charset="0"/>
                <a:cs typeface="Times New Roman" charset="0"/>
              </a:rPr>
              <a:t>WORDS: Julia H. Johnston, 1911     MUSIC: Daniel B. Towner, 1910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96541511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0E4C-1D28-8E1C-2EFE-BBE4F025B6EE}"/>
              </a:ext>
            </a:extLst>
          </p:cNvPr>
          <p:cNvSpPr>
            <a:spLocks noGrp="1"/>
          </p:cNvSpPr>
          <p:nvPr>
            <p:ph type="body" sz="quarter" idx="11"/>
          </p:nvPr>
        </p:nvSpPr>
        <p:spPr>
          <a:xfrm>
            <a:off x="1740228" y="1077606"/>
            <a:ext cx="7215812" cy="1515173"/>
          </a:xfrm>
        </p:spPr>
        <p:txBody>
          <a:bodyPr>
            <a:noAutofit/>
          </a:bodyPr>
          <a:lstStyle/>
          <a:p>
            <a:pPr>
              <a:lnSpc>
                <a:spcPct val="150000"/>
              </a:lnSpc>
            </a:pPr>
            <a:r>
              <a:rPr lang="en-US" dirty="0"/>
              <a:t>Wilderness-wanderers, holiness-seekers, listen for God’s voice today.</a:t>
            </a:r>
          </a:p>
        </p:txBody>
      </p:sp>
      <p:sp>
        <p:nvSpPr>
          <p:cNvPr id="3" name="Text Placeholder 2">
            <a:extLst>
              <a:ext uri="{FF2B5EF4-FFF2-40B4-BE49-F238E27FC236}">
                <a16:creationId xmlns:a16="http://schemas.microsoft.com/office/drawing/2014/main" id="{FED6E686-4D80-2E01-348E-5EF5CBD43CA6}"/>
              </a:ext>
            </a:extLst>
          </p:cNvPr>
          <p:cNvSpPr>
            <a:spLocks noGrp="1"/>
          </p:cNvSpPr>
          <p:nvPr>
            <p:ph type="body" sz="quarter" idx="12"/>
          </p:nvPr>
        </p:nvSpPr>
        <p:spPr>
          <a:xfrm>
            <a:off x="1740228" y="3355428"/>
            <a:ext cx="7215811" cy="1515172"/>
          </a:xfrm>
        </p:spPr>
        <p:txBody>
          <a:bodyPr>
            <a:noAutofit/>
          </a:bodyPr>
          <a:lstStyle/>
          <a:p>
            <a:pPr>
              <a:lnSpc>
                <a:spcPct val="150000"/>
              </a:lnSpc>
            </a:pPr>
            <a:r>
              <a:rPr lang="en-US" dirty="0"/>
              <a:t>The Spirit whispers, “Turn around and come back home.” </a:t>
            </a:r>
          </a:p>
        </p:txBody>
      </p:sp>
    </p:spTree>
    <p:extLst>
      <p:ext uri="{BB962C8B-B14F-4D97-AF65-F5344CB8AC3E}">
        <p14:creationId xmlns:p14="http://schemas.microsoft.com/office/powerpoint/2010/main" val="10491792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950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053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24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2075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086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86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458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84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5952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BF7FA90-BD22-47B1-5721-BC61505705E3}"/>
              </a:ext>
            </a:extLst>
          </p:cNvPr>
          <p:cNvSpPr/>
          <p:nvPr/>
        </p:nvSpPr>
        <p:spPr>
          <a:xfrm>
            <a:off x="0" y="2439461"/>
            <a:ext cx="9144000" cy="1719943"/>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7D25C-6F0B-CD4D-A16A-A68070E2BA42}"/>
              </a:ext>
            </a:extLst>
          </p:cNvPr>
          <p:cNvSpPr txBox="1"/>
          <p:nvPr/>
        </p:nvSpPr>
        <p:spPr>
          <a:xfrm>
            <a:off x="1371600" y="629443"/>
            <a:ext cx="6858000" cy="29005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b="1" dirty="0">
                <a:ln>
                  <a:solidFill>
                    <a:schemeClr val="tx1"/>
                  </a:solidFill>
                </a:ln>
                <a:latin typeface="+mj-lt"/>
                <a:ea typeface="+mj-ea"/>
                <a:cs typeface="+mj-cs"/>
              </a:rPr>
              <a:t>Tithes and Offerings</a:t>
            </a:r>
          </a:p>
        </p:txBody>
      </p:sp>
      <p:sp>
        <p:nvSpPr>
          <p:cNvPr id="6" name="TextBox 5">
            <a:extLst>
              <a:ext uri="{FF2B5EF4-FFF2-40B4-BE49-F238E27FC236}">
                <a16:creationId xmlns:a16="http://schemas.microsoft.com/office/drawing/2014/main" id="{3469AA33-CA2E-1941-9816-0971336E99DC}"/>
              </a:ext>
            </a:extLst>
          </p:cNvPr>
          <p:cNvSpPr txBox="1"/>
          <p:nvPr/>
        </p:nvSpPr>
        <p:spPr>
          <a:xfrm>
            <a:off x="1143000" y="3610206"/>
            <a:ext cx="6858000" cy="1098395"/>
          </a:xfrm>
          <a:prstGeom prst="rect">
            <a:avLst/>
          </a:prstGeom>
        </p:spPr>
        <p:txBody>
          <a:bodyPr vert="horz" lIns="91440" tIns="45720" rIns="91440" bIns="45720" rtlCol="0">
            <a:normAutofit/>
          </a:bodyPr>
          <a:lstStyle/>
          <a:p>
            <a:pPr algn="ctr" defTabSz="914400">
              <a:lnSpc>
                <a:spcPct val="90000"/>
              </a:lnSpc>
              <a:spcBef>
                <a:spcPts val="1000"/>
              </a:spcBef>
            </a:pPr>
            <a:r>
              <a:rPr lang="en-US" sz="2400" dirty="0">
                <a:ln>
                  <a:solidFill>
                    <a:schemeClr val="tx1"/>
                  </a:solidFill>
                </a:ln>
              </a:rPr>
              <a:t>Worship through giving</a:t>
            </a:r>
          </a:p>
        </p:txBody>
      </p:sp>
    </p:spTree>
    <p:extLst>
      <p:ext uri="{BB962C8B-B14F-4D97-AF65-F5344CB8AC3E}">
        <p14:creationId xmlns:p14="http://schemas.microsoft.com/office/powerpoint/2010/main" val="38333111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6247-0639-5AB9-8AD2-A5D7C9D571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A92892-332D-8372-776F-48A8D427C0B1}"/>
              </a:ext>
            </a:extLst>
          </p:cNvPr>
          <p:cNvSpPr>
            <a:spLocks noGrp="1"/>
          </p:cNvSpPr>
          <p:nvPr>
            <p:ph type="body" sz="quarter" idx="11"/>
          </p:nvPr>
        </p:nvSpPr>
        <p:spPr>
          <a:xfrm>
            <a:off x="1928188" y="1067043"/>
            <a:ext cx="7215812" cy="1515173"/>
          </a:xfrm>
        </p:spPr>
        <p:txBody>
          <a:bodyPr>
            <a:noAutofit/>
          </a:bodyPr>
          <a:lstStyle/>
          <a:p>
            <a:pPr>
              <a:lnSpc>
                <a:spcPct val="150000"/>
              </a:lnSpc>
            </a:pPr>
            <a:r>
              <a:rPr lang="en-US" dirty="0"/>
              <a:t>It</a:t>
            </a:r>
            <a:r>
              <a:rPr lang="ar-SA" dirty="0"/>
              <a:t>’</a:t>
            </a:r>
            <a:r>
              <a:rPr lang="en-US" dirty="0"/>
              <a:t>s not too late for me, for you, for this world. </a:t>
            </a:r>
          </a:p>
        </p:txBody>
      </p:sp>
      <p:sp>
        <p:nvSpPr>
          <p:cNvPr id="3" name="Text Placeholder 2">
            <a:extLst>
              <a:ext uri="{FF2B5EF4-FFF2-40B4-BE49-F238E27FC236}">
                <a16:creationId xmlns:a16="http://schemas.microsoft.com/office/drawing/2014/main" id="{652DCA7C-6EE9-071F-9521-F772F5C19B49}"/>
              </a:ext>
            </a:extLst>
          </p:cNvPr>
          <p:cNvSpPr>
            <a:spLocks noGrp="1"/>
          </p:cNvSpPr>
          <p:nvPr>
            <p:ph type="body" sz="quarter" idx="12"/>
          </p:nvPr>
        </p:nvSpPr>
        <p:spPr>
          <a:xfrm>
            <a:off x="1928188" y="3429000"/>
            <a:ext cx="7215812" cy="1515172"/>
          </a:xfrm>
        </p:spPr>
        <p:txBody>
          <a:bodyPr>
            <a:noAutofit/>
          </a:bodyPr>
          <a:lstStyle/>
          <a:p>
            <a:pPr>
              <a:lnSpc>
                <a:spcPct val="150000"/>
              </a:lnSpc>
            </a:pPr>
            <a:r>
              <a:rPr lang="en-US" dirty="0"/>
              <a:t>It</a:t>
            </a:r>
            <a:r>
              <a:rPr lang="ar-SA" dirty="0"/>
              <a:t>’</a:t>
            </a:r>
            <a:r>
              <a:rPr lang="en-US" dirty="0"/>
              <a:t>s not too late to take God up on God</a:t>
            </a:r>
            <a:r>
              <a:rPr lang="ar-SA" dirty="0"/>
              <a:t>’</a:t>
            </a:r>
            <a:r>
              <a:rPr lang="en-US" dirty="0"/>
              <a:t>s promises. </a:t>
            </a:r>
          </a:p>
        </p:txBody>
      </p:sp>
    </p:spTree>
    <p:extLst>
      <p:ext uri="{BB962C8B-B14F-4D97-AF65-F5344CB8AC3E}">
        <p14:creationId xmlns:p14="http://schemas.microsoft.com/office/powerpoint/2010/main" val="11741582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hands holding yellow flowers&#10;&#10;AI-generated content may be incorrect.">
            <a:extLst>
              <a:ext uri="{FF2B5EF4-FFF2-40B4-BE49-F238E27FC236}">
                <a16:creationId xmlns:a16="http://schemas.microsoft.com/office/drawing/2014/main" id="{AB11DBFD-CABE-CC46-6063-CD5460FABA54}"/>
              </a:ext>
            </a:extLst>
          </p:cNvPr>
          <p:cNvPicPr>
            <a:picLocks noChangeAspect="1"/>
          </p:cNvPicPr>
          <p:nvPr/>
        </p:nvPicPr>
        <p:blipFill>
          <a:blip r:embed="rId2" cstate="email">
            <a:alphaModFix amt="5000"/>
            <a:extLst>
              <a:ext uri="{28A0092B-C50C-407E-A947-70E740481C1C}">
                <a14:useLocalDpi xmlns:a14="http://schemas.microsoft.com/office/drawing/2010/main"/>
              </a:ext>
            </a:extLst>
          </a:blip>
          <a:stretch>
            <a:fillRect/>
          </a:stretch>
        </p:blipFill>
        <p:spPr>
          <a:xfrm>
            <a:off x="0" y="-1"/>
            <a:ext cx="9490974" cy="6858001"/>
          </a:xfrm>
          <a:prstGeom prst="rect">
            <a:avLst/>
          </a:prstGeom>
        </p:spPr>
      </p:pic>
      <p:sp>
        <p:nvSpPr>
          <p:cNvPr id="3" name="TextBox 2">
            <a:hlinkClick r:id="rId3"/>
            <a:extLst>
              <a:ext uri="{FF2B5EF4-FFF2-40B4-BE49-F238E27FC236}">
                <a16:creationId xmlns:a16="http://schemas.microsoft.com/office/drawing/2014/main" id="{CD7AEBA0-6C80-4386-B2D7-1A6FD27EE85E}"/>
              </a:ext>
            </a:extLst>
          </p:cNvPr>
          <p:cNvSpPr txBox="1"/>
          <p:nvPr/>
        </p:nvSpPr>
        <p:spPr>
          <a:xfrm>
            <a:off x="0" y="0"/>
            <a:ext cx="9144000" cy="1538883"/>
          </a:xfrm>
          <a:prstGeom prst="rect">
            <a:avLst/>
          </a:prstGeom>
          <a:noFill/>
        </p:spPr>
        <p:txBody>
          <a:bodyPr wrap="square" rtlCol="0">
            <a:spAutoFit/>
          </a:bodyPr>
          <a:lstStyle/>
          <a:p>
            <a:pPr algn="ctr"/>
            <a:r>
              <a:rPr lang="en-US" sz="3000" dirty="0">
                <a:ea typeface="Times New Roman" charset="0"/>
                <a:cs typeface="Times New Roman" charset="0"/>
              </a:rPr>
              <a:t>“Praise God, from Whom All Blessings Flow”     UMH 94</a:t>
            </a:r>
          </a:p>
          <a:p>
            <a:pPr algn="ctr"/>
            <a:r>
              <a:rPr lang="en-US" dirty="0">
                <a:ea typeface="Times New Roman" charset="0"/>
                <a:cs typeface="Times New Roman" charset="0"/>
              </a:rPr>
              <a:t>WORDS: Thomas Ken, 1674; adapted by Gilbert H. Viera, 1978     </a:t>
            </a:r>
          </a:p>
          <a:p>
            <a:pPr algn="ctr"/>
            <a:r>
              <a:rPr lang="en-US" dirty="0">
                <a:ea typeface="Times New Roman" charset="0"/>
                <a:cs typeface="Times New Roman" charset="0"/>
              </a:rPr>
              <a:t>MUSIC: </a:t>
            </a:r>
            <a:r>
              <a:rPr lang="en-US" dirty="0" err="1">
                <a:ea typeface="Times New Roman" charset="0"/>
                <a:cs typeface="Times New Roman" charset="0"/>
              </a:rPr>
              <a:t>Geistliche</a:t>
            </a:r>
            <a:r>
              <a:rPr lang="en-US" dirty="0">
                <a:ea typeface="Times New Roman" charset="0"/>
                <a:cs typeface="Times New Roman" charset="0"/>
              </a:rPr>
              <a:t> </a:t>
            </a:r>
            <a:r>
              <a:rPr lang="en-US" dirty="0" err="1">
                <a:ea typeface="Times New Roman" charset="0"/>
                <a:cs typeface="Times New Roman" charset="0"/>
              </a:rPr>
              <a:t>Kirchengesange</a:t>
            </a:r>
            <a:r>
              <a:rPr lang="en-US" dirty="0">
                <a:ea typeface="Times New Roman" charset="0"/>
                <a:cs typeface="Times New Roman" charset="0"/>
              </a:rPr>
              <a:t>, 1623; harmonized by Ralph Vaughn Williams, 1906</a:t>
            </a:r>
          </a:p>
          <a:p>
            <a:pPr algn="ctr"/>
            <a:r>
              <a:rPr lang="en-US" sz="2800" b="1" i="1" dirty="0">
                <a:ea typeface="Times New Roman" charset="0"/>
                <a:cs typeface="Times New Roman" charset="0"/>
              </a:rPr>
              <a:t>Please stand as you are able and comfortable</a:t>
            </a:r>
            <a:r>
              <a:rPr lang="en-US" sz="2000" b="1" i="1" dirty="0">
                <a:ea typeface="Times New Roman" charset="0"/>
                <a:cs typeface="Times New Roman" charset="0"/>
              </a:rPr>
              <a:t>.</a:t>
            </a:r>
            <a:endParaRPr lang="en-US" sz="2000" b="1" i="1" dirty="0">
              <a:ea typeface="Edwardian Script ITC" charset="0"/>
              <a:cs typeface="Edwardian Script ITC" charset="0"/>
            </a:endParaRPr>
          </a:p>
        </p:txBody>
      </p:sp>
      <p:sp>
        <p:nvSpPr>
          <p:cNvPr id="4" name="TextBox 3">
            <a:extLst>
              <a:ext uri="{FF2B5EF4-FFF2-40B4-BE49-F238E27FC236}">
                <a16:creationId xmlns:a16="http://schemas.microsoft.com/office/drawing/2014/main" id="{46D4955F-D45C-DD08-54A3-D27DE48ABF3B}"/>
              </a:ext>
            </a:extLst>
          </p:cNvPr>
          <p:cNvSpPr txBox="1"/>
          <p:nvPr/>
        </p:nvSpPr>
        <p:spPr>
          <a:xfrm>
            <a:off x="354181" y="1538883"/>
            <a:ext cx="8435638"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from whom all blessings flow;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all creatures here below: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the source of all our gifts!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Jesus Christ, whose power uplifts!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the Spirit, Holy Spirit!</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  Alleluia!</a:t>
            </a:r>
          </a:p>
        </p:txBody>
      </p:sp>
    </p:spTree>
    <p:extLst>
      <p:ext uri="{BB962C8B-B14F-4D97-AF65-F5344CB8AC3E}">
        <p14:creationId xmlns:p14="http://schemas.microsoft.com/office/powerpoint/2010/main" val="11302102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F271B4-CFBA-523C-3FF9-ACCBAAB2DC5D}"/>
              </a:ext>
            </a:extLst>
          </p:cNvPr>
          <p:cNvSpPr txBox="1"/>
          <p:nvPr/>
        </p:nvSpPr>
        <p:spPr>
          <a:xfrm>
            <a:off x="1262743" y="2959640"/>
            <a:ext cx="6618514" cy="938719"/>
          </a:xfrm>
          <a:prstGeom prst="rect">
            <a:avLst/>
          </a:prstGeom>
          <a:solidFill>
            <a:schemeClr val="bg1"/>
          </a:solidFill>
          <a:ln>
            <a:solidFill>
              <a:schemeClr val="tx1"/>
            </a:solidFill>
            <a:prstDash val="solid"/>
            <a:extLst>
              <a:ext uri="{C807C97D-BFC1-408E-A445-0C87EB9F89A2}">
                <ask:lineSketchStyleProps xmlns:ask="http://schemas.microsoft.com/office/drawing/2018/sketchyshapes">
                  <ask:type>
                    <ask:lineSketchNone/>
                  </ask:type>
                </ask:lineSketchStyleProps>
              </a:ext>
            </a:extLst>
          </a:ln>
          <a:effectLst>
            <a:softEdge rad="31750"/>
          </a:effectLst>
        </p:spPr>
        <p:txBody>
          <a:bodyPr wrap="square" rtlCol="0">
            <a:spAutoFit/>
          </a:bodyPr>
          <a:lstStyle/>
          <a:p>
            <a:r>
              <a:rPr lang="en-US" sz="5500" dirty="0">
                <a:latin typeface="Lucida Calligraphy" panose="03010101010101010101" pitchFamily="66" charset="77"/>
              </a:rPr>
              <a:t>Offertory Prayer</a:t>
            </a:r>
          </a:p>
        </p:txBody>
      </p:sp>
    </p:spTree>
    <p:extLst>
      <p:ext uri="{BB962C8B-B14F-4D97-AF65-F5344CB8AC3E}">
        <p14:creationId xmlns:p14="http://schemas.microsoft.com/office/powerpoint/2010/main" val="23792045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EE0287-6420-F740-A89F-3F1AF7DA471F}"/>
              </a:ext>
            </a:extLst>
          </p:cNvPr>
          <p:cNvPicPr>
            <a:picLocks noChangeAspect="1"/>
          </p:cNvPicPr>
          <p:nvPr/>
        </p:nvPicPr>
        <p:blipFill rotWithShape="1">
          <a:blip r:embed="rId2">
            <a:alphaModFix amt="5000"/>
          </a:blip>
          <a:srcRect l="11916"/>
          <a:stretch/>
        </p:blipFill>
        <p:spPr>
          <a:xfrm>
            <a:off x="-282" y="0"/>
            <a:ext cx="9144282"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1" y="29577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It’s me, it’s me, O Lord, </a:t>
            </a:r>
          </a:p>
          <a:p>
            <a:pPr algn="ctr"/>
            <a:r>
              <a:rPr lang="en-US" sz="4000" dirty="0">
                <a:latin typeface="Times New Roman" charset="0"/>
                <a:ea typeface="Times New Roman" charset="0"/>
                <a:cs typeface="Times New Roman" charset="0"/>
              </a:rPr>
              <a:t>standing in the need of prayer.</a:t>
            </a:r>
          </a:p>
          <a:p>
            <a:pPr algn="ctr"/>
            <a:r>
              <a:rPr lang="en-US" sz="4000" dirty="0">
                <a:latin typeface="Times New Roman" charset="0"/>
                <a:ea typeface="Times New Roman" charset="0"/>
                <a:cs typeface="Times New Roman" charset="0"/>
              </a:rPr>
              <a:t>It’s me, it’s me, O Lord,</a:t>
            </a:r>
          </a:p>
          <a:p>
            <a:pPr algn="ctr"/>
            <a:r>
              <a:rPr lang="en-US" sz="4000" dirty="0">
                <a:latin typeface="Times New Roman" charset="0"/>
                <a:ea typeface="Times New Roman" charset="0"/>
                <a:cs typeface="Times New Roman" charset="0"/>
              </a:rPr>
              <a:t>standing in the need of prayer.</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6A647B57-A9F8-B34B-8735-5A9A322303AA}"/>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“It’s Me, It’s Me, O Lord”  UMH 352</a:t>
            </a:r>
          </a:p>
          <a:p>
            <a:pPr algn="ctr"/>
            <a:r>
              <a:rPr lang="en-US" dirty="0">
                <a:latin typeface="Times New Roman" charset="0"/>
                <a:ea typeface="Times New Roman" charset="0"/>
                <a:cs typeface="Times New Roman" charset="0"/>
              </a:rPr>
              <a:t>WORDS: Afro-American Spiritual</a:t>
            </a:r>
          </a:p>
          <a:p>
            <a:pPr algn="ctr"/>
            <a:r>
              <a:rPr lang="en-US" dirty="0">
                <a:latin typeface="Times New Roman" charset="0"/>
                <a:ea typeface="Times New Roman" charset="0"/>
                <a:cs typeface="Times New Roman" charset="0"/>
              </a:rPr>
              <a:t>MUSIC: Afro-American Spiritual; harmonized by William Farley Smith, 1986</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918376397"/>
      </p:ext>
    </p:extLst>
  </p:cSld>
  <p:clrMapOvr>
    <a:masterClrMapping/>
  </p:clrMapOvr>
  <p:transition spd="med">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EE0287-6420-F740-A89F-3F1AF7DA471F}"/>
              </a:ext>
            </a:extLst>
          </p:cNvPr>
          <p:cNvPicPr>
            <a:picLocks noChangeAspect="1"/>
          </p:cNvPicPr>
          <p:nvPr/>
        </p:nvPicPr>
        <p:blipFill rotWithShape="1">
          <a:blip r:embed="rId2">
            <a:alphaModFix amt="5000"/>
          </a:blip>
          <a:srcRect l="11916"/>
          <a:stretch/>
        </p:blipFill>
        <p:spPr>
          <a:xfrm>
            <a:off x="-282" y="0"/>
            <a:ext cx="9144282"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282" y="2342227"/>
            <a:ext cx="9143999"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Not my brother, not my sister, </a:t>
            </a:r>
          </a:p>
          <a:p>
            <a:pPr algn="ctr"/>
            <a:r>
              <a:rPr lang="en-US" sz="4000" dirty="0">
                <a:latin typeface="Times New Roman" charset="0"/>
                <a:ea typeface="Times New Roman" charset="0"/>
                <a:cs typeface="Times New Roman" charset="0"/>
              </a:rPr>
              <a:t>but it’s me, O Lord, </a:t>
            </a:r>
          </a:p>
          <a:p>
            <a:pPr algn="ctr"/>
            <a:r>
              <a:rPr lang="en-US" sz="4000" dirty="0">
                <a:latin typeface="Times New Roman" charset="0"/>
                <a:ea typeface="Times New Roman" charset="0"/>
                <a:cs typeface="Times New Roman" charset="0"/>
              </a:rPr>
              <a:t>standing in the need of prayer.</a:t>
            </a:r>
          </a:p>
          <a:p>
            <a:pPr algn="ctr"/>
            <a:r>
              <a:rPr lang="en-US" sz="4000" dirty="0">
                <a:latin typeface="Times New Roman" charset="0"/>
                <a:ea typeface="Times New Roman" charset="0"/>
                <a:cs typeface="Times New Roman" charset="0"/>
              </a:rPr>
              <a:t>Not my brother, not my sister,</a:t>
            </a:r>
          </a:p>
          <a:p>
            <a:pPr algn="ctr"/>
            <a:r>
              <a:rPr lang="en-US" sz="4000" dirty="0">
                <a:latin typeface="Times New Roman" charset="0"/>
                <a:ea typeface="Times New Roman" charset="0"/>
                <a:cs typeface="Times New Roman" charset="0"/>
              </a:rPr>
              <a:t>but it’s me, O Lord,</a:t>
            </a:r>
          </a:p>
          <a:p>
            <a:pPr algn="ctr"/>
            <a:r>
              <a:rPr lang="en-US" sz="4000" dirty="0">
                <a:latin typeface="Times New Roman" charset="0"/>
                <a:ea typeface="Times New Roman" charset="0"/>
                <a:cs typeface="Times New Roman" charset="0"/>
              </a:rPr>
              <a:t>standing in the need of prayer.</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6A647B57-A9F8-B34B-8735-5A9A322303AA}"/>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“It’s Me, It’s Me, O Lord”  UMH 352</a:t>
            </a:r>
          </a:p>
          <a:p>
            <a:pPr algn="ctr"/>
            <a:r>
              <a:rPr lang="en-US" dirty="0">
                <a:latin typeface="Times New Roman" charset="0"/>
                <a:ea typeface="Times New Roman" charset="0"/>
                <a:cs typeface="Times New Roman" charset="0"/>
              </a:rPr>
              <a:t>WORDS: Afro-American Spiritual</a:t>
            </a:r>
          </a:p>
          <a:p>
            <a:pPr algn="ctr"/>
            <a:r>
              <a:rPr lang="en-US" dirty="0">
                <a:latin typeface="Times New Roman" charset="0"/>
                <a:ea typeface="Times New Roman" charset="0"/>
                <a:cs typeface="Times New Roman" charset="0"/>
              </a:rPr>
              <a:t>MUSIC: Afro-American Spiritual; harmonized by William Farley Smith, 1986</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13161816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EE0287-6420-F740-A89F-3F1AF7DA471F}"/>
              </a:ext>
            </a:extLst>
          </p:cNvPr>
          <p:cNvPicPr>
            <a:picLocks noChangeAspect="1"/>
          </p:cNvPicPr>
          <p:nvPr/>
        </p:nvPicPr>
        <p:blipFill rotWithShape="1">
          <a:blip r:embed="rId2">
            <a:alphaModFix amt="5000"/>
          </a:blip>
          <a:srcRect l="11916"/>
          <a:stretch/>
        </p:blipFill>
        <p:spPr>
          <a:xfrm>
            <a:off x="-282" y="0"/>
            <a:ext cx="9144282"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1" y="29577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It’s me, it’s me, O Lord, </a:t>
            </a:r>
          </a:p>
          <a:p>
            <a:pPr algn="ctr"/>
            <a:r>
              <a:rPr lang="en-US" sz="4000" dirty="0">
                <a:latin typeface="Times New Roman" charset="0"/>
                <a:ea typeface="Times New Roman" charset="0"/>
                <a:cs typeface="Times New Roman" charset="0"/>
              </a:rPr>
              <a:t>standing in the need of prayer.</a:t>
            </a:r>
          </a:p>
          <a:p>
            <a:pPr algn="ctr"/>
            <a:r>
              <a:rPr lang="en-US" sz="4000" dirty="0">
                <a:latin typeface="Times New Roman" charset="0"/>
                <a:ea typeface="Times New Roman" charset="0"/>
                <a:cs typeface="Times New Roman" charset="0"/>
              </a:rPr>
              <a:t>It’s me, it’s me, O Lord,</a:t>
            </a:r>
          </a:p>
          <a:p>
            <a:pPr algn="ctr"/>
            <a:r>
              <a:rPr lang="en-US" sz="4000" dirty="0">
                <a:latin typeface="Times New Roman" charset="0"/>
                <a:ea typeface="Times New Roman" charset="0"/>
                <a:cs typeface="Times New Roman" charset="0"/>
              </a:rPr>
              <a:t>standing in the need of prayer.</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6A647B57-A9F8-B34B-8735-5A9A322303AA}"/>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“It’s Me, It’s Me, O Lord”  UMH 352</a:t>
            </a:r>
          </a:p>
          <a:p>
            <a:pPr algn="ctr"/>
            <a:r>
              <a:rPr lang="en-US" dirty="0">
                <a:latin typeface="Times New Roman" charset="0"/>
                <a:ea typeface="Times New Roman" charset="0"/>
                <a:cs typeface="Times New Roman" charset="0"/>
              </a:rPr>
              <a:t>WORDS: Afro-American Spiritual</a:t>
            </a:r>
          </a:p>
          <a:p>
            <a:pPr algn="ctr"/>
            <a:r>
              <a:rPr lang="en-US" dirty="0">
                <a:latin typeface="Times New Roman" charset="0"/>
                <a:ea typeface="Times New Roman" charset="0"/>
                <a:cs typeface="Times New Roman" charset="0"/>
              </a:rPr>
              <a:t>MUSIC: Afro-American Spiritual; harmonized by William Farley Smith, 1986</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25218801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EE0287-6420-F740-A89F-3F1AF7DA471F}"/>
              </a:ext>
            </a:extLst>
          </p:cNvPr>
          <p:cNvPicPr>
            <a:picLocks noChangeAspect="1"/>
          </p:cNvPicPr>
          <p:nvPr/>
        </p:nvPicPr>
        <p:blipFill rotWithShape="1">
          <a:blip r:embed="rId2">
            <a:alphaModFix amt="5000"/>
          </a:blip>
          <a:srcRect l="11916"/>
          <a:stretch/>
        </p:blipFill>
        <p:spPr>
          <a:xfrm>
            <a:off x="-282" y="0"/>
            <a:ext cx="9144282"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282" y="2342227"/>
            <a:ext cx="9143999"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Not the preacher, not the deacon, </a:t>
            </a:r>
          </a:p>
          <a:p>
            <a:pPr algn="ctr"/>
            <a:r>
              <a:rPr lang="en-US" sz="4000" dirty="0">
                <a:latin typeface="Times New Roman" charset="0"/>
                <a:ea typeface="Times New Roman" charset="0"/>
                <a:cs typeface="Times New Roman" charset="0"/>
              </a:rPr>
              <a:t>but it’s me, O Lord, </a:t>
            </a:r>
          </a:p>
          <a:p>
            <a:pPr algn="ctr"/>
            <a:r>
              <a:rPr lang="en-US" sz="4000" dirty="0">
                <a:latin typeface="Times New Roman" charset="0"/>
                <a:ea typeface="Times New Roman" charset="0"/>
                <a:cs typeface="Times New Roman" charset="0"/>
              </a:rPr>
              <a:t>standing in the need of prayer.</a:t>
            </a:r>
          </a:p>
          <a:p>
            <a:pPr algn="ctr"/>
            <a:r>
              <a:rPr lang="en-US" sz="4000" dirty="0">
                <a:latin typeface="Times New Roman" charset="0"/>
                <a:ea typeface="Times New Roman" charset="0"/>
                <a:cs typeface="Times New Roman" charset="0"/>
              </a:rPr>
              <a:t>Not the preacher, not the deacon,</a:t>
            </a:r>
          </a:p>
          <a:p>
            <a:pPr algn="ctr"/>
            <a:r>
              <a:rPr lang="en-US" sz="4000" dirty="0">
                <a:latin typeface="Times New Roman" charset="0"/>
                <a:ea typeface="Times New Roman" charset="0"/>
                <a:cs typeface="Times New Roman" charset="0"/>
              </a:rPr>
              <a:t>but it’s me, O Lord,</a:t>
            </a:r>
          </a:p>
          <a:p>
            <a:pPr algn="ctr"/>
            <a:r>
              <a:rPr lang="en-US" sz="4000" dirty="0">
                <a:latin typeface="Times New Roman" charset="0"/>
                <a:ea typeface="Times New Roman" charset="0"/>
                <a:cs typeface="Times New Roman" charset="0"/>
              </a:rPr>
              <a:t>standing in the need of prayer.</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6A647B57-A9F8-B34B-8735-5A9A322303AA}"/>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“It’s Me, It’s Me, O Lord”  UMH 352</a:t>
            </a:r>
          </a:p>
          <a:p>
            <a:pPr algn="ctr"/>
            <a:r>
              <a:rPr lang="en-US" dirty="0">
                <a:latin typeface="Times New Roman" charset="0"/>
                <a:ea typeface="Times New Roman" charset="0"/>
                <a:cs typeface="Times New Roman" charset="0"/>
              </a:rPr>
              <a:t>WORDS: Afro-American Spiritual</a:t>
            </a:r>
          </a:p>
          <a:p>
            <a:pPr algn="ctr"/>
            <a:r>
              <a:rPr lang="en-US" dirty="0">
                <a:latin typeface="Times New Roman" charset="0"/>
                <a:ea typeface="Times New Roman" charset="0"/>
                <a:cs typeface="Times New Roman" charset="0"/>
              </a:rPr>
              <a:t>MUSIC: Afro-American Spiritual; harmonized by William Farley Smith, 1986</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53399571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EE0287-6420-F740-A89F-3F1AF7DA471F}"/>
              </a:ext>
            </a:extLst>
          </p:cNvPr>
          <p:cNvPicPr>
            <a:picLocks noChangeAspect="1"/>
          </p:cNvPicPr>
          <p:nvPr/>
        </p:nvPicPr>
        <p:blipFill rotWithShape="1">
          <a:blip r:embed="rId2">
            <a:alphaModFix amt="5000"/>
          </a:blip>
          <a:srcRect l="11916"/>
          <a:stretch/>
        </p:blipFill>
        <p:spPr>
          <a:xfrm>
            <a:off x="-282" y="0"/>
            <a:ext cx="9144282"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1" y="29577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It’s me, it’s me, O Lord, </a:t>
            </a:r>
          </a:p>
          <a:p>
            <a:pPr algn="ctr"/>
            <a:r>
              <a:rPr lang="en-US" sz="4000" dirty="0">
                <a:latin typeface="Times New Roman" charset="0"/>
                <a:ea typeface="Times New Roman" charset="0"/>
                <a:cs typeface="Times New Roman" charset="0"/>
              </a:rPr>
              <a:t>standing in the need of prayer.</a:t>
            </a:r>
          </a:p>
          <a:p>
            <a:pPr algn="ctr"/>
            <a:r>
              <a:rPr lang="en-US" sz="4000" dirty="0">
                <a:latin typeface="Times New Roman" charset="0"/>
                <a:ea typeface="Times New Roman" charset="0"/>
                <a:cs typeface="Times New Roman" charset="0"/>
              </a:rPr>
              <a:t>It’s me, it’s me, O Lord,</a:t>
            </a:r>
          </a:p>
          <a:p>
            <a:pPr algn="ctr"/>
            <a:r>
              <a:rPr lang="en-US" sz="4000" dirty="0">
                <a:latin typeface="Times New Roman" charset="0"/>
                <a:ea typeface="Times New Roman" charset="0"/>
                <a:cs typeface="Times New Roman" charset="0"/>
              </a:rPr>
              <a:t>standing in the need of prayer.</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6A647B57-A9F8-B34B-8735-5A9A322303AA}"/>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“It’s Me, It’s Me, O Lord”  UMH 352</a:t>
            </a:r>
          </a:p>
          <a:p>
            <a:pPr algn="ctr"/>
            <a:r>
              <a:rPr lang="en-US" dirty="0">
                <a:latin typeface="Times New Roman" charset="0"/>
                <a:ea typeface="Times New Roman" charset="0"/>
                <a:cs typeface="Times New Roman" charset="0"/>
              </a:rPr>
              <a:t>WORDS: Afro-American Spiritual</a:t>
            </a:r>
          </a:p>
          <a:p>
            <a:pPr algn="ctr"/>
            <a:r>
              <a:rPr lang="en-US" dirty="0">
                <a:latin typeface="Times New Roman" charset="0"/>
                <a:ea typeface="Times New Roman" charset="0"/>
                <a:cs typeface="Times New Roman" charset="0"/>
              </a:rPr>
              <a:t>MUSIC: Afro-American Spiritual; harmonized by William Farley Smith, 1986</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907962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EE0287-6420-F740-A89F-3F1AF7DA471F}"/>
              </a:ext>
            </a:extLst>
          </p:cNvPr>
          <p:cNvPicPr>
            <a:picLocks noChangeAspect="1"/>
          </p:cNvPicPr>
          <p:nvPr/>
        </p:nvPicPr>
        <p:blipFill rotWithShape="1">
          <a:blip r:embed="rId2">
            <a:alphaModFix amt="5000"/>
          </a:blip>
          <a:srcRect l="11916"/>
          <a:stretch/>
        </p:blipFill>
        <p:spPr>
          <a:xfrm>
            <a:off x="-282" y="0"/>
            <a:ext cx="9144282"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282" y="2342227"/>
            <a:ext cx="9143999"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Not my father, not my mother, </a:t>
            </a:r>
          </a:p>
          <a:p>
            <a:pPr algn="ctr"/>
            <a:r>
              <a:rPr lang="en-US" sz="4000" dirty="0">
                <a:latin typeface="Times New Roman" charset="0"/>
                <a:ea typeface="Times New Roman" charset="0"/>
                <a:cs typeface="Times New Roman" charset="0"/>
              </a:rPr>
              <a:t>but it’s me, O Lord, </a:t>
            </a:r>
          </a:p>
          <a:p>
            <a:pPr algn="ctr"/>
            <a:r>
              <a:rPr lang="en-US" sz="4000" dirty="0">
                <a:latin typeface="Times New Roman" charset="0"/>
                <a:ea typeface="Times New Roman" charset="0"/>
                <a:cs typeface="Times New Roman" charset="0"/>
              </a:rPr>
              <a:t>standing in the need of prayer.</a:t>
            </a:r>
          </a:p>
          <a:p>
            <a:pPr algn="ctr"/>
            <a:r>
              <a:rPr lang="en-US" sz="4000" dirty="0">
                <a:latin typeface="Times New Roman" charset="0"/>
                <a:ea typeface="Times New Roman" charset="0"/>
                <a:cs typeface="Times New Roman" charset="0"/>
              </a:rPr>
              <a:t>Not my father, not my mother,</a:t>
            </a:r>
          </a:p>
          <a:p>
            <a:pPr algn="ctr"/>
            <a:r>
              <a:rPr lang="en-US" sz="4000" dirty="0">
                <a:latin typeface="Times New Roman" charset="0"/>
                <a:ea typeface="Times New Roman" charset="0"/>
                <a:cs typeface="Times New Roman" charset="0"/>
              </a:rPr>
              <a:t>but it’s me, O Lord,</a:t>
            </a:r>
          </a:p>
          <a:p>
            <a:pPr algn="ctr"/>
            <a:r>
              <a:rPr lang="en-US" sz="4000" dirty="0">
                <a:latin typeface="Times New Roman" charset="0"/>
                <a:ea typeface="Times New Roman" charset="0"/>
                <a:cs typeface="Times New Roman" charset="0"/>
              </a:rPr>
              <a:t>standing in the need of prayer.</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6A647B57-A9F8-B34B-8735-5A9A322303AA}"/>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“It’s Me, It’s Me, O Lord”  UMH 352</a:t>
            </a:r>
          </a:p>
          <a:p>
            <a:pPr algn="ctr"/>
            <a:r>
              <a:rPr lang="en-US" dirty="0">
                <a:latin typeface="Times New Roman" charset="0"/>
                <a:ea typeface="Times New Roman" charset="0"/>
                <a:cs typeface="Times New Roman" charset="0"/>
              </a:rPr>
              <a:t>WORDS: Afro-American Spiritual</a:t>
            </a:r>
          </a:p>
          <a:p>
            <a:pPr algn="ctr"/>
            <a:r>
              <a:rPr lang="en-US" dirty="0">
                <a:latin typeface="Times New Roman" charset="0"/>
                <a:ea typeface="Times New Roman" charset="0"/>
                <a:cs typeface="Times New Roman" charset="0"/>
              </a:rPr>
              <a:t>MUSIC: Afro-American Spiritual; harmonized by William Farley Smith, 1986</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61233848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EE0287-6420-F740-A89F-3F1AF7DA471F}"/>
              </a:ext>
            </a:extLst>
          </p:cNvPr>
          <p:cNvPicPr>
            <a:picLocks noChangeAspect="1"/>
          </p:cNvPicPr>
          <p:nvPr/>
        </p:nvPicPr>
        <p:blipFill rotWithShape="1">
          <a:blip r:embed="rId2">
            <a:alphaModFix amt="5000"/>
          </a:blip>
          <a:srcRect l="11916"/>
          <a:stretch/>
        </p:blipFill>
        <p:spPr>
          <a:xfrm>
            <a:off x="-282" y="0"/>
            <a:ext cx="9144282"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1" y="29577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It’s me, it’s me, O Lord, </a:t>
            </a:r>
          </a:p>
          <a:p>
            <a:pPr algn="ctr"/>
            <a:r>
              <a:rPr lang="en-US" sz="4000" dirty="0">
                <a:latin typeface="Times New Roman" charset="0"/>
                <a:ea typeface="Times New Roman" charset="0"/>
                <a:cs typeface="Times New Roman" charset="0"/>
              </a:rPr>
              <a:t>standing in the need of prayer.</a:t>
            </a:r>
          </a:p>
          <a:p>
            <a:pPr algn="ctr"/>
            <a:r>
              <a:rPr lang="en-US" sz="4000" dirty="0">
                <a:latin typeface="Times New Roman" charset="0"/>
                <a:ea typeface="Times New Roman" charset="0"/>
                <a:cs typeface="Times New Roman" charset="0"/>
              </a:rPr>
              <a:t>It’s me, it’s me, O Lord,</a:t>
            </a:r>
          </a:p>
          <a:p>
            <a:pPr algn="ctr"/>
            <a:r>
              <a:rPr lang="en-US" sz="4000" dirty="0">
                <a:latin typeface="Times New Roman" charset="0"/>
                <a:ea typeface="Times New Roman" charset="0"/>
                <a:cs typeface="Times New Roman" charset="0"/>
              </a:rPr>
              <a:t>standing in the need of prayer.</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6A647B57-A9F8-B34B-8735-5A9A322303AA}"/>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“It’s Me, It’s Me, O Lord”  UMH 352</a:t>
            </a:r>
          </a:p>
          <a:p>
            <a:pPr algn="ctr"/>
            <a:r>
              <a:rPr lang="en-US" dirty="0">
                <a:latin typeface="Times New Roman" charset="0"/>
                <a:ea typeface="Times New Roman" charset="0"/>
                <a:cs typeface="Times New Roman" charset="0"/>
              </a:rPr>
              <a:t>WORDS: Afro-American Spiritual</a:t>
            </a:r>
          </a:p>
          <a:p>
            <a:pPr algn="ctr"/>
            <a:r>
              <a:rPr lang="en-US" dirty="0">
                <a:latin typeface="Times New Roman" charset="0"/>
                <a:ea typeface="Times New Roman" charset="0"/>
                <a:cs typeface="Times New Roman" charset="0"/>
              </a:rPr>
              <a:t>MUSIC: Afro-American Spiritual; harmonized by William Farley Smith, 1986</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77620504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702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3EB44-559F-7FBD-56B4-761D1605EB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0BE5A8-F765-7793-4F10-6DCF1982E63C}"/>
              </a:ext>
            </a:extLst>
          </p:cNvPr>
          <p:cNvSpPr>
            <a:spLocks noGrp="1"/>
          </p:cNvSpPr>
          <p:nvPr>
            <p:ph type="body" sz="quarter" idx="11"/>
          </p:nvPr>
        </p:nvSpPr>
        <p:spPr>
          <a:xfrm>
            <a:off x="1928188" y="1045695"/>
            <a:ext cx="7215812" cy="1515173"/>
          </a:xfrm>
        </p:spPr>
        <p:txBody>
          <a:bodyPr>
            <a:noAutofit/>
          </a:bodyPr>
          <a:lstStyle/>
          <a:p>
            <a:pPr>
              <a:lnSpc>
                <a:spcPct val="150000"/>
              </a:lnSpc>
            </a:pPr>
            <a:r>
              <a:rPr lang="en-US" dirty="0"/>
              <a:t>We claim God</a:t>
            </a:r>
            <a:r>
              <a:rPr lang="ar-SA" dirty="0"/>
              <a:t>’</a:t>
            </a:r>
            <a:r>
              <a:rPr lang="en-US" dirty="0"/>
              <a:t>s promises in each choice we make— </a:t>
            </a:r>
          </a:p>
        </p:txBody>
      </p:sp>
      <p:sp>
        <p:nvSpPr>
          <p:cNvPr id="3" name="Text Placeholder 2">
            <a:extLst>
              <a:ext uri="{FF2B5EF4-FFF2-40B4-BE49-F238E27FC236}">
                <a16:creationId xmlns:a16="http://schemas.microsoft.com/office/drawing/2014/main" id="{909B9514-AD56-DECA-D847-7E8B68A342C5}"/>
              </a:ext>
            </a:extLst>
          </p:cNvPr>
          <p:cNvSpPr>
            <a:spLocks noGrp="1"/>
          </p:cNvSpPr>
          <p:nvPr>
            <p:ph type="body" sz="quarter" idx="12"/>
          </p:nvPr>
        </p:nvSpPr>
        <p:spPr>
          <a:xfrm>
            <a:off x="1928188" y="3539547"/>
            <a:ext cx="7215812" cy="1515172"/>
          </a:xfrm>
        </p:spPr>
        <p:txBody>
          <a:bodyPr>
            <a:noAutofit/>
          </a:bodyPr>
          <a:lstStyle/>
          <a:p>
            <a:r>
              <a:rPr lang="en-US" dirty="0"/>
              <a:t>Each moment is a new chance to </a:t>
            </a:r>
          </a:p>
          <a:p>
            <a:r>
              <a:rPr lang="en-US" dirty="0"/>
              <a:t>choose what gives life. </a:t>
            </a:r>
          </a:p>
        </p:txBody>
      </p:sp>
    </p:spTree>
    <p:extLst>
      <p:ext uri="{BB962C8B-B14F-4D97-AF65-F5344CB8AC3E}">
        <p14:creationId xmlns:p14="http://schemas.microsoft.com/office/powerpoint/2010/main" val="24891106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57" y="5468"/>
            <a:ext cx="9116288" cy="707886"/>
          </a:xfrm>
          <a:prstGeom prst="rect">
            <a:avLst/>
          </a:prstGeom>
          <a:noFill/>
        </p:spPr>
        <p:txBody>
          <a:bodyPr wrap="square" rtlCol="0">
            <a:spAutoFit/>
          </a:bodyPr>
          <a:lstStyle/>
          <a:p>
            <a:pPr algn="ctr"/>
            <a:r>
              <a:rPr lang="en-US" sz="4000" b="1" dirty="0">
                <a:ea typeface="Times New Roman" charset="0"/>
                <a:cs typeface="Times New Roman" charset="0"/>
              </a:rPr>
              <a:t>BLESSING AND BENEDICTION</a:t>
            </a:r>
          </a:p>
        </p:txBody>
      </p:sp>
      <p:sp>
        <p:nvSpPr>
          <p:cNvPr id="7" name="TextBox 6"/>
          <p:cNvSpPr txBox="1"/>
          <p:nvPr/>
        </p:nvSpPr>
        <p:spPr>
          <a:xfrm>
            <a:off x="575184" y="4993401"/>
            <a:ext cx="7934633" cy="1446550"/>
          </a:xfrm>
          <a:prstGeom prst="rect">
            <a:avLst/>
          </a:prstGeom>
          <a:noFill/>
          <a:ln w="127000" cmpd="thickThin">
            <a:solidFill>
              <a:schemeClr val="tx1"/>
            </a:solidFill>
          </a:ln>
        </p:spPr>
        <p:txBody>
          <a:bodyPr wrap="square" rtlCol="0">
            <a:spAutoFit/>
          </a:bodyPr>
          <a:lstStyle/>
          <a:p>
            <a:pPr algn="ctr"/>
            <a:r>
              <a:rPr lang="en-US" sz="4400" dirty="0">
                <a:ea typeface="Times New Roman" charset="0"/>
                <a:cs typeface="Times New Roman" charset="0"/>
              </a:rPr>
              <a:t>This service has ended, and now</a:t>
            </a:r>
          </a:p>
          <a:p>
            <a:pPr algn="ctr"/>
            <a:r>
              <a:rPr lang="en-US" sz="4400" dirty="0">
                <a:ea typeface="Times New Roman" charset="0"/>
                <a:cs typeface="Times New Roman" charset="0"/>
              </a:rPr>
              <a:t>your service in the world begins!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 y="1221958"/>
            <a:ext cx="9144000" cy="3415447"/>
          </a:xfrm>
          <a:prstGeom prst="rect">
            <a:avLst/>
          </a:prstGeom>
        </p:spPr>
      </p:pic>
    </p:spTree>
    <p:extLst>
      <p:ext uri="{BB962C8B-B14F-4D97-AF65-F5344CB8AC3E}">
        <p14:creationId xmlns:p14="http://schemas.microsoft.com/office/powerpoint/2010/main" val="30393561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0" y="0"/>
            <a:ext cx="9144000" cy="1938992"/>
          </a:xfrm>
          <a:prstGeom prst="rect">
            <a:avLst/>
          </a:prstGeom>
          <a:noFill/>
        </p:spPr>
        <p:txBody>
          <a:bodyPr wrap="square" rtlCol="0">
            <a:spAutoFit/>
          </a:bodyPr>
          <a:lstStyle/>
          <a:p>
            <a:pPr algn="ctr"/>
            <a:r>
              <a:rPr lang="en-US" sz="6000" b="1" dirty="0" err="1">
                <a:ea typeface="Times New Roman" charset="0"/>
                <a:cs typeface="Times New Roman" charset="0"/>
              </a:rPr>
              <a:t>Rectortown</a:t>
            </a:r>
            <a:r>
              <a:rPr lang="en-US" sz="6000" b="1" dirty="0">
                <a:ea typeface="Times New Roman" charset="0"/>
                <a:cs typeface="Times New Roman" charset="0"/>
              </a:rPr>
              <a:t> United Methodist Church</a:t>
            </a:r>
          </a:p>
        </p:txBody>
      </p:sp>
      <p:sp>
        <p:nvSpPr>
          <p:cNvPr id="5" name="TextBox 4">
            <a:extLst>
              <a:ext uri="{FF2B5EF4-FFF2-40B4-BE49-F238E27FC236}">
                <a16:creationId xmlns:a16="http://schemas.microsoft.com/office/drawing/2014/main" id="{A53B0D48-9EB2-0040-B2CF-78042D6119A0}"/>
              </a:ext>
            </a:extLst>
          </p:cNvPr>
          <p:cNvSpPr txBox="1"/>
          <p:nvPr/>
        </p:nvSpPr>
        <p:spPr>
          <a:xfrm>
            <a:off x="0" y="2989536"/>
            <a:ext cx="9144000" cy="2308324"/>
          </a:xfrm>
          <a:prstGeom prst="rect">
            <a:avLst/>
          </a:prstGeom>
          <a:noFill/>
        </p:spPr>
        <p:txBody>
          <a:bodyPr wrap="square" rtlCol="0">
            <a:spAutoFit/>
          </a:bodyPr>
          <a:lstStyle/>
          <a:p>
            <a:pPr algn="ctr"/>
            <a:r>
              <a:rPr lang="en-US" sz="4800" b="1" dirty="0">
                <a:ea typeface="Times New Roman" charset="0"/>
                <a:cs typeface="Times New Roman" charset="0"/>
              </a:rPr>
              <a:t>serving God with </a:t>
            </a:r>
          </a:p>
          <a:p>
            <a:pPr algn="ctr"/>
            <a:r>
              <a:rPr lang="en-US" sz="4800" b="1" dirty="0">
                <a:solidFill>
                  <a:srgbClr val="FF0000"/>
                </a:solidFill>
                <a:ea typeface="Times New Roman" charset="0"/>
                <a:cs typeface="Times New Roman" charset="0"/>
              </a:rPr>
              <a:t>P</a:t>
            </a:r>
            <a:r>
              <a:rPr lang="en-US" sz="4800" b="1" dirty="0">
                <a:ea typeface="Times New Roman" charset="0"/>
                <a:cs typeface="Times New Roman" charset="0"/>
              </a:rPr>
              <a:t>rayer, </a:t>
            </a:r>
            <a:r>
              <a:rPr lang="en-US" sz="4800" b="1" dirty="0">
                <a:solidFill>
                  <a:srgbClr val="FF0000"/>
                </a:solidFill>
                <a:ea typeface="Times New Roman" charset="0"/>
                <a:cs typeface="Times New Roman" charset="0"/>
              </a:rPr>
              <a:t>A</a:t>
            </a:r>
            <a:r>
              <a:rPr lang="en-US" sz="4800" b="1" dirty="0">
                <a:ea typeface="Times New Roman" charset="0"/>
                <a:cs typeface="Times New Roman" charset="0"/>
              </a:rPr>
              <a:t>ction, and </a:t>
            </a:r>
            <a:r>
              <a:rPr lang="en-US" sz="4800" b="1" dirty="0">
                <a:solidFill>
                  <a:srgbClr val="FF0000"/>
                </a:solidFill>
                <a:ea typeface="Times New Roman" charset="0"/>
                <a:cs typeface="Times New Roman" charset="0"/>
              </a:rPr>
              <a:t>L</a:t>
            </a:r>
            <a:r>
              <a:rPr lang="en-US" sz="4800" b="1" dirty="0">
                <a:ea typeface="Times New Roman" charset="0"/>
                <a:cs typeface="Times New Roman" charset="0"/>
              </a:rPr>
              <a:t>ove </a:t>
            </a:r>
          </a:p>
          <a:p>
            <a:pPr algn="ctr"/>
            <a:r>
              <a:rPr lang="en-US" sz="4800" b="1" dirty="0">
                <a:ea typeface="Times New Roman" charset="0"/>
                <a:cs typeface="Times New Roman" charset="0"/>
              </a:rPr>
              <a:t>through </a:t>
            </a:r>
            <a:r>
              <a:rPr lang="en-US" sz="4800" b="1" dirty="0">
                <a:solidFill>
                  <a:srgbClr val="FF0000"/>
                </a:solidFill>
                <a:ea typeface="Times New Roman" charset="0"/>
                <a:cs typeface="Times New Roman" charset="0"/>
              </a:rPr>
              <a:t>S</a:t>
            </a:r>
            <a:r>
              <a:rPr lang="en-US" sz="4800" b="1" dirty="0">
                <a:ea typeface="Times New Roman" charset="0"/>
                <a:cs typeface="Times New Roman" charset="0"/>
              </a:rPr>
              <a:t>ervice.</a:t>
            </a:r>
          </a:p>
        </p:txBody>
      </p:sp>
    </p:spTree>
    <p:extLst>
      <p:ext uri="{BB962C8B-B14F-4D97-AF65-F5344CB8AC3E}">
        <p14:creationId xmlns:p14="http://schemas.microsoft.com/office/powerpoint/2010/main" val="3492944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3C60-B2FD-49A5-3778-71624953F5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6B868F-71A8-A9E3-8A62-0F10812B916D}"/>
              </a:ext>
            </a:extLst>
          </p:cNvPr>
          <p:cNvSpPr>
            <a:spLocks noGrp="1"/>
          </p:cNvSpPr>
          <p:nvPr>
            <p:ph type="body" sz="quarter" idx="11"/>
          </p:nvPr>
        </p:nvSpPr>
        <p:spPr>
          <a:xfrm>
            <a:off x="1928188" y="1239930"/>
            <a:ext cx="7215812" cy="1515173"/>
          </a:xfrm>
        </p:spPr>
        <p:txBody>
          <a:bodyPr>
            <a:noAutofit/>
          </a:bodyPr>
          <a:lstStyle/>
          <a:p>
            <a:r>
              <a:rPr lang="en-US" dirty="0"/>
              <a:t>May our worship help us see those </a:t>
            </a:r>
          </a:p>
          <a:p>
            <a:r>
              <a:rPr lang="en-US" dirty="0"/>
              <a:t>choices and turn back to God. </a:t>
            </a:r>
          </a:p>
        </p:txBody>
      </p:sp>
      <p:sp>
        <p:nvSpPr>
          <p:cNvPr id="3" name="Text Placeholder 2">
            <a:extLst>
              <a:ext uri="{FF2B5EF4-FFF2-40B4-BE49-F238E27FC236}">
                <a16:creationId xmlns:a16="http://schemas.microsoft.com/office/drawing/2014/main" id="{770271B4-D20E-5DD2-5534-3EF6398C4136}"/>
              </a:ext>
            </a:extLst>
          </p:cNvPr>
          <p:cNvSpPr>
            <a:spLocks noGrp="1"/>
          </p:cNvSpPr>
          <p:nvPr>
            <p:ph type="body" sz="quarter" idx="12"/>
          </p:nvPr>
        </p:nvSpPr>
        <p:spPr>
          <a:xfrm>
            <a:off x="1928188" y="3361747"/>
            <a:ext cx="7215812" cy="1515172"/>
          </a:xfrm>
        </p:spPr>
        <p:txBody>
          <a:bodyPr>
            <a:noAutofit/>
          </a:bodyPr>
          <a:lstStyle/>
          <a:p>
            <a:pPr>
              <a:lnSpc>
                <a:spcPct val="150000"/>
              </a:lnSpc>
            </a:pPr>
            <a:r>
              <a:rPr lang="en-US" dirty="0"/>
              <a:t>May our worship today say, “God, we choose you.”</a:t>
            </a:r>
          </a:p>
        </p:txBody>
      </p:sp>
    </p:spTree>
    <p:extLst>
      <p:ext uri="{BB962C8B-B14F-4D97-AF65-F5344CB8AC3E}">
        <p14:creationId xmlns:p14="http://schemas.microsoft.com/office/powerpoint/2010/main" val="2199630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2E630B-7E43-04FC-ABDD-340F325211C1}"/>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4D003BEE-14AD-D7E1-16BE-29DB4289D6A7}"/>
              </a:ext>
            </a:extLst>
          </p:cNvPr>
          <p:cNvSpPr txBox="1"/>
          <p:nvPr/>
        </p:nvSpPr>
        <p:spPr>
          <a:xfrm>
            <a:off x="0" y="626570"/>
            <a:ext cx="5719482" cy="6231449"/>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God of life, sometimes the struggles we face make us feel like it’s too late for change; within us, our relationships, or the world. We despair or resign ourselves. We might even join in wrongdoing. </a:t>
            </a:r>
          </a:p>
        </p:txBody>
      </p:sp>
    </p:spTree>
    <p:extLst>
      <p:ext uri="{BB962C8B-B14F-4D97-AF65-F5344CB8AC3E}">
        <p14:creationId xmlns:p14="http://schemas.microsoft.com/office/powerpoint/2010/main" val="648731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A95E-B1D5-96BB-43DE-92BA06548E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6755F6-31E6-8BFD-2C96-E4BB7C93F7B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8F960C3F-80A6-C1D3-9C88-DC92F36E3B42}"/>
              </a:ext>
            </a:extLst>
          </p:cNvPr>
          <p:cNvSpPr txBox="1"/>
          <p:nvPr/>
        </p:nvSpPr>
        <p:spPr>
          <a:xfrm>
            <a:off x="0" y="1319084"/>
            <a:ext cx="5665694" cy="4846455"/>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But you put a different choice before us in each new moment—a choice for life and love in Jesus. Forgive us for the times we have chosen death and disdain. </a:t>
            </a:r>
          </a:p>
        </p:txBody>
      </p:sp>
    </p:spTree>
    <p:extLst>
      <p:ext uri="{BB962C8B-B14F-4D97-AF65-F5344CB8AC3E}">
        <p14:creationId xmlns:p14="http://schemas.microsoft.com/office/powerpoint/2010/main" val="278059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General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vent Candle Ligh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munion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alm Confession ">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ostles Creed 88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Nicene Creed 88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Apostles 88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Great Thanksgiving 1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Lord's Pray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Lent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51955</TotalTime>
  <Words>2389</Words>
  <Application>Microsoft Macintosh PowerPoint</Application>
  <PresentationFormat>On-screen Show (4:3)</PresentationFormat>
  <Paragraphs>259</Paragraphs>
  <Slides>61</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61</vt:i4>
      </vt:variant>
    </vt:vector>
  </HeadingPairs>
  <TitlesOfParts>
    <vt:vector size="82" baseType="lpstr">
      <vt:lpstr>Times</vt:lpstr>
      <vt:lpstr>APPLE CHANCERY</vt:lpstr>
      <vt:lpstr>Arial</vt:lpstr>
      <vt:lpstr>Baguet Script</vt:lpstr>
      <vt:lpstr>Calibri</vt:lpstr>
      <vt:lpstr>Dreaming Outloud Script Pro</vt:lpstr>
      <vt:lpstr>Edwardian Script ITC</vt:lpstr>
      <vt:lpstr>Georgia</vt:lpstr>
      <vt:lpstr>Lucida Calligraphy</vt:lpstr>
      <vt:lpstr>Times New Roman</vt:lpstr>
      <vt:lpstr>Verdana</vt:lpstr>
      <vt:lpstr>General Worship</vt:lpstr>
      <vt:lpstr>Communion </vt:lpstr>
      <vt:lpstr>Palm Confession </vt:lpstr>
      <vt:lpstr>Apostles Creed 882</vt:lpstr>
      <vt:lpstr>Nicene Creed 880</vt:lpstr>
      <vt:lpstr>Apostles 881</vt:lpstr>
      <vt:lpstr>Great Thanksgiving 13</vt:lpstr>
      <vt:lpstr>Lord's Prayer</vt:lpstr>
      <vt:lpstr>Lent Worship</vt:lpstr>
      <vt:lpstr>Advent Candle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Luke 13: 6 - 9</vt:lpstr>
      <vt:lpstr>PowerPoint Presentation</vt:lpstr>
      <vt:lpstr>PowerPoint Presentation</vt:lpstr>
      <vt:lpstr>PowerPoint Presentation</vt:lpstr>
      <vt:lpstr>Deuteronomy 30: 11 – 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RUMC Admin</dc:creator>
  <cp:lastModifiedBy>RUMC Admin</cp:lastModifiedBy>
  <cp:revision>759</cp:revision>
  <cp:lastPrinted>2024-04-25T15:20:01Z</cp:lastPrinted>
  <dcterms:created xsi:type="dcterms:W3CDTF">2022-06-10T14:28:57Z</dcterms:created>
  <dcterms:modified xsi:type="dcterms:W3CDTF">2026-02-18T16:03:35Z</dcterms:modified>
</cp:coreProperties>
</file>