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47"/>
  </p:notesMasterIdLst>
  <p:sldIdLst>
    <p:sldId id="3324" r:id="rId12"/>
    <p:sldId id="3194" r:id="rId13"/>
    <p:sldId id="3196" r:id="rId14"/>
    <p:sldId id="3666" r:id="rId15"/>
    <p:sldId id="4029" r:id="rId16"/>
    <p:sldId id="4030" r:id="rId17"/>
    <p:sldId id="3925" r:id="rId18"/>
    <p:sldId id="3926" r:id="rId19"/>
    <p:sldId id="3951" r:id="rId20"/>
    <p:sldId id="4078" r:id="rId21"/>
    <p:sldId id="3670" r:id="rId22"/>
    <p:sldId id="4018" r:id="rId23"/>
    <p:sldId id="4093" r:id="rId24"/>
    <p:sldId id="4096" r:id="rId25"/>
    <p:sldId id="257" r:id="rId26"/>
    <p:sldId id="258" r:id="rId27"/>
    <p:sldId id="3690" r:id="rId28"/>
    <p:sldId id="256" r:id="rId29"/>
    <p:sldId id="4094" r:id="rId30"/>
    <p:sldId id="4072" r:id="rId31"/>
    <p:sldId id="4073" r:id="rId32"/>
    <p:sldId id="4074" r:id="rId33"/>
    <p:sldId id="4075" r:id="rId34"/>
    <p:sldId id="3079" r:id="rId35"/>
    <p:sldId id="3529" r:id="rId36"/>
    <p:sldId id="3081" r:id="rId37"/>
    <p:sldId id="4095" r:id="rId38"/>
    <p:sldId id="3633" r:id="rId39"/>
    <p:sldId id="3678" r:id="rId40"/>
    <p:sldId id="3397" r:id="rId41"/>
    <p:sldId id="3398" r:id="rId42"/>
    <p:sldId id="3399" r:id="rId43"/>
    <p:sldId id="3619" r:id="rId44"/>
    <p:sldId id="2315" r:id="rId45"/>
    <p:sldId id="354"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47"/>
    <p:restoredTop sz="96023"/>
  </p:normalViewPr>
  <p:slideViewPr>
    <p:cSldViewPr snapToGrid="0" snapToObjects="1">
      <p:cViewPr varScale="1">
        <p:scale>
          <a:sx n="149" d="100"/>
          <a:sy n="149" d="100"/>
        </p:scale>
        <p:origin x="2664" y="21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8/24/26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24</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8/24/26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Fourteenth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August 30</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We gather together not as strangers, but as one family in Christ.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Bound together in love, united in praise.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Let us bring our whole lives to God.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Our joys, our needs, and our shared purpose.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We are here seeking, searching, answering.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With glad and sincere hearts, let us worship the Lord! </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0" y="1400524"/>
            <a:ext cx="5599522" cy="4846391"/>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Gracious and Loving God, we draw near to You today, giving thanks for the gift of community. Thank You for gathering us into one body,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1319120"/>
            <a:ext cx="5665694" cy="4846391"/>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calling us to walk alongside one another in joy, generosity, and peace. Open our hearts during this time together. Melt away any division,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D85A-36BA-01C2-7490-D39D8BC676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01FAB7-FA6B-6243-DB03-894FE171CB4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EBE5BFFD-DA49-386E-9F9C-7F5900C8038D}"/>
              </a:ext>
            </a:extLst>
          </p:cNvPr>
          <p:cNvSpPr txBox="1"/>
          <p:nvPr/>
        </p:nvSpPr>
        <p:spPr>
          <a:xfrm>
            <a:off x="0" y="2011620"/>
            <a:ext cx="5629835" cy="3461397"/>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quiet our distractions, and unite our spirits in Your presence. May our worship reflect the beauty of Your love, </a:t>
            </a:r>
          </a:p>
        </p:txBody>
      </p:sp>
    </p:spTree>
    <p:extLst>
      <p:ext uri="{BB962C8B-B14F-4D97-AF65-F5344CB8AC3E}">
        <p14:creationId xmlns:p14="http://schemas.microsoft.com/office/powerpoint/2010/main" val="12053373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245C5-A622-CEDA-2AA4-CA2FA000F06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2FE1583-FEEC-7C96-4AA2-9867A1188CE2}"/>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557E0522-6DC0-705B-5598-C4AB250B8AC0}"/>
              </a:ext>
            </a:extLst>
          </p:cNvPr>
          <p:cNvSpPr txBox="1"/>
          <p:nvPr/>
        </p:nvSpPr>
        <p:spPr>
          <a:xfrm>
            <a:off x="0" y="1319123"/>
            <a:ext cx="5629835" cy="4846391"/>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and may our fellowship shine as a light of hope to the world around us.</a:t>
            </a:r>
          </a:p>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We ask for Your Holy Spirit to move freely among us today. In Jesus' name, Amen.</a:t>
            </a:r>
          </a:p>
        </p:txBody>
      </p:sp>
    </p:spTree>
    <p:extLst>
      <p:ext uri="{BB962C8B-B14F-4D97-AF65-F5344CB8AC3E}">
        <p14:creationId xmlns:p14="http://schemas.microsoft.com/office/powerpoint/2010/main" val="19438888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3262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E297BD-F8E0-FD70-707D-56C08963C70A}"/>
              </a:ext>
            </a:extLst>
          </p:cNvPr>
          <p:cNvPicPr>
            <a:picLocks noChangeAspect="1"/>
          </p:cNvPicPr>
          <p:nvPr/>
        </p:nvPicPr>
        <p:blipFill>
          <a:blip r:embed="rId2"/>
          <a:stretch>
            <a:fillRect/>
          </a:stretch>
        </p:blipFill>
        <p:spPr>
          <a:xfrm>
            <a:off x="0" y="-14955"/>
            <a:ext cx="9144000" cy="6887910"/>
          </a:xfrm>
          <a:prstGeom prst="rect">
            <a:avLst/>
          </a:prstGeom>
        </p:spPr>
      </p:pic>
      <p:sp>
        <p:nvSpPr>
          <p:cNvPr id="3" name="TextBox 2">
            <a:extLst>
              <a:ext uri="{FF2B5EF4-FFF2-40B4-BE49-F238E27FC236}">
                <a16:creationId xmlns:a16="http://schemas.microsoft.com/office/drawing/2014/main" id="{9EEDAA01-140C-AAED-6E08-CBE23F0B56E0}"/>
              </a:ext>
            </a:extLst>
          </p:cNvPr>
          <p:cNvSpPr txBox="1"/>
          <p:nvPr/>
        </p:nvSpPr>
        <p:spPr>
          <a:xfrm>
            <a:off x="2198594" y="1651590"/>
            <a:ext cx="4746812" cy="3554819"/>
          </a:xfrm>
          <a:prstGeom prst="rect">
            <a:avLst/>
          </a:prstGeom>
          <a:noFill/>
        </p:spPr>
        <p:txBody>
          <a:bodyPr wrap="none" rtlCol="0">
            <a:spAutoFit/>
          </a:bodyPr>
          <a:lstStyle/>
          <a:p>
            <a:pPr algn="ctr"/>
            <a:r>
              <a:rPr lang="en-US" sz="7500" dirty="0">
                <a:latin typeface="Charm" pitchFamily="2" charset="-34"/>
                <a:cs typeface="Charm" pitchFamily="2" charset="-34"/>
              </a:rPr>
              <a:t>Song Choice </a:t>
            </a:r>
          </a:p>
          <a:p>
            <a:pPr algn="ctr"/>
            <a:r>
              <a:rPr lang="en-US" sz="7500" dirty="0">
                <a:latin typeface="Charm" pitchFamily="2" charset="-34"/>
                <a:cs typeface="Charm" pitchFamily="2" charset="-34"/>
              </a:rPr>
              <a:t>of the </a:t>
            </a:r>
          </a:p>
          <a:p>
            <a:pPr algn="ctr"/>
            <a:r>
              <a:rPr lang="en-US" sz="7500" dirty="0">
                <a:latin typeface="Charm" pitchFamily="2" charset="-34"/>
                <a:cs typeface="Charm" pitchFamily="2" charset="-34"/>
              </a:rPr>
              <a:t>Church</a:t>
            </a:r>
          </a:p>
        </p:txBody>
      </p:sp>
    </p:spTree>
    <p:extLst>
      <p:ext uri="{BB962C8B-B14F-4D97-AF65-F5344CB8AC3E}">
        <p14:creationId xmlns:p14="http://schemas.microsoft.com/office/powerpoint/2010/main" val="21099712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A cross with a heart shaped light&#10;&#10;AI-generated content may be incorrect.">
            <a:extLst>
              <a:ext uri="{FF2B5EF4-FFF2-40B4-BE49-F238E27FC236}">
                <a16:creationId xmlns:a16="http://schemas.microsoft.com/office/drawing/2014/main" id="{E15ED8C8-1305-DA6F-A954-DE09AF5E6476}"/>
              </a:ext>
            </a:extLst>
          </p:cNvPr>
          <p:cNvPicPr>
            <a:picLocks noChangeAspect="1"/>
          </p:cNvPicPr>
          <p:nvPr/>
        </p:nvPicPr>
        <p:blipFill>
          <a:blip r:embed="rId2"/>
          <a:srcRect l="9091" t="10311" b="21508"/>
          <a:stretch>
            <a:fillRect/>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6229" y="0"/>
            <a:ext cx="3677771"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B98D16-3B3D-258B-558D-369432C06455}"/>
              </a:ext>
            </a:extLst>
          </p:cNvPr>
          <p:cNvSpPr>
            <a:spLocks noGrp="1"/>
          </p:cNvSpPr>
          <p:nvPr>
            <p:ph type="ctrTitle"/>
          </p:nvPr>
        </p:nvSpPr>
        <p:spPr>
          <a:xfrm>
            <a:off x="5715000" y="822960"/>
            <a:ext cx="3214541" cy="3474720"/>
          </a:xfrm>
        </p:spPr>
        <p:txBody>
          <a:bodyPr anchor="b">
            <a:normAutofit/>
          </a:bodyPr>
          <a:lstStyle/>
          <a:p>
            <a:pPr algn="l"/>
            <a:r>
              <a:rPr lang="en-US" sz="4500"/>
              <a:t>Acts 2: 44 - 47</a:t>
            </a:r>
          </a:p>
        </p:txBody>
      </p:sp>
      <p:sp>
        <p:nvSpPr>
          <p:cNvPr id="3" name="Subtitle 2">
            <a:extLst>
              <a:ext uri="{FF2B5EF4-FFF2-40B4-BE49-F238E27FC236}">
                <a16:creationId xmlns:a16="http://schemas.microsoft.com/office/drawing/2014/main" id="{F1AFF190-BDB2-2147-EBF2-91C62FE724BB}"/>
              </a:ext>
            </a:extLst>
          </p:cNvPr>
          <p:cNvSpPr>
            <a:spLocks noGrp="1"/>
          </p:cNvSpPr>
          <p:nvPr>
            <p:ph type="subTitle" idx="1"/>
          </p:nvPr>
        </p:nvSpPr>
        <p:spPr>
          <a:xfrm>
            <a:off x="5715000" y="4419600"/>
            <a:ext cx="2948940" cy="1386840"/>
          </a:xfrm>
        </p:spPr>
        <p:txBody>
          <a:bodyPr anchor="t">
            <a:normAutofit/>
          </a:bodyPr>
          <a:lstStyle/>
          <a:p>
            <a:pPr algn="l"/>
            <a:r>
              <a:rPr lang="en-US" sz="1900"/>
              <a:t>NRSVUE</a:t>
            </a:r>
          </a:p>
        </p:txBody>
      </p:sp>
    </p:spTree>
    <p:extLst>
      <p:ext uri="{BB962C8B-B14F-4D97-AF65-F5344CB8AC3E}">
        <p14:creationId xmlns:p14="http://schemas.microsoft.com/office/powerpoint/2010/main" val="9972813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D3BDA-5DC4-98D2-2187-E047E6F70B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65648-C445-BF1D-AF58-02967274E971}"/>
              </a:ext>
            </a:extLst>
          </p:cNvPr>
          <p:cNvSpPr>
            <a:spLocks noGrp="1"/>
          </p:cNvSpPr>
          <p:nvPr>
            <p:ph type="ctrTitle"/>
          </p:nvPr>
        </p:nvSpPr>
        <p:spPr>
          <a:xfrm>
            <a:off x="198521" y="403058"/>
            <a:ext cx="8746958" cy="6051884"/>
          </a:xfrm>
        </p:spPr>
        <p:txBody>
          <a:bodyPr anchor="ctr">
            <a:noAutofit/>
          </a:bodyPr>
          <a:lstStyle/>
          <a:p>
            <a:pP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44 </a:t>
            </a:r>
            <a:r>
              <a:rPr lang="en-US" sz="3000" dirty="0">
                <a:latin typeface="Verdana" panose="020B0604030504040204" pitchFamily="34" charset="0"/>
                <a:ea typeface="Verdana" panose="020B0604030504040204" pitchFamily="34" charset="0"/>
                <a:cs typeface="Verdana" panose="020B0604030504040204" pitchFamily="34" charset="0"/>
              </a:rPr>
              <a:t>All who believed were together and had all things in common;</a:t>
            </a:r>
            <a:br>
              <a:rPr lang="en-US" sz="3000" dirty="0">
                <a:latin typeface="Verdana" panose="020B0604030504040204" pitchFamily="34" charset="0"/>
                <a:ea typeface="Verdana" panose="020B0604030504040204" pitchFamily="34" charset="0"/>
                <a:cs typeface="Verdana" panose="020B0604030504040204" pitchFamily="34" charset="0"/>
              </a:rPr>
            </a:b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45 </a:t>
            </a:r>
            <a:r>
              <a:rPr lang="en-US" sz="3000" dirty="0">
                <a:latin typeface="Verdana" panose="020B0604030504040204" pitchFamily="34" charset="0"/>
                <a:ea typeface="Verdana" panose="020B0604030504040204" pitchFamily="34" charset="0"/>
                <a:cs typeface="Verdana" panose="020B0604030504040204" pitchFamily="34" charset="0"/>
              </a:rPr>
              <a:t>they would sell their possessions and goods and distribute the proceeds</a:t>
            </a:r>
            <a:r>
              <a:rPr lang="en-US" sz="3000" baseline="30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to all, as any had need. </a:t>
            </a:r>
          </a:p>
        </p:txBody>
      </p:sp>
    </p:spTree>
    <p:extLst>
      <p:ext uri="{BB962C8B-B14F-4D97-AF65-F5344CB8AC3E}">
        <p14:creationId xmlns:p14="http://schemas.microsoft.com/office/powerpoint/2010/main" val="30139615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E0726-4E3F-4C26-6F21-FD8887471A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C758E-6527-1248-340A-86AA45B593D1}"/>
              </a:ext>
            </a:extLst>
          </p:cNvPr>
          <p:cNvSpPr>
            <a:spLocks noGrp="1"/>
          </p:cNvSpPr>
          <p:nvPr>
            <p:ph type="ctrTitle"/>
          </p:nvPr>
        </p:nvSpPr>
        <p:spPr>
          <a:xfrm>
            <a:off x="198521" y="403058"/>
            <a:ext cx="8746958" cy="6051884"/>
          </a:xfrm>
        </p:spPr>
        <p:txBody>
          <a:bodyPr anchor="ctr">
            <a:noAutofit/>
          </a:bodyPr>
          <a:lstStyle/>
          <a:p>
            <a:pP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46 </a:t>
            </a:r>
            <a:r>
              <a:rPr lang="en-US" sz="3000" dirty="0">
                <a:latin typeface="Verdana" panose="020B0604030504040204" pitchFamily="34" charset="0"/>
                <a:ea typeface="Verdana" panose="020B0604030504040204" pitchFamily="34" charset="0"/>
                <a:cs typeface="Verdana" panose="020B0604030504040204" pitchFamily="34" charset="0"/>
              </a:rPr>
              <a:t>Day by day, as they spent much time together in the temple, they broke bread at home</a:t>
            </a:r>
            <a:r>
              <a:rPr lang="en-US" sz="3000" baseline="30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and ate their food with glad and generous</a:t>
            </a:r>
            <a:r>
              <a:rPr lang="en-US" sz="3000" baseline="30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hearts,</a:t>
            </a:r>
            <a:br>
              <a:rPr lang="en-US" sz="3000" dirty="0">
                <a:latin typeface="Verdana" panose="020B0604030504040204" pitchFamily="34" charset="0"/>
                <a:ea typeface="Verdana" panose="020B0604030504040204" pitchFamily="34" charset="0"/>
                <a:cs typeface="Verdana" panose="020B0604030504040204" pitchFamily="34" charset="0"/>
              </a:rPr>
            </a:b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47 </a:t>
            </a:r>
            <a:r>
              <a:rPr lang="en-US" sz="3000" dirty="0">
                <a:latin typeface="Verdana" panose="020B0604030504040204" pitchFamily="34" charset="0"/>
                <a:ea typeface="Verdana" panose="020B0604030504040204" pitchFamily="34" charset="0"/>
                <a:cs typeface="Verdana" panose="020B0604030504040204" pitchFamily="34" charset="0"/>
              </a:rPr>
              <a:t>praising God and having the goodwill of all the people. And day by day the Lord added to their number those who were being saved.</a:t>
            </a:r>
          </a:p>
        </p:txBody>
      </p:sp>
    </p:spTree>
    <p:extLst>
      <p:ext uri="{BB962C8B-B14F-4D97-AF65-F5344CB8AC3E}">
        <p14:creationId xmlns:p14="http://schemas.microsoft.com/office/powerpoint/2010/main" val="18296465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EC94D7-24E8-6B11-26D4-BB4B7F9DD425}"/>
              </a:ext>
            </a:extLst>
          </p:cNvPr>
          <p:cNvPicPr>
            <a:picLocks noChangeAspect="1"/>
          </p:cNvPicPr>
          <p:nvPr/>
        </p:nvPicPr>
        <p:blipFill>
          <a:blip r:embed="rId2">
            <a:alphaModFix amt="20000"/>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899063" y="1978718"/>
            <a:ext cx="7345874" cy="2900563"/>
          </a:xfrm>
        </p:spPr>
        <p:txBody>
          <a:bodyPr>
            <a:noAutofit/>
          </a:bodyPr>
          <a:lstStyle/>
          <a:p>
            <a:pPr>
              <a:lnSpc>
                <a:spcPct val="150000"/>
              </a:lnSpc>
            </a:pPr>
            <a:r>
              <a:rPr lang="en-US" sz="4500" i="1" dirty="0">
                <a:latin typeface="Verdana" panose="020B0604030504040204" pitchFamily="34" charset="0"/>
                <a:ea typeface="Verdana" panose="020B0604030504040204" pitchFamily="34" charset="0"/>
                <a:cs typeface="Verdana" panose="020B0604030504040204" pitchFamily="34" charset="0"/>
              </a:rPr>
              <a:t>Guest Speaker:</a:t>
            </a:r>
          </a:p>
          <a:p>
            <a:pPr>
              <a:lnSpc>
                <a:spcPct val="150000"/>
              </a:lnSpc>
            </a:pPr>
            <a:r>
              <a:rPr lang="en-US" sz="6600" b="1" dirty="0">
                <a:latin typeface="Charm" pitchFamily="2" charset="-34"/>
                <a:ea typeface="Verdana" panose="020B0604030504040204" pitchFamily="34" charset="0"/>
                <a:cs typeface="Charm" pitchFamily="2" charset="-34"/>
              </a:rPr>
              <a:t>Wayne Frick</a:t>
            </a: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02AEF-8DC5-40F0-43BD-76B416EB372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4B5620-4632-BDDA-55E0-122704B8BECF}"/>
              </a:ext>
            </a:extLst>
          </p:cNvPr>
          <p:cNvPicPr>
            <a:picLocks noChangeAspect="1"/>
          </p:cNvPicPr>
          <p:nvPr/>
        </p:nvPicPr>
        <p:blipFill>
          <a:blip r:embed="rId2"/>
          <a:stretch>
            <a:fillRect/>
          </a:stretch>
        </p:blipFill>
        <p:spPr>
          <a:xfrm>
            <a:off x="0" y="-14955"/>
            <a:ext cx="9144000" cy="6887910"/>
          </a:xfrm>
          <a:prstGeom prst="rect">
            <a:avLst/>
          </a:prstGeom>
        </p:spPr>
      </p:pic>
      <p:sp>
        <p:nvSpPr>
          <p:cNvPr id="3" name="TextBox 2">
            <a:extLst>
              <a:ext uri="{FF2B5EF4-FFF2-40B4-BE49-F238E27FC236}">
                <a16:creationId xmlns:a16="http://schemas.microsoft.com/office/drawing/2014/main" id="{975CE78B-5A32-67EB-70CD-CC931EFDBA17}"/>
              </a:ext>
            </a:extLst>
          </p:cNvPr>
          <p:cNvSpPr txBox="1"/>
          <p:nvPr/>
        </p:nvSpPr>
        <p:spPr>
          <a:xfrm>
            <a:off x="2198594" y="1651590"/>
            <a:ext cx="4746812" cy="3554819"/>
          </a:xfrm>
          <a:prstGeom prst="rect">
            <a:avLst/>
          </a:prstGeom>
          <a:noFill/>
        </p:spPr>
        <p:txBody>
          <a:bodyPr wrap="none" rtlCol="0">
            <a:spAutoFit/>
          </a:bodyPr>
          <a:lstStyle/>
          <a:p>
            <a:pPr algn="ctr"/>
            <a:r>
              <a:rPr lang="en-US" sz="7500" dirty="0">
                <a:latin typeface="Charm" pitchFamily="2" charset="-34"/>
                <a:cs typeface="Charm" pitchFamily="2" charset="-34"/>
              </a:rPr>
              <a:t>Song Choice </a:t>
            </a:r>
          </a:p>
          <a:p>
            <a:pPr algn="ctr"/>
            <a:r>
              <a:rPr lang="en-US" sz="7500" dirty="0">
                <a:latin typeface="Charm" pitchFamily="2" charset="-34"/>
                <a:cs typeface="Charm" pitchFamily="2" charset="-34"/>
              </a:rPr>
              <a:t>of the </a:t>
            </a:r>
          </a:p>
          <a:p>
            <a:pPr algn="ctr"/>
            <a:r>
              <a:rPr lang="en-US" sz="7500" dirty="0">
                <a:latin typeface="Charm" pitchFamily="2" charset="-34"/>
                <a:cs typeface="Charm" pitchFamily="2" charset="-34"/>
              </a:rPr>
              <a:t>Church</a:t>
            </a:r>
          </a:p>
        </p:txBody>
      </p:sp>
    </p:spTree>
    <p:extLst>
      <p:ext uri="{BB962C8B-B14F-4D97-AF65-F5344CB8AC3E}">
        <p14:creationId xmlns:p14="http://schemas.microsoft.com/office/powerpoint/2010/main" val="19848353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3291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444053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4354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584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24013-961E-C71C-5EA1-229EF97D084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7D4C00-74FD-D149-D6E2-BD715216D751}"/>
              </a:ext>
            </a:extLst>
          </p:cNvPr>
          <p:cNvPicPr>
            <a:picLocks noChangeAspect="1"/>
          </p:cNvPicPr>
          <p:nvPr/>
        </p:nvPicPr>
        <p:blipFill>
          <a:blip r:embed="rId2"/>
          <a:stretch>
            <a:fillRect/>
          </a:stretch>
        </p:blipFill>
        <p:spPr>
          <a:xfrm>
            <a:off x="0" y="-14955"/>
            <a:ext cx="9144000" cy="6887910"/>
          </a:xfrm>
          <a:prstGeom prst="rect">
            <a:avLst/>
          </a:prstGeom>
        </p:spPr>
      </p:pic>
      <p:sp>
        <p:nvSpPr>
          <p:cNvPr id="3" name="TextBox 2">
            <a:extLst>
              <a:ext uri="{FF2B5EF4-FFF2-40B4-BE49-F238E27FC236}">
                <a16:creationId xmlns:a16="http://schemas.microsoft.com/office/drawing/2014/main" id="{3FDC4344-5931-DAEC-C739-AA5C552EB6DB}"/>
              </a:ext>
            </a:extLst>
          </p:cNvPr>
          <p:cNvSpPr txBox="1"/>
          <p:nvPr/>
        </p:nvSpPr>
        <p:spPr>
          <a:xfrm>
            <a:off x="2198594" y="1651590"/>
            <a:ext cx="4746812" cy="3554819"/>
          </a:xfrm>
          <a:prstGeom prst="rect">
            <a:avLst/>
          </a:prstGeom>
          <a:noFill/>
        </p:spPr>
        <p:txBody>
          <a:bodyPr wrap="none" rtlCol="0">
            <a:spAutoFit/>
          </a:bodyPr>
          <a:lstStyle/>
          <a:p>
            <a:pPr algn="ctr"/>
            <a:r>
              <a:rPr lang="en-US" sz="7500" dirty="0">
                <a:latin typeface="Charm" pitchFamily="2" charset="-34"/>
                <a:cs typeface="Charm" pitchFamily="2" charset="-34"/>
              </a:rPr>
              <a:t>Song Choice </a:t>
            </a:r>
          </a:p>
          <a:p>
            <a:pPr algn="ctr"/>
            <a:r>
              <a:rPr lang="en-US" sz="7500" dirty="0">
                <a:latin typeface="Charm" pitchFamily="2" charset="-34"/>
                <a:cs typeface="Charm" pitchFamily="2" charset="-34"/>
              </a:rPr>
              <a:t>of the </a:t>
            </a:r>
          </a:p>
          <a:p>
            <a:pPr algn="ctr"/>
            <a:r>
              <a:rPr lang="en-US" sz="7500" dirty="0">
                <a:latin typeface="Charm" pitchFamily="2" charset="-34"/>
                <a:cs typeface="Charm" pitchFamily="2" charset="-34"/>
              </a:rPr>
              <a:t>Church</a:t>
            </a:r>
          </a:p>
        </p:txBody>
      </p:sp>
    </p:spTree>
    <p:extLst>
      <p:ext uri="{BB962C8B-B14F-4D97-AF65-F5344CB8AC3E}">
        <p14:creationId xmlns:p14="http://schemas.microsoft.com/office/powerpoint/2010/main" val="106791039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74610</TotalTime>
  <Words>556</Words>
  <Application>Microsoft Macintosh PowerPoint</Application>
  <PresentationFormat>On-screen Show (4:3)</PresentationFormat>
  <Paragraphs>76</Paragraphs>
  <Slides>35</Slides>
  <Notes>2</Notes>
  <HiddenSlides>0</HiddenSlides>
  <MMClips>0</MMClips>
  <ScaleCrop>false</ScaleCrop>
  <HeadingPairs>
    <vt:vector size="6" baseType="variant">
      <vt:variant>
        <vt:lpstr>Fonts Used</vt:lpstr>
      </vt:variant>
      <vt:variant>
        <vt:i4>16</vt:i4>
      </vt:variant>
      <vt:variant>
        <vt:lpstr>Theme</vt:lpstr>
      </vt:variant>
      <vt:variant>
        <vt:i4>11</vt:i4>
      </vt:variant>
      <vt:variant>
        <vt:lpstr>Slide Titles</vt:lpstr>
      </vt:variant>
      <vt:variant>
        <vt:i4>35</vt:i4>
      </vt:variant>
    </vt:vector>
  </HeadingPairs>
  <TitlesOfParts>
    <vt:vector size="62" baseType="lpstr">
      <vt:lpstr>Times</vt:lpstr>
      <vt:lpstr>APPLE CHANCERY</vt:lpstr>
      <vt:lpstr>Aptos</vt:lpstr>
      <vt:lpstr>Aptos Display</vt:lpstr>
      <vt:lpstr>Arial</vt:lpstr>
      <vt:lpstr>Baguet Script</vt:lpstr>
      <vt:lpstr>Calibri</vt:lpstr>
      <vt:lpstr>Calibri Light</vt:lpstr>
      <vt:lpstr>Charm</vt:lpstr>
      <vt:lpstr>Dreaming Outloud Script Pro</vt:lpstr>
      <vt:lpstr>Edwardian Script ITC</vt:lpstr>
      <vt:lpstr>Georgia</vt:lpstr>
      <vt:lpstr>Lucida Calligraphy</vt:lpstr>
      <vt:lpstr>Neue Haas Grotesk Text Pro</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Acts 2: 44 - 47</vt:lpstr>
      <vt:lpstr>44 All who believed were together and had all things in common;   45 they would sell their possessions and goods and distribute the proceeds to all, as any had need. </vt:lpstr>
      <vt:lpstr>46 Day by day, as they spent much time together in the temple, they broke bread at home and ate their food with glad and generous hearts,   47 praising God and having the goodwill of all the people. And day by day the Lord added to their number those who were being saved.</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844</cp:revision>
  <cp:lastPrinted>2026-04-17T16:54:19Z</cp:lastPrinted>
  <dcterms:created xsi:type="dcterms:W3CDTF">2022-06-10T14:28:57Z</dcterms:created>
  <dcterms:modified xsi:type="dcterms:W3CDTF">2026-08-26T15:10:21Z</dcterms:modified>
</cp:coreProperties>
</file>