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36"/>
  </p:notesMasterIdLst>
  <p:sldIdLst>
    <p:sldId id="3324" r:id="rId11"/>
    <p:sldId id="3194" r:id="rId12"/>
    <p:sldId id="3196" r:id="rId13"/>
    <p:sldId id="3666" r:id="rId14"/>
    <p:sldId id="3965" r:id="rId15"/>
    <p:sldId id="3966" r:id="rId16"/>
    <p:sldId id="3967" r:id="rId17"/>
    <p:sldId id="3925" r:id="rId18"/>
    <p:sldId id="3926" r:id="rId19"/>
    <p:sldId id="3951" r:id="rId20"/>
    <p:sldId id="3969" r:id="rId21"/>
    <p:sldId id="3970" r:id="rId22"/>
    <p:sldId id="3971" r:id="rId23"/>
    <p:sldId id="3972" r:id="rId24"/>
    <p:sldId id="3973" r:id="rId25"/>
    <p:sldId id="256" r:id="rId26"/>
    <p:sldId id="257" r:id="rId27"/>
    <p:sldId id="258" r:id="rId28"/>
    <p:sldId id="259" r:id="rId29"/>
    <p:sldId id="260" r:id="rId30"/>
    <p:sldId id="261" r:id="rId31"/>
    <p:sldId id="3690" r:id="rId32"/>
    <p:sldId id="3383" r:id="rId33"/>
    <p:sldId id="2315" r:id="rId34"/>
    <p:sldId id="35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70"/>
    <p:restoredTop sz="95845"/>
  </p:normalViewPr>
  <p:slideViewPr>
    <p:cSldViewPr snapToGrid="0" snapToObjects="1">
      <p:cViewPr varScale="1">
        <p:scale>
          <a:sx n="40" d="100"/>
          <a:sy n="40" d="100"/>
        </p:scale>
        <p:origin x="208" y="18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2/16/26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descr="In this captivating scene, a young child, dressed warmly in a vivid yellow jacket and orange beanie, gazes thoughtfully while holding a glowing lantern. The soft light from the lantern illuminates the child's face, highlighting a look of wonderment. The bokeh effect created by the myriad colourful lights in the background adds a magical, festive touch to the atmosphere, turning an ordinary moment into a scene filled with enchantment and curiosity.">
            <a:extLst>
              <a:ext uri="{FF2B5EF4-FFF2-40B4-BE49-F238E27FC236}">
                <a16:creationId xmlns:a16="http://schemas.microsoft.com/office/drawing/2014/main" id="{462E696E-BC59-59A6-0050-A90A131A9ECE}"/>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2" descr="Nestled in a snowy landscape, a quaint chapel emits a warm glow from its windows, piercing the winter darkness. Towering trees cloaked in snow surround the structure, emphasizing its isolation and tranquility. Above, the sky is a splendid canvas of twinkling stars, possibly hinting at the Milky Way. This serene setting evokes a sense of peace and wonder, contrasting the cold blue tones of the snow with the inviting yellow lights of the chapel.">
            <a:extLst>
              <a:ext uri="{FF2B5EF4-FFF2-40B4-BE49-F238E27FC236}">
                <a16:creationId xmlns:a16="http://schemas.microsoft.com/office/drawing/2014/main" id="{28AF4F0C-A70F-AD6A-70C9-815D01D2323B}"/>
              </a:ext>
            </a:extLst>
          </p:cNvPr>
          <p:cNvPicPr>
            <a:picLocks noChangeAspect="1" noChangeArrowheads="1"/>
          </p:cNvPicPr>
          <p:nvPr userDrawn="1"/>
        </p:nvPicPr>
        <p:blipFill rotWithShape="1">
          <a:blip r:embed="rId2" cstate="email">
            <a:alphaModFix amt="35000"/>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Free Stock Photo of Snow-covered pine branch in sunlight | Download Free  Images and Free Illustrations">
            <a:extLst>
              <a:ext uri="{FF2B5EF4-FFF2-40B4-BE49-F238E27FC236}">
                <a16:creationId xmlns:a16="http://schemas.microsoft.com/office/drawing/2014/main" id="{320CD218-94F9-FF8C-8035-E2CC8EFCFAFE}"/>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24.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21.jpeg"/><Relationship Id="rId5" Type="http://schemas.openxmlformats.org/officeDocument/2006/relationships/theme" Target="../theme/theme6.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22.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2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8.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2/16/26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7" r:id="rId25"/>
    <p:sldLayoutId id="2147483806" r:id="rId26"/>
    <p:sldLayoutId id="2147483797" r:id="rId27"/>
    <p:sldLayoutId id="2147483674" r:id="rId28"/>
    <p:sldLayoutId id="2147483818" r:id="rId29"/>
    <p:sldLayoutId id="2147483730" r:id="rId30"/>
    <p:sldLayoutId id="2147483729" r:id="rId3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400492"/>
            <a:ext cx="5629835"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In this holy season, teach us to turn to you, to repent, and to live in hope, trusting that it is never too late for your grace to transform us. Amen.</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C8CCC-56B0-BE94-B73E-7A9CC44DF7F7}"/>
              </a:ext>
            </a:extLst>
          </p:cNvPr>
          <p:cNvSpPr>
            <a:spLocks noGrp="1"/>
          </p:cNvSpPr>
          <p:nvPr>
            <p:ph type="ctrTitle"/>
          </p:nvPr>
        </p:nvSpPr>
        <p:spPr>
          <a:xfrm>
            <a:off x="941295" y="5279511"/>
            <a:ext cx="7261411" cy="739880"/>
          </a:xfrm>
        </p:spPr>
        <p:txBody>
          <a:bodyPr anchor="b">
            <a:normAutofit/>
          </a:bodyPr>
          <a:lstStyle/>
          <a:p>
            <a:r>
              <a:rPr lang="en-US" sz="3100">
                <a:solidFill>
                  <a:schemeClr val="tx1">
                    <a:lumMod val="85000"/>
                    <a:lumOff val="15000"/>
                  </a:schemeClr>
                </a:solidFill>
              </a:rPr>
              <a:t>Joel 2: 12 – 17 </a:t>
            </a:r>
          </a:p>
        </p:txBody>
      </p:sp>
      <p:sp>
        <p:nvSpPr>
          <p:cNvPr id="3" name="Subtitle 2">
            <a:extLst>
              <a:ext uri="{FF2B5EF4-FFF2-40B4-BE49-F238E27FC236}">
                <a16:creationId xmlns:a16="http://schemas.microsoft.com/office/drawing/2014/main" id="{90452BE2-5CCE-3A56-C479-934235AF1D79}"/>
              </a:ext>
            </a:extLst>
          </p:cNvPr>
          <p:cNvSpPr>
            <a:spLocks noGrp="1"/>
          </p:cNvSpPr>
          <p:nvPr>
            <p:ph type="subTitle" idx="1"/>
          </p:nvPr>
        </p:nvSpPr>
        <p:spPr>
          <a:xfrm>
            <a:off x="1819835" y="6019391"/>
            <a:ext cx="5486399" cy="365125"/>
          </a:xfrm>
        </p:spPr>
        <p:txBody>
          <a:bodyPr anchor="t">
            <a:normAutofit/>
          </a:bodyPr>
          <a:lstStyle/>
          <a:p>
            <a:r>
              <a:rPr lang="en-US" sz="1400">
                <a:solidFill>
                  <a:schemeClr val="tx1">
                    <a:lumMod val="85000"/>
                    <a:lumOff val="15000"/>
                  </a:schemeClr>
                </a:solidFill>
              </a:rPr>
              <a:t>NRSVUE</a:t>
            </a:r>
          </a:p>
        </p:txBody>
      </p:sp>
      <p:pic>
        <p:nvPicPr>
          <p:cNvPr id="5" name="Picture 4" descr="A red heart with a cross inside&#10;&#10;AI-generated content may be incorrect.">
            <a:extLst>
              <a:ext uri="{FF2B5EF4-FFF2-40B4-BE49-F238E27FC236}">
                <a16:creationId xmlns:a16="http://schemas.microsoft.com/office/drawing/2014/main" id="{EF7EC9DE-C50A-5FD6-5E94-D9CCEDA86214}"/>
              </a:ext>
            </a:extLst>
          </p:cNvPr>
          <p:cNvPicPr>
            <a:picLocks noChangeAspect="1"/>
          </p:cNvPicPr>
          <p:nvPr/>
        </p:nvPicPr>
        <p:blipFill>
          <a:blip r:embed="rId2"/>
          <a:srcRect r="13011"/>
          <a:stretch>
            <a:fillRect/>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0707420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F2ED5-5A51-C3BD-0CD1-1BC2B0AE916F}"/>
              </a:ext>
            </a:extLst>
          </p:cNvPr>
          <p:cNvSpPr txBox="1"/>
          <p:nvPr/>
        </p:nvSpPr>
        <p:spPr>
          <a:xfrm>
            <a:off x="0" y="313307"/>
            <a:ext cx="9144000" cy="6231386"/>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Yet even now, says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return to me with all your heart, with fasting, with weeping, and with mourning;</a:t>
            </a:r>
          </a:p>
          <a:p>
            <a:pPr algn="ctr">
              <a:lnSpc>
                <a:spcPct val="150000"/>
              </a:lnSpc>
              <a:buNone/>
            </a:pPr>
            <a:b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rend your hearts and not your clothing. Return to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your God, for he is gracious and merciful, slow to anger, abounding in steadfast love, and relenting from punishment.</a:t>
            </a:r>
          </a:p>
        </p:txBody>
      </p:sp>
    </p:spTree>
    <p:extLst>
      <p:ext uri="{BB962C8B-B14F-4D97-AF65-F5344CB8AC3E}">
        <p14:creationId xmlns:p14="http://schemas.microsoft.com/office/powerpoint/2010/main" val="28193158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2376E-BADB-775D-AC15-6F2F0B2E2F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3ED726-8836-B126-FECE-4F734571667D}"/>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Who knows whether he will not turn and relent and leave a blessing behind him, a grain offering and a drink offering for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your God?</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Blow the trumpet in Zion; consecrate a fast;</a:t>
            </a:r>
            <a:b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call a solemn assembly;</a:t>
            </a:r>
          </a:p>
        </p:txBody>
      </p:sp>
    </p:spTree>
    <p:extLst>
      <p:ext uri="{BB962C8B-B14F-4D97-AF65-F5344CB8AC3E}">
        <p14:creationId xmlns:p14="http://schemas.microsoft.com/office/powerpoint/2010/main" val="14741844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AF03-1BE0-83B7-0BB0-AEC25A1258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4196B9-5769-3297-7F03-EF85F8EE708B}"/>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gather the people. Consecrate the congregation; assemble the aged; gather the children, even infants at the breast. Let the bridegroom leave his room and the bride her canopy.</a:t>
            </a:r>
          </a:p>
        </p:txBody>
      </p:sp>
    </p:spTree>
    <p:extLst>
      <p:ext uri="{BB962C8B-B14F-4D97-AF65-F5344CB8AC3E}">
        <p14:creationId xmlns:p14="http://schemas.microsoft.com/office/powerpoint/2010/main" val="12399137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41A9-6239-592F-684E-349EB552E3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7EDB8E-625D-32DD-F2B6-D12294CE56DE}"/>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Between the vestibule and the altar, let the priests, the ministers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weep. Let them say, “Spare your people, O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and do not make your heritage a mockery, a byword among the nations. Why should it be said among the peoples, ‘Where is their God?’ ”</a:t>
            </a:r>
          </a:p>
        </p:txBody>
      </p:sp>
    </p:spTree>
    <p:extLst>
      <p:ext uri="{BB962C8B-B14F-4D97-AF65-F5344CB8AC3E}">
        <p14:creationId xmlns:p14="http://schemas.microsoft.com/office/powerpoint/2010/main" val="41835546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erene watercolor depicts Jesus standing in silhouette on a mountain summit at dawn. His arms stretch wide in a gesture of boundless welcome and compassion. Golden sunlight radiates behind him, creating a divine aura as the light breaks through celestial blue clouds. The minimal brushwork captures the flowing robes and peaceful stance while maintaining the mystery of his shadowed form. The panoramic horizon stretches across the scene, emphasizing both the solitude of the moment and the vastness of spiritual presence. This tranquil scene symbolizes hope, with light emerging from darkness in a moment of transcendent beauty and divine revelation.">
            <a:extLst>
              <a:ext uri="{FF2B5EF4-FFF2-40B4-BE49-F238E27FC236}">
                <a16:creationId xmlns:a16="http://schemas.microsoft.com/office/drawing/2014/main" id="{877CCFA7-57C0-5EB7-5588-C18286D89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90" t="6250" r="37829"/>
          <a:stretch>
            <a:fillRect/>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F96A8C-F8EF-D7AB-9167-071D3866DCE3}"/>
              </a:ext>
            </a:extLst>
          </p:cNvPr>
          <p:cNvSpPr>
            <a:spLocks noGrp="1"/>
          </p:cNvSpPr>
          <p:nvPr>
            <p:ph type="ctrTitle"/>
          </p:nvPr>
        </p:nvSpPr>
        <p:spPr>
          <a:xfrm>
            <a:off x="358485" y="1122363"/>
            <a:ext cx="3017520" cy="3204134"/>
          </a:xfrm>
        </p:spPr>
        <p:txBody>
          <a:bodyPr anchor="b">
            <a:normAutofit/>
          </a:bodyPr>
          <a:lstStyle/>
          <a:p>
            <a:pPr algn="l"/>
            <a:r>
              <a:rPr lang="en-US" sz="4200">
                <a:solidFill>
                  <a:schemeClr val="bg1"/>
                </a:solidFill>
              </a:rPr>
              <a:t>Matthew 17: 1 – 9 </a:t>
            </a:r>
          </a:p>
        </p:txBody>
      </p:sp>
      <p:sp>
        <p:nvSpPr>
          <p:cNvPr id="3" name="Subtitle 2">
            <a:extLst>
              <a:ext uri="{FF2B5EF4-FFF2-40B4-BE49-F238E27FC236}">
                <a16:creationId xmlns:a16="http://schemas.microsoft.com/office/drawing/2014/main" id="{AF9B002C-D028-775F-465E-A11698337F0A}"/>
              </a:ext>
            </a:extLst>
          </p:cNvPr>
          <p:cNvSpPr>
            <a:spLocks noGrp="1"/>
          </p:cNvSpPr>
          <p:nvPr>
            <p:ph type="subTitle" idx="1"/>
          </p:nvPr>
        </p:nvSpPr>
        <p:spPr>
          <a:xfrm>
            <a:off x="358485" y="4872922"/>
            <a:ext cx="3017519" cy="1208141"/>
          </a:xfrm>
        </p:spPr>
        <p:txBody>
          <a:bodyPr>
            <a:normAutofit/>
          </a:bodyPr>
          <a:lstStyle/>
          <a:p>
            <a:pPr algn="l"/>
            <a:r>
              <a:rPr lang="en-US" sz="1700">
                <a:solidFill>
                  <a:schemeClr val="bg1"/>
                </a:solidFill>
              </a:rPr>
              <a:t>NRSVUE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7614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EB569-8D02-DCF2-2A42-A01F86CB0355}"/>
              </a:ext>
            </a:extLst>
          </p:cNvPr>
          <p:cNvSpPr txBox="1"/>
          <p:nvPr/>
        </p:nvSpPr>
        <p:spPr>
          <a:xfrm>
            <a:off x="0" y="226745"/>
            <a:ext cx="9144000" cy="6404510"/>
          </a:xfrm>
          <a:prstGeom prst="rect">
            <a:avLst/>
          </a:prstGeom>
          <a:noFill/>
        </p:spPr>
        <p:txBody>
          <a:bodyPr wrap="square">
            <a:spAutoFit/>
          </a:bodyPr>
          <a:lstStyle/>
          <a:p>
            <a:pPr algn="ctr">
              <a:lnSpc>
                <a:spcPct val="20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Six days later, Jesus took with him Peter and James and his brother John and led them up a high mountain, by themselves.</a:t>
            </a:r>
          </a:p>
          <a:p>
            <a:pPr algn="ctr">
              <a:lnSpc>
                <a:spcPct val="20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 he was transfigured before them, and his face shone like the sun, and his clothes became bright as light. </a:t>
            </a:r>
          </a:p>
        </p:txBody>
      </p:sp>
    </p:spTree>
    <p:extLst>
      <p:ext uri="{BB962C8B-B14F-4D97-AF65-F5344CB8AC3E}">
        <p14:creationId xmlns:p14="http://schemas.microsoft.com/office/powerpoint/2010/main" val="11249054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FD9-A3DC-FBC7-CC65-947023C236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EB8B7C-DD26-95AE-9BFF-7D15B8FE27ED}"/>
              </a:ext>
            </a:extLst>
          </p:cNvPr>
          <p:cNvSpPr txBox="1"/>
          <p:nvPr/>
        </p:nvSpPr>
        <p:spPr>
          <a:xfrm>
            <a:off x="0" y="380633"/>
            <a:ext cx="9144000" cy="6096734"/>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3 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Suddenly there appeared to them Moses and Elijah, talking with him. </a:t>
            </a:r>
          </a:p>
          <a:p>
            <a:pPr algn="ctr">
              <a:lnSpc>
                <a:spcPct val="200000"/>
              </a:lnSpc>
              <a:buNone/>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Peter said to Jesus, “Lord, it is good for us to be here; if you wish, I</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will set up three tents here, one for you, one for Moses, and one for Elijah.”</a:t>
            </a:r>
          </a:p>
        </p:txBody>
      </p:sp>
    </p:spTree>
    <p:extLst>
      <p:ext uri="{BB962C8B-B14F-4D97-AF65-F5344CB8AC3E}">
        <p14:creationId xmlns:p14="http://schemas.microsoft.com/office/powerpoint/2010/main" val="7910169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E75B-3E64-B7FA-094A-1EF8685FD9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9638E3-71EE-ED22-6643-B394C67EC260}"/>
              </a:ext>
            </a:extLst>
          </p:cNvPr>
          <p:cNvSpPr txBox="1"/>
          <p:nvPr/>
        </p:nvSpPr>
        <p:spPr>
          <a:xfrm>
            <a:off x="0" y="226745"/>
            <a:ext cx="9144000" cy="6404510"/>
          </a:xfrm>
          <a:prstGeom prst="rect">
            <a:avLst/>
          </a:prstGeom>
          <a:noFill/>
        </p:spPr>
        <p:txBody>
          <a:bodyPr wrap="square">
            <a:spAutoFit/>
          </a:bodyPr>
          <a:lstStyle/>
          <a:p>
            <a:pPr algn="ctr">
              <a:lnSpc>
                <a:spcPct val="200000"/>
              </a:lnSpc>
              <a:buNone/>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While he was still speaking, suddenly a bright cloud overshadowed them, and a voice from the cloud said, “This is my Son, the Beloved;</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with him I am well pleased; listen to him!” </a:t>
            </a:r>
          </a:p>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When the disciples heard this, they fell to the ground and were overcome by fear. </a:t>
            </a:r>
          </a:p>
        </p:txBody>
      </p:sp>
    </p:spTree>
    <p:extLst>
      <p:ext uri="{BB962C8B-B14F-4D97-AF65-F5344CB8AC3E}">
        <p14:creationId xmlns:p14="http://schemas.microsoft.com/office/powerpoint/2010/main" val="37109737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820604" y="1410787"/>
            <a:ext cx="4105955"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Ash Wednesday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February 18</a:t>
            </a:r>
            <a:r>
              <a:rPr lang="en-US" sz="3000" baseline="30000" dirty="0">
                <a:latin typeface="Verdana" panose="020B0604030504040204" pitchFamily="34" charset="0"/>
                <a:ea typeface="Verdana" panose="020B0604030504040204" pitchFamily="34" charset="0"/>
                <a:cs typeface="Verdana" panose="020B0604030504040204" pitchFamily="34" charset="0"/>
              </a:rPr>
              <a:t>th </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descr="Ash Wednesday (February 18th, 2026) | Days Of The Year">
            <a:extLst>
              <a:ext uri="{FF2B5EF4-FFF2-40B4-BE49-F238E27FC236}">
                <a16:creationId xmlns:a16="http://schemas.microsoft.com/office/drawing/2014/main" id="{F463A477-2D9B-AC1C-996B-BF8562F6026D}"/>
              </a:ext>
            </a:extLst>
          </p:cNvPr>
          <p:cNvPicPr>
            <a:picLocks noChangeAspect="1"/>
          </p:cNvPicPr>
          <p:nvPr/>
        </p:nvPicPr>
        <p:blipFill rotWithShape="1">
          <a:blip r:embed="rId3">
            <a:extLst>
              <a:ext uri="{28A0092B-C50C-407E-A947-70E740481C1C}">
                <a14:useLocalDpi xmlns:a14="http://schemas.microsoft.com/office/drawing/2010/main" val="0"/>
              </a:ext>
            </a:extLst>
          </a:blip>
          <a:srcRect l="27104" r="6859"/>
          <a:stretch>
            <a:fillRect/>
          </a:stretch>
        </p:blipFill>
        <p:spPr bwMode="auto">
          <a:xfrm>
            <a:off x="352099" y="1410787"/>
            <a:ext cx="4333847" cy="40364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B59F-BE4A-8960-D29C-18D0A9A6C3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9EA7A2-B1EB-7060-5437-B28C6E06E1BA}"/>
              </a:ext>
            </a:extLst>
          </p:cNvPr>
          <p:cNvSpPr txBox="1"/>
          <p:nvPr/>
        </p:nvSpPr>
        <p:spPr>
          <a:xfrm>
            <a:off x="0" y="1150074"/>
            <a:ext cx="9144000" cy="4557851"/>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But Jesus came and touched them, saying, “Get up and do not be afraid.”</a:t>
            </a:r>
          </a:p>
          <a:p>
            <a:pPr algn="ctr">
              <a:lnSpc>
                <a:spcPct val="20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200000"/>
              </a:lnSpc>
              <a:buNone/>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And when they raised their eyes, they saw no one except Jesus himself alone.</a:t>
            </a:r>
          </a:p>
        </p:txBody>
      </p:sp>
    </p:spTree>
    <p:extLst>
      <p:ext uri="{BB962C8B-B14F-4D97-AF65-F5344CB8AC3E}">
        <p14:creationId xmlns:p14="http://schemas.microsoft.com/office/powerpoint/2010/main" val="32747736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C60D-C02B-1C39-1705-E54353F15F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E12C60-938D-3BB4-BA41-21118AA3251E}"/>
              </a:ext>
            </a:extLst>
          </p:cNvPr>
          <p:cNvSpPr txBox="1"/>
          <p:nvPr/>
        </p:nvSpPr>
        <p:spPr>
          <a:xfrm>
            <a:off x="0" y="1611739"/>
            <a:ext cx="9144000" cy="3634521"/>
          </a:xfrm>
          <a:prstGeom prst="rect">
            <a:avLst/>
          </a:prstGeom>
          <a:noFill/>
        </p:spPr>
        <p:txBody>
          <a:bodyPr wrap="square">
            <a:spAutoFit/>
          </a:bodyPr>
          <a:lstStyle/>
          <a:p>
            <a:pPr algn="ctr">
              <a:lnSpc>
                <a:spcPct val="200000"/>
              </a:lnSpc>
              <a:buNone/>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9 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As they were coming down the mountain, Jesus ordered them, “Tell no one about the vision until after the Son of Man has been raised from the dead.”</a:t>
            </a:r>
          </a:p>
        </p:txBody>
      </p:sp>
    </p:spTree>
    <p:extLst>
      <p:ext uri="{BB962C8B-B14F-4D97-AF65-F5344CB8AC3E}">
        <p14:creationId xmlns:p14="http://schemas.microsoft.com/office/powerpoint/2010/main" val="878972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43E370-D0A8-FEE5-861F-252902D4CD79}"/>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1843950"/>
            <a:ext cx="9008076" cy="3170099"/>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 </a:t>
            </a:r>
          </a:p>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for a Change of Heart”</a:t>
            </a:r>
          </a:p>
          <a:p>
            <a:pPr algn="ctr"/>
            <a:r>
              <a:rPr lang="en-US" sz="5000"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come to the ashes</a:t>
            </a:r>
            <a:r>
              <a:rPr lang="en-US" b="1" dirty="0"/>
              <a:t> </a:t>
            </a:r>
            <a:endParaRPr lang="en-US" dirty="0"/>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to remember we are dust, and to dust we shall return.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D26C-5B55-6ABE-C848-00F132F27A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918A7DC-5961-9D8A-999F-12376059816A}"/>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come to the ashes</a:t>
            </a:r>
            <a:r>
              <a:rPr lang="en-US" b="1" dirty="0"/>
              <a:t> </a:t>
            </a:r>
            <a:endParaRPr lang="en-US" dirty="0"/>
          </a:p>
        </p:txBody>
      </p:sp>
      <p:sp>
        <p:nvSpPr>
          <p:cNvPr id="3" name="Text Placeholder 2">
            <a:extLst>
              <a:ext uri="{FF2B5EF4-FFF2-40B4-BE49-F238E27FC236}">
                <a16:creationId xmlns:a16="http://schemas.microsoft.com/office/drawing/2014/main" id="{B23E8B05-7C0F-AD7D-6696-E0B59DA7EC58}"/>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to confess our sins and seek God</a:t>
            </a:r>
            <a:r>
              <a:rPr lang="ar-SA" dirty="0"/>
              <a:t>’</a:t>
            </a:r>
            <a:r>
              <a:rPr lang="en-US" dirty="0"/>
              <a:t>s mercy. </a:t>
            </a:r>
          </a:p>
        </p:txBody>
      </p:sp>
    </p:spTree>
    <p:extLst>
      <p:ext uri="{BB962C8B-B14F-4D97-AF65-F5344CB8AC3E}">
        <p14:creationId xmlns:p14="http://schemas.microsoft.com/office/powerpoint/2010/main" val="29113572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21CD3-BB1C-2668-D0B3-FA116F1D46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01FC8F-6CB3-28C8-716E-0AC0E8158ACD}"/>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come to the ashes</a:t>
            </a:r>
            <a:r>
              <a:rPr lang="en-US" b="1" dirty="0"/>
              <a:t> </a:t>
            </a:r>
            <a:endParaRPr lang="en-US" dirty="0"/>
          </a:p>
        </p:txBody>
      </p:sp>
      <p:sp>
        <p:nvSpPr>
          <p:cNvPr id="3" name="Text Placeholder 2">
            <a:extLst>
              <a:ext uri="{FF2B5EF4-FFF2-40B4-BE49-F238E27FC236}">
                <a16:creationId xmlns:a16="http://schemas.microsoft.com/office/drawing/2014/main" id="{DC0F625F-5A4C-0E0D-DC0D-B45466117618}"/>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to hear again that God is gracious, slow to anger, and abounding in steadfast love. </a:t>
            </a:r>
          </a:p>
        </p:txBody>
      </p:sp>
    </p:spTree>
    <p:extLst>
      <p:ext uri="{BB962C8B-B14F-4D97-AF65-F5344CB8AC3E}">
        <p14:creationId xmlns:p14="http://schemas.microsoft.com/office/powerpoint/2010/main" val="22243254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F469F-5BF6-ED87-D9B8-1BA20E6455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479164-0017-C706-0D64-B4588DF68D88}"/>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come to the ashes</a:t>
            </a:r>
            <a:r>
              <a:rPr lang="en-US" b="1" dirty="0"/>
              <a:t> </a:t>
            </a:r>
            <a:endParaRPr lang="en-US" dirty="0"/>
          </a:p>
        </p:txBody>
      </p:sp>
      <p:sp>
        <p:nvSpPr>
          <p:cNvPr id="3" name="Text Placeholder 2">
            <a:extLst>
              <a:ext uri="{FF2B5EF4-FFF2-40B4-BE49-F238E27FC236}">
                <a16:creationId xmlns:a16="http://schemas.microsoft.com/office/drawing/2014/main" id="{728F9439-21B1-7FE1-5089-AE9B07BEB37B}"/>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to open our hearts, to be renewed, and to change. </a:t>
            </a:r>
          </a:p>
        </p:txBody>
      </p:sp>
    </p:spTree>
    <p:extLst>
      <p:ext uri="{BB962C8B-B14F-4D97-AF65-F5344CB8AC3E}">
        <p14:creationId xmlns:p14="http://schemas.microsoft.com/office/powerpoint/2010/main" val="3379853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665316"/>
            <a:ext cx="5593976"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Holy and merciful God, we come to you aware of our failings. We confess our sins, lay down our pride, and open our hearts to your mercy.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319084"/>
            <a:ext cx="5665694"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Create in us clean hearts and renew a right spirit within us. Meet us in these ashes, remind us of your steadfast love, and guide us toward a true change of heart.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51926</TotalTime>
  <Words>786</Words>
  <Application>Microsoft Macintosh PowerPoint</Application>
  <PresentationFormat>On-screen Show (4:3)</PresentationFormat>
  <Paragraphs>70</Paragraphs>
  <Slides>25</Slides>
  <Notes>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25</vt:i4>
      </vt:variant>
    </vt:vector>
  </HeadingPairs>
  <TitlesOfParts>
    <vt:vector size="45" baseType="lpstr">
      <vt:lpstr>Times</vt:lpstr>
      <vt:lpstr>APPLE CHANCERY</vt:lpstr>
      <vt:lpstr>Arial</vt:lpstr>
      <vt:lpstr>Baguet Script</vt:lpstr>
      <vt:lpstr>Calibri</vt:lpstr>
      <vt:lpstr>Dreaming Outloud Script Pro</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Joel 2: 12 – 17 </vt:lpstr>
      <vt:lpstr>PowerPoint Presentation</vt:lpstr>
      <vt:lpstr>PowerPoint Presentation</vt:lpstr>
      <vt:lpstr>PowerPoint Presentation</vt:lpstr>
      <vt:lpstr>PowerPoint Presentation</vt:lpstr>
      <vt:lpstr>Matthew 17: 1 –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757</cp:revision>
  <cp:lastPrinted>2024-04-25T15:20:01Z</cp:lastPrinted>
  <dcterms:created xsi:type="dcterms:W3CDTF">2022-06-10T14:28:57Z</dcterms:created>
  <dcterms:modified xsi:type="dcterms:W3CDTF">2026-02-16T15:12:46Z</dcterms:modified>
</cp:coreProperties>
</file>