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8.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9.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10.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60"/>
  </p:notesMasterIdLst>
  <p:sldIdLst>
    <p:sldId id="3324" r:id="rId12"/>
    <p:sldId id="3194" r:id="rId13"/>
    <p:sldId id="3196" r:id="rId14"/>
    <p:sldId id="3666" r:id="rId15"/>
    <p:sldId id="4029" r:id="rId16"/>
    <p:sldId id="4030" r:id="rId17"/>
    <p:sldId id="3925" r:id="rId18"/>
    <p:sldId id="3926" r:id="rId19"/>
    <p:sldId id="4084" r:id="rId20"/>
    <p:sldId id="970" r:id="rId21"/>
    <p:sldId id="971" r:id="rId22"/>
    <p:sldId id="972" r:id="rId23"/>
    <p:sldId id="973" r:id="rId24"/>
    <p:sldId id="4018" r:id="rId25"/>
    <p:sldId id="4105" r:id="rId26"/>
    <p:sldId id="257" r:id="rId27"/>
    <p:sldId id="258" r:id="rId28"/>
    <p:sldId id="259" r:id="rId29"/>
    <p:sldId id="260" r:id="rId30"/>
    <p:sldId id="261" r:id="rId31"/>
    <p:sldId id="262" r:id="rId32"/>
    <p:sldId id="4106" r:id="rId33"/>
    <p:sldId id="4107" r:id="rId34"/>
    <p:sldId id="4108" r:id="rId35"/>
    <p:sldId id="4109" r:id="rId36"/>
    <p:sldId id="4110" r:id="rId37"/>
    <p:sldId id="3690" r:id="rId38"/>
    <p:sldId id="256" r:id="rId39"/>
    <p:sldId id="397" r:id="rId40"/>
    <p:sldId id="398" r:id="rId41"/>
    <p:sldId id="399" r:id="rId42"/>
    <p:sldId id="400" r:id="rId43"/>
    <p:sldId id="4101" r:id="rId44"/>
    <p:sldId id="4102" r:id="rId45"/>
    <p:sldId id="4103" r:id="rId46"/>
    <p:sldId id="4104" r:id="rId47"/>
    <p:sldId id="3079" r:id="rId48"/>
    <p:sldId id="3529" r:id="rId49"/>
    <p:sldId id="3081" r:id="rId50"/>
    <p:sldId id="3633" r:id="rId51"/>
    <p:sldId id="3678" r:id="rId52"/>
    <p:sldId id="3397" r:id="rId53"/>
    <p:sldId id="3398" r:id="rId54"/>
    <p:sldId id="3399" r:id="rId55"/>
    <p:sldId id="3619" r:id="rId56"/>
    <p:sldId id="4100" r:id="rId57"/>
    <p:sldId id="2315" r:id="rId58"/>
    <p:sldId id="354"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40"/>
    <p:restoredTop sz="95960"/>
  </p:normalViewPr>
  <p:slideViewPr>
    <p:cSldViewPr snapToGrid="0" snapToObjects="1">
      <p:cViewPr varScale="1">
        <p:scale>
          <a:sx n="34" d="100"/>
          <a:sy n="34" d="100"/>
        </p:scale>
        <p:origin x="200" y="193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slide" Target="slides/slide44.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10/16/26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37</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23B8F5-BE0C-27EC-6D7F-D4C3699566A9}"/>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pic>
        <p:nvPicPr>
          <p:cNvPr id="5" name="Picture 4">
            <a:extLst>
              <a:ext uri="{FF2B5EF4-FFF2-40B4-BE49-F238E27FC236}">
                <a16:creationId xmlns:a16="http://schemas.microsoft.com/office/drawing/2014/main" id="{8D2FA526-63B1-91C2-F994-AD32DF4E7A6F}"/>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2003447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E4762A37-4EAA-6FF4-4429-42612C37FC4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1757279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3B7B853F-18DA-4174-E296-8E46386877FC}"/>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2045923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20BE85E9-1D79-9918-3130-D9682C0E88E8}"/>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2354064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pic>
        <p:nvPicPr>
          <p:cNvPr id="5" name="Picture 4">
            <a:extLst>
              <a:ext uri="{FF2B5EF4-FFF2-40B4-BE49-F238E27FC236}">
                <a16:creationId xmlns:a16="http://schemas.microsoft.com/office/drawing/2014/main" id="{48C897E3-5C7C-44DA-D2D6-9BCF547F0A73}"/>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39167720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pic>
        <p:nvPicPr>
          <p:cNvPr id="5" name="Picture 4">
            <a:extLst>
              <a:ext uri="{FF2B5EF4-FFF2-40B4-BE49-F238E27FC236}">
                <a16:creationId xmlns:a16="http://schemas.microsoft.com/office/drawing/2014/main" id="{5CBCE82C-3784-9132-E4D5-CA82229E16B5}"/>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17744923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pic>
        <p:nvPicPr>
          <p:cNvPr id="5" name="Picture 4">
            <a:extLst>
              <a:ext uri="{FF2B5EF4-FFF2-40B4-BE49-F238E27FC236}">
                <a16:creationId xmlns:a16="http://schemas.microsoft.com/office/drawing/2014/main" id="{D6CEB53F-973D-B695-BF07-6E0541A05C7B}"/>
              </a:ext>
            </a:extLst>
          </p:cNvPr>
          <p:cNvPicPr>
            <a:picLocks noChangeAspect="1"/>
          </p:cNvPicPr>
          <p:nvPr userDrawn="1"/>
        </p:nvPicPr>
        <p:blipFill>
          <a:blip r:embed="rId2">
            <a:alphaModFix amt="20000"/>
          </a:blip>
          <a:stretch>
            <a:fillRect/>
          </a:stretch>
        </p:blipFill>
        <p:spPr>
          <a:xfrm>
            <a:off x="0" y="0"/>
            <a:ext cx="9143999" cy="6858000"/>
          </a:xfrm>
          <a:prstGeom prst="rect">
            <a:avLst/>
          </a:prstGeom>
        </p:spPr>
      </p:pic>
    </p:spTree>
    <p:extLst>
      <p:ext uri="{BB962C8B-B14F-4D97-AF65-F5344CB8AC3E}">
        <p14:creationId xmlns:p14="http://schemas.microsoft.com/office/powerpoint/2010/main" val="31252637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00E74A-FFA5-633A-702B-DFEE1C0CC405}"/>
              </a:ext>
            </a:extLst>
          </p:cNvPr>
          <p:cNvPicPr>
            <a:picLocks noChangeAspect="1"/>
          </p:cNvPicPr>
          <p:nvPr userDrawn="1"/>
        </p:nvPicPr>
        <p:blipFill>
          <a:blip r:embed="rId2">
            <a:alphaModFix amt="20000"/>
          </a:blip>
          <a:srcRect l="-179" t="40870" r="179" b="16272"/>
          <a:stretch>
            <a:fillRect/>
          </a:stretch>
        </p:blipFill>
        <p:spPr>
          <a:xfrm>
            <a:off x="-1" y="-538843"/>
            <a:ext cx="9144000" cy="7396843"/>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5" y="2998113"/>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05C0B1-F3B5-9B1B-2CA4-4CFBDF9A2011}"/>
              </a:ext>
            </a:extLst>
          </p:cNvPr>
          <p:cNvPicPr>
            <a:picLocks noChangeAspect="1"/>
          </p:cNvPicPr>
          <p:nvPr userDrawn="1"/>
        </p:nvPicPr>
        <p:blipFill>
          <a:blip r:embed="rId2">
            <a:alphaModFix amt="20000"/>
          </a:blip>
          <a:stretch>
            <a:fillRect/>
          </a:stretch>
        </p:blipFill>
        <p:spPr>
          <a:xfrm>
            <a:off x="1" y="0"/>
            <a:ext cx="9144000" cy="6858000"/>
          </a:xfrm>
          <a:prstGeom prst="rect">
            <a:avLst/>
          </a:prstGeom>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10/16/26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3.xml"/><Relationship Id="rId7" Type="http://schemas.openxmlformats.org/officeDocument/2006/relationships/image" Target="../media/image20.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3.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0.xml"/><Relationship Id="rId7"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6.xml"/><Relationship Id="rId7" Type="http://schemas.openxmlformats.org/officeDocument/2006/relationships/theme" Target="../theme/theme6.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5" Type="http://schemas.openxmlformats.org/officeDocument/2006/relationships/slideLayout" Target="../slideLayouts/slideLayout58.xml"/><Relationship Id="rId4"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image" Target="../media/image25.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19"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slideLayout" Target="../slideLayouts/slideLayout83.xml"/><Relationship Id="rId1" Type="http://schemas.openxmlformats.org/officeDocument/2006/relationships/slideLayout" Target="../slideLayouts/slideLayout82.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7.xml"/><Relationship Id="rId2" Type="http://schemas.openxmlformats.org/officeDocument/2006/relationships/slideLayout" Target="../slideLayouts/slideLayout86.xml"/><Relationship Id="rId1" Type="http://schemas.openxmlformats.org/officeDocument/2006/relationships/slideLayout" Target="../slideLayouts/slideLayout85.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0.xml"/><Relationship Id="rId2" Type="http://schemas.openxmlformats.org/officeDocument/2006/relationships/slideLayout" Target="../slideLayouts/slideLayout89.xml"/><Relationship Id="rId1" Type="http://schemas.openxmlformats.org/officeDocument/2006/relationships/slideLayout" Target="../slideLayouts/slideLayout88.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10/16/26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xmlns:p14="http://schemas.microsoft.com/office/powerpoint/2010/main">
    <mc:Choice Requires="p14">
      <p:transition p14:dur="0" advTm="0"/>
    </mc:Choice>
    <mc:Fallback xmlns="">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6.png"/><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Twenty-first Sunday after Pentecost</a:t>
            </a: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October 18th,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t="10417" b="10417"/>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Caesar demands his coin, and the world claims its share of our allegiance.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But we bear the image of the God whose glory passes before us.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No one can see God's face and live, yet He hides us in the cleft of the rock.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He covers us with His hand and reveals His goodness in our midst.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Render to the world what belongs to the world, but give your soul to God.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We give ourselves entirely to the One who knows us by name. </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139382" y="1054275"/>
            <a:ext cx="5599522" cy="4846391"/>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Sovereign Lord, You hold the nations in Your hands, and earthly powers are but a drop in the bucket before You. We confess how easily we divide our loyalty, </a:t>
            </a: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3"/>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giving our passions to worldly kingdoms while offering You only leftover devotion. Hide us today in the cleft of the rock, Christ Jesus, and let Your divine goodness pass before us.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8D479-2947-75A2-35A3-3321688E781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2B3D415-6278-D5B9-DCA2-BC0383A704E2}"/>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4A4E16AE-E9AE-9FDA-4756-D714D4D979B9}"/>
              </a:ext>
            </a:extLst>
          </p:cNvPr>
          <p:cNvSpPr txBox="1"/>
          <p:nvPr/>
        </p:nvSpPr>
        <p:spPr>
          <a:xfrm>
            <a:off x="0" y="1665368"/>
            <a:ext cx="5665694" cy="4153894"/>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Remind us that we bear Your image, not the world’s. Take our hearts, our lives, and our worship, and anchor us in Your glory. Amen.</a:t>
            </a:r>
          </a:p>
        </p:txBody>
      </p:sp>
    </p:spTree>
    <p:extLst>
      <p:ext uri="{BB962C8B-B14F-4D97-AF65-F5344CB8AC3E}">
        <p14:creationId xmlns:p14="http://schemas.microsoft.com/office/powerpoint/2010/main" val="288467222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4CDDE0-9EBD-E442-A540-058C250B83CD}"/>
              </a:ext>
            </a:extLst>
          </p:cNvPr>
          <p:cNvSpPr txBox="1"/>
          <p:nvPr/>
        </p:nvSpPr>
        <p:spPr>
          <a:xfrm>
            <a:off x="0" y="7227"/>
            <a:ext cx="9134950" cy="166199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“Immortal, Invisible, God Only Wise”   UMH 103</a:t>
            </a:r>
          </a:p>
          <a:p>
            <a:pPr algn="ctr"/>
            <a:r>
              <a:rPr lang="en-US" sz="2000" dirty="0">
                <a:latin typeface="Times New Roman" charset="0"/>
                <a:ea typeface="Times New Roman" charset="0"/>
                <a:cs typeface="Times New Roman" charset="0"/>
              </a:rPr>
              <a:t>WORDS: Walter Chalmers Smith, 1867</a:t>
            </a:r>
          </a:p>
          <a:p>
            <a:pPr algn="ctr"/>
            <a:r>
              <a:rPr lang="en-US" sz="2000" dirty="0">
                <a:latin typeface="Times New Roman" charset="0"/>
                <a:ea typeface="Times New Roman" charset="0"/>
                <a:cs typeface="Times New Roman" charset="0"/>
              </a:rPr>
              <a:t>MUSIC: Welsh melody, 1839; harmonized by John Roberts</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8" name="TextBox 7">
            <a:extLst>
              <a:ext uri="{FF2B5EF4-FFF2-40B4-BE49-F238E27FC236}">
                <a16:creationId xmlns:a16="http://schemas.microsoft.com/office/drawing/2014/main" id="{6AAD2A17-636F-F149-BA9D-D1C5C11FBC04}"/>
              </a:ext>
            </a:extLst>
          </p:cNvPr>
          <p:cNvSpPr txBox="1"/>
          <p:nvPr/>
        </p:nvSpPr>
        <p:spPr>
          <a:xfrm>
            <a:off x="41569" y="1669220"/>
            <a:ext cx="9102431" cy="452431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Immortal, invisible, </a:t>
            </a:r>
          </a:p>
          <a:p>
            <a:pPr algn="ctr"/>
            <a:r>
              <a:rPr lang="en-US" sz="3600" dirty="0">
                <a:latin typeface="Times New Roman" charset="0"/>
                <a:ea typeface="Times New Roman" charset="0"/>
                <a:cs typeface="Times New Roman" charset="0"/>
              </a:rPr>
              <a:t>God only wise,</a:t>
            </a:r>
          </a:p>
          <a:p>
            <a:pPr algn="ctr"/>
            <a:r>
              <a:rPr lang="en-US" sz="3600" dirty="0">
                <a:latin typeface="Times New Roman" charset="0"/>
                <a:ea typeface="Times New Roman" charset="0"/>
                <a:cs typeface="Times New Roman" charset="0"/>
              </a:rPr>
              <a:t>in light inaccessible </a:t>
            </a:r>
          </a:p>
          <a:p>
            <a:pPr algn="ctr"/>
            <a:r>
              <a:rPr lang="en-US" sz="3600" dirty="0">
                <a:latin typeface="Times New Roman" charset="0"/>
                <a:ea typeface="Times New Roman" charset="0"/>
                <a:cs typeface="Times New Roman" charset="0"/>
              </a:rPr>
              <a:t>hid from our eyes,</a:t>
            </a:r>
          </a:p>
          <a:p>
            <a:pPr algn="ctr"/>
            <a:r>
              <a:rPr lang="en-US" sz="3600" dirty="0">
                <a:latin typeface="Times New Roman" charset="0"/>
                <a:ea typeface="Times New Roman" charset="0"/>
                <a:cs typeface="Times New Roman" charset="0"/>
              </a:rPr>
              <a:t>most blessed, most glorious, </a:t>
            </a:r>
          </a:p>
          <a:p>
            <a:pPr algn="ctr"/>
            <a:r>
              <a:rPr lang="en-US" sz="3600" dirty="0">
                <a:latin typeface="Times New Roman" charset="0"/>
                <a:ea typeface="Times New Roman" charset="0"/>
                <a:cs typeface="Times New Roman" charset="0"/>
              </a:rPr>
              <a:t>the Ancient of Days,</a:t>
            </a:r>
          </a:p>
          <a:p>
            <a:pPr algn="ctr"/>
            <a:r>
              <a:rPr lang="en-US" sz="3600" dirty="0">
                <a:latin typeface="Times New Roman" charset="0"/>
                <a:ea typeface="Times New Roman" charset="0"/>
                <a:cs typeface="Times New Roman" charset="0"/>
              </a:rPr>
              <a:t>almighty , victorious, </a:t>
            </a:r>
          </a:p>
          <a:p>
            <a:pPr algn="ctr"/>
            <a:r>
              <a:rPr lang="en-US" sz="3600" dirty="0">
                <a:latin typeface="Times New Roman" charset="0"/>
                <a:ea typeface="Times New Roman" charset="0"/>
                <a:cs typeface="Times New Roman" charset="0"/>
              </a:rPr>
              <a:t>thy great name we praise.</a:t>
            </a:r>
          </a:p>
        </p:txBody>
      </p:sp>
      <p:pic>
        <p:nvPicPr>
          <p:cNvPr id="2" name="Picture 1">
            <a:extLst>
              <a:ext uri="{FF2B5EF4-FFF2-40B4-BE49-F238E27FC236}">
                <a16:creationId xmlns:a16="http://schemas.microsoft.com/office/drawing/2014/main" id="{4B3414C2-BD65-20C3-E477-C75FF8299663}"/>
              </a:ext>
            </a:extLst>
          </p:cNvPr>
          <p:cNvPicPr>
            <a:picLocks noChangeAspect="1"/>
          </p:cNvPicPr>
          <p:nvPr/>
        </p:nvPicPr>
        <p:blipFill>
          <a:blip r:embed="rId2"/>
          <a:stretch>
            <a:fillRect/>
          </a:stretch>
        </p:blipFill>
        <p:spPr>
          <a:xfrm>
            <a:off x="-200722" y="3612994"/>
            <a:ext cx="5031989" cy="3354659"/>
          </a:xfrm>
          <a:prstGeom prst="rect">
            <a:avLst/>
          </a:prstGeom>
        </p:spPr>
      </p:pic>
    </p:spTree>
    <p:extLst>
      <p:ext uri="{BB962C8B-B14F-4D97-AF65-F5344CB8AC3E}">
        <p14:creationId xmlns:p14="http://schemas.microsoft.com/office/powerpoint/2010/main" val="3952727081"/>
      </p:ext>
    </p:extLst>
  </p:cSld>
  <p:clrMapOvr>
    <a:masterClrMapping/>
  </p:clrMapOvr>
  <p:transition spd="med">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7227"/>
            <a:ext cx="9134950" cy="166199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“Immortal, Invisible, God Only Wise”   UMH 103</a:t>
            </a:r>
          </a:p>
          <a:p>
            <a:pPr algn="ctr"/>
            <a:r>
              <a:rPr lang="en-US" sz="2000" dirty="0">
                <a:latin typeface="Times New Roman" charset="0"/>
                <a:ea typeface="Times New Roman" charset="0"/>
                <a:cs typeface="Times New Roman" charset="0"/>
              </a:rPr>
              <a:t>WORDS: Walter Chalmers Smith, 1867</a:t>
            </a:r>
          </a:p>
          <a:p>
            <a:pPr algn="ctr"/>
            <a:r>
              <a:rPr lang="en-US" sz="2000" dirty="0">
                <a:latin typeface="Times New Roman" charset="0"/>
                <a:ea typeface="Times New Roman" charset="0"/>
                <a:cs typeface="Times New Roman" charset="0"/>
              </a:rPr>
              <a:t>MUSIC: Welsh melody, 1839; harmonized by John Roberts</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5" name="TextBox 4"/>
          <p:cNvSpPr txBox="1"/>
          <p:nvPr/>
        </p:nvSpPr>
        <p:spPr>
          <a:xfrm>
            <a:off x="41569" y="1669220"/>
            <a:ext cx="9102431" cy="4524315"/>
          </a:xfrm>
          <a:prstGeom prst="rect">
            <a:avLst/>
          </a:prstGeom>
          <a:noFill/>
        </p:spPr>
        <p:txBody>
          <a:bodyPr wrap="square" rtlCol="0">
            <a:spAutoFit/>
          </a:bodyPr>
          <a:lstStyle/>
          <a:p>
            <a:pPr algn="ctr"/>
            <a:r>
              <a:rPr lang="en-US" sz="3600" dirty="0" err="1">
                <a:latin typeface="Times New Roman" charset="0"/>
                <a:ea typeface="Times New Roman" charset="0"/>
                <a:cs typeface="Times New Roman" charset="0"/>
              </a:rPr>
              <a:t>Unresting</a:t>
            </a:r>
            <a:r>
              <a:rPr lang="en-US" sz="3600" dirty="0">
                <a:latin typeface="Times New Roman" charset="0"/>
                <a:ea typeface="Times New Roman" charset="0"/>
                <a:cs typeface="Times New Roman" charset="0"/>
              </a:rPr>
              <a:t>, unhasting,</a:t>
            </a:r>
          </a:p>
          <a:p>
            <a:pPr algn="ctr"/>
            <a:r>
              <a:rPr lang="en-US" sz="3600" dirty="0">
                <a:latin typeface="Times New Roman" charset="0"/>
                <a:ea typeface="Times New Roman" charset="0"/>
                <a:cs typeface="Times New Roman" charset="0"/>
              </a:rPr>
              <a:t>and silent as light,</a:t>
            </a:r>
          </a:p>
          <a:p>
            <a:pPr algn="ctr"/>
            <a:r>
              <a:rPr lang="en-US" sz="3600" dirty="0">
                <a:latin typeface="Times New Roman" charset="0"/>
                <a:ea typeface="Times New Roman" charset="0"/>
                <a:cs typeface="Times New Roman" charset="0"/>
              </a:rPr>
              <a:t>nor wanting, nor wasting,</a:t>
            </a:r>
          </a:p>
          <a:p>
            <a:pPr algn="ctr"/>
            <a:r>
              <a:rPr lang="en-US" sz="3600" dirty="0">
                <a:latin typeface="Times New Roman" charset="0"/>
                <a:ea typeface="Times New Roman" charset="0"/>
                <a:cs typeface="Times New Roman" charset="0"/>
              </a:rPr>
              <a:t>thou </a:t>
            </a:r>
            <a:r>
              <a:rPr lang="en-US" sz="3600" dirty="0" err="1">
                <a:latin typeface="Times New Roman" charset="0"/>
                <a:ea typeface="Times New Roman" charset="0"/>
                <a:cs typeface="Times New Roman" charset="0"/>
              </a:rPr>
              <a:t>rulest</a:t>
            </a:r>
            <a:r>
              <a:rPr lang="en-US" sz="3600" dirty="0">
                <a:latin typeface="Times New Roman" charset="0"/>
                <a:ea typeface="Times New Roman" charset="0"/>
                <a:cs typeface="Times New Roman" charset="0"/>
              </a:rPr>
              <a:t> in might;</a:t>
            </a:r>
          </a:p>
          <a:p>
            <a:pPr algn="ctr"/>
            <a:r>
              <a:rPr lang="en-US" sz="3600" dirty="0">
                <a:latin typeface="Times New Roman" charset="0"/>
                <a:ea typeface="Times New Roman" charset="0"/>
                <a:cs typeface="Times New Roman" charset="0"/>
              </a:rPr>
              <a:t>thy justice like mountains</a:t>
            </a:r>
          </a:p>
          <a:p>
            <a:pPr algn="ctr"/>
            <a:r>
              <a:rPr lang="en-US" sz="3600" dirty="0">
                <a:latin typeface="Times New Roman" charset="0"/>
                <a:ea typeface="Times New Roman" charset="0"/>
                <a:cs typeface="Times New Roman" charset="0"/>
              </a:rPr>
              <a:t>high soaring above</a:t>
            </a:r>
          </a:p>
          <a:p>
            <a:pPr algn="ctr"/>
            <a:r>
              <a:rPr lang="en-US" sz="3600" dirty="0">
                <a:latin typeface="Times New Roman" charset="0"/>
                <a:ea typeface="Times New Roman" charset="0"/>
                <a:cs typeface="Times New Roman" charset="0"/>
              </a:rPr>
              <a:t>thy clouds which are fountains</a:t>
            </a:r>
          </a:p>
          <a:p>
            <a:pPr algn="ctr"/>
            <a:r>
              <a:rPr lang="en-US" sz="3600" dirty="0">
                <a:latin typeface="Times New Roman" charset="0"/>
                <a:ea typeface="Times New Roman" charset="0"/>
                <a:cs typeface="Times New Roman" charset="0"/>
              </a:rPr>
              <a:t>of goodness and love.</a:t>
            </a:r>
          </a:p>
        </p:txBody>
      </p:sp>
      <p:pic>
        <p:nvPicPr>
          <p:cNvPr id="2" name="Picture 1">
            <a:extLst>
              <a:ext uri="{FF2B5EF4-FFF2-40B4-BE49-F238E27FC236}">
                <a16:creationId xmlns:a16="http://schemas.microsoft.com/office/drawing/2014/main" id="{AD2CE919-FD12-04E6-1B95-27432165B7DB}"/>
              </a:ext>
            </a:extLst>
          </p:cNvPr>
          <p:cNvPicPr>
            <a:picLocks noChangeAspect="1"/>
          </p:cNvPicPr>
          <p:nvPr/>
        </p:nvPicPr>
        <p:blipFill>
          <a:blip r:embed="rId2"/>
          <a:stretch>
            <a:fillRect/>
          </a:stretch>
        </p:blipFill>
        <p:spPr>
          <a:xfrm>
            <a:off x="-200722" y="3612994"/>
            <a:ext cx="5031989" cy="3354659"/>
          </a:xfrm>
          <a:prstGeom prst="rect">
            <a:avLst/>
          </a:prstGeom>
        </p:spPr>
      </p:pic>
    </p:spTree>
    <p:extLst>
      <p:ext uri="{BB962C8B-B14F-4D97-AF65-F5344CB8AC3E}">
        <p14:creationId xmlns:p14="http://schemas.microsoft.com/office/powerpoint/2010/main" val="77784647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7227"/>
            <a:ext cx="9134950" cy="166199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“Immortal, Invisible, God Only Wise”   UMH 103</a:t>
            </a:r>
          </a:p>
          <a:p>
            <a:pPr algn="ctr"/>
            <a:r>
              <a:rPr lang="en-US" sz="2000" dirty="0">
                <a:latin typeface="Times New Roman" charset="0"/>
                <a:ea typeface="Times New Roman" charset="0"/>
                <a:cs typeface="Times New Roman" charset="0"/>
              </a:rPr>
              <a:t>WORDS: Walter Chalmers Smith, 1867</a:t>
            </a:r>
          </a:p>
          <a:p>
            <a:pPr algn="ctr"/>
            <a:r>
              <a:rPr lang="en-US" sz="2000" dirty="0">
                <a:latin typeface="Times New Roman" charset="0"/>
                <a:ea typeface="Times New Roman" charset="0"/>
                <a:cs typeface="Times New Roman" charset="0"/>
              </a:rPr>
              <a:t>MUSIC: Welsh melody, 1839; harmonized by John Roberts</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5" name="TextBox 4"/>
          <p:cNvSpPr txBox="1"/>
          <p:nvPr/>
        </p:nvSpPr>
        <p:spPr>
          <a:xfrm>
            <a:off x="41569" y="1669220"/>
            <a:ext cx="9102431" cy="452431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To all, life thou </a:t>
            </a:r>
            <a:r>
              <a:rPr lang="en-US" sz="3600" dirty="0" err="1">
                <a:latin typeface="Times New Roman" charset="0"/>
                <a:ea typeface="Times New Roman" charset="0"/>
                <a:cs typeface="Times New Roman" charset="0"/>
              </a:rPr>
              <a:t>givest</a:t>
            </a:r>
            <a:r>
              <a:rPr lang="en-US" sz="3600" dirty="0">
                <a:latin typeface="Times New Roman" charset="0"/>
                <a:ea typeface="Times New Roman" charset="0"/>
                <a:cs typeface="Times New Roman" charset="0"/>
              </a:rPr>
              <a:t>, </a:t>
            </a:r>
          </a:p>
          <a:p>
            <a:pPr algn="ctr"/>
            <a:r>
              <a:rPr lang="en-US" sz="3600" dirty="0">
                <a:latin typeface="Times New Roman" charset="0"/>
                <a:ea typeface="Times New Roman" charset="0"/>
                <a:cs typeface="Times New Roman" charset="0"/>
              </a:rPr>
              <a:t>to both great and small; </a:t>
            </a:r>
          </a:p>
          <a:p>
            <a:pPr algn="ctr"/>
            <a:r>
              <a:rPr lang="en-US" sz="3600" dirty="0">
                <a:latin typeface="Times New Roman" charset="0"/>
                <a:ea typeface="Times New Roman" charset="0"/>
                <a:cs typeface="Times New Roman" charset="0"/>
              </a:rPr>
              <a:t>in all life thou </a:t>
            </a:r>
            <a:r>
              <a:rPr lang="en-US" sz="3600" dirty="0" err="1">
                <a:latin typeface="Times New Roman" charset="0"/>
                <a:ea typeface="Times New Roman" charset="0"/>
                <a:cs typeface="Times New Roman" charset="0"/>
              </a:rPr>
              <a:t>livest</a:t>
            </a:r>
            <a:r>
              <a:rPr lang="en-US" sz="3600" dirty="0">
                <a:latin typeface="Times New Roman" charset="0"/>
                <a:ea typeface="Times New Roman" charset="0"/>
                <a:cs typeface="Times New Roman" charset="0"/>
              </a:rPr>
              <a:t>, </a:t>
            </a:r>
          </a:p>
          <a:p>
            <a:pPr algn="ctr"/>
            <a:r>
              <a:rPr lang="en-US" sz="3600" dirty="0">
                <a:latin typeface="Times New Roman" charset="0"/>
                <a:ea typeface="Times New Roman" charset="0"/>
                <a:cs typeface="Times New Roman" charset="0"/>
              </a:rPr>
              <a:t>the true life of all; </a:t>
            </a:r>
          </a:p>
          <a:p>
            <a:pPr algn="ctr"/>
            <a:r>
              <a:rPr lang="en-US" sz="3600" dirty="0">
                <a:latin typeface="Times New Roman" charset="0"/>
                <a:ea typeface="Times New Roman" charset="0"/>
                <a:cs typeface="Times New Roman" charset="0"/>
              </a:rPr>
              <a:t>we blossom and flourish </a:t>
            </a:r>
          </a:p>
          <a:p>
            <a:pPr algn="ctr"/>
            <a:r>
              <a:rPr lang="en-US" sz="3600" dirty="0">
                <a:latin typeface="Times New Roman" charset="0"/>
                <a:ea typeface="Times New Roman" charset="0"/>
                <a:cs typeface="Times New Roman" charset="0"/>
              </a:rPr>
              <a:t>as leaves on the tree, </a:t>
            </a:r>
          </a:p>
          <a:p>
            <a:pPr algn="ctr"/>
            <a:r>
              <a:rPr lang="en-US" sz="3600" dirty="0">
                <a:latin typeface="Times New Roman" charset="0"/>
                <a:ea typeface="Times New Roman" charset="0"/>
                <a:cs typeface="Times New Roman" charset="0"/>
              </a:rPr>
              <a:t>and wither and perish, </a:t>
            </a:r>
          </a:p>
          <a:p>
            <a:pPr algn="ctr"/>
            <a:r>
              <a:rPr lang="en-US" sz="3600" dirty="0">
                <a:latin typeface="Times New Roman" charset="0"/>
                <a:ea typeface="Times New Roman" charset="0"/>
                <a:cs typeface="Times New Roman" charset="0"/>
              </a:rPr>
              <a:t>but naught </a:t>
            </a:r>
            <a:r>
              <a:rPr lang="en-US" sz="3600" dirty="0" err="1">
                <a:latin typeface="Times New Roman" charset="0"/>
                <a:ea typeface="Times New Roman" charset="0"/>
                <a:cs typeface="Times New Roman" charset="0"/>
              </a:rPr>
              <a:t>changeth</a:t>
            </a:r>
            <a:r>
              <a:rPr lang="en-US" sz="3600" dirty="0">
                <a:latin typeface="Times New Roman" charset="0"/>
                <a:ea typeface="Times New Roman" charset="0"/>
                <a:cs typeface="Times New Roman" charset="0"/>
              </a:rPr>
              <a:t> thee.</a:t>
            </a:r>
          </a:p>
        </p:txBody>
      </p:sp>
      <p:pic>
        <p:nvPicPr>
          <p:cNvPr id="2" name="Picture 1">
            <a:extLst>
              <a:ext uri="{FF2B5EF4-FFF2-40B4-BE49-F238E27FC236}">
                <a16:creationId xmlns:a16="http://schemas.microsoft.com/office/drawing/2014/main" id="{E0295316-C5D5-92CC-54E2-FB05CA0D4D15}"/>
              </a:ext>
            </a:extLst>
          </p:cNvPr>
          <p:cNvPicPr>
            <a:picLocks noChangeAspect="1"/>
          </p:cNvPicPr>
          <p:nvPr/>
        </p:nvPicPr>
        <p:blipFill>
          <a:blip r:embed="rId2"/>
          <a:stretch>
            <a:fillRect/>
          </a:stretch>
        </p:blipFill>
        <p:spPr>
          <a:xfrm>
            <a:off x="-200722" y="3612994"/>
            <a:ext cx="5031989" cy="3354659"/>
          </a:xfrm>
          <a:prstGeom prst="rect">
            <a:avLst/>
          </a:prstGeom>
        </p:spPr>
      </p:pic>
    </p:spTree>
    <p:extLst>
      <p:ext uri="{BB962C8B-B14F-4D97-AF65-F5344CB8AC3E}">
        <p14:creationId xmlns:p14="http://schemas.microsoft.com/office/powerpoint/2010/main" val="3973474779"/>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7227"/>
            <a:ext cx="9134950" cy="166199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“Immortal, Invisible, God Only Wise”   UMH 103</a:t>
            </a:r>
          </a:p>
          <a:p>
            <a:pPr algn="ctr"/>
            <a:r>
              <a:rPr lang="en-US" sz="2000" dirty="0">
                <a:latin typeface="Times New Roman" charset="0"/>
                <a:ea typeface="Times New Roman" charset="0"/>
                <a:cs typeface="Times New Roman" charset="0"/>
              </a:rPr>
              <a:t>WORDS: Walter Chalmers Smith, 1867</a:t>
            </a:r>
          </a:p>
          <a:p>
            <a:pPr algn="ctr"/>
            <a:r>
              <a:rPr lang="en-US" sz="2000" dirty="0">
                <a:latin typeface="Times New Roman" charset="0"/>
                <a:ea typeface="Times New Roman" charset="0"/>
                <a:cs typeface="Times New Roman" charset="0"/>
              </a:rPr>
              <a:t>MUSIC: Welsh melody, 1839; harmonized by John Roberts</a:t>
            </a:r>
          </a:p>
          <a:p>
            <a:pPr algn="ctr"/>
            <a:r>
              <a:rPr lang="en-US" sz="2800" b="1" i="1" dirty="0">
                <a:latin typeface="Times New Roman" charset="0"/>
                <a:ea typeface="Times New Roman" charset="0"/>
                <a:cs typeface="Times New Roman" charset="0"/>
              </a:rPr>
              <a:t>Please stand as you are able and comfortable</a:t>
            </a:r>
            <a:r>
              <a:rPr lang="en-US" sz="2800" dirty="0">
                <a:latin typeface="Times New Roman" charset="0"/>
                <a:ea typeface="Times New Roman" charset="0"/>
                <a:cs typeface="Times New Roman" charset="0"/>
              </a:rPr>
              <a:t>.</a:t>
            </a:r>
            <a:endParaRPr lang="en-US" sz="2800" dirty="0">
              <a:latin typeface="Edwardian Script ITC" charset="0"/>
              <a:ea typeface="Edwardian Script ITC" charset="0"/>
              <a:cs typeface="Edwardian Script ITC" charset="0"/>
            </a:endParaRPr>
          </a:p>
        </p:txBody>
      </p:sp>
      <p:sp>
        <p:nvSpPr>
          <p:cNvPr id="5" name="TextBox 4"/>
          <p:cNvSpPr txBox="1"/>
          <p:nvPr/>
        </p:nvSpPr>
        <p:spPr>
          <a:xfrm>
            <a:off x="16259" y="1669220"/>
            <a:ext cx="9102431" cy="4524315"/>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Thou </a:t>
            </a:r>
            <a:r>
              <a:rPr lang="en-US" sz="3600" dirty="0" err="1">
                <a:latin typeface="Times New Roman" charset="0"/>
                <a:ea typeface="Times New Roman" charset="0"/>
                <a:cs typeface="Times New Roman" charset="0"/>
              </a:rPr>
              <a:t>reignest</a:t>
            </a:r>
            <a:r>
              <a:rPr lang="en-US" sz="3600" dirty="0">
                <a:latin typeface="Times New Roman" charset="0"/>
                <a:ea typeface="Times New Roman" charset="0"/>
                <a:cs typeface="Times New Roman" charset="0"/>
              </a:rPr>
              <a:t> in glory; </a:t>
            </a:r>
          </a:p>
          <a:p>
            <a:pPr algn="ctr"/>
            <a:r>
              <a:rPr lang="en-US" sz="3600" dirty="0">
                <a:latin typeface="Times New Roman" charset="0"/>
                <a:ea typeface="Times New Roman" charset="0"/>
                <a:cs typeface="Times New Roman" charset="0"/>
              </a:rPr>
              <a:t>thou dwellest in light; </a:t>
            </a:r>
          </a:p>
          <a:p>
            <a:pPr algn="ctr"/>
            <a:r>
              <a:rPr lang="en-US" sz="3600" dirty="0">
                <a:latin typeface="Times New Roman" charset="0"/>
                <a:ea typeface="Times New Roman" charset="0"/>
                <a:cs typeface="Times New Roman" charset="0"/>
              </a:rPr>
              <a:t>thine angels adore thee, </a:t>
            </a:r>
          </a:p>
          <a:p>
            <a:pPr algn="ctr"/>
            <a:r>
              <a:rPr lang="en-US" sz="3600" dirty="0">
                <a:latin typeface="Times New Roman" charset="0"/>
                <a:ea typeface="Times New Roman" charset="0"/>
                <a:cs typeface="Times New Roman" charset="0"/>
              </a:rPr>
              <a:t>all veiling their sight; </a:t>
            </a:r>
          </a:p>
          <a:p>
            <a:pPr algn="ctr"/>
            <a:r>
              <a:rPr lang="en-US" sz="3600" dirty="0">
                <a:latin typeface="Times New Roman" charset="0"/>
                <a:ea typeface="Times New Roman" charset="0"/>
                <a:cs typeface="Times New Roman" charset="0"/>
              </a:rPr>
              <a:t>all laud we would render: </a:t>
            </a:r>
          </a:p>
          <a:p>
            <a:pPr algn="ctr"/>
            <a:r>
              <a:rPr lang="en-US" sz="3600" dirty="0">
                <a:latin typeface="Times New Roman" charset="0"/>
                <a:ea typeface="Times New Roman" charset="0"/>
                <a:cs typeface="Times New Roman" charset="0"/>
              </a:rPr>
              <a:t>O help us to see </a:t>
            </a:r>
          </a:p>
          <a:p>
            <a:pPr algn="ctr"/>
            <a:r>
              <a:rPr lang="en-US" sz="3600" dirty="0">
                <a:latin typeface="Times New Roman" charset="0"/>
                <a:ea typeface="Times New Roman" charset="0"/>
                <a:cs typeface="Times New Roman" charset="0"/>
              </a:rPr>
              <a:t>’tis only the splendor </a:t>
            </a:r>
          </a:p>
          <a:p>
            <a:pPr algn="ctr"/>
            <a:r>
              <a:rPr lang="en-US" sz="3600" dirty="0">
                <a:latin typeface="Times New Roman" charset="0"/>
                <a:ea typeface="Times New Roman" charset="0"/>
                <a:cs typeface="Times New Roman" charset="0"/>
              </a:rPr>
              <a:t>of light </a:t>
            </a:r>
            <a:r>
              <a:rPr lang="en-US" sz="3600" dirty="0" err="1">
                <a:latin typeface="Times New Roman" charset="0"/>
                <a:ea typeface="Times New Roman" charset="0"/>
                <a:cs typeface="Times New Roman" charset="0"/>
              </a:rPr>
              <a:t>hideth</a:t>
            </a:r>
            <a:r>
              <a:rPr lang="en-US" sz="3600" dirty="0">
                <a:latin typeface="Times New Roman" charset="0"/>
                <a:ea typeface="Times New Roman" charset="0"/>
                <a:cs typeface="Times New Roman" charset="0"/>
              </a:rPr>
              <a:t> thee.</a:t>
            </a:r>
          </a:p>
        </p:txBody>
      </p:sp>
      <p:pic>
        <p:nvPicPr>
          <p:cNvPr id="8" name="Picture 7">
            <a:extLst>
              <a:ext uri="{FF2B5EF4-FFF2-40B4-BE49-F238E27FC236}">
                <a16:creationId xmlns:a16="http://schemas.microsoft.com/office/drawing/2014/main" id="{733D3B90-5576-3F27-2B3C-1D70004D3912}"/>
              </a:ext>
            </a:extLst>
          </p:cNvPr>
          <p:cNvPicPr>
            <a:picLocks noChangeAspect="1"/>
          </p:cNvPicPr>
          <p:nvPr/>
        </p:nvPicPr>
        <p:blipFill>
          <a:blip r:embed="rId2"/>
          <a:stretch>
            <a:fillRect/>
          </a:stretch>
        </p:blipFill>
        <p:spPr>
          <a:xfrm>
            <a:off x="-200722" y="3612994"/>
            <a:ext cx="5031989" cy="3354659"/>
          </a:xfrm>
          <a:prstGeom prst="rect">
            <a:avLst/>
          </a:prstGeom>
        </p:spPr>
      </p:pic>
    </p:spTree>
    <p:extLst>
      <p:ext uri="{BB962C8B-B14F-4D97-AF65-F5344CB8AC3E}">
        <p14:creationId xmlns:p14="http://schemas.microsoft.com/office/powerpoint/2010/main" val="259277134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3424483-6D64-E5DA-51F0-89084D73F908}"/>
              </a:ext>
            </a:extLst>
          </p:cNvPr>
          <p:cNvPicPr>
            <a:picLocks noChangeAspect="1"/>
          </p:cNvPicPr>
          <p:nvPr/>
        </p:nvPicPr>
        <p:blipFill>
          <a:blip r:embed="rId2"/>
          <a:srcRect t="4210" r="2" b="1229"/>
          <a:stretch>
            <a:fillRect/>
          </a:stretch>
        </p:blipFill>
        <p:spPr>
          <a:xfrm>
            <a:off x="1891768" y="10"/>
            <a:ext cx="725223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73FCB8A-B0C7-893C-CC14-3658F8F3F92C}"/>
              </a:ext>
            </a:extLst>
          </p:cNvPr>
          <p:cNvSpPr>
            <a:spLocks noGrp="1"/>
          </p:cNvSpPr>
          <p:nvPr>
            <p:ph type="ctrTitle"/>
          </p:nvPr>
        </p:nvSpPr>
        <p:spPr>
          <a:xfrm>
            <a:off x="714171" y="743447"/>
            <a:ext cx="2980038" cy="3692028"/>
          </a:xfrm>
          <a:noFill/>
        </p:spPr>
        <p:txBody>
          <a:bodyPr>
            <a:normAutofit/>
          </a:bodyPr>
          <a:lstStyle/>
          <a:p>
            <a:pPr algn="l"/>
            <a:r>
              <a:rPr lang="en-US" sz="4500"/>
              <a:t>Exodus 33: 12 – 23 </a:t>
            </a:r>
          </a:p>
        </p:txBody>
      </p:sp>
      <p:sp>
        <p:nvSpPr>
          <p:cNvPr id="3" name="Subtitle 2">
            <a:extLst>
              <a:ext uri="{FF2B5EF4-FFF2-40B4-BE49-F238E27FC236}">
                <a16:creationId xmlns:a16="http://schemas.microsoft.com/office/drawing/2014/main" id="{FBB0DBE0-C253-B717-A4F5-77FA6831FCD5}"/>
              </a:ext>
            </a:extLst>
          </p:cNvPr>
          <p:cNvSpPr>
            <a:spLocks noGrp="1"/>
          </p:cNvSpPr>
          <p:nvPr>
            <p:ph type="subTitle" idx="1"/>
          </p:nvPr>
        </p:nvSpPr>
        <p:spPr>
          <a:xfrm>
            <a:off x="714171" y="4629234"/>
            <a:ext cx="2980040" cy="1485319"/>
          </a:xfrm>
          <a:noFill/>
        </p:spPr>
        <p:txBody>
          <a:bodyPr>
            <a:normAutofit/>
          </a:bodyPr>
          <a:lstStyle/>
          <a:p>
            <a:pPr algn="l"/>
            <a:r>
              <a:rPr lang="en-US" dirty="0"/>
              <a:t>NRSVUE</a:t>
            </a:r>
            <a:endParaRPr lang="en-US"/>
          </a:p>
        </p:txBody>
      </p:sp>
    </p:spTree>
    <p:extLst>
      <p:ext uri="{BB962C8B-B14F-4D97-AF65-F5344CB8AC3E}">
        <p14:creationId xmlns:p14="http://schemas.microsoft.com/office/powerpoint/2010/main" val="131611538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AFC06B-60D6-A88C-AD45-D0F4587BC93F}"/>
              </a:ext>
            </a:extLst>
          </p:cNvPr>
          <p:cNvSpPr txBox="1"/>
          <p:nvPr/>
        </p:nvSpPr>
        <p:spPr>
          <a:xfrm>
            <a:off x="0" y="0"/>
            <a:ext cx="9144000" cy="6693051"/>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Moses said to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“See, you have said to me, ‘Bring up this people,’ but you have not let me know whom you will send with me. Yet you have said, ‘I know you by name, and you have also found favor in my sight.’ </a:t>
            </a:r>
          </a:p>
          <a:p>
            <a:pPr marL="0" marR="0" algn="ctr">
              <a:lnSpc>
                <a:spcPct val="150000"/>
              </a:lnSpc>
              <a:buNone/>
            </a:pPr>
            <a:endParaRPr lang="en-US" sz="3000" b="1" kern="0" baseline="300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kern="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13 </a:t>
            </a:r>
            <a:r>
              <a:rPr lang="en-US" sz="3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Now if I have found favor in your sight, please show me your ways, so that I may know you and find favor in your sight. Consider, too, that this nation is your people.”</a:t>
            </a: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547278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0495-DD16-E159-0F77-FB973C0FF3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BB72608-BBD3-02FF-ED51-382F4FDBB18B}"/>
              </a:ext>
            </a:extLst>
          </p:cNvPr>
          <p:cNvSpPr txBox="1"/>
          <p:nvPr/>
        </p:nvSpPr>
        <p:spPr>
          <a:xfrm>
            <a:off x="0" y="1698301"/>
            <a:ext cx="9144000" cy="3461397"/>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He said, “My presence will go with you, and I will give you rest.”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15 </a:t>
            </a:r>
            <a:r>
              <a:rPr lang="en-US" sz="3000" dirty="0">
                <a:latin typeface="Verdana" panose="020B0604030504040204" pitchFamily="34" charset="0"/>
                <a:ea typeface="Verdana" panose="020B0604030504040204" pitchFamily="34" charset="0"/>
                <a:cs typeface="Verdana" panose="020B0604030504040204" pitchFamily="34" charset="0"/>
              </a:rPr>
              <a:t>And he said to him, “If your presence will not go, do not bring us up from here. </a:t>
            </a:r>
          </a:p>
        </p:txBody>
      </p:sp>
    </p:spTree>
    <p:extLst>
      <p:ext uri="{BB962C8B-B14F-4D97-AF65-F5344CB8AC3E}">
        <p14:creationId xmlns:p14="http://schemas.microsoft.com/office/powerpoint/2010/main" val="37957859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B93C1-DD37-D668-3A2D-0BDB94CCD9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A4F091-8D9F-09EF-8B2C-9E0CA0834C30}"/>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16 </a:t>
            </a:r>
            <a:r>
              <a:rPr lang="en-US" sz="3000" dirty="0">
                <a:latin typeface="Verdana" panose="020B0604030504040204" pitchFamily="34" charset="0"/>
                <a:ea typeface="Verdana" panose="020B0604030504040204" pitchFamily="34" charset="0"/>
                <a:cs typeface="Verdana" panose="020B0604030504040204" pitchFamily="34" charset="0"/>
              </a:rPr>
              <a:t>For how shall it be known that I have found favor in your sight, I and your people, unless you go with us? In this way, we shall be distinct, I and your people, from every people on the face of the earth.”</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17 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“I will also do this thing that you have asked, for you have found favor in my sight, and I know you by name.” </a:t>
            </a:r>
          </a:p>
        </p:txBody>
      </p:sp>
    </p:spTree>
    <p:extLst>
      <p:ext uri="{BB962C8B-B14F-4D97-AF65-F5344CB8AC3E}">
        <p14:creationId xmlns:p14="http://schemas.microsoft.com/office/powerpoint/2010/main" val="172393416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73C0-4678-8A84-3B43-1F43E6A06A0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E1DEDA-1267-8197-5B8B-724C6E4FD325}"/>
              </a:ext>
            </a:extLst>
          </p:cNvPr>
          <p:cNvSpPr txBox="1"/>
          <p:nvPr/>
        </p:nvSpPr>
        <p:spPr>
          <a:xfrm>
            <a:off x="0" y="1121220"/>
            <a:ext cx="9144000" cy="461555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18 </a:t>
            </a:r>
            <a:r>
              <a:rPr lang="en-US" sz="3000" dirty="0">
                <a:latin typeface="Verdana" panose="020B0604030504040204" pitchFamily="34" charset="0"/>
                <a:ea typeface="Verdana" panose="020B0604030504040204" pitchFamily="34" charset="0"/>
                <a:cs typeface="Verdana" panose="020B0604030504040204" pitchFamily="34" charset="0"/>
              </a:rPr>
              <a:t>Moses said, “Please show me your glory.” </a:t>
            </a:r>
          </a:p>
          <a:p>
            <a:pPr algn="ctr">
              <a:lnSpc>
                <a:spcPct val="150000"/>
              </a:lnSpc>
            </a:pPr>
            <a:endParaRPr lang="en-US" sz="3000" b="1" baseline="30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And he said, “I will make all my goodness pass before you and will proclaim before you the name,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and I will be gracious to whom I will be gracious and will show mercy on whom I will show mercy.</a:t>
            </a:r>
          </a:p>
        </p:txBody>
      </p:sp>
    </p:spTree>
    <p:extLst>
      <p:ext uri="{BB962C8B-B14F-4D97-AF65-F5344CB8AC3E}">
        <p14:creationId xmlns:p14="http://schemas.microsoft.com/office/powerpoint/2010/main" val="106999146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9AF8C-3A74-CF54-7C5E-7A0362479C6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DDFEDF-DE30-8ACA-2C2F-7DB7A0E797B8}"/>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But,” he said, “you cannot see my face, for no one shall see me and live.”</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21 </a:t>
            </a:r>
            <a:r>
              <a:rPr lang="en-US" sz="3000" dirty="0">
                <a:latin typeface="Verdana" panose="020B0604030504040204" pitchFamily="34" charset="0"/>
                <a:ea typeface="Verdana" panose="020B0604030504040204" pitchFamily="34" charset="0"/>
                <a:cs typeface="Verdana" panose="020B0604030504040204" pitchFamily="34" charset="0"/>
              </a:rPr>
              <a:t>And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continued, “See, there is a place by me where you shall stand on the rock, </a:t>
            </a:r>
          </a:p>
        </p:txBody>
      </p:sp>
    </p:spTree>
    <p:extLst>
      <p:ext uri="{BB962C8B-B14F-4D97-AF65-F5344CB8AC3E}">
        <p14:creationId xmlns:p14="http://schemas.microsoft.com/office/powerpoint/2010/main" val="322663960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A30C-09FD-D007-A4B7-2AFE2798D5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802B94-57FA-F10E-1035-6A925AFC61AE}"/>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22 </a:t>
            </a:r>
            <a:r>
              <a:rPr lang="en-US" sz="3000" dirty="0">
                <a:latin typeface="Verdana" panose="020B0604030504040204" pitchFamily="34" charset="0"/>
                <a:ea typeface="Verdana" panose="020B0604030504040204" pitchFamily="34" charset="0"/>
                <a:cs typeface="Verdana" panose="020B0604030504040204" pitchFamily="34" charset="0"/>
              </a:rPr>
              <a:t>and while my glory passes by I will put you in a cleft of the rock, and I will cover you with my hand until I have passed by;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23 </a:t>
            </a:r>
            <a:r>
              <a:rPr lang="en-US" sz="3000" dirty="0">
                <a:latin typeface="Verdana" panose="020B0604030504040204" pitchFamily="34" charset="0"/>
                <a:ea typeface="Verdana" panose="020B0604030504040204" pitchFamily="34" charset="0"/>
                <a:cs typeface="Verdana" panose="020B0604030504040204" pitchFamily="34" charset="0"/>
              </a:rPr>
              <a:t>then I will take away my hand, and you shall see my back, but my face shall not be seen.”</a:t>
            </a:r>
          </a:p>
        </p:txBody>
      </p:sp>
    </p:spTree>
    <p:extLst>
      <p:ext uri="{BB962C8B-B14F-4D97-AF65-F5344CB8AC3E}">
        <p14:creationId xmlns:p14="http://schemas.microsoft.com/office/powerpoint/2010/main" val="316260304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466ACDC-E188-D8BF-FBE9-A5E037E40C8B}"/>
              </a:ext>
            </a:extLst>
          </p:cNvPr>
          <p:cNvPicPr>
            <a:picLocks noChangeAspect="1"/>
          </p:cNvPicPr>
          <p:nvPr/>
        </p:nvPicPr>
        <p:blipFill>
          <a:blip r:embed="rId2"/>
          <a:srcRect t="11337" r="-1" b="25586"/>
          <a:stretch>
            <a:fillRect/>
          </a:stretch>
        </p:blipFill>
        <p:spPr>
          <a:xfrm>
            <a:off x="3082595" y="10"/>
            <a:ext cx="6061405" cy="68579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11" name="Freeform: Shape 1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9285"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1665"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0F6533-0E32-1763-BD2D-D9CBE8C0AF35}"/>
              </a:ext>
            </a:extLst>
          </p:cNvPr>
          <p:cNvSpPr>
            <a:spLocks noGrp="1"/>
          </p:cNvSpPr>
          <p:nvPr>
            <p:ph type="ctrTitle"/>
          </p:nvPr>
        </p:nvSpPr>
        <p:spPr>
          <a:xfrm>
            <a:off x="358485" y="1122363"/>
            <a:ext cx="3017520" cy="3204134"/>
          </a:xfrm>
        </p:spPr>
        <p:txBody>
          <a:bodyPr anchor="b">
            <a:normAutofit/>
          </a:bodyPr>
          <a:lstStyle/>
          <a:p>
            <a:pPr algn="l"/>
            <a:r>
              <a:rPr lang="en-US" sz="4200" dirty="0"/>
              <a:t>Matthew 22: 15 – 22    </a:t>
            </a:r>
          </a:p>
        </p:txBody>
      </p:sp>
      <p:sp>
        <p:nvSpPr>
          <p:cNvPr id="3" name="Subtitle 2">
            <a:extLst>
              <a:ext uri="{FF2B5EF4-FFF2-40B4-BE49-F238E27FC236}">
                <a16:creationId xmlns:a16="http://schemas.microsoft.com/office/drawing/2014/main" id="{CC000838-3433-10EB-1894-3712BFEB3F04}"/>
              </a:ext>
            </a:extLst>
          </p:cNvPr>
          <p:cNvSpPr>
            <a:spLocks noGrp="1"/>
          </p:cNvSpPr>
          <p:nvPr>
            <p:ph type="subTitle" idx="1"/>
          </p:nvPr>
        </p:nvSpPr>
        <p:spPr>
          <a:xfrm>
            <a:off x="358485" y="4872922"/>
            <a:ext cx="2949980" cy="1208141"/>
          </a:xfrm>
        </p:spPr>
        <p:txBody>
          <a:bodyPr>
            <a:normAutofit/>
          </a:bodyPr>
          <a:lstStyle/>
          <a:p>
            <a:pPr algn="l"/>
            <a:r>
              <a:rPr lang="en-US" sz="1700"/>
              <a:t>NRSVUE</a:t>
            </a:r>
          </a:p>
        </p:txBody>
      </p:sp>
      <p:sp>
        <p:nvSpPr>
          <p:cNvPr id="15" name="Rectangle 1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51653" y="434802"/>
            <a:ext cx="146304"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4546920"/>
            <a:ext cx="301752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1347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E3EE7F-0410-0B9A-CFE8-CE6426C9D515}"/>
              </a:ext>
            </a:extLst>
          </p:cNvPr>
          <p:cNvSpPr txBox="1"/>
          <p:nvPr/>
        </p:nvSpPr>
        <p:spPr>
          <a:xfrm>
            <a:off x="0" y="313307"/>
            <a:ext cx="9144000" cy="6231386"/>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15 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Then the Pharisees went and plotted to entrap him in what he said.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16 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So they sent their disciples to him, along with the Herodians, saying, “Teacher, we know that you are sincere, and teach the way of God in accordance with truth, and show deference to no one, for you do not regard people with partiality.</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6053826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69663-1E5A-350D-7268-84265D85E6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D79ADB7-FA3E-7687-6344-51E2309932D0}"/>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r>
              <a:rPr lang="en-US" sz="3000" b="1" baseline="30000" dirty="0">
                <a:latin typeface="Verdana" panose="020B0604030504040204" pitchFamily="34" charset="0"/>
                <a:ea typeface="Verdana" panose="020B0604030504040204" pitchFamily="34" charset="0"/>
                <a:cs typeface="Verdana" panose="020B0604030504040204" pitchFamily="34" charset="0"/>
              </a:rPr>
              <a:t>17 </a:t>
            </a:r>
            <a:r>
              <a:rPr lang="en-US" sz="3000" dirty="0">
                <a:latin typeface="Verdana" panose="020B0604030504040204" pitchFamily="34" charset="0"/>
                <a:ea typeface="Verdana" panose="020B0604030504040204" pitchFamily="34" charset="0"/>
                <a:cs typeface="Verdana" panose="020B0604030504040204" pitchFamily="34" charset="0"/>
              </a:rPr>
              <a:t>Tell us, then, what you think. Is it lawful to pay taxes to Caesar or not?”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18 </a:t>
            </a:r>
            <a:r>
              <a:rPr lang="en-US" sz="3000" dirty="0">
                <a:latin typeface="Verdana" panose="020B0604030504040204" pitchFamily="34" charset="0"/>
                <a:ea typeface="Verdana" panose="020B0604030504040204" pitchFamily="34" charset="0"/>
                <a:cs typeface="Verdana" panose="020B0604030504040204" pitchFamily="34" charset="0"/>
              </a:rPr>
              <a:t>But Jesus, aware of their malice, said, “Why are you putting me to the test, you hypocrites? </a:t>
            </a:r>
          </a:p>
        </p:txBody>
      </p:sp>
    </p:spTree>
    <p:extLst>
      <p:ext uri="{BB962C8B-B14F-4D97-AF65-F5344CB8AC3E}">
        <p14:creationId xmlns:p14="http://schemas.microsoft.com/office/powerpoint/2010/main" val="57640114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7ADC8-A6AB-BB58-E25E-FDD7072736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44D17F-23CB-BAB4-7E24-F7C115E6157E}"/>
              </a:ext>
            </a:extLst>
          </p:cNvPr>
          <p:cNvSpPr txBox="1"/>
          <p:nvPr/>
        </p:nvSpPr>
        <p:spPr>
          <a:xfrm>
            <a:off x="0" y="1698301"/>
            <a:ext cx="9144000" cy="3461397"/>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19 </a:t>
            </a:r>
            <a:r>
              <a:rPr lang="en-US" sz="3000" dirty="0">
                <a:latin typeface="Verdana" panose="020B0604030504040204" pitchFamily="34" charset="0"/>
                <a:ea typeface="Verdana" panose="020B0604030504040204" pitchFamily="34" charset="0"/>
                <a:cs typeface="Verdana" panose="020B0604030504040204" pitchFamily="34" charset="0"/>
              </a:rPr>
              <a:t>Show me the coin used for the tax.” And they brought him a denarius.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20 </a:t>
            </a:r>
            <a:r>
              <a:rPr lang="en-US" sz="3000" dirty="0">
                <a:latin typeface="Verdana" panose="020B0604030504040204" pitchFamily="34" charset="0"/>
                <a:ea typeface="Verdana" panose="020B0604030504040204" pitchFamily="34" charset="0"/>
                <a:cs typeface="Verdana" panose="020B0604030504040204" pitchFamily="34" charset="0"/>
              </a:rPr>
              <a:t>Then he said to them, “Whose head is this and whose title?” </a:t>
            </a:r>
          </a:p>
        </p:txBody>
      </p:sp>
    </p:spTree>
    <p:extLst>
      <p:ext uri="{BB962C8B-B14F-4D97-AF65-F5344CB8AC3E}">
        <p14:creationId xmlns:p14="http://schemas.microsoft.com/office/powerpoint/2010/main" val="192186194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E416B-7596-17C8-A56B-FC34F6F68CF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1BF680-854E-F254-A297-9578461C5000}"/>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21 </a:t>
            </a:r>
            <a:r>
              <a:rPr lang="en-US" sz="3000" dirty="0">
                <a:latin typeface="Verdana" panose="020B0604030504040204" pitchFamily="34" charset="0"/>
                <a:ea typeface="Verdana" panose="020B0604030504040204" pitchFamily="34" charset="0"/>
                <a:cs typeface="Verdana" panose="020B0604030504040204" pitchFamily="34" charset="0"/>
              </a:rPr>
              <a:t>They answered, “Caesar’s.” Then he said to them, “Give therefore to Caesar the things that are Caesar’s and to God the things that are God’s.”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22 </a:t>
            </a:r>
            <a:r>
              <a:rPr lang="en-US" sz="3000" dirty="0">
                <a:latin typeface="Verdana" panose="020B0604030504040204" pitchFamily="34" charset="0"/>
                <a:ea typeface="Verdana" panose="020B0604030504040204" pitchFamily="34" charset="0"/>
                <a:cs typeface="Verdana" panose="020B0604030504040204" pitchFamily="34" charset="0"/>
              </a:rPr>
              <a:t>When they heard this, they were amazed, and they left him and went away.</a:t>
            </a:r>
          </a:p>
        </p:txBody>
      </p:sp>
    </p:spTree>
    <p:extLst>
      <p:ext uri="{BB962C8B-B14F-4D97-AF65-F5344CB8AC3E}">
        <p14:creationId xmlns:p14="http://schemas.microsoft.com/office/powerpoint/2010/main" val="170708687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7D7F2C-B913-42E8-75E9-C83014E4BE3F}"/>
              </a:ext>
            </a:extLst>
          </p:cNvPr>
          <p:cNvPicPr>
            <a:picLocks noChangeAspect="1"/>
          </p:cNvPicPr>
          <p:nvPr/>
        </p:nvPicPr>
        <p:blipFill>
          <a:blip r:embed="rId2">
            <a:alphaModFix amt="20000"/>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2104402"/>
            <a:ext cx="8545794" cy="2649196"/>
          </a:xfrm>
        </p:spPr>
        <p:txBody>
          <a:bodyPr>
            <a:noAutofit/>
          </a:bodyPr>
          <a:lstStyle/>
          <a:p>
            <a:pPr>
              <a:lnSpc>
                <a:spcPct val="150000"/>
              </a:lnSpc>
            </a:pPr>
            <a:r>
              <a:rPr lang="en-US" sz="5400" b="1" dirty="0">
                <a:latin typeface="Verdana" panose="020B0604030504040204" pitchFamily="34" charset="0"/>
                <a:ea typeface="Verdana" panose="020B0604030504040204" pitchFamily="34" charset="0"/>
                <a:cs typeface="Verdana" panose="020B0604030504040204" pitchFamily="34" charset="0"/>
              </a:rPr>
              <a:t>Stamped with God’s Image</a:t>
            </a:r>
            <a:endParaRPr lang="en-US" sz="5500" b="1"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Jesus, I Have Promised”  UMH 396</a:t>
            </a:r>
          </a:p>
          <a:p>
            <a:pPr algn="ctr"/>
            <a:r>
              <a:rPr lang="en-US" dirty="0">
                <a:latin typeface="Times New Roman" charset="0"/>
                <a:ea typeface="Times New Roman" charset="0"/>
                <a:cs typeface="Times New Roman" charset="0"/>
              </a:rPr>
              <a:t>WORDS: John E. Bode, ca. 1866     MUSIC: Arthur H. Mann, 1881</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4" name="TextBox 3">
            <a:extLst>
              <a:ext uri="{FF2B5EF4-FFF2-40B4-BE49-F238E27FC236}">
                <a16:creationId xmlns:a16="http://schemas.microsoft.com/office/drawing/2014/main" id="{9658E5CB-F09C-1340-817D-1441998372A4}"/>
              </a:ext>
            </a:extLst>
          </p:cNvPr>
          <p:cNvSpPr txBox="1"/>
          <p:nvPr/>
        </p:nvSpPr>
        <p:spPr>
          <a:xfrm>
            <a:off x="1919111" y="1335108"/>
            <a:ext cx="6887468" cy="4770537"/>
          </a:xfrm>
          <a:prstGeom prst="rect">
            <a:avLst/>
          </a:prstGeom>
          <a:noFill/>
        </p:spPr>
        <p:txBody>
          <a:bodyPr wrap="square" rtlCol="0">
            <a:spAutoFit/>
          </a:bodyPr>
          <a:lstStyle/>
          <a:p>
            <a:pPr algn="ctr"/>
            <a:r>
              <a:rPr lang="en-US" sz="3800" b="1" dirty="0">
                <a:latin typeface="Times New Roman" panose="02020603050405020304" pitchFamily="18" charset="0"/>
                <a:cs typeface="Times New Roman" panose="02020603050405020304" pitchFamily="18" charset="0"/>
              </a:rPr>
              <a:t>O Jesus, I have promised </a:t>
            </a:r>
          </a:p>
          <a:p>
            <a:pPr algn="ctr"/>
            <a:r>
              <a:rPr lang="en-US" sz="3800" b="1" dirty="0">
                <a:latin typeface="Times New Roman" panose="02020603050405020304" pitchFamily="18" charset="0"/>
                <a:cs typeface="Times New Roman" panose="02020603050405020304" pitchFamily="18" charset="0"/>
              </a:rPr>
              <a:t>to serve thee to the end; </a:t>
            </a:r>
          </a:p>
          <a:p>
            <a:pPr algn="ctr"/>
            <a:r>
              <a:rPr lang="en-US" sz="3800" b="1" dirty="0">
                <a:latin typeface="Times New Roman" panose="02020603050405020304" pitchFamily="18" charset="0"/>
                <a:cs typeface="Times New Roman" panose="02020603050405020304" pitchFamily="18" charset="0"/>
              </a:rPr>
              <a:t>be thou forever near me, </a:t>
            </a:r>
          </a:p>
          <a:p>
            <a:pPr algn="ctr"/>
            <a:r>
              <a:rPr lang="en-US" sz="3800" b="1" dirty="0">
                <a:latin typeface="Times New Roman" panose="02020603050405020304" pitchFamily="18" charset="0"/>
                <a:cs typeface="Times New Roman" panose="02020603050405020304" pitchFamily="18" charset="0"/>
              </a:rPr>
              <a:t>my Master and my friend.</a:t>
            </a:r>
          </a:p>
          <a:p>
            <a:pPr algn="ctr"/>
            <a:r>
              <a:rPr lang="en-US" sz="3800" b="1" dirty="0">
                <a:latin typeface="Times New Roman" panose="02020603050405020304" pitchFamily="18" charset="0"/>
                <a:ea typeface="Times New Roman" charset="0"/>
                <a:cs typeface="Times New Roman" panose="02020603050405020304" pitchFamily="18" charset="0"/>
              </a:rPr>
              <a:t>I shall not fear the battle </a:t>
            </a:r>
          </a:p>
          <a:p>
            <a:pPr algn="ctr"/>
            <a:r>
              <a:rPr lang="en-US" sz="3800" b="1" dirty="0">
                <a:latin typeface="Times New Roman" panose="02020603050405020304" pitchFamily="18" charset="0"/>
                <a:ea typeface="Times New Roman" charset="0"/>
                <a:cs typeface="Times New Roman" panose="02020603050405020304" pitchFamily="18" charset="0"/>
              </a:rPr>
              <a:t>if thou art by my side, </a:t>
            </a:r>
          </a:p>
          <a:p>
            <a:pPr algn="ctr"/>
            <a:r>
              <a:rPr lang="en-US" sz="3800" b="1" dirty="0">
                <a:latin typeface="Times New Roman" panose="02020603050405020304" pitchFamily="18" charset="0"/>
                <a:ea typeface="Times New Roman" charset="0"/>
                <a:cs typeface="Times New Roman" panose="02020603050405020304" pitchFamily="18" charset="0"/>
              </a:rPr>
              <a:t>nor wander from the pathway </a:t>
            </a:r>
          </a:p>
          <a:p>
            <a:pPr algn="ctr"/>
            <a:r>
              <a:rPr lang="en-US" sz="3800" b="1" dirty="0">
                <a:latin typeface="Times New Roman" panose="02020603050405020304" pitchFamily="18" charset="0"/>
                <a:ea typeface="Times New Roman" charset="0"/>
                <a:cs typeface="Times New Roman" panose="02020603050405020304" pitchFamily="18" charset="0"/>
              </a:rPr>
              <a:t>if thou wilt be my guide.</a:t>
            </a:r>
          </a:p>
        </p:txBody>
      </p:sp>
      <p:pic>
        <p:nvPicPr>
          <p:cNvPr id="8" name="Picture 7">
            <a:extLst>
              <a:ext uri="{FF2B5EF4-FFF2-40B4-BE49-F238E27FC236}">
                <a16:creationId xmlns:a16="http://schemas.microsoft.com/office/drawing/2014/main" id="{5CA471D5-49CF-35F8-8F7A-9F273AB90F3C}"/>
              </a:ext>
            </a:extLst>
          </p:cNvPr>
          <p:cNvPicPr>
            <a:picLocks noChangeAspect="1"/>
          </p:cNvPicPr>
          <p:nvPr/>
        </p:nvPicPr>
        <p:blipFill>
          <a:blip r:embed="rId2"/>
          <a:stretch>
            <a:fillRect/>
          </a:stretch>
        </p:blipFill>
        <p:spPr>
          <a:xfrm>
            <a:off x="0" y="3380080"/>
            <a:ext cx="5339644" cy="3559763"/>
          </a:xfrm>
          <a:prstGeom prst="rect">
            <a:avLst/>
          </a:prstGeom>
        </p:spPr>
      </p:pic>
    </p:spTree>
    <p:extLst>
      <p:ext uri="{BB962C8B-B14F-4D97-AF65-F5344CB8AC3E}">
        <p14:creationId xmlns:p14="http://schemas.microsoft.com/office/powerpoint/2010/main" val="1086733432"/>
      </p:ext>
    </p:extLst>
  </p:cSld>
  <p:clrMapOvr>
    <a:masterClrMapping/>
  </p:clrMapOvr>
  <p:transition spd="med">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Jesus, I Have Promised”  UMH 396</a:t>
            </a:r>
          </a:p>
          <a:p>
            <a:pPr algn="ctr"/>
            <a:r>
              <a:rPr lang="en-US" dirty="0">
                <a:latin typeface="Times New Roman" charset="0"/>
                <a:ea typeface="Times New Roman" charset="0"/>
                <a:cs typeface="Times New Roman" charset="0"/>
              </a:rPr>
              <a:t>WORDS: John E. Bode, ca. 1866     MUSIC: Arthur H. Mann, 1881</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4" name="TextBox 3">
            <a:extLst>
              <a:ext uri="{FF2B5EF4-FFF2-40B4-BE49-F238E27FC236}">
                <a16:creationId xmlns:a16="http://schemas.microsoft.com/office/drawing/2014/main" id="{9658E5CB-F09C-1340-817D-1441998372A4}"/>
              </a:ext>
            </a:extLst>
          </p:cNvPr>
          <p:cNvSpPr txBox="1"/>
          <p:nvPr/>
        </p:nvSpPr>
        <p:spPr>
          <a:xfrm>
            <a:off x="2235200" y="1335108"/>
            <a:ext cx="6571379" cy="4770537"/>
          </a:xfrm>
          <a:prstGeom prst="rect">
            <a:avLst/>
          </a:prstGeom>
          <a:noFill/>
        </p:spPr>
        <p:txBody>
          <a:bodyPr wrap="square" rtlCol="0">
            <a:spAutoFit/>
          </a:bodyPr>
          <a:lstStyle/>
          <a:p>
            <a:pPr algn="ctr"/>
            <a:r>
              <a:rPr lang="en-US" sz="3800" b="1" dirty="0">
                <a:latin typeface="Times New Roman" panose="02020603050405020304" pitchFamily="18" charset="0"/>
                <a:cs typeface="Times New Roman" panose="02020603050405020304" pitchFamily="18" charset="0"/>
              </a:rPr>
              <a:t>O let me feel thee near me!</a:t>
            </a:r>
          </a:p>
          <a:p>
            <a:pPr algn="ctr"/>
            <a:r>
              <a:rPr lang="en-US" sz="3800" b="1" dirty="0">
                <a:latin typeface="Times New Roman" panose="02020603050405020304" pitchFamily="18" charset="0"/>
                <a:ea typeface="Times New Roman" charset="0"/>
                <a:cs typeface="Times New Roman" panose="02020603050405020304" pitchFamily="18" charset="0"/>
              </a:rPr>
              <a:t>The world is ever near;</a:t>
            </a:r>
          </a:p>
          <a:p>
            <a:pPr algn="ctr"/>
            <a:r>
              <a:rPr lang="en-US" sz="3800" b="1" dirty="0">
                <a:latin typeface="Times New Roman" panose="02020603050405020304" pitchFamily="18" charset="0"/>
                <a:ea typeface="Times New Roman" charset="0"/>
                <a:cs typeface="Times New Roman" panose="02020603050405020304" pitchFamily="18" charset="0"/>
              </a:rPr>
              <a:t>I see the sights that dazzle, </a:t>
            </a:r>
          </a:p>
          <a:p>
            <a:pPr algn="ctr"/>
            <a:r>
              <a:rPr lang="en-US" sz="3800" b="1" dirty="0">
                <a:latin typeface="Times New Roman" panose="02020603050405020304" pitchFamily="18" charset="0"/>
                <a:ea typeface="Times New Roman" charset="0"/>
                <a:cs typeface="Times New Roman" panose="02020603050405020304" pitchFamily="18" charset="0"/>
              </a:rPr>
              <a:t>the tempting sounds I hear; </a:t>
            </a:r>
          </a:p>
          <a:p>
            <a:pPr algn="ctr"/>
            <a:r>
              <a:rPr lang="en-US" sz="3800" b="1" dirty="0">
                <a:latin typeface="Times New Roman" panose="02020603050405020304" pitchFamily="18" charset="0"/>
                <a:ea typeface="Times New Roman" charset="0"/>
                <a:cs typeface="Times New Roman" panose="02020603050405020304" pitchFamily="18" charset="0"/>
              </a:rPr>
              <a:t>my foes are ever near me, </a:t>
            </a:r>
          </a:p>
          <a:p>
            <a:pPr algn="ctr"/>
            <a:r>
              <a:rPr lang="en-US" sz="3800" b="1" dirty="0">
                <a:latin typeface="Times New Roman" panose="02020603050405020304" pitchFamily="18" charset="0"/>
                <a:ea typeface="Times New Roman" charset="0"/>
                <a:cs typeface="Times New Roman" panose="02020603050405020304" pitchFamily="18" charset="0"/>
              </a:rPr>
              <a:t>around me and within; </a:t>
            </a:r>
          </a:p>
          <a:p>
            <a:pPr algn="ctr"/>
            <a:r>
              <a:rPr lang="en-US" sz="3800" b="1" dirty="0">
                <a:latin typeface="Times New Roman" panose="02020603050405020304" pitchFamily="18" charset="0"/>
                <a:ea typeface="Times New Roman" charset="0"/>
                <a:cs typeface="Times New Roman" panose="02020603050405020304" pitchFamily="18" charset="0"/>
              </a:rPr>
              <a:t>but Jesus, draw thou nearer, </a:t>
            </a:r>
          </a:p>
          <a:p>
            <a:pPr algn="ctr"/>
            <a:r>
              <a:rPr lang="en-US" sz="3800" b="1" dirty="0">
                <a:latin typeface="Times New Roman" panose="02020603050405020304" pitchFamily="18" charset="0"/>
                <a:ea typeface="Times New Roman" charset="0"/>
                <a:cs typeface="Times New Roman" panose="02020603050405020304" pitchFamily="18" charset="0"/>
              </a:rPr>
              <a:t>and shield my soul from sin.</a:t>
            </a:r>
          </a:p>
        </p:txBody>
      </p:sp>
      <p:pic>
        <p:nvPicPr>
          <p:cNvPr id="3" name="Picture 2">
            <a:extLst>
              <a:ext uri="{FF2B5EF4-FFF2-40B4-BE49-F238E27FC236}">
                <a16:creationId xmlns:a16="http://schemas.microsoft.com/office/drawing/2014/main" id="{66FFEF56-74C7-DBDB-A1B8-8B1B47FA42D6}"/>
              </a:ext>
            </a:extLst>
          </p:cNvPr>
          <p:cNvPicPr>
            <a:picLocks noChangeAspect="1"/>
          </p:cNvPicPr>
          <p:nvPr/>
        </p:nvPicPr>
        <p:blipFill>
          <a:blip r:embed="rId2"/>
          <a:stretch>
            <a:fillRect/>
          </a:stretch>
        </p:blipFill>
        <p:spPr>
          <a:xfrm>
            <a:off x="0" y="3380080"/>
            <a:ext cx="5339644" cy="3559763"/>
          </a:xfrm>
          <a:prstGeom prst="rect">
            <a:avLst/>
          </a:prstGeom>
        </p:spPr>
      </p:pic>
    </p:spTree>
    <p:extLst>
      <p:ext uri="{BB962C8B-B14F-4D97-AF65-F5344CB8AC3E}">
        <p14:creationId xmlns:p14="http://schemas.microsoft.com/office/powerpoint/2010/main" val="1645043753"/>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Jesus, I Have Promised”  UMH 396</a:t>
            </a:r>
          </a:p>
          <a:p>
            <a:pPr algn="ctr"/>
            <a:r>
              <a:rPr lang="en-US" dirty="0">
                <a:latin typeface="Times New Roman" charset="0"/>
                <a:ea typeface="Times New Roman" charset="0"/>
                <a:cs typeface="Times New Roman" charset="0"/>
              </a:rPr>
              <a:t>WORDS: John E. Bode, ca. 1866     MUSIC: Arthur H. Mann, 1881</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4" name="TextBox 3">
            <a:extLst>
              <a:ext uri="{FF2B5EF4-FFF2-40B4-BE49-F238E27FC236}">
                <a16:creationId xmlns:a16="http://schemas.microsoft.com/office/drawing/2014/main" id="{9658E5CB-F09C-1340-817D-1441998372A4}"/>
              </a:ext>
            </a:extLst>
          </p:cNvPr>
          <p:cNvSpPr txBox="1"/>
          <p:nvPr/>
        </p:nvSpPr>
        <p:spPr>
          <a:xfrm>
            <a:off x="2235200" y="1335108"/>
            <a:ext cx="6571379" cy="4770537"/>
          </a:xfrm>
          <a:prstGeom prst="rect">
            <a:avLst/>
          </a:prstGeom>
          <a:noFill/>
        </p:spPr>
        <p:txBody>
          <a:bodyPr wrap="square" rtlCol="0">
            <a:spAutoFit/>
          </a:bodyPr>
          <a:lstStyle/>
          <a:p>
            <a:pPr algn="ctr"/>
            <a:r>
              <a:rPr lang="en-US" sz="3800" b="1" dirty="0">
                <a:latin typeface="Times New Roman" panose="02020603050405020304" pitchFamily="18" charset="0"/>
                <a:cs typeface="Times New Roman" panose="02020603050405020304" pitchFamily="18" charset="0"/>
              </a:rPr>
              <a:t>O let me hear thee speaking </a:t>
            </a:r>
          </a:p>
          <a:p>
            <a:pPr algn="ctr"/>
            <a:r>
              <a:rPr lang="en-US" sz="3800" b="1" dirty="0">
                <a:latin typeface="Times New Roman" panose="02020603050405020304" pitchFamily="18" charset="0"/>
                <a:cs typeface="Times New Roman" panose="02020603050405020304" pitchFamily="18" charset="0"/>
              </a:rPr>
              <a:t>in accents clear and still, </a:t>
            </a:r>
          </a:p>
          <a:p>
            <a:pPr algn="ctr"/>
            <a:r>
              <a:rPr lang="en-US" sz="3800" b="1" dirty="0">
                <a:latin typeface="Times New Roman" panose="02020603050405020304" pitchFamily="18" charset="0"/>
                <a:cs typeface="Times New Roman" panose="02020603050405020304" pitchFamily="18" charset="0"/>
              </a:rPr>
              <a:t>above the storms of passion, </a:t>
            </a:r>
          </a:p>
          <a:p>
            <a:pPr algn="ctr"/>
            <a:r>
              <a:rPr lang="en-US" sz="3800" b="1" dirty="0">
                <a:latin typeface="Times New Roman" panose="02020603050405020304" pitchFamily="18" charset="0"/>
                <a:cs typeface="Times New Roman" panose="02020603050405020304" pitchFamily="18" charset="0"/>
              </a:rPr>
              <a:t>the murmurs of self-will.</a:t>
            </a:r>
          </a:p>
          <a:p>
            <a:pPr algn="ctr"/>
            <a:r>
              <a:rPr lang="en-US" sz="3800" b="1" dirty="0">
                <a:latin typeface="Times New Roman" panose="02020603050405020304" pitchFamily="18" charset="0"/>
                <a:ea typeface="Times New Roman" charset="0"/>
                <a:cs typeface="Times New Roman" panose="02020603050405020304" pitchFamily="18" charset="0"/>
              </a:rPr>
              <a:t>O speak to reassure me, </a:t>
            </a:r>
          </a:p>
          <a:p>
            <a:pPr algn="ctr"/>
            <a:r>
              <a:rPr lang="en-US" sz="3800" b="1" dirty="0">
                <a:latin typeface="Times New Roman" panose="02020603050405020304" pitchFamily="18" charset="0"/>
                <a:ea typeface="Times New Roman" charset="0"/>
                <a:cs typeface="Times New Roman" panose="02020603050405020304" pitchFamily="18" charset="0"/>
              </a:rPr>
              <a:t>to hasten or control; </a:t>
            </a:r>
          </a:p>
          <a:p>
            <a:pPr algn="ctr"/>
            <a:r>
              <a:rPr lang="en-US" sz="3800" b="1" dirty="0">
                <a:latin typeface="Times New Roman" panose="02020603050405020304" pitchFamily="18" charset="0"/>
                <a:ea typeface="Times New Roman" charset="0"/>
                <a:cs typeface="Times New Roman" panose="02020603050405020304" pitchFamily="18" charset="0"/>
              </a:rPr>
              <a:t>O speak, and make me listen, </a:t>
            </a:r>
          </a:p>
          <a:p>
            <a:pPr algn="ctr"/>
            <a:r>
              <a:rPr lang="en-US" sz="3800" b="1" dirty="0">
                <a:latin typeface="Times New Roman" panose="02020603050405020304" pitchFamily="18" charset="0"/>
                <a:ea typeface="Times New Roman" charset="0"/>
                <a:cs typeface="Times New Roman" panose="02020603050405020304" pitchFamily="18" charset="0"/>
              </a:rPr>
              <a:t>thou guardian of my soul.</a:t>
            </a:r>
          </a:p>
        </p:txBody>
      </p:sp>
      <p:pic>
        <p:nvPicPr>
          <p:cNvPr id="3" name="Picture 2">
            <a:extLst>
              <a:ext uri="{FF2B5EF4-FFF2-40B4-BE49-F238E27FC236}">
                <a16:creationId xmlns:a16="http://schemas.microsoft.com/office/drawing/2014/main" id="{D281DA87-4D43-B7E8-D2B4-A17E827FF962}"/>
              </a:ext>
            </a:extLst>
          </p:cNvPr>
          <p:cNvPicPr>
            <a:picLocks noChangeAspect="1"/>
          </p:cNvPicPr>
          <p:nvPr/>
        </p:nvPicPr>
        <p:blipFill>
          <a:blip r:embed="rId2"/>
          <a:stretch>
            <a:fillRect/>
          </a:stretch>
        </p:blipFill>
        <p:spPr>
          <a:xfrm>
            <a:off x="0" y="3380080"/>
            <a:ext cx="5339644" cy="3559763"/>
          </a:xfrm>
          <a:prstGeom prst="rect">
            <a:avLst/>
          </a:prstGeom>
        </p:spPr>
      </p:pic>
    </p:spTree>
    <p:extLst>
      <p:ext uri="{BB962C8B-B14F-4D97-AF65-F5344CB8AC3E}">
        <p14:creationId xmlns:p14="http://schemas.microsoft.com/office/powerpoint/2010/main" val="2048693102"/>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“O Jesus, I Have Promised”  UMH 396</a:t>
            </a:r>
          </a:p>
          <a:p>
            <a:pPr algn="ctr"/>
            <a:r>
              <a:rPr lang="en-US" dirty="0">
                <a:latin typeface="Times New Roman" charset="0"/>
                <a:ea typeface="Times New Roman" charset="0"/>
                <a:cs typeface="Times New Roman" charset="0"/>
              </a:rPr>
              <a:t>WORDS: John E. Bode, ca. 1866     MUSIC: Arthur H. Mann, 1881</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4" name="TextBox 3">
            <a:extLst>
              <a:ext uri="{FF2B5EF4-FFF2-40B4-BE49-F238E27FC236}">
                <a16:creationId xmlns:a16="http://schemas.microsoft.com/office/drawing/2014/main" id="{9658E5CB-F09C-1340-817D-1441998372A4}"/>
              </a:ext>
            </a:extLst>
          </p:cNvPr>
          <p:cNvSpPr txBox="1"/>
          <p:nvPr/>
        </p:nvSpPr>
        <p:spPr>
          <a:xfrm>
            <a:off x="2257778" y="1335108"/>
            <a:ext cx="6548801" cy="4770537"/>
          </a:xfrm>
          <a:prstGeom prst="rect">
            <a:avLst/>
          </a:prstGeom>
          <a:noFill/>
        </p:spPr>
        <p:txBody>
          <a:bodyPr wrap="square" rtlCol="0">
            <a:spAutoFit/>
          </a:bodyPr>
          <a:lstStyle/>
          <a:p>
            <a:pPr algn="ctr"/>
            <a:r>
              <a:rPr lang="en-US" sz="3800" b="1" dirty="0">
                <a:latin typeface="Times New Roman" panose="02020603050405020304" pitchFamily="18" charset="0"/>
                <a:cs typeface="Times New Roman" panose="02020603050405020304" pitchFamily="18" charset="0"/>
              </a:rPr>
              <a:t>O Jesus, thou hast promised </a:t>
            </a:r>
          </a:p>
          <a:p>
            <a:pPr algn="ctr"/>
            <a:r>
              <a:rPr lang="en-US" sz="3800" b="1" dirty="0">
                <a:latin typeface="Times New Roman" panose="02020603050405020304" pitchFamily="18" charset="0"/>
                <a:cs typeface="Times New Roman" panose="02020603050405020304" pitchFamily="18" charset="0"/>
              </a:rPr>
              <a:t>to all who follow thee </a:t>
            </a:r>
          </a:p>
          <a:p>
            <a:pPr algn="ctr"/>
            <a:r>
              <a:rPr lang="en-US" sz="3800" b="1" dirty="0">
                <a:latin typeface="Times New Roman" panose="02020603050405020304" pitchFamily="18" charset="0"/>
                <a:cs typeface="Times New Roman" panose="02020603050405020304" pitchFamily="18" charset="0"/>
              </a:rPr>
              <a:t>that where thou art in glory </a:t>
            </a:r>
          </a:p>
          <a:p>
            <a:pPr algn="ctr"/>
            <a:r>
              <a:rPr lang="en-US" sz="3800" b="1" dirty="0">
                <a:latin typeface="Times New Roman" panose="02020603050405020304" pitchFamily="18" charset="0"/>
                <a:cs typeface="Times New Roman" panose="02020603050405020304" pitchFamily="18" charset="0"/>
              </a:rPr>
              <a:t>there shall thy servant be.</a:t>
            </a:r>
          </a:p>
          <a:p>
            <a:pPr algn="ctr"/>
            <a:r>
              <a:rPr lang="en-US" sz="3800" b="1" dirty="0">
                <a:latin typeface="Times New Roman" panose="02020603050405020304" pitchFamily="18" charset="0"/>
                <a:ea typeface="Times New Roman" charset="0"/>
                <a:cs typeface="Times New Roman" panose="02020603050405020304" pitchFamily="18" charset="0"/>
              </a:rPr>
              <a:t>And Jesus, I have promised </a:t>
            </a:r>
          </a:p>
          <a:p>
            <a:pPr algn="ctr"/>
            <a:r>
              <a:rPr lang="en-US" sz="3800" b="1" dirty="0">
                <a:latin typeface="Times New Roman" panose="02020603050405020304" pitchFamily="18" charset="0"/>
                <a:ea typeface="Times New Roman" charset="0"/>
                <a:cs typeface="Times New Roman" panose="02020603050405020304" pitchFamily="18" charset="0"/>
              </a:rPr>
              <a:t>to serve thee to the end; </a:t>
            </a:r>
          </a:p>
          <a:p>
            <a:pPr algn="ctr"/>
            <a:r>
              <a:rPr lang="en-US" sz="3800" b="1" dirty="0">
                <a:latin typeface="Times New Roman" panose="02020603050405020304" pitchFamily="18" charset="0"/>
                <a:ea typeface="Times New Roman" charset="0"/>
                <a:cs typeface="Times New Roman" panose="02020603050405020304" pitchFamily="18" charset="0"/>
              </a:rPr>
              <a:t>O give me grace to follow, </a:t>
            </a:r>
          </a:p>
          <a:p>
            <a:pPr algn="ctr"/>
            <a:r>
              <a:rPr lang="en-US" sz="3800" b="1" dirty="0">
                <a:latin typeface="Times New Roman" panose="02020603050405020304" pitchFamily="18" charset="0"/>
                <a:ea typeface="Times New Roman" charset="0"/>
                <a:cs typeface="Times New Roman" panose="02020603050405020304" pitchFamily="18" charset="0"/>
              </a:rPr>
              <a:t>my Master and my friend.</a:t>
            </a:r>
          </a:p>
        </p:txBody>
      </p:sp>
      <p:pic>
        <p:nvPicPr>
          <p:cNvPr id="3" name="Picture 2">
            <a:extLst>
              <a:ext uri="{FF2B5EF4-FFF2-40B4-BE49-F238E27FC236}">
                <a16:creationId xmlns:a16="http://schemas.microsoft.com/office/drawing/2014/main" id="{534B6B20-AC5B-5AD4-2F21-E9A7BBFCD929}"/>
              </a:ext>
            </a:extLst>
          </p:cNvPr>
          <p:cNvPicPr>
            <a:picLocks noChangeAspect="1"/>
          </p:cNvPicPr>
          <p:nvPr/>
        </p:nvPicPr>
        <p:blipFill>
          <a:blip r:embed="rId2"/>
          <a:stretch>
            <a:fillRect/>
          </a:stretch>
        </p:blipFill>
        <p:spPr>
          <a:xfrm>
            <a:off x="0" y="3380080"/>
            <a:ext cx="5339644" cy="3559763"/>
          </a:xfrm>
          <a:prstGeom prst="rect">
            <a:avLst/>
          </a:prstGeom>
        </p:spPr>
      </p:pic>
    </p:spTree>
    <p:extLst>
      <p:ext uri="{BB962C8B-B14F-4D97-AF65-F5344CB8AC3E}">
        <p14:creationId xmlns:p14="http://schemas.microsoft.com/office/powerpoint/2010/main" val="2999388269"/>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2846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560418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482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70522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tumn Watercolour Wallpapers - Wallpaper Cave">
            <a:extLst>
              <a:ext uri="{FF2B5EF4-FFF2-40B4-BE49-F238E27FC236}">
                <a16:creationId xmlns:a16="http://schemas.microsoft.com/office/drawing/2014/main" id="{5FD2959E-7E51-026A-767A-4EE29F01BCD7}"/>
              </a:ext>
            </a:extLst>
          </p:cNvPr>
          <p:cNvPicPr>
            <a:picLocks noChangeAspect="1"/>
          </p:cNvPicPr>
          <p:nvPr/>
        </p:nvPicPr>
        <p:blipFill>
          <a:blip r:embed="rId2">
            <a:alphaModFix amt="35000"/>
            <a:extLst>
              <a:ext uri="{BEBA8EAE-BF5A-486C-A8C5-ECC9F3942E4B}">
                <a14:imgProps xmlns:a14="http://schemas.microsoft.com/office/drawing/2010/main">
                  <a14:imgLayer r:embed="rId3">
                    <a14:imgEffect>
                      <a14:colorTemperature colorTemp="8800"/>
                    </a14:imgEffect>
                  </a14:imgLayer>
                </a14:imgProps>
              </a:ext>
            </a:extLst>
          </a:blip>
          <a:stretch>
            <a:fillRect/>
          </a:stretch>
        </p:blipFill>
        <p:spPr>
          <a:xfrm>
            <a:off x="0" y="0"/>
            <a:ext cx="9144000" cy="6858000"/>
          </a:xfrm>
          <a:prstGeom prst="rect">
            <a:avLst/>
          </a:prstGeom>
        </p:spPr>
      </p:pic>
      <p:sp>
        <p:nvSpPr>
          <p:cNvPr id="2" name="TextBox 1">
            <a:extLst>
              <a:ext uri="{FF2B5EF4-FFF2-40B4-BE49-F238E27FC236}">
                <a16:creationId xmlns:a16="http://schemas.microsoft.com/office/drawing/2014/main" id="{B0CF4847-4412-DF13-663C-925144C82684}"/>
              </a:ext>
            </a:extLst>
          </p:cNvPr>
          <p:cNvSpPr txBox="1"/>
          <p:nvPr/>
        </p:nvSpPr>
        <p:spPr>
          <a:xfrm>
            <a:off x="42779" y="0"/>
            <a:ext cx="9058442" cy="861774"/>
          </a:xfrm>
          <a:prstGeom prst="rect">
            <a:avLst/>
          </a:prstGeom>
          <a:noFill/>
        </p:spPr>
        <p:txBody>
          <a:bodyPr wrap="none" rtlCol="0">
            <a:spAutoFit/>
          </a:bodyPr>
          <a:lstStyle/>
          <a:p>
            <a:r>
              <a:rPr lang="en-US" sz="5000" dirty="0">
                <a:latin typeface="Verdana" panose="020B0604030504040204" pitchFamily="34" charset="0"/>
                <a:ea typeface="Verdana" panose="020B0604030504040204" pitchFamily="34" charset="0"/>
                <a:cs typeface="Verdana" panose="020B0604030504040204" pitchFamily="34" charset="0"/>
              </a:rPr>
              <a:t>Upcoming Event Reminders</a:t>
            </a:r>
          </a:p>
        </p:txBody>
      </p:sp>
      <p:pic>
        <p:nvPicPr>
          <p:cNvPr id="4" name="Picture 3">
            <a:extLst>
              <a:ext uri="{FF2B5EF4-FFF2-40B4-BE49-F238E27FC236}">
                <a16:creationId xmlns:a16="http://schemas.microsoft.com/office/drawing/2014/main" id="{108E2C12-75AA-613C-45B0-25FD866E0E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1121" y="1483796"/>
            <a:ext cx="4641758" cy="3890408"/>
          </a:xfrm>
          <a:prstGeom prst="rect">
            <a:avLst/>
          </a:prstGeom>
        </p:spPr>
      </p:pic>
    </p:spTree>
    <p:extLst>
      <p:ext uri="{BB962C8B-B14F-4D97-AF65-F5344CB8AC3E}">
        <p14:creationId xmlns:p14="http://schemas.microsoft.com/office/powerpoint/2010/main" val="161066903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xmlns:p14="http://schemas.microsoft.com/office/powerpoint/2010/main">
    <mc:Choice Requires="p14">
      <p:transition p14:dur="0" advTm="3400"/>
    </mc:Choice>
    <mc:Fallback xmlns="">
      <p:transition advTm="34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81966</TotalTime>
  <Words>1712</Words>
  <Application>Microsoft Macintosh PowerPoint</Application>
  <PresentationFormat>On-screen Show (4:3)</PresentationFormat>
  <Paragraphs>185</Paragraphs>
  <Slides>48</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48</vt:i4>
      </vt:variant>
    </vt:vector>
  </HeadingPairs>
  <TitlesOfParts>
    <vt:vector size="73"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33: 12 – 23 </vt:lpstr>
      <vt:lpstr>PowerPoint Presentation</vt:lpstr>
      <vt:lpstr>PowerPoint Presentation</vt:lpstr>
      <vt:lpstr>PowerPoint Presentation</vt:lpstr>
      <vt:lpstr>PowerPoint Presentation</vt:lpstr>
      <vt:lpstr>PowerPoint Presentation</vt:lpstr>
      <vt:lpstr>PowerPoint Presentation</vt:lpstr>
      <vt:lpstr>Matthew 22: 15 – 22    </vt:lpstr>
      <vt:lpstr>PowerPoint Presentation</vt:lpstr>
      <vt:lpstr>PowerPoint Presentation</vt:lpstr>
      <vt:lpstr>PowerPoint Presentation</vt:lpstr>
      <vt:lpstr>PowerPoint Presentation</vt:lpstr>
      <vt:lpstr>PowerPoint Presentation</vt:lpstr>
      <vt:lpstr>Sermon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862</cp:revision>
  <cp:lastPrinted>2026-09-03T14:04:05Z</cp:lastPrinted>
  <dcterms:created xsi:type="dcterms:W3CDTF">2022-06-10T14:28:57Z</dcterms:created>
  <dcterms:modified xsi:type="dcterms:W3CDTF">2026-10-16T16:31:20Z</dcterms:modified>
</cp:coreProperties>
</file>