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74"/>
  </p:notesMasterIdLst>
  <p:sldIdLst>
    <p:sldId id="3324" r:id="rId11"/>
    <p:sldId id="3194" r:id="rId12"/>
    <p:sldId id="3196" r:id="rId13"/>
    <p:sldId id="3666" r:id="rId14"/>
    <p:sldId id="3667" r:id="rId15"/>
    <p:sldId id="3867" r:id="rId16"/>
    <p:sldId id="3955" r:id="rId17"/>
    <p:sldId id="3925" r:id="rId18"/>
    <p:sldId id="3926" r:id="rId19"/>
    <p:sldId id="3951" r:id="rId20"/>
    <p:sldId id="3967" r:id="rId21"/>
    <p:sldId id="794" r:id="rId22"/>
    <p:sldId id="791" r:id="rId23"/>
    <p:sldId id="796" r:id="rId24"/>
    <p:sldId id="795" r:id="rId25"/>
    <p:sldId id="797" r:id="rId26"/>
    <p:sldId id="798" r:id="rId27"/>
    <p:sldId id="799" r:id="rId28"/>
    <p:sldId id="800" r:id="rId29"/>
    <p:sldId id="3670" r:id="rId30"/>
    <p:sldId id="3650" r:id="rId31"/>
    <p:sldId id="256" r:id="rId32"/>
    <p:sldId id="257" r:id="rId33"/>
    <p:sldId id="258" r:id="rId34"/>
    <p:sldId id="259" r:id="rId35"/>
    <p:sldId id="3968" r:id="rId36"/>
    <p:sldId id="3969" r:id="rId37"/>
    <p:sldId id="260" r:id="rId38"/>
    <p:sldId id="261" r:id="rId39"/>
    <p:sldId id="262" r:id="rId40"/>
    <p:sldId id="3970" r:id="rId41"/>
    <p:sldId id="263" r:id="rId42"/>
    <p:sldId id="264" r:id="rId43"/>
    <p:sldId id="265" r:id="rId44"/>
    <p:sldId id="266" r:id="rId45"/>
    <p:sldId id="267" r:id="rId46"/>
    <p:sldId id="3971" r:id="rId47"/>
    <p:sldId id="3690" r:id="rId48"/>
    <p:sldId id="3383" r:id="rId49"/>
    <p:sldId id="759" r:id="rId50"/>
    <p:sldId id="760" r:id="rId51"/>
    <p:sldId id="761" r:id="rId52"/>
    <p:sldId id="3956" r:id="rId53"/>
    <p:sldId id="3957" r:id="rId54"/>
    <p:sldId id="3958" r:id="rId55"/>
    <p:sldId id="3959" r:id="rId56"/>
    <p:sldId id="3633" r:id="rId57"/>
    <p:sldId id="3678" r:id="rId58"/>
    <p:sldId id="3397" r:id="rId59"/>
    <p:sldId id="3398" r:id="rId60"/>
    <p:sldId id="3399" r:id="rId61"/>
    <p:sldId id="3079" r:id="rId62"/>
    <p:sldId id="3529" r:id="rId63"/>
    <p:sldId id="3081" r:id="rId64"/>
    <p:sldId id="1065" r:id="rId65"/>
    <p:sldId id="1180" r:id="rId66"/>
    <p:sldId id="1181" r:id="rId67"/>
    <p:sldId id="1182" r:id="rId68"/>
    <p:sldId id="1183" r:id="rId69"/>
    <p:sldId id="1184" r:id="rId70"/>
    <p:sldId id="3619" r:id="rId71"/>
    <p:sldId id="2315" r:id="rId72"/>
    <p:sldId id="354"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BD9"/>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6"/>
    <p:restoredTop sz="95819"/>
  </p:normalViewPr>
  <p:slideViewPr>
    <p:cSldViewPr snapToGrid="0" snapToObjects="1">
      <p:cViewPr varScale="1">
        <p:scale>
          <a:sx n="149" d="100"/>
          <a:sy n="149" d="100"/>
        </p:scale>
        <p:origin x="221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3/4/26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52</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child praying in front of a stained glass window&#10;&#10;AI-generated content may be incorrect.">
            <a:extLst>
              <a:ext uri="{FF2B5EF4-FFF2-40B4-BE49-F238E27FC236}">
                <a16:creationId xmlns:a16="http://schemas.microsoft.com/office/drawing/2014/main" id="{85936452-B3DC-6C30-4775-C020F13DCD94}"/>
              </a:ext>
            </a:extLst>
          </p:cNvPr>
          <p:cNvPicPr>
            <a:picLocks noChangeAspect="1"/>
          </p:cNvPicPr>
          <p:nvPr userDrawn="1"/>
        </p:nvPicPr>
        <p:blipFill>
          <a:blip r:embed="rId2">
            <a:alphaModFix amt="50000"/>
          </a:blip>
          <a:stretch>
            <a:fillRect/>
          </a:stretch>
        </p:blipFill>
        <p:spPr>
          <a:xfrm>
            <a:off x="0" y="0"/>
            <a:ext cx="9193693" cy="6862046"/>
          </a:xfrm>
          <a:prstGeom prst="rect">
            <a:avLst/>
          </a:prstGeom>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descr="In a delicate interaction of nature and human touch, a hand cradles a sparkling, heart-shaped object, bathed in the warm glow of sunlight. The translucent heart, filled with glitter, catches and refracts the light, creating a mesmerizing spectacle that contrasts beautifully with the soft pink blossoms in the background. This simple yet evocative display captures the essence of tenderness and the transient beauty of springtime.">
            <a:extLst>
              <a:ext uri="{FF2B5EF4-FFF2-40B4-BE49-F238E27FC236}">
                <a16:creationId xmlns:a16="http://schemas.microsoft.com/office/drawing/2014/main" id="{471E511C-FCB2-9934-B277-5D507BA87D48}"/>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3/4/26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s://www.biblegateway.com/passage/?search=Acts%209&amp;version=NRSVUE#fen-NRSVUE-27217b"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1665335"/>
            <a:ext cx="5629835" cy="4153958"/>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Give us the courage to speak and act where you call us to speak and act, and the humility not to where you don</a:t>
            </a:r>
            <a:r>
              <a:rPr lang="ar-SA" sz="3000" b="1" dirty="0">
                <a:latin typeface="Verdana" panose="020B0604030504040204" pitchFamily="34" charset="0"/>
                <a:ea typeface="Verdana" panose="020B0604030504040204" pitchFamily="34" charset="0"/>
              </a:rPr>
              <a:t>’</a:t>
            </a:r>
            <a:r>
              <a:rPr lang="en-US" sz="3000" b="1" dirty="0">
                <a:latin typeface="Verdana" panose="020B0604030504040204" pitchFamily="34" charset="0"/>
                <a:ea typeface="Verdana" panose="020B0604030504040204" pitchFamily="34" charset="0"/>
                <a:cs typeface="Verdana" panose="020B0604030504040204" pitchFamily="34" charset="0"/>
              </a:rPr>
              <a:t>t. We trust you to be God, </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DBE06-985C-8732-7FFC-FE76AE4A19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716FFC1-7872-202D-B53E-5BB13C51682A}"/>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D517B74B-A194-D056-CC48-F7EC328ADBC8}"/>
              </a:ext>
            </a:extLst>
          </p:cNvPr>
          <p:cNvSpPr txBox="1"/>
          <p:nvPr/>
        </p:nvSpPr>
        <p:spPr>
          <a:xfrm>
            <a:off x="0" y="2011584"/>
            <a:ext cx="5629835" cy="3461460"/>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so that we can simply be the human beings we are, flawed, faithful, and figuring it out. In Jesus</a:t>
            </a:r>
            <a:r>
              <a:rPr lang="ar-SA" sz="3000" b="1" dirty="0">
                <a:latin typeface="Verdana" panose="020B0604030504040204" pitchFamily="34" charset="0"/>
                <a:ea typeface="Verdana" panose="020B0604030504040204" pitchFamily="34" charset="0"/>
              </a:rPr>
              <a:t>’ </a:t>
            </a:r>
            <a:r>
              <a:rPr lang="en-US" sz="3000" b="1" dirty="0">
                <a:latin typeface="Verdana" panose="020B0604030504040204" pitchFamily="34" charset="0"/>
                <a:ea typeface="Verdana" panose="020B0604030504040204" pitchFamily="34" charset="0"/>
                <a:cs typeface="Verdana" panose="020B0604030504040204" pitchFamily="34" charset="0"/>
              </a:rPr>
              <a:t>name we pray. Amen.</a:t>
            </a:r>
          </a:p>
        </p:txBody>
      </p:sp>
    </p:spTree>
    <p:extLst>
      <p:ext uri="{BB962C8B-B14F-4D97-AF65-F5344CB8AC3E}">
        <p14:creationId xmlns:p14="http://schemas.microsoft.com/office/powerpoint/2010/main" val="23149767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EA5826B-2F5D-C046-83F2-D5A11ABD8B94}"/>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860459"/>
            <a:ext cx="9143999" cy="2308324"/>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Savior, like a shepherd lead us,</a:t>
            </a:r>
          </a:p>
          <a:p>
            <a:pPr algn="ctr"/>
            <a:r>
              <a:rPr lang="is-IS" sz="3600" dirty="0">
                <a:latin typeface="Times New Roman" charset="0"/>
                <a:ea typeface="Times New Roman" charset="0"/>
                <a:cs typeface="Times New Roman" charset="0"/>
              </a:rPr>
              <a:t>much we need thy tender care;</a:t>
            </a:r>
          </a:p>
          <a:p>
            <a:pPr algn="ctr"/>
            <a:r>
              <a:rPr lang="is-IS" sz="3600" dirty="0">
                <a:latin typeface="Times New Roman" charset="0"/>
                <a:ea typeface="Times New Roman" charset="0"/>
                <a:cs typeface="Times New Roman" charset="0"/>
              </a:rPr>
              <a:t>in thy pleasant pastures feed us,</a:t>
            </a:r>
          </a:p>
          <a:p>
            <a:pPr algn="ctr"/>
            <a:r>
              <a:rPr lang="is-IS" sz="3600" dirty="0">
                <a:latin typeface="Times New Roman" charset="0"/>
                <a:ea typeface="Times New Roman" charset="0"/>
                <a:cs typeface="Times New Roman" charset="0"/>
              </a:rPr>
              <a:t>for our use thy folds prepare.</a:t>
            </a:r>
            <a:endParaRPr lang="en-US" sz="3600" dirty="0">
              <a:latin typeface="Times New Roman" charset="0"/>
              <a:ea typeface="Times New Roman" charset="0"/>
              <a:cs typeface="Times New Roman" charset="0"/>
            </a:endParaRPr>
          </a:p>
        </p:txBody>
      </p:sp>
      <p:sp>
        <p:nvSpPr>
          <p:cNvPr id="7" name="TextBox 6">
            <a:extLst>
              <a:ext uri="{FF2B5EF4-FFF2-40B4-BE49-F238E27FC236}">
                <a16:creationId xmlns:a16="http://schemas.microsoft.com/office/drawing/2014/main" id="{61FD0445-53CF-A74C-9234-0959F736ABB5}"/>
              </a:ext>
            </a:extLst>
          </p:cNvPr>
          <p:cNvSpPr txBox="1"/>
          <p:nvPr/>
        </p:nvSpPr>
        <p:spPr>
          <a:xfrm>
            <a:off x="0" y="0"/>
            <a:ext cx="9143999"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“Savior, Like a Shepherd Lead Us”   UMH 381</a:t>
            </a:r>
          </a:p>
          <a:p>
            <a:pPr algn="ctr"/>
            <a:r>
              <a:rPr lang="en-US" sz="2000" dirty="0">
                <a:latin typeface="Times New Roman" charset="0"/>
                <a:ea typeface="Times New Roman" charset="0"/>
                <a:cs typeface="Times New Roman" charset="0"/>
              </a:rPr>
              <a:t>WORDS: Attributed to Dorothy A. </a:t>
            </a:r>
            <a:r>
              <a:rPr lang="en-US" sz="2000" dirty="0" err="1">
                <a:latin typeface="Times New Roman" charset="0"/>
                <a:ea typeface="Times New Roman" charset="0"/>
                <a:cs typeface="Times New Roman" charset="0"/>
              </a:rPr>
              <a:t>Thrupp</a:t>
            </a:r>
            <a:r>
              <a:rPr lang="en-US" sz="2000" dirty="0">
                <a:latin typeface="Times New Roman" charset="0"/>
                <a:ea typeface="Times New Roman" charset="0"/>
                <a:cs typeface="Times New Roman" charset="0"/>
              </a:rPr>
              <a:t>, 1836</a:t>
            </a:r>
          </a:p>
          <a:p>
            <a:pPr algn="ctr"/>
            <a:r>
              <a:rPr lang="en-US" sz="2000" dirty="0">
                <a:latin typeface="Times New Roman" charset="0"/>
                <a:ea typeface="Times New Roman" charset="0"/>
                <a:cs typeface="Times New Roman" charset="0"/>
              </a:rPr>
              <a:t>MUSIC: William B. Bradbury, 1859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557862966"/>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1A3F59E-7148-E34A-B089-E6AD251B2F4D}"/>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150895-E3B2-B84F-B164-B3341D21A30A}"/>
              </a:ext>
            </a:extLst>
          </p:cNvPr>
          <p:cNvSpPr txBox="1"/>
          <p:nvPr/>
        </p:nvSpPr>
        <p:spPr>
          <a:xfrm>
            <a:off x="0" y="0"/>
            <a:ext cx="9143999"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“Savior, Like a Shepherd Lead Us”   UMH 381</a:t>
            </a:r>
          </a:p>
          <a:p>
            <a:pPr algn="ctr"/>
            <a:r>
              <a:rPr lang="en-US" sz="2000" dirty="0">
                <a:latin typeface="Times New Roman" charset="0"/>
                <a:ea typeface="Times New Roman" charset="0"/>
                <a:cs typeface="Times New Roman" charset="0"/>
              </a:rPr>
              <a:t>WORDS: Attributed to Dorothy A. </a:t>
            </a:r>
            <a:r>
              <a:rPr lang="en-US" sz="2000" dirty="0" err="1">
                <a:latin typeface="Times New Roman" charset="0"/>
                <a:ea typeface="Times New Roman" charset="0"/>
                <a:cs typeface="Times New Roman" charset="0"/>
              </a:rPr>
              <a:t>Thrupp</a:t>
            </a:r>
            <a:r>
              <a:rPr lang="en-US" sz="2000" dirty="0">
                <a:latin typeface="Times New Roman" charset="0"/>
                <a:ea typeface="Times New Roman" charset="0"/>
                <a:cs typeface="Times New Roman" charset="0"/>
              </a:rPr>
              <a:t>, 1836</a:t>
            </a:r>
          </a:p>
          <a:p>
            <a:pPr algn="ctr"/>
            <a:r>
              <a:rPr lang="en-US" sz="2000" dirty="0">
                <a:latin typeface="Times New Roman" charset="0"/>
                <a:ea typeface="Times New Roman" charset="0"/>
                <a:cs typeface="Times New Roman" charset="0"/>
              </a:rPr>
              <a:t>MUSIC: William B. Bradbury, 1859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AA3F72F0-7B67-3D46-B41C-A0800329F149}"/>
              </a:ext>
            </a:extLst>
          </p:cNvPr>
          <p:cNvSpPr txBox="1"/>
          <p:nvPr/>
        </p:nvSpPr>
        <p:spPr>
          <a:xfrm>
            <a:off x="-1" y="2860459"/>
            <a:ext cx="9143999" cy="2308324"/>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Blessed Jesus, blessed Jesus!</a:t>
            </a:r>
          </a:p>
          <a:p>
            <a:pPr algn="ctr"/>
            <a:r>
              <a:rPr lang="is-IS" sz="3600" dirty="0">
                <a:latin typeface="Times New Roman" charset="0"/>
                <a:ea typeface="Times New Roman" charset="0"/>
                <a:cs typeface="Times New Roman" charset="0"/>
              </a:rPr>
              <a:t>Thou hast bought us, thine we are.</a:t>
            </a:r>
          </a:p>
          <a:p>
            <a:pPr algn="ctr"/>
            <a:r>
              <a:rPr lang="is-IS" sz="3600" dirty="0">
                <a:latin typeface="Times New Roman" charset="0"/>
                <a:ea typeface="Times New Roman" charset="0"/>
                <a:cs typeface="Times New Roman" charset="0"/>
              </a:rPr>
              <a:t>Blessed Jesus, blessed Jesus!</a:t>
            </a:r>
          </a:p>
          <a:p>
            <a:pPr algn="ctr"/>
            <a:r>
              <a:rPr lang="is-IS" sz="3600" dirty="0">
                <a:latin typeface="Times New Roman" charset="0"/>
                <a:ea typeface="Times New Roman" charset="0"/>
                <a:cs typeface="Times New Roman" charset="0"/>
              </a:rPr>
              <a:t>Thou hast bought us, thine we are.</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62273377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0E47CF1-1C46-514F-9FA9-65BD20219A2E}"/>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150895-E3B2-B84F-B164-B3341D21A30A}"/>
              </a:ext>
            </a:extLst>
          </p:cNvPr>
          <p:cNvSpPr txBox="1"/>
          <p:nvPr/>
        </p:nvSpPr>
        <p:spPr>
          <a:xfrm>
            <a:off x="0" y="0"/>
            <a:ext cx="9143999"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“Savior, Like a Shepherd Lead Us”   UMH 381</a:t>
            </a:r>
          </a:p>
          <a:p>
            <a:pPr algn="ctr"/>
            <a:r>
              <a:rPr lang="en-US" sz="2000" dirty="0">
                <a:latin typeface="Times New Roman" charset="0"/>
                <a:ea typeface="Times New Roman" charset="0"/>
                <a:cs typeface="Times New Roman" charset="0"/>
              </a:rPr>
              <a:t>WORDS: Attributed to Dorothy A. </a:t>
            </a:r>
            <a:r>
              <a:rPr lang="en-US" sz="2000" dirty="0" err="1">
                <a:latin typeface="Times New Roman" charset="0"/>
                <a:ea typeface="Times New Roman" charset="0"/>
                <a:cs typeface="Times New Roman" charset="0"/>
              </a:rPr>
              <a:t>Thrupp</a:t>
            </a:r>
            <a:r>
              <a:rPr lang="en-US" sz="2000" dirty="0">
                <a:latin typeface="Times New Roman" charset="0"/>
                <a:ea typeface="Times New Roman" charset="0"/>
                <a:cs typeface="Times New Roman" charset="0"/>
              </a:rPr>
              <a:t>, 1836</a:t>
            </a:r>
          </a:p>
          <a:p>
            <a:pPr algn="ctr"/>
            <a:r>
              <a:rPr lang="en-US" sz="2000" dirty="0">
                <a:latin typeface="Times New Roman" charset="0"/>
                <a:ea typeface="Times New Roman" charset="0"/>
                <a:cs typeface="Times New Roman" charset="0"/>
              </a:rPr>
              <a:t>MUSIC: William B. Bradbury, 1859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AA3F72F0-7B67-3D46-B41C-A0800329F149}"/>
              </a:ext>
            </a:extLst>
          </p:cNvPr>
          <p:cNvSpPr txBox="1"/>
          <p:nvPr/>
        </p:nvSpPr>
        <p:spPr>
          <a:xfrm>
            <a:off x="-1" y="2860459"/>
            <a:ext cx="9143999" cy="2308324"/>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We are thine, thou dost befriend us,</a:t>
            </a:r>
          </a:p>
          <a:p>
            <a:pPr algn="ctr"/>
            <a:r>
              <a:rPr lang="is-IS" sz="3600" dirty="0">
                <a:latin typeface="Times New Roman" charset="0"/>
                <a:ea typeface="Times New Roman" charset="0"/>
                <a:cs typeface="Times New Roman" charset="0"/>
              </a:rPr>
              <a:t>be the guardian of our way;</a:t>
            </a:r>
          </a:p>
          <a:p>
            <a:pPr algn="ctr"/>
            <a:r>
              <a:rPr lang="is-IS" sz="3600" dirty="0">
                <a:latin typeface="Times New Roman" charset="0"/>
                <a:ea typeface="Times New Roman" charset="0"/>
                <a:cs typeface="Times New Roman" charset="0"/>
              </a:rPr>
              <a:t>keep thy flock, from sin defend us,</a:t>
            </a:r>
          </a:p>
          <a:p>
            <a:pPr algn="ctr"/>
            <a:r>
              <a:rPr lang="is-IS" sz="3600" dirty="0">
                <a:latin typeface="Times New Roman" charset="0"/>
                <a:ea typeface="Times New Roman" charset="0"/>
                <a:cs typeface="Times New Roman" charset="0"/>
              </a:rPr>
              <a:t>seek us when we go astray.</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2307636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1DA51EB-84D9-BD47-B808-3247E55D36CF}"/>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150895-E3B2-B84F-B164-B3341D21A30A}"/>
              </a:ext>
            </a:extLst>
          </p:cNvPr>
          <p:cNvSpPr txBox="1"/>
          <p:nvPr/>
        </p:nvSpPr>
        <p:spPr>
          <a:xfrm>
            <a:off x="0" y="0"/>
            <a:ext cx="9143999"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“Savior, Like a Shepherd Lead Us”   UMH 381</a:t>
            </a:r>
          </a:p>
          <a:p>
            <a:pPr algn="ctr"/>
            <a:r>
              <a:rPr lang="en-US" sz="2000" dirty="0">
                <a:latin typeface="Times New Roman" charset="0"/>
                <a:ea typeface="Times New Roman" charset="0"/>
                <a:cs typeface="Times New Roman" charset="0"/>
              </a:rPr>
              <a:t>WORDS: Attributed to Dorothy A. </a:t>
            </a:r>
            <a:r>
              <a:rPr lang="en-US" sz="2000" dirty="0" err="1">
                <a:latin typeface="Times New Roman" charset="0"/>
                <a:ea typeface="Times New Roman" charset="0"/>
                <a:cs typeface="Times New Roman" charset="0"/>
              </a:rPr>
              <a:t>Thrupp</a:t>
            </a:r>
            <a:r>
              <a:rPr lang="en-US" sz="2000" dirty="0">
                <a:latin typeface="Times New Roman" charset="0"/>
                <a:ea typeface="Times New Roman" charset="0"/>
                <a:cs typeface="Times New Roman" charset="0"/>
              </a:rPr>
              <a:t>, 1836</a:t>
            </a:r>
          </a:p>
          <a:p>
            <a:pPr algn="ctr"/>
            <a:r>
              <a:rPr lang="en-US" sz="2000" dirty="0">
                <a:latin typeface="Times New Roman" charset="0"/>
                <a:ea typeface="Times New Roman" charset="0"/>
                <a:cs typeface="Times New Roman" charset="0"/>
              </a:rPr>
              <a:t>MUSIC: William B. Bradbury, 1859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AA3F72F0-7B67-3D46-B41C-A0800329F149}"/>
              </a:ext>
            </a:extLst>
          </p:cNvPr>
          <p:cNvSpPr txBox="1"/>
          <p:nvPr/>
        </p:nvSpPr>
        <p:spPr>
          <a:xfrm>
            <a:off x="-1" y="2860459"/>
            <a:ext cx="9143999" cy="2308324"/>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Blessed Jesus, blessed Jesus!</a:t>
            </a:r>
          </a:p>
          <a:p>
            <a:pPr algn="ctr"/>
            <a:r>
              <a:rPr lang="is-IS" sz="3600" dirty="0">
                <a:latin typeface="Times New Roman" charset="0"/>
                <a:ea typeface="Times New Roman" charset="0"/>
                <a:cs typeface="Times New Roman" charset="0"/>
              </a:rPr>
              <a:t>Thou hast bought us, thine we are.</a:t>
            </a:r>
          </a:p>
          <a:p>
            <a:pPr algn="ctr"/>
            <a:r>
              <a:rPr lang="is-IS" sz="3600" dirty="0">
                <a:latin typeface="Times New Roman" charset="0"/>
                <a:ea typeface="Times New Roman" charset="0"/>
                <a:cs typeface="Times New Roman" charset="0"/>
              </a:rPr>
              <a:t>Blessed Jesus, blessed Jesus!</a:t>
            </a:r>
          </a:p>
          <a:p>
            <a:pPr algn="ctr"/>
            <a:r>
              <a:rPr lang="is-IS" sz="3600" dirty="0">
                <a:latin typeface="Times New Roman" charset="0"/>
                <a:ea typeface="Times New Roman" charset="0"/>
                <a:cs typeface="Times New Roman" charset="0"/>
              </a:rPr>
              <a:t>Thou hast bought us, thine we are.</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2397578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F8A7651-BA25-EC44-9C23-965FBF129F54}"/>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150895-E3B2-B84F-B164-B3341D21A30A}"/>
              </a:ext>
            </a:extLst>
          </p:cNvPr>
          <p:cNvSpPr txBox="1"/>
          <p:nvPr/>
        </p:nvSpPr>
        <p:spPr>
          <a:xfrm>
            <a:off x="0" y="0"/>
            <a:ext cx="9143999"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“Savior, Like a Shepherd Lead Us”   UMH 381</a:t>
            </a:r>
          </a:p>
          <a:p>
            <a:pPr algn="ctr"/>
            <a:r>
              <a:rPr lang="en-US" sz="2000" dirty="0">
                <a:latin typeface="Times New Roman" charset="0"/>
                <a:ea typeface="Times New Roman" charset="0"/>
                <a:cs typeface="Times New Roman" charset="0"/>
              </a:rPr>
              <a:t>WORDS: Attributed to Dorothy A. </a:t>
            </a:r>
            <a:r>
              <a:rPr lang="en-US" sz="2000" dirty="0" err="1">
                <a:latin typeface="Times New Roman" charset="0"/>
                <a:ea typeface="Times New Roman" charset="0"/>
                <a:cs typeface="Times New Roman" charset="0"/>
              </a:rPr>
              <a:t>Thrupp</a:t>
            </a:r>
            <a:r>
              <a:rPr lang="en-US" sz="2000" dirty="0">
                <a:latin typeface="Times New Roman" charset="0"/>
                <a:ea typeface="Times New Roman" charset="0"/>
                <a:cs typeface="Times New Roman" charset="0"/>
              </a:rPr>
              <a:t>, 1836</a:t>
            </a:r>
          </a:p>
          <a:p>
            <a:pPr algn="ctr"/>
            <a:r>
              <a:rPr lang="en-US" sz="2000" dirty="0">
                <a:latin typeface="Times New Roman" charset="0"/>
                <a:ea typeface="Times New Roman" charset="0"/>
                <a:cs typeface="Times New Roman" charset="0"/>
              </a:rPr>
              <a:t>MUSIC: William B. Bradbury, 1859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AA3F72F0-7B67-3D46-B41C-A0800329F149}"/>
              </a:ext>
            </a:extLst>
          </p:cNvPr>
          <p:cNvSpPr txBox="1"/>
          <p:nvPr/>
        </p:nvSpPr>
        <p:spPr>
          <a:xfrm>
            <a:off x="-1" y="2860459"/>
            <a:ext cx="9143999" cy="2308324"/>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Thou hast promised to receive us,</a:t>
            </a:r>
          </a:p>
          <a:p>
            <a:pPr algn="ctr"/>
            <a:r>
              <a:rPr lang="is-IS" sz="3600" dirty="0">
                <a:latin typeface="Times New Roman" charset="0"/>
                <a:ea typeface="Times New Roman" charset="0"/>
                <a:cs typeface="Times New Roman" charset="0"/>
              </a:rPr>
              <a:t>poor and sinful though we be;</a:t>
            </a:r>
          </a:p>
          <a:p>
            <a:pPr algn="ctr"/>
            <a:r>
              <a:rPr lang="is-IS" sz="3600" dirty="0">
                <a:latin typeface="Times New Roman" charset="0"/>
                <a:ea typeface="Times New Roman" charset="0"/>
                <a:cs typeface="Times New Roman" charset="0"/>
              </a:rPr>
              <a:t>thou hast mercy to relieve us,</a:t>
            </a:r>
          </a:p>
          <a:p>
            <a:pPr algn="ctr"/>
            <a:r>
              <a:rPr lang="is-IS" sz="3600" dirty="0">
                <a:latin typeface="Times New Roman" charset="0"/>
                <a:ea typeface="Times New Roman" charset="0"/>
                <a:cs typeface="Times New Roman" charset="0"/>
              </a:rPr>
              <a:t>grace to cleanse and power to free.</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435208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8B47BB1-5A26-E547-9902-9A6DA7EF8081}"/>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150895-E3B2-B84F-B164-B3341D21A30A}"/>
              </a:ext>
            </a:extLst>
          </p:cNvPr>
          <p:cNvSpPr txBox="1"/>
          <p:nvPr/>
        </p:nvSpPr>
        <p:spPr>
          <a:xfrm>
            <a:off x="0" y="0"/>
            <a:ext cx="9143999"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“Savior, Like a Shepherd Lead Us”   UMH 381</a:t>
            </a:r>
          </a:p>
          <a:p>
            <a:pPr algn="ctr"/>
            <a:r>
              <a:rPr lang="en-US" sz="2000" dirty="0">
                <a:latin typeface="Times New Roman" charset="0"/>
                <a:ea typeface="Times New Roman" charset="0"/>
                <a:cs typeface="Times New Roman" charset="0"/>
              </a:rPr>
              <a:t>WORDS: Attributed to Dorothy A. </a:t>
            </a:r>
            <a:r>
              <a:rPr lang="en-US" sz="2000" dirty="0" err="1">
                <a:latin typeface="Times New Roman" charset="0"/>
                <a:ea typeface="Times New Roman" charset="0"/>
                <a:cs typeface="Times New Roman" charset="0"/>
              </a:rPr>
              <a:t>Thrupp</a:t>
            </a:r>
            <a:r>
              <a:rPr lang="en-US" sz="2000" dirty="0">
                <a:latin typeface="Times New Roman" charset="0"/>
                <a:ea typeface="Times New Roman" charset="0"/>
                <a:cs typeface="Times New Roman" charset="0"/>
              </a:rPr>
              <a:t>, 1836</a:t>
            </a:r>
          </a:p>
          <a:p>
            <a:pPr algn="ctr"/>
            <a:r>
              <a:rPr lang="en-US" sz="2000" dirty="0">
                <a:latin typeface="Times New Roman" charset="0"/>
                <a:ea typeface="Times New Roman" charset="0"/>
                <a:cs typeface="Times New Roman" charset="0"/>
              </a:rPr>
              <a:t>MUSIC: William B. Bradbury, 1859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AA3F72F0-7B67-3D46-B41C-A0800329F149}"/>
              </a:ext>
            </a:extLst>
          </p:cNvPr>
          <p:cNvSpPr txBox="1"/>
          <p:nvPr/>
        </p:nvSpPr>
        <p:spPr>
          <a:xfrm>
            <a:off x="-1" y="2860459"/>
            <a:ext cx="9143999" cy="2308324"/>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Blessed Jesus, blessed Jesus!</a:t>
            </a:r>
          </a:p>
          <a:p>
            <a:pPr algn="ctr"/>
            <a:r>
              <a:rPr lang="is-IS" sz="3600" dirty="0">
                <a:latin typeface="Times New Roman" charset="0"/>
                <a:ea typeface="Times New Roman" charset="0"/>
                <a:cs typeface="Times New Roman" charset="0"/>
              </a:rPr>
              <a:t>Thou hast bought us, thine we are.</a:t>
            </a:r>
          </a:p>
          <a:p>
            <a:pPr algn="ctr"/>
            <a:r>
              <a:rPr lang="is-IS" sz="3600" dirty="0">
                <a:latin typeface="Times New Roman" charset="0"/>
                <a:ea typeface="Times New Roman" charset="0"/>
                <a:cs typeface="Times New Roman" charset="0"/>
              </a:rPr>
              <a:t>Blessed Jesus, blessed Jesus!</a:t>
            </a:r>
          </a:p>
          <a:p>
            <a:pPr algn="ctr"/>
            <a:r>
              <a:rPr lang="is-IS" sz="3600" dirty="0">
                <a:latin typeface="Times New Roman" charset="0"/>
                <a:ea typeface="Times New Roman" charset="0"/>
                <a:cs typeface="Times New Roman" charset="0"/>
              </a:rPr>
              <a:t>Thou hast bought us, thine we are.</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6054588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1E00DEE-4A8E-3247-9509-8BBF1BFA4DAE}"/>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150895-E3B2-B84F-B164-B3341D21A30A}"/>
              </a:ext>
            </a:extLst>
          </p:cNvPr>
          <p:cNvSpPr txBox="1"/>
          <p:nvPr/>
        </p:nvSpPr>
        <p:spPr>
          <a:xfrm>
            <a:off x="0" y="0"/>
            <a:ext cx="9143999"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“Savior, Like a Shepherd Lead Us”   UMH 381</a:t>
            </a:r>
          </a:p>
          <a:p>
            <a:pPr algn="ctr"/>
            <a:r>
              <a:rPr lang="en-US" sz="2000" dirty="0">
                <a:latin typeface="Times New Roman" charset="0"/>
                <a:ea typeface="Times New Roman" charset="0"/>
                <a:cs typeface="Times New Roman" charset="0"/>
              </a:rPr>
              <a:t>WORDS: Attributed to Dorothy A. </a:t>
            </a:r>
            <a:r>
              <a:rPr lang="en-US" sz="2000" dirty="0" err="1">
                <a:latin typeface="Times New Roman" charset="0"/>
                <a:ea typeface="Times New Roman" charset="0"/>
                <a:cs typeface="Times New Roman" charset="0"/>
              </a:rPr>
              <a:t>Thrupp</a:t>
            </a:r>
            <a:r>
              <a:rPr lang="en-US" sz="2000" dirty="0">
                <a:latin typeface="Times New Roman" charset="0"/>
                <a:ea typeface="Times New Roman" charset="0"/>
                <a:cs typeface="Times New Roman" charset="0"/>
              </a:rPr>
              <a:t>, 1836</a:t>
            </a:r>
          </a:p>
          <a:p>
            <a:pPr algn="ctr"/>
            <a:r>
              <a:rPr lang="en-US" sz="2000" dirty="0">
                <a:latin typeface="Times New Roman" charset="0"/>
                <a:ea typeface="Times New Roman" charset="0"/>
                <a:cs typeface="Times New Roman" charset="0"/>
              </a:rPr>
              <a:t>MUSIC: William B. Bradbury, 1859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AA3F72F0-7B67-3D46-B41C-A0800329F149}"/>
              </a:ext>
            </a:extLst>
          </p:cNvPr>
          <p:cNvSpPr txBox="1"/>
          <p:nvPr/>
        </p:nvSpPr>
        <p:spPr>
          <a:xfrm>
            <a:off x="-1" y="2860459"/>
            <a:ext cx="9143999" cy="2308324"/>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Early let us seek thy favor,</a:t>
            </a:r>
          </a:p>
          <a:p>
            <a:pPr algn="ctr"/>
            <a:r>
              <a:rPr lang="is-IS" sz="3600" dirty="0">
                <a:latin typeface="Times New Roman" charset="0"/>
                <a:ea typeface="Times New Roman" charset="0"/>
                <a:cs typeface="Times New Roman" charset="0"/>
              </a:rPr>
              <a:t>early let us do thy will;</a:t>
            </a:r>
          </a:p>
          <a:p>
            <a:pPr algn="ctr"/>
            <a:r>
              <a:rPr lang="is-IS" sz="3600" dirty="0">
                <a:latin typeface="Times New Roman" charset="0"/>
                <a:ea typeface="Times New Roman" charset="0"/>
                <a:cs typeface="Times New Roman" charset="0"/>
              </a:rPr>
              <a:t>blessed Lord and only Savior,</a:t>
            </a:r>
          </a:p>
          <a:p>
            <a:pPr algn="ctr"/>
            <a:r>
              <a:rPr lang="is-IS" sz="3600" dirty="0">
                <a:latin typeface="Times New Roman" charset="0"/>
                <a:ea typeface="Times New Roman" charset="0"/>
                <a:cs typeface="Times New Roman" charset="0"/>
              </a:rPr>
              <a:t>with thy love our bossoms fill.</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5705033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7094416-7480-D045-85E4-877F688E2169}"/>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150895-E3B2-B84F-B164-B3341D21A30A}"/>
              </a:ext>
            </a:extLst>
          </p:cNvPr>
          <p:cNvSpPr txBox="1"/>
          <p:nvPr/>
        </p:nvSpPr>
        <p:spPr>
          <a:xfrm>
            <a:off x="0" y="0"/>
            <a:ext cx="9143999"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“Savior, Like a Shepherd Lead Us”   UMH 381</a:t>
            </a:r>
          </a:p>
          <a:p>
            <a:pPr algn="ctr"/>
            <a:r>
              <a:rPr lang="en-US" sz="2000" dirty="0">
                <a:latin typeface="Times New Roman" charset="0"/>
                <a:ea typeface="Times New Roman" charset="0"/>
                <a:cs typeface="Times New Roman" charset="0"/>
              </a:rPr>
              <a:t>WORDS: Attributed to Dorothy A. </a:t>
            </a:r>
            <a:r>
              <a:rPr lang="en-US" sz="2000" dirty="0" err="1">
                <a:latin typeface="Times New Roman" charset="0"/>
                <a:ea typeface="Times New Roman" charset="0"/>
                <a:cs typeface="Times New Roman" charset="0"/>
              </a:rPr>
              <a:t>Thrupp</a:t>
            </a:r>
            <a:r>
              <a:rPr lang="en-US" sz="2000" dirty="0">
                <a:latin typeface="Times New Roman" charset="0"/>
                <a:ea typeface="Times New Roman" charset="0"/>
                <a:cs typeface="Times New Roman" charset="0"/>
              </a:rPr>
              <a:t>, 1836</a:t>
            </a:r>
          </a:p>
          <a:p>
            <a:pPr algn="ctr"/>
            <a:r>
              <a:rPr lang="en-US" sz="2000" dirty="0">
                <a:latin typeface="Times New Roman" charset="0"/>
                <a:ea typeface="Times New Roman" charset="0"/>
                <a:cs typeface="Times New Roman" charset="0"/>
              </a:rPr>
              <a:t>MUSIC: William B. Bradbury, 1859</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AA3F72F0-7B67-3D46-B41C-A0800329F149}"/>
              </a:ext>
            </a:extLst>
          </p:cNvPr>
          <p:cNvSpPr txBox="1"/>
          <p:nvPr/>
        </p:nvSpPr>
        <p:spPr>
          <a:xfrm>
            <a:off x="-1" y="2860459"/>
            <a:ext cx="9143999" cy="2308324"/>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Blessed Jesus, blessed Jesus!</a:t>
            </a:r>
          </a:p>
          <a:p>
            <a:pPr algn="ctr"/>
            <a:r>
              <a:rPr lang="is-IS" sz="3600" dirty="0">
                <a:latin typeface="Times New Roman" charset="0"/>
                <a:ea typeface="Times New Roman" charset="0"/>
                <a:cs typeface="Times New Roman" charset="0"/>
              </a:rPr>
              <a:t>Thou hast bought us, thine we are.</a:t>
            </a:r>
          </a:p>
          <a:p>
            <a:pPr algn="ctr"/>
            <a:r>
              <a:rPr lang="is-IS" sz="3600" dirty="0">
                <a:latin typeface="Times New Roman" charset="0"/>
                <a:ea typeface="Times New Roman" charset="0"/>
                <a:cs typeface="Times New Roman" charset="0"/>
              </a:rPr>
              <a:t>Blessed Jesus, blessed Jesus!</a:t>
            </a:r>
          </a:p>
          <a:p>
            <a:pPr algn="ctr"/>
            <a:r>
              <a:rPr lang="is-IS" sz="3600" dirty="0">
                <a:latin typeface="Times New Roman" charset="0"/>
                <a:ea typeface="Times New Roman" charset="0"/>
                <a:cs typeface="Times New Roman" charset="0"/>
              </a:rPr>
              <a:t>Thou hast bought us, thine we are.</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13636292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2800" i="1" dirty="0">
                <a:latin typeface="Verdana" panose="020B0604030504040204" pitchFamily="34" charset="0"/>
                <a:ea typeface="Verdana" panose="020B0604030504040204" pitchFamily="34" charset="0"/>
                <a:cs typeface="Verdana" panose="020B0604030504040204" pitchFamily="34" charset="0"/>
              </a:rPr>
              <a:t>4</a:t>
            </a:r>
            <a:r>
              <a:rPr lang="en-US" sz="2800" i="1" baseline="30000" dirty="0">
                <a:latin typeface="Verdana" panose="020B0604030504040204" pitchFamily="34" charset="0"/>
                <a:ea typeface="Verdana" panose="020B0604030504040204" pitchFamily="34" charset="0"/>
                <a:cs typeface="Verdana" panose="020B0604030504040204" pitchFamily="34" charset="0"/>
              </a:rPr>
              <a:t>th</a:t>
            </a:r>
            <a:r>
              <a:rPr lang="en-US" sz="2800" i="1" dirty="0">
                <a:latin typeface="Verdana" panose="020B0604030504040204" pitchFamily="34" charset="0"/>
                <a:ea typeface="Verdana" panose="020B0604030504040204" pitchFamily="34" charset="0"/>
                <a:cs typeface="Verdana" panose="020B0604030504040204" pitchFamily="34" charset="0"/>
              </a:rPr>
              <a:t> Sunday of Lent</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March 15</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a:extLst>
              <a:ext uri="{FF2B5EF4-FFF2-40B4-BE49-F238E27FC236}">
                <a16:creationId xmlns:a16="http://schemas.microsoft.com/office/drawing/2014/main" id="{CC0BE4E5-8698-42A1-3659-1C665129E9C8}"/>
              </a:ext>
            </a:extLst>
          </p:cNvPr>
          <p:cNvPicPr>
            <a:picLocks noChangeAspect="1"/>
          </p:cNvPicPr>
          <p:nvPr/>
        </p:nvPicPr>
        <p:blipFill>
          <a:blip r:embed="rId3">
            <a:extLst>
              <a:ext uri="{28A0092B-C50C-407E-A947-70E740481C1C}">
                <a14:useLocalDpi xmlns:a14="http://schemas.microsoft.com/office/drawing/2010/main" val="0"/>
              </a:ext>
            </a:extLst>
          </a:blip>
          <a:srcRect t="962" b="962"/>
          <a:stretch>
            <a:fillRect/>
          </a:stretch>
        </p:blipFill>
        <p:spPr>
          <a:xfrm>
            <a:off x="1185253" y="564862"/>
            <a:ext cx="3272802" cy="5728275"/>
          </a:xfrm>
          <a:prstGeom prst="ellipse">
            <a:avLst/>
          </a:prstGeom>
          <a:ln>
            <a:noFill/>
          </a:ln>
          <a:effectLst>
            <a:softEdge rad="112500"/>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6A145-0A8A-DFC4-A186-57C98A6DF612}"/>
              </a:ext>
            </a:extLst>
          </p:cNvPr>
          <p:cNvSpPr>
            <a:spLocks noGrp="1"/>
          </p:cNvSpPr>
          <p:nvPr>
            <p:ph type="ctrTitle"/>
          </p:nvPr>
        </p:nvSpPr>
        <p:spPr>
          <a:xfrm>
            <a:off x="480060" y="640080"/>
            <a:ext cx="5170931" cy="3566160"/>
          </a:xfrm>
        </p:spPr>
        <p:txBody>
          <a:bodyPr>
            <a:normAutofit/>
          </a:bodyPr>
          <a:lstStyle/>
          <a:p>
            <a:pPr algn="l"/>
            <a:r>
              <a:rPr lang="en-US" sz="5700"/>
              <a:t>Psalm 32: 1 – 7 </a:t>
            </a:r>
          </a:p>
        </p:txBody>
      </p:sp>
      <p:sp>
        <p:nvSpPr>
          <p:cNvPr id="3" name="Subtitle 2">
            <a:extLst>
              <a:ext uri="{FF2B5EF4-FFF2-40B4-BE49-F238E27FC236}">
                <a16:creationId xmlns:a16="http://schemas.microsoft.com/office/drawing/2014/main" id="{DA2C4F57-0DCA-2407-B40A-CADD935B27F7}"/>
              </a:ext>
            </a:extLst>
          </p:cNvPr>
          <p:cNvSpPr>
            <a:spLocks noGrp="1"/>
          </p:cNvSpPr>
          <p:nvPr>
            <p:ph type="subTitle" idx="1"/>
          </p:nvPr>
        </p:nvSpPr>
        <p:spPr>
          <a:xfrm>
            <a:off x="480060" y="4636008"/>
            <a:ext cx="5170932" cy="1572768"/>
          </a:xfrm>
        </p:spPr>
        <p:txBody>
          <a:bodyPr>
            <a:normAutofit/>
          </a:bodyPr>
          <a:lstStyle/>
          <a:p>
            <a:pPr algn="l"/>
            <a:r>
              <a:rPr lang="en-US" dirty="0"/>
              <a:t>NRSVUE</a:t>
            </a:r>
            <a:endParaRPr lang="en-US"/>
          </a:p>
        </p:txBody>
      </p:sp>
      <p:sp>
        <p:nvSpPr>
          <p:cNvPr id="1033"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734" y="4409267"/>
            <a:ext cx="3182692" cy="18288"/>
          </a:xfrm>
          <a:custGeom>
            <a:avLst/>
            <a:gdLst>
              <a:gd name="csX0" fmla="*/ 0 w 3182692"/>
              <a:gd name="csY0" fmla="*/ 0 h 18288"/>
              <a:gd name="csX1" fmla="*/ 636538 w 3182692"/>
              <a:gd name="csY1" fmla="*/ 0 h 18288"/>
              <a:gd name="csX2" fmla="*/ 1273077 w 3182692"/>
              <a:gd name="csY2" fmla="*/ 0 h 18288"/>
              <a:gd name="csX3" fmla="*/ 1909615 w 3182692"/>
              <a:gd name="csY3" fmla="*/ 0 h 18288"/>
              <a:gd name="csX4" fmla="*/ 2482500 w 3182692"/>
              <a:gd name="csY4" fmla="*/ 0 h 18288"/>
              <a:gd name="csX5" fmla="*/ 3182692 w 3182692"/>
              <a:gd name="csY5" fmla="*/ 0 h 18288"/>
              <a:gd name="csX6" fmla="*/ 3182692 w 3182692"/>
              <a:gd name="csY6" fmla="*/ 18288 h 18288"/>
              <a:gd name="csX7" fmla="*/ 2609807 w 3182692"/>
              <a:gd name="csY7" fmla="*/ 18288 h 18288"/>
              <a:gd name="csX8" fmla="*/ 2068750 w 3182692"/>
              <a:gd name="csY8" fmla="*/ 18288 h 18288"/>
              <a:gd name="csX9" fmla="*/ 1432211 w 3182692"/>
              <a:gd name="csY9" fmla="*/ 18288 h 18288"/>
              <a:gd name="csX10" fmla="*/ 859327 w 3182692"/>
              <a:gd name="csY10" fmla="*/ 18288 h 18288"/>
              <a:gd name="csX11" fmla="*/ 0 w 3182692"/>
              <a:gd name="csY11" fmla="*/ 18288 h 18288"/>
              <a:gd name="csX12" fmla="*/ 0 w 3182692"/>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lue cross with flowers and butterflies&#10;&#10;AI-generated content may be incorrect.">
            <a:extLst>
              <a:ext uri="{FF2B5EF4-FFF2-40B4-BE49-F238E27FC236}">
                <a16:creationId xmlns:a16="http://schemas.microsoft.com/office/drawing/2014/main" id="{BE0502F8-B6C0-6C6A-2A6C-6E16BED7E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14" r="8979"/>
          <a:stretch>
            <a:fillRect/>
          </a:stretch>
        </p:blipFill>
        <p:spPr bwMode="auto">
          <a:xfrm>
            <a:off x="6104852" y="10"/>
            <a:ext cx="303914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320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4F9EF7-9B06-1BA8-3B34-CA2303A6AA30}"/>
              </a:ext>
            </a:extLst>
          </p:cNvPr>
          <p:cNvSpPr txBox="1"/>
          <p:nvPr/>
        </p:nvSpPr>
        <p:spPr>
          <a:xfrm>
            <a:off x="0" y="313307"/>
            <a:ext cx="9144000" cy="6231386"/>
          </a:xfrm>
          <a:prstGeom prst="rect">
            <a:avLst/>
          </a:prstGeom>
          <a:noFill/>
        </p:spPr>
        <p:txBody>
          <a:bodyPr wrap="square">
            <a:spAutoFit/>
          </a:bodyPr>
          <a:lstStyle/>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Happy are those whose transgression is forgiven, whose sin is covered.</a:t>
            </a:r>
          </a:p>
          <a:p>
            <a:pPr algn="ctr">
              <a:lnSpc>
                <a:spcPct val="150000"/>
              </a:lnSpc>
              <a:buNone/>
            </a:pP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Happy are those to whom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imputes no iniquity and in whose spirit there is no deceit.</a:t>
            </a:r>
          </a:p>
          <a:p>
            <a:pPr algn="ctr">
              <a:lnSpc>
                <a:spcPct val="150000"/>
              </a:lnSpc>
              <a:buNone/>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While I kept silent, my body wasted away through my groaning all day long.</a:t>
            </a:r>
          </a:p>
        </p:txBody>
      </p:sp>
    </p:spTree>
    <p:extLst>
      <p:ext uri="{BB962C8B-B14F-4D97-AF65-F5344CB8AC3E}">
        <p14:creationId xmlns:p14="http://schemas.microsoft.com/office/powerpoint/2010/main" val="27686453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DD17B-409D-CF96-A59D-E5F3BA3689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F19F1D-2176-BD69-91E9-1C4D0D377157}"/>
              </a:ext>
            </a:extLst>
          </p:cNvPr>
          <p:cNvSpPr txBox="1"/>
          <p:nvPr/>
        </p:nvSpPr>
        <p:spPr>
          <a:xfrm>
            <a:off x="0" y="313275"/>
            <a:ext cx="9144000" cy="6231449"/>
          </a:xfrm>
          <a:prstGeom prst="rect">
            <a:avLst/>
          </a:prstGeom>
          <a:noFill/>
        </p:spPr>
        <p:txBody>
          <a:bodyPr wrap="square">
            <a:spAutoFit/>
          </a:bodyPr>
          <a:lstStyle/>
          <a:p>
            <a:pPr algn="ctr">
              <a:lnSpc>
                <a:spcPct val="15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For day and night your hand was heavy upon me; my strength was dried up</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as by the heat of summer. </a:t>
            </a:r>
            <a:r>
              <a:rPr lang="en-US" sz="3000" i="1" dirty="0">
                <a:solidFill>
                  <a:srgbClr val="000000"/>
                </a:solidFill>
                <a:latin typeface="Verdana" panose="020B0604030504040204" pitchFamily="34" charset="0"/>
                <a:ea typeface="Verdana" panose="020B0604030504040204" pitchFamily="34" charset="0"/>
                <a:cs typeface="Verdana" panose="020B0604030504040204" pitchFamily="34" charset="0"/>
              </a:rPr>
              <a:t>Selah</a:t>
            </a:r>
          </a:p>
          <a:p>
            <a:pPr algn="ctr">
              <a:lnSpc>
                <a:spcPct val="150000"/>
              </a:lnSpc>
              <a:buNone/>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5 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Then I acknowledged my sin to you, and I did not hide my iniquity;</a:t>
            </a:r>
            <a:b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I said, “I will confess my transgressions to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and you forgave the guilt of my sin. </a:t>
            </a:r>
            <a:r>
              <a:rPr lang="en-US" sz="3000" i="1" dirty="0">
                <a:solidFill>
                  <a:srgbClr val="000000"/>
                </a:solidFill>
                <a:latin typeface="Verdana" panose="020B0604030504040204" pitchFamily="34" charset="0"/>
                <a:ea typeface="Verdana" panose="020B0604030504040204" pitchFamily="34" charset="0"/>
                <a:cs typeface="Verdana" panose="020B0604030504040204" pitchFamily="34" charset="0"/>
              </a:rPr>
              <a:t>Selah</a:t>
            </a:r>
          </a:p>
        </p:txBody>
      </p:sp>
    </p:spTree>
    <p:extLst>
      <p:ext uri="{BB962C8B-B14F-4D97-AF65-F5344CB8AC3E}">
        <p14:creationId xmlns:p14="http://schemas.microsoft.com/office/powerpoint/2010/main" val="33988152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E98BE-6234-2CFC-26FE-9CA6723233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97BF89B-2881-4AAF-AE14-2C6F6E648C8A}"/>
              </a:ext>
            </a:extLst>
          </p:cNvPr>
          <p:cNvSpPr txBox="1"/>
          <p:nvPr/>
        </p:nvSpPr>
        <p:spPr>
          <a:xfrm>
            <a:off x="0" y="1005772"/>
            <a:ext cx="9144000" cy="4846455"/>
          </a:xfrm>
          <a:prstGeom prst="rect">
            <a:avLst/>
          </a:prstGeom>
          <a:noFill/>
        </p:spPr>
        <p:txBody>
          <a:bodyPr wrap="square">
            <a:spAutoFit/>
          </a:bodyPr>
          <a:lstStyle/>
          <a:p>
            <a:pPr algn="ctr">
              <a:lnSpc>
                <a:spcPct val="15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6 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Therefore let all who are faithful offer prayer to you; at a time of distress,</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 rush of mighty waters shall not reach them.</a:t>
            </a:r>
          </a:p>
          <a:p>
            <a:pPr algn="ctr">
              <a:lnSpc>
                <a:spcPct val="150000"/>
              </a:lnSpc>
              <a:buNone/>
            </a:pPr>
            <a:b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You are a hiding place for me; you preserve me from trouble; you surround me with glad cries of deliverance. </a:t>
            </a:r>
            <a:r>
              <a:rPr lang="en-US" sz="3000" i="1" dirty="0">
                <a:solidFill>
                  <a:srgbClr val="000000"/>
                </a:solidFill>
                <a:latin typeface="Verdana" panose="020B0604030504040204" pitchFamily="34" charset="0"/>
                <a:ea typeface="Verdana" panose="020B0604030504040204" pitchFamily="34" charset="0"/>
                <a:cs typeface="Verdana" panose="020B0604030504040204" pitchFamily="34" charset="0"/>
              </a:rPr>
              <a:t>Selah</a:t>
            </a: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22706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radiant cross descends into crystal-clear water, creating a magnificent crown-shaped splash that bursts upward in perfect symmetry. Countless water droplets hang suspended in mid-air, frozen in a moment of dynamic motion, each one catching and reflecting brilliant light. The composition features deep blue and turquoise water tones that contrast beautifully with pure white highlights and a warm golden-amber glow emanating from behind the cross. Soft light rays pierce through the scene, creating an ethereal atmosphere enhanced by delicate particle effects. The centered square format emphasizes the balanced corona pattern formed by the splash, symbolizing themes of spiritual renewal, baptism, and divine transformation. This contemporary minimalist illustration combines powerful imagery with a serene mood, capturing both the physical beauty of water in motion and the deeper spiritual significance of cleansing and rebirth through faith.">
            <a:extLst>
              <a:ext uri="{FF2B5EF4-FFF2-40B4-BE49-F238E27FC236}">
                <a16:creationId xmlns:a16="http://schemas.microsoft.com/office/drawing/2014/main" id="{5E501BF9-DDC4-C439-3624-13939B25E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36" r="-3" b="-3"/>
          <a:stretch>
            <a:fillRect/>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EA2E3A-6C55-3C9D-C659-AACBEC49117B}"/>
              </a:ext>
            </a:extLst>
          </p:cNvPr>
          <p:cNvSpPr>
            <a:spLocks noGrp="1"/>
          </p:cNvSpPr>
          <p:nvPr>
            <p:ph type="ctrTitle"/>
          </p:nvPr>
        </p:nvSpPr>
        <p:spPr>
          <a:xfrm>
            <a:off x="5778500" y="743447"/>
            <a:ext cx="3363213" cy="3692028"/>
          </a:xfrm>
          <a:noFill/>
        </p:spPr>
        <p:txBody>
          <a:bodyPr>
            <a:normAutofit/>
          </a:bodyPr>
          <a:lstStyle/>
          <a:p>
            <a:pPr algn="l"/>
            <a:r>
              <a:rPr lang="en-US" sz="4500" dirty="0"/>
              <a:t>Acts 9: 1 – 22 </a:t>
            </a:r>
          </a:p>
        </p:txBody>
      </p:sp>
      <p:sp>
        <p:nvSpPr>
          <p:cNvPr id="3" name="Subtitle 2">
            <a:extLst>
              <a:ext uri="{FF2B5EF4-FFF2-40B4-BE49-F238E27FC236}">
                <a16:creationId xmlns:a16="http://schemas.microsoft.com/office/drawing/2014/main" id="{FA0E5187-EEFB-734C-0DE2-CE7C194BECCF}"/>
              </a:ext>
            </a:extLst>
          </p:cNvPr>
          <p:cNvSpPr>
            <a:spLocks noGrp="1"/>
          </p:cNvSpPr>
          <p:nvPr>
            <p:ph type="subTitle" idx="1"/>
          </p:nvPr>
        </p:nvSpPr>
        <p:spPr>
          <a:xfrm>
            <a:off x="5951552" y="4629234"/>
            <a:ext cx="2584324" cy="1485319"/>
          </a:xfrm>
          <a:noFill/>
        </p:spPr>
        <p:txBody>
          <a:bodyPr>
            <a:normAutofit/>
          </a:bodyPr>
          <a:lstStyle/>
          <a:p>
            <a:pPr algn="l"/>
            <a:r>
              <a:rPr lang="en-US" dirty="0"/>
              <a:t>NRSVUE</a:t>
            </a:r>
            <a:endParaRPr lang="en-US"/>
          </a:p>
        </p:txBody>
      </p:sp>
    </p:spTree>
    <p:extLst>
      <p:ext uri="{BB962C8B-B14F-4D97-AF65-F5344CB8AC3E}">
        <p14:creationId xmlns:p14="http://schemas.microsoft.com/office/powerpoint/2010/main" val="12825775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AFDB3-1A8B-57F5-76F4-9F6DA4F17AA7}"/>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Meanwhile Saul, still breathing threats and murder against the disciples of the Lord, went to the high priest </a:t>
            </a:r>
          </a:p>
          <a:p>
            <a:pPr algn="ctr">
              <a:lnSpc>
                <a:spcPct val="150000"/>
              </a:lnSpc>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asked him for letters to the synagogues at Damascus, so that if he found any who belonged to the Way, men or women, he might bring them bound to Jerusalem. </a:t>
            </a:r>
          </a:p>
        </p:txBody>
      </p:sp>
    </p:spTree>
    <p:extLst>
      <p:ext uri="{BB962C8B-B14F-4D97-AF65-F5344CB8AC3E}">
        <p14:creationId xmlns:p14="http://schemas.microsoft.com/office/powerpoint/2010/main" val="37229567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74D12-72F5-9B31-2899-5F79B17CE2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FD9716-1CC5-75D1-E663-B8AD0388EEBA}"/>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Now as he was going along and approaching Damascus, suddenly a light from heaven flashed around him. </a:t>
            </a:r>
          </a:p>
          <a:p>
            <a:pPr algn="ctr">
              <a:lnSpc>
                <a:spcPct val="150000"/>
              </a:lnSpc>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fell to the ground and heard a voice saying to him, “Saul, Saul, why do you persecute me?” </a:t>
            </a:r>
          </a:p>
        </p:txBody>
      </p:sp>
    </p:spTree>
    <p:extLst>
      <p:ext uri="{BB962C8B-B14F-4D97-AF65-F5344CB8AC3E}">
        <p14:creationId xmlns:p14="http://schemas.microsoft.com/office/powerpoint/2010/main" val="149090075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ADDC-4F67-4858-EB9F-C85FA5E537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6671C9-C03B-1152-F94A-2E794877F07C}"/>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asked, “Who are you, Lord?” The reply came, “I am Jesus, whom you are persecuting. </a:t>
            </a:r>
          </a:p>
          <a:p>
            <a:pPr algn="ctr">
              <a:lnSpc>
                <a:spcPct val="150000"/>
              </a:lnSpc>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get up and enter the city, and you will be told what you are to do.” </a:t>
            </a:r>
          </a:p>
          <a:p>
            <a:pPr algn="ctr">
              <a:lnSpc>
                <a:spcPct val="150000"/>
              </a:lnSpc>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men who were traveling with him stood speechless because they heard the voice but saw no one.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46984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FCA55-1BC2-3DBE-D872-0548C33953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558B74-B245-AA12-867B-E2C53C8688FD}"/>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Saul got up from the ground, and though his eyes were open, he could see nothing;</a:t>
            </a:r>
            <a:r>
              <a:rPr lang="en-US" sz="3000" b="0"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so they led him by the hand and brought him into Damascus.</a:t>
            </a:r>
          </a:p>
          <a:p>
            <a:pPr algn="ctr">
              <a:lnSpc>
                <a:spcPct val="150000"/>
              </a:lnSpc>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 three days he was without sight and neither ate nor drank.</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383835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9C98-035D-C4D7-9CB1-DE4A426CA7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6E9BAE-E39C-7CCE-0E92-F77E84E40880}"/>
              </a:ext>
            </a:extLst>
          </p:cNvPr>
          <p:cNvSpPr txBox="1"/>
          <p:nvPr/>
        </p:nvSpPr>
        <p:spPr>
          <a:xfrm>
            <a:off x="0" y="428723"/>
            <a:ext cx="9144000" cy="600055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Now there was a disciple in Damascus named Ananias. The Lord said to him in a vision, “Ananias.” He answered, “Here I am, Lord.” </a:t>
            </a:r>
          </a:p>
          <a:p>
            <a:pPr algn="ctr">
              <a:lnSpc>
                <a:spcPct val="150000"/>
              </a:lnSpc>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The Lord said to him, “Get up and go to the street called Straight, and at the house of Judas look for a man of Tarsus named Saul. At this moment he is praying, </a:t>
            </a:r>
          </a:p>
        </p:txBody>
      </p:sp>
    </p:spTree>
    <p:extLst>
      <p:ext uri="{BB962C8B-B14F-4D97-AF65-F5344CB8AC3E}">
        <p14:creationId xmlns:p14="http://schemas.microsoft.com/office/powerpoint/2010/main" val="3341102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49F3D-BC3E-6412-1DB4-6DB7995CE7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7D9847-8720-6673-3B70-E90A536B2353}"/>
              </a:ext>
            </a:extLst>
          </p:cNvPr>
          <p:cNvSpPr txBox="1"/>
          <p:nvPr/>
        </p:nvSpPr>
        <p:spPr>
          <a:xfrm>
            <a:off x="0" y="81846"/>
            <a:ext cx="9144000" cy="6462218"/>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12 </a:t>
            </a:r>
            <a:r>
              <a:rPr lang="en-US" sz="3000" dirty="0">
                <a:latin typeface="Verdana" panose="020B0604030504040204" pitchFamily="34" charset="0"/>
                <a:ea typeface="Verdana" panose="020B0604030504040204" pitchFamily="34" charset="0"/>
                <a:cs typeface="Verdana" panose="020B0604030504040204" pitchFamily="34" charset="0"/>
              </a:rPr>
              <a:t>and he has seen in a vision</a:t>
            </a:r>
            <a:r>
              <a:rPr lang="en-US" sz="3000" baseline="30000" dirty="0">
                <a:latin typeface="Verdana" panose="020B0604030504040204" pitchFamily="34" charset="0"/>
                <a:ea typeface="Verdana" panose="020B0604030504040204" pitchFamily="34" charset="0"/>
                <a:cs typeface="Verdana" panose="020B0604030504040204" pitchFamily="34" charset="0"/>
              </a:rPr>
              <a:t>[</a:t>
            </a:r>
            <a:r>
              <a:rPr lang="en-US" sz="3000" baseline="30000" dirty="0">
                <a:latin typeface="Verdana" panose="020B0604030504040204" pitchFamily="34" charset="0"/>
                <a:ea typeface="Verdana" panose="020B0604030504040204" pitchFamily="34" charset="0"/>
                <a:cs typeface="Verdana" panose="020B0604030504040204" pitchFamily="34" charset="0"/>
                <a:hlinkClick r:id="rId2" tooltip="See footnote b"/>
              </a:rPr>
              <a:t>b</a:t>
            </a:r>
            <a:r>
              <a:rPr lang="en-US" sz="3000" baseline="30000" dirty="0">
                <a:latin typeface="Verdana" panose="020B0604030504040204" pitchFamily="34" charset="0"/>
                <a:ea typeface="Verdana" panose="020B0604030504040204" pitchFamily="34" charset="0"/>
                <a:cs typeface="Verdana" panose="020B0604030504040204" pitchFamily="34" charset="0"/>
              </a:rPr>
              <a:t>]</a:t>
            </a:r>
            <a:r>
              <a:rPr lang="en-US" sz="3000" dirty="0">
                <a:latin typeface="Verdana" panose="020B0604030504040204" pitchFamily="34" charset="0"/>
                <a:ea typeface="Verdana" panose="020B0604030504040204" pitchFamily="34" charset="0"/>
                <a:cs typeface="Verdana" panose="020B0604030504040204" pitchFamily="34" charset="0"/>
              </a:rPr>
              <a:t> a man named Ananias come in and lay his hands on him so that he might regain his sight.” </a:t>
            </a:r>
          </a:p>
          <a:p>
            <a:pPr algn="ctr">
              <a:lnSpc>
                <a:spcPct val="150000"/>
              </a:lnSpc>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13 </a:t>
            </a:r>
            <a:r>
              <a:rPr lang="en-US" sz="3000" dirty="0">
                <a:latin typeface="Verdana" panose="020B0604030504040204" pitchFamily="34" charset="0"/>
                <a:ea typeface="Verdana" panose="020B0604030504040204" pitchFamily="34" charset="0"/>
                <a:cs typeface="Verdana" panose="020B0604030504040204" pitchFamily="34" charset="0"/>
              </a:rPr>
              <a:t>But Ananias answered, “Lord, I have heard from many about this man, how much evil he has done to your saints in Jerusalem,</a:t>
            </a:r>
          </a:p>
          <a:p>
            <a:pPr algn="ctr">
              <a:lnSpc>
                <a:spcPct val="150000"/>
              </a:lnSpc>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14 </a:t>
            </a:r>
            <a:r>
              <a:rPr lang="en-US" sz="3000" dirty="0">
                <a:latin typeface="Verdana" panose="020B0604030504040204" pitchFamily="34" charset="0"/>
                <a:ea typeface="Verdana" panose="020B0604030504040204" pitchFamily="34" charset="0"/>
                <a:cs typeface="Verdana" panose="020B0604030504040204" pitchFamily="34" charset="0"/>
              </a:rPr>
              <a:t>and here he has authority from the chief priests to bind all who invoke your name.” </a:t>
            </a:r>
          </a:p>
        </p:txBody>
      </p:sp>
    </p:spTree>
    <p:extLst>
      <p:ext uri="{BB962C8B-B14F-4D97-AF65-F5344CB8AC3E}">
        <p14:creationId xmlns:p14="http://schemas.microsoft.com/office/powerpoint/2010/main" val="35113539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C904A-CD6E-D600-3BA5-A263CEAD32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60B827-B2D4-12CE-117F-5A7DDE345411}"/>
              </a:ext>
            </a:extLst>
          </p:cNvPr>
          <p:cNvSpPr txBox="1"/>
          <p:nvPr/>
        </p:nvSpPr>
        <p:spPr>
          <a:xfrm>
            <a:off x="0" y="1121220"/>
            <a:ext cx="9144000" cy="4615559"/>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15 </a:t>
            </a:r>
            <a:r>
              <a:rPr lang="en-US" sz="3000" dirty="0">
                <a:latin typeface="Verdana" panose="020B0604030504040204" pitchFamily="34" charset="0"/>
                <a:ea typeface="Verdana" panose="020B0604030504040204" pitchFamily="34" charset="0"/>
                <a:cs typeface="Verdana" panose="020B0604030504040204" pitchFamily="34" charset="0"/>
              </a:rPr>
              <a:t>But the Lord said to him, “Go, for he is an instrument whom I have chosen to bring my name before gentiles and kings and before the people of Israel;</a:t>
            </a:r>
          </a:p>
          <a:p>
            <a:pPr algn="ctr">
              <a:lnSpc>
                <a:spcPct val="150000"/>
              </a:lnSpc>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16 </a:t>
            </a:r>
            <a:r>
              <a:rPr lang="en-US" sz="3000" dirty="0">
                <a:latin typeface="Verdana" panose="020B0604030504040204" pitchFamily="34" charset="0"/>
                <a:ea typeface="Verdana" panose="020B0604030504040204" pitchFamily="34" charset="0"/>
                <a:cs typeface="Verdana" panose="020B0604030504040204" pitchFamily="34" charset="0"/>
              </a:rPr>
              <a:t>I myself will show him how much he must suffer for the sake of my name.” </a:t>
            </a:r>
          </a:p>
        </p:txBody>
      </p:sp>
    </p:spTree>
    <p:extLst>
      <p:ext uri="{BB962C8B-B14F-4D97-AF65-F5344CB8AC3E}">
        <p14:creationId xmlns:p14="http://schemas.microsoft.com/office/powerpoint/2010/main" val="3609121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3226-BECA-A695-A3DD-4D27E72028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CB94DE-4A44-0F92-5165-F81F533073F4}"/>
              </a:ext>
            </a:extLst>
          </p:cNvPr>
          <p:cNvSpPr txBox="1"/>
          <p:nvPr/>
        </p:nvSpPr>
        <p:spPr>
          <a:xfrm>
            <a:off x="0" y="428723"/>
            <a:ext cx="9144000" cy="600055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17 </a:t>
            </a:r>
            <a:r>
              <a:rPr lang="en-US" sz="3000" dirty="0">
                <a:latin typeface="Verdana" panose="020B0604030504040204" pitchFamily="34" charset="0"/>
                <a:ea typeface="Verdana" panose="020B0604030504040204" pitchFamily="34" charset="0"/>
                <a:cs typeface="Verdana" panose="020B0604030504040204" pitchFamily="34" charset="0"/>
              </a:rPr>
              <a:t>So Ananias went and entered the house. He laid his hands on Saul</a:t>
            </a:r>
            <a:r>
              <a:rPr lang="en-US" sz="3000" baseline="30000" dirty="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and said, “Brother Saul, the Lord Jesus, who appeared to you on your way here, has sent me so that you may regain your sight and be filled with the Holy Spirit.” </a:t>
            </a:r>
          </a:p>
          <a:p>
            <a:pPr algn="ctr">
              <a:lnSpc>
                <a:spcPct val="150000"/>
              </a:lnSpc>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18 </a:t>
            </a:r>
            <a:r>
              <a:rPr lang="en-US" sz="3000" dirty="0">
                <a:latin typeface="Verdana" panose="020B0604030504040204" pitchFamily="34" charset="0"/>
                <a:ea typeface="Verdana" panose="020B0604030504040204" pitchFamily="34" charset="0"/>
                <a:cs typeface="Verdana" panose="020B0604030504040204" pitchFamily="34" charset="0"/>
              </a:rPr>
              <a:t>And immediately something like scales fell from his eyes, and his sight was restored. Then he got up and was baptized, </a:t>
            </a:r>
          </a:p>
        </p:txBody>
      </p:sp>
    </p:spTree>
    <p:extLst>
      <p:ext uri="{BB962C8B-B14F-4D97-AF65-F5344CB8AC3E}">
        <p14:creationId xmlns:p14="http://schemas.microsoft.com/office/powerpoint/2010/main" val="8674397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7253-BD83-199A-3A39-A8B8FB75A0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325DEB-24E1-3281-2DA7-8534996B499C}"/>
              </a:ext>
            </a:extLst>
          </p:cNvPr>
          <p:cNvSpPr txBox="1"/>
          <p:nvPr/>
        </p:nvSpPr>
        <p:spPr>
          <a:xfrm>
            <a:off x="0" y="1351668"/>
            <a:ext cx="9144000" cy="415466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19 </a:t>
            </a:r>
            <a:r>
              <a:rPr lang="en-US" sz="3000" dirty="0">
                <a:latin typeface="Verdana" panose="020B0604030504040204" pitchFamily="34" charset="0"/>
                <a:ea typeface="Verdana" panose="020B0604030504040204" pitchFamily="34" charset="0"/>
                <a:cs typeface="Verdana" panose="020B0604030504040204" pitchFamily="34" charset="0"/>
              </a:rPr>
              <a:t>and after taking some food, he regained his strength.</a:t>
            </a:r>
            <a:r>
              <a:rPr lang="en-US" sz="3200" dirty="0"/>
              <a:t> For several days he was with the disciples in Damascus, </a:t>
            </a:r>
          </a:p>
          <a:p>
            <a:pPr algn="ctr">
              <a:lnSpc>
                <a:spcPct val="150000"/>
              </a:lnSpc>
            </a:pPr>
            <a:endParaRPr lang="en-US" sz="3200" b="1" baseline="30000" dirty="0"/>
          </a:p>
          <a:p>
            <a:pPr algn="ctr">
              <a:lnSpc>
                <a:spcPct val="150000"/>
              </a:lnSpc>
            </a:pPr>
            <a:r>
              <a:rPr lang="en-US" sz="3200" b="1" baseline="30000" dirty="0"/>
              <a:t>20 </a:t>
            </a:r>
            <a:r>
              <a:rPr lang="en-US" sz="3200" dirty="0"/>
              <a:t>and immediately he began to proclaim Jesus in the synagogues, saying, “He is the Son of God.”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65892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AD242-F310-5E78-9F40-4758229A06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B15628-E35F-CC93-4EA3-37D6C1F882B0}"/>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21 </a:t>
            </a:r>
            <a:r>
              <a:rPr lang="en-US" sz="3000" dirty="0">
                <a:latin typeface="Verdana" panose="020B0604030504040204" pitchFamily="34" charset="0"/>
                <a:ea typeface="Verdana" panose="020B0604030504040204" pitchFamily="34" charset="0"/>
                <a:cs typeface="Verdana" panose="020B0604030504040204" pitchFamily="34" charset="0"/>
              </a:rPr>
              <a:t>All who heard him were amazed and said, “Is not this the man who made havoc in Jerusalem among those who invoked this name? And has he not come here for the purpose of bringing them bound before the chief priests?” </a:t>
            </a:r>
          </a:p>
        </p:txBody>
      </p:sp>
    </p:spTree>
    <p:extLst>
      <p:ext uri="{BB962C8B-B14F-4D97-AF65-F5344CB8AC3E}">
        <p14:creationId xmlns:p14="http://schemas.microsoft.com/office/powerpoint/2010/main" val="23231659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2B7D-DF7E-7807-72B6-30007C1318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D793F2-8250-D190-8B75-E87363E7B4F5}"/>
              </a:ext>
            </a:extLst>
          </p:cNvPr>
          <p:cNvSpPr txBox="1"/>
          <p:nvPr/>
        </p:nvSpPr>
        <p:spPr>
          <a:xfrm>
            <a:off x="0" y="2034034"/>
            <a:ext cx="9144000" cy="278993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22 </a:t>
            </a:r>
            <a:r>
              <a:rPr lang="en-US" sz="3000" dirty="0">
                <a:latin typeface="Verdana" panose="020B0604030504040204" pitchFamily="34" charset="0"/>
                <a:ea typeface="Verdana" panose="020B0604030504040204" pitchFamily="34" charset="0"/>
                <a:cs typeface="Verdana" panose="020B0604030504040204" pitchFamily="34" charset="0"/>
              </a:rPr>
              <a:t>Saul became increasingly more powerful and confounded the Jews who lived in Damascus by proving that Jesus</a:t>
            </a:r>
            <a:r>
              <a:rPr lang="en-US" sz="3000" baseline="30000" dirty="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was the Messiah.</a:t>
            </a:r>
            <a:r>
              <a:rPr lang="en-US" sz="3000" baseline="30000" dirty="0">
                <a:latin typeface="Verdana" panose="020B0604030504040204" pitchFamily="34" charset="0"/>
                <a:ea typeface="Verdana" panose="020B0604030504040204" pitchFamily="34" charset="0"/>
                <a:cs typeface="Verdana" panose="020B0604030504040204" pitchFamily="34" charset="0"/>
              </a:rPr>
              <a:t> </a:t>
            </a:r>
            <a:endParaRPr lang="en-US" sz="3000" dirty="0"/>
          </a:p>
        </p:txBody>
      </p:sp>
    </p:spTree>
    <p:extLst>
      <p:ext uri="{BB962C8B-B14F-4D97-AF65-F5344CB8AC3E}">
        <p14:creationId xmlns:p14="http://schemas.microsoft.com/office/powerpoint/2010/main" val="33745440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luminous turquoise cross stands at the center of this gentle watercolor children's illustration, glowing with warm peachy-pink light rays that radiate softly outward. Delicate coral and pink flowers with mint green leaves form a beautiful wreath around the cross, while pastel watercolor butterflies flutter upward in complementary colors. White doves and tiny golden sparkles rise toward the top, creating vertical movement that suggests hope and inspiration. The dreamy gradient background blends cream and lavender tones, enhanced by soft backlighting that creates a gentle halo effect. This whimsical folk art style illustration features smooth color transitions, rounded forms, and a peaceful serene atmosphere perfect for children's spaces, emphasizing themes of peace and love through nature elements.">
            <a:extLst>
              <a:ext uri="{FF2B5EF4-FFF2-40B4-BE49-F238E27FC236}">
                <a16:creationId xmlns:a16="http://schemas.microsoft.com/office/drawing/2014/main" id="{5BAC4C11-FFF0-41DC-D493-9EAF16353EE8}"/>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1631216"/>
          </a:xfrm>
          <a:prstGeom prst="rect">
            <a:avLst/>
          </a:prstGeom>
          <a:solidFill>
            <a:srgbClr val="FFF2CC">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“It’s Not Too Late to Take Ownership”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Wilderness-wanderers, holiness-seekers, listen for God’s voice today.</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A voice of holy righteousness, not human rightness.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9417932-E9ED-8745-9BF2-FABCDF519002}"/>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l="5541" r="5452"/>
          <a:stretch/>
        </p:blipFill>
        <p:spPr bwMode="auto">
          <a:xfrm>
            <a:off x="-9050" y="-11166"/>
            <a:ext cx="9144000" cy="68691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369" y="1592228"/>
            <a:ext cx="9130143" cy="480131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Thou my everlasting portion, </a:t>
            </a:r>
          </a:p>
          <a:p>
            <a:pPr algn="ctr"/>
            <a:r>
              <a:rPr lang="en-US" sz="3600" dirty="0">
                <a:latin typeface="Times New Roman" charset="0"/>
                <a:ea typeface="Times New Roman" charset="0"/>
                <a:cs typeface="Times New Roman" charset="0"/>
              </a:rPr>
              <a:t>more than friend or life to me, </a:t>
            </a:r>
          </a:p>
          <a:p>
            <a:pPr algn="ctr"/>
            <a:r>
              <a:rPr lang="en-US" sz="3600" dirty="0">
                <a:latin typeface="Times New Roman" charset="0"/>
                <a:ea typeface="Times New Roman" charset="0"/>
                <a:cs typeface="Times New Roman" charset="0"/>
              </a:rPr>
              <a:t>all along my pilgrim journey, </a:t>
            </a:r>
          </a:p>
          <a:p>
            <a:pPr algn="ctr"/>
            <a:r>
              <a:rPr lang="en-US" sz="3600" dirty="0">
                <a:latin typeface="Times New Roman" charset="0"/>
                <a:ea typeface="Times New Roman" charset="0"/>
                <a:cs typeface="Times New Roman" charset="0"/>
              </a:rPr>
              <a:t>Savior, let me walk with thee.</a:t>
            </a:r>
          </a:p>
          <a:p>
            <a:pPr algn="ctr"/>
            <a:endParaRPr lang="en-US" dirty="0">
              <a:latin typeface="Times New Roman" charset="0"/>
              <a:ea typeface="Times New Roman" charset="0"/>
              <a:cs typeface="Times New Roman" charset="0"/>
            </a:endParaRPr>
          </a:p>
          <a:p>
            <a:pPr algn="ctr"/>
            <a:r>
              <a:rPr lang="en-US" sz="3600" dirty="0">
                <a:latin typeface="Times New Roman" charset="0"/>
                <a:ea typeface="Times New Roman" charset="0"/>
                <a:cs typeface="Times New Roman" charset="0"/>
              </a:rPr>
              <a:t>Close to thee, close to thee, </a:t>
            </a:r>
          </a:p>
          <a:p>
            <a:pPr algn="ctr"/>
            <a:r>
              <a:rPr lang="en-US" sz="3600" dirty="0">
                <a:latin typeface="Times New Roman" charset="0"/>
                <a:ea typeface="Times New Roman" charset="0"/>
                <a:cs typeface="Times New Roman" charset="0"/>
              </a:rPr>
              <a:t>close to thee, close to thee, </a:t>
            </a:r>
          </a:p>
          <a:p>
            <a:pPr algn="ctr"/>
            <a:r>
              <a:rPr lang="en-US" sz="3600" dirty="0">
                <a:latin typeface="Times New Roman" charset="0"/>
                <a:ea typeface="Times New Roman" charset="0"/>
                <a:cs typeface="Times New Roman" charset="0"/>
              </a:rPr>
              <a:t>all along my pilgrim journey, </a:t>
            </a:r>
          </a:p>
          <a:p>
            <a:pPr algn="ctr"/>
            <a:r>
              <a:rPr lang="en-US" sz="3600" dirty="0">
                <a:latin typeface="Times New Roman" charset="0"/>
                <a:ea typeface="Times New Roman" charset="0"/>
                <a:cs typeface="Times New Roman" charset="0"/>
              </a:rPr>
              <a:t>Savior, let me walk with thee.</a:t>
            </a:r>
          </a:p>
        </p:txBody>
      </p:sp>
      <p:sp>
        <p:nvSpPr>
          <p:cNvPr id="4" name="TextBox 3">
            <a:extLst>
              <a:ext uri="{FF2B5EF4-FFF2-40B4-BE49-F238E27FC236}">
                <a16:creationId xmlns:a16="http://schemas.microsoft.com/office/drawing/2014/main" id="{6D98023F-77C2-D142-A1C5-65ED26D8948E}"/>
              </a:ext>
            </a:extLst>
          </p:cNvPr>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“Close to Thee”   UMH 407</a:t>
            </a:r>
          </a:p>
          <a:p>
            <a:pPr algn="ctr"/>
            <a:r>
              <a:rPr lang="en-US" sz="2000" dirty="0">
                <a:latin typeface="Times New Roman" charset="0"/>
                <a:ea typeface="Times New Roman" charset="0"/>
                <a:cs typeface="Times New Roman" charset="0"/>
              </a:rPr>
              <a:t>WORDS: Fanny J. Crosby, 1874     MUSIC: Silas J. Vail,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641151559"/>
      </p:ext>
    </p:extLst>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3AB5BBD-E109-5D42-A1B3-35E84A4FAF65}"/>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l="5541" r="5452"/>
          <a:stretch/>
        </p:blipFill>
        <p:spPr bwMode="auto">
          <a:xfrm>
            <a:off x="-9050" y="-11166"/>
            <a:ext cx="9144000" cy="6869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BF0EFB-F679-0C41-842C-1EA178211350}"/>
              </a:ext>
            </a:extLst>
          </p:cNvPr>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“Close to Thee”   UMH 407</a:t>
            </a:r>
          </a:p>
          <a:p>
            <a:pPr algn="ctr"/>
            <a:r>
              <a:rPr lang="en-US" sz="2000" dirty="0">
                <a:latin typeface="Times New Roman" charset="0"/>
                <a:ea typeface="Times New Roman" charset="0"/>
                <a:cs typeface="Times New Roman" charset="0"/>
              </a:rPr>
              <a:t>WORDS: Fanny J. Crosby, 1874     MUSIC: Silas J. Vail,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6" name="TextBox 5">
            <a:extLst>
              <a:ext uri="{FF2B5EF4-FFF2-40B4-BE49-F238E27FC236}">
                <a16:creationId xmlns:a16="http://schemas.microsoft.com/office/drawing/2014/main" id="{2D7E80BA-A629-1F49-A345-3648C6E58262}"/>
              </a:ext>
            </a:extLst>
          </p:cNvPr>
          <p:cNvSpPr txBox="1"/>
          <p:nvPr/>
        </p:nvSpPr>
        <p:spPr>
          <a:xfrm>
            <a:off x="3347" y="1592228"/>
            <a:ext cx="9130143" cy="480131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Not for ease or worldly pleasure, </a:t>
            </a:r>
          </a:p>
          <a:p>
            <a:pPr algn="ctr"/>
            <a:r>
              <a:rPr lang="en-US" sz="3600" dirty="0">
                <a:latin typeface="Times New Roman" charset="0"/>
                <a:ea typeface="Times New Roman" charset="0"/>
                <a:cs typeface="Times New Roman" charset="0"/>
              </a:rPr>
              <a:t>nor for fame my prayer shall be; </a:t>
            </a:r>
          </a:p>
          <a:p>
            <a:pPr algn="ctr"/>
            <a:r>
              <a:rPr lang="en-US" sz="3600" dirty="0">
                <a:latin typeface="Times New Roman" charset="0"/>
                <a:ea typeface="Times New Roman" charset="0"/>
                <a:cs typeface="Times New Roman" charset="0"/>
              </a:rPr>
              <a:t>gladly will I toil and suffer, </a:t>
            </a:r>
          </a:p>
          <a:p>
            <a:pPr algn="ctr"/>
            <a:r>
              <a:rPr lang="en-US" sz="3600" dirty="0">
                <a:latin typeface="Times New Roman" charset="0"/>
                <a:ea typeface="Times New Roman" charset="0"/>
                <a:cs typeface="Times New Roman" charset="0"/>
              </a:rPr>
              <a:t>only let me walk with thee.</a:t>
            </a:r>
          </a:p>
          <a:p>
            <a:pPr algn="ctr"/>
            <a:endParaRPr lang="en-US" dirty="0">
              <a:latin typeface="Times New Roman" charset="0"/>
              <a:ea typeface="Times New Roman" charset="0"/>
              <a:cs typeface="Times New Roman" charset="0"/>
            </a:endParaRPr>
          </a:p>
          <a:p>
            <a:pPr algn="ctr"/>
            <a:r>
              <a:rPr lang="en-US" sz="3600" dirty="0">
                <a:latin typeface="Times New Roman" charset="0"/>
                <a:ea typeface="Times New Roman" charset="0"/>
                <a:cs typeface="Times New Roman" charset="0"/>
              </a:rPr>
              <a:t>Close to thee, close to thee, </a:t>
            </a:r>
          </a:p>
          <a:p>
            <a:pPr algn="ctr"/>
            <a:r>
              <a:rPr lang="en-US" sz="3600" dirty="0">
                <a:latin typeface="Times New Roman" charset="0"/>
                <a:ea typeface="Times New Roman" charset="0"/>
                <a:cs typeface="Times New Roman" charset="0"/>
              </a:rPr>
              <a:t>close to thee, close to thee, </a:t>
            </a:r>
          </a:p>
          <a:p>
            <a:pPr algn="ctr"/>
            <a:r>
              <a:rPr lang="en-US" sz="3600" dirty="0">
                <a:latin typeface="Times New Roman" charset="0"/>
                <a:ea typeface="Times New Roman" charset="0"/>
                <a:cs typeface="Times New Roman" charset="0"/>
              </a:rPr>
              <a:t>gladly will I toil and suffer, </a:t>
            </a:r>
          </a:p>
          <a:p>
            <a:pPr algn="ctr"/>
            <a:r>
              <a:rPr lang="en-US" sz="3600" dirty="0">
                <a:latin typeface="Times New Roman" charset="0"/>
                <a:ea typeface="Times New Roman" charset="0"/>
                <a:cs typeface="Times New Roman" charset="0"/>
              </a:rPr>
              <a:t>only let me walk with thee.</a:t>
            </a:r>
          </a:p>
        </p:txBody>
      </p:sp>
    </p:spTree>
    <p:extLst>
      <p:ext uri="{BB962C8B-B14F-4D97-AF65-F5344CB8AC3E}">
        <p14:creationId xmlns:p14="http://schemas.microsoft.com/office/powerpoint/2010/main" val="21943647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3AB5BBD-E109-5D42-A1B3-35E84A4FAF65}"/>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l="5541" r="5452"/>
          <a:stretch/>
        </p:blipFill>
        <p:spPr bwMode="auto">
          <a:xfrm>
            <a:off x="-9050" y="-11166"/>
            <a:ext cx="9144000" cy="6869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BF0EFB-F679-0C41-842C-1EA178211350}"/>
              </a:ext>
            </a:extLst>
          </p:cNvPr>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“Close to Thee”   UMH 407</a:t>
            </a:r>
          </a:p>
          <a:p>
            <a:pPr algn="ctr"/>
            <a:r>
              <a:rPr lang="en-US" sz="2000" dirty="0">
                <a:latin typeface="Times New Roman" charset="0"/>
                <a:ea typeface="Times New Roman" charset="0"/>
                <a:cs typeface="Times New Roman" charset="0"/>
              </a:rPr>
              <a:t>WORDS: Fanny J. Crosby, 1874     MUSIC: Silas J. Vail,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6" name="TextBox 5">
            <a:extLst>
              <a:ext uri="{FF2B5EF4-FFF2-40B4-BE49-F238E27FC236}">
                <a16:creationId xmlns:a16="http://schemas.microsoft.com/office/drawing/2014/main" id="{2D7E80BA-A629-1F49-A345-3648C6E58262}"/>
              </a:ext>
            </a:extLst>
          </p:cNvPr>
          <p:cNvSpPr txBox="1"/>
          <p:nvPr/>
        </p:nvSpPr>
        <p:spPr>
          <a:xfrm>
            <a:off x="3347" y="1592228"/>
            <a:ext cx="9130143" cy="480131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Lead me through the vale of shadows, </a:t>
            </a:r>
          </a:p>
          <a:p>
            <a:pPr algn="ctr"/>
            <a:r>
              <a:rPr lang="en-US" sz="3600" dirty="0">
                <a:latin typeface="Times New Roman" charset="0"/>
                <a:ea typeface="Times New Roman" charset="0"/>
                <a:cs typeface="Times New Roman" charset="0"/>
              </a:rPr>
              <a:t>bear me o’er life’s fitful sea; </a:t>
            </a:r>
          </a:p>
          <a:p>
            <a:pPr algn="ctr"/>
            <a:r>
              <a:rPr lang="en-US" sz="3600" dirty="0">
                <a:latin typeface="Times New Roman" charset="0"/>
                <a:ea typeface="Times New Roman" charset="0"/>
                <a:cs typeface="Times New Roman" charset="0"/>
              </a:rPr>
              <a:t>then the gate of life eternal </a:t>
            </a:r>
          </a:p>
          <a:p>
            <a:pPr algn="ctr"/>
            <a:r>
              <a:rPr lang="en-US" sz="3600" dirty="0">
                <a:latin typeface="Times New Roman" charset="0"/>
                <a:ea typeface="Times New Roman" charset="0"/>
                <a:cs typeface="Times New Roman" charset="0"/>
              </a:rPr>
              <a:t>may I enter, Lord, with thee.</a:t>
            </a:r>
          </a:p>
          <a:p>
            <a:pPr algn="ctr"/>
            <a:endParaRPr lang="en-US" dirty="0">
              <a:latin typeface="Times New Roman" charset="0"/>
              <a:ea typeface="Times New Roman" charset="0"/>
              <a:cs typeface="Times New Roman" charset="0"/>
            </a:endParaRPr>
          </a:p>
          <a:p>
            <a:pPr algn="ctr"/>
            <a:r>
              <a:rPr lang="en-US" sz="3600" dirty="0">
                <a:latin typeface="Times New Roman" charset="0"/>
                <a:ea typeface="Times New Roman" charset="0"/>
                <a:cs typeface="Times New Roman" charset="0"/>
              </a:rPr>
              <a:t>Close to thee, close to thee, </a:t>
            </a:r>
          </a:p>
          <a:p>
            <a:pPr algn="ctr"/>
            <a:r>
              <a:rPr lang="en-US" sz="3600" dirty="0">
                <a:latin typeface="Times New Roman" charset="0"/>
                <a:ea typeface="Times New Roman" charset="0"/>
                <a:cs typeface="Times New Roman" charset="0"/>
              </a:rPr>
              <a:t>close to thee, close to thee, </a:t>
            </a:r>
          </a:p>
          <a:p>
            <a:pPr algn="ctr"/>
            <a:r>
              <a:rPr lang="en-US" sz="3600" dirty="0">
                <a:latin typeface="Times New Roman" charset="0"/>
                <a:ea typeface="Times New Roman" charset="0"/>
                <a:cs typeface="Times New Roman" charset="0"/>
              </a:rPr>
              <a:t>then the gate of life eternal </a:t>
            </a:r>
          </a:p>
          <a:p>
            <a:pPr algn="ctr"/>
            <a:r>
              <a:rPr lang="en-US" sz="3600" dirty="0">
                <a:latin typeface="Times New Roman" charset="0"/>
                <a:ea typeface="Times New Roman" charset="0"/>
                <a:cs typeface="Times New Roman" charset="0"/>
              </a:rPr>
              <a:t>may I enter, Lord, with thee.</a:t>
            </a:r>
          </a:p>
        </p:txBody>
      </p:sp>
    </p:spTree>
    <p:extLst>
      <p:ext uri="{BB962C8B-B14F-4D97-AF65-F5344CB8AC3E}">
        <p14:creationId xmlns:p14="http://schemas.microsoft.com/office/powerpoint/2010/main" val="373383671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0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053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4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075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67043"/>
            <a:ext cx="7215812" cy="1515173"/>
          </a:xfrm>
        </p:spPr>
        <p:txBody>
          <a:bodyPr>
            <a:noAutofit/>
          </a:bodyPr>
          <a:lstStyle/>
          <a:p>
            <a:pPr>
              <a:lnSpc>
                <a:spcPct val="150000"/>
              </a:lnSpc>
            </a:pPr>
            <a:r>
              <a:rPr lang="en-US" dirty="0"/>
              <a:t>What does God say as God looks at your life?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Lord, give us strength to listen with honesty.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C09870-50A3-ED44-BDBF-7AF11F101484}"/>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1834396"/>
            <a:ext cx="8604358"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Open my eyes </a:t>
            </a:r>
          </a:p>
          <a:p>
            <a:pPr algn="ctr"/>
            <a:r>
              <a:rPr lang="en-US" sz="3600" dirty="0">
                <a:latin typeface="Times New Roman" charset="0"/>
                <a:ea typeface="Times New Roman" charset="0"/>
                <a:cs typeface="Times New Roman" charset="0"/>
              </a:rPr>
              <a:t>that I may see </a:t>
            </a:r>
          </a:p>
          <a:p>
            <a:pPr algn="ctr"/>
            <a:r>
              <a:rPr lang="en-US" sz="3600" dirty="0">
                <a:latin typeface="Times New Roman" charset="0"/>
                <a:ea typeface="Times New Roman" charset="0"/>
                <a:cs typeface="Times New Roman" charset="0"/>
              </a:rPr>
              <a:t>glimpses of truth </a:t>
            </a:r>
          </a:p>
          <a:p>
            <a:pPr algn="ctr"/>
            <a:r>
              <a:rPr lang="en-US" sz="3600" dirty="0">
                <a:latin typeface="Times New Roman" charset="0"/>
                <a:ea typeface="Times New Roman" charset="0"/>
                <a:cs typeface="Times New Roman" charset="0"/>
              </a:rPr>
              <a:t>thou hast for me; </a:t>
            </a:r>
          </a:p>
          <a:p>
            <a:pPr algn="ctr"/>
            <a:r>
              <a:rPr lang="en-US" sz="3600" dirty="0">
                <a:latin typeface="Times New Roman" charset="0"/>
                <a:ea typeface="Times New Roman" charset="0"/>
                <a:cs typeface="Times New Roman" charset="0"/>
              </a:rPr>
              <a:t>place in my hands </a:t>
            </a:r>
          </a:p>
          <a:p>
            <a:pPr algn="ctr"/>
            <a:r>
              <a:rPr lang="en-US" sz="3600" dirty="0">
                <a:latin typeface="Times New Roman" charset="0"/>
                <a:ea typeface="Times New Roman" charset="0"/>
                <a:cs typeface="Times New Roman" charset="0"/>
              </a:rPr>
              <a:t>the wonderful key </a:t>
            </a:r>
          </a:p>
          <a:p>
            <a:pPr algn="ctr"/>
            <a:r>
              <a:rPr lang="en-US" sz="3600" dirty="0">
                <a:latin typeface="Times New Roman" charset="0"/>
                <a:ea typeface="Times New Roman" charset="0"/>
                <a:cs typeface="Times New Roman" charset="0"/>
              </a:rPr>
              <a:t>that shall unclasp </a:t>
            </a:r>
          </a:p>
          <a:p>
            <a:pPr algn="ctr"/>
            <a:r>
              <a:rPr lang="en-US" sz="3600" dirty="0">
                <a:latin typeface="Times New Roman" charset="0"/>
                <a:ea typeface="Times New Roman" charset="0"/>
                <a:cs typeface="Times New Roman" charset="0"/>
              </a:rPr>
              <a:t>and set me free.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903218161"/>
      </p:ext>
    </p:extLst>
  </p:cSld>
  <p:clrMapOvr>
    <a:masterClrMapping/>
  </p:clrMapOvr>
  <p:transition spd="med">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EA3955-B584-5E42-9C36-BBB5997B52D7}"/>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2111395"/>
            <a:ext cx="8604358"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Silently now </a:t>
            </a:r>
          </a:p>
          <a:p>
            <a:pPr algn="ctr"/>
            <a:r>
              <a:rPr lang="en-US" sz="3600" dirty="0">
                <a:latin typeface="Times New Roman" charset="0"/>
                <a:ea typeface="Times New Roman" charset="0"/>
                <a:cs typeface="Times New Roman" charset="0"/>
              </a:rPr>
              <a:t>I wait for thee, </a:t>
            </a:r>
          </a:p>
          <a:p>
            <a:pPr algn="ctr"/>
            <a:r>
              <a:rPr lang="en-US" sz="3600" dirty="0">
                <a:latin typeface="Times New Roman" charset="0"/>
                <a:ea typeface="Times New Roman" charset="0"/>
                <a:cs typeface="Times New Roman" charset="0"/>
              </a:rPr>
              <a:t>ready, my God, </a:t>
            </a:r>
          </a:p>
          <a:p>
            <a:pPr algn="ctr"/>
            <a:r>
              <a:rPr lang="en-US" sz="3600" dirty="0">
                <a:latin typeface="Times New Roman" charset="0"/>
                <a:ea typeface="Times New Roman" charset="0"/>
                <a:cs typeface="Times New Roman" charset="0"/>
              </a:rPr>
              <a:t>thy will to see.  </a:t>
            </a:r>
          </a:p>
          <a:p>
            <a:pPr algn="ctr"/>
            <a:r>
              <a:rPr lang="en-US" sz="3600" dirty="0">
                <a:latin typeface="Times New Roman" charset="0"/>
                <a:ea typeface="Times New Roman" charset="0"/>
                <a:cs typeface="Times New Roman" charset="0"/>
              </a:rPr>
              <a:t>Open my eyes, </a:t>
            </a:r>
          </a:p>
          <a:p>
            <a:pPr algn="ctr"/>
            <a:r>
              <a:rPr lang="en-US" sz="3600" dirty="0">
                <a:latin typeface="Times New Roman" charset="0"/>
                <a:ea typeface="Times New Roman" charset="0"/>
                <a:cs typeface="Times New Roman" charset="0"/>
              </a:rPr>
              <a:t>illumine me, </a:t>
            </a:r>
          </a:p>
          <a:p>
            <a:pPr algn="ctr"/>
            <a:r>
              <a:rPr lang="en-US" sz="3600" dirty="0">
                <a:latin typeface="Times New Roman" charset="0"/>
                <a:ea typeface="Times New Roman" charset="0"/>
                <a:cs typeface="Times New Roman" charset="0"/>
              </a:rPr>
              <a:t>Spirit Divine!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6151251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2E6F1D-4D40-D34A-BA2C-8E93B7536245}"/>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1834396"/>
            <a:ext cx="8604358"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Open my ears, </a:t>
            </a:r>
          </a:p>
          <a:p>
            <a:pPr algn="ctr"/>
            <a:r>
              <a:rPr lang="en-US" sz="3600" dirty="0">
                <a:latin typeface="Times New Roman" charset="0"/>
                <a:ea typeface="Times New Roman" charset="0"/>
                <a:cs typeface="Times New Roman" charset="0"/>
              </a:rPr>
              <a:t>that I may hear </a:t>
            </a:r>
          </a:p>
          <a:p>
            <a:pPr algn="ctr"/>
            <a:r>
              <a:rPr lang="en-US" sz="3600" dirty="0">
                <a:latin typeface="Times New Roman" charset="0"/>
                <a:ea typeface="Times New Roman" charset="0"/>
                <a:cs typeface="Times New Roman" charset="0"/>
              </a:rPr>
              <a:t>voices of truth </a:t>
            </a:r>
          </a:p>
          <a:p>
            <a:pPr algn="ctr"/>
            <a:r>
              <a:rPr lang="en-US" sz="3600" dirty="0">
                <a:latin typeface="Times New Roman" charset="0"/>
                <a:ea typeface="Times New Roman" charset="0"/>
                <a:cs typeface="Times New Roman" charset="0"/>
              </a:rPr>
              <a:t>thou </a:t>
            </a:r>
            <a:r>
              <a:rPr lang="en-US" sz="3600" dirty="0" err="1">
                <a:latin typeface="Times New Roman" charset="0"/>
                <a:ea typeface="Times New Roman" charset="0"/>
                <a:cs typeface="Times New Roman" charset="0"/>
              </a:rPr>
              <a:t>sendest</a:t>
            </a:r>
            <a:r>
              <a:rPr lang="en-US" sz="3600" dirty="0">
                <a:latin typeface="Times New Roman" charset="0"/>
                <a:ea typeface="Times New Roman" charset="0"/>
                <a:cs typeface="Times New Roman" charset="0"/>
              </a:rPr>
              <a:t> clear; </a:t>
            </a:r>
          </a:p>
          <a:p>
            <a:pPr algn="ctr"/>
            <a:r>
              <a:rPr lang="en-US" sz="3600" dirty="0">
                <a:latin typeface="Times New Roman" charset="0"/>
                <a:ea typeface="Times New Roman" charset="0"/>
                <a:cs typeface="Times New Roman" charset="0"/>
              </a:rPr>
              <a:t>and while the </a:t>
            </a:r>
            <a:r>
              <a:rPr lang="en-US" sz="3600" dirty="0" err="1">
                <a:latin typeface="Times New Roman" charset="0"/>
                <a:ea typeface="Times New Roman" charset="0"/>
                <a:cs typeface="Times New Roman" charset="0"/>
              </a:rPr>
              <a:t>wavenotes</a:t>
            </a:r>
            <a:r>
              <a:rPr lang="en-US" sz="3600" dirty="0">
                <a:latin typeface="Times New Roman" charset="0"/>
                <a:ea typeface="Times New Roman" charset="0"/>
                <a:cs typeface="Times New Roman" charset="0"/>
              </a:rPr>
              <a:t> </a:t>
            </a:r>
          </a:p>
          <a:p>
            <a:pPr algn="ctr"/>
            <a:r>
              <a:rPr lang="en-US" sz="3600" dirty="0">
                <a:latin typeface="Times New Roman" charset="0"/>
                <a:ea typeface="Times New Roman" charset="0"/>
                <a:cs typeface="Times New Roman" charset="0"/>
              </a:rPr>
              <a:t>fall on my ear, </a:t>
            </a:r>
          </a:p>
          <a:p>
            <a:pPr algn="ctr"/>
            <a:r>
              <a:rPr lang="en-US" sz="3600" dirty="0">
                <a:latin typeface="Times New Roman" charset="0"/>
                <a:ea typeface="Times New Roman" charset="0"/>
                <a:cs typeface="Times New Roman" charset="0"/>
              </a:rPr>
              <a:t>everything false </a:t>
            </a:r>
          </a:p>
          <a:p>
            <a:pPr algn="ctr"/>
            <a:r>
              <a:rPr lang="en-US" sz="3600" dirty="0">
                <a:latin typeface="Times New Roman" charset="0"/>
                <a:ea typeface="Times New Roman" charset="0"/>
                <a:cs typeface="Times New Roman" charset="0"/>
              </a:rPr>
              <a:t>will disappear.</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35547436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07DA93-D00C-5E48-9B1B-D601DEC025EF}"/>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2111395"/>
            <a:ext cx="8604358" cy="3970318"/>
          </a:xfrm>
          <a:prstGeom prst="rect">
            <a:avLst/>
          </a:prstGeom>
          <a:noFill/>
        </p:spPr>
        <p:txBody>
          <a:bodyPr wrap="square" rtlCol="0">
            <a:spAutoFit/>
          </a:bodyPr>
          <a:lstStyle/>
          <a:p>
            <a:pPr algn="ctr"/>
            <a:r>
              <a:rPr lang="en-US" sz="3600" dirty="0">
                <a:latin typeface="Times New Roman" panose="02020603050405020304" pitchFamily="18" charset="0"/>
                <a:ea typeface="Times New Roman" charset="0"/>
                <a:cs typeface="Times New Roman" panose="02020603050405020304" pitchFamily="18" charset="0"/>
              </a:rPr>
              <a:t>Silently now </a:t>
            </a:r>
          </a:p>
          <a:p>
            <a:pPr algn="ctr"/>
            <a:r>
              <a:rPr lang="en-US" sz="3600" dirty="0">
                <a:latin typeface="Times New Roman" panose="02020603050405020304" pitchFamily="18" charset="0"/>
                <a:ea typeface="Times New Roman" charset="0"/>
                <a:cs typeface="Times New Roman" panose="02020603050405020304" pitchFamily="18" charset="0"/>
              </a:rPr>
              <a:t>I wait for thee, </a:t>
            </a:r>
          </a:p>
          <a:p>
            <a:pPr algn="ctr"/>
            <a:r>
              <a:rPr lang="en-US" sz="3600" dirty="0">
                <a:latin typeface="Times New Roman" panose="02020603050405020304" pitchFamily="18" charset="0"/>
                <a:ea typeface="Times New Roman" charset="0"/>
                <a:cs typeface="Times New Roman" panose="02020603050405020304" pitchFamily="18" charset="0"/>
              </a:rPr>
              <a:t>ready, my God, </a:t>
            </a:r>
          </a:p>
          <a:p>
            <a:pPr algn="ctr"/>
            <a:r>
              <a:rPr lang="en-US" sz="3600" dirty="0">
                <a:latin typeface="Times New Roman" panose="02020603050405020304" pitchFamily="18" charset="0"/>
                <a:ea typeface="Times New Roman" charset="0"/>
                <a:cs typeface="Times New Roman" panose="02020603050405020304" pitchFamily="18" charset="0"/>
              </a:rPr>
              <a:t>thy will to see.  </a:t>
            </a:r>
          </a:p>
          <a:p>
            <a:pPr algn="ctr"/>
            <a:r>
              <a:rPr lang="en-US" sz="3600" dirty="0">
                <a:latin typeface="Times New Roman" panose="02020603050405020304" pitchFamily="18" charset="0"/>
                <a:ea typeface="Times New Roman" charset="0"/>
                <a:cs typeface="Times New Roman" panose="02020603050405020304" pitchFamily="18" charset="0"/>
              </a:rPr>
              <a:t>Open my ears, </a:t>
            </a:r>
          </a:p>
          <a:p>
            <a:pPr algn="ctr"/>
            <a:r>
              <a:rPr lang="en-US" sz="3600" dirty="0">
                <a:latin typeface="Times New Roman" panose="02020603050405020304" pitchFamily="18" charset="0"/>
                <a:ea typeface="Times New Roman" charset="0"/>
                <a:cs typeface="Times New Roman" panose="02020603050405020304" pitchFamily="18" charset="0"/>
              </a:rPr>
              <a:t>illumine me, </a:t>
            </a:r>
          </a:p>
          <a:p>
            <a:pPr algn="ctr"/>
            <a:r>
              <a:rPr lang="en-US" sz="3600" dirty="0">
                <a:latin typeface="Times New Roman" panose="02020603050405020304" pitchFamily="18" charset="0"/>
                <a:ea typeface="Times New Roman" charset="0"/>
                <a:cs typeface="Times New Roman" panose="02020603050405020304" pitchFamily="18" charset="0"/>
              </a:rPr>
              <a:t>Spirit Divine!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85190201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E479EC-95BF-374B-89E5-DC8D83508258}"/>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1834396"/>
            <a:ext cx="8604358"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Open my mouth, </a:t>
            </a:r>
          </a:p>
          <a:p>
            <a:pPr algn="ctr"/>
            <a:r>
              <a:rPr lang="en-US" sz="3600" dirty="0">
                <a:latin typeface="Times New Roman" charset="0"/>
                <a:ea typeface="Times New Roman" charset="0"/>
                <a:cs typeface="Times New Roman" charset="0"/>
              </a:rPr>
              <a:t>and let me bear </a:t>
            </a:r>
          </a:p>
          <a:p>
            <a:pPr algn="ctr"/>
            <a:r>
              <a:rPr lang="en-US" sz="3600" dirty="0">
                <a:latin typeface="Times New Roman" charset="0"/>
                <a:ea typeface="Times New Roman" charset="0"/>
                <a:cs typeface="Times New Roman" charset="0"/>
              </a:rPr>
              <a:t>gladly the warm </a:t>
            </a:r>
          </a:p>
          <a:p>
            <a:pPr algn="ctr"/>
            <a:r>
              <a:rPr lang="en-US" sz="3600" dirty="0">
                <a:latin typeface="Times New Roman" charset="0"/>
                <a:ea typeface="Times New Roman" charset="0"/>
                <a:cs typeface="Times New Roman" charset="0"/>
              </a:rPr>
              <a:t>truth everywhere; </a:t>
            </a:r>
          </a:p>
          <a:p>
            <a:pPr algn="ctr"/>
            <a:r>
              <a:rPr lang="en-US" sz="3600" dirty="0">
                <a:latin typeface="Times New Roman" charset="0"/>
                <a:ea typeface="Times New Roman" charset="0"/>
                <a:cs typeface="Times New Roman" charset="0"/>
              </a:rPr>
              <a:t>open my heart </a:t>
            </a:r>
          </a:p>
          <a:p>
            <a:pPr algn="ctr"/>
            <a:r>
              <a:rPr lang="en-US" sz="3600" dirty="0">
                <a:latin typeface="Times New Roman" charset="0"/>
                <a:ea typeface="Times New Roman" charset="0"/>
                <a:cs typeface="Times New Roman" charset="0"/>
              </a:rPr>
              <a:t>and let me prepare </a:t>
            </a:r>
          </a:p>
          <a:p>
            <a:pPr algn="ctr"/>
            <a:r>
              <a:rPr lang="en-US" sz="3600" dirty="0">
                <a:latin typeface="Times New Roman" charset="0"/>
                <a:ea typeface="Times New Roman" charset="0"/>
                <a:cs typeface="Times New Roman" charset="0"/>
              </a:rPr>
              <a:t>love with thy children </a:t>
            </a:r>
          </a:p>
          <a:p>
            <a:pPr algn="ctr"/>
            <a:r>
              <a:rPr lang="en-US" sz="3600" dirty="0">
                <a:latin typeface="Times New Roman" charset="0"/>
                <a:ea typeface="Times New Roman" charset="0"/>
                <a:cs typeface="Times New Roman" charset="0"/>
              </a:rPr>
              <a:t>thus to share.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17578735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EB44-559F-7FBD-56B4-761D1605EB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0BE5A8-F765-7793-4F10-6DCF1982E63C}"/>
              </a:ext>
            </a:extLst>
          </p:cNvPr>
          <p:cNvSpPr>
            <a:spLocks noGrp="1"/>
          </p:cNvSpPr>
          <p:nvPr>
            <p:ph type="body" sz="quarter" idx="11"/>
          </p:nvPr>
        </p:nvSpPr>
        <p:spPr>
          <a:xfrm>
            <a:off x="1928188" y="1045695"/>
            <a:ext cx="7215812" cy="1515173"/>
          </a:xfrm>
        </p:spPr>
        <p:txBody>
          <a:bodyPr>
            <a:noAutofit/>
          </a:bodyPr>
          <a:lstStyle/>
          <a:p>
            <a:pPr>
              <a:lnSpc>
                <a:spcPct val="150000"/>
              </a:lnSpc>
            </a:pPr>
            <a:r>
              <a:rPr lang="en-US" dirty="0"/>
              <a:t>Where does God affirm, and where does God challenge?</a:t>
            </a:r>
          </a:p>
        </p:txBody>
      </p:sp>
      <p:sp>
        <p:nvSpPr>
          <p:cNvPr id="3" name="Text Placeholder 2">
            <a:extLst>
              <a:ext uri="{FF2B5EF4-FFF2-40B4-BE49-F238E27FC236}">
                <a16:creationId xmlns:a16="http://schemas.microsoft.com/office/drawing/2014/main" id="{909B9514-AD56-DECA-D847-7E8B68A342C5}"/>
              </a:ext>
            </a:extLst>
          </p:cNvPr>
          <p:cNvSpPr>
            <a:spLocks noGrp="1"/>
          </p:cNvSpPr>
          <p:nvPr>
            <p:ph type="body" sz="quarter" idx="12"/>
          </p:nvPr>
        </p:nvSpPr>
        <p:spPr>
          <a:xfrm>
            <a:off x="1928188" y="3539547"/>
            <a:ext cx="7215812" cy="1515172"/>
          </a:xfrm>
        </p:spPr>
        <p:txBody>
          <a:bodyPr>
            <a:noAutofit/>
          </a:bodyPr>
          <a:lstStyle/>
          <a:p>
            <a:pPr>
              <a:lnSpc>
                <a:spcPct val="150000"/>
              </a:lnSpc>
            </a:pPr>
            <a:r>
              <a:rPr lang="en-US" dirty="0"/>
              <a:t>Lord, give us strength to listen with humility. </a:t>
            </a:r>
          </a:p>
        </p:txBody>
      </p:sp>
    </p:spTree>
    <p:extLst>
      <p:ext uri="{BB962C8B-B14F-4D97-AF65-F5344CB8AC3E}">
        <p14:creationId xmlns:p14="http://schemas.microsoft.com/office/powerpoint/2010/main" val="24891106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56002F-B84B-4045-A5E8-3D34EC25EF37}"/>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2111395"/>
            <a:ext cx="8604358"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Silently now </a:t>
            </a:r>
          </a:p>
          <a:p>
            <a:pPr algn="ctr"/>
            <a:r>
              <a:rPr lang="en-US" sz="3600" dirty="0">
                <a:latin typeface="Times New Roman" charset="0"/>
                <a:ea typeface="Times New Roman" charset="0"/>
                <a:cs typeface="Times New Roman" charset="0"/>
              </a:rPr>
              <a:t>I wait for thee, </a:t>
            </a:r>
          </a:p>
          <a:p>
            <a:pPr algn="ctr"/>
            <a:r>
              <a:rPr lang="en-US" sz="3600" dirty="0">
                <a:latin typeface="Times New Roman" charset="0"/>
                <a:ea typeface="Times New Roman" charset="0"/>
                <a:cs typeface="Times New Roman" charset="0"/>
              </a:rPr>
              <a:t>ready, my God, </a:t>
            </a:r>
          </a:p>
          <a:p>
            <a:pPr algn="ctr"/>
            <a:r>
              <a:rPr lang="en-US" sz="3600" dirty="0">
                <a:latin typeface="Times New Roman" charset="0"/>
                <a:ea typeface="Times New Roman" charset="0"/>
                <a:cs typeface="Times New Roman" charset="0"/>
              </a:rPr>
              <a:t>thy will to see.  </a:t>
            </a:r>
          </a:p>
          <a:p>
            <a:pPr algn="ctr"/>
            <a:r>
              <a:rPr lang="en-US" sz="3600" dirty="0">
                <a:latin typeface="Times New Roman" charset="0"/>
                <a:ea typeface="Times New Roman" charset="0"/>
                <a:cs typeface="Times New Roman" charset="0"/>
              </a:rPr>
              <a:t>Open my heart, </a:t>
            </a:r>
          </a:p>
          <a:p>
            <a:pPr algn="ctr"/>
            <a:r>
              <a:rPr lang="en-US" sz="3600" dirty="0">
                <a:latin typeface="Times New Roman" charset="0"/>
                <a:ea typeface="Times New Roman" charset="0"/>
                <a:cs typeface="Times New Roman" charset="0"/>
              </a:rPr>
              <a:t>illumine me, </a:t>
            </a:r>
          </a:p>
          <a:p>
            <a:pPr algn="ctr"/>
            <a:r>
              <a:rPr lang="en-US" sz="3600" dirty="0">
                <a:latin typeface="Times New Roman" charset="0"/>
                <a:ea typeface="Times New Roman" charset="0"/>
                <a:cs typeface="Times New Roman" charset="0"/>
              </a:rPr>
              <a:t>Spirit Divine!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68876118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239930"/>
            <a:ext cx="7215812" cy="1515173"/>
          </a:xfrm>
        </p:spPr>
        <p:txBody>
          <a:bodyPr>
            <a:noAutofit/>
          </a:bodyPr>
          <a:lstStyle/>
          <a:p>
            <a:r>
              <a:rPr lang="en-US" dirty="0"/>
              <a:t>Where does God call us to take </a:t>
            </a:r>
          </a:p>
          <a:p>
            <a:r>
              <a:rPr lang="en-US" dirty="0"/>
              <a:t>responsibility? What is ours to do? </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361747"/>
            <a:ext cx="7215812" cy="1515172"/>
          </a:xfrm>
        </p:spPr>
        <p:txBody>
          <a:bodyPr>
            <a:noAutofit/>
          </a:bodyPr>
          <a:lstStyle/>
          <a:p>
            <a:pPr>
              <a:lnSpc>
                <a:spcPct val="150000"/>
              </a:lnSpc>
            </a:pPr>
            <a:r>
              <a:rPr lang="en-US" dirty="0"/>
              <a:t>Lord, give us courage to accept and to act on what we hear.</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972819"/>
            <a:ext cx="5719482"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Holy One, source of all that is good and right, we confess that at times we find safety in our own sense of rightness. We confuse our own thoughts and beliefs with yours.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1319084"/>
            <a:ext cx="5665694"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We don</a:t>
            </a:r>
            <a:r>
              <a:rPr lang="ar-SA" sz="3000" b="1" dirty="0">
                <a:latin typeface="Verdana" panose="020B0604030504040204" pitchFamily="34" charset="0"/>
                <a:ea typeface="Verdana" panose="020B0604030504040204" pitchFamily="34" charset="0"/>
              </a:rPr>
              <a:t>’</a:t>
            </a:r>
            <a:r>
              <a:rPr lang="en-US" sz="3000" b="1" dirty="0">
                <a:latin typeface="Verdana" panose="020B0604030504040204" pitchFamily="34" charset="0"/>
                <a:ea typeface="Verdana" panose="020B0604030504040204" pitchFamily="34" charset="0"/>
                <a:cs typeface="Verdana" panose="020B0604030504040204" pitchFamily="34" charset="0"/>
              </a:rPr>
              <a:t>t leave room for you to challenge or change us. And when we sense you nudging us to a change or shift, we fear what might happen. Forgive us.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51995</TotalTime>
  <Words>2507</Words>
  <Application>Microsoft Macintosh PowerPoint</Application>
  <PresentationFormat>On-screen Show (4:3)</PresentationFormat>
  <Paragraphs>279</Paragraphs>
  <Slides>63</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63</vt:i4>
      </vt:variant>
    </vt:vector>
  </HeadingPairs>
  <TitlesOfParts>
    <vt:vector size="84"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32: 1 – 7 </vt:lpstr>
      <vt:lpstr>PowerPoint Presentation</vt:lpstr>
      <vt:lpstr>PowerPoint Presentation</vt:lpstr>
      <vt:lpstr>PowerPoint Presentation</vt:lpstr>
      <vt:lpstr>Acts 9: 1 – 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764</cp:revision>
  <cp:lastPrinted>2024-04-25T15:20:01Z</cp:lastPrinted>
  <dcterms:created xsi:type="dcterms:W3CDTF">2022-06-10T14:28:57Z</dcterms:created>
  <dcterms:modified xsi:type="dcterms:W3CDTF">2026-03-04T14:53:14Z</dcterms:modified>
</cp:coreProperties>
</file>