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71"/>
  </p:notesMasterIdLst>
  <p:sldIdLst>
    <p:sldId id="3324" r:id="rId11"/>
    <p:sldId id="3194" r:id="rId12"/>
    <p:sldId id="3196" r:id="rId13"/>
    <p:sldId id="3666" r:id="rId14"/>
    <p:sldId id="3667" r:id="rId15"/>
    <p:sldId id="3955" r:id="rId16"/>
    <p:sldId id="3925" r:id="rId17"/>
    <p:sldId id="3926" r:id="rId18"/>
    <p:sldId id="3951" r:id="rId19"/>
    <p:sldId id="798" r:id="rId20"/>
    <p:sldId id="799" r:id="rId21"/>
    <p:sldId id="800" r:id="rId22"/>
    <p:sldId id="801" r:id="rId23"/>
    <p:sldId id="802" r:id="rId24"/>
    <p:sldId id="803" r:id="rId25"/>
    <p:sldId id="3670" r:id="rId26"/>
    <p:sldId id="3650" r:id="rId27"/>
    <p:sldId id="256" r:id="rId28"/>
    <p:sldId id="257" r:id="rId29"/>
    <p:sldId id="258" r:id="rId30"/>
    <p:sldId id="259" r:id="rId31"/>
    <p:sldId id="260" r:id="rId32"/>
    <p:sldId id="261" r:id="rId33"/>
    <p:sldId id="3960" r:id="rId34"/>
    <p:sldId id="3961" r:id="rId35"/>
    <p:sldId id="3962" r:id="rId36"/>
    <p:sldId id="3963" r:id="rId37"/>
    <p:sldId id="3964" r:id="rId38"/>
    <p:sldId id="3690" r:id="rId39"/>
    <p:sldId id="3383" r:id="rId40"/>
    <p:sldId id="580" r:id="rId41"/>
    <p:sldId id="581" r:id="rId42"/>
    <p:sldId id="582" r:id="rId43"/>
    <p:sldId id="583" r:id="rId44"/>
    <p:sldId id="584" r:id="rId45"/>
    <p:sldId id="585" r:id="rId46"/>
    <p:sldId id="586" r:id="rId47"/>
    <p:sldId id="587" r:id="rId48"/>
    <p:sldId id="588" r:id="rId49"/>
    <p:sldId id="3956" r:id="rId50"/>
    <p:sldId id="3957" r:id="rId51"/>
    <p:sldId id="3958" r:id="rId52"/>
    <p:sldId id="3959" r:id="rId53"/>
    <p:sldId id="3633" r:id="rId54"/>
    <p:sldId id="3678" r:id="rId55"/>
    <p:sldId id="3397" r:id="rId56"/>
    <p:sldId id="3398" r:id="rId57"/>
    <p:sldId id="3399" r:id="rId58"/>
    <p:sldId id="3079" r:id="rId59"/>
    <p:sldId id="3529" r:id="rId60"/>
    <p:sldId id="3081" r:id="rId61"/>
    <p:sldId id="579" r:id="rId62"/>
    <p:sldId id="1486" r:id="rId63"/>
    <p:sldId id="1487" r:id="rId64"/>
    <p:sldId id="1488" r:id="rId65"/>
    <p:sldId id="1489" r:id="rId66"/>
    <p:sldId id="1490" r:id="rId67"/>
    <p:sldId id="3619" r:id="rId68"/>
    <p:sldId id="2315" r:id="rId69"/>
    <p:sldId id="354"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8"/>
    <p:restoredTop sz="95827"/>
  </p:normalViewPr>
  <p:slideViewPr>
    <p:cSldViewPr snapToGrid="0" snapToObjects="1">
      <p:cViewPr varScale="1">
        <p:scale>
          <a:sx n="102" d="100"/>
          <a:sy n="102" d="100"/>
        </p:scale>
        <p:origin x="1920" y="4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49</a:t>
            </a:fld>
            <a:endParaRPr lang="en-US"/>
          </a:p>
        </p:txBody>
      </p:sp>
    </p:spTree>
    <p:extLst>
      <p:ext uri="{BB962C8B-B14F-4D97-AF65-F5344CB8AC3E}">
        <p14:creationId xmlns:p14="http://schemas.microsoft.com/office/powerpoint/2010/main" val="70028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0F62DB-DEA5-514C-BEC0-BC862D286D2F}" type="slidenum">
              <a:rPr lang="en-US" smtClean="0"/>
              <a:t>52</a:t>
            </a:fld>
            <a:endParaRPr lang="en-US"/>
          </a:p>
        </p:txBody>
      </p:sp>
    </p:spTree>
    <p:extLst>
      <p:ext uri="{BB962C8B-B14F-4D97-AF65-F5344CB8AC3E}">
        <p14:creationId xmlns:p14="http://schemas.microsoft.com/office/powerpoint/2010/main" val="275695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C02D-1AA1-57E3-C796-7E12185E8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FF1B8-07E6-04E2-6A8F-D60F4DC89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18FFD-ECCD-CDA9-9DAC-E46620AC9B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463071-76A5-2745-2DBB-40E2AE51CED0}"/>
              </a:ext>
            </a:extLst>
          </p:cNvPr>
          <p:cNvSpPr>
            <a:spLocks noGrp="1"/>
          </p:cNvSpPr>
          <p:nvPr>
            <p:ph type="sldNum" sz="quarter" idx="5"/>
          </p:nvPr>
        </p:nvSpPr>
        <p:spPr/>
        <p:txBody>
          <a:bodyPr/>
          <a:lstStyle/>
          <a:p>
            <a:fld id="{020F62DB-DEA5-514C-BEC0-BC862D286D2F}" type="slidenum">
              <a:rPr lang="en-US" smtClean="0"/>
              <a:t>53</a:t>
            </a:fld>
            <a:endParaRPr lang="en-US"/>
          </a:p>
        </p:txBody>
      </p:sp>
    </p:spTree>
    <p:extLst>
      <p:ext uri="{BB962C8B-B14F-4D97-AF65-F5344CB8AC3E}">
        <p14:creationId xmlns:p14="http://schemas.microsoft.com/office/powerpoint/2010/main" val="36045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FDA1F-50B6-9E0F-F36F-A8B982754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34774-7310-40DF-238A-A724333AF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7B8D5-BA45-CD2F-540F-F110CDA5B2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F106EF-D757-6EF9-858C-44CF4A1B041F}"/>
              </a:ext>
            </a:extLst>
          </p:cNvPr>
          <p:cNvSpPr>
            <a:spLocks noGrp="1"/>
          </p:cNvSpPr>
          <p:nvPr>
            <p:ph type="sldNum" sz="quarter" idx="5"/>
          </p:nvPr>
        </p:nvSpPr>
        <p:spPr/>
        <p:txBody>
          <a:bodyPr/>
          <a:lstStyle/>
          <a:p>
            <a:fld id="{020F62DB-DEA5-514C-BEC0-BC862D286D2F}" type="slidenum">
              <a:rPr lang="en-US" smtClean="0"/>
              <a:t>54</a:t>
            </a:fld>
            <a:endParaRPr lang="en-US"/>
          </a:p>
        </p:txBody>
      </p:sp>
    </p:spTree>
    <p:extLst>
      <p:ext uri="{BB962C8B-B14F-4D97-AF65-F5344CB8AC3E}">
        <p14:creationId xmlns:p14="http://schemas.microsoft.com/office/powerpoint/2010/main" val="77128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9935-541E-DDE4-D431-5360DED69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174A1-55C6-59FE-26B4-D3C40F934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17B12-6564-11D7-1A70-D22A122C89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DFAA2-3FC5-6564-727E-6D7DBD1420ED}"/>
              </a:ext>
            </a:extLst>
          </p:cNvPr>
          <p:cNvSpPr>
            <a:spLocks noGrp="1"/>
          </p:cNvSpPr>
          <p:nvPr>
            <p:ph type="sldNum" sz="quarter" idx="5"/>
          </p:nvPr>
        </p:nvSpPr>
        <p:spPr/>
        <p:txBody>
          <a:bodyPr/>
          <a:lstStyle/>
          <a:p>
            <a:fld id="{020F62DB-DEA5-514C-BEC0-BC862D286D2F}" type="slidenum">
              <a:rPr lang="en-US" smtClean="0"/>
              <a:t>55</a:t>
            </a:fld>
            <a:endParaRPr lang="en-US"/>
          </a:p>
        </p:txBody>
      </p:sp>
    </p:spTree>
    <p:extLst>
      <p:ext uri="{BB962C8B-B14F-4D97-AF65-F5344CB8AC3E}">
        <p14:creationId xmlns:p14="http://schemas.microsoft.com/office/powerpoint/2010/main" val="110783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96B3-F40A-9036-4601-3D9F3DFFD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4F32B-7D48-C7D9-262B-A585AACD0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63623-AFB7-F8D3-B42B-97D642FE65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06013-B74D-13E0-3228-DA67DEC1488D}"/>
              </a:ext>
            </a:extLst>
          </p:cNvPr>
          <p:cNvSpPr>
            <a:spLocks noGrp="1"/>
          </p:cNvSpPr>
          <p:nvPr>
            <p:ph type="sldNum" sz="quarter" idx="5"/>
          </p:nvPr>
        </p:nvSpPr>
        <p:spPr/>
        <p:txBody>
          <a:bodyPr/>
          <a:lstStyle/>
          <a:p>
            <a:fld id="{020F62DB-DEA5-514C-BEC0-BC862D286D2F}" type="slidenum">
              <a:rPr lang="en-US" smtClean="0"/>
              <a:t>56</a:t>
            </a:fld>
            <a:endParaRPr lang="en-US"/>
          </a:p>
        </p:txBody>
      </p:sp>
    </p:spTree>
    <p:extLst>
      <p:ext uri="{BB962C8B-B14F-4D97-AF65-F5344CB8AC3E}">
        <p14:creationId xmlns:p14="http://schemas.microsoft.com/office/powerpoint/2010/main" val="42527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79EE-9C07-EBFF-454C-593C9C005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F023-D975-8BE0-BAE3-2B8D1C93E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C049F-37E2-B34C-E622-24306BAD7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0DF320-E834-4B05-4A31-196DFDF441D3}"/>
              </a:ext>
            </a:extLst>
          </p:cNvPr>
          <p:cNvSpPr>
            <a:spLocks noGrp="1"/>
          </p:cNvSpPr>
          <p:nvPr>
            <p:ph type="sldNum" sz="quarter" idx="5"/>
          </p:nvPr>
        </p:nvSpPr>
        <p:spPr/>
        <p:txBody>
          <a:bodyPr/>
          <a:lstStyle/>
          <a:p>
            <a:fld id="{020F62DB-DEA5-514C-BEC0-BC862D286D2F}" type="slidenum">
              <a:rPr lang="en-US" smtClean="0"/>
              <a:t>57</a:t>
            </a:fld>
            <a:endParaRPr lang="en-US"/>
          </a:p>
        </p:txBody>
      </p:sp>
    </p:spTree>
    <p:extLst>
      <p:ext uri="{BB962C8B-B14F-4D97-AF65-F5344CB8AC3E}">
        <p14:creationId xmlns:p14="http://schemas.microsoft.com/office/powerpoint/2010/main" val="1427841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child praying in front of a stained glass window&#10;&#10;AI-generated content may be incorrect.">
            <a:extLst>
              <a:ext uri="{FF2B5EF4-FFF2-40B4-BE49-F238E27FC236}">
                <a16:creationId xmlns:a16="http://schemas.microsoft.com/office/drawing/2014/main" id="{85936452-B3DC-6C30-4775-C020F13DCD94}"/>
              </a:ext>
            </a:extLst>
          </p:cNvPr>
          <p:cNvPicPr>
            <a:picLocks noChangeAspect="1"/>
          </p:cNvPicPr>
          <p:nvPr userDrawn="1"/>
        </p:nvPicPr>
        <p:blipFill>
          <a:blip r:embed="rId2">
            <a:alphaModFix amt="50000"/>
          </a:blip>
          <a:stretch>
            <a:fillRect/>
          </a:stretch>
        </p:blipFill>
        <p:spPr>
          <a:xfrm>
            <a:off x="0" y="0"/>
            <a:ext cx="9193693" cy="6862046"/>
          </a:xfrm>
          <a:prstGeom prst="rect">
            <a:avLst/>
          </a:prstGeom>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4/20/26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FE1F3D7-96F2-284D-B1D9-D748900E6A3B}"/>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9398"/>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2232" y="2505669"/>
            <a:ext cx="8819536"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For the beauty of the earth,</a:t>
            </a:r>
          </a:p>
          <a:p>
            <a:pPr algn="ctr"/>
            <a:r>
              <a:rPr lang="en-US" sz="3600" dirty="0">
                <a:latin typeface="Times New Roman" charset="0"/>
                <a:ea typeface="Times New Roman" charset="0"/>
                <a:cs typeface="Times New Roman" charset="0"/>
              </a:rPr>
              <a:t>for the glory of the skies,</a:t>
            </a:r>
          </a:p>
          <a:p>
            <a:pPr algn="ctr"/>
            <a:r>
              <a:rPr lang="en-US" sz="3600" dirty="0">
                <a:latin typeface="Times New Roman" charset="0"/>
                <a:ea typeface="Times New Roman" charset="0"/>
                <a:cs typeface="Times New Roman" charset="0"/>
              </a:rPr>
              <a:t>for the love which from our birth</a:t>
            </a:r>
          </a:p>
          <a:p>
            <a:pPr algn="ctr"/>
            <a:r>
              <a:rPr lang="en-US" sz="3600" dirty="0">
                <a:latin typeface="Times New Roman" charset="0"/>
                <a:ea typeface="Times New Roman" charset="0"/>
                <a:cs typeface="Times New Roman" charset="0"/>
              </a:rPr>
              <a:t>over and around us lies;</a:t>
            </a:r>
          </a:p>
          <a:p>
            <a:pPr algn="ctr"/>
            <a:r>
              <a:rPr lang="en-US" sz="3600" dirty="0">
                <a:latin typeface="Times New Roman" charset="0"/>
                <a:ea typeface="Times New Roman" charset="0"/>
                <a:cs typeface="Times New Roman" charset="0"/>
              </a:rPr>
              <a:t>Lord of all, to thee we raise</a:t>
            </a:r>
          </a:p>
          <a:p>
            <a:pPr algn="ctr"/>
            <a:r>
              <a:rPr lang="en-US" sz="3600" dirty="0">
                <a:latin typeface="Times New Roman" charset="0"/>
                <a:ea typeface="Times New Roman" charset="0"/>
                <a:cs typeface="Times New Roman" charset="0"/>
              </a:rPr>
              <a:t>this our hymn of grateful praise.</a:t>
            </a:r>
          </a:p>
        </p:txBody>
      </p:sp>
      <p:sp>
        <p:nvSpPr>
          <p:cNvPr id="6" name="TextBox 5">
            <a:extLst>
              <a:ext uri="{FF2B5EF4-FFF2-40B4-BE49-F238E27FC236}">
                <a16:creationId xmlns:a16="http://schemas.microsoft.com/office/drawing/2014/main" id="{103CCD3F-D3FC-1048-B806-31EF3D6CBE7A}"/>
              </a:ext>
            </a:extLst>
          </p:cNvPr>
          <p:cNvSpPr txBox="1"/>
          <p:nvPr/>
        </p:nvSpPr>
        <p:spPr>
          <a:xfrm>
            <a:off x="0" y="0"/>
            <a:ext cx="9144000" cy="156966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For the Beauty of the Earth</a:t>
            </a:r>
            <a:r>
              <a:rPr lang="en-US" sz="3600" dirty="0">
                <a:latin typeface="Times New Roman" charset="0"/>
                <a:ea typeface="Times New Roman" charset="0"/>
                <a:cs typeface="Times New Roman" charset="0"/>
              </a:rPr>
              <a:t>”     UMH 92</a:t>
            </a:r>
          </a:p>
          <a:p>
            <a:pPr algn="ctr"/>
            <a:r>
              <a:rPr lang="en-US" sz="1600" dirty="0">
                <a:latin typeface="Times New Roman" charset="0"/>
                <a:ea typeface="Times New Roman" charset="0"/>
                <a:cs typeface="Times New Roman" charset="0"/>
              </a:rPr>
              <a:t>WORDS: </a:t>
            </a:r>
            <a:r>
              <a:rPr lang="en-US" sz="1600" dirty="0" err="1">
                <a:latin typeface="Times New Roman" charset="0"/>
                <a:ea typeface="Times New Roman" charset="0"/>
                <a:cs typeface="Times New Roman" charset="0"/>
              </a:rPr>
              <a:t>Folliot</a:t>
            </a:r>
            <a:r>
              <a:rPr lang="en-US" sz="1600" dirty="0">
                <a:latin typeface="Times New Roman" charset="0"/>
                <a:ea typeface="Times New Roman" charset="0"/>
                <a:cs typeface="Times New Roman" charset="0"/>
              </a:rPr>
              <a:t> S. </a:t>
            </a:r>
            <a:r>
              <a:rPr lang="en-US" sz="1600" dirty="0" err="1">
                <a:latin typeface="Times New Roman" charset="0"/>
                <a:ea typeface="Times New Roman" charset="0"/>
                <a:cs typeface="Times New Roman" charset="0"/>
              </a:rPr>
              <a:t>Pierpoint</a:t>
            </a:r>
            <a:r>
              <a:rPr lang="en-US" sz="1600" dirty="0">
                <a:latin typeface="Times New Roman" charset="0"/>
                <a:ea typeface="Times New Roman" charset="0"/>
                <a:cs typeface="Times New Roman" charset="0"/>
              </a:rPr>
              <a:t>, 1864</a:t>
            </a:r>
          </a:p>
          <a:p>
            <a:pPr algn="ctr"/>
            <a:r>
              <a:rPr lang="en-US" sz="1600" dirty="0">
                <a:latin typeface="Times New Roman" charset="0"/>
                <a:ea typeface="Times New Roman" charset="0"/>
                <a:cs typeface="Times New Roman" charset="0"/>
              </a:rPr>
              <a:t>MUSIC: Conrad Kocher, 1383; arranged by W. H. Monk, 1861</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92825207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19FACB-5AED-6940-AB42-4F1C8B81CA4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9398"/>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288AE-7283-5D4D-9B5D-8183AB133655}"/>
              </a:ext>
            </a:extLst>
          </p:cNvPr>
          <p:cNvSpPr txBox="1"/>
          <p:nvPr/>
        </p:nvSpPr>
        <p:spPr>
          <a:xfrm>
            <a:off x="0" y="0"/>
            <a:ext cx="9144000" cy="156966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For the Beauty of the Earth</a:t>
            </a:r>
            <a:r>
              <a:rPr lang="en-US" sz="3600" dirty="0">
                <a:latin typeface="Times New Roman" charset="0"/>
                <a:ea typeface="Times New Roman" charset="0"/>
                <a:cs typeface="Times New Roman" charset="0"/>
              </a:rPr>
              <a:t>”     UMH 92</a:t>
            </a:r>
          </a:p>
          <a:p>
            <a:pPr algn="ctr"/>
            <a:r>
              <a:rPr lang="en-US" sz="1600" dirty="0">
                <a:latin typeface="Times New Roman" charset="0"/>
                <a:ea typeface="Times New Roman" charset="0"/>
                <a:cs typeface="Times New Roman" charset="0"/>
              </a:rPr>
              <a:t>WORDS: </a:t>
            </a:r>
            <a:r>
              <a:rPr lang="en-US" sz="1600" dirty="0" err="1">
                <a:latin typeface="Times New Roman" charset="0"/>
                <a:ea typeface="Times New Roman" charset="0"/>
                <a:cs typeface="Times New Roman" charset="0"/>
              </a:rPr>
              <a:t>Folliot</a:t>
            </a:r>
            <a:r>
              <a:rPr lang="en-US" sz="1600" dirty="0">
                <a:latin typeface="Times New Roman" charset="0"/>
                <a:ea typeface="Times New Roman" charset="0"/>
                <a:cs typeface="Times New Roman" charset="0"/>
              </a:rPr>
              <a:t> S. </a:t>
            </a:r>
            <a:r>
              <a:rPr lang="en-US" sz="1600" dirty="0" err="1">
                <a:latin typeface="Times New Roman" charset="0"/>
                <a:ea typeface="Times New Roman" charset="0"/>
                <a:cs typeface="Times New Roman" charset="0"/>
              </a:rPr>
              <a:t>Pierpoint</a:t>
            </a:r>
            <a:r>
              <a:rPr lang="en-US" sz="1600" dirty="0">
                <a:latin typeface="Times New Roman" charset="0"/>
                <a:ea typeface="Times New Roman" charset="0"/>
                <a:cs typeface="Times New Roman" charset="0"/>
              </a:rPr>
              <a:t>, 1864</a:t>
            </a:r>
          </a:p>
          <a:p>
            <a:pPr algn="ctr"/>
            <a:r>
              <a:rPr lang="en-US" sz="1600" dirty="0">
                <a:latin typeface="Times New Roman" charset="0"/>
                <a:ea typeface="Times New Roman" charset="0"/>
                <a:cs typeface="Times New Roman" charset="0"/>
              </a:rPr>
              <a:t>MUSIC: Conrad Kocher, 1383; arranged by W. H. Monk, 1861</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9" name="TextBox 8">
            <a:extLst>
              <a:ext uri="{FF2B5EF4-FFF2-40B4-BE49-F238E27FC236}">
                <a16:creationId xmlns:a16="http://schemas.microsoft.com/office/drawing/2014/main" id="{97B02A2B-887B-6C4F-9EC4-C5F8D758FD78}"/>
              </a:ext>
            </a:extLst>
          </p:cNvPr>
          <p:cNvSpPr txBox="1"/>
          <p:nvPr/>
        </p:nvSpPr>
        <p:spPr>
          <a:xfrm>
            <a:off x="162232" y="2505669"/>
            <a:ext cx="8819536"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For the beauty of each hour,</a:t>
            </a:r>
          </a:p>
          <a:p>
            <a:pPr algn="ctr"/>
            <a:r>
              <a:rPr lang="en-US" sz="3600" dirty="0">
                <a:latin typeface="Times New Roman" charset="0"/>
                <a:ea typeface="Times New Roman" charset="0"/>
                <a:cs typeface="Times New Roman" charset="0"/>
              </a:rPr>
              <a:t>of the day and of the night,</a:t>
            </a:r>
          </a:p>
          <a:p>
            <a:pPr algn="ctr"/>
            <a:r>
              <a:rPr lang="en-US" sz="3600" dirty="0">
                <a:latin typeface="Times New Roman" charset="0"/>
                <a:ea typeface="Times New Roman" charset="0"/>
                <a:cs typeface="Times New Roman" charset="0"/>
              </a:rPr>
              <a:t>hill and vale, and tree and flower</a:t>
            </a:r>
          </a:p>
          <a:p>
            <a:pPr algn="ctr"/>
            <a:r>
              <a:rPr lang="en-US" sz="3600" dirty="0">
                <a:latin typeface="Times New Roman" charset="0"/>
                <a:ea typeface="Times New Roman" charset="0"/>
                <a:cs typeface="Times New Roman" charset="0"/>
              </a:rPr>
              <a:t>sun and moon, and stars of light;</a:t>
            </a:r>
          </a:p>
          <a:p>
            <a:pPr algn="ctr"/>
            <a:r>
              <a:rPr lang="en-US" sz="3600" dirty="0">
                <a:latin typeface="Times New Roman" charset="0"/>
                <a:ea typeface="Times New Roman" charset="0"/>
                <a:cs typeface="Times New Roman" charset="0"/>
              </a:rPr>
              <a:t>Lord of all, to thee we raise</a:t>
            </a:r>
          </a:p>
          <a:p>
            <a:pPr algn="ctr"/>
            <a:r>
              <a:rPr lang="en-US" sz="3600" dirty="0">
                <a:latin typeface="Times New Roman" charset="0"/>
                <a:ea typeface="Times New Roman" charset="0"/>
                <a:cs typeface="Times New Roman" charset="0"/>
              </a:rPr>
              <a:t>this our hymn of grateful praise.</a:t>
            </a:r>
          </a:p>
        </p:txBody>
      </p:sp>
    </p:spTree>
    <p:extLst>
      <p:ext uri="{BB962C8B-B14F-4D97-AF65-F5344CB8AC3E}">
        <p14:creationId xmlns:p14="http://schemas.microsoft.com/office/powerpoint/2010/main" val="285105275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19FACB-5AED-6940-AB42-4F1C8B81CA4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9398"/>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288AE-7283-5D4D-9B5D-8183AB133655}"/>
              </a:ext>
            </a:extLst>
          </p:cNvPr>
          <p:cNvSpPr txBox="1"/>
          <p:nvPr/>
        </p:nvSpPr>
        <p:spPr>
          <a:xfrm>
            <a:off x="0" y="0"/>
            <a:ext cx="9144000" cy="156966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For the Beauty of the Earth</a:t>
            </a:r>
            <a:r>
              <a:rPr lang="en-US" sz="3600" dirty="0">
                <a:latin typeface="Times New Roman" charset="0"/>
                <a:ea typeface="Times New Roman" charset="0"/>
                <a:cs typeface="Times New Roman" charset="0"/>
              </a:rPr>
              <a:t>”     UMH 92</a:t>
            </a:r>
          </a:p>
          <a:p>
            <a:pPr algn="ctr"/>
            <a:r>
              <a:rPr lang="en-US" sz="1600" dirty="0">
                <a:latin typeface="Times New Roman" charset="0"/>
                <a:ea typeface="Times New Roman" charset="0"/>
                <a:cs typeface="Times New Roman" charset="0"/>
              </a:rPr>
              <a:t>WORDS: </a:t>
            </a:r>
            <a:r>
              <a:rPr lang="en-US" sz="1600" dirty="0" err="1">
                <a:latin typeface="Times New Roman" charset="0"/>
                <a:ea typeface="Times New Roman" charset="0"/>
                <a:cs typeface="Times New Roman" charset="0"/>
              </a:rPr>
              <a:t>Folliot</a:t>
            </a:r>
            <a:r>
              <a:rPr lang="en-US" sz="1600" dirty="0">
                <a:latin typeface="Times New Roman" charset="0"/>
                <a:ea typeface="Times New Roman" charset="0"/>
                <a:cs typeface="Times New Roman" charset="0"/>
              </a:rPr>
              <a:t> S. </a:t>
            </a:r>
            <a:r>
              <a:rPr lang="en-US" sz="1600" dirty="0" err="1">
                <a:latin typeface="Times New Roman" charset="0"/>
                <a:ea typeface="Times New Roman" charset="0"/>
                <a:cs typeface="Times New Roman" charset="0"/>
              </a:rPr>
              <a:t>Pierpoint</a:t>
            </a:r>
            <a:r>
              <a:rPr lang="en-US" sz="1600" dirty="0">
                <a:latin typeface="Times New Roman" charset="0"/>
                <a:ea typeface="Times New Roman" charset="0"/>
                <a:cs typeface="Times New Roman" charset="0"/>
              </a:rPr>
              <a:t>, 1864</a:t>
            </a:r>
          </a:p>
          <a:p>
            <a:pPr algn="ctr"/>
            <a:r>
              <a:rPr lang="en-US" sz="1600" dirty="0">
                <a:latin typeface="Times New Roman" charset="0"/>
                <a:ea typeface="Times New Roman" charset="0"/>
                <a:cs typeface="Times New Roman" charset="0"/>
              </a:rPr>
              <a:t>MUSIC: Conrad Kocher, 1383; arranged by W. H. Monk, 1861</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9" name="TextBox 8">
            <a:extLst>
              <a:ext uri="{FF2B5EF4-FFF2-40B4-BE49-F238E27FC236}">
                <a16:creationId xmlns:a16="http://schemas.microsoft.com/office/drawing/2014/main" id="{97B02A2B-887B-6C4F-9EC4-C5F8D758FD78}"/>
              </a:ext>
            </a:extLst>
          </p:cNvPr>
          <p:cNvSpPr txBox="1"/>
          <p:nvPr/>
        </p:nvSpPr>
        <p:spPr>
          <a:xfrm>
            <a:off x="162232" y="2505669"/>
            <a:ext cx="8819536"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For the joy of ear and eye,</a:t>
            </a:r>
          </a:p>
          <a:p>
            <a:pPr algn="ctr"/>
            <a:r>
              <a:rPr lang="en-US" sz="3600" dirty="0">
                <a:latin typeface="Times New Roman" charset="0"/>
                <a:ea typeface="Times New Roman" charset="0"/>
                <a:cs typeface="Times New Roman" charset="0"/>
              </a:rPr>
              <a:t>for the heart and mind’s delight,</a:t>
            </a:r>
          </a:p>
          <a:p>
            <a:pPr algn="ctr"/>
            <a:r>
              <a:rPr lang="en-US" sz="3600" dirty="0">
                <a:latin typeface="Times New Roman" charset="0"/>
                <a:ea typeface="Times New Roman" charset="0"/>
                <a:cs typeface="Times New Roman" charset="0"/>
              </a:rPr>
              <a:t>for the mystic harmony</a:t>
            </a:r>
          </a:p>
          <a:p>
            <a:pPr algn="ctr"/>
            <a:r>
              <a:rPr lang="en-US" sz="3600" dirty="0">
                <a:latin typeface="Times New Roman" charset="0"/>
                <a:ea typeface="Times New Roman" charset="0"/>
                <a:cs typeface="Times New Roman" charset="0"/>
              </a:rPr>
              <a:t>linking sense to sound and sight;</a:t>
            </a:r>
          </a:p>
          <a:p>
            <a:pPr algn="ctr"/>
            <a:r>
              <a:rPr lang="en-US" sz="3600" dirty="0">
                <a:latin typeface="Times New Roman" charset="0"/>
                <a:ea typeface="Times New Roman" charset="0"/>
                <a:cs typeface="Times New Roman" charset="0"/>
              </a:rPr>
              <a:t>Lord of all, to thee we raise</a:t>
            </a:r>
          </a:p>
          <a:p>
            <a:pPr algn="ctr"/>
            <a:r>
              <a:rPr lang="en-US" sz="3600" dirty="0">
                <a:latin typeface="Times New Roman" charset="0"/>
                <a:ea typeface="Times New Roman" charset="0"/>
                <a:cs typeface="Times New Roman" charset="0"/>
              </a:rPr>
              <a:t>this our hymn of grateful praise.</a:t>
            </a:r>
          </a:p>
        </p:txBody>
      </p:sp>
    </p:spTree>
    <p:extLst>
      <p:ext uri="{BB962C8B-B14F-4D97-AF65-F5344CB8AC3E}">
        <p14:creationId xmlns:p14="http://schemas.microsoft.com/office/powerpoint/2010/main" val="1861079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19FACB-5AED-6940-AB42-4F1C8B81CA4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9398"/>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288AE-7283-5D4D-9B5D-8183AB133655}"/>
              </a:ext>
            </a:extLst>
          </p:cNvPr>
          <p:cNvSpPr txBox="1"/>
          <p:nvPr/>
        </p:nvSpPr>
        <p:spPr>
          <a:xfrm>
            <a:off x="0" y="0"/>
            <a:ext cx="9144000" cy="156966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For the Beauty of the Earth</a:t>
            </a:r>
            <a:r>
              <a:rPr lang="en-US" sz="3600" dirty="0">
                <a:latin typeface="Times New Roman" charset="0"/>
                <a:ea typeface="Times New Roman" charset="0"/>
                <a:cs typeface="Times New Roman" charset="0"/>
              </a:rPr>
              <a:t>”     UMH 92</a:t>
            </a:r>
          </a:p>
          <a:p>
            <a:pPr algn="ctr"/>
            <a:r>
              <a:rPr lang="en-US" sz="1600" dirty="0">
                <a:latin typeface="Times New Roman" charset="0"/>
                <a:ea typeface="Times New Roman" charset="0"/>
                <a:cs typeface="Times New Roman" charset="0"/>
              </a:rPr>
              <a:t>WORDS: </a:t>
            </a:r>
            <a:r>
              <a:rPr lang="en-US" sz="1600" dirty="0" err="1">
                <a:latin typeface="Times New Roman" charset="0"/>
                <a:ea typeface="Times New Roman" charset="0"/>
                <a:cs typeface="Times New Roman" charset="0"/>
              </a:rPr>
              <a:t>Folliot</a:t>
            </a:r>
            <a:r>
              <a:rPr lang="en-US" sz="1600" dirty="0">
                <a:latin typeface="Times New Roman" charset="0"/>
                <a:ea typeface="Times New Roman" charset="0"/>
                <a:cs typeface="Times New Roman" charset="0"/>
              </a:rPr>
              <a:t> S. </a:t>
            </a:r>
            <a:r>
              <a:rPr lang="en-US" sz="1600" dirty="0" err="1">
                <a:latin typeface="Times New Roman" charset="0"/>
                <a:ea typeface="Times New Roman" charset="0"/>
                <a:cs typeface="Times New Roman" charset="0"/>
              </a:rPr>
              <a:t>Pierpoint</a:t>
            </a:r>
            <a:r>
              <a:rPr lang="en-US" sz="1600" dirty="0">
                <a:latin typeface="Times New Roman" charset="0"/>
                <a:ea typeface="Times New Roman" charset="0"/>
                <a:cs typeface="Times New Roman" charset="0"/>
              </a:rPr>
              <a:t>, 1864</a:t>
            </a:r>
          </a:p>
          <a:p>
            <a:pPr algn="ctr"/>
            <a:r>
              <a:rPr lang="en-US" sz="1600" dirty="0">
                <a:latin typeface="Times New Roman" charset="0"/>
                <a:ea typeface="Times New Roman" charset="0"/>
                <a:cs typeface="Times New Roman" charset="0"/>
              </a:rPr>
              <a:t>MUSIC: Conrad Kocher, 1383; arranged by W. H. Monk, 1861</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9" name="TextBox 8">
            <a:extLst>
              <a:ext uri="{FF2B5EF4-FFF2-40B4-BE49-F238E27FC236}">
                <a16:creationId xmlns:a16="http://schemas.microsoft.com/office/drawing/2014/main" id="{97B02A2B-887B-6C4F-9EC4-C5F8D758FD78}"/>
              </a:ext>
            </a:extLst>
          </p:cNvPr>
          <p:cNvSpPr txBox="1"/>
          <p:nvPr/>
        </p:nvSpPr>
        <p:spPr>
          <a:xfrm>
            <a:off x="162232" y="2505669"/>
            <a:ext cx="8819536"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For the joy of human love,</a:t>
            </a:r>
          </a:p>
          <a:p>
            <a:pPr algn="ctr"/>
            <a:r>
              <a:rPr lang="en-US" sz="3600" dirty="0">
                <a:latin typeface="Times New Roman" charset="0"/>
                <a:ea typeface="Times New Roman" charset="0"/>
                <a:cs typeface="Times New Roman" charset="0"/>
              </a:rPr>
              <a:t>brother, sister, parent, child,</a:t>
            </a:r>
          </a:p>
          <a:p>
            <a:pPr algn="ctr"/>
            <a:r>
              <a:rPr lang="en-US" sz="3600" dirty="0">
                <a:latin typeface="Times New Roman" charset="0"/>
                <a:ea typeface="Times New Roman" charset="0"/>
                <a:cs typeface="Times New Roman" charset="0"/>
              </a:rPr>
              <a:t>friends on earth and friends above,</a:t>
            </a:r>
          </a:p>
          <a:p>
            <a:pPr algn="ctr"/>
            <a:r>
              <a:rPr lang="en-US" sz="3600" dirty="0">
                <a:latin typeface="Times New Roman" charset="0"/>
                <a:ea typeface="Times New Roman" charset="0"/>
                <a:cs typeface="Times New Roman" charset="0"/>
              </a:rPr>
              <a:t>for all gentle thoughts and mild;</a:t>
            </a:r>
          </a:p>
          <a:p>
            <a:pPr algn="ctr"/>
            <a:r>
              <a:rPr lang="en-US" sz="3600" dirty="0">
                <a:latin typeface="Times New Roman" charset="0"/>
                <a:ea typeface="Times New Roman" charset="0"/>
                <a:cs typeface="Times New Roman" charset="0"/>
              </a:rPr>
              <a:t>Lord of all, to thee we raise</a:t>
            </a:r>
          </a:p>
          <a:p>
            <a:pPr algn="ctr"/>
            <a:r>
              <a:rPr lang="en-US" sz="3600" dirty="0">
                <a:latin typeface="Times New Roman" charset="0"/>
                <a:ea typeface="Times New Roman" charset="0"/>
                <a:cs typeface="Times New Roman" charset="0"/>
              </a:rPr>
              <a:t>this our hymn of grateful praise.</a:t>
            </a:r>
          </a:p>
        </p:txBody>
      </p:sp>
    </p:spTree>
    <p:extLst>
      <p:ext uri="{BB962C8B-B14F-4D97-AF65-F5344CB8AC3E}">
        <p14:creationId xmlns:p14="http://schemas.microsoft.com/office/powerpoint/2010/main" val="237405410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19FACB-5AED-6940-AB42-4F1C8B81CA4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9398"/>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288AE-7283-5D4D-9B5D-8183AB133655}"/>
              </a:ext>
            </a:extLst>
          </p:cNvPr>
          <p:cNvSpPr txBox="1"/>
          <p:nvPr/>
        </p:nvSpPr>
        <p:spPr>
          <a:xfrm>
            <a:off x="0" y="0"/>
            <a:ext cx="9144000" cy="156966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For the Beauty of the Earth</a:t>
            </a:r>
            <a:r>
              <a:rPr lang="en-US" sz="3600" dirty="0">
                <a:latin typeface="Times New Roman" charset="0"/>
                <a:ea typeface="Times New Roman" charset="0"/>
                <a:cs typeface="Times New Roman" charset="0"/>
              </a:rPr>
              <a:t>”     UMH 92</a:t>
            </a:r>
          </a:p>
          <a:p>
            <a:pPr algn="ctr"/>
            <a:r>
              <a:rPr lang="en-US" sz="1600" dirty="0">
                <a:latin typeface="Times New Roman" charset="0"/>
                <a:ea typeface="Times New Roman" charset="0"/>
                <a:cs typeface="Times New Roman" charset="0"/>
              </a:rPr>
              <a:t>WORDS: </a:t>
            </a:r>
            <a:r>
              <a:rPr lang="en-US" sz="1600" dirty="0" err="1">
                <a:latin typeface="Times New Roman" charset="0"/>
                <a:ea typeface="Times New Roman" charset="0"/>
                <a:cs typeface="Times New Roman" charset="0"/>
              </a:rPr>
              <a:t>Folliot</a:t>
            </a:r>
            <a:r>
              <a:rPr lang="en-US" sz="1600" dirty="0">
                <a:latin typeface="Times New Roman" charset="0"/>
                <a:ea typeface="Times New Roman" charset="0"/>
                <a:cs typeface="Times New Roman" charset="0"/>
              </a:rPr>
              <a:t> S. </a:t>
            </a:r>
            <a:r>
              <a:rPr lang="en-US" sz="1600" dirty="0" err="1">
                <a:latin typeface="Times New Roman" charset="0"/>
                <a:ea typeface="Times New Roman" charset="0"/>
                <a:cs typeface="Times New Roman" charset="0"/>
              </a:rPr>
              <a:t>Pierpoint</a:t>
            </a:r>
            <a:r>
              <a:rPr lang="en-US" sz="1600" dirty="0">
                <a:latin typeface="Times New Roman" charset="0"/>
                <a:ea typeface="Times New Roman" charset="0"/>
                <a:cs typeface="Times New Roman" charset="0"/>
              </a:rPr>
              <a:t>, 1864</a:t>
            </a:r>
          </a:p>
          <a:p>
            <a:pPr algn="ctr"/>
            <a:r>
              <a:rPr lang="en-US" sz="1600" dirty="0">
                <a:latin typeface="Times New Roman" charset="0"/>
                <a:ea typeface="Times New Roman" charset="0"/>
                <a:cs typeface="Times New Roman" charset="0"/>
              </a:rPr>
              <a:t>MUSIC: Conrad Kocher, 1383; arranged by W. H. Monk, 1861</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9" name="TextBox 8">
            <a:extLst>
              <a:ext uri="{FF2B5EF4-FFF2-40B4-BE49-F238E27FC236}">
                <a16:creationId xmlns:a16="http://schemas.microsoft.com/office/drawing/2014/main" id="{97B02A2B-887B-6C4F-9EC4-C5F8D758FD78}"/>
              </a:ext>
            </a:extLst>
          </p:cNvPr>
          <p:cNvSpPr txBox="1"/>
          <p:nvPr/>
        </p:nvSpPr>
        <p:spPr>
          <a:xfrm>
            <a:off x="162232" y="2505669"/>
            <a:ext cx="8819536"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For thy church, that evermore,</a:t>
            </a:r>
          </a:p>
          <a:p>
            <a:pPr algn="ctr"/>
            <a:r>
              <a:rPr lang="en-US" sz="3600" dirty="0" err="1">
                <a:latin typeface="Times New Roman" charset="0"/>
                <a:ea typeface="Times New Roman" charset="0"/>
                <a:cs typeface="Times New Roman" charset="0"/>
              </a:rPr>
              <a:t>lifteth</a:t>
            </a:r>
            <a:r>
              <a:rPr lang="en-US" sz="3600" dirty="0">
                <a:latin typeface="Times New Roman" charset="0"/>
                <a:ea typeface="Times New Roman" charset="0"/>
                <a:cs typeface="Times New Roman" charset="0"/>
              </a:rPr>
              <a:t> holy hands above,</a:t>
            </a:r>
          </a:p>
          <a:p>
            <a:pPr algn="ctr"/>
            <a:r>
              <a:rPr lang="en-US" sz="3600" dirty="0">
                <a:latin typeface="Times New Roman" charset="0"/>
                <a:ea typeface="Times New Roman" charset="0"/>
                <a:cs typeface="Times New Roman" charset="0"/>
              </a:rPr>
              <a:t>offering up on every shore</a:t>
            </a:r>
          </a:p>
          <a:p>
            <a:pPr algn="ctr"/>
            <a:r>
              <a:rPr lang="en-US" sz="3600" dirty="0">
                <a:latin typeface="Times New Roman" charset="0"/>
                <a:ea typeface="Times New Roman" charset="0"/>
                <a:cs typeface="Times New Roman" charset="0"/>
              </a:rPr>
              <a:t>her pure sacrifice of love;</a:t>
            </a:r>
          </a:p>
          <a:p>
            <a:pPr algn="ctr"/>
            <a:r>
              <a:rPr lang="en-US" sz="3600" dirty="0">
                <a:latin typeface="Times New Roman" charset="0"/>
                <a:ea typeface="Times New Roman" charset="0"/>
                <a:cs typeface="Times New Roman" charset="0"/>
              </a:rPr>
              <a:t>Lord of all, to thee we raise</a:t>
            </a:r>
          </a:p>
          <a:p>
            <a:pPr algn="ctr"/>
            <a:r>
              <a:rPr lang="en-US" sz="3600" dirty="0">
                <a:latin typeface="Times New Roman" charset="0"/>
                <a:ea typeface="Times New Roman" charset="0"/>
                <a:cs typeface="Times New Roman" charset="0"/>
              </a:rPr>
              <a:t>this our hymn of grateful praise.</a:t>
            </a:r>
          </a:p>
        </p:txBody>
      </p:sp>
    </p:spTree>
    <p:extLst>
      <p:ext uri="{BB962C8B-B14F-4D97-AF65-F5344CB8AC3E}">
        <p14:creationId xmlns:p14="http://schemas.microsoft.com/office/powerpoint/2010/main" val="388248997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19FACB-5AED-6940-AB42-4F1C8B81CA4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9398"/>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288AE-7283-5D4D-9B5D-8183AB133655}"/>
              </a:ext>
            </a:extLst>
          </p:cNvPr>
          <p:cNvSpPr txBox="1"/>
          <p:nvPr/>
        </p:nvSpPr>
        <p:spPr>
          <a:xfrm>
            <a:off x="0" y="0"/>
            <a:ext cx="9144000" cy="156966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For the Beauty of the Earth</a:t>
            </a:r>
            <a:r>
              <a:rPr lang="en-US" sz="3600" dirty="0">
                <a:latin typeface="Times New Roman" charset="0"/>
                <a:ea typeface="Times New Roman" charset="0"/>
                <a:cs typeface="Times New Roman" charset="0"/>
              </a:rPr>
              <a:t>”     UMH 92</a:t>
            </a:r>
          </a:p>
          <a:p>
            <a:pPr algn="ctr"/>
            <a:r>
              <a:rPr lang="en-US" sz="1600" dirty="0">
                <a:latin typeface="Times New Roman" charset="0"/>
                <a:ea typeface="Times New Roman" charset="0"/>
                <a:cs typeface="Times New Roman" charset="0"/>
              </a:rPr>
              <a:t>WORDS: </a:t>
            </a:r>
            <a:r>
              <a:rPr lang="en-US" sz="1600" dirty="0" err="1">
                <a:latin typeface="Times New Roman" charset="0"/>
                <a:ea typeface="Times New Roman" charset="0"/>
                <a:cs typeface="Times New Roman" charset="0"/>
              </a:rPr>
              <a:t>Folliot</a:t>
            </a:r>
            <a:r>
              <a:rPr lang="en-US" sz="1600" dirty="0">
                <a:latin typeface="Times New Roman" charset="0"/>
                <a:ea typeface="Times New Roman" charset="0"/>
                <a:cs typeface="Times New Roman" charset="0"/>
              </a:rPr>
              <a:t> S. </a:t>
            </a:r>
            <a:r>
              <a:rPr lang="en-US" sz="1600" dirty="0" err="1">
                <a:latin typeface="Times New Roman" charset="0"/>
                <a:ea typeface="Times New Roman" charset="0"/>
                <a:cs typeface="Times New Roman" charset="0"/>
              </a:rPr>
              <a:t>Pierpoint</a:t>
            </a:r>
            <a:r>
              <a:rPr lang="en-US" sz="1600" dirty="0">
                <a:latin typeface="Times New Roman" charset="0"/>
                <a:ea typeface="Times New Roman" charset="0"/>
                <a:cs typeface="Times New Roman" charset="0"/>
              </a:rPr>
              <a:t>, 1864</a:t>
            </a:r>
          </a:p>
          <a:p>
            <a:pPr algn="ctr"/>
            <a:r>
              <a:rPr lang="en-US" sz="1600" dirty="0">
                <a:latin typeface="Times New Roman" charset="0"/>
                <a:ea typeface="Times New Roman" charset="0"/>
                <a:cs typeface="Times New Roman" charset="0"/>
              </a:rPr>
              <a:t>MUSIC: Conrad Kocher, 1383; arranged by W. H. Monk, 1861</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9" name="TextBox 8">
            <a:extLst>
              <a:ext uri="{FF2B5EF4-FFF2-40B4-BE49-F238E27FC236}">
                <a16:creationId xmlns:a16="http://schemas.microsoft.com/office/drawing/2014/main" id="{97B02A2B-887B-6C4F-9EC4-C5F8D758FD78}"/>
              </a:ext>
            </a:extLst>
          </p:cNvPr>
          <p:cNvSpPr txBox="1"/>
          <p:nvPr/>
        </p:nvSpPr>
        <p:spPr>
          <a:xfrm>
            <a:off x="162232" y="2505669"/>
            <a:ext cx="8819536"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For thyself, best Gift Divine,</a:t>
            </a:r>
          </a:p>
          <a:p>
            <a:pPr algn="ctr"/>
            <a:r>
              <a:rPr lang="en-US" sz="3600" dirty="0">
                <a:latin typeface="Times New Roman" charset="0"/>
                <a:ea typeface="Times New Roman" charset="0"/>
                <a:cs typeface="Times New Roman" charset="0"/>
              </a:rPr>
              <a:t>to the world so freely given,</a:t>
            </a:r>
          </a:p>
          <a:p>
            <a:pPr algn="ctr"/>
            <a:r>
              <a:rPr lang="en-US" sz="3600" dirty="0">
                <a:latin typeface="Times New Roman" charset="0"/>
                <a:ea typeface="Times New Roman" charset="0"/>
                <a:cs typeface="Times New Roman" charset="0"/>
              </a:rPr>
              <a:t>for that great, great love of thine,</a:t>
            </a:r>
          </a:p>
          <a:p>
            <a:pPr algn="ctr"/>
            <a:r>
              <a:rPr lang="en-US" sz="3600" dirty="0">
                <a:latin typeface="Times New Roman" charset="0"/>
                <a:ea typeface="Times New Roman" charset="0"/>
                <a:cs typeface="Times New Roman" charset="0"/>
              </a:rPr>
              <a:t>peace on earth, and joy in heaven;</a:t>
            </a:r>
          </a:p>
          <a:p>
            <a:pPr algn="ctr"/>
            <a:r>
              <a:rPr lang="en-US" sz="3600" dirty="0">
                <a:latin typeface="Times New Roman" charset="0"/>
                <a:ea typeface="Times New Roman" charset="0"/>
                <a:cs typeface="Times New Roman" charset="0"/>
              </a:rPr>
              <a:t>Lord of all, to thee we raise</a:t>
            </a:r>
          </a:p>
          <a:p>
            <a:pPr algn="ctr"/>
            <a:r>
              <a:rPr lang="en-US" sz="3600" dirty="0">
                <a:latin typeface="Times New Roman" charset="0"/>
                <a:ea typeface="Times New Roman" charset="0"/>
                <a:cs typeface="Times New Roman" charset="0"/>
              </a:rPr>
              <a:t>this our hymn of grateful praise.</a:t>
            </a:r>
          </a:p>
        </p:txBody>
      </p:sp>
    </p:spTree>
    <p:extLst>
      <p:ext uri="{BB962C8B-B14F-4D97-AF65-F5344CB8AC3E}">
        <p14:creationId xmlns:p14="http://schemas.microsoft.com/office/powerpoint/2010/main" val="224599750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7294E-DE5D-15DE-B879-A132E17D465E}"/>
              </a:ext>
            </a:extLst>
          </p:cNvPr>
          <p:cNvSpPr>
            <a:spLocks noGrp="1"/>
          </p:cNvSpPr>
          <p:nvPr>
            <p:ph type="ctrTitle"/>
          </p:nvPr>
        </p:nvSpPr>
        <p:spPr>
          <a:xfrm>
            <a:off x="667753" y="640080"/>
            <a:ext cx="2800511" cy="3566160"/>
          </a:xfrm>
        </p:spPr>
        <p:txBody>
          <a:bodyPr anchor="b">
            <a:normAutofit/>
          </a:bodyPr>
          <a:lstStyle/>
          <a:p>
            <a:pPr algn="l"/>
            <a:r>
              <a:rPr lang="en-US" sz="4700"/>
              <a:t>Psalm 66: 8 – 20 </a:t>
            </a:r>
          </a:p>
        </p:txBody>
      </p:sp>
      <p:sp>
        <p:nvSpPr>
          <p:cNvPr id="3" name="Subtitle 2">
            <a:extLst>
              <a:ext uri="{FF2B5EF4-FFF2-40B4-BE49-F238E27FC236}">
                <a16:creationId xmlns:a16="http://schemas.microsoft.com/office/drawing/2014/main" id="{5EDF637F-A96B-81EE-EBF9-3376E5F9FD59}"/>
              </a:ext>
            </a:extLst>
          </p:cNvPr>
          <p:cNvSpPr>
            <a:spLocks noGrp="1"/>
          </p:cNvSpPr>
          <p:nvPr>
            <p:ph type="subTitle" idx="1"/>
          </p:nvPr>
        </p:nvSpPr>
        <p:spPr>
          <a:xfrm>
            <a:off x="667754" y="4636008"/>
            <a:ext cx="2800510" cy="1572768"/>
          </a:xfrm>
        </p:spPr>
        <p:txBody>
          <a:bodyPr>
            <a:normAutofit/>
          </a:bodyPr>
          <a:lstStyle/>
          <a:p>
            <a:pPr algn="l"/>
            <a:r>
              <a:rPr lang="en-US" dirty="0"/>
              <a:t>NRSVUE</a:t>
            </a: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 a serene moment of devotion, gentle hands rise in prayer as golden rays of sunlight stream through an unseen window. Dust particles float like tiny stars in the warm beams, creating an ethereal atmosphere. The vintage-style photograph captures the spiritual essence with its soft sepia tones and natural film grain, while subtle shadows add depth to this contemplative scene. A gentle vignette frames the composition, drawing focus to this intimate display of faith and reflection.">
            <a:extLst>
              <a:ext uri="{FF2B5EF4-FFF2-40B4-BE49-F238E27FC236}">
                <a16:creationId xmlns:a16="http://schemas.microsoft.com/office/drawing/2014/main" id="{4E0C7711-291C-71EE-D898-D9655B973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17" r="15859" b="4"/>
          <a:stretch>
            <a:fillRect/>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0533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3542C-FDDA-5860-AFB4-45F362BA7A64}"/>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Bless our God, O peoples; let the sound of his praise be heard,</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who has kept us among the living and has not let our feet slip.</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For you, O God, have tested us; you have tried us as silver is tried.</a:t>
            </a:r>
          </a:p>
        </p:txBody>
      </p:sp>
    </p:spTree>
    <p:extLst>
      <p:ext uri="{BB962C8B-B14F-4D97-AF65-F5344CB8AC3E}">
        <p14:creationId xmlns:p14="http://schemas.microsoft.com/office/powerpoint/2010/main" val="25661831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6</a:t>
            </a:r>
            <a:r>
              <a:rPr lang="en-US" sz="3000" i="1" baseline="30000" dirty="0">
                <a:latin typeface="Verdana" panose="020B0604030504040204" pitchFamily="34" charset="0"/>
                <a:ea typeface="Verdana" panose="020B0604030504040204" pitchFamily="34" charset="0"/>
                <a:cs typeface="Verdana" panose="020B0604030504040204" pitchFamily="34" charset="0"/>
              </a:rPr>
              <a:t>th</a:t>
            </a:r>
            <a:r>
              <a:rPr lang="en-US" sz="3000" i="1" dirty="0">
                <a:latin typeface="Verdana" panose="020B0604030504040204" pitchFamily="34" charset="0"/>
                <a:ea typeface="Verdana" panose="020B0604030504040204" pitchFamily="34" charset="0"/>
                <a:cs typeface="Verdana" panose="020B0604030504040204" pitchFamily="34" charset="0"/>
              </a:rPr>
              <a:t> Sunday after Easter/ Mother’s Day</a:t>
            </a:r>
          </a:p>
          <a:p>
            <a:pPr algn="ctr" defTabSz="914400">
              <a:lnSpc>
                <a:spcPct val="90000"/>
              </a:lnSpc>
              <a:spcAft>
                <a:spcPts val="600"/>
              </a:spcAft>
            </a:pPr>
            <a:endParaRPr lang="en-US" sz="2800" i="1"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May 10</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0D32E164-E672-12D7-2691-D532EB1D8EDA}"/>
              </a:ext>
            </a:extLst>
          </p:cNvPr>
          <p:cNvPicPr>
            <a:picLocks noChangeAspect="1"/>
          </p:cNvPicPr>
          <p:nvPr/>
        </p:nvPicPr>
        <p:blipFill rotWithShape="1">
          <a:blip r:embed="rId3">
            <a:extLst>
              <a:ext uri="{28A0092B-C50C-407E-A947-70E740481C1C}">
                <a14:useLocalDpi xmlns:a14="http://schemas.microsoft.com/office/drawing/2010/main" val="0"/>
              </a:ext>
            </a:extLst>
          </a:blip>
          <a:srcRect t="10700" b="35350"/>
          <a:stretch>
            <a:fillRect/>
          </a:stretch>
        </p:blipFill>
        <p:spPr bwMode="auto">
          <a:xfrm>
            <a:off x="131179" y="1055913"/>
            <a:ext cx="4440821" cy="4292701"/>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9B8D0-963D-B2E9-753C-D545E410C4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FC411C-0302-D533-4FE6-F100EFC25807}"/>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You brought us into the net; you laid burdens on our backs;</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you let people ride over our heads; we went through fire and through water; yet you have brought us out to a spacious place.</a:t>
            </a:r>
          </a:p>
        </p:txBody>
      </p:sp>
    </p:spTree>
    <p:extLst>
      <p:ext uri="{BB962C8B-B14F-4D97-AF65-F5344CB8AC3E}">
        <p14:creationId xmlns:p14="http://schemas.microsoft.com/office/powerpoint/2010/main" val="428866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91F8-26CA-8D79-3813-8F821E9698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26C4E7-3265-E439-98B2-3AE6AD49FC23}"/>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13 </a:t>
            </a:r>
            <a:r>
              <a:rPr lang="en-US" sz="3000" dirty="0">
                <a:latin typeface="Verdana" panose="020B0604030504040204" pitchFamily="34" charset="0"/>
                <a:ea typeface="Verdana" panose="020B0604030504040204" pitchFamily="34" charset="0"/>
                <a:cs typeface="Verdana" panose="020B0604030504040204" pitchFamily="34" charset="0"/>
              </a:rPr>
              <a:t>I will come into your house with burnt offerings; I will pay you my vows,</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14</a:t>
            </a:r>
            <a:r>
              <a:rPr lang="en-US" sz="3000" dirty="0">
                <a:latin typeface="Verdana" panose="020B0604030504040204" pitchFamily="34" charset="0"/>
                <a:ea typeface="Verdana" panose="020B0604030504040204" pitchFamily="34" charset="0"/>
                <a:cs typeface="Verdana" panose="020B0604030504040204" pitchFamily="34" charset="0"/>
              </a:rPr>
              <a:t> those that my lips uttered and my mouth promised when I was in trouble.</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15 </a:t>
            </a:r>
            <a:r>
              <a:rPr lang="en-US" sz="3000" dirty="0">
                <a:latin typeface="Verdana" panose="020B0604030504040204" pitchFamily="34" charset="0"/>
                <a:ea typeface="Verdana" panose="020B0604030504040204" pitchFamily="34" charset="0"/>
                <a:cs typeface="Verdana" panose="020B0604030504040204" pitchFamily="34" charset="0"/>
              </a:rPr>
              <a:t>I will offer to you burnt offerings of fatted calves, with the smoke of the sacrifice of rams; I will make an offering of bulls and goats. Selah </a:t>
            </a:r>
          </a:p>
        </p:txBody>
      </p:sp>
    </p:spTree>
    <p:extLst>
      <p:ext uri="{BB962C8B-B14F-4D97-AF65-F5344CB8AC3E}">
        <p14:creationId xmlns:p14="http://schemas.microsoft.com/office/powerpoint/2010/main" val="25973335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82D2-B8F0-464B-758D-88DD468A24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2983D8-45DC-D9CD-9D7A-FA4F27B8D149}"/>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16 </a:t>
            </a:r>
            <a:r>
              <a:rPr lang="en-US" sz="3000" dirty="0">
                <a:latin typeface="Verdana" panose="020B0604030504040204" pitchFamily="34" charset="0"/>
                <a:ea typeface="Verdana" panose="020B0604030504040204" pitchFamily="34" charset="0"/>
                <a:cs typeface="Verdana" panose="020B0604030504040204" pitchFamily="34" charset="0"/>
              </a:rPr>
              <a:t>Come and hear, all you who fear God, and I will tell what he has done for me.</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17</a:t>
            </a:r>
            <a:r>
              <a:rPr lang="en-US" sz="3000" dirty="0">
                <a:latin typeface="Verdana" panose="020B0604030504040204" pitchFamily="34" charset="0"/>
                <a:ea typeface="Verdana" panose="020B0604030504040204" pitchFamily="34" charset="0"/>
                <a:cs typeface="Verdana" panose="020B0604030504040204" pitchFamily="34" charset="0"/>
              </a:rPr>
              <a:t> I cried aloud to him, and he was extolled with my tongue.</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18 </a:t>
            </a:r>
            <a:r>
              <a:rPr lang="en-US" sz="3000" dirty="0">
                <a:latin typeface="Verdana" panose="020B0604030504040204" pitchFamily="34" charset="0"/>
                <a:ea typeface="Verdana" panose="020B0604030504040204" pitchFamily="34" charset="0"/>
                <a:cs typeface="Verdana" panose="020B0604030504040204" pitchFamily="34" charset="0"/>
              </a:rPr>
              <a:t>If I had cherished iniquity in my heart, the Lord would not have listened.</a:t>
            </a:r>
            <a:br>
              <a:rPr lang="en-US" sz="3000" dirty="0">
                <a:latin typeface="Verdana" panose="020B0604030504040204" pitchFamily="34" charset="0"/>
                <a:ea typeface="Verdana" panose="020B0604030504040204" pitchFamily="34" charset="0"/>
                <a:cs typeface="Verdana" panose="020B0604030504040204" pitchFamily="34" charset="0"/>
              </a:rPr>
            </a:b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09008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FB79-211D-C159-19D2-FBC10503D0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6B33A9-6B48-1607-1177-27625A5EB828}"/>
              </a:ext>
            </a:extLst>
          </p:cNvPr>
          <p:cNvSpPr txBox="1"/>
          <p:nvPr/>
        </p:nvSpPr>
        <p:spPr>
          <a:xfrm>
            <a:off x="0" y="1698301"/>
            <a:ext cx="9144000" cy="3461397"/>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19 </a:t>
            </a:r>
            <a:r>
              <a:rPr lang="en-US" sz="3000" dirty="0">
                <a:latin typeface="Verdana" panose="020B0604030504040204" pitchFamily="34" charset="0"/>
                <a:ea typeface="Verdana" panose="020B0604030504040204" pitchFamily="34" charset="0"/>
                <a:cs typeface="Verdana" panose="020B0604030504040204" pitchFamily="34" charset="0"/>
              </a:rPr>
              <a:t>But truly God has listened; he has heard the words of my prayer.</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20 </a:t>
            </a:r>
            <a:r>
              <a:rPr lang="en-US" sz="3000" dirty="0">
                <a:latin typeface="Verdana" panose="020B0604030504040204" pitchFamily="34" charset="0"/>
                <a:ea typeface="Verdana" panose="020B0604030504040204" pitchFamily="34" charset="0"/>
                <a:cs typeface="Verdana" panose="020B0604030504040204" pitchFamily="34" charset="0"/>
              </a:rPr>
              <a:t>Blessed be God, who has not rejected my prayer or removed his steadfast love from me.</a:t>
            </a:r>
          </a:p>
        </p:txBody>
      </p:sp>
    </p:spTree>
    <p:extLst>
      <p:ext uri="{BB962C8B-B14F-4D97-AF65-F5344CB8AC3E}">
        <p14:creationId xmlns:p14="http://schemas.microsoft.com/office/powerpoint/2010/main" val="146334401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athered stone tablets bearing ancient commandments stand prominently against a rugged mountain landscape, bathed in golden rays of divine light. Dramatic beams break through dark clouds, creating a powerful contrast between the illuminated engravings and deep shadows cast across the sacred stones. Swirling mist and visible dust particles add an ethereal quality to the scene, while the symmetrical composition emphasizes the spiritual importance of these ancient laws. The rich textures of aged stone combine with celestial lighting to create a timeless moment of reverence. Warm amber tones blend with deep grays, celestial blues, and earthy terracotta colors, producing a cinematic atmosphere that transforms these historic tablets into a universal symbol of moral guidance and divine covenant.">
            <a:extLst>
              <a:ext uri="{FF2B5EF4-FFF2-40B4-BE49-F238E27FC236}">
                <a16:creationId xmlns:a16="http://schemas.microsoft.com/office/drawing/2014/main" id="{98BC5A93-0B0D-17E5-B6CB-F5E8656E3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57" r="6158"/>
          <a:stretch>
            <a:fillRect/>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3" name="Freeform: Shape 103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BCD5AB-431C-C7D3-CAC8-047029794144}"/>
              </a:ext>
            </a:extLst>
          </p:cNvPr>
          <p:cNvSpPr>
            <a:spLocks noGrp="1"/>
          </p:cNvSpPr>
          <p:nvPr>
            <p:ph type="ctrTitle"/>
          </p:nvPr>
        </p:nvSpPr>
        <p:spPr>
          <a:xfrm>
            <a:off x="358485" y="1122363"/>
            <a:ext cx="3017520" cy="3204134"/>
          </a:xfrm>
        </p:spPr>
        <p:txBody>
          <a:bodyPr anchor="b">
            <a:normAutofit/>
          </a:bodyPr>
          <a:lstStyle/>
          <a:p>
            <a:pPr algn="l"/>
            <a:r>
              <a:rPr lang="en-US" sz="4200" dirty="0"/>
              <a:t>John 14: 15 -21</a:t>
            </a:r>
          </a:p>
        </p:txBody>
      </p:sp>
      <p:sp>
        <p:nvSpPr>
          <p:cNvPr id="3" name="Subtitle 2">
            <a:extLst>
              <a:ext uri="{FF2B5EF4-FFF2-40B4-BE49-F238E27FC236}">
                <a16:creationId xmlns:a16="http://schemas.microsoft.com/office/drawing/2014/main" id="{FDC65ACD-8FB6-ED12-775A-935DC766DE0F}"/>
              </a:ext>
            </a:extLst>
          </p:cNvPr>
          <p:cNvSpPr>
            <a:spLocks noGrp="1"/>
          </p:cNvSpPr>
          <p:nvPr>
            <p:ph type="subTitle" idx="1"/>
          </p:nvPr>
        </p:nvSpPr>
        <p:spPr>
          <a:xfrm>
            <a:off x="358485" y="4872922"/>
            <a:ext cx="2949980" cy="1208141"/>
          </a:xfrm>
        </p:spPr>
        <p:txBody>
          <a:bodyPr>
            <a:normAutofit/>
          </a:bodyPr>
          <a:lstStyle/>
          <a:p>
            <a:pPr algn="l"/>
            <a:r>
              <a:rPr lang="en-US" sz="1700"/>
              <a:t>NRSVUE</a:t>
            </a:r>
          </a:p>
        </p:txBody>
      </p:sp>
      <p:sp>
        <p:nvSpPr>
          <p:cNvPr id="1037"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2104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80CD8-BD87-E486-EFE8-AFDEB1B6658E}"/>
              </a:ext>
            </a:extLst>
          </p:cNvPr>
          <p:cNvSpPr txBox="1"/>
          <p:nvPr/>
        </p:nvSpPr>
        <p:spPr>
          <a:xfrm>
            <a:off x="72190" y="1352053"/>
            <a:ext cx="8999620" cy="4153894"/>
          </a:xfrm>
          <a:prstGeom prst="rect">
            <a:avLst/>
          </a:prstGeom>
          <a:noFill/>
        </p:spPr>
        <p:txBody>
          <a:bodyPr wrap="square">
            <a:spAutoFit/>
          </a:bodyPr>
          <a:lstStyle/>
          <a:p>
            <a:pPr marL="0" marR="0" algn="ctr">
              <a:lnSpc>
                <a:spcPct val="150000"/>
              </a:lnSpc>
              <a:buNone/>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“If you love me, you will keep my commandments. </a:t>
            </a:r>
            <a:r>
              <a:rPr lang="en-US" sz="3000" dirty="0">
                <a:effectLst/>
                <a:latin typeface="Verdana" panose="020B0604030504040204" pitchFamily="34" charset="0"/>
                <a:ea typeface="Verdana" panose="020B0604030504040204" pitchFamily="34" charset="0"/>
                <a:cs typeface="Verdana" panose="020B0604030504040204" pitchFamily="34" charset="0"/>
              </a:rPr>
              <a:t> </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I will ask the Father, and he will give you another Advocate, to be with you forever. </a:t>
            </a: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0194198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036F-6E4A-C3BB-7AAF-F9F54F3E5C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A131D8-2446-DE8F-E905-49BE96058B11}"/>
              </a:ext>
            </a:extLst>
          </p:cNvPr>
          <p:cNvSpPr txBox="1"/>
          <p:nvPr/>
        </p:nvSpPr>
        <p:spPr>
          <a:xfrm>
            <a:off x="72190" y="1005804"/>
            <a:ext cx="8999620" cy="4846391"/>
          </a:xfrm>
          <a:prstGeom prst="rect">
            <a:avLst/>
          </a:prstGeom>
          <a:noFill/>
        </p:spPr>
        <p:txBody>
          <a:bodyPr wrap="square">
            <a:spAutoFit/>
          </a:bodyPr>
          <a:lstStyle/>
          <a:p>
            <a:pPr marL="0" marR="0" algn="ctr">
              <a:lnSpc>
                <a:spcPct val="150000"/>
              </a:lnSpc>
              <a:buNone/>
            </a:pPr>
            <a:r>
              <a:rPr lang="en-US" sz="3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This is the Spirit of truth, whom the world cannot receive because it neither sees him nor knows him. You know him because he abides with you, and he will be in you.</a:t>
            </a:r>
          </a:p>
          <a:p>
            <a:pPr marL="0" marR="0" algn="ctr">
              <a:lnSpc>
                <a:spcPct val="150000"/>
              </a:lnSpc>
              <a:buNone/>
            </a:pPr>
            <a:endPar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 will not leave you orphaned; I am coming to you.  </a:t>
            </a:r>
          </a:p>
        </p:txBody>
      </p:sp>
    </p:spTree>
    <p:extLst>
      <p:ext uri="{BB962C8B-B14F-4D97-AF65-F5344CB8AC3E}">
        <p14:creationId xmlns:p14="http://schemas.microsoft.com/office/powerpoint/2010/main" val="584989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66397-DA34-5FCA-B14B-E351D0E7D6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0EDB81-4792-58C4-8242-315742CB433B}"/>
              </a:ext>
            </a:extLst>
          </p:cNvPr>
          <p:cNvSpPr txBox="1"/>
          <p:nvPr/>
        </p:nvSpPr>
        <p:spPr>
          <a:xfrm>
            <a:off x="72190" y="1352053"/>
            <a:ext cx="899962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19 </a:t>
            </a:r>
            <a:r>
              <a:rPr lang="en-US" sz="3000" dirty="0">
                <a:latin typeface="Verdana" panose="020B0604030504040204" pitchFamily="34" charset="0"/>
                <a:ea typeface="Verdana" panose="020B0604030504040204" pitchFamily="34" charset="0"/>
                <a:cs typeface="Verdana" panose="020B0604030504040204" pitchFamily="34" charset="0"/>
              </a:rPr>
              <a:t>In a little while the world will no longer see me, but you will see me; because I live, you also will live.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20 </a:t>
            </a:r>
            <a:r>
              <a:rPr lang="en-US" sz="3000" dirty="0">
                <a:latin typeface="Verdana" panose="020B0604030504040204" pitchFamily="34" charset="0"/>
                <a:ea typeface="Verdana" panose="020B0604030504040204" pitchFamily="34" charset="0"/>
                <a:cs typeface="Verdana" panose="020B0604030504040204" pitchFamily="34" charset="0"/>
              </a:rPr>
              <a:t>On that day you will know that I am in my Father, and you in me, and I in you.  </a:t>
            </a:r>
          </a:p>
        </p:txBody>
      </p:sp>
    </p:spTree>
    <p:extLst>
      <p:ext uri="{BB962C8B-B14F-4D97-AF65-F5344CB8AC3E}">
        <p14:creationId xmlns:p14="http://schemas.microsoft.com/office/powerpoint/2010/main" val="31159367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60CA5-661A-0C9D-2018-704D4008F6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24163E-DB1D-D828-47B7-2FCD0E5531BF}"/>
              </a:ext>
            </a:extLst>
          </p:cNvPr>
          <p:cNvSpPr txBox="1"/>
          <p:nvPr/>
        </p:nvSpPr>
        <p:spPr>
          <a:xfrm>
            <a:off x="72190" y="2044550"/>
            <a:ext cx="8999620" cy="2768900"/>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21 </a:t>
            </a:r>
            <a:r>
              <a:rPr lang="en-US" sz="3000" dirty="0">
                <a:latin typeface="Verdana" panose="020B0604030504040204" pitchFamily="34" charset="0"/>
                <a:ea typeface="Verdana" panose="020B0604030504040204" pitchFamily="34" charset="0"/>
                <a:cs typeface="Verdana" panose="020B0604030504040204" pitchFamily="34" charset="0"/>
              </a:rPr>
              <a:t>They who have my commandments and keep them are those who love me, and those who love me will be loved by my Father, and I will love them and reveal myself to them.”</a:t>
            </a:r>
          </a:p>
        </p:txBody>
      </p:sp>
    </p:spTree>
    <p:extLst>
      <p:ext uri="{BB962C8B-B14F-4D97-AF65-F5344CB8AC3E}">
        <p14:creationId xmlns:p14="http://schemas.microsoft.com/office/powerpoint/2010/main" val="38244787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and white heart&#10;&#10;AI-generated content may be incorrect.">
            <a:extLst>
              <a:ext uri="{FF2B5EF4-FFF2-40B4-BE49-F238E27FC236}">
                <a16:creationId xmlns:a16="http://schemas.microsoft.com/office/drawing/2014/main" id="{EBE5D282-6FA0-76AA-27AB-75BF09245919}"/>
              </a:ext>
            </a:extLst>
          </p:cNvPr>
          <p:cNvPicPr>
            <a:picLocks noChangeAspect="1"/>
          </p:cNvPicPr>
          <p:nvPr/>
        </p:nvPicPr>
        <p:blipFill>
          <a:blip r:embed="rId2">
            <a:alphaModFix amt="20000"/>
          </a:blip>
          <a:stretch>
            <a:fillRect/>
          </a:stretch>
        </p:blipFill>
        <p:spPr>
          <a:xfrm>
            <a:off x="0" y="-6264"/>
            <a:ext cx="9144000" cy="6864264"/>
          </a:xfrm>
          <a:prstGeom prst="rect">
            <a:avLst/>
          </a:prstGeom>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861774"/>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“Love That Never Quits”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2359940"/>
            <a:ext cx="8509970" cy="2554545"/>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023707107"/>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1992077"/>
            <a:ext cx="8509970"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I looked over Jordan,</a:t>
            </a:r>
          </a:p>
          <a:p>
            <a:pPr algn="ctr"/>
            <a:r>
              <a:rPr lang="is-IS" sz="4000" dirty="0">
                <a:latin typeface="Times New Roman" charset="0"/>
                <a:ea typeface="Times New Roman" charset="0"/>
                <a:cs typeface="Times New Roman" charset="0"/>
              </a:rPr>
              <a:t>and what did I see,</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A band of angels</a:t>
            </a:r>
          </a:p>
          <a:p>
            <a:pPr algn="ctr"/>
            <a:r>
              <a:rPr lang="is-IS" sz="4000" dirty="0">
                <a:latin typeface="Times New Roman" charset="0"/>
                <a:ea typeface="Times New Roman" charset="0"/>
                <a:cs typeface="Times New Roman" charset="0"/>
              </a:rPr>
              <a:t>coming after me,</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79449212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2359940"/>
            <a:ext cx="8509970" cy="2554545"/>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45378015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1992077"/>
            <a:ext cx="8509970"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If you get there</a:t>
            </a:r>
          </a:p>
          <a:p>
            <a:pPr algn="ctr"/>
            <a:r>
              <a:rPr lang="is-IS" sz="4000" dirty="0">
                <a:latin typeface="Times New Roman" charset="0"/>
                <a:ea typeface="Times New Roman" charset="0"/>
                <a:cs typeface="Times New Roman" charset="0"/>
              </a:rPr>
              <a:t>before I do,</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tell all my friends</a:t>
            </a:r>
          </a:p>
          <a:p>
            <a:pPr algn="ctr"/>
            <a:r>
              <a:rPr lang="is-IS" sz="4000" dirty="0">
                <a:latin typeface="Times New Roman" charset="0"/>
                <a:ea typeface="Times New Roman" charset="0"/>
                <a:cs typeface="Times New Roman" charset="0"/>
              </a:rPr>
              <a:t>I</a:t>
            </a:r>
            <a:r>
              <a:rPr lang="en-US" sz="4000" dirty="0">
                <a:latin typeface="Times New Roman" panose="02020603050405020304" pitchFamily="18" charset="0"/>
                <a:cs typeface="Times New Roman" panose="02020603050405020304" pitchFamily="18" charset="0"/>
              </a:rPr>
              <a:t>’</a:t>
            </a:r>
            <a:r>
              <a:rPr lang="is-IS" sz="4000" dirty="0">
                <a:latin typeface="Times New Roman" charset="0"/>
                <a:ea typeface="Times New Roman" charset="0"/>
                <a:cs typeface="Times New Roman" charset="0"/>
              </a:rPr>
              <a:t>m coming too, </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36418842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2359940"/>
            <a:ext cx="8509970" cy="2554545"/>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22668974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1992077"/>
            <a:ext cx="8509970"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I</a:t>
            </a:r>
            <a:r>
              <a:rPr lang="en-US" sz="4000" dirty="0">
                <a:latin typeface="Times New Roman" panose="02020603050405020304" pitchFamily="18" charset="0"/>
                <a:cs typeface="Times New Roman" panose="02020603050405020304" pitchFamily="18" charset="0"/>
              </a:rPr>
              <a:t>’</a:t>
            </a:r>
            <a:r>
              <a:rPr lang="is-IS" sz="4000" dirty="0">
                <a:latin typeface="Times New Roman" charset="0"/>
                <a:ea typeface="Times New Roman" charset="0"/>
                <a:cs typeface="Times New Roman" charset="0"/>
              </a:rPr>
              <a:t>m sometimes up,</a:t>
            </a:r>
          </a:p>
          <a:p>
            <a:pPr algn="ctr"/>
            <a:r>
              <a:rPr lang="is-IS" sz="4000" dirty="0">
                <a:latin typeface="Times New Roman" charset="0"/>
                <a:ea typeface="Times New Roman" charset="0"/>
                <a:cs typeface="Times New Roman" charset="0"/>
              </a:rPr>
              <a:t>I</a:t>
            </a:r>
            <a:r>
              <a:rPr lang="en-US" sz="4000" dirty="0">
                <a:latin typeface="Times New Roman" panose="02020603050405020304" pitchFamily="18" charset="0"/>
                <a:cs typeface="Times New Roman" panose="02020603050405020304" pitchFamily="18" charset="0"/>
              </a:rPr>
              <a:t>’</a:t>
            </a:r>
            <a:r>
              <a:rPr lang="is-IS" sz="4000" dirty="0">
                <a:latin typeface="Times New Roman" charset="0"/>
                <a:ea typeface="Times New Roman" charset="0"/>
                <a:cs typeface="Times New Roman" charset="0"/>
              </a:rPr>
              <a:t>m sometimes down,</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but still my soul</a:t>
            </a:r>
          </a:p>
          <a:p>
            <a:pPr algn="ctr"/>
            <a:r>
              <a:rPr lang="is-IS" sz="4000" dirty="0">
                <a:latin typeface="Times New Roman" charset="0"/>
                <a:ea typeface="Times New Roman" charset="0"/>
                <a:cs typeface="Times New Roman" charset="0"/>
              </a:rPr>
              <a:t>feels heavenly bound, </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60925418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2359940"/>
            <a:ext cx="8509970" cy="2554545"/>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72804381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1992077"/>
            <a:ext cx="8509970"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The brightest day</a:t>
            </a:r>
          </a:p>
          <a:p>
            <a:pPr algn="ctr"/>
            <a:r>
              <a:rPr lang="is-IS" sz="4000" dirty="0">
                <a:latin typeface="Times New Roman" charset="0"/>
                <a:ea typeface="Times New Roman" charset="0"/>
                <a:cs typeface="Times New Roman" charset="0"/>
              </a:rPr>
              <a:t>that I can say,</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when Jesus washed</a:t>
            </a:r>
          </a:p>
          <a:p>
            <a:pPr algn="ctr"/>
            <a:r>
              <a:rPr lang="is-IS" sz="4000" dirty="0">
                <a:latin typeface="Times New Roman" charset="0"/>
                <a:ea typeface="Times New Roman" charset="0"/>
                <a:cs typeface="Times New Roman" charset="0"/>
              </a:rPr>
              <a:t>my sins away, </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84534923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5A97-1F0B-874F-A8DC-3295DC55D26D}"/>
              </a:ext>
            </a:extLst>
          </p:cNvPr>
          <p:cNvPicPr>
            <a:picLocks noChangeAspect="1"/>
          </p:cNvPicPr>
          <p:nvPr/>
        </p:nvPicPr>
        <p:blipFill rotWithShape="1">
          <a:blip r:embed="rId2">
            <a:alphaModFix amt="20000"/>
          </a:blip>
          <a:srcRect l="19303" r="5680"/>
          <a:stretch/>
        </p:blipFill>
        <p:spPr>
          <a:xfrm>
            <a:off x="0" y="0"/>
            <a:ext cx="9144001" cy="6858000"/>
          </a:xfrm>
          <a:prstGeom prst="rect">
            <a:avLst/>
          </a:prstGeom>
        </p:spPr>
      </p:pic>
      <p:sp>
        <p:nvSpPr>
          <p:cNvPr id="6" name="TextBox 5"/>
          <p:cNvSpPr txBox="1"/>
          <p:nvPr/>
        </p:nvSpPr>
        <p:spPr>
          <a:xfrm>
            <a:off x="317014" y="2359940"/>
            <a:ext cx="8509970" cy="2554545"/>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p>
          <a:p>
            <a:pPr algn="ctr"/>
            <a:r>
              <a:rPr lang="is-IS" sz="4000" dirty="0">
                <a:latin typeface="Times New Roman" charset="0"/>
                <a:ea typeface="Times New Roman" charset="0"/>
                <a:cs typeface="Times New Roman" charset="0"/>
              </a:rPr>
              <a:t>swing low, sweet chariot,</a:t>
            </a:r>
          </a:p>
          <a:p>
            <a:pPr algn="ctr"/>
            <a:r>
              <a:rPr lang="is-IS" sz="4000" dirty="0">
                <a:latin typeface="Times New Roman" charset="0"/>
                <a:ea typeface="Times New Roman" charset="0"/>
                <a:cs typeface="Times New Roman" charset="0"/>
              </a:rPr>
              <a:t>coming for to carry me home.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“Swing Low, Sweet Chariot”    UMH 703</a:t>
            </a:r>
          </a:p>
          <a:p>
            <a:pPr algn="ctr"/>
            <a:r>
              <a:rPr lang="en-US" sz="1600" dirty="0">
                <a:latin typeface="Times New Roman" charset="0"/>
                <a:ea typeface="Times New Roman" charset="0"/>
                <a:cs typeface="Times New Roman" charset="0"/>
              </a:rPr>
              <a:t>WORDS and MUSIC: Afro-American spiritual; adapted and arranged by William Farley Smith, 1987</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07719433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21045"/>
            <a:ext cx="7215812" cy="1515173"/>
          </a:xfrm>
        </p:spPr>
        <p:txBody>
          <a:bodyPr>
            <a:noAutofit/>
          </a:bodyPr>
          <a:lstStyle/>
          <a:p>
            <a:pPr>
              <a:lnSpc>
                <a:spcPct val="150000"/>
              </a:lnSpc>
            </a:pPr>
            <a:r>
              <a:rPr lang="en-US" dirty="0"/>
              <a:t>The world searches for a God it cannot name, but we have been found by Him!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429000"/>
            <a:ext cx="7215811" cy="1515172"/>
          </a:xfrm>
        </p:spPr>
        <p:txBody>
          <a:bodyPr>
            <a:noAutofit/>
          </a:bodyPr>
          <a:lstStyle/>
          <a:p>
            <a:pPr>
              <a:lnSpc>
                <a:spcPct val="150000"/>
              </a:lnSpc>
            </a:pPr>
            <a:r>
              <a:rPr lang="en-US" dirty="0"/>
              <a:t>Praise our God, all peoples! Let the sound of His praise be heard!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48189"/>
            <a:ext cx="7215812" cy="1515173"/>
          </a:xfrm>
        </p:spPr>
        <p:txBody>
          <a:bodyPr>
            <a:noAutofit/>
          </a:bodyPr>
          <a:lstStyle/>
          <a:p>
            <a:pPr>
              <a:lnSpc>
                <a:spcPct val="150000"/>
              </a:lnSpc>
            </a:pPr>
            <a:r>
              <a:rPr lang="en-US" dirty="0"/>
              <a:t>He is not far from any one of us, He is here, He is near, He is alive!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398363"/>
            <a:ext cx="7215812" cy="1515172"/>
          </a:xfrm>
        </p:spPr>
        <p:txBody>
          <a:bodyPr>
            <a:noAutofit/>
          </a:bodyPr>
          <a:lstStyle/>
          <a:p>
            <a:pPr>
              <a:lnSpc>
                <a:spcPct val="150000"/>
              </a:lnSpc>
            </a:pPr>
            <a:r>
              <a:rPr lang="en-US" dirty="0"/>
              <a:t>God brought us through, and we are still here to praise Him!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“Because He Lives”  UMH 364</a:t>
            </a:r>
          </a:p>
          <a:p>
            <a:pPr algn="ctr"/>
            <a:r>
              <a:rPr lang="en-US" dirty="0">
                <a:latin typeface="Times New Roman" charset="0"/>
                <a:ea typeface="Times New Roman" charset="0"/>
                <a:cs typeface="Times New Roman" charset="0"/>
              </a:rPr>
              <a:t>WORDS: Gloria and William J. Gaither, 1971     MUSIC: William J. Gaither, 1971</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2EC99562-88A0-5C77-B1C7-7DBD9B789761}"/>
              </a:ext>
            </a:extLst>
          </p:cNvPr>
          <p:cNvSpPr txBox="1"/>
          <p:nvPr/>
        </p:nvSpPr>
        <p:spPr>
          <a:xfrm>
            <a:off x="155501" y="2039324"/>
            <a:ext cx="8832714" cy="2779351"/>
          </a:xfrm>
          <a:prstGeom prst="rect">
            <a:avLst/>
          </a:prstGeom>
          <a:noFill/>
        </p:spPr>
        <p:txBody>
          <a:bodyPr wrap="square">
            <a:spAutoFit/>
          </a:bodyPr>
          <a:lstStyle/>
          <a:p>
            <a:pPr algn="ctr">
              <a:lnSpc>
                <a:spcPct val="150000"/>
              </a:lnSpc>
            </a:pPr>
            <a:r>
              <a:rPr lang="en-US" sz="3000" b="1" dirty="0">
                <a:latin typeface="Times New Roman" charset="0"/>
                <a:ea typeface="Times New Roman" charset="0"/>
                <a:cs typeface="Times New Roman" charset="0"/>
              </a:rPr>
              <a:t>God sent his Son, they called him Jesus; </a:t>
            </a:r>
          </a:p>
          <a:p>
            <a:pPr algn="ctr">
              <a:lnSpc>
                <a:spcPct val="150000"/>
              </a:lnSpc>
            </a:pPr>
            <a:r>
              <a:rPr lang="en-US" sz="3000" b="1" dirty="0">
                <a:latin typeface="Times New Roman" charset="0"/>
                <a:ea typeface="Times New Roman" charset="0"/>
                <a:cs typeface="Times New Roman" charset="0"/>
              </a:rPr>
              <a:t>he came to love, heal, and forgive; </a:t>
            </a:r>
          </a:p>
          <a:p>
            <a:pPr algn="ctr">
              <a:lnSpc>
                <a:spcPct val="150000"/>
              </a:lnSpc>
            </a:pPr>
            <a:r>
              <a:rPr lang="en-US" sz="3000" b="1" dirty="0">
                <a:latin typeface="Times New Roman" charset="0"/>
                <a:ea typeface="Times New Roman" charset="0"/>
                <a:cs typeface="Times New Roman" charset="0"/>
              </a:rPr>
              <a:t>he lived and died to buy my pardon, </a:t>
            </a:r>
          </a:p>
          <a:p>
            <a:pPr algn="ctr">
              <a:lnSpc>
                <a:spcPct val="150000"/>
              </a:lnSpc>
            </a:pPr>
            <a:r>
              <a:rPr lang="en-US" sz="3000" b="1" dirty="0">
                <a:latin typeface="Times New Roman" charset="0"/>
                <a:ea typeface="Times New Roman" charset="0"/>
                <a:cs typeface="Times New Roman" charset="0"/>
              </a:rPr>
              <a:t>an empty grave is there to prove my Savior lives.</a:t>
            </a:r>
          </a:p>
        </p:txBody>
      </p:sp>
    </p:spTree>
    <p:extLst>
      <p:ext uri="{BB962C8B-B14F-4D97-AF65-F5344CB8AC3E}">
        <p14:creationId xmlns:p14="http://schemas.microsoft.com/office/powerpoint/2010/main" val="393159877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D102E-0ED3-2C41-DBD8-F83D17BF15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59AA2A-2914-60EE-A3E2-E0B42CCF9D30}"/>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“Because He Lives”  UMH 364</a:t>
            </a:r>
          </a:p>
          <a:p>
            <a:pPr algn="ctr"/>
            <a:r>
              <a:rPr lang="en-US" dirty="0">
                <a:latin typeface="Times New Roman" charset="0"/>
                <a:ea typeface="Times New Roman" charset="0"/>
                <a:cs typeface="Times New Roman" charset="0"/>
              </a:rPr>
              <a:t>WORDS: Gloria and William J. Gaither, 1971     MUSIC: William J. Gaither, 1971</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5537D2CB-5FB2-2D52-2CC5-1220B2801B6A}"/>
              </a:ext>
            </a:extLst>
          </p:cNvPr>
          <p:cNvSpPr txBox="1"/>
          <p:nvPr/>
        </p:nvSpPr>
        <p:spPr>
          <a:xfrm>
            <a:off x="155501" y="2039324"/>
            <a:ext cx="8832714" cy="2779351"/>
          </a:xfrm>
          <a:prstGeom prst="rect">
            <a:avLst/>
          </a:prstGeom>
          <a:noFill/>
        </p:spPr>
        <p:txBody>
          <a:bodyPr wrap="square">
            <a:spAutoFit/>
          </a:bodyPr>
          <a:lstStyle/>
          <a:p>
            <a:pPr algn="ctr">
              <a:lnSpc>
                <a:spcPct val="150000"/>
              </a:lnSpc>
            </a:pPr>
            <a:r>
              <a:rPr lang="en-US" sz="3000" b="1" dirty="0">
                <a:latin typeface="Times New Roman" charset="0"/>
                <a:ea typeface="Times New Roman" charset="0"/>
                <a:cs typeface="Times New Roman" charset="0"/>
              </a:rPr>
              <a:t>Because he lives, I can face tomorrow;</a:t>
            </a:r>
          </a:p>
          <a:p>
            <a:pPr algn="ctr">
              <a:lnSpc>
                <a:spcPct val="150000"/>
              </a:lnSpc>
            </a:pPr>
            <a:r>
              <a:rPr lang="en-US" sz="3000" b="1" dirty="0">
                <a:latin typeface="Times New Roman" charset="0"/>
                <a:ea typeface="Times New Roman" charset="0"/>
                <a:cs typeface="Times New Roman" charset="0"/>
              </a:rPr>
              <a:t>because he lives, all fear is gone;</a:t>
            </a:r>
          </a:p>
          <a:p>
            <a:pPr algn="ctr">
              <a:lnSpc>
                <a:spcPct val="150000"/>
              </a:lnSpc>
            </a:pPr>
            <a:r>
              <a:rPr lang="en-US" sz="3000" b="1" dirty="0">
                <a:latin typeface="Times New Roman" charset="0"/>
                <a:ea typeface="Times New Roman" charset="0"/>
                <a:cs typeface="Times New Roman" charset="0"/>
              </a:rPr>
              <a:t>because I know he holds the future,</a:t>
            </a:r>
          </a:p>
          <a:p>
            <a:pPr algn="ctr">
              <a:lnSpc>
                <a:spcPct val="150000"/>
              </a:lnSpc>
            </a:pPr>
            <a:r>
              <a:rPr lang="en-US" sz="3000" b="1" dirty="0">
                <a:latin typeface="Times New Roman" charset="0"/>
                <a:ea typeface="Times New Roman" charset="0"/>
                <a:cs typeface="Times New Roman" charset="0"/>
              </a:rPr>
              <a:t>and life is worth the living just because he lives.</a:t>
            </a:r>
          </a:p>
        </p:txBody>
      </p:sp>
    </p:spTree>
    <p:extLst>
      <p:ext uri="{BB962C8B-B14F-4D97-AF65-F5344CB8AC3E}">
        <p14:creationId xmlns:p14="http://schemas.microsoft.com/office/powerpoint/2010/main" val="140768414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59003-E24F-F094-0307-08B0A0BA28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BFDA49-7476-2C23-6DD1-22D1A82DEA54}"/>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“Because He Lives”  UMH 364</a:t>
            </a:r>
          </a:p>
          <a:p>
            <a:pPr algn="ctr"/>
            <a:r>
              <a:rPr lang="en-US" dirty="0">
                <a:latin typeface="Times New Roman" charset="0"/>
                <a:ea typeface="Times New Roman" charset="0"/>
                <a:cs typeface="Times New Roman" charset="0"/>
              </a:rPr>
              <a:t>WORDS: Gloria and William J. Gaither, 1971     MUSIC: William J. Gaither, 1971</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47CF9EE5-90FA-D370-B00E-4354F7E04573}"/>
              </a:ext>
            </a:extLst>
          </p:cNvPr>
          <p:cNvSpPr txBox="1"/>
          <p:nvPr/>
        </p:nvSpPr>
        <p:spPr>
          <a:xfrm>
            <a:off x="155501" y="2039324"/>
            <a:ext cx="8832714" cy="2779351"/>
          </a:xfrm>
          <a:prstGeom prst="rect">
            <a:avLst/>
          </a:prstGeom>
          <a:noFill/>
        </p:spPr>
        <p:txBody>
          <a:bodyPr wrap="square">
            <a:spAutoFit/>
          </a:bodyPr>
          <a:lstStyle/>
          <a:p>
            <a:pPr algn="ctr">
              <a:lnSpc>
                <a:spcPct val="150000"/>
              </a:lnSpc>
            </a:pPr>
            <a:r>
              <a:rPr lang="en-US" sz="3000" b="1" dirty="0">
                <a:latin typeface="Times New Roman" charset="0"/>
                <a:ea typeface="Times New Roman" charset="0"/>
                <a:cs typeface="Times New Roman" charset="0"/>
              </a:rPr>
              <a:t>How sweet to hold a newborn baby,</a:t>
            </a:r>
          </a:p>
          <a:p>
            <a:pPr algn="ctr">
              <a:lnSpc>
                <a:spcPct val="150000"/>
              </a:lnSpc>
            </a:pPr>
            <a:r>
              <a:rPr lang="en-US" sz="3000" b="1" dirty="0">
                <a:latin typeface="Times New Roman" charset="0"/>
                <a:ea typeface="Times New Roman" charset="0"/>
                <a:cs typeface="Times New Roman" charset="0"/>
              </a:rPr>
              <a:t>and feel the pride and joy he gives;</a:t>
            </a:r>
          </a:p>
          <a:p>
            <a:pPr algn="ctr">
              <a:lnSpc>
                <a:spcPct val="150000"/>
              </a:lnSpc>
            </a:pPr>
            <a:r>
              <a:rPr lang="en-US" sz="3000" b="1" dirty="0">
                <a:latin typeface="Times New Roman" charset="0"/>
                <a:ea typeface="Times New Roman" charset="0"/>
                <a:cs typeface="Times New Roman" charset="0"/>
              </a:rPr>
              <a:t>but greater still the calm assurance,</a:t>
            </a:r>
          </a:p>
          <a:p>
            <a:pPr algn="ctr">
              <a:lnSpc>
                <a:spcPct val="150000"/>
              </a:lnSpc>
            </a:pPr>
            <a:r>
              <a:rPr lang="en-US" sz="3000" b="1" dirty="0">
                <a:latin typeface="Times New Roman" charset="0"/>
                <a:ea typeface="Times New Roman" charset="0"/>
                <a:cs typeface="Times New Roman" charset="0"/>
              </a:rPr>
              <a:t>this child can face uncertain days because he lives.</a:t>
            </a:r>
          </a:p>
        </p:txBody>
      </p:sp>
    </p:spTree>
    <p:extLst>
      <p:ext uri="{BB962C8B-B14F-4D97-AF65-F5344CB8AC3E}">
        <p14:creationId xmlns:p14="http://schemas.microsoft.com/office/powerpoint/2010/main" val="3508113867"/>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E167-3E24-01C9-3BD3-777F9927BE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BF32C7-3ABD-B1A0-B5AA-2AFA0C391946}"/>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“Because He Lives”  UMH 364</a:t>
            </a:r>
          </a:p>
          <a:p>
            <a:pPr algn="ctr"/>
            <a:r>
              <a:rPr lang="en-US" dirty="0">
                <a:latin typeface="Times New Roman" charset="0"/>
                <a:ea typeface="Times New Roman" charset="0"/>
                <a:cs typeface="Times New Roman" charset="0"/>
              </a:rPr>
              <a:t>WORDS: Gloria and William J. Gaither, 1971     MUSIC: William J. Gaither, 1971</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91A73198-0A4A-5880-5FFA-1E613E596088}"/>
              </a:ext>
            </a:extLst>
          </p:cNvPr>
          <p:cNvSpPr txBox="1"/>
          <p:nvPr/>
        </p:nvSpPr>
        <p:spPr>
          <a:xfrm>
            <a:off x="155501" y="2039324"/>
            <a:ext cx="8832714" cy="2779351"/>
          </a:xfrm>
          <a:prstGeom prst="rect">
            <a:avLst/>
          </a:prstGeom>
          <a:noFill/>
        </p:spPr>
        <p:txBody>
          <a:bodyPr wrap="square">
            <a:spAutoFit/>
          </a:bodyPr>
          <a:lstStyle/>
          <a:p>
            <a:pPr algn="ctr">
              <a:lnSpc>
                <a:spcPct val="150000"/>
              </a:lnSpc>
            </a:pPr>
            <a:r>
              <a:rPr lang="en-US" sz="3000" b="1" dirty="0">
                <a:latin typeface="Times New Roman" charset="0"/>
                <a:ea typeface="Times New Roman" charset="0"/>
                <a:cs typeface="Times New Roman" charset="0"/>
              </a:rPr>
              <a:t>Because he lives, I can face tomorrow;</a:t>
            </a:r>
          </a:p>
          <a:p>
            <a:pPr algn="ctr">
              <a:lnSpc>
                <a:spcPct val="150000"/>
              </a:lnSpc>
            </a:pPr>
            <a:r>
              <a:rPr lang="en-US" sz="3000" b="1" dirty="0">
                <a:latin typeface="Times New Roman" charset="0"/>
                <a:ea typeface="Times New Roman" charset="0"/>
                <a:cs typeface="Times New Roman" charset="0"/>
              </a:rPr>
              <a:t>because he lives, all fear is gone;</a:t>
            </a:r>
          </a:p>
          <a:p>
            <a:pPr algn="ctr">
              <a:lnSpc>
                <a:spcPct val="150000"/>
              </a:lnSpc>
            </a:pPr>
            <a:r>
              <a:rPr lang="en-US" sz="3000" b="1" dirty="0">
                <a:latin typeface="Times New Roman" charset="0"/>
                <a:ea typeface="Times New Roman" charset="0"/>
                <a:cs typeface="Times New Roman" charset="0"/>
              </a:rPr>
              <a:t>because I know he holds the future,</a:t>
            </a:r>
          </a:p>
          <a:p>
            <a:pPr algn="ctr">
              <a:lnSpc>
                <a:spcPct val="150000"/>
              </a:lnSpc>
            </a:pPr>
            <a:r>
              <a:rPr lang="en-US" sz="3000" b="1" dirty="0">
                <a:latin typeface="Times New Roman" charset="0"/>
                <a:ea typeface="Times New Roman" charset="0"/>
                <a:cs typeface="Times New Roman" charset="0"/>
              </a:rPr>
              <a:t>and life is worth the living just because he lives.</a:t>
            </a:r>
          </a:p>
        </p:txBody>
      </p:sp>
    </p:spTree>
    <p:extLst>
      <p:ext uri="{BB962C8B-B14F-4D97-AF65-F5344CB8AC3E}">
        <p14:creationId xmlns:p14="http://schemas.microsoft.com/office/powerpoint/2010/main" val="1985340380"/>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489A-4FB9-3351-5138-CB9E418DB7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69F881-6F1C-F076-6F5F-8E545E69E7AB}"/>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“Because He Lives”  UMH 364</a:t>
            </a:r>
          </a:p>
          <a:p>
            <a:pPr algn="ctr"/>
            <a:r>
              <a:rPr lang="en-US" dirty="0">
                <a:latin typeface="Times New Roman" charset="0"/>
                <a:ea typeface="Times New Roman" charset="0"/>
                <a:cs typeface="Times New Roman" charset="0"/>
              </a:rPr>
              <a:t>WORDS: Gloria and William J. Gaither, 1971     MUSIC: William J. Gaither, 1971</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A2686632-CD92-DA55-71BC-4C2BE66CB095}"/>
              </a:ext>
            </a:extLst>
          </p:cNvPr>
          <p:cNvSpPr txBox="1"/>
          <p:nvPr/>
        </p:nvSpPr>
        <p:spPr>
          <a:xfrm>
            <a:off x="155501" y="2039324"/>
            <a:ext cx="8832714" cy="2779351"/>
          </a:xfrm>
          <a:prstGeom prst="rect">
            <a:avLst/>
          </a:prstGeom>
          <a:noFill/>
        </p:spPr>
        <p:txBody>
          <a:bodyPr wrap="square">
            <a:spAutoFit/>
          </a:bodyPr>
          <a:lstStyle/>
          <a:p>
            <a:pPr algn="ctr">
              <a:lnSpc>
                <a:spcPct val="150000"/>
              </a:lnSpc>
            </a:pPr>
            <a:r>
              <a:rPr lang="en-US" sz="3000" b="1" dirty="0">
                <a:latin typeface="Times New Roman" charset="0"/>
                <a:ea typeface="Times New Roman" charset="0"/>
                <a:cs typeface="Times New Roman" charset="0"/>
              </a:rPr>
              <a:t>And then one day I’ll cross the river;</a:t>
            </a:r>
          </a:p>
          <a:p>
            <a:pPr algn="ctr">
              <a:lnSpc>
                <a:spcPct val="150000"/>
              </a:lnSpc>
            </a:pPr>
            <a:r>
              <a:rPr lang="en-US" sz="3000" b="1" dirty="0">
                <a:latin typeface="Times New Roman" charset="0"/>
                <a:ea typeface="Times New Roman" charset="0"/>
                <a:cs typeface="Times New Roman" charset="0"/>
              </a:rPr>
              <a:t>I’ll fight life’s final war with pain;</a:t>
            </a:r>
          </a:p>
          <a:p>
            <a:pPr algn="ctr">
              <a:lnSpc>
                <a:spcPct val="150000"/>
              </a:lnSpc>
            </a:pPr>
            <a:r>
              <a:rPr lang="en-US" sz="3000" b="1" dirty="0">
                <a:latin typeface="Times New Roman" charset="0"/>
                <a:ea typeface="Times New Roman" charset="0"/>
                <a:cs typeface="Times New Roman" charset="0"/>
              </a:rPr>
              <a:t>and then as death gives way to victory,</a:t>
            </a:r>
          </a:p>
          <a:p>
            <a:pPr algn="ctr">
              <a:lnSpc>
                <a:spcPct val="150000"/>
              </a:lnSpc>
            </a:pPr>
            <a:r>
              <a:rPr lang="en-US" sz="3000" b="1" dirty="0">
                <a:latin typeface="Times New Roman" charset="0"/>
                <a:ea typeface="Times New Roman" charset="0"/>
                <a:cs typeface="Times New Roman" charset="0"/>
              </a:rPr>
              <a:t>I’ll see the lights of glory and I’ll know he reigns.</a:t>
            </a:r>
          </a:p>
        </p:txBody>
      </p:sp>
    </p:spTree>
    <p:extLst>
      <p:ext uri="{BB962C8B-B14F-4D97-AF65-F5344CB8AC3E}">
        <p14:creationId xmlns:p14="http://schemas.microsoft.com/office/powerpoint/2010/main" val="327046557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B24B6-72FD-BB99-7409-C84D7B7EFF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F9AC9A-0C7B-8195-30C7-ACA7A1B9FC20}"/>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“Because He Lives”  UMH 364</a:t>
            </a:r>
          </a:p>
          <a:p>
            <a:pPr algn="ctr"/>
            <a:r>
              <a:rPr lang="en-US" dirty="0">
                <a:latin typeface="Times New Roman" charset="0"/>
                <a:ea typeface="Times New Roman" charset="0"/>
                <a:cs typeface="Times New Roman" charset="0"/>
              </a:rPr>
              <a:t>WORDS: Gloria and William J. Gaither, 1971     MUSIC: William J. Gaither, 1971</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D20BF9A1-A4DA-F1C3-655C-2115F0992F4B}"/>
              </a:ext>
            </a:extLst>
          </p:cNvPr>
          <p:cNvSpPr txBox="1"/>
          <p:nvPr/>
        </p:nvSpPr>
        <p:spPr>
          <a:xfrm>
            <a:off x="155501" y="2039324"/>
            <a:ext cx="8832714" cy="2779351"/>
          </a:xfrm>
          <a:prstGeom prst="rect">
            <a:avLst/>
          </a:prstGeom>
          <a:noFill/>
        </p:spPr>
        <p:txBody>
          <a:bodyPr wrap="square">
            <a:spAutoFit/>
          </a:bodyPr>
          <a:lstStyle/>
          <a:p>
            <a:pPr algn="ctr">
              <a:lnSpc>
                <a:spcPct val="150000"/>
              </a:lnSpc>
            </a:pPr>
            <a:r>
              <a:rPr lang="en-US" sz="3000" b="1" dirty="0">
                <a:latin typeface="Times New Roman" charset="0"/>
                <a:ea typeface="Times New Roman" charset="0"/>
                <a:cs typeface="Times New Roman" charset="0"/>
              </a:rPr>
              <a:t>Because he lives, I can face tomorrow;</a:t>
            </a:r>
          </a:p>
          <a:p>
            <a:pPr algn="ctr">
              <a:lnSpc>
                <a:spcPct val="150000"/>
              </a:lnSpc>
            </a:pPr>
            <a:r>
              <a:rPr lang="en-US" sz="3000" b="1" dirty="0">
                <a:latin typeface="Times New Roman" charset="0"/>
                <a:ea typeface="Times New Roman" charset="0"/>
                <a:cs typeface="Times New Roman" charset="0"/>
              </a:rPr>
              <a:t>because he lives, all fear is gone;</a:t>
            </a:r>
          </a:p>
          <a:p>
            <a:pPr algn="ctr">
              <a:lnSpc>
                <a:spcPct val="150000"/>
              </a:lnSpc>
            </a:pPr>
            <a:r>
              <a:rPr lang="en-US" sz="3000" b="1" dirty="0">
                <a:latin typeface="Times New Roman" charset="0"/>
                <a:ea typeface="Times New Roman" charset="0"/>
                <a:cs typeface="Times New Roman" charset="0"/>
              </a:rPr>
              <a:t>because I know he holds the future,</a:t>
            </a:r>
          </a:p>
          <a:p>
            <a:pPr algn="ctr">
              <a:lnSpc>
                <a:spcPct val="150000"/>
              </a:lnSpc>
            </a:pPr>
            <a:r>
              <a:rPr lang="en-US" sz="3000" b="1" dirty="0">
                <a:latin typeface="Times New Roman" charset="0"/>
                <a:ea typeface="Times New Roman" charset="0"/>
                <a:cs typeface="Times New Roman" charset="0"/>
              </a:rPr>
              <a:t>and life is worth the living just because he lives.</a:t>
            </a:r>
          </a:p>
        </p:txBody>
      </p:sp>
    </p:spTree>
    <p:extLst>
      <p:ext uri="{BB962C8B-B14F-4D97-AF65-F5344CB8AC3E}">
        <p14:creationId xmlns:p14="http://schemas.microsoft.com/office/powerpoint/2010/main" val="798594839"/>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41967"/>
            <a:ext cx="7215812" cy="1515173"/>
          </a:xfrm>
        </p:spPr>
        <p:txBody>
          <a:bodyPr>
            <a:noAutofit/>
          </a:bodyPr>
          <a:lstStyle/>
          <a:p>
            <a:pPr>
              <a:lnSpc>
                <a:spcPct val="150000"/>
              </a:lnSpc>
            </a:pPr>
            <a:r>
              <a:rPr lang="en-US" dirty="0"/>
              <a:t>He did not ignore our cry! He did not turn away! He is the God who is known!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We shout with joy, the Unknown God has made Himself known to us in Christ!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37A69DB4-3E45-DA1F-05E8-B36F600EF776}"/>
              </a:ext>
            </a:extLst>
          </p:cNvPr>
          <p:cNvSpPr txBox="1"/>
          <p:nvPr/>
        </p:nvSpPr>
        <p:spPr>
          <a:xfrm>
            <a:off x="0" y="1054244"/>
            <a:ext cx="5599522"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of every nation and every searching soul, we celebrate You today! You are not a God who hides, You are a God who comes. You walked among us, You died for us,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7"/>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You rose for us, and You live in us. Like the Psalmist, we come with our testimony, You have heard us, You have held us, You have never let us go. Forgive us when we stop listening,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665335"/>
            <a:ext cx="5629835"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holding on, and trusting you. Fill us afresh with Your Spirit today. Let this worship ring out boldly, You are ours and we are Yours. Amen! </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54968</TotalTime>
  <Words>2501</Words>
  <Application>Microsoft Macintosh PowerPoint</Application>
  <PresentationFormat>On-screen Show (4:3)</PresentationFormat>
  <Paragraphs>273</Paragraphs>
  <Slides>60</Slides>
  <Notes>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60</vt:i4>
      </vt:variant>
    </vt:vector>
  </HeadingPairs>
  <TitlesOfParts>
    <vt:vector size="81"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66: 8 – 20 </vt:lpstr>
      <vt:lpstr>PowerPoint Presentation</vt:lpstr>
      <vt:lpstr>PowerPoint Presentation</vt:lpstr>
      <vt:lpstr>PowerPoint Presentation</vt:lpstr>
      <vt:lpstr>PowerPoint Presentation</vt:lpstr>
      <vt:lpstr>PowerPoint Presentation</vt:lpstr>
      <vt:lpstr>John 14: 15 -21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776</cp:revision>
  <cp:lastPrinted>2026-04-17T16:54:19Z</cp:lastPrinted>
  <dcterms:created xsi:type="dcterms:W3CDTF">2022-06-10T14:28:57Z</dcterms:created>
  <dcterms:modified xsi:type="dcterms:W3CDTF">2026-04-22T13:35:23Z</dcterms:modified>
</cp:coreProperties>
</file>