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9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A7893-D391-4B2C-88B1-849C3BE4F768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C1F38-AC76-474E-9ACB-1CC826968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45B09-AD31-409C-B2BB-E7C534396A2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08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5A82-97F6-5D6C-FC58-9E043A497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340C88-4D85-F370-E91E-8E8A4EA67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A3637-3F06-E773-450F-0051E8DB9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DBB96-044B-94C3-1B8B-ACFC7FCE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D224F-F70E-6F7C-D987-3B7EEFC8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5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7660-29D7-7D29-1BF0-61110F08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42FA3-981D-679F-9816-F0042D959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28AF5-AF7E-03E5-BAF4-3CD68E5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4BBB0-F048-56D6-18EE-24537A4F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6A9C-0EDC-BA61-CEAD-2EE1912D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7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DA0DC8-625A-49B1-C015-E023BAB6C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E504E-3065-60EF-5104-80E253FDB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D44E-2B24-8745-CF7E-8DBE37CB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29360-3483-9F11-6E45-09D0CBB5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BA32E-44B5-5062-77CB-0FACDAA6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50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9412" y="379413"/>
            <a:ext cx="11425237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79410" y="1295401"/>
            <a:ext cx="11430000" cy="4953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 marL="182563" marR="0" indent="-182563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2pPr>
            <a:lvl3pPr marL="357188" marR="0" indent="-1746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539750" marR="0" indent="-182563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4pPr>
            <a:lvl5pPr marL="714375" marR="0" indent="-17462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Click to edit Master text styles</a:t>
            </a:r>
          </a:p>
          <a:p>
            <a:pPr marL="0" marR="0" lvl="1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Second level</a:t>
            </a:r>
          </a:p>
          <a:p>
            <a:pPr marL="0" marR="0" lvl="2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Third level</a:t>
            </a:r>
          </a:p>
          <a:p>
            <a:pPr marL="0" marR="0" lvl="3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Fourth level</a:t>
            </a:r>
          </a:p>
          <a:p>
            <a:pPr marL="0" marR="0" lvl="4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Fifth level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1590811" y="6596401"/>
            <a:ext cx="21868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9B7B62B-0732-4BEA-A6C8-5CF96588F2B9}" type="slidenum">
              <a:rPr lang="en-US" sz="800" smtClean="0"/>
              <a:pPr algn="r"/>
              <a:t>‹#›</a:t>
            </a:fld>
            <a:endParaRPr lang="en-US" sz="800" err="1"/>
          </a:p>
        </p:txBody>
      </p:sp>
      <p:sp>
        <p:nvSpPr>
          <p:cNvPr id="15" name="TextBox 24"/>
          <p:cNvSpPr txBox="1">
            <a:spLocks noChangeArrowheads="1"/>
          </p:cNvSpPr>
          <p:nvPr userDrawn="1"/>
        </p:nvSpPr>
        <p:spPr bwMode="auto">
          <a:xfrm>
            <a:off x="378794" y="6596401"/>
            <a:ext cx="292099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©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Prizmetrics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 panose="020B0604020101020102" pitchFamily="34" charset="0"/>
                <a:ea typeface="ＭＳ Ｐゴシック" charset="0"/>
                <a:cs typeface="3M Circular TT Book" panose="020B0604020101020102" pitchFamily="34" charset="0"/>
              </a:rPr>
              <a:t> 2023.  All Rights Reserved. </a:t>
            </a:r>
            <a:r>
              <a:rPr lang="en-US" sz="800" dirty="0">
                <a:solidFill>
                  <a:prstClr val="black"/>
                </a:solidFill>
                <a:latin typeface="3M Circular TT Book" panose="020B0604020101020102" pitchFamily="34" charset="0"/>
                <a:cs typeface="3M Circular TT Book" panose="020B0604020101020102" pitchFamily="34" charset="0"/>
              </a:rPr>
              <a:t>Confidential.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Book" panose="020B0604020101020102" pitchFamily="34" charset="0"/>
              <a:ea typeface="ＭＳ Ｐゴシック" charset="0"/>
              <a:cs typeface="3M Circular TT Book" panose="020B06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89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4A318-92B8-497B-B3E4-D23E30BDC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967F9-150C-58E8-BF31-E816E2064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0C16D-B6D8-64FF-3245-DD5857DF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AEBC5-9A62-46BE-695E-6766B9E53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46C60-F2AD-D1FF-BA26-4D53BF383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0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5D2D-78E6-F901-2949-44539AF2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7DFC9-26E1-91FB-B0C5-3EB503380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62A30-2756-42DE-4023-B696E4CE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D3149-8C6F-6675-0126-B40C7CF7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DFAF1-E037-60A0-6788-FAF4DBAD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2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4E493-A42B-5F53-7B3A-F2AE6EAB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E5E11-6794-DA2B-3D4D-0DB3C6196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4780E-4B2B-EF1E-833A-7543E7AF9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2195-FE95-F734-EB38-537ACB2C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911C2-E468-73BE-F0F8-A9131C98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450DB-956F-4A29-A6F9-05CDAE0F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5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77C72-5E38-F69A-DCED-9AFEB4818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57203-EE46-177B-2DF2-480DC504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4A80B-C82C-B731-1CF2-72E65A8E3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76D7FF-DC9E-CD25-9034-E8A0D7C65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60CE1-7B49-B0C5-869E-F47AA457A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5D394D-6A21-0673-0B1C-11D4630C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64627-139E-5211-3DE5-2110BBB4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53A116-D6F2-F0F4-79B8-F1AE5E6C6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8E88-68DA-7A79-C5C6-A777ECCA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7F48D1-8D2E-A396-206A-C1C14EC8E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EA7A0-15CB-0B99-B436-16BCF2E8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7F5EE-6A9A-72A3-FCE8-C83C9BB3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3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FF9999-1602-846F-A796-1233D054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A5D5DF-9ED1-A84B-C861-7A6C89C3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4FA52-F409-F27F-9367-DF47174F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4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3C379-9D38-0DE1-ADBA-9E00763C5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DDF67-5455-5E74-DDBC-D71F11D11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2B7FF-DF75-F82C-2262-B01F4C6D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413D9-74B8-1CE6-0131-84797EC3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12A89-DE53-0A9E-8E0D-F8707000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CC019-FC97-C2B8-AFB7-9D22BA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8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FFBF-E584-0AD3-0E46-57F3931A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F7E421-614A-2B9A-59D2-9E13BECAB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F971D-AA8B-07D4-6A6D-0FDD5353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58927-7AF8-F8FB-8DDA-4CCBD39B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9FC43-B27C-C45F-0218-1A44FD8C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512C2-D421-96F0-E853-053C6656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8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C7EACC-1427-2FB2-F46A-D4A0946EB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9F6B4-3A77-2B31-524C-2DAFEB88B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07EDE-C2FB-F093-657E-79553C121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A4CA8-3E91-4C3A-AA2D-B8E8737BD1F0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5A83F-7BF0-A9C6-49E0-C4EED9E69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64164-5490-91E2-0419-21693DA06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8B061-4CC7-4D6B-BA78-A99797AF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7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7" imgH="288" progId="TCLayout.ActiveDocument.1">
                  <p:embed/>
                </p:oleObj>
              </mc:Choice>
              <mc:Fallback>
                <p:oleObj name="think-cell Slide" r:id="rId4" imgW="287" imgH="28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6238875" y="4214082"/>
            <a:ext cx="5355980" cy="22431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8093" y="278391"/>
            <a:ext cx="11151622" cy="52268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Prizmetrics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: Industrial Project Jumpstart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Problem Statement &amp; Desired Outcomes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ld"/>
                <a:ea typeface="+mj-ea"/>
                <a:cs typeface="+mj-cs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660" y="1123950"/>
            <a:ext cx="5356225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Problem Statement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38875" y="3842608"/>
            <a:ext cx="5353049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Scope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8875" y="1122759"/>
            <a:ext cx="5353049" cy="371475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180000" rIns="180000" b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Desired Outcomes (Examples)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82251" y="4623765"/>
            <a:ext cx="1608134" cy="684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Consumer products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Highly specified products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29450" y="4623765"/>
            <a:ext cx="3062225" cy="1408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All Industrial businesses which utilize distribution as a sales model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Scalable to appropriate customer size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Required: Sales team alignment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Key support functions currently within target companies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8147" y="1527284"/>
            <a:ext cx="5355980" cy="49638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38875" y="1495425"/>
            <a:ext cx="5355980" cy="2275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519925" y="4551613"/>
            <a:ext cx="28555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096500" y="4551613"/>
            <a:ext cx="127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47490" y="4283485"/>
            <a:ext cx="9236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In-Scope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991725" y="4283485"/>
            <a:ext cx="13179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Out-of-Scope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19925" y="1593129"/>
            <a:ext cx="4621567" cy="18774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 Short-term action plan (&lt;2 years)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Identify target customers using a customized prioritization matrix. Efficient asset allocation for profitable sales growth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Understand go-to-market process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marL="628650" lvl="1" indent="-171450"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Action plans that are immediately </a:t>
            </a: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deployable</a:t>
            </a:r>
          </a:p>
          <a:p>
            <a:pPr marL="628650" lvl="1" indent="-171450"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Capabilities that must be developed to secure long-term competitive advantage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88485" y="1548233"/>
            <a:ext cx="4811637" cy="1531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Industrial markets are comprised of a non-linear, end-to-end value chain. Data sources are abundant yet disconnected.  But its customers are experiencing behavioral change…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lvl="0" algn="ctr">
              <a:spcAft>
                <a:spcPts val="300"/>
              </a:spcAf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…can we anticipate and predict these shifts as they occur? Can we use that insight to proactively position ourselves to help our partners succeed in this new </a:t>
            </a:r>
            <a:r>
              <a:rPr lang="en-US" sz="1200" b="1" dirty="0">
                <a:solidFill>
                  <a:prstClr val="black"/>
                </a:solidFill>
                <a:latin typeface="3M Circular TT Light" panose="020B0404020101020102" pitchFamily="34" charset="0"/>
                <a:cs typeface="3M Circular TT Light" panose="020B0404020101020102" pitchFamily="34" charset="0"/>
              </a:rPr>
              <a:t>reality, improving revenue generation?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35" name="Isosceles Triangle 34"/>
          <p:cNvSpPr/>
          <p:nvPr/>
        </p:nvSpPr>
        <p:spPr>
          <a:xfrm rot="10800000">
            <a:off x="888240" y="2972704"/>
            <a:ext cx="4811882" cy="307777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3M Circular TT Book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1925" y="3646597"/>
            <a:ext cx="4959298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key players, technologies, trends, and competitive forces are shaping the market? Can we tap into these key players using predictive analytics?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23233" y="3202151"/>
            <a:ext cx="13628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Book"/>
                <a:ea typeface="+mn-ea"/>
                <a:cs typeface="+mn-cs"/>
              </a:rPr>
              <a:t>Key Questions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21DC62-B7F7-4BB6-8967-2EE2511F8D12}"/>
              </a:ext>
            </a:extLst>
          </p:cNvPr>
          <p:cNvSpPr txBox="1"/>
          <p:nvPr/>
        </p:nvSpPr>
        <p:spPr>
          <a:xfrm>
            <a:off x="871924" y="7016856"/>
            <a:ext cx="5224076" cy="2439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Who are ISMC customers, what are their strengths, what is their vision for the future?  What could disrupt them?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How large/attractive is the industrial distribution market, and how will it grow/shrink in the 5 years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are ISMC’s capabilities today? How should they change?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do end-users value?  What will they value in 5 years?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adjustments must be made to the ISMC to retain a competitive advantage?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3M Circular TT Light" panose="020B0404020101020102" pitchFamily="34" charset="0"/>
              <a:ea typeface="+mn-ea"/>
              <a:cs typeface="3M Circular TT Light" panose="020B04040201010201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1E00EC-A363-48C2-A89B-312DE8963883}"/>
              </a:ext>
            </a:extLst>
          </p:cNvPr>
          <p:cNvSpPr txBox="1"/>
          <p:nvPr/>
        </p:nvSpPr>
        <p:spPr>
          <a:xfrm>
            <a:off x="871925" y="4305731"/>
            <a:ext cx="4959298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can we conclude about the likely “future state” of the industrial channel? What will it look like in five years’ time? What are the risks and opportunities for us?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23C4FB-E05F-4B46-95C2-068BB72FC0DE}"/>
              </a:ext>
            </a:extLst>
          </p:cNvPr>
          <p:cNvSpPr txBox="1"/>
          <p:nvPr/>
        </p:nvSpPr>
        <p:spPr>
          <a:xfrm>
            <a:off x="871925" y="5183851"/>
            <a:ext cx="4959298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capabilities &amp; strategies should WE be driving to position for profitable growth?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1F6E39-BAF1-41AD-A641-90C7A64793CB}"/>
              </a:ext>
            </a:extLst>
          </p:cNvPr>
          <p:cNvSpPr txBox="1"/>
          <p:nvPr/>
        </p:nvSpPr>
        <p:spPr>
          <a:xfrm>
            <a:off x="888240" y="5650494"/>
            <a:ext cx="4959298" cy="48474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How can industrial distribution drive end-user relevance directly?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3M Circular TT Light" panose="020B0404020101020102" pitchFamily="34" charset="0"/>
                <a:ea typeface="+mn-ea"/>
                <a:cs typeface="3M Circular TT Light" panose="020B0404020101020102" pitchFamily="34" charset="0"/>
              </a:rPr>
              <a:t>What role should analytics capabilities play to help scale growth? </a:t>
            </a:r>
          </a:p>
        </p:txBody>
      </p:sp>
    </p:spTree>
    <p:extLst>
      <p:ext uri="{BB962C8B-B14F-4D97-AF65-F5344CB8AC3E}">
        <p14:creationId xmlns:p14="http://schemas.microsoft.com/office/powerpoint/2010/main" val="386889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3M Circular TT Bold</vt:lpstr>
      <vt:lpstr>3M Circular TT Book</vt:lpstr>
      <vt:lpstr>3M Circular TT Light</vt:lpstr>
      <vt:lpstr>Arial</vt:lpstr>
      <vt:lpstr>Calibri</vt:lpstr>
      <vt:lpstr>Calibri Light</vt:lpstr>
      <vt:lpstr>Wingdings</vt:lpstr>
      <vt:lpstr>Office Theme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Kinsky</dc:creator>
  <cp:lastModifiedBy>Tim Kinsky</cp:lastModifiedBy>
  <cp:revision>1</cp:revision>
  <dcterms:created xsi:type="dcterms:W3CDTF">2023-02-25T22:12:13Z</dcterms:created>
  <dcterms:modified xsi:type="dcterms:W3CDTF">2023-02-25T22:13:10Z</dcterms:modified>
</cp:coreProperties>
</file>