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9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46204-11BB-44D2-99D0-0BFEEB65B963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87ABE-D053-4FF7-83BD-60D209CE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7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45B09-AD31-409C-B2BB-E7C534396A2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37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6278-D518-D9E6-7FDA-3F15389A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1C413F-B5E3-1F70-02A8-62279A940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E5070-C7CC-7A1B-4662-40763F0DD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F3A12-B02D-60B2-8DE4-2167ACBA4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8EB2B-1151-E9AE-F6BB-65953EB1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4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5BC83-1020-6B0D-8A40-21580D4D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03F42-4C5D-B340-C4BE-9DB88E76D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920D4-E561-C23A-730F-A387165F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642C2-B9DF-D253-C835-91C8CF11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7D627-3BE5-668B-7957-49C19E38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8B955A-084B-4081-8556-AECE245FB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FB596-8EF4-C5FF-027B-968EBD4BB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DB6A-BC60-90A9-9CBC-D71DEDE6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C7CA7-5B6B-5A40-77B8-ECF1AC3F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DF07E-10B8-F33A-B7CB-964E0C6A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4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9412" y="379413"/>
            <a:ext cx="11425237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79410" y="1295401"/>
            <a:ext cx="11430000" cy="4953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 marL="182563" marR="0" indent="-182563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2pPr>
            <a:lvl3pPr marL="357188" marR="0" indent="-1746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539750" marR="0" indent="-182563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4pPr>
            <a:lvl5pPr marL="714375" marR="0" indent="-1746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Click to edit Master text styles</a:t>
            </a:r>
          </a:p>
          <a:p>
            <a:pPr marL="0" marR="0" lvl="1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Second level</a:t>
            </a:r>
          </a:p>
          <a:p>
            <a:pPr marL="0" marR="0" lvl="2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Third level</a:t>
            </a:r>
          </a:p>
          <a:p>
            <a:pPr marL="0" marR="0" lvl="3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Fourth level</a:t>
            </a:r>
          </a:p>
          <a:p>
            <a:pPr marL="0" marR="0" lvl="4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Fifth level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90811" y="6596401"/>
            <a:ext cx="21868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9B7B62B-0732-4BEA-A6C8-5CF96588F2B9}" type="slidenum">
              <a:rPr lang="en-US" sz="800" smtClean="0"/>
              <a:pPr algn="r"/>
              <a:t>‹#›</a:t>
            </a:fld>
            <a:endParaRPr lang="en-US" sz="800" err="1"/>
          </a:p>
        </p:txBody>
      </p:sp>
      <p:sp>
        <p:nvSpPr>
          <p:cNvPr id="15" name="TextBox 24"/>
          <p:cNvSpPr txBox="1">
            <a:spLocks noChangeArrowheads="1"/>
          </p:cNvSpPr>
          <p:nvPr userDrawn="1"/>
        </p:nvSpPr>
        <p:spPr bwMode="auto">
          <a:xfrm>
            <a:off x="378794" y="6596401"/>
            <a:ext cx="292099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©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Prizmetrics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 2023.  All Rights Reserved. </a:t>
            </a:r>
            <a:r>
              <a:rPr lang="en-US" sz="800" dirty="0">
                <a:solidFill>
                  <a:prstClr val="black"/>
                </a:solidFill>
                <a:latin typeface="3M Circular TT Book" panose="020B0604020101020102" pitchFamily="34" charset="0"/>
                <a:cs typeface="3M Circular TT Book" panose="020B0604020101020102" pitchFamily="34" charset="0"/>
              </a:rPr>
              <a:t>Confidential.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Book" panose="020B0604020101020102" pitchFamily="34" charset="0"/>
              <a:ea typeface="ＭＳ Ｐゴシック" charset="0"/>
              <a:cs typeface="3M Circular TT Book" panose="020B06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2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6B8C-EFD4-A81A-AF56-5360FFA8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AD73-73CF-C210-815D-C45D4014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56EB5-E986-BDE8-4730-6D37A6DA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DCF4-40B0-28C7-AA76-F1C78F15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5250E-E8FA-C978-1C96-140A51293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6F27-3E13-4D0F-002B-6E6A82AE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D16BE-15F6-015C-B1C7-65B049A9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528C9-5759-DD3E-AF03-5CC8DE04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99BE5-7DD9-2A68-76B2-D33A59A7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FECEA-9032-250A-1FCA-586E4DD6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7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BE2B-C40E-B25B-1AAE-5903C961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3261C-0F1A-D59D-22BF-4DFE3188F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91C73-522F-67C2-F514-46151B21A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352F5-C160-A64D-BA4D-23B0B746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06A7D-BBE8-D221-BA46-3D97CAB0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46795-64D8-3B97-F83E-D3FFD783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1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4CD6-0471-4FAF-E1FE-0F78E6631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B0B93-CA92-9EAF-4687-C810A4CB5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657B1-84F1-5882-77D1-EA9EE29D1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3FFFC-DF03-1DC4-0666-CD910E036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1F205-7ED3-FD51-D3E5-338EE5E09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8420BF-3B27-8DF8-714A-8E896B2C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B4B515-627C-340C-83C0-49895AF7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AA0503-9ECF-FE2A-45B0-ABFD9ABC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73C1-ECA7-BFCF-C4A2-0644460D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6DAB67-0F0B-D40E-D8E8-E2045E56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2B633-FD9C-2BC7-45FB-EFE346B0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6C0D9-993F-8E32-DC7C-45D9F3393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5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A0785A-B6EB-0220-2369-402641C89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ACF70-8E3C-3436-E15A-8F968F9A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395AB-B89D-B9C6-3BA4-FF93F6C7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2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C201-7CE7-79AF-5937-C21267AB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1A2F0-A58E-86CE-B6CF-FCF20A15F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9AA5F-8711-9E64-98A2-A2E58F5F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6CB0B-566B-C7C1-0208-4B876A56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D9902-B662-0961-5F49-29CCF9B0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406EB-320E-525E-A803-72AB39E5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8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8C5E-3AAD-C4E5-7756-142715C62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2224D8-B444-F68B-FE3F-1C8D38A6C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F17C-4BFE-21C5-2F67-DD7301B0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B5E7F-B7D9-72EE-23DA-877DBF0E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E8C0-25F9-5FFE-30BE-D1DAD335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EC62B-2E18-30C7-F068-5322980E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35CA0-4349-C527-0BA8-9AC1CCBF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6698E-DCB7-3D36-0672-754D9EAF8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A4AE1-1C65-F442-23E8-CA94D6F93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19A0-7ADF-4F18-95CA-00BF74F1DAA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07D6-35F9-D9BB-52DB-C009F2B09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5D3DD-7286-62DC-CE36-C38E8D136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D835E-3024-4C54-B1C7-66CE1408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7" imgH="288" progId="TCLayout.ActiveDocument.1">
                  <p:embed/>
                </p:oleObj>
              </mc:Choice>
              <mc:Fallback>
                <p:oleObj name="think-cell Slide" r:id="rId4" imgW="287" imgH="28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6238875" y="4214082"/>
            <a:ext cx="5355980" cy="22431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8093" y="278391"/>
            <a:ext cx="11151622" cy="52268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Prizmetrics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: Marketing Project Jumpstart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Problem Statement &amp; Desired Outcomes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660" y="1123950"/>
            <a:ext cx="5356225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Problem Statement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38875" y="3842608"/>
            <a:ext cx="5353049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Scope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8875" y="1122759"/>
            <a:ext cx="5353049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Desired Outcomes (Examples)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82251" y="4623765"/>
            <a:ext cx="1608134" cy="684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Consumer products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Highly specified products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29450" y="4623765"/>
            <a:ext cx="3062225" cy="1408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All Industrial businesses which utilize distribution as a sales model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Scalable to appropriate customer size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Required: Sales team alignment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Key support functions currently within target companies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8147" y="1527284"/>
            <a:ext cx="5355980" cy="49638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38875" y="1495425"/>
            <a:ext cx="5355980" cy="227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519925" y="4551613"/>
            <a:ext cx="28555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096500" y="4551613"/>
            <a:ext cx="127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47490" y="4283485"/>
            <a:ext cx="9236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In-Scope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991725" y="4283485"/>
            <a:ext cx="13179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Out-of-Scope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19925" y="1593129"/>
            <a:ext cx="4621567" cy="18774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 Short-term action plan (&lt;2 years)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Identify target customers using a customized prioritization matrix. Efficient asset allocation for profitable sales growth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Understand go-to-market process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marL="628650" lvl="1" indent="-171450"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Action plans that are immediately </a:t>
            </a: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deployable</a:t>
            </a:r>
          </a:p>
          <a:p>
            <a:pPr marL="628650" lvl="1" indent="-171450"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Capabilities that must be developed to secure long-term competitive advantage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88485" y="1548233"/>
            <a:ext cx="4811637" cy="1531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Industrial markets are comprised of a non-linear, end-to-end value chain. Data sources are abundant yet disconnected.  But its customers are experiencing behavioral change…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lvl="0" algn="ctr">
              <a:spcAft>
                <a:spcPts val="300"/>
              </a:spcAf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…can we anticipate and predict these shifts as they occur? Can we use that insight to proactively position ourselves to help our partners succeed in this new </a:t>
            </a:r>
            <a:r>
              <a:rPr lang="en-US" sz="1200" b="1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reality, improving revenue generation?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35" name="Isosceles Triangle 34"/>
          <p:cNvSpPr/>
          <p:nvPr/>
        </p:nvSpPr>
        <p:spPr>
          <a:xfrm rot="10800000">
            <a:off x="888240" y="2972704"/>
            <a:ext cx="4811882" cy="307777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23233" y="3202151"/>
            <a:ext cx="13628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Key Questions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21DC62-B7F7-4BB6-8967-2EE2511F8D12}"/>
              </a:ext>
            </a:extLst>
          </p:cNvPr>
          <p:cNvSpPr txBox="1"/>
          <p:nvPr/>
        </p:nvSpPr>
        <p:spPr>
          <a:xfrm>
            <a:off x="871924" y="7016856"/>
            <a:ext cx="5224076" cy="2439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Who are ISMC customers, what are their strengths, what is their vision for the future?  What could disrupt them?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How large/attractive is the industrial distribution market, and how will it grow/shrink in the 5 years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are ISMC’s capabilities today? How should they change?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do end-users value?  What will they value in 5 years?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adjustments must be made to the ISMC to retain a competitive advantage?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23C4FB-E05F-4B46-95C2-068BB72FC0DE}"/>
              </a:ext>
            </a:extLst>
          </p:cNvPr>
          <p:cNvSpPr txBox="1"/>
          <p:nvPr/>
        </p:nvSpPr>
        <p:spPr>
          <a:xfrm>
            <a:off x="982927" y="3435141"/>
            <a:ext cx="4959298" cy="290848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capabilities &amp; strategies should WE be driving to position for profitable growth? Is there a Marketing Plan being deployed/ Describe your go-to-market strategy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How are your marketing tactics directly driving end-user relevance?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role should analytics capabilities play to help scale growth? </a:t>
            </a:r>
          </a:p>
          <a:p>
            <a:pPr marL="171450" indent="-171450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key players, technologies, trends, and competitive forces are shaping the market? Can we tap into these key players using predictive analytics?</a:t>
            </a:r>
          </a:p>
          <a:p>
            <a:pPr marL="171450" indent="-171450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can we conclude about the likely “future state” of the industrial channel? What will it look like in five years’ time? What are the risks and opportunities for us? </a:t>
            </a:r>
          </a:p>
          <a:p>
            <a:pPr marL="171450" indent="-171450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US" sz="12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Do you have a budget for this? Are there any constraints?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8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366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3M Circular TT Bold</vt:lpstr>
      <vt:lpstr>3M Circular TT Book</vt:lpstr>
      <vt:lpstr>3M Circular TT Light</vt:lpstr>
      <vt:lpstr>Arial</vt:lpstr>
      <vt:lpstr>Calibri</vt:lpstr>
      <vt:lpstr>Calibri Light</vt:lpstr>
      <vt:lpstr>Wingdings</vt:lpstr>
      <vt:lpstr>Office Theme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Kinsky</dc:creator>
  <cp:lastModifiedBy>Tim Kinsky</cp:lastModifiedBy>
  <cp:revision>1</cp:revision>
  <dcterms:created xsi:type="dcterms:W3CDTF">2023-02-23T19:33:07Z</dcterms:created>
  <dcterms:modified xsi:type="dcterms:W3CDTF">2023-02-25T22:14:07Z</dcterms:modified>
</cp:coreProperties>
</file>