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7"/>
  </p:notesMasterIdLst>
  <p:sldIdLst>
    <p:sldId id="266" r:id="rId2"/>
    <p:sldId id="338" r:id="rId3"/>
    <p:sldId id="343" r:id="rId4"/>
    <p:sldId id="342" r:id="rId5"/>
    <p:sldId id="362" r:id="rId6"/>
    <p:sldId id="347" r:id="rId7"/>
    <p:sldId id="359" r:id="rId8"/>
    <p:sldId id="2147472947" r:id="rId9"/>
    <p:sldId id="2147472954" r:id="rId10"/>
    <p:sldId id="360" r:id="rId11"/>
    <p:sldId id="2147472946" r:id="rId12"/>
    <p:sldId id="2147472950" r:id="rId13"/>
    <p:sldId id="2147472953" r:id="rId14"/>
    <p:sldId id="361" r:id="rId15"/>
    <p:sldId id="307" r:id="rId16"/>
    <p:sldId id="2147483199" r:id="rId17"/>
    <p:sldId id="381" r:id="rId18"/>
    <p:sldId id="2147483200" r:id="rId19"/>
    <p:sldId id="2147483201" r:id="rId20"/>
    <p:sldId id="2147483202" r:id="rId21"/>
    <p:sldId id="2147483203" r:id="rId22"/>
    <p:sldId id="309" r:id="rId23"/>
    <p:sldId id="279" r:id="rId24"/>
    <p:sldId id="280" r:id="rId25"/>
    <p:sldId id="281" r:id="rId26"/>
    <p:sldId id="282" r:id="rId27"/>
    <p:sldId id="310" r:id="rId28"/>
    <p:sldId id="283" r:id="rId29"/>
    <p:sldId id="380" r:id="rId30"/>
    <p:sldId id="284" r:id="rId31"/>
    <p:sldId id="285" r:id="rId32"/>
    <p:sldId id="286" r:id="rId33"/>
    <p:sldId id="311" r:id="rId34"/>
    <p:sldId id="2147483633" r:id="rId35"/>
    <p:sldId id="288" r:id="rId36"/>
    <p:sldId id="2147483634" r:id="rId37"/>
    <p:sldId id="2147483635" r:id="rId38"/>
    <p:sldId id="313" r:id="rId39"/>
    <p:sldId id="2147483636" r:id="rId40"/>
    <p:sldId id="2147483637" r:id="rId41"/>
    <p:sldId id="376" r:id="rId42"/>
    <p:sldId id="315" r:id="rId43"/>
    <p:sldId id="2147483638" r:id="rId44"/>
    <p:sldId id="2147483639" r:id="rId45"/>
    <p:sldId id="296" r:id="rId46"/>
    <p:sldId id="316" r:id="rId47"/>
    <p:sldId id="295" r:id="rId48"/>
    <p:sldId id="318" r:id="rId49"/>
    <p:sldId id="297" r:id="rId50"/>
    <p:sldId id="298" r:id="rId51"/>
    <p:sldId id="319" r:id="rId52"/>
    <p:sldId id="299" r:id="rId53"/>
    <p:sldId id="300" r:id="rId54"/>
    <p:sldId id="320" r:id="rId55"/>
    <p:sldId id="301" r:id="rId56"/>
    <p:sldId id="382" r:id="rId57"/>
    <p:sldId id="302" r:id="rId58"/>
    <p:sldId id="321" r:id="rId59"/>
    <p:sldId id="303" r:id="rId60"/>
    <p:sldId id="377" r:id="rId61"/>
    <p:sldId id="304" r:id="rId62"/>
    <p:sldId id="323" r:id="rId63"/>
    <p:sldId id="317" r:id="rId64"/>
    <p:sldId id="356" r:id="rId65"/>
    <p:sldId id="305" r:id="rId66"/>
    <p:sldId id="306" r:id="rId67"/>
    <p:sldId id="2147483196" r:id="rId68"/>
    <p:sldId id="2147483198" r:id="rId69"/>
    <p:sldId id="2147483197" r:id="rId70"/>
    <p:sldId id="339" r:id="rId71"/>
    <p:sldId id="341" r:id="rId72"/>
    <p:sldId id="363" r:id="rId73"/>
    <p:sldId id="367" r:id="rId74"/>
    <p:sldId id="369" r:id="rId75"/>
    <p:sldId id="2147482803" r:id="rId76"/>
    <p:sldId id="370" r:id="rId77"/>
    <p:sldId id="371" r:id="rId78"/>
    <p:sldId id="2147482744" r:id="rId79"/>
    <p:sldId id="2147482760" r:id="rId80"/>
    <p:sldId id="2147482764" r:id="rId81"/>
    <p:sldId id="374" r:id="rId82"/>
    <p:sldId id="2147482765" r:id="rId83"/>
    <p:sldId id="2147482766" r:id="rId84"/>
    <p:sldId id="2147482767" r:id="rId85"/>
    <p:sldId id="2147482768" r:id="rId86"/>
    <p:sldId id="2147482769" r:id="rId87"/>
    <p:sldId id="2147482770" r:id="rId88"/>
    <p:sldId id="373" r:id="rId89"/>
    <p:sldId id="2147482771" r:id="rId90"/>
    <p:sldId id="2147482772" r:id="rId91"/>
    <p:sldId id="2147482773" r:id="rId92"/>
    <p:sldId id="2147482745" r:id="rId93"/>
    <p:sldId id="2147482774" r:id="rId94"/>
    <p:sldId id="2147482775" r:id="rId95"/>
    <p:sldId id="2147482746" r:id="rId96"/>
    <p:sldId id="2147482776" r:id="rId97"/>
    <p:sldId id="2147482777" r:id="rId98"/>
    <p:sldId id="2147482747" r:id="rId99"/>
    <p:sldId id="2147482778" r:id="rId100"/>
    <p:sldId id="2147482779" r:id="rId101"/>
    <p:sldId id="372" r:id="rId102"/>
    <p:sldId id="2147482748" r:id="rId103"/>
    <p:sldId id="2147482780" r:id="rId104"/>
    <p:sldId id="375" r:id="rId105"/>
    <p:sldId id="355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gcompany-my.sharepoint.com/personal/rachel_woods_corteva_com/Documents/SEED%20APPLIED%20TECHNOLOGIES/Seed%20Requests/Seed%20Request%20Track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>
                <a:solidFill>
                  <a:srgbClr val="3C57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/A)</a:t>
            </a:r>
            <a:endParaRPr lang="en-US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'[Seed Request Tracker.xlsx]Sheet1'!$E$4</c:f>
              <c:strCache>
                <c:ptCount val="1"/>
                <c:pt idx="0">
                  <c:v>Yield (bu/a)</c:v>
                </c:pt>
              </c:strCache>
            </c:strRef>
          </c:tx>
          <c:spPr>
            <a:solidFill>
              <a:srgbClr val="4A772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FE1D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0C-494C-B8BF-E613C90BAA64}"/>
              </c:ext>
            </c:extLst>
          </c:dPt>
          <c:dPt>
            <c:idx val="1"/>
            <c:invertIfNegative val="0"/>
            <c:bubble3D val="0"/>
            <c:spPr>
              <a:solidFill>
                <a:srgbClr val="3C577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0C-494C-B8BF-E613C90BAA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'[Seed Request Tracker.xlsx]Sheet1'!$D$5:$D$6</c:f>
              <c:strCache>
                <c:ptCount val="2"/>
                <c:pt idx="0">
                  <c:v>Current Recipe</c:v>
                </c:pt>
                <c:pt idx="1">
                  <c:v>Future Recipe</c:v>
                </c:pt>
              </c:strCache>
            </c:strRef>
          </c:cat>
          <c:val>
            <c:numRef>
              <c:f>'[Seed Request Tracker.xlsx]Sheet1'!$E$5:$E$6</c:f>
              <c:numCache>
                <c:formatCode>0.0</c:formatCode>
                <c:ptCount val="2"/>
                <c:pt idx="0">
                  <c:v>214.48</c:v>
                </c:pt>
                <c:pt idx="1">
                  <c:v>216.53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0C-494C-B8BF-E613C90BA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5"/>
        <c:axId val="231039120"/>
        <c:axId val="231039480"/>
      </c:barChart>
      <c:catAx>
        <c:axId val="23103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571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039480"/>
        <c:crosses val="autoZero"/>
        <c:auto val="1"/>
        <c:lblAlgn val="ctr"/>
        <c:lblOffset val="100"/>
        <c:noMultiLvlLbl val="0"/>
      </c:catAx>
      <c:valAx>
        <c:axId val="231039480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rgbClr val="DFE1DE">
                  <a:alpha val="50000"/>
                </a:srgb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039120"/>
        <c:crosses val="autoZero"/>
        <c:crossBetween val="between"/>
        <c:majorUnit val="2"/>
      </c:valAx>
      <c:spPr>
        <a:noFill/>
        <a:ln>
          <a:noFill/>
        </a:ln>
        <a:effectLst>
          <a:glow rad="127000">
            <a:schemeClr val="accent1">
              <a:alpha val="50000"/>
            </a:schemeClr>
          </a:glow>
        </a:effectLst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C4748C-95B7-4038-9E3C-4E179CBFE20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12064B-E7F1-4A60-8FD6-9D84EA958733}">
      <dgm:prSet phldrT="[Text]" custT="1"/>
      <dgm:spPr>
        <a:xfrm>
          <a:off x="540095" y="355295"/>
          <a:ext cx="11284827" cy="710321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rgbClr val="000000"/>
              </a:solidFill>
              <a:latin typeface="Arial"/>
              <a:ea typeface="+mn-ea"/>
              <a:cs typeface="+mn-cs"/>
            </a:rPr>
            <a:t>Supports cell wall development, protein synthesis and root growth (0.02%)</a:t>
          </a:r>
        </a:p>
      </dgm:t>
    </dgm:pt>
    <dgm:pt modelId="{94DDB5C1-D3E1-47B3-B494-0A72DF2853A3}" type="parTrans" cxnId="{146D4904-5076-4C14-AD1B-6A3085F9497D}">
      <dgm:prSet/>
      <dgm:spPr/>
      <dgm:t>
        <a:bodyPr/>
        <a:lstStyle/>
        <a:p>
          <a:endParaRPr lang="en-US"/>
        </a:p>
      </dgm:t>
    </dgm:pt>
    <dgm:pt modelId="{3E9AA3AF-88AB-4C89-AD91-6E34600C36B0}" type="sibTrans" cxnId="{146D4904-5076-4C14-AD1B-6A3085F9497D}">
      <dgm:prSet/>
      <dgm:spPr>
        <a:xfrm>
          <a:off x="-7628386" y="-1165879"/>
          <a:ext cx="9078733" cy="9078733"/>
        </a:xfrm>
        <a:prstGeom prst="blockArc">
          <a:avLst>
            <a:gd name="adj1" fmla="val 18900000"/>
            <a:gd name="adj2" fmla="val 2700000"/>
            <a:gd name="adj3" fmla="val 238"/>
          </a:avLst>
        </a:prstGeom>
        <a:noFill/>
        <a:ln w="12700" cap="flat" cmpd="sng" algn="ctr">
          <a:solidFill>
            <a:srgbClr val="4A772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B1B5672C-452E-488E-A9A9-FEE5D3F743CC}">
      <dgm:prSet phldrT="[Text]" phldr="0" custT="1"/>
      <dgm:spPr>
        <a:xfrm>
          <a:off x="1124383" y="1420642"/>
          <a:ext cx="10700539" cy="710321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1600" dirty="0">
              <a:solidFill>
                <a:srgbClr val="000000"/>
              </a:solidFill>
              <a:latin typeface="Arial"/>
              <a:ea typeface="+mn-ea"/>
              <a:cs typeface="+mn-cs"/>
            </a:rPr>
            <a:t>Essential component of key enzymes, including those that synthesize chlorophyll (1.0%)</a:t>
          </a:r>
        </a:p>
      </dgm:t>
    </dgm:pt>
    <dgm:pt modelId="{FF926C24-F7E5-44CE-94E4-F1301C32842D}" type="parTrans" cxnId="{BA82D4C6-BEFE-41F7-989F-79730958ED34}">
      <dgm:prSet/>
      <dgm:spPr/>
      <dgm:t>
        <a:bodyPr/>
        <a:lstStyle/>
        <a:p>
          <a:endParaRPr lang="en-US"/>
        </a:p>
      </dgm:t>
    </dgm:pt>
    <dgm:pt modelId="{90615483-2965-406A-936C-0CCAEDE4D1F6}" type="sibTrans" cxnId="{BA82D4C6-BEFE-41F7-989F-79730958ED34}">
      <dgm:prSet/>
      <dgm:spPr/>
      <dgm:t>
        <a:bodyPr/>
        <a:lstStyle/>
        <a:p>
          <a:endParaRPr lang="en-US"/>
        </a:p>
      </dgm:t>
    </dgm:pt>
    <dgm:pt modelId="{B07723C5-1357-451F-AF16-D637A27FE8D6}">
      <dgm:prSet phldrT="[Text]" phldr="0" custT="1"/>
      <dgm:spPr>
        <a:xfrm>
          <a:off x="1391563" y="2485990"/>
          <a:ext cx="10433359" cy="710321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1600" spc="-20" baseline="0" dirty="0">
              <a:solidFill>
                <a:srgbClr val="000000"/>
              </a:solidFill>
              <a:latin typeface="Calibri"/>
              <a:ea typeface="Calibri"/>
              <a:cs typeface="Calibri"/>
            </a:rPr>
            <a:t>Water and nutrient transport from soil. Photosynthesis and cell growth. (2.0%)</a:t>
          </a:r>
          <a:endParaRPr lang="en-US" sz="1600" spc="-20" baseline="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E5830CCD-6F16-4595-BBD3-8DAF95D0C2D5}" type="parTrans" cxnId="{AB856243-F99E-4F82-ABC0-A5CAD9D0EB09}">
      <dgm:prSet/>
      <dgm:spPr/>
      <dgm:t>
        <a:bodyPr/>
        <a:lstStyle/>
        <a:p>
          <a:endParaRPr lang="en-US"/>
        </a:p>
      </dgm:t>
    </dgm:pt>
    <dgm:pt modelId="{0DCEEAD8-037F-4434-A57D-4F505DF7636B}" type="sibTrans" cxnId="{AB856243-F99E-4F82-ABC0-A5CAD9D0EB09}">
      <dgm:prSet/>
      <dgm:spPr/>
      <dgm:t>
        <a:bodyPr/>
        <a:lstStyle/>
        <a:p>
          <a:endParaRPr lang="en-US"/>
        </a:p>
      </dgm:t>
    </dgm:pt>
    <dgm:pt modelId="{7D6D8D2E-5B9E-4CD8-868B-7C361B8CB47E}">
      <dgm:prSet phldrT="[Text]" phldr="0" custT="1"/>
      <dgm:spPr>
        <a:xfrm>
          <a:off x="1391563" y="3550662"/>
          <a:ext cx="10433359" cy="710321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1600" dirty="0">
              <a:solidFill>
                <a:srgbClr val="000000"/>
              </a:solidFill>
              <a:latin typeface="Calibri"/>
              <a:ea typeface="Calibri"/>
              <a:cs typeface="Calibri"/>
            </a:rPr>
            <a:t>Essential for germination, root growth, chlorophyll function and nitrogen use. (0.05%)</a:t>
          </a:r>
          <a:endParaRPr lang="en-US" sz="16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4C3F3B20-330F-4E4F-9C2F-1346749833C4}" type="parTrans" cxnId="{2D1A3E57-62BD-42DB-A92F-348424E84399}">
      <dgm:prSet/>
      <dgm:spPr/>
      <dgm:t>
        <a:bodyPr/>
        <a:lstStyle/>
        <a:p>
          <a:endParaRPr lang="en-US"/>
        </a:p>
      </dgm:t>
    </dgm:pt>
    <dgm:pt modelId="{8AF1DF9A-DFAD-4B9F-82C7-E8342E0CF17F}" type="sibTrans" cxnId="{2D1A3E57-62BD-42DB-A92F-348424E84399}">
      <dgm:prSet/>
      <dgm:spPr/>
      <dgm:t>
        <a:bodyPr/>
        <a:lstStyle/>
        <a:p>
          <a:endParaRPr lang="en-US"/>
        </a:p>
      </dgm:t>
    </dgm:pt>
    <dgm:pt modelId="{F77FFD35-E6B6-4D4C-99B9-EB4ABB17E376}">
      <dgm:prSet phldrT="[Text]" phldr="0" custT="1"/>
      <dgm:spPr>
        <a:xfrm>
          <a:off x="1124383" y="4616009"/>
          <a:ext cx="10700539" cy="710321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1600" dirty="0">
              <a:solidFill>
                <a:srgbClr val="000000"/>
              </a:solidFill>
              <a:latin typeface="Calibri"/>
              <a:ea typeface="Calibri"/>
              <a:cs typeface="Calibri"/>
            </a:rPr>
            <a:t>Key for metabolism and enzyme function. Supports soil N-fixation. (0.01%)</a:t>
          </a:r>
          <a:endParaRPr lang="en-US" sz="16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E7757A2A-80AA-4916-A706-871382481515}" type="parTrans" cxnId="{A92C6918-5C99-4735-97FF-F3CF78B17E9C}">
      <dgm:prSet/>
      <dgm:spPr/>
      <dgm:t>
        <a:bodyPr/>
        <a:lstStyle/>
        <a:p>
          <a:endParaRPr lang="en-US"/>
        </a:p>
      </dgm:t>
    </dgm:pt>
    <dgm:pt modelId="{1E0F438D-3A8D-463D-A577-EF2913A0AA1C}" type="sibTrans" cxnId="{A92C6918-5C99-4735-97FF-F3CF78B17E9C}">
      <dgm:prSet/>
      <dgm:spPr/>
      <dgm:t>
        <a:bodyPr/>
        <a:lstStyle/>
        <a:p>
          <a:endParaRPr lang="en-US"/>
        </a:p>
      </dgm:t>
    </dgm:pt>
    <dgm:pt modelId="{0603E565-ECB3-4CF9-A72A-A6D5C8CD3EE6}">
      <dgm:prSet phldrT="[Text]" custT="1"/>
      <dgm:spPr>
        <a:xfrm>
          <a:off x="540095" y="5681356"/>
          <a:ext cx="11284827" cy="710321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rgbClr val="000000"/>
              </a:solidFill>
              <a:latin typeface="Arial"/>
              <a:ea typeface="+mn-ea"/>
              <a:cs typeface="+mn-cs"/>
            </a:rPr>
            <a:t>Supports nitrogen use and early seedling growth. (0.01%)</a:t>
          </a:r>
        </a:p>
      </dgm:t>
    </dgm:pt>
    <dgm:pt modelId="{00FEA657-8D11-4960-9184-235E58C83F6F}" type="parTrans" cxnId="{090FD282-CE12-4D02-88F1-60812955274A}">
      <dgm:prSet/>
      <dgm:spPr/>
      <dgm:t>
        <a:bodyPr/>
        <a:lstStyle/>
        <a:p>
          <a:endParaRPr lang="en-US"/>
        </a:p>
      </dgm:t>
    </dgm:pt>
    <dgm:pt modelId="{BBF827D3-742A-4C2B-A6BB-6C3B9F7075FE}" type="sibTrans" cxnId="{090FD282-CE12-4D02-88F1-60812955274A}">
      <dgm:prSet/>
      <dgm:spPr/>
      <dgm:t>
        <a:bodyPr/>
        <a:lstStyle/>
        <a:p>
          <a:endParaRPr lang="en-US"/>
        </a:p>
      </dgm:t>
    </dgm:pt>
    <dgm:pt modelId="{DAD7DC66-4F4D-499B-95C6-9A30530CFBE9}" type="pres">
      <dgm:prSet presAssocID="{12C4748C-95B7-4038-9E3C-4E179CBFE20F}" presName="Name0" presStyleCnt="0">
        <dgm:presLayoutVars>
          <dgm:chMax val="7"/>
          <dgm:chPref val="7"/>
          <dgm:dir/>
        </dgm:presLayoutVars>
      </dgm:prSet>
      <dgm:spPr/>
    </dgm:pt>
    <dgm:pt modelId="{0C8EBF95-7C0D-45D3-B9DF-D5A1573C5336}" type="pres">
      <dgm:prSet presAssocID="{12C4748C-95B7-4038-9E3C-4E179CBFE20F}" presName="Name1" presStyleCnt="0"/>
      <dgm:spPr/>
    </dgm:pt>
    <dgm:pt modelId="{A628CC40-18D5-48B3-ACDF-3794AEDB25D8}" type="pres">
      <dgm:prSet presAssocID="{12C4748C-95B7-4038-9E3C-4E179CBFE20F}" presName="cycle" presStyleCnt="0"/>
      <dgm:spPr/>
    </dgm:pt>
    <dgm:pt modelId="{431CC682-3728-4342-9F97-3912877F5B40}" type="pres">
      <dgm:prSet presAssocID="{12C4748C-95B7-4038-9E3C-4E179CBFE20F}" presName="srcNode" presStyleLbl="node1" presStyleIdx="0" presStyleCnt="6"/>
      <dgm:spPr/>
    </dgm:pt>
    <dgm:pt modelId="{F8C1D0DD-9B31-4BB7-8E3C-35CB1BE5EB04}" type="pres">
      <dgm:prSet presAssocID="{12C4748C-95B7-4038-9E3C-4E179CBFE20F}" presName="conn" presStyleLbl="parChTrans1D2" presStyleIdx="0" presStyleCnt="1"/>
      <dgm:spPr/>
    </dgm:pt>
    <dgm:pt modelId="{015A4043-A0B1-4722-B1D4-0D22EDB28B17}" type="pres">
      <dgm:prSet presAssocID="{12C4748C-95B7-4038-9E3C-4E179CBFE20F}" presName="extraNode" presStyleLbl="node1" presStyleIdx="0" presStyleCnt="6"/>
      <dgm:spPr/>
    </dgm:pt>
    <dgm:pt modelId="{66048221-02D6-4009-B013-B18602CAAB93}" type="pres">
      <dgm:prSet presAssocID="{12C4748C-95B7-4038-9E3C-4E179CBFE20F}" presName="dstNode" presStyleLbl="node1" presStyleIdx="0" presStyleCnt="6"/>
      <dgm:spPr/>
    </dgm:pt>
    <dgm:pt modelId="{1FC093D1-46AE-4A04-9789-82EF182168FD}" type="pres">
      <dgm:prSet presAssocID="{D012064B-E7F1-4A60-8FD6-9D84EA958733}" presName="text_1" presStyleLbl="node1" presStyleIdx="0" presStyleCnt="6">
        <dgm:presLayoutVars>
          <dgm:bulletEnabled val="1"/>
        </dgm:presLayoutVars>
      </dgm:prSet>
      <dgm:spPr/>
    </dgm:pt>
    <dgm:pt modelId="{1C3C0D00-151D-4E25-AF13-F81DCE45F42F}" type="pres">
      <dgm:prSet presAssocID="{D012064B-E7F1-4A60-8FD6-9D84EA958733}" presName="accent_1" presStyleCnt="0"/>
      <dgm:spPr/>
    </dgm:pt>
    <dgm:pt modelId="{C950671E-F599-4CE5-B101-9A9A88AC0ACB}" type="pres">
      <dgm:prSet presAssocID="{D012064B-E7F1-4A60-8FD6-9D84EA958733}" presName="accentRepeatNode" presStyleLbl="solidFgAcc1" presStyleIdx="0" presStyleCnt="6"/>
      <dgm:spPr>
        <a:xfrm>
          <a:off x="96144" y="266505"/>
          <a:ext cx="887901" cy="88790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FD6DD68-FCFC-4A63-90A5-29E59FF3A19E}" type="pres">
      <dgm:prSet presAssocID="{B1B5672C-452E-488E-A9A9-FEE5D3F743CC}" presName="text_2" presStyleLbl="node1" presStyleIdx="1" presStyleCnt="6">
        <dgm:presLayoutVars>
          <dgm:bulletEnabled val="1"/>
        </dgm:presLayoutVars>
      </dgm:prSet>
      <dgm:spPr/>
    </dgm:pt>
    <dgm:pt modelId="{CEDB591E-9D74-47A8-8B2C-28B445621B76}" type="pres">
      <dgm:prSet presAssocID="{B1B5672C-452E-488E-A9A9-FEE5D3F743CC}" presName="accent_2" presStyleCnt="0"/>
      <dgm:spPr/>
    </dgm:pt>
    <dgm:pt modelId="{A6BFD504-445E-47A0-BDBA-237ED3F47F8E}" type="pres">
      <dgm:prSet presAssocID="{B1B5672C-452E-488E-A9A9-FEE5D3F743CC}" presName="accentRepeatNode" presStyleLbl="solidFgAcc1" presStyleIdx="1" presStyleCnt="6"/>
      <dgm:spPr>
        <a:xfrm>
          <a:off x="680432" y="1331852"/>
          <a:ext cx="887901" cy="88790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21A59E8F-50ED-46B3-9967-FDC2FE03199A}" type="pres">
      <dgm:prSet presAssocID="{B07723C5-1357-451F-AF16-D637A27FE8D6}" presName="text_3" presStyleLbl="node1" presStyleIdx="2" presStyleCnt="6">
        <dgm:presLayoutVars>
          <dgm:bulletEnabled val="1"/>
        </dgm:presLayoutVars>
      </dgm:prSet>
      <dgm:spPr/>
    </dgm:pt>
    <dgm:pt modelId="{70AF2BF6-3F2F-4583-9A70-BA3AE39CC8E9}" type="pres">
      <dgm:prSet presAssocID="{B07723C5-1357-451F-AF16-D637A27FE8D6}" presName="accent_3" presStyleCnt="0"/>
      <dgm:spPr/>
    </dgm:pt>
    <dgm:pt modelId="{B83B147E-F292-46E2-AB91-F53AD57D8566}" type="pres">
      <dgm:prSet presAssocID="{B07723C5-1357-451F-AF16-D637A27FE8D6}" presName="accentRepeatNode" presStyleLbl="solidFgAcc1" presStyleIdx="2" presStyleCnt="6"/>
      <dgm:spPr>
        <a:xfrm>
          <a:off x="947612" y="2397199"/>
          <a:ext cx="887901" cy="88790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369EE17-75DF-40CB-8957-B91E337674E1}" type="pres">
      <dgm:prSet presAssocID="{7D6D8D2E-5B9E-4CD8-868B-7C361B8CB47E}" presName="text_4" presStyleLbl="node1" presStyleIdx="3" presStyleCnt="6">
        <dgm:presLayoutVars>
          <dgm:bulletEnabled val="1"/>
        </dgm:presLayoutVars>
      </dgm:prSet>
      <dgm:spPr/>
    </dgm:pt>
    <dgm:pt modelId="{FF4FFEB6-55C3-4247-89FB-10541B7ACFA6}" type="pres">
      <dgm:prSet presAssocID="{7D6D8D2E-5B9E-4CD8-868B-7C361B8CB47E}" presName="accent_4" presStyleCnt="0"/>
      <dgm:spPr/>
    </dgm:pt>
    <dgm:pt modelId="{3E9430B8-7A2C-4B08-8E95-D43BA8FA97BF}" type="pres">
      <dgm:prSet presAssocID="{7D6D8D2E-5B9E-4CD8-868B-7C361B8CB47E}" presName="accentRepeatNode" presStyleLbl="solidFgAcc1" presStyleIdx="3" presStyleCnt="6"/>
      <dgm:spPr>
        <a:xfrm>
          <a:off x="947612" y="3461872"/>
          <a:ext cx="887901" cy="88790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5EB47972-F0BD-4A89-9B4B-2FC6B5274380}" type="pres">
      <dgm:prSet presAssocID="{F77FFD35-E6B6-4D4C-99B9-EB4ABB17E376}" presName="text_5" presStyleLbl="node1" presStyleIdx="4" presStyleCnt="6">
        <dgm:presLayoutVars>
          <dgm:bulletEnabled val="1"/>
        </dgm:presLayoutVars>
      </dgm:prSet>
      <dgm:spPr/>
    </dgm:pt>
    <dgm:pt modelId="{1DB7AD66-0518-4FF8-B0AE-18EA7A97E7B8}" type="pres">
      <dgm:prSet presAssocID="{F77FFD35-E6B6-4D4C-99B9-EB4ABB17E376}" presName="accent_5" presStyleCnt="0"/>
      <dgm:spPr/>
    </dgm:pt>
    <dgm:pt modelId="{B10E7600-53AB-42A4-B0E1-B12745A6CADF}" type="pres">
      <dgm:prSet presAssocID="{F77FFD35-E6B6-4D4C-99B9-EB4ABB17E376}" presName="accentRepeatNode" presStyleLbl="solidFgAcc1" presStyleIdx="4" presStyleCnt="6"/>
      <dgm:spPr>
        <a:xfrm>
          <a:off x="680432" y="4527219"/>
          <a:ext cx="887901" cy="88790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DB290D1-32F4-4102-8560-4FD0E5E3A53F}" type="pres">
      <dgm:prSet presAssocID="{0603E565-ECB3-4CF9-A72A-A6D5C8CD3EE6}" presName="text_6" presStyleLbl="node1" presStyleIdx="5" presStyleCnt="6">
        <dgm:presLayoutVars>
          <dgm:bulletEnabled val="1"/>
        </dgm:presLayoutVars>
      </dgm:prSet>
      <dgm:spPr/>
    </dgm:pt>
    <dgm:pt modelId="{FA6177DE-482B-498A-9898-5E1D02069F42}" type="pres">
      <dgm:prSet presAssocID="{0603E565-ECB3-4CF9-A72A-A6D5C8CD3EE6}" presName="accent_6" presStyleCnt="0"/>
      <dgm:spPr/>
    </dgm:pt>
    <dgm:pt modelId="{19856274-0255-4294-9E1C-7AE09B6B53D4}" type="pres">
      <dgm:prSet presAssocID="{0603E565-ECB3-4CF9-A72A-A6D5C8CD3EE6}" presName="accentRepeatNode" presStyleLbl="solidFgAcc1" presStyleIdx="5" presStyleCnt="6"/>
      <dgm:spPr>
        <a:xfrm>
          <a:off x="96144" y="5592566"/>
          <a:ext cx="887901" cy="88790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146D4904-5076-4C14-AD1B-6A3085F9497D}" srcId="{12C4748C-95B7-4038-9E3C-4E179CBFE20F}" destId="{D012064B-E7F1-4A60-8FD6-9D84EA958733}" srcOrd="0" destOrd="0" parTransId="{94DDB5C1-D3E1-47B3-B494-0A72DF2853A3}" sibTransId="{3E9AA3AF-88AB-4C89-AD91-6E34600C36B0}"/>
    <dgm:cxn modelId="{10D9E30F-4544-4A6E-B7FD-2AAE795D4E83}" type="presOf" srcId="{B1B5672C-452E-488E-A9A9-FEE5D3F743CC}" destId="{3FD6DD68-FCFC-4A63-90A5-29E59FF3A19E}" srcOrd="0" destOrd="0" presId="urn:microsoft.com/office/officeart/2008/layout/VerticalCurvedList"/>
    <dgm:cxn modelId="{54107E15-06F6-4653-B2FE-5646AB0CEDBD}" type="presOf" srcId="{F77FFD35-E6B6-4D4C-99B9-EB4ABB17E376}" destId="{5EB47972-F0BD-4A89-9B4B-2FC6B5274380}" srcOrd="0" destOrd="0" presId="urn:microsoft.com/office/officeart/2008/layout/VerticalCurvedList"/>
    <dgm:cxn modelId="{A92C6918-5C99-4735-97FF-F3CF78B17E9C}" srcId="{12C4748C-95B7-4038-9E3C-4E179CBFE20F}" destId="{F77FFD35-E6B6-4D4C-99B9-EB4ABB17E376}" srcOrd="4" destOrd="0" parTransId="{E7757A2A-80AA-4916-A706-871382481515}" sibTransId="{1E0F438D-3A8D-463D-A577-EF2913A0AA1C}"/>
    <dgm:cxn modelId="{CA1C6932-F76E-4145-A734-42E8186FE3DE}" type="presOf" srcId="{0603E565-ECB3-4CF9-A72A-A6D5C8CD3EE6}" destId="{8DB290D1-32F4-4102-8560-4FD0E5E3A53F}" srcOrd="0" destOrd="0" presId="urn:microsoft.com/office/officeart/2008/layout/VerticalCurvedList"/>
    <dgm:cxn modelId="{AB856243-F99E-4F82-ABC0-A5CAD9D0EB09}" srcId="{12C4748C-95B7-4038-9E3C-4E179CBFE20F}" destId="{B07723C5-1357-451F-AF16-D637A27FE8D6}" srcOrd="2" destOrd="0" parTransId="{E5830CCD-6F16-4595-BBD3-8DAF95D0C2D5}" sibTransId="{0DCEEAD8-037F-4434-A57D-4F505DF7636B}"/>
    <dgm:cxn modelId="{2D1A3E57-62BD-42DB-A92F-348424E84399}" srcId="{12C4748C-95B7-4038-9E3C-4E179CBFE20F}" destId="{7D6D8D2E-5B9E-4CD8-868B-7C361B8CB47E}" srcOrd="3" destOrd="0" parTransId="{4C3F3B20-330F-4E4F-9C2F-1346749833C4}" sibTransId="{8AF1DF9A-DFAD-4B9F-82C7-E8342E0CF17F}"/>
    <dgm:cxn modelId="{090FD282-CE12-4D02-88F1-60812955274A}" srcId="{12C4748C-95B7-4038-9E3C-4E179CBFE20F}" destId="{0603E565-ECB3-4CF9-A72A-A6D5C8CD3EE6}" srcOrd="5" destOrd="0" parTransId="{00FEA657-8D11-4960-9184-235E58C83F6F}" sibTransId="{BBF827D3-742A-4C2B-A6BB-6C3B9F7075FE}"/>
    <dgm:cxn modelId="{3141CA94-D978-4912-BA99-55AA0A85AD5F}" type="presOf" srcId="{12C4748C-95B7-4038-9E3C-4E179CBFE20F}" destId="{DAD7DC66-4F4D-499B-95C6-9A30530CFBE9}" srcOrd="0" destOrd="0" presId="urn:microsoft.com/office/officeart/2008/layout/VerticalCurvedList"/>
    <dgm:cxn modelId="{72B1A2A8-12D8-40EF-A9AF-1CA3BA33BA01}" type="presOf" srcId="{B07723C5-1357-451F-AF16-D637A27FE8D6}" destId="{21A59E8F-50ED-46B3-9967-FDC2FE03199A}" srcOrd="0" destOrd="0" presId="urn:microsoft.com/office/officeart/2008/layout/VerticalCurvedList"/>
    <dgm:cxn modelId="{A1053CC0-23D6-4370-8525-7DE7C7B17B67}" type="presOf" srcId="{3E9AA3AF-88AB-4C89-AD91-6E34600C36B0}" destId="{F8C1D0DD-9B31-4BB7-8E3C-35CB1BE5EB04}" srcOrd="0" destOrd="0" presId="urn:microsoft.com/office/officeart/2008/layout/VerticalCurvedList"/>
    <dgm:cxn modelId="{BA82D4C6-BEFE-41F7-989F-79730958ED34}" srcId="{12C4748C-95B7-4038-9E3C-4E179CBFE20F}" destId="{B1B5672C-452E-488E-A9A9-FEE5D3F743CC}" srcOrd="1" destOrd="0" parTransId="{FF926C24-F7E5-44CE-94E4-F1301C32842D}" sibTransId="{90615483-2965-406A-936C-0CCAEDE4D1F6}"/>
    <dgm:cxn modelId="{81A93ADD-4591-4330-91CF-C26B02306BF8}" type="presOf" srcId="{D012064B-E7F1-4A60-8FD6-9D84EA958733}" destId="{1FC093D1-46AE-4A04-9789-82EF182168FD}" srcOrd="0" destOrd="0" presId="urn:microsoft.com/office/officeart/2008/layout/VerticalCurvedList"/>
    <dgm:cxn modelId="{7848EEE5-04B4-40D0-83E7-DCA37D37EE27}" type="presOf" srcId="{7D6D8D2E-5B9E-4CD8-868B-7C361B8CB47E}" destId="{6369EE17-75DF-40CB-8957-B91E337674E1}" srcOrd="0" destOrd="0" presId="urn:microsoft.com/office/officeart/2008/layout/VerticalCurvedList"/>
    <dgm:cxn modelId="{EF0ECBF5-AE5A-46A4-BC2A-268A4C461B26}" type="presParOf" srcId="{DAD7DC66-4F4D-499B-95C6-9A30530CFBE9}" destId="{0C8EBF95-7C0D-45D3-B9DF-D5A1573C5336}" srcOrd="0" destOrd="0" presId="urn:microsoft.com/office/officeart/2008/layout/VerticalCurvedList"/>
    <dgm:cxn modelId="{E6AA0960-C0FB-4E7B-8D81-0CC6B3CD5374}" type="presParOf" srcId="{0C8EBF95-7C0D-45D3-B9DF-D5A1573C5336}" destId="{A628CC40-18D5-48B3-ACDF-3794AEDB25D8}" srcOrd="0" destOrd="0" presId="urn:microsoft.com/office/officeart/2008/layout/VerticalCurvedList"/>
    <dgm:cxn modelId="{EEC7293E-F06C-48A1-9BB4-23A06B73E06D}" type="presParOf" srcId="{A628CC40-18D5-48B3-ACDF-3794AEDB25D8}" destId="{431CC682-3728-4342-9F97-3912877F5B40}" srcOrd="0" destOrd="0" presId="urn:microsoft.com/office/officeart/2008/layout/VerticalCurvedList"/>
    <dgm:cxn modelId="{AE1B8509-09A1-4E6A-96AD-E2E75CF29677}" type="presParOf" srcId="{A628CC40-18D5-48B3-ACDF-3794AEDB25D8}" destId="{F8C1D0DD-9B31-4BB7-8E3C-35CB1BE5EB04}" srcOrd="1" destOrd="0" presId="urn:microsoft.com/office/officeart/2008/layout/VerticalCurvedList"/>
    <dgm:cxn modelId="{984A1BD3-8D35-495B-8865-3FB419A68712}" type="presParOf" srcId="{A628CC40-18D5-48B3-ACDF-3794AEDB25D8}" destId="{015A4043-A0B1-4722-B1D4-0D22EDB28B17}" srcOrd="2" destOrd="0" presId="urn:microsoft.com/office/officeart/2008/layout/VerticalCurvedList"/>
    <dgm:cxn modelId="{ECDF2872-EA0B-45AC-B6E6-B62502F32C7B}" type="presParOf" srcId="{A628CC40-18D5-48B3-ACDF-3794AEDB25D8}" destId="{66048221-02D6-4009-B013-B18602CAAB93}" srcOrd="3" destOrd="0" presId="urn:microsoft.com/office/officeart/2008/layout/VerticalCurvedList"/>
    <dgm:cxn modelId="{A9BC5A6A-D76D-454B-8748-FFD79E54F560}" type="presParOf" srcId="{0C8EBF95-7C0D-45D3-B9DF-D5A1573C5336}" destId="{1FC093D1-46AE-4A04-9789-82EF182168FD}" srcOrd="1" destOrd="0" presId="urn:microsoft.com/office/officeart/2008/layout/VerticalCurvedList"/>
    <dgm:cxn modelId="{6C3081D3-79D2-43FE-8DAF-24A40E69E73A}" type="presParOf" srcId="{0C8EBF95-7C0D-45D3-B9DF-D5A1573C5336}" destId="{1C3C0D00-151D-4E25-AF13-F81DCE45F42F}" srcOrd="2" destOrd="0" presId="urn:microsoft.com/office/officeart/2008/layout/VerticalCurvedList"/>
    <dgm:cxn modelId="{D17F17C9-ADA5-4B18-BDCC-B9BD6044B4BE}" type="presParOf" srcId="{1C3C0D00-151D-4E25-AF13-F81DCE45F42F}" destId="{C950671E-F599-4CE5-B101-9A9A88AC0ACB}" srcOrd="0" destOrd="0" presId="urn:microsoft.com/office/officeart/2008/layout/VerticalCurvedList"/>
    <dgm:cxn modelId="{56468E75-17E6-415B-ABDD-EB9945D584CF}" type="presParOf" srcId="{0C8EBF95-7C0D-45D3-B9DF-D5A1573C5336}" destId="{3FD6DD68-FCFC-4A63-90A5-29E59FF3A19E}" srcOrd="3" destOrd="0" presId="urn:microsoft.com/office/officeart/2008/layout/VerticalCurvedList"/>
    <dgm:cxn modelId="{4A174064-B47B-441C-ACAC-0FB70A664416}" type="presParOf" srcId="{0C8EBF95-7C0D-45D3-B9DF-D5A1573C5336}" destId="{CEDB591E-9D74-47A8-8B2C-28B445621B76}" srcOrd="4" destOrd="0" presId="urn:microsoft.com/office/officeart/2008/layout/VerticalCurvedList"/>
    <dgm:cxn modelId="{2A6FFF08-29F0-4FCE-AC94-CB4E280CB5CF}" type="presParOf" srcId="{CEDB591E-9D74-47A8-8B2C-28B445621B76}" destId="{A6BFD504-445E-47A0-BDBA-237ED3F47F8E}" srcOrd="0" destOrd="0" presId="urn:microsoft.com/office/officeart/2008/layout/VerticalCurvedList"/>
    <dgm:cxn modelId="{085D389B-B55B-4BA4-AFED-5FF3D9797C67}" type="presParOf" srcId="{0C8EBF95-7C0D-45D3-B9DF-D5A1573C5336}" destId="{21A59E8F-50ED-46B3-9967-FDC2FE03199A}" srcOrd="5" destOrd="0" presId="urn:microsoft.com/office/officeart/2008/layout/VerticalCurvedList"/>
    <dgm:cxn modelId="{31AD5916-19CF-4F2B-A942-8117A43BB9FB}" type="presParOf" srcId="{0C8EBF95-7C0D-45D3-B9DF-D5A1573C5336}" destId="{70AF2BF6-3F2F-4583-9A70-BA3AE39CC8E9}" srcOrd="6" destOrd="0" presId="urn:microsoft.com/office/officeart/2008/layout/VerticalCurvedList"/>
    <dgm:cxn modelId="{CA273514-3D65-4D3E-9668-38B320C188E9}" type="presParOf" srcId="{70AF2BF6-3F2F-4583-9A70-BA3AE39CC8E9}" destId="{B83B147E-F292-46E2-AB91-F53AD57D8566}" srcOrd="0" destOrd="0" presId="urn:microsoft.com/office/officeart/2008/layout/VerticalCurvedList"/>
    <dgm:cxn modelId="{948F2C70-E078-4209-90F4-79E062420706}" type="presParOf" srcId="{0C8EBF95-7C0D-45D3-B9DF-D5A1573C5336}" destId="{6369EE17-75DF-40CB-8957-B91E337674E1}" srcOrd="7" destOrd="0" presId="urn:microsoft.com/office/officeart/2008/layout/VerticalCurvedList"/>
    <dgm:cxn modelId="{F6D012FC-0A4F-4169-A730-4755A9E04A0F}" type="presParOf" srcId="{0C8EBF95-7C0D-45D3-B9DF-D5A1573C5336}" destId="{FF4FFEB6-55C3-4247-89FB-10541B7ACFA6}" srcOrd="8" destOrd="0" presId="urn:microsoft.com/office/officeart/2008/layout/VerticalCurvedList"/>
    <dgm:cxn modelId="{4A9390B1-484C-4B68-96F3-C1DA0E1788F0}" type="presParOf" srcId="{FF4FFEB6-55C3-4247-89FB-10541B7ACFA6}" destId="{3E9430B8-7A2C-4B08-8E95-D43BA8FA97BF}" srcOrd="0" destOrd="0" presId="urn:microsoft.com/office/officeart/2008/layout/VerticalCurvedList"/>
    <dgm:cxn modelId="{C191C7C7-3380-46DF-80E0-979DEFFEEC6A}" type="presParOf" srcId="{0C8EBF95-7C0D-45D3-B9DF-D5A1573C5336}" destId="{5EB47972-F0BD-4A89-9B4B-2FC6B5274380}" srcOrd="9" destOrd="0" presId="urn:microsoft.com/office/officeart/2008/layout/VerticalCurvedList"/>
    <dgm:cxn modelId="{623C2C74-3415-47A9-BE50-1F63B8D8EBDF}" type="presParOf" srcId="{0C8EBF95-7C0D-45D3-B9DF-D5A1573C5336}" destId="{1DB7AD66-0518-4FF8-B0AE-18EA7A97E7B8}" srcOrd="10" destOrd="0" presId="urn:microsoft.com/office/officeart/2008/layout/VerticalCurvedList"/>
    <dgm:cxn modelId="{A3051C1B-AFCF-478B-946B-42C0371C1AF0}" type="presParOf" srcId="{1DB7AD66-0518-4FF8-B0AE-18EA7A97E7B8}" destId="{B10E7600-53AB-42A4-B0E1-B12745A6CADF}" srcOrd="0" destOrd="0" presId="urn:microsoft.com/office/officeart/2008/layout/VerticalCurvedList"/>
    <dgm:cxn modelId="{09179A76-11D6-4EA5-9498-3DD373A72045}" type="presParOf" srcId="{0C8EBF95-7C0D-45D3-B9DF-D5A1573C5336}" destId="{8DB290D1-32F4-4102-8560-4FD0E5E3A53F}" srcOrd="11" destOrd="0" presId="urn:microsoft.com/office/officeart/2008/layout/VerticalCurvedList"/>
    <dgm:cxn modelId="{B9F0A757-DE81-496A-9FEA-A970224BF859}" type="presParOf" srcId="{0C8EBF95-7C0D-45D3-B9DF-D5A1573C5336}" destId="{FA6177DE-482B-498A-9898-5E1D02069F42}" srcOrd="12" destOrd="0" presId="urn:microsoft.com/office/officeart/2008/layout/VerticalCurvedList"/>
    <dgm:cxn modelId="{E59F3AEB-B475-4E2C-AEA1-0F52DAE1295E}" type="presParOf" srcId="{FA6177DE-482B-498A-9898-5E1D02069F42}" destId="{19856274-0255-4294-9E1C-7AE09B6B53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1D0DD-9B31-4BB7-8E3C-35CB1BE5EB04}">
      <dsp:nvSpPr>
        <dsp:cNvPr id="0" name=""/>
        <dsp:cNvSpPr/>
      </dsp:nvSpPr>
      <dsp:spPr>
        <a:xfrm>
          <a:off x="-4409259" y="-676271"/>
          <a:ext cx="5252959" cy="5252959"/>
        </a:xfrm>
        <a:prstGeom prst="blockArc">
          <a:avLst>
            <a:gd name="adj1" fmla="val 18900000"/>
            <a:gd name="adj2" fmla="val 2700000"/>
            <a:gd name="adj3" fmla="val 238"/>
          </a:avLst>
        </a:prstGeom>
        <a:noFill/>
        <a:ln w="12700" cap="flat" cmpd="sng" algn="ctr">
          <a:solidFill>
            <a:srgbClr val="4A772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093D1-46AE-4A04-9789-82EF182168FD}">
      <dsp:nvSpPr>
        <dsp:cNvPr id="0" name=""/>
        <dsp:cNvSpPr/>
      </dsp:nvSpPr>
      <dsp:spPr>
        <a:xfrm>
          <a:off x="315206" y="205395"/>
          <a:ext cx="5884783" cy="410635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4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Supports cell wall development, protein synthesis and root growth (0.02%)</a:t>
          </a:r>
        </a:p>
      </dsp:txBody>
      <dsp:txXfrm>
        <a:off x="315206" y="205395"/>
        <a:ext cx="5884783" cy="410635"/>
      </dsp:txXfrm>
    </dsp:sp>
    <dsp:sp modelId="{C950671E-F599-4CE5-B101-9A9A88AC0ACB}">
      <dsp:nvSpPr>
        <dsp:cNvPr id="0" name=""/>
        <dsp:cNvSpPr/>
      </dsp:nvSpPr>
      <dsp:spPr>
        <a:xfrm>
          <a:off x="58558" y="154066"/>
          <a:ext cx="513294" cy="51329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6DD68-FCFC-4A63-90A5-29E59FF3A19E}">
      <dsp:nvSpPr>
        <dsp:cNvPr id="0" name=""/>
        <dsp:cNvSpPr/>
      </dsp:nvSpPr>
      <dsp:spPr>
        <a:xfrm>
          <a:off x="652982" y="821271"/>
          <a:ext cx="5547007" cy="410635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42" tIns="40640" rIns="40640" bIns="4064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Essential component of key enzymes, including those that synthesize chlorophyll (1.0%)</a:t>
          </a:r>
        </a:p>
      </dsp:txBody>
      <dsp:txXfrm>
        <a:off x="652982" y="821271"/>
        <a:ext cx="5547007" cy="410635"/>
      </dsp:txXfrm>
    </dsp:sp>
    <dsp:sp modelId="{A6BFD504-445E-47A0-BDBA-237ED3F47F8E}">
      <dsp:nvSpPr>
        <dsp:cNvPr id="0" name=""/>
        <dsp:cNvSpPr/>
      </dsp:nvSpPr>
      <dsp:spPr>
        <a:xfrm>
          <a:off x="396334" y="769942"/>
          <a:ext cx="513294" cy="51329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59E8F-50ED-46B3-9967-FDC2FE03199A}">
      <dsp:nvSpPr>
        <dsp:cNvPr id="0" name=""/>
        <dsp:cNvSpPr/>
      </dsp:nvSpPr>
      <dsp:spPr>
        <a:xfrm>
          <a:off x="807438" y="1437147"/>
          <a:ext cx="5392551" cy="410635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42" tIns="40640" rIns="40640" bIns="4064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-20" baseline="0" dirty="0">
              <a:solidFill>
                <a:srgbClr val="000000"/>
              </a:solidFill>
              <a:latin typeface="Calibri"/>
              <a:ea typeface="Calibri"/>
              <a:cs typeface="Calibri"/>
            </a:rPr>
            <a:t>Water and nutrient transport from soil. Photosynthesis and cell growth. (2.0%)</a:t>
          </a:r>
          <a:endParaRPr lang="en-US" sz="1600" kern="1200" spc="-20" baseline="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>
        <a:off x="807438" y="1437147"/>
        <a:ext cx="5392551" cy="410635"/>
      </dsp:txXfrm>
    </dsp:sp>
    <dsp:sp modelId="{B83B147E-F292-46E2-AB91-F53AD57D8566}">
      <dsp:nvSpPr>
        <dsp:cNvPr id="0" name=""/>
        <dsp:cNvSpPr/>
      </dsp:nvSpPr>
      <dsp:spPr>
        <a:xfrm>
          <a:off x="550791" y="1385817"/>
          <a:ext cx="513294" cy="51329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9EE17-75DF-40CB-8957-B91E337674E1}">
      <dsp:nvSpPr>
        <dsp:cNvPr id="0" name=""/>
        <dsp:cNvSpPr/>
      </dsp:nvSpPr>
      <dsp:spPr>
        <a:xfrm>
          <a:off x="807438" y="2052632"/>
          <a:ext cx="5392551" cy="410635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42" tIns="40640" rIns="40640" bIns="4064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Essential for germination, root growth, chlorophyll function and nitrogen use. (0.05%)</a:t>
          </a:r>
          <a:endParaRPr lang="en-US" sz="16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>
        <a:off x="807438" y="2052632"/>
        <a:ext cx="5392551" cy="410635"/>
      </dsp:txXfrm>
    </dsp:sp>
    <dsp:sp modelId="{3E9430B8-7A2C-4B08-8E95-D43BA8FA97BF}">
      <dsp:nvSpPr>
        <dsp:cNvPr id="0" name=""/>
        <dsp:cNvSpPr/>
      </dsp:nvSpPr>
      <dsp:spPr>
        <a:xfrm>
          <a:off x="550791" y="2001303"/>
          <a:ext cx="513294" cy="51329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47972-F0BD-4A89-9B4B-2FC6B5274380}">
      <dsp:nvSpPr>
        <dsp:cNvPr id="0" name=""/>
        <dsp:cNvSpPr/>
      </dsp:nvSpPr>
      <dsp:spPr>
        <a:xfrm>
          <a:off x="652982" y="2668508"/>
          <a:ext cx="5547007" cy="410635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42" tIns="40640" rIns="40640" bIns="4064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Key for metabolism and enzyme function. Supports soil N-fixation. (0.01%)</a:t>
          </a:r>
          <a:endParaRPr lang="en-US" sz="16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>
        <a:off x="652982" y="2668508"/>
        <a:ext cx="5547007" cy="410635"/>
      </dsp:txXfrm>
    </dsp:sp>
    <dsp:sp modelId="{B10E7600-53AB-42A4-B0E1-B12745A6CADF}">
      <dsp:nvSpPr>
        <dsp:cNvPr id="0" name=""/>
        <dsp:cNvSpPr/>
      </dsp:nvSpPr>
      <dsp:spPr>
        <a:xfrm>
          <a:off x="396334" y="2617179"/>
          <a:ext cx="513294" cy="51329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B290D1-32F4-4102-8560-4FD0E5E3A53F}">
      <dsp:nvSpPr>
        <dsp:cNvPr id="0" name=""/>
        <dsp:cNvSpPr/>
      </dsp:nvSpPr>
      <dsp:spPr>
        <a:xfrm>
          <a:off x="315206" y="3284384"/>
          <a:ext cx="5884783" cy="410635"/>
        </a:xfrm>
        <a:prstGeom prst="rect">
          <a:avLst/>
        </a:prstGeom>
        <a:solidFill>
          <a:srgbClr val="DFE1DE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4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Supports nitrogen use and early seedling growth. (0.01%)</a:t>
          </a:r>
        </a:p>
      </dsp:txBody>
      <dsp:txXfrm>
        <a:off x="315206" y="3284384"/>
        <a:ext cx="5884783" cy="410635"/>
      </dsp:txXfrm>
    </dsp:sp>
    <dsp:sp modelId="{19856274-0255-4294-9E1C-7AE09B6B53D4}">
      <dsp:nvSpPr>
        <dsp:cNvPr id="0" name=""/>
        <dsp:cNvSpPr/>
      </dsp:nvSpPr>
      <dsp:spPr>
        <a:xfrm>
          <a:off x="58558" y="3233054"/>
          <a:ext cx="513294" cy="51329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8575" cap="flat" cmpd="sng" algn="ctr">
          <a:solidFill>
            <a:srgbClr val="4A772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F8175-A493-4CE8-BEBC-2E5AC5CABDA7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06031-72EB-4092-BDD7-388156D7A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2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5254C-F7C2-152A-E168-ACFACCB04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ED5EF3-E521-B580-7B29-B043CD2F6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E3687-4E1C-9036-36E8-74335B60D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/>
              <a:t>Updated March 26, 2025</a:t>
            </a:r>
          </a:p>
          <a:p>
            <a:endParaRPr lang="en-US" sz="10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We shared on the Nov 19, 2024, R&amp;D Innovation Day that we could launch the MDR trait as early as 2028 in limited stewarded market introduction quantities </a:t>
            </a:r>
            <a:r>
              <a:rPr lang="en-US" sz="1000"/>
              <a:t>with three disease resistant solutions. Pending regulatory approval, anticipate in early-mid-2030’s the concept will include anthracnose stalk rot resistance.</a:t>
            </a:r>
            <a:r>
              <a:rPr lang="en-US" sz="10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en-US" sz="1000"/>
          </a:p>
          <a:p>
            <a:endParaRPr lang="en-US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54B8B-2618-8E98-FBF5-2919CED68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1E24B-5B35-4700-8E33-8EE3B9B7B8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36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lant&#10;&#10;AI-generated content may be incorrect.">
            <a:extLst>
              <a:ext uri="{FF2B5EF4-FFF2-40B4-BE49-F238E27FC236}">
                <a16:creationId xmlns:a16="http://schemas.microsoft.com/office/drawing/2014/main" id="{C61257C0-972C-DAE6-44E9-76C89855D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B5F05-FE3C-E79F-4F8F-1CB0F6D7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5" y="2553154"/>
            <a:ext cx="6936776" cy="87584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BB346B-F971-7393-B4E0-2CD1F8D6EF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275" y="3972379"/>
            <a:ext cx="3326800" cy="87630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9566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687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hat on a table&#10;&#10;AI-generated content may be incorrect.">
            <a:extLst>
              <a:ext uri="{FF2B5EF4-FFF2-40B4-BE49-F238E27FC236}">
                <a16:creationId xmlns:a16="http://schemas.microsoft.com/office/drawing/2014/main" id="{65901783-F9B0-B617-C729-EA20A985C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9"/>
          <a:stretch>
            <a:fillRect/>
          </a:stretch>
        </p:blipFill>
        <p:spPr>
          <a:xfrm>
            <a:off x="0" y="-3748"/>
            <a:ext cx="12192000" cy="6861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44F722-AB80-8AF4-49FA-EA8F42EF00DF}"/>
              </a:ext>
            </a:extLst>
          </p:cNvPr>
          <p:cNvSpPr txBox="1"/>
          <p:nvPr userDrawn="1"/>
        </p:nvSpPr>
        <p:spPr>
          <a:xfrm>
            <a:off x="2874935" y="3248208"/>
            <a:ext cx="621482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3869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Co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DECB96-5C61-65C7-500D-BBF8F991D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7634E8-527E-75EA-7B20-8C4DA9C6E6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857"/>
            <a:ext cx="10515600" cy="10545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B5F05-FE3C-E79F-4F8F-1CB0F6D7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5" y="378189"/>
            <a:ext cx="6936776" cy="87584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F4930-158F-902E-B156-E6EA8DDFE4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275" y="1632224"/>
            <a:ext cx="10515600" cy="4351338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</a:defRPr>
            </a:lvl1pPr>
            <a:lvl2pPr marL="514350" indent="-17145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</a:defRPr>
            </a:lvl2pPr>
            <a:lvl3pPr marL="857250" indent="-17145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</a:defRPr>
            </a:lvl3pPr>
            <a:lvl4pPr marL="1200150" indent="-17145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</a:defRPr>
            </a:lvl4pPr>
            <a:lvl5pPr marL="1543050" indent="-17145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10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F5F3150D-A6EE-02C6-FDB4-6B20C911AE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77" y="6173511"/>
            <a:ext cx="2275187" cy="494540"/>
          </a:xfrm>
          <a:prstGeom prst="rect">
            <a:avLst/>
          </a:prstGeom>
        </p:spPr>
      </p:pic>
      <p:pic>
        <p:nvPicPr>
          <p:cNvPr id="14" name="Picture 13" descr="A logo with white text&#10;&#10;Description automatically generated">
            <a:extLst>
              <a:ext uri="{FF2B5EF4-FFF2-40B4-BE49-F238E27FC236}">
                <a16:creationId xmlns:a16="http://schemas.microsoft.com/office/drawing/2014/main" id="{EA3BD4B1-9647-EB8E-A7F5-89AF72DA79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947" y="6173511"/>
            <a:ext cx="561140" cy="49454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3E92E7-7B25-1DB7-C7E2-84EB6197B679}"/>
              </a:ext>
            </a:extLst>
          </p:cNvPr>
          <p:cNvCxnSpPr/>
          <p:nvPr userDrawn="1"/>
        </p:nvCxnSpPr>
        <p:spPr>
          <a:xfrm>
            <a:off x="11224532" y="6192578"/>
            <a:ext cx="0" cy="418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44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365125"/>
            <a:ext cx="11197512" cy="822960"/>
          </a:xfrm>
          <a:prstGeom prst="rect">
            <a:avLst/>
          </a:prstGeom>
        </p:spPr>
        <p:txBody>
          <a:bodyPr lIns="0" anchor="b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800" y="1280160"/>
            <a:ext cx="11197512" cy="4846320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1800"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9C64E9-5A37-151E-8210-2B82D6AB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675" i="1">
                <a:solidFill>
                  <a:schemeClr val="tx1"/>
                </a:solidFill>
              </a:defRPr>
            </a:lvl1pPr>
          </a:lstStyle>
          <a:p>
            <a:pPr defTabSz="685800"/>
            <a:r>
              <a:rPr lang="en-US">
                <a:solidFill>
                  <a:prstClr val="black"/>
                </a:solidFill>
              </a:rPr>
              <a:t>Insert Program, Group, or Tagline (using: Insert tab &gt; Header &amp; Footer)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7A5F22-62BD-FAFA-515B-C7EC85B9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675">
                <a:solidFill>
                  <a:schemeClr val="tx1"/>
                </a:solidFill>
              </a:defRPr>
            </a:lvl1pPr>
          </a:lstStyle>
          <a:p>
            <a:pPr algn="l" defTabSz="685800"/>
            <a:fld id="{0165B0C6-AD63-4B9C-AB2F-9350F21B15E6}" type="slidenum">
              <a:rPr lang="en-US" smtClean="0">
                <a:solidFill>
                  <a:prstClr val="black"/>
                </a:solidFill>
              </a:rPr>
              <a:pPr algn="l" defTabSz="6858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4EB4D-AC40-448D-1524-2C3A98AB28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6"/>
            <a:ext cx="1245075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562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35EED7D1-8904-B348-7E5C-06DA77A1D4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0A6F1B-C7AD-4EAD-5F74-30312A6D2D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78710" y="5442675"/>
            <a:ext cx="2814639" cy="1038024"/>
          </a:xfrm>
        </p:spPr>
        <p:txBody>
          <a:bodyPr/>
          <a:lstStyle>
            <a:lvl1pPr algn="r"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algn="r"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685800" indent="0" algn="r">
              <a:buNone/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First Last Name</a:t>
            </a:r>
          </a:p>
          <a:p>
            <a:pPr lvl="1"/>
            <a:r>
              <a:rPr lang="en-US"/>
              <a:t>Title</a:t>
            </a:r>
          </a:p>
          <a:p>
            <a:pPr lvl="2"/>
            <a:r>
              <a:rPr lang="en-US"/>
              <a:t>Email | Phone #</a:t>
            </a:r>
          </a:p>
        </p:txBody>
      </p:sp>
    </p:spTree>
    <p:extLst>
      <p:ext uri="{BB962C8B-B14F-4D97-AF65-F5344CB8AC3E}">
        <p14:creationId xmlns:p14="http://schemas.microsoft.com/office/powerpoint/2010/main" val="417926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3213" y="6556757"/>
            <a:ext cx="11325577" cy="301244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50" b="0" i="0">
                <a:solidFill>
                  <a:schemeClr val="bg1"/>
                </a:solidFill>
                <a:latin typeface="Gotham Book"/>
                <a:cs typeface="Gotham Book"/>
              </a:defRPr>
            </a:lvl1pPr>
          </a:lstStyle>
          <a:p>
            <a:pPr marR="11430">
              <a:spcBef>
                <a:spcPts val="71"/>
              </a:spcBef>
            </a:pPr>
            <a:r>
              <a:rPr lang="en-US" spc="-8"/>
              <a:t>COMPANY</a:t>
            </a:r>
            <a:r>
              <a:rPr lang="en-US" spc="4"/>
              <a:t> </a:t>
            </a:r>
            <a:r>
              <a:rPr lang="en-US" spc="-8"/>
              <a:t>CONFIDENTIAL</a:t>
            </a:r>
            <a:r>
              <a:rPr lang="en-US" spc="4"/>
              <a:t> </a:t>
            </a:r>
            <a:r>
              <a:rPr lang="en-US"/>
              <a:t>–</a:t>
            </a:r>
            <a:r>
              <a:rPr lang="en-US" spc="4"/>
              <a:t> </a:t>
            </a:r>
            <a:r>
              <a:rPr lang="en-US"/>
              <a:t>Not</a:t>
            </a:r>
            <a:r>
              <a:rPr lang="en-US" spc="4"/>
              <a:t> </a:t>
            </a:r>
            <a:r>
              <a:rPr lang="en-US"/>
              <a:t>for</a:t>
            </a:r>
            <a:r>
              <a:rPr lang="en-US" spc="4"/>
              <a:t> </a:t>
            </a:r>
            <a:r>
              <a:rPr lang="en-US" spc="-8"/>
              <a:t>Distribution</a:t>
            </a:r>
          </a:p>
          <a:p>
            <a:r>
              <a:rPr lang="en-US" spc="-8"/>
              <a:t>Performance</a:t>
            </a:r>
            <a:r>
              <a:rPr lang="en-US" spc="-11"/>
              <a:t> </a:t>
            </a:r>
            <a:r>
              <a:rPr lang="en-US"/>
              <a:t>may</a:t>
            </a:r>
            <a:r>
              <a:rPr lang="en-US" spc="-11"/>
              <a:t> </a:t>
            </a:r>
            <a:r>
              <a:rPr lang="en-US"/>
              <a:t>vary</a:t>
            </a:r>
            <a:r>
              <a:rPr lang="en-US" spc="-11"/>
              <a:t> </a:t>
            </a:r>
            <a:r>
              <a:rPr lang="en-US"/>
              <a:t>from</a:t>
            </a:r>
            <a:r>
              <a:rPr lang="en-US" spc="-11"/>
              <a:t> </a:t>
            </a:r>
            <a:r>
              <a:rPr lang="en-US"/>
              <a:t>location</a:t>
            </a:r>
            <a:r>
              <a:rPr lang="en-US" spc="-8"/>
              <a:t> </a:t>
            </a:r>
            <a:r>
              <a:rPr lang="en-US"/>
              <a:t>to</a:t>
            </a:r>
            <a:r>
              <a:rPr lang="en-US" spc="-11"/>
              <a:t> </a:t>
            </a:r>
            <a:r>
              <a:rPr lang="en-US"/>
              <a:t>location</a:t>
            </a:r>
            <a:r>
              <a:rPr lang="en-US" spc="-11"/>
              <a:t> </a:t>
            </a:r>
            <a:r>
              <a:rPr lang="en-US"/>
              <a:t>and</a:t>
            </a:r>
            <a:r>
              <a:rPr lang="en-US" spc="-11"/>
              <a:t> </a:t>
            </a:r>
            <a:r>
              <a:rPr lang="en-US"/>
              <a:t>from</a:t>
            </a:r>
            <a:r>
              <a:rPr lang="en-US" spc="-11"/>
              <a:t> </a:t>
            </a:r>
            <a:r>
              <a:rPr lang="en-US"/>
              <a:t>year</a:t>
            </a:r>
            <a:r>
              <a:rPr lang="en-US" spc="-8"/>
              <a:t> </a:t>
            </a:r>
            <a:r>
              <a:rPr lang="en-US"/>
              <a:t>to</a:t>
            </a:r>
            <a:r>
              <a:rPr lang="en-US" spc="-11"/>
              <a:t> </a:t>
            </a:r>
            <a:r>
              <a:rPr lang="en-US" spc="-8"/>
              <a:t>year,</a:t>
            </a:r>
            <a:r>
              <a:rPr lang="en-US" spc="-11"/>
              <a:t> </a:t>
            </a:r>
            <a:r>
              <a:rPr lang="en-US"/>
              <a:t>as</a:t>
            </a:r>
            <a:r>
              <a:rPr lang="en-US" spc="-11"/>
              <a:t> </a:t>
            </a:r>
            <a:r>
              <a:rPr lang="en-US"/>
              <a:t>local</a:t>
            </a:r>
            <a:r>
              <a:rPr lang="en-US" spc="-8"/>
              <a:t> growing,</a:t>
            </a:r>
            <a:r>
              <a:rPr lang="en-US" spc="-11"/>
              <a:t> </a:t>
            </a:r>
            <a:r>
              <a:rPr lang="en-US"/>
              <a:t>soil</a:t>
            </a:r>
            <a:r>
              <a:rPr lang="en-US" spc="-11"/>
              <a:t> </a:t>
            </a:r>
            <a:r>
              <a:rPr lang="en-US"/>
              <a:t>and</a:t>
            </a:r>
            <a:r>
              <a:rPr lang="en-US" spc="-11"/>
              <a:t> </a:t>
            </a:r>
            <a:r>
              <a:rPr lang="en-US"/>
              <a:t>weather</a:t>
            </a:r>
            <a:r>
              <a:rPr lang="en-US" spc="-11"/>
              <a:t> </a:t>
            </a:r>
            <a:r>
              <a:rPr lang="en-US"/>
              <a:t>conditions</a:t>
            </a:r>
            <a:r>
              <a:rPr lang="en-US" spc="-8"/>
              <a:t> </a:t>
            </a:r>
            <a:r>
              <a:rPr lang="en-US"/>
              <a:t>may</a:t>
            </a:r>
            <a:r>
              <a:rPr lang="en-US" spc="-11"/>
              <a:t> </a:t>
            </a:r>
            <a:r>
              <a:rPr lang="en-US" spc="-8"/>
              <a:t>vary.</a:t>
            </a:r>
            <a:r>
              <a:rPr lang="en-US" spc="-11"/>
              <a:t> </a:t>
            </a:r>
            <a:r>
              <a:rPr lang="en-US"/>
              <a:t>Growers</a:t>
            </a:r>
            <a:r>
              <a:rPr lang="en-US" spc="-11"/>
              <a:t> </a:t>
            </a:r>
            <a:r>
              <a:rPr lang="en-US"/>
              <a:t>should</a:t>
            </a:r>
            <a:r>
              <a:rPr lang="en-US" spc="-11"/>
              <a:t> </a:t>
            </a:r>
            <a:r>
              <a:rPr lang="en-US" spc="-8"/>
              <a:t>evaluate </a:t>
            </a:r>
            <a:r>
              <a:rPr lang="en-US"/>
              <a:t>data</a:t>
            </a:r>
            <a:r>
              <a:rPr lang="en-US" spc="-11"/>
              <a:t> </a:t>
            </a:r>
            <a:r>
              <a:rPr lang="en-US"/>
              <a:t>from</a:t>
            </a:r>
            <a:r>
              <a:rPr lang="en-US" spc="-11"/>
              <a:t> </a:t>
            </a:r>
            <a:r>
              <a:rPr lang="en-US"/>
              <a:t>multiple</a:t>
            </a:r>
            <a:r>
              <a:rPr lang="en-US" spc="-11"/>
              <a:t> </a:t>
            </a:r>
            <a:r>
              <a:rPr lang="en-US"/>
              <a:t>locations</a:t>
            </a:r>
            <a:r>
              <a:rPr lang="en-US" spc="-8"/>
              <a:t> </a:t>
            </a:r>
            <a:r>
              <a:rPr lang="en-US"/>
              <a:t>and</a:t>
            </a:r>
            <a:r>
              <a:rPr lang="en-US" spc="-11"/>
              <a:t> </a:t>
            </a:r>
            <a:r>
              <a:rPr lang="en-US"/>
              <a:t>years</a:t>
            </a:r>
            <a:r>
              <a:rPr lang="en-US" spc="-11"/>
              <a:t> </a:t>
            </a:r>
            <a:r>
              <a:rPr lang="en-US"/>
              <a:t>whenever</a:t>
            </a:r>
            <a:r>
              <a:rPr lang="en-US" spc="-11"/>
              <a:t> </a:t>
            </a:r>
            <a:r>
              <a:rPr lang="en-US"/>
              <a:t>possible</a:t>
            </a:r>
            <a:r>
              <a:rPr lang="en-US" spc="-11"/>
              <a:t> </a:t>
            </a:r>
            <a:r>
              <a:rPr lang="en-US"/>
              <a:t>and</a:t>
            </a:r>
            <a:r>
              <a:rPr lang="en-US" spc="-8"/>
              <a:t> </a:t>
            </a:r>
            <a:r>
              <a:rPr lang="en-US"/>
              <a:t>should</a:t>
            </a:r>
            <a:r>
              <a:rPr lang="en-US" spc="-11"/>
              <a:t> </a:t>
            </a:r>
            <a:r>
              <a:rPr lang="en-US"/>
              <a:t>consider</a:t>
            </a:r>
            <a:r>
              <a:rPr lang="en-US" spc="-11"/>
              <a:t> </a:t>
            </a:r>
            <a:r>
              <a:rPr lang="en-US"/>
              <a:t>the</a:t>
            </a:r>
            <a:r>
              <a:rPr lang="en-US" spc="-11"/>
              <a:t> </a:t>
            </a:r>
            <a:r>
              <a:rPr lang="en-US"/>
              <a:t>impacts</a:t>
            </a:r>
            <a:r>
              <a:rPr lang="en-US" spc="-11"/>
              <a:t> </a:t>
            </a:r>
            <a:r>
              <a:rPr lang="en-US"/>
              <a:t>of</a:t>
            </a:r>
            <a:r>
              <a:rPr lang="en-US" spc="-8"/>
              <a:t> </a:t>
            </a:r>
            <a:r>
              <a:rPr lang="en-US"/>
              <a:t>these</a:t>
            </a:r>
            <a:r>
              <a:rPr lang="en-US" spc="-11"/>
              <a:t> </a:t>
            </a:r>
            <a:r>
              <a:rPr lang="en-US"/>
              <a:t>conditions</a:t>
            </a:r>
            <a:r>
              <a:rPr lang="en-US" spc="-11"/>
              <a:t> </a:t>
            </a:r>
            <a:r>
              <a:rPr lang="en-US"/>
              <a:t>on</a:t>
            </a:r>
            <a:r>
              <a:rPr lang="en-US" spc="-11"/>
              <a:t> </a:t>
            </a:r>
            <a:r>
              <a:rPr lang="en-US"/>
              <a:t>the</a:t>
            </a:r>
            <a:r>
              <a:rPr lang="en-US" spc="-8"/>
              <a:t> grower’s</a:t>
            </a:r>
            <a:r>
              <a:rPr lang="en-US" spc="-11"/>
              <a:t> </a:t>
            </a:r>
            <a:r>
              <a:rPr lang="en-US" spc="-8"/>
              <a:t>fields.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483F47-5F4D-CEDC-CA72-7D93CA61E3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600" y="2097088"/>
            <a:ext cx="3124200" cy="24320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_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2D119-34D2-57D5-1FA6-447B4111C7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051" y="-114300"/>
            <a:ext cx="106299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1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3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1">
            <a:extLst>
              <a:ext uri="{FF2B5EF4-FFF2-40B4-BE49-F238E27FC236}">
                <a16:creationId xmlns:a16="http://schemas.microsoft.com/office/drawing/2014/main" id="{E5E67351-B156-9AE3-2726-9E737BE49FE1}"/>
              </a:ext>
            </a:extLst>
          </p:cNvPr>
          <p:cNvSpPr/>
          <p:nvPr/>
        </p:nvSpPr>
        <p:spPr>
          <a:xfrm>
            <a:off x="1" y="6561416"/>
            <a:ext cx="12189460" cy="297180"/>
          </a:xfrm>
          <a:custGeom>
            <a:avLst/>
            <a:gdLst/>
            <a:ahLst/>
            <a:cxnLst/>
            <a:rect l="l" t="t" r="r" b="b"/>
            <a:pathLst>
              <a:path w="12189460" h="297179">
                <a:moveTo>
                  <a:pt x="12188952" y="0"/>
                </a:moveTo>
                <a:lnTo>
                  <a:pt x="0" y="0"/>
                </a:lnTo>
                <a:lnTo>
                  <a:pt x="0" y="296583"/>
                </a:lnTo>
                <a:lnTo>
                  <a:pt x="12188952" y="296583"/>
                </a:lnTo>
                <a:lnTo>
                  <a:pt x="12188952" y="0"/>
                </a:lnTo>
                <a:close/>
              </a:path>
            </a:pathLst>
          </a:custGeom>
          <a:solidFill>
            <a:srgbClr val="14463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bg object 16"/>
          <p:cNvSpPr/>
          <p:nvPr/>
        </p:nvSpPr>
        <p:spPr>
          <a:xfrm>
            <a:off x="1" y="2"/>
            <a:ext cx="12189460" cy="1069975"/>
          </a:xfrm>
          <a:custGeom>
            <a:avLst/>
            <a:gdLst/>
            <a:ahLst/>
            <a:cxnLst/>
            <a:rect l="l" t="t" r="r" b="b"/>
            <a:pathLst>
              <a:path w="12189460" h="1069975">
                <a:moveTo>
                  <a:pt x="12188952" y="0"/>
                </a:moveTo>
                <a:lnTo>
                  <a:pt x="0" y="0"/>
                </a:lnTo>
                <a:lnTo>
                  <a:pt x="0" y="1069848"/>
                </a:lnTo>
                <a:lnTo>
                  <a:pt x="12188952" y="1069848"/>
                </a:lnTo>
                <a:lnTo>
                  <a:pt x="12188952" y="0"/>
                </a:lnTo>
                <a:close/>
              </a:path>
            </a:pathLst>
          </a:custGeom>
          <a:solidFill>
            <a:srgbClr val="14463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2163" y="301246"/>
            <a:ext cx="2851151" cy="75691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endParaRPr/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213762C5-3D8E-720A-3E49-BB82FFEC876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3213" y="6556757"/>
            <a:ext cx="11325577" cy="301244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50" b="0" i="0">
                <a:solidFill>
                  <a:schemeClr val="bg1"/>
                </a:solidFill>
                <a:latin typeface="Gotham Book"/>
                <a:cs typeface="Gotham Book"/>
              </a:defRPr>
            </a:lvl1pPr>
          </a:lstStyle>
          <a:p>
            <a:pPr marR="11430">
              <a:spcBef>
                <a:spcPts val="71"/>
              </a:spcBef>
            </a:pPr>
            <a:r>
              <a:rPr lang="en-US" spc="-8"/>
              <a:t>COMPANY</a:t>
            </a:r>
            <a:r>
              <a:rPr lang="en-US" spc="4"/>
              <a:t> </a:t>
            </a:r>
            <a:r>
              <a:rPr lang="en-US" spc="-8"/>
              <a:t>CONFIDENTIAL</a:t>
            </a:r>
            <a:r>
              <a:rPr lang="en-US" spc="4"/>
              <a:t> </a:t>
            </a:r>
            <a:r>
              <a:rPr lang="en-US"/>
              <a:t>–</a:t>
            </a:r>
            <a:r>
              <a:rPr lang="en-US" spc="4"/>
              <a:t> </a:t>
            </a:r>
            <a:r>
              <a:rPr lang="en-US"/>
              <a:t>Not</a:t>
            </a:r>
            <a:r>
              <a:rPr lang="en-US" spc="4"/>
              <a:t> </a:t>
            </a:r>
            <a:r>
              <a:rPr lang="en-US"/>
              <a:t>for</a:t>
            </a:r>
            <a:r>
              <a:rPr lang="en-US" spc="4"/>
              <a:t> </a:t>
            </a:r>
            <a:r>
              <a:rPr lang="en-US" spc="-8"/>
              <a:t>Distribution</a:t>
            </a:r>
          </a:p>
          <a:p>
            <a:r>
              <a:rPr lang="en-US" spc="-8"/>
              <a:t>Performance</a:t>
            </a:r>
            <a:r>
              <a:rPr lang="en-US" spc="-11"/>
              <a:t> </a:t>
            </a:r>
            <a:r>
              <a:rPr lang="en-US"/>
              <a:t>may</a:t>
            </a:r>
            <a:r>
              <a:rPr lang="en-US" spc="-11"/>
              <a:t> </a:t>
            </a:r>
            <a:r>
              <a:rPr lang="en-US"/>
              <a:t>vary</a:t>
            </a:r>
            <a:r>
              <a:rPr lang="en-US" spc="-11"/>
              <a:t> </a:t>
            </a:r>
            <a:r>
              <a:rPr lang="en-US"/>
              <a:t>from</a:t>
            </a:r>
            <a:r>
              <a:rPr lang="en-US" spc="-11"/>
              <a:t> </a:t>
            </a:r>
            <a:r>
              <a:rPr lang="en-US"/>
              <a:t>location</a:t>
            </a:r>
            <a:r>
              <a:rPr lang="en-US" spc="-8"/>
              <a:t> </a:t>
            </a:r>
            <a:r>
              <a:rPr lang="en-US"/>
              <a:t>to</a:t>
            </a:r>
            <a:r>
              <a:rPr lang="en-US" spc="-11"/>
              <a:t> </a:t>
            </a:r>
            <a:r>
              <a:rPr lang="en-US"/>
              <a:t>location</a:t>
            </a:r>
            <a:r>
              <a:rPr lang="en-US" spc="-11"/>
              <a:t> </a:t>
            </a:r>
            <a:r>
              <a:rPr lang="en-US"/>
              <a:t>and</a:t>
            </a:r>
            <a:r>
              <a:rPr lang="en-US" spc="-11"/>
              <a:t> </a:t>
            </a:r>
            <a:r>
              <a:rPr lang="en-US"/>
              <a:t>from</a:t>
            </a:r>
            <a:r>
              <a:rPr lang="en-US" spc="-11"/>
              <a:t> </a:t>
            </a:r>
            <a:r>
              <a:rPr lang="en-US"/>
              <a:t>year</a:t>
            </a:r>
            <a:r>
              <a:rPr lang="en-US" spc="-8"/>
              <a:t> </a:t>
            </a:r>
            <a:r>
              <a:rPr lang="en-US"/>
              <a:t>to</a:t>
            </a:r>
            <a:r>
              <a:rPr lang="en-US" spc="-11"/>
              <a:t> </a:t>
            </a:r>
            <a:r>
              <a:rPr lang="en-US" spc="-8"/>
              <a:t>year,</a:t>
            </a:r>
            <a:r>
              <a:rPr lang="en-US" spc="-11"/>
              <a:t> </a:t>
            </a:r>
            <a:r>
              <a:rPr lang="en-US"/>
              <a:t>as</a:t>
            </a:r>
            <a:r>
              <a:rPr lang="en-US" spc="-11"/>
              <a:t> </a:t>
            </a:r>
            <a:r>
              <a:rPr lang="en-US"/>
              <a:t>local</a:t>
            </a:r>
            <a:r>
              <a:rPr lang="en-US" spc="-8"/>
              <a:t> growing,</a:t>
            </a:r>
            <a:r>
              <a:rPr lang="en-US" spc="-11"/>
              <a:t> </a:t>
            </a:r>
            <a:r>
              <a:rPr lang="en-US"/>
              <a:t>soil</a:t>
            </a:r>
            <a:r>
              <a:rPr lang="en-US" spc="-11"/>
              <a:t> </a:t>
            </a:r>
            <a:r>
              <a:rPr lang="en-US"/>
              <a:t>and</a:t>
            </a:r>
            <a:r>
              <a:rPr lang="en-US" spc="-11"/>
              <a:t> </a:t>
            </a:r>
            <a:r>
              <a:rPr lang="en-US"/>
              <a:t>weather</a:t>
            </a:r>
            <a:r>
              <a:rPr lang="en-US" spc="-11"/>
              <a:t> </a:t>
            </a:r>
            <a:r>
              <a:rPr lang="en-US"/>
              <a:t>conditions</a:t>
            </a:r>
            <a:r>
              <a:rPr lang="en-US" spc="-8"/>
              <a:t> </a:t>
            </a:r>
            <a:r>
              <a:rPr lang="en-US"/>
              <a:t>may</a:t>
            </a:r>
            <a:r>
              <a:rPr lang="en-US" spc="-11"/>
              <a:t> </a:t>
            </a:r>
            <a:r>
              <a:rPr lang="en-US" spc="-8"/>
              <a:t>vary.</a:t>
            </a:r>
            <a:r>
              <a:rPr lang="en-US" spc="-11"/>
              <a:t> </a:t>
            </a:r>
            <a:r>
              <a:rPr lang="en-US"/>
              <a:t>Growers</a:t>
            </a:r>
            <a:r>
              <a:rPr lang="en-US" spc="-11"/>
              <a:t> </a:t>
            </a:r>
            <a:r>
              <a:rPr lang="en-US"/>
              <a:t>should</a:t>
            </a:r>
            <a:r>
              <a:rPr lang="en-US" spc="-11"/>
              <a:t> </a:t>
            </a:r>
            <a:r>
              <a:rPr lang="en-US" spc="-8"/>
              <a:t>evaluate </a:t>
            </a:r>
            <a:r>
              <a:rPr lang="en-US"/>
              <a:t>data</a:t>
            </a:r>
            <a:r>
              <a:rPr lang="en-US" spc="-11"/>
              <a:t> </a:t>
            </a:r>
            <a:r>
              <a:rPr lang="en-US"/>
              <a:t>from</a:t>
            </a:r>
            <a:r>
              <a:rPr lang="en-US" spc="-11"/>
              <a:t> </a:t>
            </a:r>
            <a:r>
              <a:rPr lang="en-US"/>
              <a:t>multiple</a:t>
            </a:r>
            <a:r>
              <a:rPr lang="en-US" spc="-11"/>
              <a:t> </a:t>
            </a:r>
            <a:r>
              <a:rPr lang="en-US"/>
              <a:t>locations</a:t>
            </a:r>
            <a:r>
              <a:rPr lang="en-US" spc="-8"/>
              <a:t> </a:t>
            </a:r>
            <a:r>
              <a:rPr lang="en-US"/>
              <a:t>and</a:t>
            </a:r>
            <a:r>
              <a:rPr lang="en-US" spc="-11"/>
              <a:t> </a:t>
            </a:r>
            <a:r>
              <a:rPr lang="en-US"/>
              <a:t>years</a:t>
            </a:r>
            <a:r>
              <a:rPr lang="en-US" spc="-11"/>
              <a:t> </a:t>
            </a:r>
            <a:r>
              <a:rPr lang="en-US"/>
              <a:t>whenever</a:t>
            </a:r>
            <a:r>
              <a:rPr lang="en-US" spc="-11"/>
              <a:t> </a:t>
            </a:r>
            <a:r>
              <a:rPr lang="en-US"/>
              <a:t>possible</a:t>
            </a:r>
            <a:r>
              <a:rPr lang="en-US" spc="-11"/>
              <a:t> </a:t>
            </a:r>
            <a:r>
              <a:rPr lang="en-US"/>
              <a:t>and</a:t>
            </a:r>
            <a:r>
              <a:rPr lang="en-US" spc="-8"/>
              <a:t> </a:t>
            </a:r>
            <a:r>
              <a:rPr lang="en-US"/>
              <a:t>should</a:t>
            </a:r>
            <a:r>
              <a:rPr lang="en-US" spc="-11"/>
              <a:t> </a:t>
            </a:r>
            <a:r>
              <a:rPr lang="en-US"/>
              <a:t>consider</a:t>
            </a:r>
            <a:r>
              <a:rPr lang="en-US" spc="-11"/>
              <a:t> </a:t>
            </a:r>
            <a:r>
              <a:rPr lang="en-US"/>
              <a:t>the</a:t>
            </a:r>
            <a:r>
              <a:rPr lang="en-US" spc="-11"/>
              <a:t> </a:t>
            </a:r>
            <a:r>
              <a:rPr lang="en-US"/>
              <a:t>impacts</a:t>
            </a:r>
            <a:r>
              <a:rPr lang="en-US" spc="-11"/>
              <a:t> </a:t>
            </a:r>
            <a:r>
              <a:rPr lang="en-US"/>
              <a:t>of</a:t>
            </a:r>
            <a:r>
              <a:rPr lang="en-US" spc="-8"/>
              <a:t> </a:t>
            </a:r>
            <a:r>
              <a:rPr lang="en-US"/>
              <a:t>these</a:t>
            </a:r>
            <a:r>
              <a:rPr lang="en-US" spc="-11"/>
              <a:t> </a:t>
            </a:r>
            <a:r>
              <a:rPr lang="en-US"/>
              <a:t>conditions</a:t>
            </a:r>
            <a:r>
              <a:rPr lang="en-US" spc="-11"/>
              <a:t> </a:t>
            </a:r>
            <a:r>
              <a:rPr lang="en-US"/>
              <a:t>on</a:t>
            </a:r>
            <a:r>
              <a:rPr lang="en-US" spc="-11"/>
              <a:t> </a:t>
            </a:r>
            <a:r>
              <a:rPr lang="en-US"/>
              <a:t>the</a:t>
            </a:r>
            <a:r>
              <a:rPr lang="en-US" spc="-8"/>
              <a:t> grower’s</a:t>
            </a:r>
            <a:r>
              <a:rPr lang="en-US" spc="-11"/>
              <a:t> </a:t>
            </a:r>
            <a:r>
              <a:rPr lang="en-US" spc="-8"/>
              <a:t>fields.</a:t>
            </a:r>
          </a:p>
        </p:txBody>
      </p:sp>
    </p:spTree>
    <p:extLst>
      <p:ext uri="{BB962C8B-B14F-4D97-AF65-F5344CB8AC3E}">
        <p14:creationId xmlns:p14="http://schemas.microsoft.com/office/powerpoint/2010/main" val="360904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oon_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F7696-5DAD-FDAF-8183-C01AEFAE9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051" y="-114300"/>
            <a:ext cx="106299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2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BF291-0183-A793-E3BC-A6EE6F22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How To Use: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237C9-D2AB-A723-CF10-A0664804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Title Slides:</a:t>
            </a:r>
          </a:p>
          <a:p>
            <a:pPr lvl="1"/>
            <a:r>
              <a:rPr lang="en-US"/>
              <a:t>Title of PP on top section and presenter name on bottom</a:t>
            </a:r>
          </a:p>
          <a:p>
            <a:pPr lvl="1"/>
            <a:r>
              <a:rPr lang="en-US"/>
              <a:t>There are corn, soy and sorghum design, however corn will be used for all non-product specific presentations</a:t>
            </a:r>
          </a:p>
          <a:p>
            <a:pPr lvl="0"/>
            <a:r>
              <a:rPr lang="en-US"/>
              <a:t>Content Slides:</a:t>
            </a:r>
          </a:p>
          <a:p>
            <a:pPr lvl="1"/>
            <a:r>
              <a:rPr lang="en-US"/>
              <a:t>3 Versions: Main One Box Content Slide, 2 Box Content Slide, and simplified slide meant for photos and visuals</a:t>
            </a:r>
          </a:p>
          <a:p>
            <a:pPr lvl="1"/>
            <a:r>
              <a:rPr lang="en-US"/>
              <a:t>When using the green leaf icon as bullet, you need to add a space from the icon in your bullet points</a:t>
            </a:r>
          </a:p>
          <a:p>
            <a:pPr lvl="0"/>
            <a:r>
              <a:rPr lang="en-US"/>
              <a:t>Icon Slides:</a:t>
            </a:r>
          </a:p>
          <a:p>
            <a:pPr lvl="1"/>
            <a:r>
              <a:rPr lang="en-US"/>
              <a:t>Optional icons and current logos are found here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r>
              <a:rPr lang="en-US"/>
              <a:t>Note that this if for 2025 Sales Kickoff and Tier 1 Dealer Kickoffs and should NOT be used anytime before June 2024 or ever be used externally. Thanks!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8E033-61CD-D4AE-B82A-74109135F5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4925-FF62-4176-A790-E51EBD1080C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785A-4175-5740-AB67-DC2925AD2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7C06B-7B54-4E86-6DB6-E30895FD2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09523-5D04-430C-8396-15A7093B1A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52FA24-DD1A-60F4-8BA3-B08D48FBD21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26863" y="6642100"/>
            <a:ext cx="1008063" cy="115416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7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---Internal Use--- </a:t>
            </a:r>
          </a:p>
        </p:txBody>
      </p:sp>
    </p:spTree>
    <p:extLst>
      <p:ext uri="{BB962C8B-B14F-4D97-AF65-F5344CB8AC3E}">
        <p14:creationId xmlns:p14="http://schemas.microsoft.com/office/powerpoint/2010/main" val="43752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D50C-EF9D-D387-DDEA-366DD020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6" y="2772116"/>
            <a:ext cx="5604293" cy="656885"/>
          </a:xfrm>
        </p:spPr>
        <p:txBody>
          <a:bodyPr>
            <a:normAutofit fontScale="90000"/>
          </a:bodyPr>
          <a:lstStyle/>
          <a:p>
            <a:r>
              <a:rPr lang="en-US" dirty="0"/>
              <a:t>2025 Growing season Year in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2F9A3-2BFE-75FD-358C-6A34C52DF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89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1A983-EBFB-028D-8C4E-8F622B6F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Southern Rust vs Common Rust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F68233-E84A-FEC6-9492-FE1FCD68D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050" y="2081212"/>
            <a:ext cx="4719615" cy="3263504"/>
          </a:xfrm>
          <a:noFill/>
        </p:spPr>
      </p:pic>
    </p:spTree>
    <p:extLst>
      <p:ext uri="{BB962C8B-B14F-4D97-AF65-F5344CB8AC3E}">
        <p14:creationId xmlns:p14="http://schemas.microsoft.com/office/powerpoint/2010/main" val="27423672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31C84-AB07-0D45-21E6-09C067735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CAEB6-FD36-1FBD-2BF4-C9B554011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820" y="1944290"/>
            <a:ext cx="2952340" cy="3263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D5B8E7-3574-E255-4F95-73878E48E914}"/>
              </a:ext>
            </a:extLst>
          </p:cNvPr>
          <p:cNvSpPr txBox="1"/>
          <p:nvPr/>
        </p:nvSpPr>
        <p:spPr>
          <a:xfrm>
            <a:off x="1860826" y="1303959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613C9-2505-804A-D2BD-6D539B18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27" y="1944291"/>
            <a:ext cx="5433195" cy="32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286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834A-84C9-9434-3A3A-21E48882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B26E1-21AB-C7CD-8392-D08A9A880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98592-57B1-6218-B6FA-83D93510B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416" y="857250"/>
            <a:ext cx="6180206" cy="51435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9253F59-3B8F-6BF1-E9F6-24B804D6D4F7}"/>
              </a:ext>
            </a:extLst>
          </p:cNvPr>
          <p:cNvSpPr/>
          <p:nvPr/>
        </p:nvSpPr>
        <p:spPr>
          <a:xfrm>
            <a:off x="3659799" y="4700920"/>
            <a:ext cx="4315506" cy="2631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05649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DFDFD-E218-9BD1-534A-2DEE69C7B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FDDF-F6A4-B5CD-8978-04E2E3E8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2855E vs All Products </a:t>
            </a:r>
            <a:r>
              <a:rPr lang="en-US" sz="2400" dirty="0"/>
              <a:t>(+/- 2 RM)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ABB99D-CA96-AE11-BBD3-AD03788D2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61115"/>
            <a:ext cx="4472759" cy="34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6326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2F2AE-7807-B563-E188-5841A989D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E1D7D-C62D-193F-54F8-93113A5E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2855E Head to Head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F95689-26D6-097E-0CE5-3130D3786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903980"/>
            <a:ext cx="6227222" cy="34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308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90A7-AF2A-5035-C971-8F197516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D2189-DE22-F443-52B8-9C2FF1CF4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173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EE1B1-28E5-27B7-9FAD-FCB074B1C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173D2A-6842-1FF1-746E-89FD63F6A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0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854CF-B6B4-DD93-D7DE-2AC6EEEFB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Southern 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E6E70-793B-6029-8277-7FA22ED47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BAD54-D643-00D8-1158-7C12FCF6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593" y="1777840"/>
            <a:ext cx="5508282" cy="357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80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9B8A-8EEC-5A37-C2D9-98DD6F8D8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Southern Rust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1DEC9D-35F7-60F5-B436-626E7F9BD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334" y="2077338"/>
            <a:ext cx="6955307" cy="3157869"/>
          </a:xfrm>
        </p:spPr>
      </p:pic>
    </p:spTree>
    <p:extLst>
      <p:ext uri="{BB962C8B-B14F-4D97-AF65-F5344CB8AC3E}">
        <p14:creationId xmlns:p14="http://schemas.microsoft.com/office/powerpoint/2010/main" val="3987624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09F2-D01F-53C9-AD3D-66206C30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6" y="1140892"/>
            <a:ext cx="5202582" cy="948258"/>
          </a:xfrm>
        </p:spPr>
        <p:txBody>
          <a:bodyPr>
            <a:normAutofit/>
          </a:bodyPr>
          <a:lstStyle/>
          <a:p>
            <a:r>
              <a:rPr lang="en-US" dirty="0"/>
              <a:t>Southern rust vs.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6A51A-A8F3-FFF3-4F42-B951BA4C5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6450" y="2176263"/>
            <a:ext cx="7886700" cy="3102592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latin typeface="Arial Narrow"/>
              </a:rPr>
              <a:t>Depends on geography but rust was more severe in the, but had impacts throughout the region</a:t>
            </a:r>
            <a:endParaRPr lang="en-US" dirty="0"/>
          </a:p>
          <a:p>
            <a:r>
              <a:rPr lang="en-US" dirty="0">
                <a:latin typeface="Arial Narrow"/>
              </a:rPr>
              <a:t>Reports anywhere from 30 bushels to 110 bushel yield loss when no fungicide was used</a:t>
            </a:r>
          </a:p>
          <a:p>
            <a:pPr lvl="1"/>
            <a:r>
              <a:rPr lang="en-US" dirty="0"/>
              <a:t>Name brand fungicides showed better performance</a:t>
            </a:r>
          </a:p>
          <a:p>
            <a:pPr lvl="1"/>
            <a:r>
              <a:rPr lang="en-US" dirty="0"/>
              <a:t>Two applications showed 15-20 </a:t>
            </a:r>
            <a:r>
              <a:rPr lang="en-US" dirty="0" err="1"/>
              <a:t>bu</a:t>
            </a:r>
            <a:r>
              <a:rPr lang="en-US" dirty="0"/>
              <a:t> advantage in most areas</a:t>
            </a:r>
          </a:p>
          <a:p>
            <a:pPr lvl="1"/>
            <a:endParaRPr lang="en-US" dirty="0"/>
          </a:p>
          <a:p>
            <a:r>
              <a:rPr lang="en-US" dirty="0"/>
              <a:t>So far Corteva held up better than Bayer in most geographies I service</a:t>
            </a:r>
          </a:p>
          <a:p>
            <a:r>
              <a:rPr lang="en-US" dirty="0"/>
              <a:t>Take what we learned this year and help our growers yield more</a:t>
            </a:r>
          </a:p>
          <a:p>
            <a:r>
              <a:rPr lang="en-US" dirty="0"/>
              <a:t>Spraying can benefit up to R3 (milk) but not much beyond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117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1155C-AA15-2708-E93D-25FFBFB36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59D45-161D-AF51-4329-47864DF9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 East Region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61641-5161-F0AC-AEF5-4870E3476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Fall 2025</a:t>
            </a:r>
          </a:p>
        </p:txBody>
      </p:sp>
    </p:spTree>
    <p:extLst>
      <p:ext uri="{BB962C8B-B14F-4D97-AF65-F5344CB8AC3E}">
        <p14:creationId xmlns:p14="http://schemas.microsoft.com/office/powerpoint/2010/main" val="2929329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91053-5895-1E6E-466A-A4308E9F5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5C77-935D-3C27-9204-46ABE6B90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arrow"/>
              </a:rPr>
              <a:t>Understanding the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E78C6-1F8D-DD8A-94C9-2B03B8220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956" y="2081418"/>
            <a:ext cx="5029200" cy="3263504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latin typeface="Arial Narrow"/>
              </a:rPr>
              <a:t>Source of Data presented today</a:t>
            </a:r>
            <a:endParaRPr lang="en-US" dirty="0"/>
          </a:p>
          <a:p>
            <a:pPr lvl="1"/>
            <a:r>
              <a:rPr lang="en-US" dirty="0">
                <a:latin typeface="Arial Narrow"/>
              </a:rPr>
              <a:t>Multi Year Data - 2023, 2024 &amp; 2025</a:t>
            </a:r>
            <a:endParaRPr lang="en-US" dirty="0"/>
          </a:p>
          <a:p>
            <a:pPr lvl="1"/>
            <a:r>
              <a:rPr lang="en-US" dirty="0">
                <a:latin typeface="Arial Narrow"/>
              </a:rPr>
              <a:t>IMPACT/Research</a:t>
            </a:r>
          </a:p>
          <a:p>
            <a:pPr lvl="1"/>
            <a:r>
              <a:rPr lang="en-US" dirty="0">
                <a:latin typeface="Arial Narrow"/>
              </a:rPr>
              <a:t>Hoegemeyer strip trials and 3rd Party trials</a:t>
            </a:r>
          </a:p>
          <a:p>
            <a:r>
              <a:rPr lang="en-US" dirty="0">
                <a:latin typeface="Arial Narrow"/>
              </a:rPr>
              <a:t>Maps</a:t>
            </a:r>
          </a:p>
          <a:p>
            <a:pPr lvl="1"/>
            <a:r>
              <a:rPr lang="en-US" dirty="0">
                <a:latin typeface="Arial Narrow"/>
              </a:rPr>
              <a:t>Performance against </a:t>
            </a:r>
            <a:r>
              <a:rPr lang="en-US" u="sng" dirty="0">
                <a:latin typeface="Arial Narrow"/>
              </a:rPr>
              <a:t>ALL</a:t>
            </a:r>
            <a:r>
              <a:rPr lang="en-US" dirty="0">
                <a:latin typeface="Arial Narrow"/>
              </a:rPr>
              <a:t> Hoegemeyer and Competitor products +/- 2 CRM</a:t>
            </a:r>
          </a:p>
          <a:p>
            <a:pPr lvl="1"/>
            <a:r>
              <a:rPr lang="en-US" dirty="0">
                <a:latin typeface="Arial Narrow"/>
              </a:rPr>
              <a:t>Ex. 110 CRM product compares to 108,109,110,111,112 CRM’s</a:t>
            </a:r>
          </a:p>
          <a:p>
            <a:pPr lvl="1"/>
            <a:r>
              <a:rPr lang="en-US" dirty="0">
                <a:latin typeface="Arial Narrow"/>
              </a:rPr>
              <a:t>All data comes from the Blue outlined region</a:t>
            </a:r>
          </a:p>
          <a:p>
            <a:r>
              <a:rPr lang="en-US" dirty="0">
                <a:latin typeface="Arial Narrow"/>
              </a:rPr>
              <a:t>Bar Charts</a:t>
            </a:r>
          </a:p>
          <a:p>
            <a:pPr lvl="1"/>
            <a:r>
              <a:rPr lang="en-US" dirty="0">
                <a:latin typeface="Arial Narrow"/>
              </a:rPr>
              <a:t>Head to Head vs Selected Hoegemeyer and Competitive Checks</a:t>
            </a:r>
          </a:p>
          <a:p>
            <a:pPr lvl="1"/>
            <a:r>
              <a:rPr lang="en-US" dirty="0">
                <a:latin typeface="Arial Narrow"/>
              </a:rPr>
              <a:t>Green bar means the Featured hybrid won</a:t>
            </a:r>
          </a:p>
          <a:p>
            <a:pPr lvl="1"/>
            <a:r>
              <a:rPr lang="en-US" dirty="0">
                <a:latin typeface="Arial Narrow"/>
              </a:rPr>
              <a:t>Red bar means the Comparison hybrid won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55A27-C6D3-92DD-7AA2-5509993A9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090" y="1897625"/>
            <a:ext cx="2527070" cy="2240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D0344-CE60-1643-D47A-E8636D6DA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223" y="4165601"/>
            <a:ext cx="4418807" cy="9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79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051177-C56D-0F58-DFD0-4F00A601B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945" y="2253557"/>
            <a:ext cx="8352713" cy="249920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542103F-666B-454B-C068-BAFCAD8AA698}"/>
              </a:ext>
            </a:extLst>
          </p:cNvPr>
          <p:cNvSpPr txBox="1"/>
          <p:nvPr/>
        </p:nvSpPr>
        <p:spPr>
          <a:xfrm>
            <a:off x="1764955" y="1314016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C54FC22-07BE-D947-59F5-E39795623BFD}"/>
              </a:ext>
            </a:extLst>
          </p:cNvPr>
          <p:cNvSpPr txBox="1"/>
          <p:nvPr/>
        </p:nvSpPr>
        <p:spPr>
          <a:xfrm>
            <a:off x="3745237" y="1318147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</p:spTree>
    <p:extLst>
      <p:ext uri="{BB962C8B-B14F-4D97-AF65-F5344CB8AC3E}">
        <p14:creationId xmlns:p14="http://schemas.microsoft.com/office/powerpoint/2010/main" val="1269513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FE83E-B05F-27A8-E7C5-68ABCA4E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FE914-A05E-432A-E75C-27793D542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86E5A-D9F4-0626-A11E-9A969E08B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857252"/>
            <a:ext cx="9143999" cy="51434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33DE938-31E5-7F6F-3D67-BE7C4EE40BAB}"/>
              </a:ext>
            </a:extLst>
          </p:cNvPr>
          <p:cNvSpPr/>
          <p:nvPr/>
        </p:nvSpPr>
        <p:spPr>
          <a:xfrm>
            <a:off x="1524000" y="2736239"/>
            <a:ext cx="1937784" cy="1993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7282A1-EF11-6216-2DB2-9BF95D05B482}"/>
              </a:ext>
            </a:extLst>
          </p:cNvPr>
          <p:cNvSpPr/>
          <p:nvPr/>
        </p:nvSpPr>
        <p:spPr>
          <a:xfrm>
            <a:off x="1524000" y="1776333"/>
            <a:ext cx="1937784" cy="1993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6168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E254E-0A5A-D6C7-8B13-AA71124E7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D229-CDC4-A286-2505-9084C0CA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6964 PCE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F6C92C9-A950-7B15-2E15-AD00E5882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869891"/>
            <a:ext cx="4920220" cy="346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40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5AAAD-9B24-4611-8375-C399BCBEC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32E0-7EDC-A00F-708B-8E653C79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6964 PCE Head to Head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337B33-5703-C507-9412-211BC8BCA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904267"/>
            <a:ext cx="7352336" cy="34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7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9B6F3-56EF-4660-C150-F41D199DA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6740-F1CF-29DF-517C-D1D511661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Lower yield for corn in 2025: Why?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65750F4-C8C6-B903-810E-9038626AC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06" y="1888333"/>
            <a:ext cx="4112419" cy="4112419"/>
          </a:xfrm>
        </p:spPr>
      </p:pic>
    </p:spTree>
    <p:extLst>
      <p:ext uri="{BB962C8B-B14F-4D97-AF65-F5344CB8AC3E}">
        <p14:creationId xmlns:p14="http://schemas.microsoft.com/office/powerpoint/2010/main" val="3723374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2A574-36DF-4F06-156F-81542D185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A7AD-BAEB-4F08-FBFE-B8719D49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6965 V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93A71-D694-FF57-943D-A0328DE08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77183"/>
            <a:ext cx="4948500" cy="3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77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01FF0-17F7-4DB5-A234-2A0E49739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F58A-416A-67A7-86DB-B7D18188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6965 V Head to Head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E220EB-243D-2C5A-3D13-FAC8AD786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74951"/>
            <a:ext cx="6744306" cy="34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0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91FB6-FE6E-177F-D74D-A0ADA00D4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207CB-05D9-4404-1A69-81C3338A4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956" y="4844788"/>
            <a:ext cx="7886700" cy="37287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AED0A-6A59-31E0-4754-7ABAEA02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55" y="2159131"/>
            <a:ext cx="8186738" cy="2451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315F66-3534-CA64-03D3-6462AB8AD269}"/>
              </a:ext>
            </a:extLst>
          </p:cNvPr>
          <p:cNvSpPr txBox="1"/>
          <p:nvPr/>
        </p:nvSpPr>
        <p:spPr>
          <a:xfrm>
            <a:off x="3861542" y="1339954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6D988-D8A6-DBCD-7A60-602B7518E0F2}"/>
              </a:ext>
            </a:extLst>
          </p:cNvPr>
          <p:cNvSpPr txBox="1"/>
          <p:nvPr/>
        </p:nvSpPr>
        <p:spPr>
          <a:xfrm>
            <a:off x="1764957" y="1339953"/>
            <a:ext cx="201792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Availability: Limited</a:t>
            </a:r>
          </a:p>
        </p:txBody>
      </p:sp>
    </p:spTree>
    <p:extLst>
      <p:ext uri="{BB962C8B-B14F-4D97-AF65-F5344CB8AC3E}">
        <p14:creationId xmlns:p14="http://schemas.microsoft.com/office/powerpoint/2010/main" val="3355694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7CE5E-6774-A44F-6499-C08E19079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346B-7021-AFD8-76BB-59E323EF5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7156 PCE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20BF0D-ECD7-F76A-FFAF-37687CA23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82098"/>
            <a:ext cx="4674332" cy="34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00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DF699-3B81-1DF1-F0DE-AD810F065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4842-6264-4FE1-1E5F-2EA1BC73C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7156 PCE Head to Head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270967-97F2-5D30-3FD8-CA8F51CC8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653" y="1887933"/>
            <a:ext cx="6213304" cy="341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81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95BDA-3483-DC43-3DCF-58666A612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E9D6-85CD-356A-1F99-C90AF9F9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7157 V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745359-EB23-0A15-0600-7521BBA56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69331"/>
            <a:ext cx="4895482" cy="346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15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F43AC-2D84-CD1C-03BE-3F5106005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A18D-7FC1-474A-50D7-9EA80F52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7157 V Head to Head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89FEA-ED8E-B723-03A8-E48EC6CB1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882399"/>
            <a:ext cx="6234440" cy="344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72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FF759-2D8F-6D4F-A3FF-2E95F20A8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ACD79-3914-4016-8A83-FBFE7EE96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956" y="4842712"/>
            <a:ext cx="7886700" cy="37287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9E333-A39A-E023-3E07-B7335C6A0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56" y="2121921"/>
            <a:ext cx="8230877" cy="2471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55F50-C729-C492-7694-ED8E47F48A62}"/>
              </a:ext>
            </a:extLst>
          </p:cNvPr>
          <p:cNvSpPr txBox="1"/>
          <p:nvPr/>
        </p:nvSpPr>
        <p:spPr>
          <a:xfrm>
            <a:off x="1846563" y="1339954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A85D0-19FC-7230-570E-FCD6815D5292}"/>
              </a:ext>
            </a:extLst>
          </p:cNvPr>
          <p:cNvSpPr txBox="1"/>
          <p:nvPr/>
        </p:nvSpPr>
        <p:spPr>
          <a:xfrm>
            <a:off x="3813230" y="1339953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</p:spTree>
    <p:extLst>
      <p:ext uri="{BB962C8B-B14F-4D97-AF65-F5344CB8AC3E}">
        <p14:creationId xmlns:p14="http://schemas.microsoft.com/office/powerpoint/2010/main" val="3417374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FE6CE-C94B-E64C-32CD-F87C8C432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B401-1596-B137-9580-3E473665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7485 PCE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5C3A2C-FB40-1F63-579D-1DD70886B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64644"/>
            <a:ext cx="4740119" cy="34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29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7AED6-C547-5F99-843C-D046782D9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624D3-97D6-231B-7859-F6C3C64DE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7DD2A-9F62-9492-5323-2007BAEDD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857250"/>
            <a:ext cx="9143999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119BCC-0245-0FB9-0821-1B0F6D6DE573}"/>
              </a:ext>
            </a:extLst>
          </p:cNvPr>
          <p:cNvSpPr/>
          <p:nvPr/>
        </p:nvSpPr>
        <p:spPr>
          <a:xfrm>
            <a:off x="1524000" y="1740237"/>
            <a:ext cx="1937784" cy="1993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E951F1-9977-C92E-9C5E-15948F53D56C}"/>
              </a:ext>
            </a:extLst>
          </p:cNvPr>
          <p:cNvSpPr/>
          <p:nvPr/>
        </p:nvSpPr>
        <p:spPr>
          <a:xfrm>
            <a:off x="1524000" y="2895193"/>
            <a:ext cx="1937784" cy="1993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989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C019B-3F02-2270-F7D5-0B8F5BD35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3FCBB-BE27-8F43-6794-9652BF7D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 &amp; August Weather- Iowa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DACC7-58E2-D651-2E50-8D1F16319725}"/>
              </a:ext>
            </a:extLst>
          </p:cNvPr>
          <p:cNvSpPr txBox="1"/>
          <p:nvPr/>
        </p:nvSpPr>
        <p:spPr>
          <a:xfrm>
            <a:off x="1824914" y="2109885"/>
            <a:ext cx="2974133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Research indicates that nights over 70 degrees F are likely to be detrimental to yield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Increased cellular respiration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Accelerated phenology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Increased water loss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Yield loss can be severe as 2% but generally is about 1% (per day)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A92B0C01-2B1D-0391-33FC-A986C3044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9045" y="2230790"/>
            <a:ext cx="5636870" cy="23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18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6EE85-93F5-0376-F4BE-5E4892CFA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F090-7158-B8EB-F568-E42FF7A8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7485 PCE Head to Head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2108932-3BDF-3B72-BC6B-BC4E39B3C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82324"/>
            <a:ext cx="6263316" cy="344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4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11151-4164-2C97-615B-8B19BFAD8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FB52-2E2A-6168-1B74-7826E5066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7486 V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1F8369-1E89-B26E-8B2A-D754F5F7E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96462"/>
            <a:ext cx="4602959" cy="34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84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1D221-EE67-1765-988C-A5C928A88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5168-CC31-B240-3773-EFFA851C6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7486 V Head to Head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5EA02C-8697-674F-C188-4AC538EBD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877561"/>
            <a:ext cx="6277754" cy="34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11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4351D-55BD-343A-C64D-14BF8DB61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7DB7E-927C-DC32-E4AD-E7B4FD713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956" y="4858548"/>
            <a:ext cx="7886700" cy="372872"/>
          </a:xfrm>
        </p:spPr>
        <p:txBody>
          <a:bodyPr/>
          <a:lstStyle/>
          <a:p>
            <a:r>
              <a:rPr lang="en-US" dirty="0"/>
              <a:t>Root Strength Score updated to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4F3F3-7F2F-6D73-4C0E-1BD16580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56" y="2116325"/>
            <a:ext cx="8243682" cy="2498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ADC9E0-C2B7-B03E-0144-CEE19AE4C98C}"/>
              </a:ext>
            </a:extLst>
          </p:cNvPr>
          <p:cNvSpPr txBox="1"/>
          <p:nvPr/>
        </p:nvSpPr>
        <p:spPr>
          <a:xfrm>
            <a:off x="1620320" y="1339954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E5AB98-1843-B9C9-6CA6-0C349F9FD7CE}"/>
              </a:ext>
            </a:extLst>
          </p:cNvPr>
          <p:cNvSpPr txBox="1"/>
          <p:nvPr/>
        </p:nvSpPr>
        <p:spPr>
          <a:xfrm>
            <a:off x="3479757" y="1339954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04AA7-8982-D665-93F4-283A8955DB05}"/>
              </a:ext>
            </a:extLst>
          </p:cNvPr>
          <p:cNvSpPr txBox="1"/>
          <p:nvPr/>
        </p:nvSpPr>
        <p:spPr>
          <a:xfrm>
            <a:off x="5339195" y="1339953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B8A53B-CF87-C347-EC2E-7145BC31ED8C}"/>
              </a:ext>
            </a:extLst>
          </p:cNvPr>
          <p:cNvSpPr/>
          <p:nvPr/>
        </p:nvSpPr>
        <p:spPr>
          <a:xfrm>
            <a:off x="4889205" y="3831708"/>
            <a:ext cx="1562986" cy="22328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2049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ABB37-8190-7E21-CBF3-C0DCDE71C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E8983-041C-4741-9F29-0F9F5D58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7590 PCE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DE7921-96EC-F5CD-1268-EF6617B66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74954"/>
            <a:ext cx="4552426" cy="34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37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AED1D-7BE6-F596-32C6-51326D140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ABC76-16CC-F5DD-9ED4-2807BA20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7590 PCE Head to Head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EFFFCB-0AC3-042A-4E2F-4BD2BB877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89541"/>
            <a:ext cx="6248879" cy="344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69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2B7F4-725C-92CD-485F-86F188847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A8A2B-7C3D-DB89-22DE-0C429956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7591 V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13A4D-39F5-31A5-9A81-9F44A79AA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7" y="1874730"/>
            <a:ext cx="4711243" cy="347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9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6C1CB-FF86-BBE8-9E1E-77C22AA35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E02B-38DC-7C71-217C-D0505FF4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7591 V Head to Head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7650AF-481C-8B9A-86D7-32F1041E9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7" y="1867886"/>
            <a:ext cx="6270535" cy="34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22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4C38E-B04F-DEBC-0B60-E51D9BB26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A14E7-C434-1E93-E9EA-8611A48F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716" y="4878206"/>
            <a:ext cx="7886700" cy="37287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6500A-5D74-E384-1493-799B7DDC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16" y="2135983"/>
            <a:ext cx="8320876" cy="2478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806770-7B1B-F941-D734-55221FBADC1A}"/>
              </a:ext>
            </a:extLst>
          </p:cNvPr>
          <p:cNvSpPr txBox="1"/>
          <p:nvPr/>
        </p:nvSpPr>
        <p:spPr>
          <a:xfrm>
            <a:off x="1846563" y="1339954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</p:spTree>
    <p:extLst>
      <p:ext uri="{BB962C8B-B14F-4D97-AF65-F5344CB8AC3E}">
        <p14:creationId xmlns:p14="http://schemas.microsoft.com/office/powerpoint/2010/main" val="3685408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3A9A7-8538-1383-AD44-B33A821FA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CBC2-6B33-9E8C-246E-FC2DF5F7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7700 PCE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6EB08F-94BD-A729-AB00-372812DBE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73458"/>
            <a:ext cx="4739250" cy="345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55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B6D0-E47D-7513-83B1-5DB62B58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6" y="1140893"/>
            <a:ext cx="6967919" cy="656885"/>
          </a:xfrm>
        </p:spPr>
        <p:txBody>
          <a:bodyPr>
            <a:normAutofit fontScale="90000"/>
          </a:bodyPr>
          <a:lstStyle/>
          <a:p>
            <a:r>
              <a:rPr lang="en-US" dirty="0"/>
              <a:t>July and August nighttime Heat Index, Carroll, IA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219231-B810-27B8-7E70-F5FAD3FDF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649" y="2081212"/>
            <a:ext cx="7676417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99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A63B0-8540-2EAA-F520-3EB0F43B4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BDE8-ADCF-6181-D4A9-BC878375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7700 PCE Head to Head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3F37B1-F033-6681-C698-7699E7EF7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876588"/>
            <a:ext cx="6775862" cy="345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8A2C-5A28-2B70-6702-E23E2FDEC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597A9-908F-AAE9-26DB-D60D1CAD2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6D557-D35C-FAD0-DBDC-0A02D3A9A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57250"/>
            <a:ext cx="9144000" cy="51435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C01DF49-4054-BB2D-A9DA-CF9DD20F5399}"/>
              </a:ext>
            </a:extLst>
          </p:cNvPr>
          <p:cNvSpPr/>
          <p:nvPr/>
        </p:nvSpPr>
        <p:spPr>
          <a:xfrm>
            <a:off x="1524000" y="2260748"/>
            <a:ext cx="1937784" cy="1993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A85EC3-18D0-7FD4-337F-87BB3DAFB04F}"/>
              </a:ext>
            </a:extLst>
          </p:cNvPr>
          <p:cNvSpPr/>
          <p:nvPr/>
        </p:nvSpPr>
        <p:spPr>
          <a:xfrm>
            <a:off x="1524000" y="2488982"/>
            <a:ext cx="1937784" cy="1993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AC27DE-FB40-7EC7-9E42-DA411B802AFB}"/>
              </a:ext>
            </a:extLst>
          </p:cNvPr>
          <p:cNvSpPr/>
          <p:nvPr/>
        </p:nvSpPr>
        <p:spPr>
          <a:xfrm>
            <a:off x="1524000" y="3021945"/>
            <a:ext cx="1937784" cy="1993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0530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6273A-91CD-5D32-7F09-14A8922B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2B8AB-1EC5-CDFC-5860-7AB3ABD30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956" y="4865998"/>
            <a:ext cx="7886700" cy="37287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6417D-1826-EB3B-4D3A-6521CA271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537" y="2157412"/>
            <a:ext cx="8427079" cy="2528888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8BAD3BF-8FFB-71B9-58EC-CDB22DDC12B7}"/>
              </a:ext>
            </a:extLst>
          </p:cNvPr>
          <p:cNvSpPr txBox="1"/>
          <p:nvPr/>
        </p:nvSpPr>
        <p:spPr>
          <a:xfrm>
            <a:off x="1764957" y="1339954"/>
            <a:ext cx="201792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Availability: Limited</a:t>
            </a:r>
          </a:p>
        </p:txBody>
      </p:sp>
    </p:spTree>
    <p:extLst>
      <p:ext uri="{BB962C8B-B14F-4D97-AF65-F5344CB8AC3E}">
        <p14:creationId xmlns:p14="http://schemas.microsoft.com/office/powerpoint/2010/main" val="575776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DC62E-4D4D-AE6B-0451-BC44437B5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F5219-D098-9BA1-8D4B-228DC2D2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8014 PCE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83C93C-8321-17E0-A33C-956DE3D3B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7" y="1867586"/>
            <a:ext cx="4761775" cy="34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23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31771-25DF-BDA3-9EAF-D356B4AB4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37BB8-A8F5-8F76-51B3-8899999A3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8014 PCE Head to Head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C1EB18-96AC-59A2-B436-9ADCDEE2C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67960"/>
            <a:ext cx="6313849" cy="3490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2D2CB1-34B8-4E91-6E0E-0F0641921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2" y="-1143000"/>
            <a:ext cx="514349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50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6AA8C-BAB8-6A73-8717-76D28DB7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Carroll Master Plot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63EA4A-FE4E-BA61-1BDE-CFBB7AB62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0956" y="869942"/>
            <a:ext cx="5317044" cy="51308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D7921-5B94-F520-B87E-FF9217F96793}"/>
              </a:ext>
            </a:extLst>
          </p:cNvPr>
          <p:cNvCxnSpPr>
            <a:cxnSpLocks/>
          </p:cNvCxnSpPr>
          <p:nvPr/>
        </p:nvCxnSpPr>
        <p:spPr>
          <a:xfrm>
            <a:off x="2556554" y="2190965"/>
            <a:ext cx="2794403" cy="3019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3F7ECE-6D3C-6E2E-B75E-67407F140F41}"/>
              </a:ext>
            </a:extLst>
          </p:cNvPr>
          <p:cNvCxnSpPr>
            <a:cxnSpLocks/>
          </p:cNvCxnSpPr>
          <p:nvPr/>
        </p:nvCxnSpPr>
        <p:spPr>
          <a:xfrm>
            <a:off x="2556554" y="3333323"/>
            <a:ext cx="2854763" cy="1737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4485EB-B6AE-6437-6E6B-814B1AD0DF58}"/>
              </a:ext>
            </a:extLst>
          </p:cNvPr>
          <p:cNvCxnSpPr>
            <a:cxnSpLocks/>
          </p:cNvCxnSpPr>
          <p:nvPr/>
        </p:nvCxnSpPr>
        <p:spPr>
          <a:xfrm flipV="1">
            <a:off x="2496194" y="3579261"/>
            <a:ext cx="2854763" cy="754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3A7689-70F8-A1A7-8DF2-18F1AEB57147}"/>
              </a:ext>
            </a:extLst>
          </p:cNvPr>
          <p:cNvSpPr txBox="1"/>
          <p:nvPr/>
        </p:nvSpPr>
        <p:spPr>
          <a:xfrm>
            <a:off x="1601283" y="1985683"/>
            <a:ext cx="12308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8014 PCE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E488C5-A64F-634A-A9C2-EC3450C91515}"/>
              </a:ext>
            </a:extLst>
          </p:cNvPr>
          <p:cNvSpPr txBox="1"/>
          <p:nvPr/>
        </p:nvSpPr>
        <p:spPr>
          <a:xfrm>
            <a:off x="1601283" y="4195108"/>
            <a:ext cx="12308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8039 V #3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D5A0A9-9F0C-420E-5599-BEB21665570C}"/>
              </a:ext>
            </a:extLst>
          </p:cNvPr>
          <p:cNvSpPr txBox="1"/>
          <p:nvPr/>
        </p:nvSpPr>
        <p:spPr>
          <a:xfrm>
            <a:off x="1601283" y="3179292"/>
            <a:ext cx="12308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8038 PCE #2</a:t>
            </a:r>
          </a:p>
        </p:txBody>
      </p:sp>
    </p:spTree>
    <p:extLst>
      <p:ext uri="{BB962C8B-B14F-4D97-AF65-F5344CB8AC3E}">
        <p14:creationId xmlns:p14="http://schemas.microsoft.com/office/powerpoint/2010/main" val="3666932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A9782-33A6-BDFE-C29A-471DB2A54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445FB-2999-6358-41AD-351504225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956" y="4873069"/>
            <a:ext cx="7886700" cy="37287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3E312-2AC3-5963-A98D-8588ED26D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56" y="2213175"/>
            <a:ext cx="8244570" cy="2451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2217F-EA81-9FB4-7653-8ACE70F686F0}"/>
              </a:ext>
            </a:extLst>
          </p:cNvPr>
          <p:cNvSpPr txBox="1"/>
          <p:nvPr/>
        </p:nvSpPr>
        <p:spPr>
          <a:xfrm>
            <a:off x="1846563" y="1339954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9B31F8B-96DE-9994-77E2-FD4147A2473B}"/>
              </a:ext>
            </a:extLst>
          </p:cNvPr>
          <p:cNvSpPr txBox="1"/>
          <p:nvPr/>
        </p:nvSpPr>
        <p:spPr>
          <a:xfrm>
            <a:off x="3814383" y="1339954"/>
            <a:ext cx="201792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Availability: Limited</a:t>
            </a:r>
          </a:p>
        </p:txBody>
      </p:sp>
    </p:spTree>
    <p:extLst>
      <p:ext uri="{BB962C8B-B14F-4D97-AF65-F5344CB8AC3E}">
        <p14:creationId xmlns:p14="http://schemas.microsoft.com/office/powerpoint/2010/main" val="3950297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6208B-E7B0-24D1-3A68-E4EFAC3E7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846BB-AC10-71EB-CDEB-8CB884CA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8038 PCE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A00EB0-7DE3-C592-EC4B-EA0AE67C3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67587"/>
            <a:ext cx="4717799" cy="348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28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31F19-3C6E-9CFE-8382-527EEB32A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E36FB-40F4-544E-5925-90897695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arrow"/>
              </a:rPr>
              <a:t>8038 PCE Head to Heads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EBC510-2937-A0C2-59B9-124F3A706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143" y="1947957"/>
            <a:ext cx="6045200" cy="333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18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030E1-BBAD-A7F7-9DBF-9E65543F8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C61F2-F71C-2852-6F70-6AFD17AA9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8039 V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9718FB-06C5-B27A-1539-4A0E83FB7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62898"/>
            <a:ext cx="4689586" cy="34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42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3831A-4330-1FD7-E8EB-9769D904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6" y="1140893"/>
            <a:ext cx="7438409" cy="656885"/>
          </a:xfrm>
        </p:spPr>
        <p:txBody>
          <a:bodyPr>
            <a:normAutofit fontScale="90000"/>
          </a:bodyPr>
          <a:lstStyle/>
          <a:p>
            <a:r>
              <a:rPr lang="en-US" dirty="0"/>
              <a:t>July &amp; August Nightly Heat Index &amp; Temp Carroll, 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7ACF9-4086-7DE8-A71F-974AEA9A1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805" y="2065264"/>
            <a:ext cx="7676417" cy="3263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775400-24A7-DE01-4937-C31ABE497EB4}"/>
              </a:ext>
            </a:extLst>
          </p:cNvPr>
          <p:cNvSpPr txBox="1"/>
          <p:nvPr/>
        </p:nvSpPr>
        <p:spPr>
          <a:xfrm>
            <a:off x="3748863" y="1877976"/>
            <a:ext cx="545450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 defTabSz="685800">
              <a:buFontTx/>
              <a:buChar char="-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Nightly Heat Index:  Stayed above 70 degrees every night, with peaks during the heat wave (July 27-28)</a:t>
            </a:r>
          </a:p>
          <a:p>
            <a:pPr marL="214313" indent="-214313" defTabSz="685800">
              <a:buFontTx/>
              <a:buChar char="-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Nightly Temps:  Varied between 63 and 73 degrees, showing how humidity drove the heat index much higher than actual temperature.</a:t>
            </a:r>
          </a:p>
        </p:txBody>
      </p:sp>
    </p:spTree>
    <p:extLst>
      <p:ext uri="{BB962C8B-B14F-4D97-AF65-F5344CB8AC3E}">
        <p14:creationId xmlns:p14="http://schemas.microsoft.com/office/powerpoint/2010/main" val="1433061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2CCE3-64F4-62AB-01CC-4DFED70F7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FA4CE-4A0A-539E-7A89-D3BE90B9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8039 V Head to Head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C362AF-A3F1-D51A-459A-B401157D2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67885"/>
            <a:ext cx="6245951" cy="34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97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929CB-B3A8-E398-5B16-7E7BF970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E1D36-CEAD-2E5D-6319-4880A1B14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956" y="4865399"/>
            <a:ext cx="7886700" cy="37287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7C071-C40C-F894-BF94-8BBA2241F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56" y="2195312"/>
            <a:ext cx="8392902" cy="253385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3F09BC7-21E2-E581-D255-7058C6A50598}"/>
              </a:ext>
            </a:extLst>
          </p:cNvPr>
          <p:cNvSpPr txBox="1"/>
          <p:nvPr/>
        </p:nvSpPr>
        <p:spPr>
          <a:xfrm>
            <a:off x="1764957" y="1339954"/>
            <a:ext cx="201792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Limited</a:t>
            </a:r>
          </a:p>
        </p:txBody>
      </p:sp>
    </p:spTree>
    <p:extLst>
      <p:ext uri="{BB962C8B-B14F-4D97-AF65-F5344CB8AC3E}">
        <p14:creationId xmlns:p14="http://schemas.microsoft.com/office/powerpoint/2010/main" val="1485732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E79CD-BB72-E6F3-3089-B0144B225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04C46-9BE6-BAB3-3C5F-4E6B7FC4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8046 V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1B5498-FF8D-275D-762B-BAF83FB33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7" y="1867585"/>
            <a:ext cx="4732899" cy="34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62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967EC-1FEE-679E-E3EE-74EDE3F5E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6AD5-0168-66B0-D3B7-359FA071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8046 V Head to Head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9D87F3-60F4-576B-56B3-9741CD9BD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67960"/>
            <a:ext cx="6248879" cy="34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611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607EB-60DE-C549-A085-160E2102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D3BEF-F4FF-F1E5-6E84-D4DD1991E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434" y="4901349"/>
            <a:ext cx="7886700" cy="37287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DF829-D3AE-7406-C06E-F8C9E7817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435" y="2150105"/>
            <a:ext cx="8573049" cy="2571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FFDF2-4A23-4934-A159-5CD07446D8FD}"/>
              </a:ext>
            </a:extLst>
          </p:cNvPr>
          <p:cNvSpPr txBox="1"/>
          <p:nvPr/>
        </p:nvSpPr>
        <p:spPr>
          <a:xfrm>
            <a:off x="1846563" y="1339954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</p:spTree>
    <p:extLst>
      <p:ext uri="{BB962C8B-B14F-4D97-AF65-F5344CB8AC3E}">
        <p14:creationId xmlns:p14="http://schemas.microsoft.com/office/powerpoint/2010/main" val="18234699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F6601-3969-1B3E-2AB1-DBDF1CC30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052E-0F2C-E8E5-39F5-9F9EEA29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8172 V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4AA833-9EE8-4512-43FD-3CAF158CA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74731"/>
            <a:ext cx="4790651" cy="347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68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7AA83-DC34-2B4C-475D-809EBA5E9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80E96-71E6-136E-DEA9-A5FCC52F3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098C9-5FF5-6537-2ACD-A66F28C31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453" y="857250"/>
            <a:ext cx="6064208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0CC9514-ED73-A666-0E65-97BA72B16C9A}"/>
              </a:ext>
            </a:extLst>
          </p:cNvPr>
          <p:cNvSpPr/>
          <p:nvPr/>
        </p:nvSpPr>
        <p:spPr>
          <a:xfrm>
            <a:off x="3397355" y="4907894"/>
            <a:ext cx="4325917" cy="190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84244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11E3A-ECBD-5602-EED9-C205A9A98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50C6-2F87-6722-5B09-20C6E91E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8172 V Head to Head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311FD8-27B7-7FA4-225B-A14314CBD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875178"/>
            <a:ext cx="6227222" cy="34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4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B399E-A741-03CF-DFA5-B31ADAC1D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9FEE6-CD6D-E2B4-E464-2BE84852F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955" y="4894279"/>
            <a:ext cx="7886700" cy="37287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F773F-6759-FE49-3718-DE0674456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55" y="2117955"/>
            <a:ext cx="8605294" cy="2611208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3C73D3CA-7E7F-BAE3-D542-8966A9DE301C}"/>
              </a:ext>
            </a:extLst>
          </p:cNvPr>
          <p:cNvSpPr txBox="1"/>
          <p:nvPr/>
        </p:nvSpPr>
        <p:spPr>
          <a:xfrm>
            <a:off x="1764956" y="1339954"/>
            <a:ext cx="201792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Limited</a:t>
            </a:r>
          </a:p>
        </p:txBody>
      </p:sp>
    </p:spTree>
    <p:extLst>
      <p:ext uri="{BB962C8B-B14F-4D97-AF65-F5344CB8AC3E}">
        <p14:creationId xmlns:p14="http://schemas.microsoft.com/office/powerpoint/2010/main" val="6853342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4A8AA-CB52-93A1-2D20-3DB29C693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F555-5505-7403-76EE-10FA45554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8193 PCE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47DA30-812B-606A-80E5-3A1611EC2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7" y="1884405"/>
            <a:ext cx="4683427" cy="34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83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F076-A8A4-93D4-677C-EB4F3461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D971-3111-2D9E-E136-8FD49C58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Lower yield for corn in 2025: Why?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E9D28A-F48E-A6F3-811B-E5B634819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986" y="2766478"/>
            <a:ext cx="7886700" cy="3263504"/>
          </a:xfrm>
        </p:spPr>
        <p:txBody>
          <a:bodyPr/>
          <a:lstStyle/>
          <a:p>
            <a:r>
              <a:rPr lang="en-US" dirty="0"/>
              <a:t>Warmer, wetter year</a:t>
            </a:r>
          </a:p>
          <a:p>
            <a:r>
              <a:rPr lang="en-US" dirty="0"/>
              <a:t>Warm and humid nights during grain fill</a:t>
            </a:r>
          </a:p>
          <a:p>
            <a:r>
              <a:rPr lang="en-US" dirty="0"/>
              <a:t>Lack of solar radiation during grain fill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EEF17-CE36-5FCA-E526-5C0924EE703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83922" y="2118122"/>
            <a:ext cx="3868341" cy="61793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Weather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A93CD-90B3-93BC-486F-15D74EDD18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80610" y="2118122"/>
            <a:ext cx="3887390" cy="61793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Disease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FC486C-DB5B-0FA0-79C9-B79239F5344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780610" y="2736057"/>
            <a:ext cx="3887390" cy="2763441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Southern Rust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Tar Spot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Ear Mold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Some Goss’ Wilt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Bacterial Leaf Streak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2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409E-7267-9A49-3D1D-0A00156C9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E2A4ED-456C-B934-4086-72BF4D749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857250"/>
            <a:ext cx="8903045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81FD887-C00F-B328-58D2-67318F58501E}"/>
              </a:ext>
            </a:extLst>
          </p:cNvPr>
          <p:cNvSpPr/>
          <p:nvPr/>
        </p:nvSpPr>
        <p:spPr>
          <a:xfrm>
            <a:off x="1436281" y="2473034"/>
            <a:ext cx="1937784" cy="1993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F34C3F-0D95-EF24-37BC-EB02AAF5D68F}"/>
              </a:ext>
            </a:extLst>
          </p:cNvPr>
          <p:cNvSpPr/>
          <p:nvPr/>
        </p:nvSpPr>
        <p:spPr>
          <a:xfrm>
            <a:off x="1524000" y="2081419"/>
            <a:ext cx="1937784" cy="1993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99692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77F3C-6DB8-2E4F-1E39-D71F11F6C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6B527-7191-D9F0-71EC-64ECA4A36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8193 PCE Head to Head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B54332-69A6-663E-970F-BF228ED69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7" y="1884780"/>
            <a:ext cx="6212783" cy="34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756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42DFC-95DA-2CB6-7754-6CB12B948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12E1E-7C9F-054C-C107-231E114C7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026" y="4901121"/>
            <a:ext cx="7886700" cy="37287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CB7F9-576F-A2A0-E4CD-C6CBAF9B5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38" y="2202458"/>
            <a:ext cx="8484147" cy="255528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5BEDD1C0-0A21-BE02-CB62-057F34B28CF2}"/>
              </a:ext>
            </a:extLst>
          </p:cNvPr>
          <p:cNvSpPr txBox="1"/>
          <p:nvPr/>
        </p:nvSpPr>
        <p:spPr>
          <a:xfrm>
            <a:off x="1855638" y="1339954"/>
            <a:ext cx="201792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>
                <a:solidFill>
                  <a:srgbClr val="44546A"/>
                </a:solidFill>
                <a:latin typeface="Calibri" panose="020F0502020204030204"/>
              </a:rPr>
              <a:t>Availability: Limited</a:t>
            </a:r>
          </a:p>
        </p:txBody>
      </p:sp>
    </p:spTree>
    <p:extLst>
      <p:ext uri="{BB962C8B-B14F-4D97-AF65-F5344CB8AC3E}">
        <p14:creationId xmlns:p14="http://schemas.microsoft.com/office/powerpoint/2010/main" val="20118794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3A2D9-393C-0585-3FF3-7876DB587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DFE858-3B40-AE6B-EBBA-B55EF2107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1" y="-1143000"/>
            <a:ext cx="5143500" cy="9143999"/>
          </a:xfrm>
        </p:spPr>
      </p:pic>
    </p:spTree>
    <p:extLst>
      <p:ext uri="{BB962C8B-B14F-4D97-AF65-F5344CB8AC3E}">
        <p14:creationId xmlns:p14="http://schemas.microsoft.com/office/powerpoint/2010/main" val="14937952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BF37E-F474-DB36-F8AA-A2CD86F7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Whittmuss</a:t>
            </a:r>
            <a:r>
              <a:rPr lang="en-US" dirty="0"/>
              <a:t> Master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9431F2-D866-B6B7-04D7-1C8E36634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4412" y="857250"/>
            <a:ext cx="5843588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82540-AEEB-C66B-F363-BD58BB5BA269}"/>
              </a:ext>
            </a:extLst>
          </p:cNvPr>
          <p:cNvSpPr txBox="1"/>
          <p:nvPr/>
        </p:nvSpPr>
        <p:spPr>
          <a:xfrm>
            <a:off x="1601283" y="1985683"/>
            <a:ext cx="12308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8262 PCE 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72B8D-729E-06D9-FD7B-661A513306A9}"/>
              </a:ext>
            </a:extLst>
          </p:cNvPr>
          <p:cNvSpPr txBox="1"/>
          <p:nvPr/>
        </p:nvSpPr>
        <p:spPr>
          <a:xfrm>
            <a:off x="1601283" y="3214408"/>
            <a:ext cx="12308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8014 PCE 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2AB4F-31D8-174B-DCD8-A6EB9C69E45D}"/>
              </a:ext>
            </a:extLst>
          </p:cNvPr>
          <p:cNvSpPr txBox="1"/>
          <p:nvPr/>
        </p:nvSpPr>
        <p:spPr>
          <a:xfrm>
            <a:off x="1601283" y="4365980"/>
            <a:ext cx="12308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8418 AM #3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49FB55-369E-3C56-EDF6-CC55277630D3}"/>
              </a:ext>
            </a:extLst>
          </p:cNvPr>
          <p:cNvCxnSpPr>
            <a:cxnSpLocks/>
          </p:cNvCxnSpPr>
          <p:nvPr/>
        </p:nvCxnSpPr>
        <p:spPr>
          <a:xfrm>
            <a:off x="2579671" y="2231683"/>
            <a:ext cx="2424765" cy="3366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732DFC-31D3-9CCB-C3AE-DCF7F420891D}"/>
              </a:ext>
            </a:extLst>
          </p:cNvPr>
          <p:cNvCxnSpPr/>
          <p:nvPr/>
        </p:nvCxnSpPr>
        <p:spPr>
          <a:xfrm flipV="1">
            <a:off x="2672137" y="3122702"/>
            <a:ext cx="2152276" cy="246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C2D178-379B-D27D-8530-2A830086DB76}"/>
              </a:ext>
            </a:extLst>
          </p:cNvPr>
          <p:cNvCxnSpPr/>
          <p:nvPr/>
        </p:nvCxnSpPr>
        <p:spPr>
          <a:xfrm flipV="1">
            <a:off x="2579671" y="4101316"/>
            <a:ext cx="2244743" cy="40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899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5976D-D584-07EC-7BDE-B565D03BE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1D6CE-3616-123F-A0DB-5945A163A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5" dirty="0"/>
              <a:t>8262 PCE vs All Products </a:t>
            </a:r>
            <a:r>
              <a:rPr lang="en-US" sz="2400" dirty="0"/>
              <a:t>(+/- 2 RM)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7DFE4F-F4F7-86CC-7444-B1EBBF96F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7" y="1867436"/>
            <a:ext cx="4667929" cy="34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378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5D5A0-43BD-1EC9-10FF-7E7138DF1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F23F-5ADF-6D67-1DDE-771E4BA3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8262 PCE Head to Head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73EA44-1A87-31DD-F183-351D69C2F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904056"/>
            <a:ext cx="6183908" cy="34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526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EBC90-CA7D-62DF-8E6E-3A942F5EC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5A8A09-5E4C-2C55-C5EE-04B41E2B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685800"/>
            <a:fld id="{0165B0C6-AD63-4B9C-AB2F-9350F21B15E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algn="l" defTabSz="685800"/>
              <a:t>67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356BA24-8CD7-7CB5-7741-3622E7B7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100" y="1255034"/>
            <a:ext cx="8401752" cy="885756"/>
          </a:xfrm>
        </p:spPr>
        <p:txBody>
          <a:bodyPr/>
          <a:lstStyle/>
          <a:p>
            <a:r>
              <a:rPr lang="en-ID" sz="1875" b="1" dirty="0">
                <a:solidFill>
                  <a:srgbClr val="0070CE"/>
                </a:solidFill>
                <a:latin typeface="Segoe UI"/>
                <a:cs typeface="Segoe UI"/>
              </a:rPr>
              <a:t>Multi-Disease Resistance trait (MDR)</a:t>
            </a:r>
          </a:p>
          <a:p>
            <a:endParaRPr lang="en-ID" dirty="0">
              <a:latin typeface="+mn-lt"/>
              <a:ea typeface="Calibri"/>
              <a:cs typeface="Arial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84E3031-C1B7-B51D-A49B-658462CFB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01" y="1817371"/>
            <a:ext cx="5445013" cy="370175"/>
          </a:xfrm>
        </p:spPr>
        <p:txBody>
          <a:bodyPr/>
          <a:lstStyle/>
          <a:p>
            <a:r>
              <a:rPr lang="fr-FR" sz="1050" b="1"/>
              <a:t>Novel </a:t>
            </a:r>
            <a:r>
              <a:rPr lang="fr-FR" sz="1050" b="1" err="1"/>
              <a:t>approach</a:t>
            </a:r>
            <a:r>
              <a:rPr lang="fr-FR" sz="1050" b="1"/>
              <a:t> for </a:t>
            </a:r>
            <a:r>
              <a:rPr lang="fr-FR" sz="1050" b="1" err="1"/>
              <a:t>breeding</a:t>
            </a:r>
            <a:r>
              <a:rPr lang="fr-FR" sz="1050" b="1"/>
              <a:t> </a:t>
            </a:r>
            <a:r>
              <a:rPr lang="fr-FR" sz="1050" b="1" err="1"/>
              <a:t>disease-resistant</a:t>
            </a:r>
            <a:r>
              <a:rPr lang="fr-FR" sz="1050" b="1"/>
              <a:t> </a:t>
            </a:r>
            <a:r>
              <a:rPr lang="fr-FR" sz="1050" b="1" err="1"/>
              <a:t>products</a:t>
            </a:r>
            <a:endParaRPr lang="fr-FR" sz="105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49B184-5FC5-9FF7-4107-18B416D91E23}"/>
              </a:ext>
            </a:extLst>
          </p:cNvPr>
          <p:cNvSpPr/>
          <p:nvPr/>
        </p:nvSpPr>
        <p:spPr>
          <a:xfrm>
            <a:off x="6486862" y="1247726"/>
            <a:ext cx="583654" cy="191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6926">
              <a:lnSpc>
                <a:spcPct val="60000"/>
              </a:lnSpc>
              <a:spcAft>
                <a:spcPts val="300"/>
              </a:spcAft>
              <a:defRPr/>
            </a:pPr>
            <a:r>
              <a:rPr lang="en-US" sz="825" b="1">
                <a:solidFill>
                  <a:srgbClr val="0072CE"/>
                </a:solidFill>
                <a:latin typeface="Calibri" panose="020F0502020204030204"/>
              </a:rPr>
              <a:t>Regions: </a:t>
            </a:r>
          </a:p>
          <a:p>
            <a:pPr defTabSz="456926">
              <a:lnSpc>
                <a:spcPct val="60000"/>
              </a:lnSpc>
              <a:spcAft>
                <a:spcPts val="300"/>
              </a:spcAft>
              <a:defRPr/>
            </a:pPr>
            <a:r>
              <a:rPr lang="en-US" sz="750">
                <a:solidFill>
                  <a:prstClr val="black"/>
                </a:solidFill>
                <a:latin typeface="Calibri" panose="020F0502020204030204"/>
              </a:rPr>
              <a:t>NA, LA</a:t>
            </a:r>
            <a:endParaRPr lang="en-US" sz="750">
              <a:solidFill>
                <a:prstClr val="black"/>
              </a:solidFill>
              <a:latin typeface="Calibri" panose="020F0502020204030204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 descr="A blue globe and a clipboard&#10;&#10;Description automatically generated">
            <a:extLst>
              <a:ext uri="{FF2B5EF4-FFF2-40B4-BE49-F238E27FC236}">
                <a16:creationId xmlns:a16="http://schemas.microsoft.com/office/drawing/2014/main" id="{8C270F62-169A-CCE7-D043-34E3D657A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404" y="1189954"/>
            <a:ext cx="197784" cy="196627"/>
          </a:xfrm>
          <a:prstGeom prst="rect">
            <a:avLst/>
          </a:prstGeom>
        </p:spPr>
      </p:pic>
      <p:pic>
        <p:nvPicPr>
          <p:cNvPr id="23" name="Picture 22" descr="A blue globe and a clipboard&#10;&#10;Description automatically generated">
            <a:extLst>
              <a:ext uri="{FF2B5EF4-FFF2-40B4-BE49-F238E27FC236}">
                <a16:creationId xmlns:a16="http://schemas.microsoft.com/office/drawing/2014/main" id="{07B860E5-A4A6-CA7C-D55A-D4EAED6652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16"/>
          <a:stretch/>
        </p:blipFill>
        <p:spPr>
          <a:xfrm>
            <a:off x="6196978" y="1513563"/>
            <a:ext cx="233650" cy="2037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7BC8D2-8E58-DC51-3687-EDD651FAA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3721" y="2183541"/>
            <a:ext cx="1124036" cy="32979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4BD598-4C16-C113-6BA3-7541886E8434}"/>
              </a:ext>
            </a:extLst>
          </p:cNvPr>
          <p:cNvSpPr/>
          <p:nvPr/>
        </p:nvSpPr>
        <p:spPr>
          <a:xfrm>
            <a:off x="6486863" y="1538111"/>
            <a:ext cx="974141" cy="2996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6926">
              <a:lnSpc>
                <a:spcPct val="60000"/>
              </a:lnSpc>
              <a:spcAft>
                <a:spcPts val="300"/>
              </a:spcAft>
              <a:defRPr/>
            </a:pPr>
            <a:r>
              <a:rPr lang="en-US" sz="825" b="1">
                <a:solidFill>
                  <a:srgbClr val="0072CE"/>
                </a:solidFill>
                <a:latin typeface="Calibri" panose="020F0502020204030204"/>
              </a:rPr>
              <a:t>Expected Launch: </a:t>
            </a:r>
          </a:p>
          <a:p>
            <a:pPr defTabSz="456926">
              <a:lnSpc>
                <a:spcPct val="60000"/>
              </a:lnSpc>
              <a:spcAft>
                <a:spcPts val="300"/>
              </a:spcAft>
              <a:defRPr/>
            </a:pPr>
            <a:r>
              <a:rPr lang="en-US" sz="750">
                <a:solidFill>
                  <a:prstClr val="black"/>
                </a:solidFill>
                <a:latin typeface="Calibri" panose="020F0502020204030204"/>
              </a:rPr>
              <a:t>NA – Late Decade</a:t>
            </a:r>
          </a:p>
          <a:p>
            <a:pPr defTabSz="456926">
              <a:lnSpc>
                <a:spcPct val="60000"/>
              </a:lnSpc>
              <a:spcAft>
                <a:spcPts val="300"/>
              </a:spcAft>
              <a:defRPr/>
            </a:pPr>
            <a:r>
              <a:rPr lang="en-US" sz="750">
                <a:solidFill>
                  <a:prstClr val="black"/>
                </a:solidFill>
                <a:latin typeface="Calibri" panose="020F0502020204030204"/>
              </a:rPr>
              <a:t>LA – Mid 2030s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9F067-5B50-FD88-6FD3-2E96384FF2F9}"/>
              </a:ext>
            </a:extLst>
          </p:cNvPr>
          <p:cNvSpPr txBox="1"/>
          <p:nvPr/>
        </p:nvSpPr>
        <p:spPr>
          <a:xfrm>
            <a:off x="2878083" y="2221621"/>
            <a:ext cx="2056225" cy="1689833"/>
          </a:xfrm>
          <a:prstGeom prst="roundRect">
            <a:avLst>
              <a:gd name="adj" fmla="val 428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defTabSz="685800"/>
            <a:r>
              <a:rPr lang="en-US" sz="1050" b="1">
                <a:solidFill>
                  <a:srgbClr val="0072CE"/>
                </a:solidFill>
                <a:latin typeface="Calibri" panose="020F0502020204030204"/>
              </a:rPr>
              <a:t>Traits </a:t>
            </a:r>
          </a:p>
          <a:p>
            <a:pPr marL="128588" indent="-128588" defTabSz="685800">
              <a:spcBef>
                <a:spcPts val="15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900">
                <a:solidFill>
                  <a:prstClr val="black"/>
                </a:solidFill>
                <a:latin typeface="Calibri" panose="020F0502020204030204"/>
              </a:rPr>
              <a:t>Delivers dominant disease resistance traits in elite hybrids</a:t>
            </a:r>
          </a:p>
          <a:p>
            <a:pPr marL="128588" indent="-128588" defTabSz="685800">
              <a:spcBef>
                <a:spcPts val="15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900">
                <a:solidFill>
                  <a:prstClr val="black"/>
                </a:solidFill>
                <a:latin typeface="Calibri" panose="020F0502020204030204"/>
              </a:rPr>
              <a:t>Targeting multi-disease corn solutions for Northern Leaf Blight, Southern Rust, Gray Leaf Spot, and Anthracnose Stalk Rot resistance</a:t>
            </a:r>
          </a:p>
          <a:p>
            <a:pPr marL="128588" indent="-128588" defTabSz="685800">
              <a:spcBef>
                <a:spcPts val="15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900">
                <a:solidFill>
                  <a:prstClr val="black"/>
                </a:solidFill>
                <a:latin typeface="Calibri" panose="020F0502020204030204"/>
              </a:rPr>
              <a:t>Proprietary technology developed by Corteva Agriscience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D1D3B1-2BBF-924F-8C11-D605207A4308}"/>
              </a:ext>
            </a:extLst>
          </p:cNvPr>
          <p:cNvSpPr/>
          <p:nvPr/>
        </p:nvSpPr>
        <p:spPr>
          <a:xfrm>
            <a:off x="5119645" y="2276813"/>
            <a:ext cx="2296850" cy="2784351"/>
          </a:xfrm>
          <a:prstGeom prst="rect">
            <a:avLst/>
          </a:prstGeom>
          <a:solidFill>
            <a:srgbClr val="0072CE">
              <a:alpha val="4706"/>
            </a:srgbClr>
          </a:solidFill>
          <a:ln w="31750"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200" b="1">
              <a:solidFill>
                <a:srgbClr val="4472C4"/>
              </a:solidFill>
              <a:latin typeface="Calibri" panose="020F0502020204030204"/>
              <a:ea typeface="Gilroy-Medium" charset="0"/>
              <a:cs typeface="Gilroy-Medium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CB13E3-9A99-0E2C-8C9D-82578C294818}"/>
              </a:ext>
            </a:extLst>
          </p:cNvPr>
          <p:cNvSpPr/>
          <p:nvPr/>
        </p:nvSpPr>
        <p:spPr>
          <a:xfrm>
            <a:off x="5113466" y="2231413"/>
            <a:ext cx="2303029" cy="319310"/>
          </a:xfrm>
          <a:prstGeom prst="rect">
            <a:avLst/>
          </a:prstGeom>
          <a:solidFill>
            <a:srgbClr val="0072CE"/>
          </a:solidFill>
          <a:ln w="28575">
            <a:solidFill>
              <a:srgbClr val="007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200" b="1">
              <a:solidFill>
                <a:srgbClr val="4472C4"/>
              </a:solidFill>
              <a:latin typeface="Calibri" panose="020F0502020204030204"/>
              <a:ea typeface="Gilroy-Medium" charset="0"/>
              <a:cs typeface="Gilroy-Medium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18122-DE5D-D223-6B04-B27A234209BF}"/>
              </a:ext>
            </a:extLst>
          </p:cNvPr>
          <p:cNvSpPr txBox="1"/>
          <p:nvPr/>
        </p:nvSpPr>
        <p:spPr>
          <a:xfrm>
            <a:off x="5224528" y="2276812"/>
            <a:ext cx="2091445" cy="2695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800"/>
            <a:r>
              <a:rPr lang="en-US" sz="1050" b="1">
                <a:solidFill>
                  <a:prstClr val="white"/>
                </a:solidFill>
                <a:latin typeface="Calibri" panose="020F0502020204030204"/>
              </a:rPr>
              <a:t>Key Benefits: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900">
              <a:solidFill>
                <a:srgbClr val="000000"/>
              </a:solidFill>
              <a:latin typeface="Calibri" panose="020F0502020204030204"/>
            </a:endParaRPr>
          </a:p>
          <a:p>
            <a:pPr marL="162000" lvl="1" indent="-162000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Addresses farmers' top disease management concerns</a:t>
            </a:r>
          </a:p>
          <a:p>
            <a:pPr marL="162000" lvl="1" indent="-162000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Potential sustainability benefits by reducing equipment use to spray fungicide</a:t>
            </a:r>
          </a:p>
          <a:p>
            <a:pPr marL="162000" lvl="1" indent="-162000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Increased plant health, could result in increased yield</a:t>
            </a:r>
          </a:p>
          <a:p>
            <a:pPr marL="162000" lvl="1" indent="-162000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Positive step change in resistance for Northern Leaf Blight, Southern Rust, and Gray Leaf Spot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2 </a:t>
            </a:r>
            <a:endParaRPr lang="en-US" sz="900">
              <a:solidFill>
                <a:srgbClr val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162000" lvl="1" indent="-162000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Allows breeders to focus on increasing yield potential and select hybrids with other performance characteristics that are important to the farmer</a:t>
            </a:r>
          </a:p>
          <a:p>
            <a:pPr marL="162000" lvl="1" indent="-162000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endParaRPr lang="en-US" sz="900">
              <a:solidFill>
                <a:srgbClr val="00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7011D-A4BF-E54F-488B-D2B8F4EA9065}"/>
              </a:ext>
            </a:extLst>
          </p:cNvPr>
          <p:cNvSpPr txBox="1"/>
          <p:nvPr/>
        </p:nvSpPr>
        <p:spPr>
          <a:xfrm>
            <a:off x="2866986" y="4126321"/>
            <a:ext cx="2067321" cy="668066"/>
          </a:xfrm>
          <a:prstGeom prst="roundRect">
            <a:avLst>
              <a:gd name="adj" fmla="val 10486"/>
            </a:avLst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128588" lvl="1" indent="-128588" defTabSz="685800">
              <a:spcBef>
                <a:spcPts val="150"/>
              </a:spcBef>
              <a:spcAft>
                <a:spcPts val="225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prstClr val="black"/>
                </a:solidFill>
                <a:latin typeface="Calibri" panose="020F0502020204030204"/>
              </a:rPr>
              <a:t>Annual US corn &amp; soybean disease losses: &gt;$7.5B1</a:t>
            </a:r>
          </a:p>
          <a:p>
            <a:pPr marL="128588" lvl="1" indent="-128588" defTabSz="685800">
              <a:spcBef>
                <a:spcPts val="150"/>
              </a:spcBef>
              <a:spcAft>
                <a:spcPts val="225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prstClr val="black"/>
                </a:solidFill>
                <a:latin typeface="Calibri" panose="020F0502020204030204"/>
              </a:rPr>
              <a:t>Leaf and stalk pathogens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1BA483-FEB2-AC81-E370-2648A4FD93D9}"/>
              </a:ext>
            </a:extLst>
          </p:cNvPr>
          <p:cNvSpPr/>
          <p:nvPr/>
        </p:nvSpPr>
        <p:spPr>
          <a:xfrm>
            <a:off x="3365864" y="5505244"/>
            <a:ext cx="6146075" cy="275378"/>
          </a:xfrm>
          <a:prstGeom prst="rect">
            <a:avLst/>
          </a:prstGeom>
          <a:noFill/>
        </p:spPr>
        <p:txBody>
          <a:bodyPr vert="horz" wrap="square" lIns="0" tIns="34290" rIns="0" bIns="34290" rtlCol="0" anchor="ctr">
            <a:noAutofit/>
          </a:bodyPr>
          <a:lstStyle/>
          <a:p>
            <a:pPr defTabSz="685800">
              <a:defRPr/>
            </a:pPr>
            <a:r>
              <a:rPr lang="es-CR" sz="600" baseline="30000">
                <a:solidFill>
                  <a:prstClr val="black"/>
                </a:solidFill>
                <a:latin typeface="Calibri" panose="020F0502020204030204"/>
                <a:cs typeface="Arial"/>
              </a:rPr>
              <a:t>1</a:t>
            </a:r>
            <a:r>
              <a:rPr lang="en-US" sz="600" kern="0">
                <a:solidFill>
                  <a:prstClr val="black"/>
                </a:solidFill>
                <a:latin typeface="Calibri" panose="020F0502020204030204"/>
                <a:cs typeface="Arial"/>
              </a:rPr>
              <a:t> Sources: USDA, Crop Protection Network.</a:t>
            </a:r>
            <a:endParaRPr lang="en-US" sz="600">
              <a:solidFill>
                <a:prstClr val="black"/>
              </a:solidFill>
              <a:latin typeface="Calibri" panose="020F0502020204030204"/>
              <a:cs typeface="Arial"/>
            </a:endParaRPr>
          </a:p>
          <a:p>
            <a:pPr defTabSz="685800">
              <a:defRPr/>
            </a:pPr>
            <a:r>
              <a:rPr lang="en-US" sz="600" baseline="30000">
                <a:solidFill>
                  <a:prstClr val="black"/>
                </a:solidFill>
                <a:latin typeface="Calibri" panose="020F0502020204030204"/>
                <a:cs typeface="Arial"/>
              </a:rPr>
              <a:t>2</a:t>
            </a:r>
            <a:r>
              <a:rPr lang="en-US" sz="600">
                <a:solidFill>
                  <a:prstClr val="black"/>
                </a:solidFill>
                <a:latin typeface="Calibri" panose="020F0502020204030204"/>
                <a:cs typeface="Arial"/>
              </a:rPr>
              <a:t> In early efficacy studies observed: NLB 5 – 7.5, GLS 5.5 to 7.7, SR 2 – 8 on a 1=very susceptible, 9= very resistant. </a:t>
            </a:r>
          </a:p>
          <a:p>
            <a:pPr defTabSz="685800">
              <a:defRPr/>
            </a:pPr>
            <a:r>
              <a:rPr lang="en-US" sz="600" baseline="30000">
                <a:solidFill>
                  <a:prstClr val="black"/>
                </a:solidFill>
                <a:latin typeface="Calibri" panose="020F0502020204030204"/>
                <a:cs typeface="Arial"/>
              </a:rPr>
              <a:t>3</a:t>
            </a:r>
            <a:r>
              <a:rPr lang="en-US" sz="600">
                <a:solidFill>
                  <a:prstClr val="black"/>
                </a:solidFill>
                <a:latin typeface="Calibri" panose="020F0502020204030204"/>
                <a:cs typeface="Arial"/>
              </a:rPr>
              <a:t> 2023 Union City, TN, Non-edited isogenic hybrid vs hybrid containing edits for Northern Leaf Blight and Southern Rust resistance, natural Southern Rust resistance inoculation.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1F63D6-5A8D-EEB5-87EB-CECF8F1F20B1}"/>
              </a:ext>
            </a:extLst>
          </p:cNvPr>
          <p:cNvSpPr/>
          <p:nvPr/>
        </p:nvSpPr>
        <p:spPr>
          <a:xfrm>
            <a:off x="7616794" y="849086"/>
            <a:ext cx="3051206" cy="3032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b="1">
                <a:solidFill>
                  <a:prstClr val="white"/>
                </a:solidFill>
                <a:latin typeface="Calibri" panose="020F0502020204030204"/>
                <a:ea typeface="Gilroy-Medium" charset="0"/>
                <a:cs typeface="Gilroy-Medium" charset="0"/>
              </a:rPr>
              <a:t>Research Hybrid Efficacy Trial</a:t>
            </a:r>
            <a:r>
              <a:rPr lang="en-US" sz="1050" b="1" baseline="30000">
                <a:solidFill>
                  <a:prstClr val="white"/>
                </a:solidFill>
                <a:latin typeface="Calibri" panose="020F0502020204030204"/>
                <a:ea typeface="Gilroy-Medium" charset="0"/>
                <a:cs typeface="Gilroy-Medium" charset="0"/>
              </a:rPr>
              <a:t>3</a:t>
            </a:r>
          </a:p>
        </p:txBody>
      </p:sp>
      <p:pic>
        <p:nvPicPr>
          <p:cNvPr id="22" name="Picture 21" descr="A field of corn plants&#10;&#10;Description automatically generated">
            <a:extLst>
              <a:ext uri="{FF2B5EF4-FFF2-40B4-BE49-F238E27FC236}">
                <a16:creationId xmlns:a16="http://schemas.microsoft.com/office/drawing/2014/main" id="{AFD972C2-59ED-0960-C1E7-620181F9E1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8733" y="1152109"/>
            <a:ext cx="1529269" cy="3905582"/>
          </a:xfrm>
          <a:prstGeom prst="rect">
            <a:avLst/>
          </a:prstGeom>
        </p:spPr>
      </p:pic>
      <p:pic>
        <p:nvPicPr>
          <p:cNvPr id="24" name="Picture 23" descr="A field of corn plants&#10;&#10;Description automatically generated">
            <a:extLst>
              <a:ext uri="{FF2B5EF4-FFF2-40B4-BE49-F238E27FC236}">
                <a16:creationId xmlns:a16="http://schemas.microsoft.com/office/drawing/2014/main" id="{02EBD1C2-23ED-79C6-EBF9-769425D15F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8788" y="1152109"/>
            <a:ext cx="1490715" cy="39055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9B14A97-EE52-C4C4-6555-F09095E8A8A0}"/>
              </a:ext>
            </a:extLst>
          </p:cNvPr>
          <p:cNvSpPr txBox="1"/>
          <p:nvPr/>
        </p:nvSpPr>
        <p:spPr>
          <a:xfrm>
            <a:off x="7616291" y="5057691"/>
            <a:ext cx="1493213" cy="262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68580" rIns="68580" bIns="68580" rtlCol="0" anchor="ctr"/>
          <a:lstStyle>
            <a:defPPr>
              <a:defRPr lang="en-US"/>
            </a:defPPr>
            <a:lvl1pPr algn="ct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defTabSz="685800">
              <a:spcBef>
                <a:spcPct val="0"/>
              </a:spcBef>
              <a:spcAft>
                <a:spcPts val="150"/>
              </a:spcAft>
              <a:defRPr/>
            </a:pPr>
            <a:r>
              <a:rPr lang="en-US" sz="900" b="1">
                <a:solidFill>
                  <a:prstClr val="black"/>
                </a:solidFill>
                <a:latin typeface="Calibri" panose="020F0502020204030204"/>
                <a:cs typeface="Arial"/>
              </a:rPr>
              <a:t>Non-edited Hybrid</a:t>
            </a:r>
            <a:endParaRPr lang="en-US" sz="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600DE6-A84B-138D-FEBC-86B38C817461}"/>
              </a:ext>
            </a:extLst>
          </p:cNvPr>
          <p:cNvSpPr txBox="1"/>
          <p:nvPr/>
        </p:nvSpPr>
        <p:spPr>
          <a:xfrm>
            <a:off x="9138733" y="5057691"/>
            <a:ext cx="1529269" cy="262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68580" rIns="68580" bIns="68580" rtlCol="0" anchor="ctr"/>
          <a:lstStyle>
            <a:defPPr>
              <a:defRPr lang="en-US"/>
            </a:defPPr>
            <a:lvl1pPr algn="ct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defTabSz="685800">
              <a:spcBef>
                <a:spcPct val="0"/>
              </a:spcBef>
              <a:spcAft>
                <a:spcPts val="150"/>
              </a:spcAft>
              <a:defRPr/>
            </a:pPr>
            <a:r>
              <a:rPr lang="en-US" sz="900" b="1">
                <a:solidFill>
                  <a:srgbClr val="0072CE"/>
                </a:solidFill>
                <a:latin typeface="Calibri" panose="020F0502020204030204"/>
                <a:cs typeface="Arial"/>
              </a:rPr>
              <a:t>Hybrid with Gene Edit</a:t>
            </a:r>
            <a:r>
              <a:rPr lang="en-US" sz="900" b="1" baseline="30000">
                <a:solidFill>
                  <a:srgbClr val="0072CE"/>
                </a:solidFill>
                <a:latin typeface="Calibri" panose="020F0502020204030204"/>
                <a:cs typeface="Arial"/>
              </a:rPr>
              <a:t>3</a:t>
            </a:r>
            <a:endParaRPr lang="en-US" sz="900" baseline="30000">
              <a:solidFill>
                <a:srgbClr val="0072C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52340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C77A-A44F-4F1B-B72B-45636BC6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Introducing…</a:t>
            </a:r>
          </a:p>
        </p:txBody>
      </p:sp>
      <p:pic>
        <p:nvPicPr>
          <p:cNvPr id="19" name="Picture 18" descr="A diagram of a cell&#10;&#10;AI-generated content may be incorrect.">
            <a:extLst>
              <a:ext uri="{FF2B5EF4-FFF2-40B4-BE49-F238E27FC236}">
                <a16:creationId xmlns:a16="http://schemas.microsoft.com/office/drawing/2014/main" id="{87A871A1-3035-D287-1C79-6B90383B2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14"/>
          <a:stretch/>
        </p:blipFill>
        <p:spPr>
          <a:xfrm>
            <a:off x="2221203" y="1970899"/>
            <a:ext cx="1815727" cy="3634740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40D5A8-EC8C-88F7-83F1-70A43297B776}"/>
              </a:ext>
            </a:extLst>
          </p:cNvPr>
          <p:cNvCxnSpPr/>
          <p:nvPr/>
        </p:nvCxnSpPr>
        <p:spPr>
          <a:xfrm>
            <a:off x="3727742" y="2212265"/>
            <a:ext cx="565541" cy="0"/>
          </a:xfrm>
          <a:prstGeom prst="line">
            <a:avLst/>
          </a:prstGeom>
          <a:ln w="1905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1C84DA-8DB0-1D6C-4DF2-36AC4348C1CC}"/>
              </a:ext>
            </a:extLst>
          </p:cNvPr>
          <p:cNvCxnSpPr>
            <a:cxnSpLocks/>
          </p:cNvCxnSpPr>
          <p:nvPr/>
        </p:nvCxnSpPr>
        <p:spPr>
          <a:xfrm>
            <a:off x="3754158" y="2856023"/>
            <a:ext cx="864771" cy="0"/>
          </a:xfrm>
          <a:prstGeom prst="line">
            <a:avLst/>
          </a:prstGeom>
          <a:ln w="1905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81E65E-832B-0838-8D9F-E74166F67BF0}"/>
              </a:ext>
            </a:extLst>
          </p:cNvPr>
          <p:cNvCxnSpPr>
            <a:cxnSpLocks/>
          </p:cNvCxnSpPr>
          <p:nvPr/>
        </p:nvCxnSpPr>
        <p:spPr>
          <a:xfrm>
            <a:off x="3763089" y="3480082"/>
            <a:ext cx="1013002" cy="0"/>
          </a:xfrm>
          <a:prstGeom prst="line">
            <a:avLst/>
          </a:prstGeom>
          <a:ln w="1905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D69004-9514-0A26-E7BD-ABD4C869B60B}"/>
              </a:ext>
            </a:extLst>
          </p:cNvPr>
          <p:cNvCxnSpPr>
            <a:cxnSpLocks/>
          </p:cNvCxnSpPr>
          <p:nvPr/>
        </p:nvCxnSpPr>
        <p:spPr>
          <a:xfrm>
            <a:off x="3759873" y="4109904"/>
            <a:ext cx="1013002" cy="0"/>
          </a:xfrm>
          <a:prstGeom prst="line">
            <a:avLst/>
          </a:prstGeom>
          <a:ln w="1905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64D753-1F36-6C6F-0327-52DDA71A13A1}"/>
              </a:ext>
            </a:extLst>
          </p:cNvPr>
          <p:cNvCxnSpPr>
            <a:cxnSpLocks/>
          </p:cNvCxnSpPr>
          <p:nvPr/>
        </p:nvCxnSpPr>
        <p:spPr>
          <a:xfrm>
            <a:off x="3757374" y="4718838"/>
            <a:ext cx="1013002" cy="0"/>
          </a:xfrm>
          <a:prstGeom prst="line">
            <a:avLst/>
          </a:prstGeom>
          <a:ln w="1905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334D23-4B60-9999-A240-24382B3BE382}"/>
              </a:ext>
            </a:extLst>
          </p:cNvPr>
          <p:cNvCxnSpPr>
            <a:cxnSpLocks/>
          </p:cNvCxnSpPr>
          <p:nvPr/>
        </p:nvCxnSpPr>
        <p:spPr>
          <a:xfrm>
            <a:off x="3754158" y="5353340"/>
            <a:ext cx="748052" cy="0"/>
          </a:xfrm>
          <a:prstGeom prst="line">
            <a:avLst/>
          </a:prstGeom>
          <a:ln w="1905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20DFD7-678F-FCEE-5802-CB8E3D51D97B}"/>
              </a:ext>
            </a:extLst>
          </p:cNvPr>
          <p:cNvGrpSpPr/>
          <p:nvPr/>
        </p:nvGrpSpPr>
        <p:grpSpPr>
          <a:xfrm>
            <a:off x="4124648" y="1756136"/>
            <a:ext cx="6252593" cy="3900416"/>
            <a:chOff x="6562846" y="1007212"/>
            <a:chExt cx="8336790" cy="5200554"/>
          </a:xfrm>
        </p:grpSpPr>
        <p:graphicFrame>
          <p:nvGraphicFramePr>
            <p:cNvPr id="27" name="Diagram 26">
              <a:extLst>
                <a:ext uri="{FF2B5EF4-FFF2-40B4-BE49-F238E27FC236}">
                  <a16:creationId xmlns:a16="http://schemas.microsoft.com/office/drawing/2014/main" id="{E27253DD-8CC9-A489-30FF-6CADDCA4EFF1}"/>
                </a:ext>
              </a:extLst>
            </p:cNvPr>
            <p:cNvGraphicFramePr/>
            <p:nvPr/>
          </p:nvGraphicFramePr>
          <p:xfrm>
            <a:off x="6562846" y="1007212"/>
            <a:ext cx="8336790" cy="52005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3E5813-6F5B-B0A2-6AED-41B4DD101166}"/>
                </a:ext>
              </a:extLst>
            </p:cNvPr>
            <p:cNvSpPr txBox="1"/>
            <p:nvPr/>
          </p:nvSpPr>
          <p:spPr>
            <a:xfrm>
              <a:off x="6621767" y="1290079"/>
              <a:ext cx="725184" cy="36792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EC446C-C4A0-8064-4189-477D08B407B8}"/>
                </a:ext>
              </a:extLst>
            </p:cNvPr>
            <p:cNvSpPr txBox="1"/>
            <p:nvPr/>
          </p:nvSpPr>
          <p:spPr>
            <a:xfrm>
              <a:off x="6621768" y="1213400"/>
              <a:ext cx="725183" cy="2384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685800"/>
              <a:r>
                <a:rPr lang="en-US" sz="600" dirty="0">
                  <a:solidFill>
                    <a:prstClr val="black"/>
                  </a:solidFill>
                  <a:latin typeface="Calibri Light" panose="020F0302020204030204"/>
                </a:rPr>
                <a:t>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8E15A4-6E79-5524-57B3-C83CC01F9508}"/>
                </a:ext>
              </a:extLst>
            </p:cNvPr>
            <p:cNvSpPr txBox="1"/>
            <p:nvPr/>
          </p:nvSpPr>
          <p:spPr>
            <a:xfrm>
              <a:off x="6621766" y="1598857"/>
              <a:ext cx="725183" cy="2384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685800"/>
              <a:r>
                <a:rPr lang="en-US" sz="600" dirty="0">
                  <a:solidFill>
                    <a:prstClr val="black"/>
                  </a:solidFill>
                  <a:latin typeface="Calibri Light" panose="020F0302020204030204"/>
                </a:rPr>
                <a:t>Boron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A2BA26-8F94-8D70-E3CC-B69B8C8F2CF3}"/>
                </a:ext>
              </a:extLst>
            </p:cNvPr>
            <p:cNvSpPr txBox="1"/>
            <p:nvPr/>
          </p:nvSpPr>
          <p:spPr>
            <a:xfrm>
              <a:off x="7069135" y="2105393"/>
              <a:ext cx="725184" cy="367926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noAutofit/>
            </a:bodyPr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065C59-E907-6DB4-F18A-040EDB744A7D}"/>
                </a:ext>
              </a:extLst>
            </p:cNvPr>
            <p:cNvSpPr txBox="1"/>
            <p:nvPr/>
          </p:nvSpPr>
          <p:spPr>
            <a:xfrm>
              <a:off x="7069136" y="2028714"/>
              <a:ext cx="725183" cy="238417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noAutofit/>
            </a:bodyPr>
            <a:lstStyle/>
            <a:p>
              <a:pPr algn="ctr" defTabSz="685800"/>
              <a:r>
                <a:rPr lang="en-US" sz="600" dirty="0">
                  <a:solidFill>
                    <a:prstClr val="black"/>
                  </a:solidFill>
                  <a:latin typeface="Calibri Light" panose="020F0302020204030204"/>
                </a:rPr>
                <a:t>16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EFEF3C-FCB3-5AEF-C7EF-1EF15E1E9366}"/>
                </a:ext>
              </a:extLst>
            </p:cNvPr>
            <p:cNvSpPr txBox="1"/>
            <p:nvPr/>
          </p:nvSpPr>
          <p:spPr>
            <a:xfrm>
              <a:off x="7069134" y="2414171"/>
              <a:ext cx="725183" cy="238417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noAutofit/>
            </a:bodyPr>
            <a:lstStyle/>
            <a:p>
              <a:pPr algn="ctr" defTabSz="685800"/>
              <a:r>
                <a:rPr lang="en-US" sz="600" dirty="0">
                  <a:solidFill>
                    <a:prstClr val="black"/>
                  </a:solidFill>
                  <a:latin typeface="Calibri Light" panose="020F0302020204030204"/>
                </a:rPr>
                <a:t>Sulfur</a:t>
              </a:r>
              <a:endParaRPr lang="en-US" sz="600" dirty="0">
                <a:solidFill>
                  <a:prstClr val="black"/>
                </a:solidFill>
                <a:latin typeface="Calibri Light" panose="020F0302020204030204"/>
                <a:ea typeface="Calibri Light"/>
                <a:cs typeface="Calibri Ligh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F8E2F6F-AD25-4742-E259-FE899268E29E}"/>
                </a:ext>
              </a:extLst>
            </p:cNvPr>
            <p:cNvSpPr txBox="1"/>
            <p:nvPr/>
          </p:nvSpPr>
          <p:spPr>
            <a:xfrm>
              <a:off x="7277613" y="3745360"/>
              <a:ext cx="725184" cy="36792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Mn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A3EA55-96DD-38D2-396B-846B7C7ED7B5}"/>
                </a:ext>
              </a:extLst>
            </p:cNvPr>
            <p:cNvSpPr txBox="1"/>
            <p:nvPr/>
          </p:nvSpPr>
          <p:spPr>
            <a:xfrm>
              <a:off x="7277614" y="3668681"/>
              <a:ext cx="725183" cy="2384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685800"/>
              <a:r>
                <a:rPr lang="en-US" sz="600" dirty="0">
                  <a:solidFill>
                    <a:prstClr val="black"/>
                  </a:solidFill>
                  <a:latin typeface="Calibri Light" panose="020F0302020204030204"/>
                </a:rPr>
                <a:t>25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F06D2D3-D302-16ED-0977-CDC1731F1D98}"/>
                </a:ext>
              </a:extLst>
            </p:cNvPr>
            <p:cNvSpPr txBox="1"/>
            <p:nvPr/>
          </p:nvSpPr>
          <p:spPr>
            <a:xfrm>
              <a:off x="7277612" y="4054138"/>
              <a:ext cx="725183" cy="2384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685800"/>
              <a:r>
                <a:rPr lang="en-US" sz="600" dirty="0">
                  <a:solidFill>
                    <a:prstClr val="black"/>
                  </a:solidFill>
                  <a:latin typeface="Calibri Light" panose="020F0302020204030204"/>
                </a:rPr>
                <a:t>Manganese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1811E1-8908-A272-2D31-3F51A784D42B}"/>
                </a:ext>
              </a:extLst>
            </p:cNvPr>
            <p:cNvSpPr txBox="1"/>
            <p:nvPr/>
          </p:nvSpPr>
          <p:spPr>
            <a:xfrm>
              <a:off x="7066265" y="4501157"/>
              <a:ext cx="725183" cy="238417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noAutofit/>
            </a:bodyPr>
            <a:lstStyle/>
            <a:p>
              <a:pPr algn="ctr" defTabSz="685800"/>
              <a:endParaRPr lang="en-US" sz="600" dirty="0">
                <a:solidFill>
                  <a:prstClr val="black"/>
                </a:solidFill>
                <a:latin typeface="Calibri Light" panose="020F0302020204030204"/>
                <a:ea typeface="Calibri Light"/>
                <a:cs typeface="Calibri Ligh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40062F-9EFB-D02B-5A50-21B9B2E62CF4}"/>
                </a:ext>
              </a:extLst>
            </p:cNvPr>
            <p:cNvSpPr txBox="1"/>
            <p:nvPr/>
          </p:nvSpPr>
          <p:spPr>
            <a:xfrm>
              <a:off x="6611522" y="5386154"/>
              <a:ext cx="725184" cy="36792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Mo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9850B3-DDFF-D159-4124-A4E403C342A0}"/>
                </a:ext>
              </a:extLst>
            </p:cNvPr>
            <p:cNvSpPr txBox="1"/>
            <p:nvPr/>
          </p:nvSpPr>
          <p:spPr>
            <a:xfrm>
              <a:off x="6611523" y="5309475"/>
              <a:ext cx="725183" cy="2384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685800"/>
              <a:r>
                <a:rPr lang="en-US" sz="600" dirty="0">
                  <a:solidFill>
                    <a:prstClr val="black"/>
                  </a:solidFill>
                  <a:latin typeface="Calibri Light" panose="020F0302020204030204"/>
                </a:rPr>
                <a:t>42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F49159A-D2B9-589C-B130-DF655E526A5D}"/>
                </a:ext>
              </a:extLst>
            </p:cNvPr>
            <p:cNvSpPr txBox="1"/>
            <p:nvPr/>
          </p:nvSpPr>
          <p:spPr>
            <a:xfrm>
              <a:off x="6611521" y="5694932"/>
              <a:ext cx="725183" cy="2384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685800"/>
              <a:r>
                <a:rPr lang="en-US" sz="600" dirty="0">
                  <a:solidFill>
                    <a:prstClr val="black"/>
                  </a:solidFill>
                  <a:latin typeface="Calibri Light" panose="020F0302020204030204"/>
                </a:rPr>
                <a:t>Molybdenum</a:t>
              </a:r>
            </a:p>
          </p:txBody>
        </p:sp>
      </p:grpSp>
      <p:sp>
        <p:nvSpPr>
          <p:cNvPr id="42" name="TextBox 24">
            <a:extLst>
              <a:ext uri="{FF2B5EF4-FFF2-40B4-BE49-F238E27FC236}">
                <a16:creationId xmlns:a16="http://schemas.microsoft.com/office/drawing/2014/main" id="{EA8662EB-1B15-0B38-FD64-78F8C783E3F8}"/>
              </a:ext>
            </a:extLst>
          </p:cNvPr>
          <p:cNvSpPr txBox="1"/>
          <p:nvPr/>
        </p:nvSpPr>
        <p:spPr>
          <a:xfrm>
            <a:off x="4501945" y="4469059"/>
            <a:ext cx="543888" cy="2759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dirty="0">
                <a:solidFill>
                  <a:prstClr val="black"/>
                </a:solidFill>
                <a:latin typeface="Arial Black" panose="020B0A04020102020204" pitchFamily="34" charset="0"/>
              </a:rPr>
              <a:t>Co</a:t>
            </a:r>
          </a:p>
        </p:txBody>
      </p:sp>
      <p:sp>
        <p:nvSpPr>
          <p:cNvPr id="43" name="TextBox 25">
            <a:extLst>
              <a:ext uri="{FF2B5EF4-FFF2-40B4-BE49-F238E27FC236}">
                <a16:creationId xmlns:a16="http://schemas.microsoft.com/office/drawing/2014/main" id="{9677BC90-EEF4-AB27-118B-F8C0C2C12BC2}"/>
              </a:ext>
            </a:extLst>
          </p:cNvPr>
          <p:cNvSpPr txBox="1"/>
          <p:nvPr/>
        </p:nvSpPr>
        <p:spPr>
          <a:xfrm>
            <a:off x="4501947" y="4411550"/>
            <a:ext cx="543887" cy="1788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600" dirty="0">
                <a:solidFill>
                  <a:prstClr val="black"/>
                </a:solidFill>
                <a:latin typeface="Calibri Light" panose="020F0302020204030204"/>
              </a:rPr>
              <a:t>27</a:t>
            </a:r>
          </a:p>
        </p:txBody>
      </p:sp>
      <p:sp>
        <p:nvSpPr>
          <p:cNvPr id="44" name="TextBox 26">
            <a:extLst>
              <a:ext uri="{FF2B5EF4-FFF2-40B4-BE49-F238E27FC236}">
                <a16:creationId xmlns:a16="http://schemas.microsoft.com/office/drawing/2014/main" id="{8A299B3A-9667-28FA-F42F-4EEF89185AE9}"/>
              </a:ext>
            </a:extLst>
          </p:cNvPr>
          <p:cNvSpPr txBox="1"/>
          <p:nvPr/>
        </p:nvSpPr>
        <p:spPr>
          <a:xfrm>
            <a:off x="4501946" y="4700643"/>
            <a:ext cx="543887" cy="1788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600" dirty="0">
                <a:solidFill>
                  <a:prstClr val="black"/>
                </a:solidFill>
                <a:latin typeface="Calibri Light" panose="020F0302020204030204"/>
              </a:rPr>
              <a:t>Cobalt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57610B-1D99-7910-D4F7-2EBA59409445}"/>
              </a:ext>
            </a:extLst>
          </p:cNvPr>
          <p:cNvSpPr txBox="1"/>
          <p:nvPr/>
        </p:nvSpPr>
        <p:spPr>
          <a:xfrm>
            <a:off x="4647239" y="3244517"/>
            <a:ext cx="543888" cy="2759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Arial Black" panose="020B0A04020102020204" pitchFamily="34" charset="0"/>
              </a:rPr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88E77A-7A4F-570C-AA04-BF5DA9FAB737}"/>
              </a:ext>
            </a:extLst>
          </p:cNvPr>
          <p:cNvSpPr txBox="1"/>
          <p:nvPr/>
        </p:nvSpPr>
        <p:spPr>
          <a:xfrm>
            <a:off x="4647241" y="3187009"/>
            <a:ext cx="543887" cy="1788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800"/>
            <a:r>
              <a:rPr lang="en-US" sz="600" dirty="0">
                <a:solidFill>
                  <a:prstClr val="black"/>
                </a:solidFill>
                <a:latin typeface="Calibri Light" panose="020F0302020204030204"/>
              </a:rPr>
              <a:t>19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55367B-8958-1784-297B-47055E2522A1}"/>
              </a:ext>
            </a:extLst>
          </p:cNvPr>
          <p:cNvSpPr txBox="1"/>
          <p:nvPr/>
        </p:nvSpPr>
        <p:spPr>
          <a:xfrm>
            <a:off x="4647239" y="3476101"/>
            <a:ext cx="543887" cy="1788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800"/>
            <a:r>
              <a:rPr lang="en-US" sz="600" dirty="0">
                <a:solidFill>
                  <a:prstClr val="black"/>
                </a:solidFill>
                <a:latin typeface="Calibri Light" panose="020F0302020204030204"/>
              </a:rPr>
              <a:t>Potassium</a:t>
            </a:r>
          </a:p>
        </p:txBody>
      </p:sp>
      <p:pic>
        <p:nvPicPr>
          <p:cNvPr id="48" name="Picture 4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ADCDBF2-4BDE-E03A-5226-9CCE0497B2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02" y="2000183"/>
            <a:ext cx="1515698" cy="7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123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EB6F8-F828-7214-CA1D-15DC65B9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5" y="1140893"/>
            <a:ext cx="6384250" cy="656885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Improves Stand, Increased Yield Potential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53EA09DB-D13A-C7D9-4945-D4E443542E89}"/>
              </a:ext>
            </a:extLst>
          </p:cNvPr>
          <p:cNvGraphicFramePr>
            <a:graphicFrameLocks/>
          </p:cNvGraphicFramePr>
          <p:nvPr/>
        </p:nvGraphicFramePr>
        <p:xfrm>
          <a:off x="1852613" y="2140183"/>
          <a:ext cx="4243388" cy="3155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C5A0D2-5B7E-953E-4271-685DA9AFB929}"/>
              </a:ext>
            </a:extLst>
          </p:cNvPr>
          <p:cNvSpPr>
            <a:spLocks/>
          </p:cNvSpPr>
          <p:nvPr/>
        </p:nvSpPr>
        <p:spPr>
          <a:xfrm>
            <a:off x="6348525" y="1902058"/>
            <a:ext cx="3990863" cy="2162966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/>
          <a:p>
            <a:pPr marL="252413" indent="-252413" defTabSz="685800">
              <a:spcAft>
                <a:spcPts val="450"/>
              </a:spcAft>
              <a:buClr>
                <a:srgbClr val="3C5778"/>
              </a:buClr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improves stand uniformity compared to current recipe</a:t>
            </a:r>
          </a:p>
          <a:p>
            <a:pPr marL="252413" indent="-252413" defTabSz="685800">
              <a:spcAft>
                <a:spcPts val="450"/>
              </a:spcAft>
              <a:buClr>
                <a:srgbClr val="3C5778"/>
              </a:buClr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 </a:t>
            </a:r>
            <a:r>
              <a:rPr lang="en-US" sz="16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 advantage</a:t>
            </a:r>
          </a:p>
          <a:p>
            <a:pPr marL="252413" indent="-252413" defTabSz="685800">
              <a:spcAft>
                <a:spcPts val="450"/>
              </a:spcAft>
              <a:buClr>
                <a:srgbClr val="3C5778"/>
              </a:buClr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70.8% win rate over current recipe</a:t>
            </a:r>
          </a:p>
          <a:p>
            <a:pPr marL="252413" indent="-252413" defTabSz="685800">
              <a:spcAft>
                <a:spcPts val="450"/>
              </a:spcAft>
              <a:buClr>
                <a:srgbClr val="3C5778"/>
              </a:buClr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from 2022 – 2024</a:t>
            </a:r>
          </a:p>
          <a:p>
            <a:pPr marL="252413" indent="-252413" defTabSz="685800">
              <a:spcAft>
                <a:spcPts val="450"/>
              </a:spcAft>
              <a:buClr>
                <a:srgbClr val="3C5778"/>
              </a:buClr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locations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F52C0E7-BC5C-740C-6ED9-561936306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19" y="3717758"/>
            <a:ext cx="1358186" cy="681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53550-8C4E-857D-6D89-00B62FD4E2E5}"/>
              </a:ext>
            </a:extLst>
          </p:cNvPr>
          <p:cNvSpPr txBox="1"/>
          <p:nvPr/>
        </p:nvSpPr>
        <p:spPr>
          <a:xfrm>
            <a:off x="7532688" y="4056063"/>
            <a:ext cx="2962275" cy="1107996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What will be treated for 2026?</a:t>
            </a:r>
          </a:p>
          <a:p>
            <a:pPr marL="214313" indent="-214313" defTabSz="685800">
              <a:buFont typeface="Arial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New launch products</a:t>
            </a:r>
          </a:p>
          <a:p>
            <a:pPr marL="214313" indent="-214313" defTabSz="685800">
              <a:buFont typeface="Arial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Trial seed</a:t>
            </a:r>
          </a:p>
          <a:p>
            <a:pPr marL="214313" indent="-214313" defTabSz="685800">
              <a:buFont typeface="Arial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Limited new crop batches...more detail available by mid-winter</a:t>
            </a:r>
          </a:p>
        </p:txBody>
      </p:sp>
    </p:spTree>
    <p:extLst>
      <p:ext uri="{BB962C8B-B14F-4D97-AF65-F5344CB8AC3E}">
        <p14:creationId xmlns:p14="http://schemas.microsoft.com/office/powerpoint/2010/main" val="2303266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D2D3C-D2F0-C9EC-C425-7BAEACB2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 fungicide applications for southern rust</a:t>
            </a:r>
          </a:p>
        </p:txBody>
      </p:sp>
    </p:spTree>
    <p:extLst>
      <p:ext uri="{BB962C8B-B14F-4D97-AF65-F5344CB8AC3E}">
        <p14:creationId xmlns:p14="http://schemas.microsoft.com/office/powerpoint/2010/main" val="19572159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3134A-F7E9-C168-612E-2CAFD451B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C364-A9BC-BA5B-AB8D-8D7473696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2025 Soybean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1732128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127D9-5AA1-1BC7-23E2-261C11A39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B984E-3048-590A-8DFE-A2C12B97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/>
              </a:rPr>
              <a:t>Sudden Death in Soybeans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A73920B-A357-4049-1A18-4363DB3C0006}"/>
              </a:ext>
            </a:extLst>
          </p:cNvPr>
          <p:cNvSpPr txBox="1">
            <a:spLocks/>
          </p:cNvSpPr>
          <p:nvPr/>
        </p:nvSpPr>
        <p:spPr>
          <a:xfrm>
            <a:off x="1898329" y="2539828"/>
            <a:ext cx="3006824" cy="68183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1800" dirty="0">
                <a:solidFill>
                  <a:prstClr val="black"/>
                </a:solidFill>
              </a:rPr>
              <a:t>Understanding impacts and management of SDS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95B116-146D-F256-615A-1A18C43862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62" y="1889827"/>
            <a:ext cx="3263504" cy="326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5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4B5F1-F9AC-8F56-A2ED-F166727F0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E77D-2F95-3B5F-9F8E-9A13E645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Narrow"/>
              </a:rPr>
              <a:t>Sudden Death Syndrome Overview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13592-C9EC-8AE5-2BB3-C5A2D898835D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764506" y="2081212"/>
            <a:ext cx="7886700" cy="3263504"/>
          </a:xfrm>
        </p:spPr>
        <p:txBody>
          <a:bodyPr>
            <a:normAutofit/>
          </a:bodyPr>
          <a:lstStyle/>
          <a:p>
            <a:pPr marL="0" indent="0">
              <a:spcBef>
                <a:spcPts val="1875"/>
              </a:spcBef>
              <a:buNone/>
            </a:pPr>
            <a:r>
              <a:rPr lang="en-US" b="1" dirty="0"/>
              <a:t>Disease Cause and Origin</a:t>
            </a:r>
          </a:p>
          <a:p>
            <a:pPr marL="0" lvl="1" indent="0">
              <a:buNone/>
            </a:pPr>
            <a:r>
              <a:rPr dirty="0"/>
              <a:t>Sudden Death Syndrome is caused by Fusarium </a:t>
            </a:r>
            <a:r>
              <a:rPr dirty="0" err="1"/>
              <a:t>virguliforme</a:t>
            </a:r>
            <a:r>
              <a:rPr dirty="0"/>
              <a:t> fungus and was first identified in Arkansas in 1971.</a:t>
            </a:r>
            <a:endParaRPr lang="en-US" dirty="0"/>
          </a:p>
          <a:p>
            <a:pPr marL="0" indent="0">
              <a:spcBef>
                <a:spcPts val="1875"/>
              </a:spcBef>
              <a:buNone/>
            </a:pPr>
            <a:r>
              <a:rPr lang="en-US" b="1" dirty="0"/>
              <a:t>Disease Phases</a:t>
            </a:r>
          </a:p>
          <a:p>
            <a:pPr marL="0" lvl="1" indent="0">
              <a:buNone/>
            </a:pPr>
            <a:r>
              <a:rPr dirty="0"/>
              <a:t>SDS has two phases: root rot affects early growth, and foliar scorch appears during reproductive stages.</a:t>
            </a:r>
            <a:endParaRPr lang="en-US" dirty="0"/>
          </a:p>
          <a:p>
            <a:pPr marL="0" indent="0">
              <a:spcBef>
                <a:spcPts val="1875"/>
              </a:spcBef>
              <a:buNone/>
            </a:pPr>
            <a:r>
              <a:rPr lang="en-US" b="1" dirty="0"/>
              <a:t>Spore Survival and Infection</a:t>
            </a:r>
          </a:p>
          <a:p>
            <a:pPr marL="0" lvl="1" indent="0">
              <a:buNone/>
            </a:pPr>
            <a:r>
              <a:rPr dirty="0"/>
              <a:t>Fungal spores survive winter in soil and residue, germinating in spring to infect soybean roots early.</a:t>
            </a:r>
            <a:endParaRPr lang="en-US" dirty="0"/>
          </a:p>
          <a:p>
            <a:pPr marL="0" indent="0">
              <a:spcBef>
                <a:spcPts val="1875"/>
              </a:spcBef>
              <a:buNone/>
            </a:pPr>
            <a:r>
              <a:rPr lang="en-US" b="1" dirty="0"/>
              <a:t>Economic Impact</a:t>
            </a:r>
          </a:p>
          <a:p>
            <a:pPr marL="0" lvl="1" indent="0">
              <a:buNone/>
            </a:pPr>
            <a:r>
              <a:rPr dirty="0"/>
              <a:t>SDS significantly reduces soybean yield and causes major economic losses if unmanaged.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80979-4BDE-4CB0-8156-AF93A2E7B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2E666-094F-683B-A391-8979E1C6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5" y="1140893"/>
            <a:ext cx="7055638" cy="656885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/>
              </a:rPr>
              <a:t>Combining Strategies for Effective Control</a:t>
            </a: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35A9454-9C8B-CD62-B176-72D1250802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59201" y="1705972"/>
          <a:ext cx="1940719" cy="381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62002" imgH="3905218" progId="Excel.Sheet.12">
                  <p:embed/>
                </p:oleObj>
              </mc:Choice>
              <mc:Fallback>
                <p:oleObj name="Worksheet" r:id="rId2" imgW="1162002" imgH="3905218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35A9454-9C8B-CD62-B176-72D1250802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59201" y="1705972"/>
                        <a:ext cx="1940719" cy="3813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EAB3E23-DCB5-3280-DF4C-EDD2DE2552BC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978074" y="2167344"/>
            <a:ext cx="4332672" cy="2977050"/>
          </a:xfrm>
        </p:spPr>
        <p:txBody>
          <a:bodyPr>
            <a:normAutofit/>
          </a:bodyPr>
          <a:lstStyle/>
          <a:p>
            <a:pPr marL="0" indent="0">
              <a:spcBef>
                <a:spcPts val="1875"/>
              </a:spcBef>
              <a:buNone/>
            </a:pPr>
            <a:r>
              <a:rPr lang="en-US" b="1" dirty="0"/>
              <a:t>Integrated Disease Management</a:t>
            </a:r>
          </a:p>
          <a:p>
            <a:pPr marL="0" lvl="1" indent="0">
              <a:buNone/>
            </a:pPr>
            <a:r>
              <a:rPr dirty="0"/>
              <a:t>Combining resistant varieties, seed treatments, and soil health practices effectively controls soybean SDS.</a:t>
            </a:r>
            <a:endParaRPr lang="en-US" dirty="0"/>
          </a:p>
          <a:p>
            <a:pPr marL="0" indent="0">
              <a:spcBef>
                <a:spcPts val="1875"/>
              </a:spcBef>
              <a:buNone/>
            </a:pPr>
            <a:r>
              <a:rPr lang="en-US" b="1" dirty="0"/>
              <a:t>Monitoring and Detection</a:t>
            </a:r>
          </a:p>
          <a:p>
            <a:pPr marL="0" lvl="1" indent="0">
              <a:buNone/>
            </a:pPr>
            <a:r>
              <a:rPr dirty="0"/>
              <a:t>Monitoring SCN populations and early detection through scouting enable timely SDS interventions.</a:t>
            </a:r>
            <a:endParaRPr lang="en-US" dirty="0"/>
          </a:p>
          <a:p>
            <a:pPr marL="0" indent="0">
              <a:spcBef>
                <a:spcPts val="1875"/>
              </a:spcBef>
              <a:buNone/>
            </a:pPr>
            <a:r>
              <a:rPr lang="en-US" b="1" dirty="0"/>
              <a:t>Sustainable Farming Practices</a:t>
            </a:r>
          </a:p>
          <a:p>
            <a:pPr marL="0" lvl="1" indent="0">
              <a:buNone/>
            </a:pPr>
            <a:r>
              <a:rPr dirty="0"/>
              <a:t>Cover cropping and reduced tillage improve soil structure and reduce disease pressure sustainably.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6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4C082-0B1E-0E14-43FF-4073EA5F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CB5D-DA5F-628A-CC9A-8B0F97F0E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6" y="2772116"/>
            <a:ext cx="5604293" cy="656885"/>
          </a:xfrm>
        </p:spPr>
        <p:txBody>
          <a:bodyPr>
            <a:normAutofit/>
          </a:bodyPr>
          <a:lstStyle/>
          <a:p>
            <a:r>
              <a:rPr lang="en-US" dirty="0"/>
              <a:t>Soybean 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0028E-5508-95FB-9280-B7BE1AD78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236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365EE-2E3B-E2C4-7049-4530AC7AD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820" y="1944290"/>
            <a:ext cx="2952340" cy="326350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CB327-6A1C-6948-784F-A19785EA8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55" y="1940123"/>
            <a:ext cx="5427284" cy="3263504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4AE7B4E-44DA-F9EA-7C3A-E1AE6C1894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0827" y="1328412"/>
            <a:ext cx="2000717" cy="3416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Availability: Limited</a:t>
            </a:r>
          </a:p>
        </p:txBody>
      </p:sp>
    </p:spTree>
    <p:extLst>
      <p:ext uri="{BB962C8B-B14F-4D97-AF65-F5344CB8AC3E}">
        <p14:creationId xmlns:p14="http://schemas.microsoft.com/office/powerpoint/2010/main" val="42926911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15BCE-695C-3D06-8095-EC2ED2DB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Opheim SB Plot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A5CCF0-D67E-841E-B5A7-D477B3353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2179" y="857250"/>
            <a:ext cx="4870516" cy="51354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A882C3-D147-630E-25ED-8C68158ED1C8}"/>
              </a:ext>
            </a:extLst>
          </p:cNvPr>
          <p:cNvSpPr/>
          <p:nvPr/>
        </p:nvSpPr>
        <p:spPr>
          <a:xfrm>
            <a:off x="5646787" y="2292646"/>
            <a:ext cx="3963286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FCF93F-7FD1-F4A8-C5A7-252E583FD822}"/>
              </a:ext>
            </a:extLst>
          </p:cNvPr>
          <p:cNvSpPr/>
          <p:nvPr/>
        </p:nvSpPr>
        <p:spPr>
          <a:xfrm>
            <a:off x="5646786" y="3560161"/>
            <a:ext cx="3963286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218785-071A-926E-805E-01E7C7D3E311}"/>
              </a:ext>
            </a:extLst>
          </p:cNvPr>
          <p:cNvSpPr/>
          <p:nvPr/>
        </p:nvSpPr>
        <p:spPr>
          <a:xfrm>
            <a:off x="5646786" y="2863271"/>
            <a:ext cx="3963286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7BC43B-FDA0-2A19-35C0-8669A16635A4}"/>
              </a:ext>
            </a:extLst>
          </p:cNvPr>
          <p:cNvSpPr/>
          <p:nvPr/>
        </p:nvSpPr>
        <p:spPr>
          <a:xfrm>
            <a:off x="5646786" y="3449846"/>
            <a:ext cx="3963286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3306E-37D2-A78B-2AA5-F7A14B342139}"/>
              </a:ext>
            </a:extLst>
          </p:cNvPr>
          <p:cNvSpPr txBox="1"/>
          <p:nvPr/>
        </p:nvSpPr>
        <p:spPr>
          <a:xfrm>
            <a:off x="1587795" y="1957720"/>
            <a:ext cx="396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Hoegemeyer took top 4 places in plot</a:t>
            </a:r>
          </a:p>
        </p:txBody>
      </p:sp>
    </p:spTree>
    <p:extLst>
      <p:ext uri="{BB962C8B-B14F-4D97-AF65-F5344CB8AC3E}">
        <p14:creationId xmlns:p14="http://schemas.microsoft.com/office/powerpoint/2010/main" val="4954737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80AD-BB21-B2AA-A0D8-40A1546CA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C1098-5284-1914-2383-72CCD8EB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493" y="857250"/>
            <a:ext cx="7116168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C63C8-3D0D-2EE2-0438-84A40D79B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Buresch SB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3E603D-F5D6-B9A9-A695-1F8EDAB8E77E}"/>
              </a:ext>
            </a:extLst>
          </p:cNvPr>
          <p:cNvSpPr/>
          <p:nvPr/>
        </p:nvSpPr>
        <p:spPr>
          <a:xfrm>
            <a:off x="4187468" y="3115428"/>
            <a:ext cx="4497560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4A9607-6CB8-35AB-55A6-E089CCE812FF}"/>
              </a:ext>
            </a:extLst>
          </p:cNvPr>
          <p:cNvSpPr/>
          <p:nvPr/>
        </p:nvSpPr>
        <p:spPr>
          <a:xfrm>
            <a:off x="4187467" y="3722223"/>
            <a:ext cx="4601228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59221A-1D0E-B997-4A9E-7CD681D3B61E}"/>
              </a:ext>
            </a:extLst>
          </p:cNvPr>
          <p:cNvSpPr/>
          <p:nvPr/>
        </p:nvSpPr>
        <p:spPr>
          <a:xfrm>
            <a:off x="4179493" y="3418825"/>
            <a:ext cx="4601228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E372AA-8DE3-8BB5-D9FC-78B73852A8C5}"/>
              </a:ext>
            </a:extLst>
          </p:cNvPr>
          <p:cNvSpPr txBox="1"/>
          <p:nvPr/>
        </p:nvSpPr>
        <p:spPr>
          <a:xfrm>
            <a:off x="1579821" y="1925822"/>
            <a:ext cx="24720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3 out of top 4 in plot</a:t>
            </a:r>
          </a:p>
        </p:txBody>
      </p:sp>
    </p:spTree>
    <p:extLst>
      <p:ext uri="{BB962C8B-B14F-4D97-AF65-F5344CB8AC3E}">
        <p14:creationId xmlns:p14="http://schemas.microsoft.com/office/powerpoint/2010/main" val="26140279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9D8C-E4A4-E0F7-E239-3758F1F9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1586E vs All Products </a:t>
            </a:r>
            <a:r>
              <a:rPr lang="en-US" sz="2400" dirty="0"/>
              <a:t>(+/- 2 RM)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FDAE6E-C263-58AC-E7C1-FC0D76442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83371"/>
            <a:ext cx="4415266" cy="343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968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4D91-ACDE-DADC-97F0-C14C43F4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1586E Head to Head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39CAEF-329B-C48C-1D64-D33D7964C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922344"/>
            <a:ext cx="8688883" cy="29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9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3E58-CE58-22AC-6FB5-6C36F7AC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Distribution in US (August 17)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9FBCD3-2A82-BE4F-930A-81732C159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2718" y="2081212"/>
            <a:ext cx="4150276" cy="3263504"/>
          </a:xfrm>
        </p:spPr>
      </p:pic>
    </p:spTree>
    <p:extLst>
      <p:ext uri="{BB962C8B-B14F-4D97-AF65-F5344CB8AC3E}">
        <p14:creationId xmlns:p14="http://schemas.microsoft.com/office/powerpoint/2010/main" val="6660704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41557-E722-D4D2-7EFA-49DF35886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00490-6D55-35AF-D215-1D75CA722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820" y="1944290"/>
            <a:ext cx="2952340" cy="326350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2A3E2-FFAA-29EE-54FB-DED5BCC3E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85" y="1944290"/>
            <a:ext cx="5429228" cy="3263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94204F-AE3F-9856-A5C5-B53F1B99CBD5}"/>
              </a:ext>
            </a:extLst>
          </p:cNvPr>
          <p:cNvSpPr txBox="1"/>
          <p:nvPr/>
        </p:nvSpPr>
        <p:spPr>
          <a:xfrm>
            <a:off x="1860826" y="1303958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</p:spTree>
    <p:extLst>
      <p:ext uri="{BB962C8B-B14F-4D97-AF65-F5344CB8AC3E}">
        <p14:creationId xmlns:p14="http://schemas.microsoft.com/office/powerpoint/2010/main" val="4485957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7D8B7-6F66-B411-4CEE-5D36A5B1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Solberg Plot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67399-8CE8-2C41-A1D2-EC49B96FB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956" y="2081418"/>
            <a:ext cx="2613887" cy="3263504"/>
          </a:xfrm>
        </p:spPr>
        <p:txBody>
          <a:bodyPr/>
          <a:lstStyle/>
          <a:p>
            <a:r>
              <a:rPr lang="en-US" dirty="0"/>
              <a:t>Hoegemeyer took top 7 places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91D97-917C-0DA4-F193-CC2BDE128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149" y="857251"/>
            <a:ext cx="5655800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DFF1EBF-4FE6-7BB9-4F65-18B0BF7B8328}"/>
              </a:ext>
            </a:extLst>
          </p:cNvPr>
          <p:cNvSpPr/>
          <p:nvPr/>
        </p:nvSpPr>
        <p:spPr>
          <a:xfrm>
            <a:off x="4057219" y="3329255"/>
            <a:ext cx="4497560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2119F7-D75F-D7C1-4D8D-0CCC8045742A}"/>
              </a:ext>
            </a:extLst>
          </p:cNvPr>
          <p:cNvSpPr/>
          <p:nvPr/>
        </p:nvSpPr>
        <p:spPr>
          <a:xfrm>
            <a:off x="4057219" y="5079482"/>
            <a:ext cx="4497560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607B3C-0BAC-88CA-0472-6447AD65BBA6}"/>
              </a:ext>
            </a:extLst>
          </p:cNvPr>
          <p:cNvSpPr/>
          <p:nvPr/>
        </p:nvSpPr>
        <p:spPr>
          <a:xfrm>
            <a:off x="4057219" y="4500940"/>
            <a:ext cx="4497560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97175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C62E9-B006-C7E2-15C1-0A1A17C69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BFDB-B01D-9514-3AF9-579060B4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1865E vs All Products </a:t>
            </a:r>
            <a:r>
              <a:rPr lang="en-US" sz="2400" dirty="0"/>
              <a:t>(+/- 2 RM)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89D6F1-847B-777E-84F3-91E8551FF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882922"/>
            <a:ext cx="4408046" cy="34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006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A19ED-7857-4289-D121-E9C368BB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BCE25-B7B4-F4EC-24B8-7FACE76DA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1865E Head to Head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F52E4C-9147-F14B-5269-AE76A4D13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80377"/>
            <a:ext cx="7360596" cy="343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86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B8AD2-A29B-33AB-400D-EC842689B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7D2B-C1D8-89C7-517B-ED97C75FF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820" y="1944290"/>
            <a:ext cx="2952340" cy="3263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2B4466-DA15-C9F9-37B3-285F4FC72144}"/>
              </a:ext>
            </a:extLst>
          </p:cNvPr>
          <p:cNvSpPr txBox="1"/>
          <p:nvPr/>
        </p:nvSpPr>
        <p:spPr>
          <a:xfrm>
            <a:off x="1860826" y="1303958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74D5C-5865-DFB3-F8B2-43D91B5AB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26" y="1944290"/>
            <a:ext cx="5399616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396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86765-C20B-E3F5-44EF-9B8B5B048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3232-A694-4058-C1B6-8E2E37D4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2056E vs All Products </a:t>
            </a:r>
            <a:r>
              <a:rPr lang="en-US" sz="2400" dirty="0"/>
              <a:t>(+/- 2 RM)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786CA2-D394-BCC2-5DD9-31FA1454B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78159"/>
            <a:ext cx="4331045" cy="344795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DFD7E1-24AC-8C5C-FE91-262FF6A838D2}"/>
              </a:ext>
            </a:extLst>
          </p:cNvPr>
          <p:cNvSpPr/>
          <p:nvPr/>
        </p:nvSpPr>
        <p:spPr>
          <a:xfrm>
            <a:off x="2498558" y="2445419"/>
            <a:ext cx="1994234" cy="113698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3460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0C8AE-4A51-4470-66BE-F9FAC582D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585DE-2785-6A34-9484-6E0D912E5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2056E Head to Head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42DFB3-FAA4-39D2-F5ED-3C3C9957B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909764"/>
            <a:ext cx="8262965" cy="31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925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7BFE8-5FCB-2CD5-A1E1-9195CC5CB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148A-13AC-69D1-BAD1-60C2C4AC3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820" y="1944290"/>
            <a:ext cx="2952340" cy="3263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3D159-FDDC-C8C6-A75F-D3F4A7AA555E}"/>
              </a:ext>
            </a:extLst>
          </p:cNvPr>
          <p:cNvSpPr txBox="1"/>
          <p:nvPr/>
        </p:nvSpPr>
        <p:spPr>
          <a:xfrm>
            <a:off x="1860826" y="1303958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A43CC-F8B0-9126-7473-E04E95D2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27" y="1944290"/>
            <a:ext cx="5409451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416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84BC7-2CE3-FDB6-667F-F379BBCB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Kock SB Plot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9E478-B24A-DE04-45F9-CBF51D719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6050" y="857250"/>
            <a:ext cx="6041951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841C915-A3CC-3F72-2016-9D6E7EAA067A}"/>
              </a:ext>
            </a:extLst>
          </p:cNvPr>
          <p:cNvSpPr/>
          <p:nvPr/>
        </p:nvSpPr>
        <p:spPr>
          <a:xfrm>
            <a:off x="4442650" y="4598670"/>
            <a:ext cx="4497560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823A72-1EF6-4B0C-35B5-7DA320B505A0}"/>
              </a:ext>
            </a:extLst>
          </p:cNvPr>
          <p:cNvSpPr/>
          <p:nvPr/>
        </p:nvSpPr>
        <p:spPr>
          <a:xfrm>
            <a:off x="4442649" y="4766134"/>
            <a:ext cx="4497560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877DB1-F96C-4C22-F23B-D83EECAA6A13}"/>
              </a:ext>
            </a:extLst>
          </p:cNvPr>
          <p:cNvSpPr/>
          <p:nvPr/>
        </p:nvSpPr>
        <p:spPr>
          <a:xfrm>
            <a:off x="4442650" y="4404628"/>
            <a:ext cx="4497560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966865-D146-E2E2-05F1-1FAED3D967A4}"/>
              </a:ext>
            </a:extLst>
          </p:cNvPr>
          <p:cNvSpPr/>
          <p:nvPr/>
        </p:nvSpPr>
        <p:spPr>
          <a:xfrm>
            <a:off x="4442648" y="3475693"/>
            <a:ext cx="4497560" cy="151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DF0816-02DE-4DB2-996B-2A58D35F6D78}"/>
              </a:ext>
            </a:extLst>
          </p:cNvPr>
          <p:cNvSpPr txBox="1"/>
          <p:nvPr/>
        </p:nvSpPr>
        <p:spPr>
          <a:xfrm>
            <a:off x="1524000" y="1893926"/>
            <a:ext cx="2918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Hoegemeyer took top 4 places in plot</a:t>
            </a:r>
          </a:p>
        </p:txBody>
      </p:sp>
    </p:spTree>
    <p:extLst>
      <p:ext uri="{BB962C8B-B14F-4D97-AF65-F5344CB8AC3E}">
        <p14:creationId xmlns:p14="http://schemas.microsoft.com/office/powerpoint/2010/main" val="14900249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93CE6-01DB-321B-08FF-747013D7A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AA029-566B-43EC-9A57-6CE09BD03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2185E vs All Products </a:t>
            </a:r>
            <a:r>
              <a:rPr lang="en-US" sz="2400" dirty="0"/>
              <a:t>(+/- 2 RM)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D2900C-FB66-4837-2300-14EDD5750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7" y="1875777"/>
            <a:ext cx="4393609" cy="34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1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D092C-9BB2-0D13-F0AD-C5EC4447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Southern Rust October 14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B35DF0-7FED-A15E-CDF6-D2C6E36EF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8366" y="2081212"/>
            <a:ext cx="3558983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671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54CD7-6C73-8DB3-653C-3EB8CC925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403F9-F24A-5998-DED9-E52C89F89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2185E Head to Head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4CF8A-2BF7-177A-562C-F5C392AB4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7" y="1872933"/>
            <a:ext cx="8465095" cy="321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363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9B503-E7FC-682C-9057-B8E329287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5A18A-8C41-5876-84F7-FD1B89614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820" y="1944290"/>
            <a:ext cx="2952340" cy="3263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2B1E5-5F40-9E55-37E3-DF289F04D41C}"/>
              </a:ext>
            </a:extLst>
          </p:cNvPr>
          <p:cNvSpPr txBox="1"/>
          <p:nvPr/>
        </p:nvSpPr>
        <p:spPr>
          <a:xfrm>
            <a:off x="1860826" y="1303958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30330-11F2-20B1-5336-9163A996A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26" y="1944290"/>
            <a:ext cx="5411330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923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A7CF7-4B12-BF1A-7A52-483A5EA8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349BF-F161-1421-33A6-D2E94725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2395E vs All Products </a:t>
            </a:r>
            <a:r>
              <a:rPr lang="en-US" sz="2400" dirty="0"/>
              <a:t>(+/- 2 RM)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A3EAF0-81F9-E37D-4FBB-C6DC04EC9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868482"/>
            <a:ext cx="4400828" cy="34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763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8112F-054C-EB5B-A8C6-CA96640EB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B5D8-A909-63DD-57AD-C3C6785D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2395E Head to Head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B2D40F-DB8C-14F3-EA23-F7F865039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5" y="1873158"/>
            <a:ext cx="7324502" cy="34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347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F9BD-E6BA-6DB6-DFEE-14314DD37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15DA7-53B2-95B7-968D-2A2D61E6C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820" y="1944290"/>
            <a:ext cx="2952340" cy="3263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F2D24-043F-5DC8-78D0-8A708CA9B45C}"/>
              </a:ext>
            </a:extLst>
          </p:cNvPr>
          <p:cNvSpPr txBox="1"/>
          <p:nvPr/>
        </p:nvSpPr>
        <p:spPr>
          <a:xfrm>
            <a:off x="1860826" y="1303958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9D003-4E4A-839E-F7D6-E448300AD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26" y="1944290"/>
            <a:ext cx="5421242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57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9F413-8C12-4EA8-C63D-7B4F669CE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6138-B9F6-D24F-A2A2-8F4BAE8C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2484E vs All Products </a:t>
            </a:r>
            <a:r>
              <a:rPr lang="en-US" sz="2400" dirty="0"/>
              <a:t>(+/- 2 RM)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DEB6CF-1039-46FB-E7E8-6B41825A5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83070"/>
            <a:ext cx="4331045" cy="342767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5FFFFC-C240-23C4-F422-3F57EE62FDC0}"/>
              </a:ext>
            </a:extLst>
          </p:cNvPr>
          <p:cNvSpPr/>
          <p:nvPr/>
        </p:nvSpPr>
        <p:spPr>
          <a:xfrm>
            <a:off x="2570748" y="2680035"/>
            <a:ext cx="1949116" cy="144379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3987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85148-5D94-E3C9-CA1D-F6EED7E83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95664-4AD5-991A-E24D-9FBF9CBD6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2484E Head to 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8E4E5-F498-53F7-22E0-17B749572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1">
            <a:extLst>
              <a:ext uri="{FF2B5EF4-FFF2-40B4-BE49-F238E27FC236}">
                <a16:creationId xmlns:a16="http://schemas.microsoft.com/office/drawing/2014/main" id="{1DE0DB68-D9E0-CBB1-A6A9-21A0A39C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42" y="1876402"/>
            <a:ext cx="7366010" cy="345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4482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DF66-B7C4-978D-93A9-22D482459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0A8E8-3D8D-97B2-28C1-88CBB7321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820" y="1944290"/>
            <a:ext cx="2952340" cy="3263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4013C-DB43-35A7-FF72-1AA44CC62F2A}"/>
              </a:ext>
            </a:extLst>
          </p:cNvPr>
          <p:cNvSpPr txBox="1"/>
          <p:nvPr/>
        </p:nvSpPr>
        <p:spPr>
          <a:xfrm>
            <a:off x="1860826" y="1303601"/>
            <a:ext cx="18296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Availability: Good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41534-B6CA-5C91-8AAC-058C14599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26" y="1944291"/>
            <a:ext cx="5404098" cy="326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789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3F3E4-36C9-59DE-5D5F-B54F2012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B94B-5BA4-40D6-0F0D-1ACC5B5C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2645E vs All Products </a:t>
            </a:r>
            <a:r>
              <a:rPr lang="en-US" sz="2400" dirty="0"/>
              <a:t>(+/- 2 RM)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52715B-33CE-539F-4BC3-5DC7E5202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68484"/>
            <a:ext cx="4422485" cy="34303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658089-F144-FF51-39A6-E0C2E430A842}"/>
              </a:ext>
            </a:extLst>
          </p:cNvPr>
          <p:cNvSpPr/>
          <p:nvPr/>
        </p:nvSpPr>
        <p:spPr>
          <a:xfrm>
            <a:off x="2020303" y="2788320"/>
            <a:ext cx="1994234" cy="121819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82708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154E6-6173-D8C2-9C40-9E6F6B377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44708-926D-CDB4-546A-0DFDBC52F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2645E Head to Head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462C0D9-7D73-CB5B-1A1B-C37473DDA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956" y="1868471"/>
            <a:ext cx="7331720" cy="343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088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1449</Words>
  <Application>Microsoft Office PowerPoint</Application>
  <PresentationFormat>Widescreen</PresentationFormat>
  <Paragraphs>232</Paragraphs>
  <Slides>105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6" baseType="lpstr">
      <vt:lpstr>Aptos</vt:lpstr>
      <vt:lpstr>Arial</vt:lpstr>
      <vt:lpstr>Arial Black</vt:lpstr>
      <vt:lpstr>Arial Narrow</vt:lpstr>
      <vt:lpstr>Calibri</vt:lpstr>
      <vt:lpstr>Calibri Light</vt:lpstr>
      <vt:lpstr>Gotham Black</vt:lpstr>
      <vt:lpstr>Gotham Book</vt:lpstr>
      <vt:lpstr>Segoe UI</vt:lpstr>
      <vt:lpstr>3_Office Theme</vt:lpstr>
      <vt:lpstr>Worksheet</vt:lpstr>
      <vt:lpstr>2025 Growing season Year in Review</vt:lpstr>
      <vt:lpstr>Lower yield for corn in 2025: Why?</vt:lpstr>
      <vt:lpstr>July  &amp; August Weather- Iowa</vt:lpstr>
      <vt:lpstr>July and August nighttime Heat Index, Carroll, IA</vt:lpstr>
      <vt:lpstr>July &amp; August Nightly Heat Index &amp; Temp Carroll, IA</vt:lpstr>
      <vt:lpstr>Lower yield for corn in 2025: Why?</vt:lpstr>
      <vt:lpstr>Late fungicide applications for southern rust</vt:lpstr>
      <vt:lpstr>Current Distribution in US (August 17)</vt:lpstr>
      <vt:lpstr>Southern Rust October 14</vt:lpstr>
      <vt:lpstr>Southern Rust vs Common Rust</vt:lpstr>
      <vt:lpstr>Southern Rust</vt:lpstr>
      <vt:lpstr>Southern Rust </vt:lpstr>
      <vt:lpstr>Southern rust vs. competition</vt:lpstr>
      <vt:lpstr>Corn East Region Data</vt:lpstr>
      <vt:lpstr>Understanding the Data</vt:lpstr>
      <vt:lpstr>PowerPoint Presentation</vt:lpstr>
      <vt:lpstr>PowerPoint Presentation</vt:lpstr>
      <vt:lpstr>6964 PCE vs All Products (+/- 2 RM)</vt:lpstr>
      <vt:lpstr>6964 PCE Head to Head</vt:lpstr>
      <vt:lpstr>6965 V vs All Products (+/- 2 RM)</vt:lpstr>
      <vt:lpstr>6965 V Head to Head</vt:lpstr>
      <vt:lpstr>PowerPoint Presentation</vt:lpstr>
      <vt:lpstr>7156 PCE vs All Products (+/- 2 RM)</vt:lpstr>
      <vt:lpstr>7156 PCE Head to Head</vt:lpstr>
      <vt:lpstr>7157 V vs All Products (+/- 2 RM)</vt:lpstr>
      <vt:lpstr>7157 V Head to Head</vt:lpstr>
      <vt:lpstr>PowerPoint Presentation</vt:lpstr>
      <vt:lpstr>7485 PCE vs All Products (+/- 2 RM)</vt:lpstr>
      <vt:lpstr>PowerPoint Presentation</vt:lpstr>
      <vt:lpstr>7485 PCE Head to Head</vt:lpstr>
      <vt:lpstr>7486 V vs All Products (+/- 2 RM)</vt:lpstr>
      <vt:lpstr>7486 V Head to Head</vt:lpstr>
      <vt:lpstr>PowerPoint Presentation</vt:lpstr>
      <vt:lpstr>7590 PCE vs All Products (+/- 2 RM)</vt:lpstr>
      <vt:lpstr>7590 PCE Head to Head</vt:lpstr>
      <vt:lpstr>7591 V vs All Products (+/- 2 RM)</vt:lpstr>
      <vt:lpstr>7591 V Head to Head</vt:lpstr>
      <vt:lpstr>PowerPoint Presentation</vt:lpstr>
      <vt:lpstr>7700 PCE vs All Products (+/- 2 RM)</vt:lpstr>
      <vt:lpstr>7700 PCE Head to Head</vt:lpstr>
      <vt:lpstr>PowerPoint Presentation</vt:lpstr>
      <vt:lpstr>PowerPoint Presentation</vt:lpstr>
      <vt:lpstr>8014 PCE vs All Products (+/- 2 RM)</vt:lpstr>
      <vt:lpstr>8014 PCE Head to Head</vt:lpstr>
      <vt:lpstr>Carroll Master Plot</vt:lpstr>
      <vt:lpstr>PowerPoint Presentation</vt:lpstr>
      <vt:lpstr>8038 PCE vs All Products (+/- 2 RM)</vt:lpstr>
      <vt:lpstr>8038 PCE Head to Heads</vt:lpstr>
      <vt:lpstr>8039 V vs All Products (+/- 2 RM)</vt:lpstr>
      <vt:lpstr>8039 V Head to Head</vt:lpstr>
      <vt:lpstr>PowerPoint Presentation</vt:lpstr>
      <vt:lpstr>8046 V vs All Products (+/- 2 RM)</vt:lpstr>
      <vt:lpstr>8046 V Head to Head</vt:lpstr>
      <vt:lpstr>PowerPoint Presentation</vt:lpstr>
      <vt:lpstr>8172 V vs All Products (+/- 2 RM)</vt:lpstr>
      <vt:lpstr>PowerPoint Presentation</vt:lpstr>
      <vt:lpstr>8172 V Head to Head</vt:lpstr>
      <vt:lpstr>PowerPoint Presentation</vt:lpstr>
      <vt:lpstr>8193 PCE vs All Products (+/- 2 RM)</vt:lpstr>
      <vt:lpstr>PowerPoint Presentation</vt:lpstr>
      <vt:lpstr>8193 PCE Head to Head</vt:lpstr>
      <vt:lpstr>PowerPoint Presentation</vt:lpstr>
      <vt:lpstr>PowerPoint Presentation</vt:lpstr>
      <vt:lpstr>Whittmuss Master</vt:lpstr>
      <vt:lpstr>8262 PCE vs All Products (+/- 2 RM)</vt:lpstr>
      <vt:lpstr>8262 PCE Head to Head</vt:lpstr>
      <vt:lpstr>Multi-Disease Resistance trait (MDR) </vt:lpstr>
      <vt:lpstr>Introducing…</vt:lpstr>
      <vt:lpstr>Improves Stand, Increased Yield Potential</vt:lpstr>
      <vt:lpstr>2025 Soybean Year in Review</vt:lpstr>
      <vt:lpstr>Sudden Death in Soybeans</vt:lpstr>
      <vt:lpstr>Sudden Death Syndrome Overview</vt:lpstr>
      <vt:lpstr>Combining Strategies for Effective Control</vt:lpstr>
      <vt:lpstr>Soybean performance</vt:lpstr>
      <vt:lpstr>Availability: Limited</vt:lpstr>
      <vt:lpstr>Opheim SB Plot</vt:lpstr>
      <vt:lpstr>Buresch SB</vt:lpstr>
      <vt:lpstr>1586E vs All Products (+/- 2 RM)</vt:lpstr>
      <vt:lpstr>1586E Head to Head</vt:lpstr>
      <vt:lpstr>PowerPoint Presentation</vt:lpstr>
      <vt:lpstr>Solberg Plot</vt:lpstr>
      <vt:lpstr>1865E vs All Products (+/- 2 RM)</vt:lpstr>
      <vt:lpstr>1865E Head to Head</vt:lpstr>
      <vt:lpstr>PowerPoint Presentation</vt:lpstr>
      <vt:lpstr>2056E vs All Products (+/- 2 RM)</vt:lpstr>
      <vt:lpstr>2056E Head to Head</vt:lpstr>
      <vt:lpstr>PowerPoint Presentation</vt:lpstr>
      <vt:lpstr>Kock SB Plot</vt:lpstr>
      <vt:lpstr>2185E vs All Products (+/- 2 RM)</vt:lpstr>
      <vt:lpstr>2185E Head to Head</vt:lpstr>
      <vt:lpstr>PowerPoint Presentation</vt:lpstr>
      <vt:lpstr>2395E vs All Products (+/- 2 RM)</vt:lpstr>
      <vt:lpstr>2395E Head to Head</vt:lpstr>
      <vt:lpstr>PowerPoint Presentation</vt:lpstr>
      <vt:lpstr>2484E vs All Products (+/- 2 RM)</vt:lpstr>
      <vt:lpstr>2484E Head to Head</vt:lpstr>
      <vt:lpstr>PowerPoint Presentation</vt:lpstr>
      <vt:lpstr>2645E vs All Products (+/- 2 RM)</vt:lpstr>
      <vt:lpstr>2645E Head to Head</vt:lpstr>
      <vt:lpstr>PowerPoint Presentation</vt:lpstr>
      <vt:lpstr>PowerPoint Presentation</vt:lpstr>
      <vt:lpstr>2855E vs All Products (+/- 2 RM)</vt:lpstr>
      <vt:lpstr>2855E Head to Head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1</cp:revision>
  <dcterms:created xsi:type="dcterms:W3CDTF">2025-11-15T15:55:51Z</dcterms:created>
  <dcterms:modified xsi:type="dcterms:W3CDTF">2025-11-15T15:56:59Z</dcterms:modified>
</cp:coreProperties>
</file>