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145707945" r:id="rId2"/>
    <p:sldId id="2145707940" r:id="rId3"/>
    <p:sldId id="2145707943" r:id="rId4"/>
    <p:sldId id="2145707944" r:id="rId5"/>
    <p:sldId id="261" r:id="rId6"/>
    <p:sldId id="2147483640" r:id="rId7"/>
    <p:sldId id="2147483641" r:id="rId8"/>
    <p:sldId id="2147483642" r:id="rId9"/>
    <p:sldId id="2145707877" r:id="rId10"/>
    <p:sldId id="2147483643" r:id="rId11"/>
    <p:sldId id="2147483644" r:id="rId12"/>
    <p:sldId id="2145707878" r:id="rId13"/>
    <p:sldId id="2147483645" r:id="rId14"/>
    <p:sldId id="2147483646" r:id="rId15"/>
    <p:sldId id="2147483647" r:id="rId16"/>
    <p:sldId id="312" r:id="rId17"/>
    <p:sldId id="2145707946" r:id="rId18"/>
    <p:sldId id="322" r:id="rId19"/>
    <p:sldId id="336" r:id="rId20"/>
    <p:sldId id="258" r:id="rId21"/>
    <p:sldId id="2145707947" r:id="rId22"/>
    <p:sldId id="2145707948" r:id="rId23"/>
    <p:sldId id="2145709005" r:id="rId24"/>
    <p:sldId id="214570794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660"/>
  </p:normalViewPr>
  <p:slideViewPr>
    <p:cSldViewPr snapToGrid="0">
      <p:cViewPr varScale="1">
        <p:scale>
          <a:sx n="82" d="100"/>
          <a:sy n="82" d="100"/>
        </p:scale>
        <p:origin x="126"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11" name="Picture 10" descr="A close up of a plant&#10;&#10;AI-generated content may be incorrect.">
            <a:extLst>
              <a:ext uri="{FF2B5EF4-FFF2-40B4-BE49-F238E27FC236}">
                <a16:creationId xmlns:a16="http://schemas.microsoft.com/office/drawing/2014/main" id="{C61257C0-972C-DAE6-44E9-76C89855D7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ECB5F05-FE3C-E79F-4F8F-1CB0F6D7BCE0}"/>
              </a:ext>
            </a:extLst>
          </p:cNvPr>
          <p:cNvSpPr>
            <a:spLocks noGrp="1"/>
          </p:cNvSpPr>
          <p:nvPr>
            <p:ph type="title"/>
          </p:nvPr>
        </p:nvSpPr>
        <p:spPr>
          <a:xfrm>
            <a:off x="321275" y="2553154"/>
            <a:ext cx="6936776" cy="875846"/>
          </a:xfrm>
        </p:spPr>
        <p:txBody>
          <a:bodyPr/>
          <a:lstStyle>
            <a:lvl1pPr>
              <a:defRPr>
                <a:solidFill>
                  <a:schemeClr val="bg1"/>
                </a:solidFill>
                <a:latin typeface="Arial Narrow" panose="020B0606020202030204" pitchFamily="34" charset="0"/>
              </a:defRPr>
            </a:lvl1pPr>
          </a:lstStyle>
          <a:p>
            <a:r>
              <a:rPr lang="en-US"/>
              <a:t>Click to edit Master title style</a:t>
            </a:r>
          </a:p>
        </p:txBody>
      </p:sp>
      <p:sp>
        <p:nvSpPr>
          <p:cNvPr id="6" name="Text Placeholder 5">
            <a:extLst>
              <a:ext uri="{FF2B5EF4-FFF2-40B4-BE49-F238E27FC236}">
                <a16:creationId xmlns:a16="http://schemas.microsoft.com/office/drawing/2014/main" id="{15BB346B-F971-7393-B4E0-2CD1F8D6EF55}"/>
              </a:ext>
            </a:extLst>
          </p:cNvPr>
          <p:cNvSpPr>
            <a:spLocks noGrp="1"/>
          </p:cNvSpPr>
          <p:nvPr>
            <p:ph type="body" sz="quarter" idx="10"/>
          </p:nvPr>
        </p:nvSpPr>
        <p:spPr>
          <a:xfrm>
            <a:off x="321275" y="3972379"/>
            <a:ext cx="3326800" cy="876300"/>
          </a:xfrm>
        </p:spPr>
        <p:txBody>
          <a:bodyPr>
            <a:noAutofit/>
          </a:bodyPr>
          <a:lstStyle>
            <a:lvl1pPr>
              <a:defRPr sz="2400">
                <a:solidFill>
                  <a:schemeClr val="bg1"/>
                </a:solidFill>
                <a:latin typeface="Arial Narrow" panose="020B0606020202030204" pitchFamily="34" charset="0"/>
              </a:defRPr>
            </a:lvl1pPr>
          </a:lstStyle>
          <a:p>
            <a:pPr lvl="0"/>
            <a:r>
              <a:rPr lang="en-US"/>
              <a:t>Click to edit Master text style</a:t>
            </a:r>
          </a:p>
        </p:txBody>
      </p:sp>
    </p:spTree>
    <p:extLst>
      <p:ext uri="{BB962C8B-B14F-4D97-AF65-F5344CB8AC3E}">
        <p14:creationId xmlns:p14="http://schemas.microsoft.com/office/powerpoint/2010/main" val="127717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1395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Title">
    <p:spTree>
      <p:nvGrpSpPr>
        <p:cNvPr id="1" name=""/>
        <p:cNvGrpSpPr/>
        <p:nvPr/>
      </p:nvGrpSpPr>
      <p:grpSpPr>
        <a:xfrm>
          <a:off x="0" y="0"/>
          <a:ext cx="0" cy="0"/>
          <a:chOff x="0" y="0"/>
          <a:chExt cx="0" cy="0"/>
        </a:xfrm>
      </p:grpSpPr>
      <p:pic>
        <p:nvPicPr>
          <p:cNvPr id="4" name="Picture 3" descr="A green hat on a table&#10;&#10;AI-generated content may be incorrect.">
            <a:extLst>
              <a:ext uri="{FF2B5EF4-FFF2-40B4-BE49-F238E27FC236}">
                <a16:creationId xmlns:a16="http://schemas.microsoft.com/office/drawing/2014/main" id="{65901783-F9B0-B617-C729-EA20A985CAB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579"/>
          <a:stretch>
            <a:fillRect/>
          </a:stretch>
        </p:blipFill>
        <p:spPr>
          <a:xfrm>
            <a:off x="0" y="-3748"/>
            <a:ext cx="12192000" cy="6861748"/>
          </a:xfrm>
          <a:prstGeom prst="rect">
            <a:avLst/>
          </a:prstGeom>
        </p:spPr>
      </p:pic>
      <p:sp>
        <p:nvSpPr>
          <p:cNvPr id="3" name="TextBox 2">
            <a:extLst>
              <a:ext uri="{FF2B5EF4-FFF2-40B4-BE49-F238E27FC236}">
                <a16:creationId xmlns:a16="http://schemas.microsoft.com/office/drawing/2014/main" id="{F044F722-AB80-8AF4-49FA-EA8F42EF00DF}"/>
              </a:ext>
            </a:extLst>
          </p:cNvPr>
          <p:cNvSpPr txBox="1"/>
          <p:nvPr userDrawn="1"/>
        </p:nvSpPr>
        <p:spPr>
          <a:xfrm>
            <a:off x="2874935" y="3248208"/>
            <a:ext cx="6214820" cy="300082"/>
          </a:xfrm>
          <a:prstGeom prst="rect">
            <a:avLst/>
          </a:prstGeom>
          <a:noFill/>
        </p:spPr>
        <p:txBody>
          <a:bodyPr wrap="square">
            <a:spAutoFit/>
          </a:bodyPr>
          <a:lstStyle/>
          <a:p>
            <a:endParaRPr lang="en-US" sz="1350"/>
          </a:p>
        </p:txBody>
      </p:sp>
    </p:spTree>
    <p:extLst>
      <p:ext uri="{BB962C8B-B14F-4D97-AF65-F5344CB8AC3E}">
        <p14:creationId xmlns:p14="http://schemas.microsoft.com/office/powerpoint/2010/main" val="2588315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Cor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3DECB96-5C61-65C7-500D-BBF8F991D38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6D7634E8-527E-75EA-7B20-8C4DA9C6E6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8857"/>
            <a:ext cx="10515600" cy="1054510"/>
          </a:xfrm>
          <a:prstGeom prst="rect">
            <a:avLst/>
          </a:prstGeom>
        </p:spPr>
      </p:pic>
      <p:sp>
        <p:nvSpPr>
          <p:cNvPr id="2" name="Title 1">
            <a:extLst>
              <a:ext uri="{FF2B5EF4-FFF2-40B4-BE49-F238E27FC236}">
                <a16:creationId xmlns:a16="http://schemas.microsoft.com/office/drawing/2014/main" id="{4ECB5F05-FE3C-E79F-4F8F-1CB0F6D7BCE0}"/>
              </a:ext>
            </a:extLst>
          </p:cNvPr>
          <p:cNvSpPr>
            <a:spLocks noGrp="1"/>
          </p:cNvSpPr>
          <p:nvPr>
            <p:ph type="title"/>
          </p:nvPr>
        </p:nvSpPr>
        <p:spPr>
          <a:xfrm>
            <a:off x="321275" y="378189"/>
            <a:ext cx="6936776" cy="875846"/>
          </a:xfrm>
        </p:spPr>
        <p:txBody>
          <a:bodyPr/>
          <a:lstStyle>
            <a:lvl1pPr>
              <a:defRPr>
                <a:solidFill>
                  <a:schemeClr val="bg1"/>
                </a:solidFill>
                <a:latin typeface="Arial Narrow" panose="020B0606020202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3BF4930-158F-902E-B156-E6EA8DDFE4DC}"/>
              </a:ext>
            </a:extLst>
          </p:cNvPr>
          <p:cNvSpPr>
            <a:spLocks noGrp="1"/>
          </p:cNvSpPr>
          <p:nvPr>
            <p:ph idx="1" hasCustomPrompt="1"/>
          </p:nvPr>
        </p:nvSpPr>
        <p:spPr>
          <a:xfrm>
            <a:off x="321275" y="1632224"/>
            <a:ext cx="10515600" cy="4351338"/>
          </a:xfrm>
        </p:spPr>
        <p:txBody>
          <a:bodyPr/>
          <a:lstStyle>
            <a:lvl1pPr marL="171450" indent="-171450">
              <a:buFont typeface="Arial" panose="020B0604020202020204" pitchFamily="34" charset="0"/>
              <a:buChar char="•"/>
              <a:defRPr>
                <a:latin typeface="Arial Narrow" panose="020B0606020202030204" pitchFamily="34" charset="0"/>
              </a:defRPr>
            </a:lvl1pPr>
            <a:lvl2pPr marL="514350" indent="-171450">
              <a:buFont typeface="Arial" panose="020B0604020202020204" pitchFamily="34" charset="0"/>
              <a:buChar char="•"/>
              <a:defRPr>
                <a:latin typeface="Arial Narrow" panose="020B0606020202030204" pitchFamily="34" charset="0"/>
              </a:defRPr>
            </a:lvl2pPr>
            <a:lvl3pPr marL="857250" indent="-171450">
              <a:buFont typeface="Arial" panose="020B0604020202020204" pitchFamily="34" charset="0"/>
              <a:buChar char="•"/>
              <a:defRPr>
                <a:latin typeface="Arial Narrow" panose="020B0606020202030204" pitchFamily="34" charset="0"/>
              </a:defRPr>
            </a:lvl3pPr>
            <a:lvl4pPr marL="1200150" indent="-171450">
              <a:buFont typeface="Arial" panose="020B0604020202020204" pitchFamily="34" charset="0"/>
              <a:buChar char="•"/>
              <a:defRPr>
                <a:latin typeface="Arial Narrow" panose="020B0606020202030204" pitchFamily="34" charset="0"/>
              </a:defRPr>
            </a:lvl4pPr>
            <a:lvl5pPr marL="1543050" indent="-171450">
              <a:buFont typeface="Arial" panose="020B0604020202020204" pitchFamily="34" charset="0"/>
              <a:buChar char="•"/>
              <a:defRPr>
                <a:latin typeface="Arial Narrow" panose="020B0606020202030204" pitchFamily="34" charset="0"/>
              </a:defRPr>
            </a:lvl5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Content Placeholder 10" descr="A black background with white letters&#10;&#10;Description automatically generated">
            <a:extLst>
              <a:ext uri="{FF2B5EF4-FFF2-40B4-BE49-F238E27FC236}">
                <a16:creationId xmlns:a16="http://schemas.microsoft.com/office/drawing/2014/main" id="{F5F3150D-A6EE-02C6-FDB4-6B20C911AE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1877" y="6173511"/>
            <a:ext cx="2275187" cy="494540"/>
          </a:xfrm>
          <a:prstGeom prst="rect">
            <a:avLst/>
          </a:prstGeom>
        </p:spPr>
      </p:pic>
      <p:pic>
        <p:nvPicPr>
          <p:cNvPr id="14" name="Picture 13" descr="A logo with white text&#10;&#10;Description automatically generated">
            <a:extLst>
              <a:ext uri="{FF2B5EF4-FFF2-40B4-BE49-F238E27FC236}">
                <a16:creationId xmlns:a16="http://schemas.microsoft.com/office/drawing/2014/main" id="{EA3BD4B1-9647-EB8E-A7F5-89AF72DA790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82947" y="6173511"/>
            <a:ext cx="561140" cy="494540"/>
          </a:xfrm>
          <a:prstGeom prst="rect">
            <a:avLst/>
          </a:prstGeom>
        </p:spPr>
      </p:pic>
      <p:cxnSp>
        <p:nvCxnSpPr>
          <p:cNvPr id="16" name="Straight Connector 15">
            <a:extLst>
              <a:ext uri="{FF2B5EF4-FFF2-40B4-BE49-F238E27FC236}">
                <a16:creationId xmlns:a16="http://schemas.microsoft.com/office/drawing/2014/main" id="{443E92E7-7B25-1DB7-C7E2-84EB6197B679}"/>
              </a:ext>
            </a:extLst>
          </p:cNvPr>
          <p:cNvCxnSpPr/>
          <p:nvPr userDrawn="1"/>
        </p:nvCxnSpPr>
        <p:spPr>
          <a:xfrm>
            <a:off x="11224532" y="6192578"/>
            <a:ext cx="0" cy="4183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615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F037E-D5CA-474B-97AB-4ACE2DE511CF}"/>
              </a:ext>
            </a:extLst>
          </p:cNvPr>
          <p:cNvSpPr>
            <a:spLocks noGrp="1"/>
          </p:cNvSpPr>
          <p:nvPr>
            <p:ph type="title" hasCustomPrompt="1"/>
          </p:nvPr>
        </p:nvSpPr>
        <p:spPr>
          <a:xfrm>
            <a:off x="442800" y="365125"/>
            <a:ext cx="11197512" cy="822960"/>
          </a:xfrm>
          <a:prstGeom prst="rect">
            <a:avLst/>
          </a:prstGeom>
        </p:spPr>
        <p:txBody>
          <a:bodyPr lIns="0" anchor="b"/>
          <a:lstStyle/>
          <a:p>
            <a:r>
              <a:rPr lang="en-US"/>
              <a:t>Sample slide, title 25pt Segoe UI Bold, two-line limit</a:t>
            </a:r>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hasCustomPrompt="1"/>
          </p:nvPr>
        </p:nvSpPr>
        <p:spPr>
          <a:xfrm>
            <a:off x="442800" y="1280160"/>
            <a:ext cx="11197512" cy="4846320"/>
          </a:xfrm>
          <a:prstGeom prst="rect">
            <a:avLst/>
          </a:prstGeom>
        </p:spPr>
        <p:txBody>
          <a:bodyPr lIns="0"/>
          <a:lstStyle>
            <a:lvl1pPr>
              <a:lnSpc>
                <a:spcPct val="120000"/>
              </a:lnSpc>
              <a:defRPr sz="1800"/>
            </a:lvl1pPr>
            <a:lvl2pPr>
              <a:lnSpc>
                <a:spcPct val="120000"/>
              </a:lnSpc>
              <a:defRPr/>
            </a:lvl2pPr>
            <a:lvl3pPr>
              <a:lnSpc>
                <a:spcPct val="120000"/>
              </a:lnSpc>
              <a:defRPr/>
            </a:lvl3pPr>
            <a:lvl4pPr>
              <a:lnSpc>
                <a:spcPct val="120000"/>
              </a:lnSpc>
              <a:defRPr/>
            </a:lvl4pPr>
            <a:lvl5pPr>
              <a:lnSpc>
                <a:spcPct val="120000"/>
              </a:lnSpc>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D09C64E9-5A37-151E-8210-2B82D6AB183E}"/>
              </a:ext>
            </a:extLst>
          </p:cNvPr>
          <p:cNvSpPr>
            <a:spLocks noGrp="1"/>
          </p:cNvSpPr>
          <p:nvPr>
            <p:ph type="ftr" sz="quarter" idx="11"/>
          </p:nvPr>
        </p:nvSpPr>
        <p:spPr bwMode="white">
          <a:xfrm>
            <a:off x="7406640" y="6224611"/>
            <a:ext cx="4114800" cy="182880"/>
          </a:xfrm>
        </p:spPr>
        <p:txBody>
          <a:bodyPr/>
          <a:lstStyle>
            <a:lvl1pPr algn="r">
              <a:defRPr sz="675" i="1">
                <a:solidFill>
                  <a:schemeClr val="tx1"/>
                </a:solidFill>
              </a:defRPr>
            </a:lvl1pPr>
          </a:lstStyle>
          <a:p>
            <a:pPr defTabSz="685800"/>
            <a:r>
              <a:rPr lang="en-US">
                <a:solidFill>
                  <a:prstClr val="black"/>
                </a:solidFill>
              </a:rPr>
              <a:t>Insert Program, Group, or Tagline (using: Insert tab &gt; Header &amp; Footer)</a:t>
            </a:r>
          </a:p>
        </p:txBody>
      </p:sp>
      <p:sp>
        <p:nvSpPr>
          <p:cNvPr id="7" name="Slide Number Placeholder 5">
            <a:extLst>
              <a:ext uri="{FF2B5EF4-FFF2-40B4-BE49-F238E27FC236}">
                <a16:creationId xmlns:a16="http://schemas.microsoft.com/office/drawing/2014/main" id="{C07A5F22-62BD-FAFA-515B-C7EC85B93423}"/>
              </a:ext>
            </a:extLst>
          </p:cNvPr>
          <p:cNvSpPr>
            <a:spLocks noGrp="1"/>
          </p:cNvSpPr>
          <p:nvPr>
            <p:ph type="sldNum" sz="quarter" idx="12"/>
          </p:nvPr>
        </p:nvSpPr>
        <p:spPr bwMode="white">
          <a:xfrm>
            <a:off x="11640312" y="6224611"/>
            <a:ext cx="274320" cy="182880"/>
          </a:xfrm>
        </p:spPr>
        <p:txBody>
          <a:bodyPr/>
          <a:lstStyle>
            <a:lvl1pPr>
              <a:defRPr sz="675">
                <a:solidFill>
                  <a:schemeClr val="tx1"/>
                </a:solidFill>
              </a:defRPr>
            </a:lvl1pPr>
          </a:lstStyle>
          <a:p>
            <a:pPr algn="l" defTabSz="685800"/>
            <a:fld id="{0165B0C6-AD63-4B9C-AB2F-9350F21B15E6}" type="slidenum">
              <a:rPr lang="en-US" smtClean="0">
                <a:solidFill>
                  <a:prstClr val="black"/>
                </a:solidFill>
              </a:rPr>
              <a:pPr algn="l" defTabSz="685800"/>
              <a:t>‹#›</a:t>
            </a:fld>
            <a:endParaRPr lang="en-US">
              <a:solidFill>
                <a:prstClr val="black"/>
              </a:solidFill>
            </a:endParaRPr>
          </a:p>
        </p:txBody>
      </p:sp>
      <p:pic>
        <p:nvPicPr>
          <p:cNvPr id="8" name="Picture 7">
            <a:extLst>
              <a:ext uri="{FF2B5EF4-FFF2-40B4-BE49-F238E27FC236}">
                <a16:creationId xmlns:a16="http://schemas.microsoft.com/office/drawing/2014/main" id="{7584EB4D-AC40-448D-1524-2C3A98AB28C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45287" y="6294456"/>
            <a:ext cx="1245075" cy="245913"/>
          </a:xfrm>
          <a:prstGeom prst="rect">
            <a:avLst/>
          </a:prstGeom>
        </p:spPr>
      </p:pic>
    </p:spTree>
    <p:extLst>
      <p:ext uri="{BB962C8B-B14F-4D97-AF65-F5344CB8AC3E}">
        <p14:creationId xmlns:p14="http://schemas.microsoft.com/office/powerpoint/2010/main" val="207955376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7" name="Picture 6" descr="A blue background with white text&#10;&#10;AI-generated content may be incorrect.">
            <a:extLst>
              <a:ext uri="{FF2B5EF4-FFF2-40B4-BE49-F238E27FC236}">
                <a16:creationId xmlns:a16="http://schemas.microsoft.com/office/drawing/2014/main" id="{35EED7D1-8904-B348-7E5C-06DA77A1D4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E00A6F1B-C7AD-4EAD-5F74-30312A6D2DF1}"/>
              </a:ext>
            </a:extLst>
          </p:cNvPr>
          <p:cNvSpPr>
            <a:spLocks noGrp="1"/>
          </p:cNvSpPr>
          <p:nvPr>
            <p:ph type="body" sz="quarter" idx="10" hasCustomPrompt="1"/>
          </p:nvPr>
        </p:nvSpPr>
        <p:spPr>
          <a:xfrm>
            <a:off x="8078710" y="5442675"/>
            <a:ext cx="2814639" cy="1038024"/>
          </a:xfrm>
        </p:spPr>
        <p:txBody>
          <a:bodyPr/>
          <a:lstStyle>
            <a:lvl1pPr algn="r">
              <a:defRPr sz="2400">
                <a:solidFill>
                  <a:schemeClr val="bg1"/>
                </a:solidFill>
                <a:latin typeface="Arial Narrow" panose="020B0606020202030204" pitchFamily="34" charset="0"/>
              </a:defRPr>
            </a:lvl1pPr>
            <a:lvl2pPr algn="r">
              <a:defRPr>
                <a:solidFill>
                  <a:schemeClr val="bg1"/>
                </a:solidFill>
                <a:latin typeface="Arial Narrow" panose="020B0606020202030204" pitchFamily="34" charset="0"/>
              </a:defRPr>
            </a:lvl2pPr>
            <a:lvl3pPr marL="685800" indent="0" algn="r">
              <a:buNone/>
              <a:defRPr>
                <a:solidFill>
                  <a:schemeClr val="bg1"/>
                </a:solidFill>
                <a:latin typeface="Arial Narrow" panose="020B0606020202030204" pitchFamily="34" charset="0"/>
              </a:defRPr>
            </a:lvl3pPr>
            <a:lvl4pPr algn="r">
              <a:defRPr/>
            </a:lvl4pPr>
            <a:lvl5pPr algn="r">
              <a:defRPr/>
            </a:lvl5pPr>
          </a:lstStyle>
          <a:p>
            <a:pPr lvl="0"/>
            <a:r>
              <a:rPr lang="en-US"/>
              <a:t>First Last Name</a:t>
            </a:r>
          </a:p>
          <a:p>
            <a:pPr lvl="1"/>
            <a:r>
              <a:rPr lang="en-US"/>
              <a:t>Title</a:t>
            </a:r>
          </a:p>
          <a:p>
            <a:pPr lvl="2"/>
            <a:r>
              <a:rPr lang="en-US"/>
              <a:t>Email | Phone #</a:t>
            </a:r>
          </a:p>
        </p:txBody>
      </p:sp>
    </p:spTree>
    <p:extLst>
      <p:ext uri="{BB962C8B-B14F-4D97-AF65-F5344CB8AC3E}">
        <p14:creationId xmlns:p14="http://schemas.microsoft.com/office/powerpoint/2010/main" val="3221769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Gotham Black"/>
                <a:cs typeface="Gotham Black"/>
              </a:defRPr>
            </a:lvl1pPr>
          </a:lstStyle>
          <a:p>
            <a:endParaRPr/>
          </a:p>
        </p:txBody>
      </p:sp>
      <p:sp>
        <p:nvSpPr>
          <p:cNvPr id="4" name="Holder 4"/>
          <p:cNvSpPr>
            <a:spLocks noGrp="1"/>
          </p:cNvSpPr>
          <p:nvPr>
            <p:ph type="ftr" sz="quarter" idx="5"/>
          </p:nvPr>
        </p:nvSpPr>
        <p:spPr>
          <a:xfrm>
            <a:off x="433213" y="6556757"/>
            <a:ext cx="11325577" cy="301244"/>
          </a:xfrm>
          <a:prstGeom prst="rect">
            <a:avLst/>
          </a:prstGeom>
        </p:spPr>
        <p:txBody>
          <a:bodyPr lIns="0" tIns="0" rIns="0" bIns="0" anchor="ctr"/>
          <a:lstStyle>
            <a:lvl1pPr algn="ctr">
              <a:defRPr sz="450" b="0" i="0">
                <a:solidFill>
                  <a:schemeClr val="bg1"/>
                </a:solidFill>
                <a:latin typeface="Gotham Book"/>
                <a:cs typeface="Gotham Book"/>
              </a:defRPr>
            </a:lvl1pPr>
          </a:lstStyle>
          <a:p>
            <a:pPr marR="11430">
              <a:spcBef>
                <a:spcPts val="71"/>
              </a:spcBef>
            </a:pPr>
            <a:r>
              <a:rPr lang="en-US" spc="-8"/>
              <a:t>COMPANY</a:t>
            </a:r>
            <a:r>
              <a:rPr lang="en-US" spc="4"/>
              <a:t> </a:t>
            </a:r>
            <a:r>
              <a:rPr lang="en-US" spc="-8"/>
              <a:t>CONFIDENTIAL</a:t>
            </a:r>
            <a:r>
              <a:rPr lang="en-US" spc="4"/>
              <a:t> </a:t>
            </a:r>
            <a:r>
              <a:rPr lang="en-US"/>
              <a:t>–</a:t>
            </a:r>
            <a:r>
              <a:rPr lang="en-US" spc="4"/>
              <a:t> </a:t>
            </a:r>
            <a:r>
              <a:rPr lang="en-US"/>
              <a:t>Not</a:t>
            </a:r>
            <a:r>
              <a:rPr lang="en-US" spc="4"/>
              <a:t> </a:t>
            </a:r>
            <a:r>
              <a:rPr lang="en-US"/>
              <a:t>for</a:t>
            </a:r>
            <a:r>
              <a:rPr lang="en-US" spc="4"/>
              <a:t> </a:t>
            </a:r>
            <a:r>
              <a:rPr lang="en-US" spc="-8"/>
              <a:t>Distribution</a:t>
            </a:r>
          </a:p>
          <a:p>
            <a:r>
              <a:rPr lang="en-US" spc="-8"/>
              <a:t>Performance</a:t>
            </a:r>
            <a:r>
              <a:rPr lang="en-US" spc="-11"/>
              <a:t> </a:t>
            </a:r>
            <a:r>
              <a:rPr lang="en-US"/>
              <a:t>may</a:t>
            </a:r>
            <a:r>
              <a:rPr lang="en-US" spc="-11"/>
              <a:t> </a:t>
            </a:r>
            <a:r>
              <a:rPr lang="en-US"/>
              <a:t>vary</a:t>
            </a:r>
            <a:r>
              <a:rPr lang="en-US" spc="-11"/>
              <a:t> </a:t>
            </a:r>
            <a:r>
              <a:rPr lang="en-US"/>
              <a:t>from</a:t>
            </a:r>
            <a:r>
              <a:rPr lang="en-US" spc="-11"/>
              <a:t> </a:t>
            </a:r>
            <a:r>
              <a:rPr lang="en-US"/>
              <a:t>location</a:t>
            </a:r>
            <a:r>
              <a:rPr lang="en-US" spc="-8"/>
              <a:t> </a:t>
            </a:r>
            <a:r>
              <a:rPr lang="en-US"/>
              <a:t>to</a:t>
            </a:r>
            <a:r>
              <a:rPr lang="en-US" spc="-11"/>
              <a:t> </a:t>
            </a:r>
            <a:r>
              <a:rPr lang="en-US"/>
              <a:t>location</a:t>
            </a:r>
            <a:r>
              <a:rPr lang="en-US" spc="-11"/>
              <a:t> </a:t>
            </a:r>
            <a:r>
              <a:rPr lang="en-US"/>
              <a:t>and</a:t>
            </a:r>
            <a:r>
              <a:rPr lang="en-US" spc="-11"/>
              <a:t> </a:t>
            </a:r>
            <a:r>
              <a:rPr lang="en-US"/>
              <a:t>from</a:t>
            </a:r>
            <a:r>
              <a:rPr lang="en-US" spc="-11"/>
              <a:t> </a:t>
            </a:r>
            <a:r>
              <a:rPr lang="en-US"/>
              <a:t>year</a:t>
            </a:r>
            <a:r>
              <a:rPr lang="en-US" spc="-8"/>
              <a:t> </a:t>
            </a:r>
            <a:r>
              <a:rPr lang="en-US"/>
              <a:t>to</a:t>
            </a:r>
            <a:r>
              <a:rPr lang="en-US" spc="-11"/>
              <a:t> </a:t>
            </a:r>
            <a:r>
              <a:rPr lang="en-US" spc="-8"/>
              <a:t>year,</a:t>
            </a:r>
            <a:r>
              <a:rPr lang="en-US" spc="-11"/>
              <a:t> </a:t>
            </a:r>
            <a:r>
              <a:rPr lang="en-US"/>
              <a:t>as</a:t>
            </a:r>
            <a:r>
              <a:rPr lang="en-US" spc="-11"/>
              <a:t> </a:t>
            </a:r>
            <a:r>
              <a:rPr lang="en-US"/>
              <a:t>local</a:t>
            </a:r>
            <a:r>
              <a:rPr lang="en-US" spc="-8"/>
              <a:t> growing,</a:t>
            </a:r>
            <a:r>
              <a:rPr lang="en-US" spc="-11"/>
              <a:t> </a:t>
            </a:r>
            <a:r>
              <a:rPr lang="en-US"/>
              <a:t>soil</a:t>
            </a:r>
            <a:r>
              <a:rPr lang="en-US" spc="-11"/>
              <a:t> </a:t>
            </a:r>
            <a:r>
              <a:rPr lang="en-US"/>
              <a:t>and</a:t>
            </a:r>
            <a:r>
              <a:rPr lang="en-US" spc="-11"/>
              <a:t> </a:t>
            </a:r>
            <a:r>
              <a:rPr lang="en-US"/>
              <a:t>weather</a:t>
            </a:r>
            <a:r>
              <a:rPr lang="en-US" spc="-11"/>
              <a:t> </a:t>
            </a:r>
            <a:r>
              <a:rPr lang="en-US"/>
              <a:t>conditions</a:t>
            </a:r>
            <a:r>
              <a:rPr lang="en-US" spc="-8"/>
              <a:t> </a:t>
            </a:r>
            <a:r>
              <a:rPr lang="en-US"/>
              <a:t>may</a:t>
            </a:r>
            <a:r>
              <a:rPr lang="en-US" spc="-11"/>
              <a:t> </a:t>
            </a:r>
            <a:r>
              <a:rPr lang="en-US" spc="-8"/>
              <a:t>vary.</a:t>
            </a:r>
            <a:r>
              <a:rPr lang="en-US" spc="-11"/>
              <a:t> </a:t>
            </a:r>
            <a:r>
              <a:rPr lang="en-US"/>
              <a:t>Growers</a:t>
            </a:r>
            <a:r>
              <a:rPr lang="en-US" spc="-11"/>
              <a:t> </a:t>
            </a:r>
            <a:r>
              <a:rPr lang="en-US"/>
              <a:t>should</a:t>
            </a:r>
            <a:r>
              <a:rPr lang="en-US" spc="-11"/>
              <a:t> </a:t>
            </a:r>
            <a:r>
              <a:rPr lang="en-US" spc="-8"/>
              <a:t>evaluate </a:t>
            </a:r>
            <a:r>
              <a:rPr lang="en-US"/>
              <a:t>data</a:t>
            </a:r>
            <a:r>
              <a:rPr lang="en-US" spc="-11"/>
              <a:t> </a:t>
            </a:r>
            <a:r>
              <a:rPr lang="en-US"/>
              <a:t>from</a:t>
            </a:r>
            <a:r>
              <a:rPr lang="en-US" spc="-11"/>
              <a:t> </a:t>
            </a:r>
            <a:r>
              <a:rPr lang="en-US"/>
              <a:t>multiple</a:t>
            </a:r>
            <a:r>
              <a:rPr lang="en-US" spc="-11"/>
              <a:t> </a:t>
            </a:r>
            <a:r>
              <a:rPr lang="en-US"/>
              <a:t>locations</a:t>
            </a:r>
            <a:r>
              <a:rPr lang="en-US" spc="-8"/>
              <a:t> </a:t>
            </a:r>
            <a:r>
              <a:rPr lang="en-US"/>
              <a:t>and</a:t>
            </a:r>
            <a:r>
              <a:rPr lang="en-US" spc="-11"/>
              <a:t> </a:t>
            </a:r>
            <a:r>
              <a:rPr lang="en-US"/>
              <a:t>years</a:t>
            </a:r>
            <a:r>
              <a:rPr lang="en-US" spc="-11"/>
              <a:t> </a:t>
            </a:r>
            <a:r>
              <a:rPr lang="en-US"/>
              <a:t>whenever</a:t>
            </a:r>
            <a:r>
              <a:rPr lang="en-US" spc="-11"/>
              <a:t> </a:t>
            </a:r>
            <a:r>
              <a:rPr lang="en-US"/>
              <a:t>possible</a:t>
            </a:r>
            <a:r>
              <a:rPr lang="en-US" spc="-11"/>
              <a:t> </a:t>
            </a:r>
            <a:r>
              <a:rPr lang="en-US"/>
              <a:t>and</a:t>
            </a:r>
            <a:r>
              <a:rPr lang="en-US" spc="-8"/>
              <a:t> </a:t>
            </a:r>
            <a:r>
              <a:rPr lang="en-US"/>
              <a:t>should</a:t>
            </a:r>
            <a:r>
              <a:rPr lang="en-US" spc="-11"/>
              <a:t> </a:t>
            </a:r>
            <a:r>
              <a:rPr lang="en-US"/>
              <a:t>consider</a:t>
            </a:r>
            <a:r>
              <a:rPr lang="en-US" spc="-11"/>
              <a:t> </a:t>
            </a:r>
            <a:r>
              <a:rPr lang="en-US"/>
              <a:t>the</a:t>
            </a:r>
            <a:r>
              <a:rPr lang="en-US" spc="-11"/>
              <a:t> </a:t>
            </a:r>
            <a:r>
              <a:rPr lang="en-US"/>
              <a:t>impacts</a:t>
            </a:r>
            <a:r>
              <a:rPr lang="en-US" spc="-11"/>
              <a:t> </a:t>
            </a:r>
            <a:r>
              <a:rPr lang="en-US"/>
              <a:t>of</a:t>
            </a:r>
            <a:r>
              <a:rPr lang="en-US" spc="-8"/>
              <a:t> </a:t>
            </a:r>
            <a:r>
              <a:rPr lang="en-US"/>
              <a:t>these</a:t>
            </a:r>
            <a:r>
              <a:rPr lang="en-US" spc="-11"/>
              <a:t> </a:t>
            </a:r>
            <a:r>
              <a:rPr lang="en-US"/>
              <a:t>conditions</a:t>
            </a:r>
            <a:r>
              <a:rPr lang="en-US" spc="-11"/>
              <a:t> </a:t>
            </a:r>
            <a:r>
              <a:rPr lang="en-US"/>
              <a:t>on</a:t>
            </a:r>
            <a:r>
              <a:rPr lang="en-US" spc="-11"/>
              <a:t> </a:t>
            </a:r>
            <a:r>
              <a:rPr lang="en-US"/>
              <a:t>the</a:t>
            </a:r>
            <a:r>
              <a:rPr lang="en-US" spc="-8"/>
              <a:t> grower’s</a:t>
            </a:r>
            <a:r>
              <a:rPr lang="en-US" spc="-11"/>
              <a:t> </a:t>
            </a:r>
            <a:r>
              <a:rPr lang="en-US" spc="-8"/>
              <a:t>fields.</a:t>
            </a:r>
          </a:p>
        </p:txBody>
      </p:sp>
      <p:sp>
        <p:nvSpPr>
          <p:cNvPr id="8" name="Picture Placeholder 7">
            <a:extLst>
              <a:ext uri="{FF2B5EF4-FFF2-40B4-BE49-F238E27FC236}">
                <a16:creationId xmlns:a16="http://schemas.microsoft.com/office/drawing/2014/main" id="{46483F47-5F4D-CEDC-CA72-7D93CA61E383}"/>
              </a:ext>
            </a:extLst>
          </p:cNvPr>
          <p:cNvSpPr>
            <a:spLocks noGrp="1"/>
          </p:cNvSpPr>
          <p:nvPr>
            <p:ph type="pic" sz="quarter" idx="10"/>
          </p:nvPr>
        </p:nvSpPr>
        <p:spPr>
          <a:xfrm>
            <a:off x="5181600" y="2097088"/>
            <a:ext cx="3124200" cy="2432050"/>
          </a:xfrm>
          <a:prstGeom prst="rect">
            <a:avLst/>
          </a:prstGeom>
        </p:spPr>
        <p:txBody>
          <a:bodyPr/>
          <a:lstStyle/>
          <a:p>
            <a:endParaRPr lang="en-US"/>
          </a:p>
        </p:txBody>
      </p:sp>
    </p:spTree>
    <p:extLst>
      <p:ext uri="{BB962C8B-B14F-4D97-AF65-F5344CB8AC3E}">
        <p14:creationId xmlns:p14="http://schemas.microsoft.com/office/powerpoint/2010/main" val="3135259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Green_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72D119-34D2-57D5-1FA6-447B4111C7E7}"/>
              </a:ext>
            </a:extLst>
          </p:cNvPr>
          <p:cNvPicPr>
            <a:picLocks noChangeAspect="1"/>
          </p:cNvPicPr>
          <p:nvPr userDrawn="1"/>
        </p:nvPicPr>
        <p:blipFill>
          <a:blip r:embed="rId3"/>
          <a:stretch>
            <a:fillRect/>
          </a:stretch>
        </p:blipFill>
        <p:spPr>
          <a:xfrm>
            <a:off x="781051" y="-114300"/>
            <a:ext cx="10629900" cy="7086600"/>
          </a:xfrm>
          <a:prstGeom prst="rect">
            <a:avLst/>
          </a:prstGeom>
        </p:spPr>
      </p:pic>
    </p:spTree>
    <p:extLst>
      <p:ext uri="{BB962C8B-B14F-4D97-AF65-F5344CB8AC3E}">
        <p14:creationId xmlns:p14="http://schemas.microsoft.com/office/powerpoint/2010/main" val="288126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11/15/2025</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3840414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2" name="object 11">
            <a:extLst>
              <a:ext uri="{FF2B5EF4-FFF2-40B4-BE49-F238E27FC236}">
                <a16:creationId xmlns:a16="http://schemas.microsoft.com/office/drawing/2014/main" id="{E5E67351-B156-9AE3-2726-9E737BE49FE1}"/>
              </a:ext>
            </a:extLst>
          </p:cNvPr>
          <p:cNvSpPr/>
          <p:nvPr/>
        </p:nvSpPr>
        <p:spPr>
          <a:xfrm>
            <a:off x="1" y="6561416"/>
            <a:ext cx="12189460" cy="297180"/>
          </a:xfrm>
          <a:custGeom>
            <a:avLst/>
            <a:gdLst/>
            <a:ahLst/>
            <a:cxnLst/>
            <a:rect l="l" t="t" r="r" b="b"/>
            <a:pathLst>
              <a:path w="12189460" h="297179">
                <a:moveTo>
                  <a:pt x="12188952" y="0"/>
                </a:moveTo>
                <a:lnTo>
                  <a:pt x="0" y="0"/>
                </a:lnTo>
                <a:lnTo>
                  <a:pt x="0" y="296583"/>
                </a:lnTo>
                <a:lnTo>
                  <a:pt x="12188952" y="296583"/>
                </a:lnTo>
                <a:lnTo>
                  <a:pt x="12188952" y="0"/>
                </a:lnTo>
                <a:close/>
              </a:path>
            </a:pathLst>
          </a:custGeom>
          <a:solidFill>
            <a:srgbClr val="144634"/>
          </a:solidFill>
        </p:spPr>
        <p:txBody>
          <a:bodyPr wrap="square" lIns="0" tIns="0" rIns="0" bIns="0" rtlCol="0"/>
          <a:lstStyle/>
          <a:p>
            <a:endParaRPr sz="1350"/>
          </a:p>
        </p:txBody>
      </p:sp>
      <p:sp>
        <p:nvSpPr>
          <p:cNvPr id="16" name="bg object 16"/>
          <p:cNvSpPr/>
          <p:nvPr/>
        </p:nvSpPr>
        <p:spPr>
          <a:xfrm>
            <a:off x="1" y="2"/>
            <a:ext cx="12189460" cy="1069975"/>
          </a:xfrm>
          <a:custGeom>
            <a:avLst/>
            <a:gdLst/>
            <a:ahLst/>
            <a:cxnLst/>
            <a:rect l="l" t="t" r="r" b="b"/>
            <a:pathLst>
              <a:path w="12189460" h="1069975">
                <a:moveTo>
                  <a:pt x="12188952" y="0"/>
                </a:moveTo>
                <a:lnTo>
                  <a:pt x="0" y="0"/>
                </a:lnTo>
                <a:lnTo>
                  <a:pt x="0" y="1069848"/>
                </a:lnTo>
                <a:lnTo>
                  <a:pt x="12188952" y="1069848"/>
                </a:lnTo>
                <a:lnTo>
                  <a:pt x="12188952" y="0"/>
                </a:lnTo>
                <a:close/>
              </a:path>
            </a:pathLst>
          </a:custGeom>
          <a:solidFill>
            <a:srgbClr val="144634"/>
          </a:solidFill>
        </p:spPr>
        <p:txBody>
          <a:bodyPr wrap="square" lIns="0" tIns="0" rIns="0" bIns="0" rtlCol="0"/>
          <a:lstStyle/>
          <a:p>
            <a:endParaRPr sz="1350"/>
          </a:p>
        </p:txBody>
      </p:sp>
      <p:sp>
        <p:nvSpPr>
          <p:cNvPr id="2" name="Holder 2"/>
          <p:cNvSpPr>
            <a:spLocks noGrp="1"/>
          </p:cNvSpPr>
          <p:nvPr>
            <p:ph type="title"/>
          </p:nvPr>
        </p:nvSpPr>
        <p:spPr>
          <a:xfrm>
            <a:off x="172163" y="301246"/>
            <a:ext cx="2851151" cy="756919"/>
          </a:xfrm>
          <a:prstGeom prst="rect">
            <a:avLst/>
          </a:prstGeom>
        </p:spPr>
        <p:txBody>
          <a:bodyPr lIns="0" tIns="0" rIns="0" bIns="0"/>
          <a:lstStyle>
            <a:lvl1pPr>
              <a:defRPr sz="3600" b="0" i="0">
                <a:solidFill>
                  <a:schemeClr val="bg1"/>
                </a:solidFill>
                <a:latin typeface="Gotham Black"/>
                <a:cs typeface="Gotham Black"/>
              </a:defRPr>
            </a:lvl1pPr>
          </a:lstStyle>
          <a:p>
            <a:endParaRPr/>
          </a:p>
        </p:txBody>
      </p:sp>
      <p:sp>
        <p:nvSpPr>
          <p:cNvPr id="11" name="Holder 4">
            <a:extLst>
              <a:ext uri="{FF2B5EF4-FFF2-40B4-BE49-F238E27FC236}">
                <a16:creationId xmlns:a16="http://schemas.microsoft.com/office/drawing/2014/main" id="{213762C5-3D8E-720A-3E49-BB82FFEC8768}"/>
              </a:ext>
            </a:extLst>
          </p:cNvPr>
          <p:cNvSpPr>
            <a:spLocks noGrp="1"/>
          </p:cNvSpPr>
          <p:nvPr>
            <p:ph type="ftr" sz="quarter" idx="5"/>
          </p:nvPr>
        </p:nvSpPr>
        <p:spPr>
          <a:xfrm>
            <a:off x="433213" y="6556757"/>
            <a:ext cx="11325577" cy="301244"/>
          </a:xfrm>
          <a:prstGeom prst="rect">
            <a:avLst/>
          </a:prstGeom>
        </p:spPr>
        <p:txBody>
          <a:bodyPr lIns="0" tIns="0" rIns="0" bIns="0" anchor="ctr"/>
          <a:lstStyle>
            <a:lvl1pPr algn="ctr">
              <a:defRPr sz="450" b="0" i="0">
                <a:solidFill>
                  <a:schemeClr val="bg1"/>
                </a:solidFill>
                <a:latin typeface="Gotham Book"/>
                <a:cs typeface="Gotham Book"/>
              </a:defRPr>
            </a:lvl1pPr>
          </a:lstStyle>
          <a:p>
            <a:pPr marR="11430">
              <a:spcBef>
                <a:spcPts val="71"/>
              </a:spcBef>
            </a:pPr>
            <a:r>
              <a:rPr lang="en-US" spc="-8"/>
              <a:t>COMPANY</a:t>
            </a:r>
            <a:r>
              <a:rPr lang="en-US" spc="4"/>
              <a:t> </a:t>
            </a:r>
            <a:r>
              <a:rPr lang="en-US" spc="-8"/>
              <a:t>CONFIDENTIAL</a:t>
            </a:r>
            <a:r>
              <a:rPr lang="en-US" spc="4"/>
              <a:t> </a:t>
            </a:r>
            <a:r>
              <a:rPr lang="en-US"/>
              <a:t>–</a:t>
            </a:r>
            <a:r>
              <a:rPr lang="en-US" spc="4"/>
              <a:t> </a:t>
            </a:r>
            <a:r>
              <a:rPr lang="en-US"/>
              <a:t>Not</a:t>
            </a:r>
            <a:r>
              <a:rPr lang="en-US" spc="4"/>
              <a:t> </a:t>
            </a:r>
            <a:r>
              <a:rPr lang="en-US"/>
              <a:t>for</a:t>
            </a:r>
            <a:r>
              <a:rPr lang="en-US" spc="4"/>
              <a:t> </a:t>
            </a:r>
            <a:r>
              <a:rPr lang="en-US" spc="-8"/>
              <a:t>Distribution</a:t>
            </a:r>
          </a:p>
          <a:p>
            <a:r>
              <a:rPr lang="en-US" spc="-8"/>
              <a:t>Performance</a:t>
            </a:r>
            <a:r>
              <a:rPr lang="en-US" spc="-11"/>
              <a:t> </a:t>
            </a:r>
            <a:r>
              <a:rPr lang="en-US"/>
              <a:t>may</a:t>
            </a:r>
            <a:r>
              <a:rPr lang="en-US" spc="-11"/>
              <a:t> </a:t>
            </a:r>
            <a:r>
              <a:rPr lang="en-US"/>
              <a:t>vary</a:t>
            </a:r>
            <a:r>
              <a:rPr lang="en-US" spc="-11"/>
              <a:t> </a:t>
            </a:r>
            <a:r>
              <a:rPr lang="en-US"/>
              <a:t>from</a:t>
            </a:r>
            <a:r>
              <a:rPr lang="en-US" spc="-11"/>
              <a:t> </a:t>
            </a:r>
            <a:r>
              <a:rPr lang="en-US"/>
              <a:t>location</a:t>
            </a:r>
            <a:r>
              <a:rPr lang="en-US" spc="-8"/>
              <a:t> </a:t>
            </a:r>
            <a:r>
              <a:rPr lang="en-US"/>
              <a:t>to</a:t>
            </a:r>
            <a:r>
              <a:rPr lang="en-US" spc="-11"/>
              <a:t> </a:t>
            </a:r>
            <a:r>
              <a:rPr lang="en-US"/>
              <a:t>location</a:t>
            </a:r>
            <a:r>
              <a:rPr lang="en-US" spc="-11"/>
              <a:t> </a:t>
            </a:r>
            <a:r>
              <a:rPr lang="en-US"/>
              <a:t>and</a:t>
            </a:r>
            <a:r>
              <a:rPr lang="en-US" spc="-11"/>
              <a:t> </a:t>
            </a:r>
            <a:r>
              <a:rPr lang="en-US"/>
              <a:t>from</a:t>
            </a:r>
            <a:r>
              <a:rPr lang="en-US" spc="-11"/>
              <a:t> </a:t>
            </a:r>
            <a:r>
              <a:rPr lang="en-US"/>
              <a:t>year</a:t>
            </a:r>
            <a:r>
              <a:rPr lang="en-US" spc="-8"/>
              <a:t> </a:t>
            </a:r>
            <a:r>
              <a:rPr lang="en-US"/>
              <a:t>to</a:t>
            </a:r>
            <a:r>
              <a:rPr lang="en-US" spc="-11"/>
              <a:t> </a:t>
            </a:r>
            <a:r>
              <a:rPr lang="en-US" spc="-8"/>
              <a:t>year,</a:t>
            </a:r>
            <a:r>
              <a:rPr lang="en-US" spc="-11"/>
              <a:t> </a:t>
            </a:r>
            <a:r>
              <a:rPr lang="en-US"/>
              <a:t>as</a:t>
            </a:r>
            <a:r>
              <a:rPr lang="en-US" spc="-11"/>
              <a:t> </a:t>
            </a:r>
            <a:r>
              <a:rPr lang="en-US"/>
              <a:t>local</a:t>
            </a:r>
            <a:r>
              <a:rPr lang="en-US" spc="-8"/>
              <a:t> growing,</a:t>
            </a:r>
            <a:r>
              <a:rPr lang="en-US" spc="-11"/>
              <a:t> </a:t>
            </a:r>
            <a:r>
              <a:rPr lang="en-US"/>
              <a:t>soil</a:t>
            </a:r>
            <a:r>
              <a:rPr lang="en-US" spc="-11"/>
              <a:t> </a:t>
            </a:r>
            <a:r>
              <a:rPr lang="en-US"/>
              <a:t>and</a:t>
            </a:r>
            <a:r>
              <a:rPr lang="en-US" spc="-11"/>
              <a:t> </a:t>
            </a:r>
            <a:r>
              <a:rPr lang="en-US"/>
              <a:t>weather</a:t>
            </a:r>
            <a:r>
              <a:rPr lang="en-US" spc="-11"/>
              <a:t> </a:t>
            </a:r>
            <a:r>
              <a:rPr lang="en-US"/>
              <a:t>conditions</a:t>
            </a:r>
            <a:r>
              <a:rPr lang="en-US" spc="-8"/>
              <a:t> </a:t>
            </a:r>
            <a:r>
              <a:rPr lang="en-US"/>
              <a:t>may</a:t>
            </a:r>
            <a:r>
              <a:rPr lang="en-US" spc="-11"/>
              <a:t> </a:t>
            </a:r>
            <a:r>
              <a:rPr lang="en-US" spc="-8"/>
              <a:t>vary.</a:t>
            </a:r>
            <a:r>
              <a:rPr lang="en-US" spc="-11"/>
              <a:t> </a:t>
            </a:r>
            <a:r>
              <a:rPr lang="en-US"/>
              <a:t>Growers</a:t>
            </a:r>
            <a:r>
              <a:rPr lang="en-US" spc="-11"/>
              <a:t> </a:t>
            </a:r>
            <a:r>
              <a:rPr lang="en-US"/>
              <a:t>should</a:t>
            </a:r>
            <a:r>
              <a:rPr lang="en-US" spc="-11"/>
              <a:t> </a:t>
            </a:r>
            <a:r>
              <a:rPr lang="en-US" spc="-8"/>
              <a:t>evaluate </a:t>
            </a:r>
            <a:r>
              <a:rPr lang="en-US"/>
              <a:t>data</a:t>
            </a:r>
            <a:r>
              <a:rPr lang="en-US" spc="-11"/>
              <a:t> </a:t>
            </a:r>
            <a:r>
              <a:rPr lang="en-US"/>
              <a:t>from</a:t>
            </a:r>
            <a:r>
              <a:rPr lang="en-US" spc="-11"/>
              <a:t> </a:t>
            </a:r>
            <a:r>
              <a:rPr lang="en-US"/>
              <a:t>multiple</a:t>
            </a:r>
            <a:r>
              <a:rPr lang="en-US" spc="-11"/>
              <a:t> </a:t>
            </a:r>
            <a:r>
              <a:rPr lang="en-US"/>
              <a:t>locations</a:t>
            </a:r>
            <a:r>
              <a:rPr lang="en-US" spc="-8"/>
              <a:t> </a:t>
            </a:r>
            <a:r>
              <a:rPr lang="en-US"/>
              <a:t>and</a:t>
            </a:r>
            <a:r>
              <a:rPr lang="en-US" spc="-11"/>
              <a:t> </a:t>
            </a:r>
            <a:r>
              <a:rPr lang="en-US"/>
              <a:t>years</a:t>
            </a:r>
            <a:r>
              <a:rPr lang="en-US" spc="-11"/>
              <a:t> </a:t>
            </a:r>
            <a:r>
              <a:rPr lang="en-US"/>
              <a:t>whenever</a:t>
            </a:r>
            <a:r>
              <a:rPr lang="en-US" spc="-11"/>
              <a:t> </a:t>
            </a:r>
            <a:r>
              <a:rPr lang="en-US"/>
              <a:t>possible</a:t>
            </a:r>
            <a:r>
              <a:rPr lang="en-US" spc="-11"/>
              <a:t> </a:t>
            </a:r>
            <a:r>
              <a:rPr lang="en-US"/>
              <a:t>and</a:t>
            </a:r>
            <a:r>
              <a:rPr lang="en-US" spc="-8"/>
              <a:t> </a:t>
            </a:r>
            <a:r>
              <a:rPr lang="en-US"/>
              <a:t>should</a:t>
            </a:r>
            <a:r>
              <a:rPr lang="en-US" spc="-11"/>
              <a:t> </a:t>
            </a:r>
            <a:r>
              <a:rPr lang="en-US"/>
              <a:t>consider</a:t>
            </a:r>
            <a:r>
              <a:rPr lang="en-US" spc="-11"/>
              <a:t> </a:t>
            </a:r>
            <a:r>
              <a:rPr lang="en-US"/>
              <a:t>the</a:t>
            </a:r>
            <a:r>
              <a:rPr lang="en-US" spc="-11"/>
              <a:t> </a:t>
            </a:r>
            <a:r>
              <a:rPr lang="en-US"/>
              <a:t>impacts</a:t>
            </a:r>
            <a:r>
              <a:rPr lang="en-US" spc="-11"/>
              <a:t> </a:t>
            </a:r>
            <a:r>
              <a:rPr lang="en-US"/>
              <a:t>of</a:t>
            </a:r>
            <a:r>
              <a:rPr lang="en-US" spc="-8"/>
              <a:t> </a:t>
            </a:r>
            <a:r>
              <a:rPr lang="en-US"/>
              <a:t>these</a:t>
            </a:r>
            <a:r>
              <a:rPr lang="en-US" spc="-11"/>
              <a:t> </a:t>
            </a:r>
            <a:r>
              <a:rPr lang="en-US"/>
              <a:t>conditions</a:t>
            </a:r>
            <a:r>
              <a:rPr lang="en-US" spc="-11"/>
              <a:t> </a:t>
            </a:r>
            <a:r>
              <a:rPr lang="en-US"/>
              <a:t>on</a:t>
            </a:r>
            <a:r>
              <a:rPr lang="en-US" spc="-11"/>
              <a:t> </a:t>
            </a:r>
            <a:r>
              <a:rPr lang="en-US"/>
              <a:t>the</a:t>
            </a:r>
            <a:r>
              <a:rPr lang="en-US" spc="-8"/>
              <a:t> grower’s</a:t>
            </a:r>
            <a:r>
              <a:rPr lang="en-US" spc="-11"/>
              <a:t> </a:t>
            </a:r>
            <a:r>
              <a:rPr lang="en-US" spc="-8"/>
              <a:t>fields.</a:t>
            </a:r>
          </a:p>
        </p:txBody>
      </p:sp>
    </p:spTree>
    <p:extLst>
      <p:ext uri="{BB962C8B-B14F-4D97-AF65-F5344CB8AC3E}">
        <p14:creationId xmlns:p14="http://schemas.microsoft.com/office/powerpoint/2010/main" val="1597101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Maroon_Log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DF7696-5DAD-FDAF-8183-C01AEFAE9F6D}"/>
              </a:ext>
            </a:extLst>
          </p:cNvPr>
          <p:cNvPicPr>
            <a:picLocks noChangeAspect="1"/>
          </p:cNvPicPr>
          <p:nvPr userDrawn="1"/>
        </p:nvPicPr>
        <p:blipFill>
          <a:blip r:embed="rId3"/>
          <a:stretch>
            <a:fillRect/>
          </a:stretch>
        </p:blipFill>
        <p:spPr>
          <a:xfrm>
            <a:off x="781051" y="-114300"/>
            <a:ext cx="10629900" cy="7086600"/>
          </a:xfrm>
          <a:prstGeom prst="rect">
            <a:avLst/>
          </a:prstGeom>
        </p:spPr>
      </p:pic>
    </p:spTree>
    <p:extLst>
      <p:ext uri="{BB962C8B-B14F-4D97-AF65-F5344CB8AC3E}">
        <p14:creationId xmlns:p14="http://schemas.microsoft.com/office/powerpoint/2010/main" val="802435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BF291-0183-A793-E3BC-A6EE6F221EE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How To Use:</a:t>
            </a:r>
          </a:p>
        </p:txBody>
      </p:sp>
      <p:sp>
        <p:nvSpPr>
          <p:cNvPr id="3" name="Text Placeholder 2">
            <a:extLst>
              <a:ext uri="{FF2B5EF4-FFF2-40B4-BE49-F238E27FC236}">
                <a16:creationId xmlns:a16="http://schemas.microsoft.com/office/drawing/2014/main" id="{02A237C9-D2AB-A723-CF10-A06648048E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Title Slides:</a:t>
            </a:r>
          </a:p>
          <a:p>
            <a:pPr lvl="1"/>
            <a:r>
              <a:rPr lang="en-US"/>
              <a:t>Title of PP on top section and presenter name on bottom</a:t>
            </a:r>
          </a:p>
          <a:p>
            <a:pPr lvl="1"/>
            <a:r>
              <a:rPr lang="en-US"/>
              <a:t>There are corn, soy and sorghum design, however corn will be used for all non-product specific presentations</a:t>
            </a:r>
          </a:p>
          <a:p>
            <a:pPr lvl="0"/>
            <a:r>
              <a:rPr lang="en-US"/>
              <a:t>Content Slides:</a:t>
            </a:r>
          </a:p>
          <a:p>
            <a:pPr lvl="1"/>
            <a:r>
              <a:rPr lang="en-US"/>
              <a:t>3 Versions: Main One Box Content Slide, 2 Box Content Slide, and simplified slide meant for photos and visuals</a:t>
            </a:r>
          </a:p>
          <a:p>
            <a:pPr lvl="1"/>
            <a:r>
              <a:rPr lang="en-US"/>
              <a:t>When using the green leaf icon as bullet, you need to add a space from the icon in your bullet points</a:t>
            </a:r>
          </a:p>
          <a:p>
            <a:pPr lvl="0"/>
            <a:r>
              <a:rPr lang="en-US"/>
              <a:t>Icon Slides:</a:t>
            </a:r>
          </a:p>
          <a:p>
            <a:pPr lvl="1"/>
            <a:r>
              <a:rPr lang="en-US"/>
              <a:t>Optional icons and current logos are found here</a:t>
            </a:r>
          </a:p>
          <a:p>
            <a:pPr lvl="1"/>
            <a:endParaRPr lang="en-US"/>
          </a:p>
          <a:p>
            <a:pPr lvl="1"/>
            <a:endParaRPr lang="en-US"/>
          </a:p>
          <a:p>
            <a:pPr lvl="0"/>
            <a:r>
              <a:rPr lang="en-US"/>
              <a:t>Note that this if for 2025 Sales Kickoff and Tier 1 Dealer Kickoffs and should NOT be used anytime before June 2024 or ever be used externally. Thanks! </a:t>
            </a:r>
          </a:p>
        </p:txBody>
      </p:sp>
      <p:sp>
        <p:nvSpPr>
          <p:cNvPr id="4" name="Date Placeholder 3">
            <a:extLst>
              <a:ext uri="{FF2B5EF4-FFF2-40B4-BE49-F238E27FC236}">
                <a16:creationId xmlns:a16="http://schemas.microsoft.com/office/drawing/2014/main" id="{3E88E033-61CD-D4AE-B82A-74109135F5C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32A4925-FF62-4176-A790-E51EBD1080C2}" type="datetimeFigureOut">
              <a:rPr lang="en-US" smtClean="0"/>
              <a:t>11/15/2025</a:t>
            </a:fld>
            <a:endParaRPr lang="en-US"/>
          </a:p>
        </p:txBody>
      </p:sp>
      <p:sp>
        <p:nvSpPr>
          <p:cNvPr id="5" name="Footer Placeholder 4">
            <a:extLst>
              <a:ext uri="{FF2B5EF4-FFF2-40B4-BE49-F238E27FC236}">
                <a16:creationId xmlns:a16="http://schemas.microsoft.com/office/drawing/2014/main" id="{0E87785A-4175-5740-AB67-DC2925AD270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F7C06B-7B54-4E86-6DB6-E30895FD2AB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909523-5D04-430C-8396-15A7093B1A28}" type="slidenum">
              <a:rPr lang="en-US" smtClean="0"/>
              <a:t>‹#›</a:t>
            </a:fld>
            <a:endParaRPr lang="en-US"/>
          </a:p>
        </p:txBody>
      </p:sp>
      <p:sp>
        <p:nvSpPr>
          <p:cNvPr id="8" name="TextBox 7">
            <a:extLst>
              <a:ext uri="{FF2B5EF4-FFF2-40B4-BE49-F238E27FC236}">
                <a16:creationId xmlns:a16="http://schemas.microsoft.com/office/drawing/2014/main" id="{6052FA24-DD1A-60F4-8BA3-B08D48FBD216}"/>
              </a:ext>
            </a:extLst>
          </p:cNvPr>
          <p:cNvSpPr txBox="1"/>
          <p:nvPr userDrawn="1">
            <p:extLst>
              <p:ext uri="{1162E1C5-73C7-4A58-AE30-91384D911F3F}">
                <p184:classification xmlns:p184="http://schemas.microsoft.com/office/powerpoint/2018/4/main" val="ftr"/>
              </p:ext>
            </p:extLst>
          </p:nvPr>
        </p:nvSpPr>
        <p:spPr>
          <a:xfrm>
            <a:off x="5626863" y="6642100"/>
            <a:ext cx="1008063" cy="115416"/>
          </a:xfrm>
          <a:prstGeom prst="rect">
            <a:avLst/>
          </a:prstGeom>
        </p:spPr>
        <p:txBody>
          <a:bodyPr horzOverflow="overflow" lIns="0" tIns="0" rIns="0" bIns="0">
            <a:spAutoFit/>
          </a:bodyPr>
          <a:lstStyle/>
          <a:p>
            <a:pPr algn="l"/>
            <a:r>
              <a:rPr lang="en-US" sz="750">
                <a:solidFill>
                  <a:srgbClr val="000000"/>
                </a:solidFill>
                <a:latin typeface="Arial" panose="020B0604020202020204" pitchFamily="34" charset="0"/>
                <a:cs typeface="Arial" panose="020B0604020202020204" pitchFamily="34" charset="0"/>
              </a:rPr>
              <a:t>---Internal Use--- </a:t>
            </a:r>
          </a:p>
        </p:txBody>
      </p:sp>
    </p:spTree>
    <p:extLst>
      <p:ext uri="{BB962C8B-B14F-4D97-AF65-F5344CB8AC3E}">
        <p14:creationId xmlns:p14="http://schemas.microsoft.com/office/powerpoint/2010/main" val="2173941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2.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44.jpe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6.png"/><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1.png"/><Relationship Id="rId2" Type="http://schemas.openxmlformats.org/officeDocument/2006/relationships/image" Target="../media/image49.jpe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50.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2.jpeg"/><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EE574-B062-BE7C-E442-A692F5EAA5A8}"/>
              </a:ext>
            </a:extLst>
          </p:cNvPr>
          <p:cNvSpPr>
            <a:spLocks noGrp="1"/>
          </p:cNvSpPr>
          <p:nvPr>
            <p:ph type="title"/>
          </p:nvPr>
        </p:nvSpPr>
        <p:spPr/>
        <p:txBody>
          <a:bodyPr>
            <a:noAutofit/>
          </a:bodyPr>
          <a:lstStyle/>
          <a:p>
            <a:pPr algn="ctr"/>
            <a:r>
              <a:rPr lang="en-US" sz="4500" dirty="0"/>
              <a:t>What happened to our yields?!?</a:t>
            </a:r>
          </a:p>
        </p:txBody>
      </p:sp>
      <p:sp>
        <p:nvSpPr>
          <p:cNvPr id="5" name="TextBox 4">
            <a:extLst>
              <a:ext uri="{FF2B5EF4-FFF2-40B4-BE49-F238E27FC236}">
                <a16:creationId xmlns:a16="http://schemas.microsoft.com/office/drawing/2014/main" id="{A2D5EA09-1C14-2759-F3AF-0F687DE396DC}"/>
              </a:ext>
            </a:extLst>
          </p:cNvPr>
          <p:cNvSpPr txBox="1"/>
          <p:nvPr/>
        </p:nvSpPr>
        <p:spPr>
          <a:xfrm>
            <a:off x="2110249" y="2350524"/>
            <a:ext cx="5010764" cy="1338828"/>
          </a:xfrm>
          <a:prstGeom prst="rect">
            <a:avLst/>
          </a:prstGeom>
          <a:noFill/>
        </p:spPr>
        <p:txBody>
          <a:bodyPr wrap="square" rtlCol="0">
            <a:spAutoFit/>
          </a:bodyPr>
          <a:lstStyle/>
          <a:p>
            <a:pPr algn="ctr"/>
            <a:r>
              <a:rPr lang="en-US" sz="4050" b="1" dirty="0">
                <a:solidFill>
                  <a:prstClr val="black"/>
                </a:solidFill>
                <a:latin typeface="Calibri" panose="020F0502020204030204"/>
              </a:rPr>
              <a:t>WHAT HAPPENED TO YIELDS IN 2025?!?</a:t>
            </a:r>
          </a:p>
        </p:txBody>
      </p:sp>
    </p:spTree>
    <p:extLst>
      <p:ext uri="{BB962C8B-B14F-4D97-AF65-F5344CB8AC3E}">
        <p14:creationId xmlns:p14="http://schemas.microsoft.com/office/powerpoint/2010/main" val="4212614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1" y="2430114"/>
            <a:ext cx="3761899" cy="1487523"/>
          </a:xfrm>
          <a:prstGeom prst="rect">
            <a:avLst/>
          </a:prstGeom>
          <a:solidFill>
            <a:srgbClr val="E7ECEA"/>
          </a:solidFill>
        </p:spPr>
        <p:txBody>
          <a:bodyPr vert="horz" wrap="square" lIns="0" tIns="94298" rIns="0" bIns="0" rtlCol="0">
            <a:spAutoFit/>
          </a:bodyPr>
          <a:lstStyle/>
          <a:p>
            <a:pPr>
              <a:spcBef>
                <a:spcPts val="743"/>
              </a:spcBef>
            </a:pPr>
            <a:endParaRPr sz="1200">
              <a:solidFill>
                <a:prstClr val="black"/>
              </a:solidFill>
              <a:latin typeface="Times New Roman"/>
              <a:cs typeface="Times New Roman"/>
            </a:endParaRPr>
          </a:p>
          <a:p>
            <a:pPr marL="310038" marR="370523" indent="-171450">
              <a:lnSpc>
                <a:spcPts val="1200"/>
              </a:lnSpc>
              <a:buFontTx/>
              <a:buChar char="•"/>
              <a:tabLst>
                <a:tab pos="310038" algn="l"/>
              </a:tabLst>
            </a:pPr>
            <a:r>
              <a:rPr sz="1200">
                <a:solidFill>
                  <a:srgbClr val="231F20"/>
                </a:solidFill>
                <a:latin typeface="Gotham Book"/>
                <a:cs typeface="Gotham Book"/>
              </a:rPr>
              <a:t>Maintains</a:t>
            </a:r>
            <a:r>
              <a:rPr sz="1200" spc="-41">
                <a:solidFill>
                  <a:srgbClr val="231F20"/>
                </a:solidFill>
                <a:latin typeface="Gotham Book"/>
                <a:cs typeface="Gotham Book"/>
              </a:rPr>
              <a:t> </a:t>
            </a:r>
            <a:r>
              <a:rPr sz="1200" spc="-8">
                <a:solidFill>
                  <a:srgbClr val="231F20"/>
                </a:solidFill>
                <a:latin typeface="Gotham Book"/>
                <a:cs typeface="Gotham Book"/>
              </a:rPr>
              <a:t>consistent</a:t>
            </a:r>
            <a:r>
              <a:rPr sz="1200" spc="-38">
                <a:solidFill>
                  <a:srgbClr val="231F20"/>
                </a:solidFill>
                <a:latin typeface="Gotham Book"/>
                <a:cs typeface="Gotham Book"/>
              </a:rPr>
              <a:t> </a:t>
            </a:r>
            <a:r>
              <a:rPr sz="1200" spc="-8">
                <a:solidFill>
                  <a:srgbClr val="231F20"/>
                </a:solidFill>
                <a:latin typeface="Gotham Book"/>
                <a:cs typeface="Gotham Book"/>
              </a:rPr>
              <a:t>performance</a:t>
            </a:r>
            <a:r>
              <a:rPr sz="1200" spc="-41">
                <a:solidFill>
                  <a:srgbClr val="231F20"/>
                </a:solidFill>
                <a:latin typeface="Gotham Book"/>
                <a:cs typeface="Gotham Book"/>
              </a:rPr>
              <a:t> </a:t>
            </a:r>
            <a:r>
              <a:rPr sz="1200" spc="-8">
                <a:solidFill>
                  <a:srgbClr val="231F20"/>
                </a:solidFill>
                <a:latin typeface="Gotham Book"/>
                <a:cs typeface="Gotham Book"/>
              </a:rPr>
              <a:t>across </a:t>
            </a:r>
            <a:r>
              <a:rPr sz="1200">
                <a:solidFill>
                  <a:srgbClr val="231F20"/>
                </a:solidFill>
                <a:latin typeface="Gotham Book"/>
                <a:cs typeface="Gotham Book"/>
              </a:rPr>
              <a:t>multiple</a:t>
            </a:r>
            <a:r>
              <a:rPr sz="1200" spc="-60">
                <a:solidFill>
                  <a:srgbClr val="231F20"/>
                </a:solidFill>
                <a:latin typeface="Gotham Book"/>
                <a:cs typeface="Gotham Book"/>
              </a:rPr>
              <a:t> </a:t>
            </a:r>
            <a:r>
              <a:rPr sz="1200">
                <a:solidFill>
                  <a:srgbClr val="231F20"/>
                </a:solidFill>
                <a:latin typeface="Gotham Book"/>
                <a:cs typeface="Gotham Book"/>
              </a:rPr>
              <a:t>cropping</a:t>
            </a:r>
            <a:r>
              <a:rPr sz="1200" spc="-56">
                <a:solidFill>
                  <a:srgbClr val="231F20"/>
                </a:solidFill>
                <a:latin typeface="Gotham Book"/>
                <a:cs typeface="Gotham Book"/>
              </a:rPr>
              <a:t> </a:t>
            </a:r>
            <a:r>
              <a:rPr sz="1200" spc="-8">
                <a:solidFill>
                  <a:srgbClr val="231F20"/>
                </a:solidFill>
                <a:latin typeface="Gotham Book"/>
                <a:cs typeface="Gotham Book"/>
              </a:rPr>
              <a:t>systems</a:t>
            </a:r>
            <a:r>
              <a:rPr sz="1200" spc="-56">
                <a:solidFill>
                  <a:srgbClr val="231F20"/>
                </a:solidFill>
                <a:latin typeface="Gotham Book"/>
                <a:cs typeface="Gotham Book"/>
              </a:rPr>
              <a:t> </a:t>
            </a:r>
            <a:r>
              <a:rPr sz="1200">
                <a:solidFill>
                  <a:srgbClr val="231F20"/>
                </a:solidFill>
                <a:latin typeface="Gotham Book"/>
                <a:cs typeface="Gotham Book"/>
              </a:rPr>
              <a:t>and</a:t>
            </a:r>
            <a:r>
              <a:rPr sz="1200" spc="-60">
                <a:solidFill>
                  <a:srgbClr val="231F20"/>
                </a:solidFill>
                <a:latin typeface="Gotham Book"/>
                <a:cs typeface="Gotham Book"/>
              </a:rPr>
              <a:t> </a:t>
            </a:r>
            <a:r>
              <a:rPr sz="1200" spc="-15">
                <a:solidFill>
                  <a:srgbClr val="231F20"/>
                </a:solidFill>
                <a:latin typeface="Gotham Book"/>
                <a:cs typeface="Gotham Book"/>
              </a:rPr>
              <a:t>many </a:t>
            </a:r>
            <a:r>
              <a:rPr sz="1200" spc="-8">
                <a:solidFill>
                  <a:srgbClr val="231F20"/>
                </a:solidFill>
                <a:latin typeface="Gotham Book"/>
                <a:cs typeface="Gotham Book"/>
              </a:rPr>
              <a:t>environments</a:t>
            </a:r>
            <a:endParaRPr sz="1200">
              <a:solidFill>
                <a:prstClr val="black"/>
              </a:solidFill>
              <a:latin typeface="Gotham Book"/>
              <a:cs typeface="Gotham Book"/>
            </a:endParaRPr>
          </a:p>
          <a:p>
            <a:pPr marL="310038" marR="672941" indent="-171450">
              <a:lnSpc>
                <a:spcPts val="1200"/>
              </a:lnSpc>
              <a:spcBef>
                <a:spcPts val="1080"/>
              </a:spcBef>
              <a:buFontTx/>
              <a:buChar char="•"/>
              <a:tabLst>
                <a:tab pos="310038" algn="l"/>
              </a:tabLst>
            </a:pPr>
            <a:r>
              <a:rPr sz="1200">
                <a:solidFill>
                  <a:srgbClr val="231F20"/>
                </a:solidFill>
                <a:latin typeface="Gotham Book"/>
                <a:cs typeface="Gotham Book"/>
              </a:rPr>
              <a:t>Responds</a:t>
            </a:r>
            <a:r>
              <a:rPr sz="1200" spc="-49">
                <a:solidFill>
                  <a:srgbClr val="231F20"/>
                </a:solidFill>
                <a:latin typeface="Gotham Book"/>
                <a:cs typeface="Gotham Book"/>
              </a:rPr>
              <a:t> </a:t>
            </a:r>
            <a:r>
              <a:rPr sz="1200" spc="-15">
                <a:solidFill>
                  <a:srgbClr val="231F20"/>
                </a:solidFill>
                <a:latin typeface="Gotham Book"/>
                <a:cs typeface="Gotham Book"/>
              </a:rPr>
              <a:t>favorably</a:t>
            </a:r>
            <a:r>
              <a:rPr sz="1200" spc="-45">
                <a:solidFill>
                  <a:srgbClr val="231F20"/>
                </a:solidFill>
                <a:latin typeface="Gotham Book"/>
                <a:cs typeface="Gotham Book"/>
              </a:rPr>
              <a:t> </a:t>
            </a:r>
            <a:r>
              <a:rPr sz="1200">
                <a:solidFill>
                  <a:srgbClr val="231F20"/>
                </a:solidFill>
                <a:latin typeface="Gotham Book"/>
                <a:cs typeface="Gotham Book"/>
              </a:rPr>
              <a:t>to</a:t>
            </a:r>
            <a:r>
              <a:rPr sz="1200" spc="-45">
                <a:solidFill>
                  <a:srgbClr val="231F20"/>
                </a:solidFill>
                <a:latin typeface="Gotham Book"/>
                <a:cs typeface="Gotham Book"/>
              </a:rPr>
              <a:t> </a:t>
            </a:r>
            <a:r>
              <a:rPr sz="1200">
                <a:solidFill>
                  <a:srgbClr val="231F20"/>
                </a:solidFill>
                <a:latin typeface="Gotham Book"/>
                <a:cs typeface="Gotham Book"/>
              </a:rPr>
              <a:t>fungicide</a:t>
            </a:r>
            <a:r>
              <a:rPr sz="1200" spc="-45">
                <a:solidFill>
                  <a:srgbClr val="231F20"/>
                </a:solidFill>
                <a:latin typeface="Gotham Book"/>
                <a:cs typeface="Gotham Book"/>
              </a:rPr>
              <a:t> </a:t>
            </a:r>
            <a:r>
              <a:rPr sz="1200" spc="-19">
                <a:solidFill>
                  <a:srgbClr val="231F20"/>
                </a:solidFill>
                <a:latin typeface="Gotham Book"/>
                <a:cs typeface="Gotham Book"/>
              </a:rPr>
              <a:t>and </a:t>
            </a:r>
            <a:r>
              <a:rPr sz="1200" spc="-15">
                <a:solidFill>
                  <a:srgbClr val="231F20"/>
                </a:solidFill>
                <a:latin typeface="Gotham Book"/>
                <a:cs typeface="Gotham Book"/>
              </a:rPr>
              <a:t>sidedress-</a:t>
            </a:r>
            <a:r>
              <a:rPr sz="1200">
                <a:solidFill>
                  <a:srgbClr val="231F20"/>
                </a:solidFill>
                <a:latin typeface="Gotham Book"/>
                <a:cs typeface="Gotham Book"/>
              </a:rPr>
              <a:t>nitrogen</a:t>
            </a:r>
            <a:r>
              <a:rPr sz="1200" spc="-38">
                <a:solidFill>
                  <a:srgbClr val="231F20"/>
                </a:solidFill>
                <a:latin typeface="Gotham Book"/>
                <a:cs typeface="Gotham Book"/>
              </a:rPr>
              <a:t> </a:t>
            </a:r>
            <a:r>
              <a:rPr sz="1200" spc="-8">
                <a:solidFill>
                  <a:srgbClr val="231F20"/>
                </a:solidFill>
                <a:latin typeface="Gotham Book"/>
                <a:cs typeface="Gotham Book"/>
              </a:rPr>
              <a:t>applications</a:t>
            </a:r>
            <a:endParaRPr sz="1200">
              <a:solidFill>
                <a:prstClr val="black"/>
              </a:solidFill>
              <a:latin typeface="Gotham Book"/>
              <a:cs typeface="Gotham Book"/>
            </a:endParaRPr>
          </a:p>
          <a:p>
            <a:pPr marL="310038" marR="276701" indent="-171450">
              <a:lnSpc>
                <a:spcPts val="1200"/>
              </a:lnSpc>
              <a:spcBef>
                <a:spcPts val="1080"/>
              </a:spcBef>
              <a:buFontTx/>
              <a:buChar char="•"/>
              <a:tabLst>
                <a:tab pos="310038" algn="l"/>
              </a:tabLst>
            </a:pPr>
            <a:r>
              <a:rPr sz="1200">
                <a:solidFill>
                  <a:srgbClr val="231F20"/>
                </a:solidFill>
                <a:latin typeface="Gotham Book"/>
                <a:cs typeface="Gotham Book"/>
              </a:rPr>
              <a:t>Plant</a:t>
            </a:r>
            <a:r>
              <a:rPr sz="1200" spc="-34">
                <a:solidFill>
                  <a:srgbClr val="231F20"/>
                </a:solidFill>
                <a:latin typeface="Gotham Book"/>
                <a:cs typeface="Gotham Book"/>
              </a:rPr>
              <a:t> </a:t>
            </a:r>
            <a:r>
              <a:rPr sz="1200">
                <a:solidFill>
                  <a:srgbClr val="231F20"/>
                </a:solidFill>
                <a:latin typeface="Gotham Book"/>
                <a:cs typeface="Gotham Book"/>
              </a:rPr>
              <a:t>at</a:t>
            </a:r>
            <a:r>
              <a:rPr sz="1200" spc="-30">
                <a:solidFill>
                  <a:srgbClr val="231F20"/>
                </a:solidFill>
                <a:latin typeface="Gotham Book"/>
                <a:cs typeface="Gotham Book"/>
              </a:rPr>
              <a:t> </a:t>
            </a:r>
            <a:r>
              <a:rPr sz="1200">
                <a:solidFill>
                  <a:srgbClr val="231F20"/>
                </a:solidFill>
                <a:latin typeface="Gotham Book"/>
                <a:cs typeface="Gotham Book"/>
              </a:rPr>
              <a:t>medium</a:t>
            </a:r>
            <a:r>
              <a:rPr sz="1200" spc="-34">
                <a:solidFill>
                  <a:srgbClr val="231F20"/>
                </a:solidFill>
                <a:latin typeface="Gotham Book"/>
                <a:cs typeface="Gotham Book"/>
              </a:rPr>
              <a:t> </a:t>
            </a:r>
            <a:r>
              <a:rPr sz="1200">
                <a:solidFill>
                  <a:srgbClr val="231F20"/>
                </a:solidFill>
                <a:latin typeface="Gotham Book"/>
                <a:cs typeface="Gotham Book"/>
              </a:rPr>
              <a:t>to</a:t>
            </a:r>
            <a:r>
              <a:rPr sz="1200" spc="-30">
                <a:solidFill>
                  <a:srgbClr val="231F20"/>
                </a:solidFill>
                <a:latin typeface="Gotham Book"/>
                <a:cs typeface="Gotham Book"/>
              </a:rPr>
              <a:t> </a:t>
            </a:r>
            <a:r>
              <a:rPr sz="1200">
                <a:solidFill>
                  <a:srgbClr val="231F20"/>
                </a:solidFill>
                <a:latin typeface="Gotham Book"/>
                <a:cs typeface="Gotham Book"/>
              </a:rPr>
              <a:t>higher</a:t>
            </a:r>
            <a:r>
              <a:rPr sz="1200" spc="-34">
                <a:solidFill>
                  <a:srgbClr val="231F20"/>
                </a:solidFill>
                <a:latin typeface="Gotham Book"/>
                <a:cs typeface="Gotham Book"/>
              </a:rPr>
              <a:t> </a:t>
            </a:r>
            <a:r>
              <a:rPr sz="1200">
                <a:solidFill>
                  <a:srgbClr val="231F20"/>
                </a:solidFill>
                <a:latin typeface="Gotham Book"/>
                <a:cs typeface="Gotham Book"/>
              </a:rPr>
              <a:t>populations</a:t>
            </a:r>
            <a:r>
              <a:rPr sz="1200" spc="-30">
                <a:solidFill>
                  <a:srgbClr val="231F20"/>
                </a:solidFill>
                <a:latin typeface="Gotham Book"/>
                <a:cs typeface="Gotham Book"/>
              </a:rPr>
              <a:t> </a:t>
            </a:r>
            <a:r>
              <a:rPr sz="1200" spc="-19">
                <a:solidFill>
                  <a:srgbClr val="231F20"/>
                </a:solidFill>
                <a:latin typeface="Gotham Book"/>
                <a:cs typeface="Gotham Book"/>
              </a:rPr>
              <a:t>for </a:t>
            </a:r>
            <a:r>
              <a:rPr sz="1200">
                <a:solidFill>
                  <a:srgbClr val="231F20"/>
                </a:solidFill>
                <a:latin typeface="Gotham Book"/>
                <a:cs typeface="Gotham Book"/>
              </a:rPr>
              <a:t>optimal</a:t>
            </a:r>
            <a:r>
              <a:rPr sz="1200" spc="-49">
                <a:solidFill>
                  <a:srgbClr val="231F20"/>
                </a:solidFill>
                <a:latin typeface="Gotham Book"/>
                <a:cs typeface="Gotham Book"/>
              </a:rPr>
              <a:t> </a:t>
            </a:r>
            <a:r>
              <a:rPr sz="1200" spc="-8">
                <a:solidFill>
                  <a:srgbClr val="231F20"/>
                </a:solidFill>
                <a:latin typeface="Gotham Book"/>
                <a:cs typeface="Gotham Book"/>
              </a:rPr>
              <a:t>performance</a:t>
            </a:r>
            <a:endParaRPr sz="1200">
              <a:solidFill>
                <a:prstClr val="black"/>
              </a:solidFill>
              <a:latin typeface="Gotham Book"/>
              <a:cs typeface="Gotham Book"/>
            </a:endParaRPr>
          </a:p>
        </p:txBody>
      </p:sp>
      <p:sp>
        <p:nvSpPr>
          <p:cNvPr id="3" name="object 3"/>
          <p:cNvSpPr/>
          <p:nvPr/>
        </p:nvSpPr>
        <p:spPr>
          <a:xfrm>
            <a:off x="1524001" y="857252"/>
            <a:ext cx="9142095" cy="802481"/>
          </a:xfrm>
          <a:custGeom>
            <a:avLst/>
            <a:gdLst/>
            <a:ahLst/>
            <a:cxnLst/>
            <a:rect l="l" t="t" r="r" b="b"/>
            <a:pathLst>
              <a:path w="12189460" h="1069975">
                <a:moveTo>
                  <a:pt x="12188952" y="0"/>
                </a:moveTo>
                <a:lnTo>
                  <a:pt x="0" y="0"/>
                </a:lnTo>
                <a:lnTo>
                  <a:pt x="0" y="1069848"/>
                </a:lnTo>
                <a:lnTo>
                  <a:pt x="12188952" y="1069848"/>
                </a:lnTo>
                <a:lnTo>
                  <a:pt x="12188952"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4" name="object 4"/>
          <p:cNvSpPr txBox="1">
            <a:spLocks noGrp="1"/>
          </p:cNvSpPr>
          <p:nvPr>
            <p:ph type="title"/>
          </p:nvPr>
        </p:nvSpPr>
        <p:spPr>
          <a:xfrm>
            <a:off x="1653123" y="1112920"/>
            <a:ext cx="2138363" cy="508216"/>
          </a:xfrm>
        </p:spPr>
        <p:txBody>
          <a:bodyPr vert="horz" wrap="square" lIns="0" tIns="9525" rIns="0" bIns="0" rtlCol="0" anchor="ctr">
            <a:spAutoFit/>
          </a:bodyPr>
          <a:lstStyle/>
          <a:p>
            <a:r>
              <a:rPr lang="en-US"/>
              <a:t>A632-68</a:t>
            </a:r>
          </a:p>
        </p:txBody>
      </p:sp>
      <p:sp>
        <p:nvSpPr>
          <p:cNvPr id="49" name="object 49"/>
          <p:cNvSpPr txBox="1">
            <a:spLocks noGrp="1"/>
          </p:cNvSpPr>
          <p:nvPr>
            <p:ph type="ftr" sz="quarter" idx="5"/>
          </p:nvPr>
        </p:nvSpPr>
        <p:spPr>
          <a:xfrm>
            <a:off x="1848910" y="5813967"/>
            <a:ext cx="8494183" cy="147637"/>
          </a:xfrm>
        </p:spPr>
        <p:txBody>
          <a:bodyPr vert="horz" wrap="square" lIns="0" tIns="9049" rIns="0" bIns="0" rtlCol="0" anchor="ctr">
            <a:spAutoFit/>
          </a:bodyPr>
          <a:lstStyle/>
          <a:p>
            <a:r>
              <a:rPr lang="en-US">
                <a:solidFill>
                  <a:prstClr val="white"/>
                </a:solidFill>
              </a:rPr>
              <a:t>COMPANY CONFIDENTIAL – Not for Distribution</a:t>
            </a:r>
          </a:p>
          <a:p>
            <a:r>
              <a:rPr lang="en-US">
                <a:solidFill>
                  <a:prstClr val="white"/>
                </a:solidFill>
              </a:rPr>
              <a:t>Performance may vary from location to location and from year to year, as local growing, soil and weather conditions may vary. Growers should evaluate data from multiple locations and years whenever possible and should consider the impacts of these conditions on the grower’s fields.</a:t>
            </a:r>
          </a:p>
        </p:txBody>
      </p:sp>
      <p:pic>
        <p:nvPicPr>
          <p:cNvPr id="51" name="Picture Placeholder 50">
            <a:extLst>
              <a:ext uri="{FF2B5EF4-FFF2-40B4-BE49-F238E27FC236}">
                <a16:creationId xmlns:a16="http://schemas.microsoft.com/office/drawing/2014/main" id="{CCAB240A-08E8-BDA5-3DEF-F31B48AA33AC}"/>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8096" b="28096"/>
          <a:stretch>
            <a:fillRect/>
          </a:stretch>
        </p:blipFill>
        <p:spPr/>
      </p:pic>
      <p:sp>
        <p:nvSpPr>
          <p:cNvPr id="5" name="object 5"/>
          <p:cNvSpPr txBox="1"/>
          <p:nvPr/>
        </p:nvSpPr>
        <p:spPr>
          <a:xfrm>
            <a:off x="1653123" y="1682214"/>
            <a:ext cx="559594" cy="182742"/>
          </a:xfrm>
          <a:prstGeom prst="rect">
            <a:avLst/>
          </a:prstGeom>
        </p:spPr>
        <p:txBody>
          <a:bodyPr vert="horz" wrap="square" lIns="0" tIns="9525" rIns="0" bIns="0" rtlCol="0">
            <a:spAutoFit/>
          </a:bodyPr>
          <a:lstStyle/>
          <a:p>
            <a:pPr marL="9525">
              <a:spcBef>
                <a:spcPts val="75"/>
              </a:spcBef>
            </a:pPr>
            <a:r>
              <a:rPr sz="1125" spc="-8">
                <a:solidFill>
                  <a:srgbClr val="0E4633"/>
                </a:solidFill>
                <a:latin typeface="Gotham Bold"/>
                <a:cs typeface="Gotham Bold"/>
              </a:rPr>
              <a:t>TRAITS</a:t>
            </a:r>
            <a:endParaRPr sz="1125">
              <a:solidFill>
                <a:prstClr val="black"/>
              </a:solidFill>
              <a:latin typeface="Gotham Bold"/>
              <a:cs typeface="Gotham Bold"/>
            </a:endParaRPr>
          </a:p>
        </p:txBody>
      </p:sp>
      <p:grpSp>
        <p:nvGrpSpPr>
          <p:cNvPr id="6" name="object 6"/>
          <p:cNvGrpSpPr/>
          <p:nvPr/>
        </p:nvGrpSpPr>
        <p:grpSpPr>
          <a:xfrm>
            <a:off x="4193734" y="932754"/>
            <a:ext cx="6232207" cy="651510"/>
            <a:chOff x="3559644" y="100672"/>
            <a:chExt cx="8309609" cy="868680"/>
          </a:xfrm>
        </p:grpSpPr>
        <p:sp>
          <p:nvSpPr>
            <p:cNvPr id="7" name="object 7"/>
            <p:cNvSpPr/>
            <p:nvPr/>
          </p:nvSpPr>
          <p:spPr>
            <a:xfrm>
              <a:off x="10954499" y="105485"/>
              <a:ext cx="915035" cy="864235"/>
            </a:xfrm>
            <a:custGeom>
              <a:avLst/>
              <a:gdLst/>
              <a:ahLst/>
              <a:cxnLst/>
              <a:rect l="l" t="t" r="r" b="b"/>
              <a:pathLst>
                <a:path w="915034" h="864235">
                  <a:moveTo>
                    <a:pt x="168605" y="823048"/>
                  </a:moveTo>
                  <a:lnTo>
                    <a:pt x="161747" y="803478"/>
                  </a:lnTo>
                  <a:lnTo>
                    <a:pt x="147231" y="762050"/>
                  </a:lnTo>
                  <a:lnTo>
                    <a:pt x="133337" y="722414"/>
                  </a:lnTo>
                  <a:lnTo>
                    <a:pt x="109435" y="654240"/>
                  </a:lnTo>
                  <a:lnTo>
                    <a:pt x="98221" y="654240"/>
                  </a:lnTo>
                  <a:lnTo>
                    <a:pt x="98221" y="762050"/>
                  </a:lnTo>
                  <a:lnTo>
                    <a:pt x="69303" y="762050"/>
                  </a:lnTo>
                  <a:lnTo>
                    <a:pt x="83489" y="722414"/>
                  </a:lnTo>
                  <a:lnTo>
                    <a:pt x="98221" y="762050"/>
                  </a:lnTo>
                  <a:lnTo>
                    <a:pt x="98221" y="654240"/>
                  </a:lnTo>
                  <a:lnTo>
                    <a:pt x="58623" y="654240"/>
                  </a:lnTo>
                  <a:lnTo>
                    <a:pt x="0" y="822794"/>
                  </a:lnTo>
                  <a:lnTo>
                    <a:pt x="48717" y="822794"/>
                  </a:lnTo>
                  <a:lnTo>
                    <a:pt x="56248" y="803478"/>
                  </a:lnTo>
                  <a:lnTo>
                    <a:pt x="112344" y="803478"/>
                  </a:lnTo>
                  <a:lnTo>
                    <a:pt x="119773" y="822794"/>
                  </a:lnTo>
                  <a:lnTo>
                    <a:pt x="119862" y="823048"/>
                  </a:lnTo>
                  <a:lnTo>
                    <a:pt x="168605" y="823048"/>
                  </a:lnTo>
                  <a:close/>
                </a:path>
                <a:path w="915034" h="864235">
                  <a:moveTo>
                    <a:pt x="271157" y="759955"/>
                  </a:moveTo>
                  <a:lnTo>
                    <a:pt x="260413" y="718375"/>
                  </a:lnTo>
                  <a:lnTo>
                    <a:pt x="269506" y="700963"/>
                  </a:lnTo>
                  <a:lnTo>
                    <a:pt x="228180" y="700963"/>
                  </a:lnTo>
                  <a:lnTo>
                    <a:pt x="228180" y="746391"/>
                  </a:lnTo>
                  <a:lnTo>
                    <a:pt x="228180" y="764997"/>
                  </a:lnTo>
                  <a:lnTo>
                    <a:pt x="218986" y="770229"/>
                  </a:lnTo>
                  <a:lnTo>
                    <a:pt x="202526" y="770229"/>
                  </a:lnTo>
                  <a:lnTo>
                    <a:pt x="195948" y="763587"/>
                  </a:lnTo>
                  <a:lnTo>
                    <a:pt x="195948" y="746391"/>
                  </a:lnTo>
                  <a:lnTo>
                    <a:pt x="203873" y="739609"/>
                  </a:lnTo>
                  <a:lnTo>
                    <a:pt x="220256" y="739609"/>
                  </a:lnTo>
                  <a:lnTo>
                    <a:pt x="228180" y="746391"/>
                  </a:lnTo>
                  <a:lnTo>
                    <a:pt x="228180" y="700963"/>
                  </a:lnTo>
                  <a:lnTo>
                    <a:pt x="204939" y="700963"/>
                  </a:lnTo>
                  <a:lnTo>
                    <a:pt x="198780" y="702081"/>
                  </a:lnTo>
                  <a:lnTo>
                    <a:pt x="163626" y="722223"/>
                  </a:lnTo>
                  <a:lnTo>
                    <a:pt x="154051" y="752500"/>
                  </a:lnTo>
                  <a:lnTo>
                    <a:pt x="157949" y="775106"/>
                  </a:lnTo>
                  <a:lnTo>
                    <a:pt x="169227" y="793737"/>
                  </a:lnTo>
                  <a:lnTo>
                    <a:pt x="187210" y="806399"/>
                  </a:lnTo>
                  <a:lnTo>
                    <a:pt x="211264" y="811060"/>
                  </a:lnTo>
                  <a:lnTo>
                    <a:pt x="214350" y="811060"/>
                  </a:lnTo>
                  <a:lnTo>
                    <a:pt x="220167" y="811403"/>
                  </a:lnTo>
                  <a:lnTo>
                    <a:pt x="223113" y="808913"/>
                  </a:lnTo>
                  <a:lnTo>
                    <a:pt x="224028" y="809421"/>
                  </a:lnTo>
                  <a:lnTo>
                    <a:pt x="225501" y="810526"/>
                  </a:lnTo>
                  <a:lnTo>
                    <a:pt x="225501" y="821931"/>
                  </a:lnTo>
                  <a:lnTo>
                    <a:pt x="221170" y="827557"/>
                  </a:lnTo>
                  <a:lnTo>
                    <a:pt x="221056" y="827709"/>
                  </a:lnTo>
                  <a:lnTo>
                    <a:pt x="209918" y="827709"/>
                  </a:lnTo>
                  <a:lnTo>
                    <a:pt x="202095" y="827163"/>
                  </a:lnTo>
                  <a:lnTo>
                    <a:pt x="193852" y="825195"/>
                  </a:lnTo>
                  <a:lnTo>
                    <a:pt x="185496" y="821321"/>
                  </a:lnTo>
                  <a:lnTo>
                    <a:pt x="177330" y="815086"/>
                  </a:lnTo>
                  <a:lnTo>
                    <a:pt x="156337" y="844080"/>
                  </a:lnTo>
                  <a:lnTo>
                    <a:pt x="169443" y="853960"/>
                  </a:lnTo>
                  <a:lnTo>
                    <a:pt x="182473" y="859942"/>
                  </a:lnTo>
                  <a:lnTo>
                    <a:pt x="195503" y="862901"/>
                  </a:lnTo>
                  <a:lnTo>
                    <a:pt x="208572" y="863701"/>
                  </a:lnTo>
                  <a:lnTo>
                    <a:pt x="223837" y="862545"/>
                  </a:lnTo>
                  <a:lnTo>
                    <a:pt x="239306" y="858024"/>
                  </a:lnTo>
                  <a:lnTo>
                    <a:pt x="253479" y="848499"/>
                  </a:lnTo>
                  <a:lnTo>
                    <a:pt x="264820" y="832396"/>
                  </a:lnTo>
                  <a:lnTo>
                    <a:pt x="267030" y="827709"/>
                  </a:lnTo>
                  <a:lnTo>
                    <a:pt x="267106" y="827557"/>
                  </a:lnTo>
                  <a:lnTo>
                    <a:pt x="269011" y="820597"/>
                  </a:lnTo>
                  <a:lnTo>
                    <a:pt x="268960" y="808913"/>
                  </a:lnTo>
                  <a:lnTo>
                    <a:pt x="267373" y="800862"/>
                  </a:lnTo>
                  <a:lnTo>
                    <a:pt x="263144" y="792403"/>
                  </a:lnTo>
                  <a:lnTo>
                    <a:pt x="259334" y="788492"/>
                  </a:lnTo>
                  <a:lnTo>
                    <a:pt x="259334" y="785812"/>
                  </a:lnTo>
                  <a:lnTo>
                    <a:pt x="266039" y="777633"/>
                  </a:lnTo>
                  <a:lnTo>
                    <a:pt x="268592" y="770229"/>
                  </a:lnTo>
                  <a:lnTo>
                    <a:pt x="269532" y="767499"/>
                  </a:lnTo>
                  <a:lnTo>
                    <a:pt x="271157" y="759955"/>
                  </a:lnTo>
                  <a:close/>
                </a:path>
                <a:path w="915034" h="864235">
                  <a:moveTo>
                    <a:pt x="345440" y="702119"/>
                  </a:moveTo>
                  <a:lnTo>
                    <a:pt x="344081" y="702564"/>
                  </a:lnTo>
                  <a:lnTo>
                    <a:pt x="342036" y="702005"/>
                  </a:lnTo>
                  <a:lnTo>
                    <a:pt x="333844" y="702005"/>
                  </a:lnTo>
                  <a:lnTo>
                    <a:pt x="327710" y="705713"/>
                  </a:lnTo>
                  <a:lnTo>
                    <a:pt x="319112" y="709041"/>
                  </a:lnTo>
                  <a:lnTo>
                    <a:pt x="319112" y="702081"/>
                  </a:lnTo>
                  <a:lnTo>
                    <a:pt x="276313" y="702081"/>
                  </a:lnTo>
                  <a:lnTo>
                    <a:pt x="276313" y="823328"/>
                  </a:lnTo>
                  <a:lnTo>
                    <a:pt x="319176" y="823328"/>
                  </a:lnTo>
                  <a:lnTo>
                    <a:pt x="319176" y="765187"/>
                  </a:lnTo>
                  <a:lnTo>
                    <a:pt x="319341" y="757072"/>
                  </a:lnTo>
                  <a:lnTo>
                    <a:pt x="345440" y="741680"/>
                  </a:lnTo>
                  <a:lnTo>
                    <a:pt x="345440" y="702119"/>
                  </a:lnTo>
                  <a:close/>
                </a:path>
                <a:path w="915034" h="864235">
                  <a:moveTo>
                    <a:pt x="393801" y="702614"/>
                  </a:moveTo>
                  <a:lnTo>
                    <a:pt x="350443" y="702614"/>
                  </a:lnTo>
                  <a:lnTo>
                    <a:pt x="350443" y="822794"/>
                  </a:lnTo>
                  <a:lnTo>
                    <a:pt x="393801" y="822794"/>
                  </a:lnTo>
                  <a:lnTo>
                    <a:pt x="393801" y="702614"/>
                  </a:lnTo>
                  <a:close/>
                </a:path>
                <a:path w="915034" h="864235">
                  <a:moveTo>
                    <a:pt x="393801" y="652119"/>
                  </a:moveTo>
                  <a:lnTo>
                    <a:pt x="350443" y="652119"/>
                  </a:lnTo>
                  <a:lnTo>
                    <a:pt x="350443" y="689571"/>
                  </a:lnTo>
                  <a:lnTo>
                    <a:pt x="393801" y="689571"/>
                  </a:lnTo>
                  <a:lnTo>
                    <a:pt x="393801" y="652119"/>
                  </a:lnTo>
                  <a:close/>
                </a:path>
                <a:path w="915034" h="864235">
                  <a:moveTo>
                    <a:pt x="550316" y="668362"/>
                  </a:moveTo>
                  <a:lnTo>
                    <a:pt x="535774" y="660196"/>
                  </a:lnTo>
                  <a:lnTo>
                    <a:pt x="521119" y="654824"/>
                  </a:lnTo>
                  <a:lnTo>
                    <a:pt x="506628" y="651865"/>
                  </a:lnTo>
                  <a:lnTo>
                    <a:pt x="492569" y="650963"/>
                  </a:lnTo>
                  <a:lnTo>
                    <a:pt x="456984" y="657834"/>
                  </a:lnTo>
                  <a:lnTo>
                    <a:pt x="426885" y="676884"/>
                  </a:lnTo>
                  <a:lnTo>
                    <a:pt x="406057" y="705815"/>
                  </a:lnTo>
                  <a:lnTo>
                    <a:pt x="398284" y="742289"/>
                  </a:lnTo>
                  <a:lnTo>
                    <a:pt x="406057" y="778764"/>
                  </a:lnTo>
                  <a:lnTo>
                    <a:pt x="426885" y="807694"/>
                  </a:lnTo>
                  <a:lnTo>
                    <a:pt x="456984" y="826744"/>
                  </a:lnTo>
                  <a:lnTo>
                    <a:pt x="492569" y="833615"/>
                  </a:lnTo>
                  <a:lnTo>
                    <a:pt x="502805" y="833081"/>
                  </a:lnTo>
                  <a:lnTo>
                    <a:pt x="550265" y="814666"/>
                  </a:lnTo>
                  <a:lnTo>
                    <a:pt x="550265" y="739140"/>
                  </a:lnTo>
                  <a:lnTo>
                    <a:pt x="478955" y="739140"/>
                  </a:lnTo>
                  <a:lnTo>
                    <a:pt x="502589" y="768807"/>
                  </a:lnTo>
                  <a:lnTo>
                    <a:pt x="503123" y="786422"/>
                  </a:lnTo>
                  <a:lnTo>
                    <a:pt x="502653" y="786904"/>
                  </a:lnTo>
                  <a:lnTo>
                    <a:pt x="499516" y="787412"/>
                  </a:lnTo>
                  <a:lnTo>
                    <a:pt x="492836" y="787412"/>
                  </a:lnTo>
                  <a:lnTo>
                    <a:pt x="475678" y="784567"/>
                  </a:lnTo>
                  <a:lnTo>
                    <a:pt x="459930" y="776097"/>
                  </a:lnTo>
                  <a:lnTo>
                    <a:pt x="448411" y="762063"/>
                  </a:lnTo>
                  <a:lnTo>
                    <a:pt x="443953" y="742556"/>
                  </a:lnTo>
                  <a:lnTo>
                    <a:pt x="448208" y="723684"/>
                  </a:lnTo>
                  <a:lnTo>
                    <a:pt x="459384" y="709396"/>
                  </a:lnTo>
                  <a:lnTo>
                    <a:pt x="475145" y="700328"/>
                  </a:lnTo>
                  <a:lnTo>
                    <a:pt x="493115" y="697166"/>
                  </a:lnTo>
                  <a:lnTo>
                    <a:pt x="501319" y="697953"/>
                  </a:lnTo>
                  <a:lnTo>
                    <a:pt x="510565" y="700328"/>
                  </a:lnTo>
                  <a:lnTo>
                    <a:pt x="519557" y="704354"/>
                  </a:lnTo>
                  <a:lnTo>
                    <a:pt x="526986" y="710057"/>
                  </a:lnTo>
                  <a:lnTo>
                    <a:pt x="550316" y="668362"/>
                  </a:lnTo>
                  <a:close/>
                </a:path>
                <a:path w="915034" h="864235">
                  <a:moveTo>
                    <a:pt x="682739" y="762215"/>
                  </a:moveTo>
                  <a:lnTo>
                    <a:pt x="667867" y="721906"/>
                  </a:lnTo>
                  <a:lnTo>
                    <a:pt x="639762" y="703541"/>
                  </a:lnTo>
                  <a:lnTo>
                    <a:pt x="639762" y="762749"/>
                  </a:lnTo>
                  <a:lnTo>
                    <a:pt x="637946" y="771232"/>
                  </a:lnTo>
                  <a:lnTo>
                    <a:pt x="633183" y="777659"/>
                  </a:lnTo>
                  <a:lnTo>
                    <a:pt x="626465" y="781735"/>
                  </a:lnTo>
                  <a:lnTo>
                    <a:pt x="618807" y="783170"/>
                  </a:lnTo>
                  <a:lnTo>
                    <a:pt x="610539" y="781532"/>
                  </a:lnTo>
                  <a:lnTo>
                    <a:pt x="603897" y="777113"/>
                  </a:lnTo>
                  <a:lnTo>
                    <a:pt x="599465" y="770610"/>
                  </a:lnTo>
                  <a:lnTo>
                    <a:pt x="597852" y="762749"/>
                  </a:lnTo>
                  <a:lnTo>
                    <a:pt x="599655" y="754265"/>
                  </a:lnTo>
                  <a:lnTo>
                    <a:pt x="604418" y="747839"/>
                  </a:lnTo>
                  <a:lnTo>
                    <a:pt x="611136" y="743762"/>
                  </a:lnTo>
                  <a:lnTo>
                    <a:pt x="618807" y="742340"/>
                  </a:lnTo>
                  <a:lnTo>
                    <a:pt x="627062" y="743966"/>
                  </a:lnTo>
                  <a:lnTo>
                    <a:pt x="633717" y="748385"/>
                  </a:lnTo>
                  <a:lnTo>
                    <a:pt x="638149" y="754888"/>
                  </a:lnTo>
                  <a:lnTo>
                    <a:pt x="639648" y="762215"/>
                  </a:lnTo>
                  <a:lnTo>
                    <a:pt x="639762" y="762749"/>
                  </a:lnTo>
                  <a:lnTo>
                    <a:pt x="639762" y="703541"/>
                  </a:lnTo>
                  <a:lnTo>
                    <a:pt x="625551" y="698830"/>
                  </a:lnTo>
                  <a:lnTo>
                    <a:pt x="619112" y="698296"/>
                  </a:lnTo>
                  <a:lnTo>
                    <a:pt x="616826" y="698030"/>
                  </a:lnTo>
                  <a:lnTo>
                    <a:pt x="568134" y="721906"/>
                  </a:lnTo>
                  <a:lnTo>
                    <a:pt x="554342" y="762215"/>
                  </a:lnTo>
                  <a:lnTo>
                    <a:pt x="559244" y="786879"/>
                  </a:lnTo>
                  <a:lnTo>
                    <a:pt x="572757" y="807224"/>
                  </a:lnTo>
                  <a:lnTo>
                    <a:pt x="593039" y="821042"/>
                  </a:lnTo>
                  <a:lnTo>
                    <a:pt x="618274" y="826147"/>
                  </a:lnTo>
                  <a:lnTo>
                    <a:pt x="642734" y="821245"/>
                  </a:lnTo>
                  <a:lnTo>
                    <a:pt x="663295" y="807745"/>
                  </a:lnTo>
                  <a:lnTo>
                    <a:pt x="677456" y="787476"/>
                  </a:lnTo>
                  <a:lnTo>
                    <a:pt x="678357" y="783170"/>
                  </a:lnTo>
                  <a:lnTo>
                    <a:pt x="682625" y="762749"/>
                  </a:lnTo>
                  <a:lnTo>
                    <a:pt x="682739" y="762215"/>
                  </a:lnTo>
                  <a:close/>
                </a:path>
                <a:path w="915034" h="864235">
                  <a:moveTo>
                    <a:pt x="700646" y="57975"/>
                  </a:moveTo>
                  <a:lnTo>
                    <a:pt x="696112" y="35433"/>
                  </a:lnTo>
                  <a:lnTo>
                    <a:pt x="683742" y="16992"/>
                  </a:lnTo>
                  <a:lnTo>
                    <a:pt x="665403" y="4559"/>
                  </a:lnTo>
                  <a:lnTo>
                    <a:pt x="642912" y="0"/>
                  </a:lnTo>
                  <a:lnTo>
                    <a:pt x="252984" y="0"/>
                  </a:lnTo>
                  <a:lnTo>
                    <a:pt x="230492" y="4559"/>
                  </a:lnTo>
                  <a:lnTo>
                    <a:pt x="212140" y="16992"/>
                  </a:lnTo>
                  <a:lnTo>
                    <a:pt x="199771" y="35433"/>
                  </a:lnTo>
                  <a:lnTo>
                    <a:pt x="195249" y="57975"/>
                  </a:lnTo>
                  <a:lnTo>
                    <a:pt x="195249" y="530796"/>
                  </a:lnTo>
                  <a:lnTo>
                    <a:pt x="199771" y="553351"/>
                  </a:lnTo>
                  <a:lnTo>
                    <a:pt x="212140" y="571779"/>
                  </a:lnTo>
                  <a:lnTo>
                    <a:pt x="230492" y="584212"/>
                  </a:lnTo>
                  <a:lnTo>
                    <a:pt x="252984" y="588772"/>
                  </a:lnTo>
                  <a:lnTo>
                    <a:pt x="642912" y="588772"/>
                  </a:lnTo>
                  <a:lnTo>
                    <a:pt x="665403" y="584212"/>
                  </a:lnTo>
                  <a:lnTo>
                    <a:pt x="683742" y="571779"/>
                  </a:lnTo>
                  <a:lnTo>
                    <a:pt x="696112" y="553351"/>
                  </a:lnTo>
                  <a:lnTo>
                    <a:pt x="700646" y="530796"/>
                  </a:lnTo>
                  <a:lnTo>
                    <a:pt x="700646" y="57975"/>
                  </a:lnTo>
                  <a:close/>
                </a:path>
                <a:path w="915034" h="864235">
                  <a:moveTo>
                    <a:pt x="729716" y="653186"/>
                  </a:moveTo>
                  <a:lnTo>
                    <a:pt x="686904" y="653186"/>
                  </a:lnTo>
                  <a:lnTo>
                    <a:pt x="686904" y="822248"/>
                  </a:lnTo>
                  <a:lnTo>
                    <a:pt x="729716" y="822248"/>
                  </a:lnTo>
                  <a:lnTo>
                    <a:pt x="729716" y="653186"/>
                  </a:lnTo>
                  <a:close/>
                </a:path>
                <a:path w="915034" h="864235">
                  <a:moveTo>
                    <a:pt x="741680" y="11772"/>
                  </a:moveTo>
                  <a:lnTo>
                    <a:pt x="739241" y="11099"/>
                  </a:lnTo>
                  <a:lnTo>
                    <a:pt x="739241" y="13690"/>
                  </a:lnTo>
                  <a:lnTo>
                    <a:pt x="739241" y="18249"/>
                  </a:lnTo>
                  <a:lnTo>
                    <a:pt x="735457" y="17843"/>
                  </a:lnTo>
                  <a:lnTo>
                    <a:pt x="730364" y="17843"/>
                  </a:lnTo>
                  <a:lnTo>
                    <a:pt x="730364" y="13360"/>
                  </a:lnTo>
                  <a:lnTo>
                    <a:pt x="736879" y="13360"/>
                  </a:lnTo>
                  <a:lnTo>
                    <a:pt x="739241" y="13690"/>
                  </a:lnTo>
                  <a:lnTo>
                    <a:pt x="739241" y="11099"/>
                  </a:lnTo>
                  <a:lnTo>
                    <a:pt x="738632" y="10922"/>
                  </a:lnTo>
                  <a:lnTo>
                    <a:pt x="727925" y="10922"/>
                  </a:lnTo>
                  <a:lnTo>
                    <a:pt x="727925" y="28308"/>
                  </a:lnTo>
                  <a:lnTo>
                    <a:pt x="730364" y="28308"/>
                  </a:lnTo>
                  <a:lnTo>
                    <a:pt x="730364" y="20281"/>
                  </a:lnTo>
                  <a:lnTo>
                    <a:pt x="733298" y="20281"/>
                  </a:lnTo>
                  <a:lnTo>
                    <a:pt x="738505" y="28308"/>
                  </a:lnTo>
                  <a:lnTo>
                    <a:pt x="741438" y="28308"/>
                  </a:lnTo>
                  <a:lnTo>
                    <a:pt x="736193" y="20281"/>
                  </a:lnTo>
                  <a:lnTo>
                    <a:pt x="739140" y="20281"/>
                  </a:lnTo>
                  <a:lnTo>
                    <a:pt x="741680" y="18935"/>
                  </a:lnTo>
                  <a:lnTo>
                    <a:pt x="741680" y="18249"/>
                  </a:lnTo>
                  <a:lnTo>
                    <a:pt x="741680" y="13360"/>
                  </a:lnTo>
                  <a:lnTo>
                    <a:pt x="741680" y="11772"/>
                  </a:lnTo>
                  <a:close/>
                </a:path>
                <a:path w="915034" h="864235">
                  <a:moveTo>
                    <a:pt x="749833" y="10922"/>
                  </a:moveTo>
                  <a:lnTo>
                    <a:pt x="747382" y="8458"/>
                  </a:lnTo>
                  <a:lnTo>
                    <a:pt x="747382" y="12217"/>
                  </a:lnTo>
                  <a:lnTo>
                    <a:pt x="747382" y="27203"/>
                  </a:lnTo>
                  <a:lnTo>
                    <a:pt x="741159" y="33147"/>
                  </a:lnTo>
                  <a:lnTo>
                    <a:pt x="726579" y="33147"/>
                  </a:lnTo>
                  <a:lnTo>
                    <a:pt x="720344" y="27203"/>
                  </a:lnTo>
                  <a:lnTo>
                    <a:pt x="720344" y="12217"/>
                  </a:lnTo>
                  <a:lnTo>
                    <a:pt x="726579" y="6273"/>
                  </a:lnTo>
                  <a:lnTo>
                    <a:pt x="741159" y="6273"/>
                  </a:lnTo>
                  <a:lnTo>
                    <a:pt x="747382" y="12217"/>
                  </a:lnTo>
                  <a:lnTo>
                    <a:pt x="747382" y="8458"/>
                  </a:lnTo>
                  <a:lnTo>
                    <a:pt x="745223" y="6273"/>
                  </a:lnTo>
                  <a:lnTo>
                    <a:pt x="742784" y="3835"/>
                  </a:lnTo>
                  <a:lnTo>
                    <a:pt x="724954" y="3835"/>
                  </a:lnTo>
                  <a:lnTo>
                    <a:pt x="717905" y="10922"/>
                  </a:lnTo>
                  <a:lnTo>
                    <a:pt x="717905" y="28549"/>
                  </a:lnTo>
                  <a:lnTo>
                    <a:pt x="724954" y="35598"/>
                  </a:lnTo>
                  <a:lnTo>
                    <a:pt x="742784" y="35598"/>
                  </a:lnTo>
                  <a:lnTo>
                    <a:pt x="745236" y="33147"/>
                  </a:lnTo>
                  <a:lnTo>
                    <a:pt x="749833" y="28549"/>
                  </a:lnTo>
                  <a:lnTo>
                    <a:pt x="749833" y="10922"/>
                  </a:lnTo>
                  <a:close/>
                </a:path>
                <a:path w="915034" h="864235">
                  <a:moveTo>
                    <a:pt x="867308" y="653542"/>
                  </a:moveTo>
                  <a:lnTo>
                    <a:pt x="824992" y="653542"/>
                  </a:lnTo>
                  <a:lnTo>
                    <a:pt x="824953" y="699198"/>
                  </a:lnTo>
                  <a:lnTo>
                    <a:pt x="824496" y="699198"/>
                  </a:lnTo>
                  <a:lnTo>
                    <a:pt x="824103" y="699655"/>
                  </a:lnTo>
                  <a:lnTo>
                    <a:pt x="818502" y="697509"/>
                  </a:lnTo>
                  <a:lnTo>
                    <a:pt x="818502" y="757402"/>
                  </a:lnTo>
                  <a:lnTo>
                    <a:pt x="816838" y="765568"/>
                  </a:lnTo>
                  <a:lnTo>
                    <a:pt x="812469" y="772071"/>
                  </a:lnTo>
                  <a:lnTo>
                    <a:pt x="805903" y="776478"/>
                  </a:lnTo>
                  <a:lnTo>
                    <a:pt x="797826" y="778090"/>
                  </a:lnTo>
                  <a:lnTo>
                    <a:pt x="790016" y="776478"/>
                  </a:lnTo>
                  <a:lnTo>
                    <a:pt x="783196" y="772071"/>
                  </a:lnTo>
                  <a:lnTo>
                    <a:pt x="778421" y="765568"/>
                  </a:lnTo>
                  <a:lnTo>
                    <a:pt x="776605" y="757669"/>
                  </a:lnTo>
                  <a:lnTo>
                    <a:pt x="778421" y="749414"/>
                  </a:lnTo>
                  <a:lnTo>
                    <a:pt x="783196" y="742772"/>
                  </a:lnTo>
                  <a:lnTo>
                    <a:pt x="789978" y="738352"/>
                  </a:lnTo>
                  <a:lnTo>
                    <a:pt x="797826" y="736727"/>
                  </a:lnTo>
                  <a:lnTo>
                    <a:pt x="805903" y="738352"/>
                  </a:lnTo>
                  <a:lnTo>
                    <a:pt x="812482" y="742772"/>
                  </a:lnTo>
                  <a:lnTo>
                    <a:pt x="816914" y="749414"/>
                  </a:lnTo>
                  <a:lnTo>
                    <a:pt x="818502" y="757402"/>
                  </a:lnTo>
                  <a:lnTo>
                    <a:pt x="818502" y="697509"/>
                  </a:lnTo>
                  <a:lnTo>
                    <a:pt x="817740" y="697217"/>
                  </a:lnTo>
                  <a:lnTo>
                    <a:pt x="811339" y="695553"/>
                  </a:lnTo>
                  <a:lnTo>
                    <a:pt x="804824" y="694601"/>
                  </a:lnTo>
                  <a:lnTo>
                    <a:pt x="798093" y="694283"/>
                  </a:lnTo>
                  <a:lnTo>
                    <a:pt x="773455" y="699058"/>
                  </a:lnTo>
                  <a:lnTo>
                    <a:pt x="753110" y="712279"/>
                  </a:lnTo>
                  <a:lnTo>
                    <a:pt x="739267" y="732358"/>
                  </a:lnTo>
                  <a:lnTo>
                    <a:pt x="734225" y="757402"/>
                  </a:lnTo>
                  <a:lnTo>
                    <a:pt x="734161" y="757669"/>
                  </a:lnTo>
                  <a:lnTo>
                    <a:pt x="739063" y="782345"/>
                  </a:lnTo>
                  <a:lnTo>
                    <a:pt x="752563" y="802690"/>
                  </a:lnTo>
                  <a:lnTo>
                    <a:pt x="772833" y="816508"/>
                  </a:lnTo>
                  <a:lnTo>
                    <a:pt x="798093" y="821601"/>
                  </a:lnTo>
                  <a:lnTo>
                    <a:pt x="804278" y="821309"/>
                  </a:lnTo>
                  <a:lnTo>
                    <a:pt x="810945" y="820369"/>
                  </a:lnTo>
                  <a:lnTo>
                    <a:pt x="817930" y="818692"/>
                  </a:lnTo>
                  <a:lnTo>
                    <a:pt x="825055" y="816178"/>
                  </a:lnTo>
                  <a:lnTo>
                    <a:pt x="825055" y="822604"/>
                  </a:lnTo>
                  <a:lnTo>
                    <a:pt x="867308" y="822604"/>
                  </a:lnTo>
                  <a:lnTo>
                    <a:pt x="867308" y="816178"/>
                  </a:lnTo>
                  <a:lnTo>
                    <a:pt x="867308" y="778090"/>
                  </a:lnTo>
                  <a:lnTo>
                    <a:pt x="867308" y="736727"/>
                  </a:lnTo>
                  <a:lnTo>
                    <a:pt x="867308" y="699655"/>
                  </a:lnTo>
                  <a:lnTo>
                    <a:pt x="867308" y="653542"/>
                  </a:lnTo>
                  <a:close/>
                </a:path>
                <a:path w="915034" h="864235">
                  <a:moveTo>
                    <a:pt x="906259" y="644893"/>
                  </a:moveTo>
                  <a:lnTo>
                    <a:pt x="903820" y="644220"/>
                  </a:lnTo>
                  <a:lnTo>
                    <a:pt x="903820" y="646811"/>
                  </a:lnTo>
                  <a:lnTo>
                    <a:pt x="903820" y="651370"/>
                  </a:lnTo>
                  <a:lnTo>
                    <a:pt x="900036" y="650963"/>
                  </a:lnTo>
                  <a:lnTo>
                    <a:pt x="894943" y="650963"/>
                  </a:lnTo>
                  <a:lnTo>
                    <a:pt x="894943" y="646480"/>
                  </a:lnTo>
                  <a:lnTo>
                    <a:pt x="901458" y="646480"/>
                  </a:lnTo>
                  <a:lnTo>
                    <a:pt x="903820" y="646811"/>
                  </a:lnTo>
                  <a:lnTo>
                    <a:pt x="903820" y="644220"/>
                  </a:lnTo>
                  <a:lnTo>
                    <a:pt x="903211" y="644042"/>
                  </a:lnTo>
                  <a:lnTo>
                    <a:pt x="892505" y="644042"/>
                  </a:lnTo>
                  <a:lnTo>
                    <a:pt x="892505" y="661428"/>
                  </a:lnTo>
                  <a:lnTo>
                    <a:pt x="894943" y="661428"/>
                  </a:lnTo>
                  <a:lnTo>
                    <a:pt x="894943" y="653402"/>
                  </a:lnTo>
                  <a:lnTo>
                    <a:pt x="897877" y="653402"/>
                  </a:lnTo>
                  <a:lnTo>
                    <a:pt x="903084" y="661428"/>
                  </a:lnTo>
                  <a:lnTo>
                    <a:pt x="906018" y="661428"/>
                  </a:lnTo>
                  <a:lnTo>
                    <a:pt x="900772" y="653402"/>
                  </a:lnTo>
                  <a:lnTo>
                    <a:pt x="903719" y="653402"/>
                  </a:lnTo>
                  <a:lnTo>
                    <a:pt x="906259" y="652068"/>
                  </a:lnTo>
                  <a:lnTo>
                    <a:pt x="906259" y="651370"/>
                  </a:lnTo>
                  <a:lnTo>
                    <a:pt x="906259" y="646480"/>
                  </a:lnTo>
                  <a:lnTo>
                    <a:pt x="906259" y="644893"/>
                  </a:lnTo>
                  <a:close/>
                </a:path>
                <a:path w="915034" h="864235">
                  <a:moveTo>
                    <a:pt x="914412" y="644042"/>
                  </a:moveTo>
                  <a:lnTo>
                    <a:pt x="911961" y="641578"/>
                  </a:lnTo>
                  <a:lnTo>
                    <a:pt x="911961" y="645350"/>
                  </a:lnTo>
                  <a:lnTo>
                    <a:pt x="911961" y="660323"/>
                  </a:lnTo>
                  <a:lnTo>
                    <a:pt x="905738" y="666267"/>
                  </a:lnTo>
                  <a:lnTo>
                    <a:pt x="891159" y="666267"/>
                  </a:lnTo>
                  <a:lnTo>
                    <a:pt x="884923" y="660323"/>
                  </a:lnTo>
                  <a:lnTo>
                    <a:pt x="884923" y="645350"/>
                  </a:lnTo>
                  <a:lnTo>
                    <a:pt x="891159" y="639406"/>
                  </a:lnTo>
                  <a:lnTo>
                    <a:pt x="905738" y="639406"/>
                  </a:lnTo>
                  <a:lnTo>
                    <a:pt x="911961" y="645350"/>
                  </a:lnTo>
                  <a:lnTo>
                    <a:pt x="911961" y="641578"/>
                  </a:lnTo>
                  <a:lnTo>
                    <a:pt x="909815" y="639406"/>
                  </a:lnTo>
                  <a:lnTo>
                    <a:pt x="907364" y="636955"/>
                  </a:lnTo>
                  <a:lnTo>
                    <a:pt x="889533" y="636955"/>
                  </a:lnTo>
                  <a:lnTo>
                    <a:pt x="882484" y="644042"/>
                  </a:lnTo>
                  <a:lnTo>
                    <a:pt x="882484" y="661670"/>
                  </a:lnTo>
                  <a:lnTo>
                    <a:pt x="889533" y="668718"/>
                  </a:lnTo>
                  <a:lnTo>
                    <a:pt x="907364" y="668718"/>
                  </a:lnTo>
                  <a:lnTo>
                    <a:pt x="909815" y="666267"/>
                  </a:lnTo>
                  <a:lnTo>
                    <a:pt x="914412" y="661670"/>
                  </a:lnTo>
                  <a:lnTo>
                    <a:pt x="914412" y="644042"/>
                  </a:lnTo>
                  <a:close/>
                </a:path>
              </a:pathLst>
            </a:custGeom>
            <a:solidFill>
              <a:srgbClr val="FFFFFF"/>
            </a:solidFill>
          </p:spPr>
          <p:txBody>
            <a:bodyPr wrap="square" lIns="0" tIns="0" rIns="0" bIns="0" rtlCol="0"/>
            <a:lstStyle/>
            <a:p>
              <a:endParaRPr sz="1350">
                <a:solidFill>
                  <a:prstClr val="black"/>
                </a:solidFill>
                <a:latin typeface="Calibri" panose="020F0502020204030204"/>
              </a:endParaRPr>
            </a:p>
          </p:txBody>
        </p:sp>
        <p:sp>
          <p:nvSpPr>
            <p:cNvPr id="8" name="object 8"/>
            <p:cNvSpPr/>
            <p:nvPr/>
          </p:nvSpPr>
          <p:spPr>
            <a:xfrm>
              <a:off x="11153119" y="257928"/>
              <a:ext cx="386080" cy="431800"/>
            </a:xfrm>
            <a:custGeom>
              <a:avLst/>
              <a:gdLst/>
              <a:ahLst/>
              <a:cxnLst/>
              <a:rect l="l" t="t" r="r" b="b"/>
              <a:pathLst>
                <a:path w="386079" h="431800">
                  <a:moveTo>
                    <a:pt x="82191" y="0"/>
                  </a:moveTo>
                  <a:lnTo>
                    <a:pt x="39748" y="1445"/>
                  </a:lnTo>
                  <a:lnTo>
                    <a:pt x="0" y="6066"/>
                  </a:lnTo>
                  <a:lnTo>
                    <a:pt x="0" y="221000"/>
                  </a:lnTo>
                  <a:lnTo>
                    <a:pt x="10902" y="207682"/>
                  </a:lnTo>
                  <a:lnTo>
                    <a:pt x="23025" y="200842"/>
                  </a:lnTo>
                  <a:lnTo>
                    <a:pt x="44005" y="198323"/>
                  </a:lnTo>
                  <a:lnTo>
                    <a:pt x="81483" y="197963"/>
                  </a:lnTo>
                  <a:lnTo>
                    <a:pt x="122927" y="207162"/>
                  </a:lnTo>
                  <a:lnTo>
                    <a:pt x="169497" y="251026"/>
                  </a:lnTo>
                  <a:lnTo>
                    <a:pt x="186067" y="291408"/>
                  </a:lnTo>
                  <a:lnTo>
                    <a:pt x="189534" y="337320"/>
                  </a:lnTo>
                  <a:lnTo>
                    <a:pt x="189036" y="367775"/>
                  </a:lnTo>
                  <a:lnTo>
                    <a:pt x="189091" y="398507"/>
                  </a:lnTo>
                  <a:lnTo>
                    <a:pt x="189534" y="431795"/>
                  </a:lnTo>
                  <a:lnTo>
                    <a:pt x="385572" y="431795"/>
                  </a:lnTo>
                  <a:lnTo>
                    <a:pt x="385572" y="258783"/>
                  </a:lnTo>
                  <a:lnTo>
                    <a:pt x="364079" y="175844"/>
                  </a:lnTo>
                  <a:lnTo>
                    <a:pt x="342031" y="126671"/>
                  </a:lnTo>
                  <a:lnTo>
                    <a:pt x="306031" y="91891"/>
                  </a:lnTo>
                  <a:lnTo>
                    <a:pt x="242684" y="52129"/>
                  </a:lnTo>
                  <a:lnTo>
                    <a:pt x="181959" y="21599"/>
                  </a:lnTo>
                  <a:lnTo>
                    <a:pt x="129028" y="5470"/>
                  </a:lnTo>
                  <a:lnTo>
                    <a:pt x="82191" y="0"/>
                  </a:lnTo>
                  <a:close/>
                </a:path>
              </a:pathLst>
            </a:custGeom>
            <a:solidFill>
              <a:srgbClr val="84BD41"/>
            </a:solidFill>
          </p:spPr>
          <p:txBody>
            <a:bodyPr wrap="square" lIns="0" tIns="0" rIns="0" bIns="0" rtlCol="0"/>
            <a:lstStyle/>
            <a:p>
              <a:endParaRPr sz="1350">
                <a:solidFill>
                  <a:prstClr val="black"/>
                </a:solidFill>
                <a:latin typeface="Calibri" panose="020F0502020204030204"/>
              </a:endParaRPr>
            </a:p>
          </p:txBody>
        </p:sp>
        <p:sp>
          <p:nvSpPr>
            <p:cNvPr id="9" name="object 9"/>
            <p:cNvSpPr/>
            <p:nvPr/>
          </p:nvSpPr>
          <p:spPr>
            <a:xfrm>
              <a:off x="11342658" y="122877"/>
              <a:ext cx="196850" cy="394335"/>
            </a:xfrm>
            <a:custGeom>
              <a:avLst/>
              <a:gdLst/>
              <a:ahLst/>
              <a:cxnLst/>
              <a:rect l="l" t="t" r="r" b="b"/>
              <a:pathLst>
                <a:path w="196850" h="394334">
                  <a:moveTo>
                    <a:pt x="95656" y="0"/>
                  </a:moveTo>
                  <a:lnTo>
                    <a:pt x="62273" y="5525"/>
                  </a:lnTo>
                  <a:lnTo>
                    <a:pt x="31440" y="21178"/>
                  </a:lnTo>
                  <a:lnTo>
                    <a:pt x="8800" y="45578"/>
                  </a:lnTo>
                  <a:lnTo>
                    <a:pt x="0" y="77342"/>
                  </a:lnTo>
                  <a:lnTo>
                    <a:pt x="0" y="157060"/>
                  </a:lnTo>
                  <a:lnTo>
                    <a:pt x="4557" y="157061"/>
                  </a:lnTo>
                  <a:lnTo>
                    <a:pt x="20073" y="161934"/>
                  </a:lnTo>
                  <a:lnTo>
                    <a:pt x="95059" y="215518"/>
                  </a:lnTo>
                  <a:lnTo>
                    <a:pt x="137837" y="254838"/>
                  </a:lnTo>
                  <a:lnTo>
                    <a:pt x="162675" y="286519"/>
                  </a:lnTo>
                  <a:lnTo>
                    <a:pt x="179096" y="327281"/>
                  </a:lnTo>
                  <a:lnTo>
                    <a:pt x="196621" y="393839"/>
                  </a:lnTo>
                  <a:lnTo>
                    <a:pt x="196621" y="93294"/>
                  </a:lnTo>
                  <a:lnTo>
                    <a:pt x="186989" y="52308"/>
                  </a:lnTo>
                  <a:lnTo>
                    <a:pt x="162521" y="23172"/>
                  </a:lnTo>
                  <a:lnTo>
                    <a:pt x="129863" y="5774"/>
                  </a:lnTo>
                  <a:lnTo>
                    <a:pt x="95656" y="0"/>
                  </a:lnTo>
                  <a:close/>
                </a:path>
              </a:pathLst>
            </a:custGeom>
            <a:solidFill>
              <a:srgbClr val="FFC82D"/>
            </a:solidFill>
          </p:spPr>
          <p:txBody>
            <a:bodyPr wrap="square" lIns="0" tIns="0" rIns="0" bIns="0" rtlCol="0"/>
            <a:lstStyle/>
            <a:p>
              <a:endParaRPr sz="1350">
                <a:solidFill>
                  <a:prstClr val="black"/>
                </a:solidFill>
                <a:latin typeface="Calibri" panose="020F0502020204030204"/>
              </a:endParaRPr>
            </a:p>
          </p:txBody>
        </p:sp>
        <p:sp>
          <p:nvSpPr>
            <p:cNvPr id="10" name="object 10"/>
            <p:cNvSpPr/>
            <p:nvPr/>
          </p:nvSpPr>
          <p:spPr>
            <a:xfrm>
              <a:off x="11537807" y="257152"/>
              <a:ext cx="113664" cy="280035"/>
            </a:xfrm>
            <a:custGeom>
              <a:avLst/>
              <a:gdLst/>
              <a:ahLst/>
              <a:cxnLst/>
              <a:rect l="l" t="t" r="r" b="b"/>
              <a:pathLst>
                <a:path w="113665" h="280034">
                  <a:moveTo>
                    <a:pt x="80247" y="0"/>
                  </a:moveTo>
                  <a:lnTo>
                    <a:pt x="57529" y="1489"/>
                  </a:lnTo>
                  <a:lnTo>
                    <a:pt x="34313" y="7795"/>
                  </a:lnTo>
                  <a:lnTo>
                    <a:pt x="0" y="20718"/>
                  </a:lnTo>
                  <a:lnTo>
                    <a:pt x="2654" y="279633"/>
                  </a:lnTo>
                  <a:lnTo>
                    <a:pt x="18977" y="244623"/>
                  </a:lnTo>
                  <a:lnTo>
                    <a:pt x="31368" y="225388"/>
                  </a:lnTo>
                  <a:lnTo>
                    <a:pt x="46084" y="215121"/>
                  </a:lnTo>
                  <a:lnTo>
                    <a:pt x="69380" y="207014"/>
                  </a:lnTo>
                  <a:lnTo>
                    <a:pt x="92895" y="200673"/>
                  </a:lnTo>
                  <a:lnTo>
                    <a:pt x="106059" y="198818"/>
                  </a:lnTo>
                  <a:lnTo>
                    <a:pt x="111805" y="199290"/>
                  </a:lnTo>
                  <a:lnTo>
                    <a:pt x="113068" y="199928"/>
                  </a:lnTo>
                  <a:lnTo>
                    <a:pt x="113068" y="1528"/>
                  </a:lnTo>
                  <a:lnTo>
                    <a:pt x="80247" y="0"/>
                  </a:lnTo>
                  <a:close/>
                </a:path>
              </a:pathLst>
            </a:custGeom>
            <a:solidFill>
              <a:srgbClr val="046B38"/>
            </a:solidFill>
          </p:spPr>
          <p:txBody>
            <a:bodyPr wrap="square" lIns="0" tIns="0" rIns="0" bIns="0" rtlCol="0"/>
            <a:lstStyle/>
            <a:p>
              <a:endParaRPr sz="1350">
                <a:solidFill>
                  <a:prstClr val="black"/>
                </a:solidFill>
                <a:latin typeface="Calibri" panose="020F0502020204030204"/>
              </a:endParaRPr>
            </a:p>
          </p:txBody>
        </p:sp>
        <p:sp>
          <p:nvSpPr>
            <p:cNvPr id="11" name="object 11"/>
            <p:cNvSpPr/>
            <p:nvPr/>
          </p:nvSpPr>
          <p:spPr>
            <a:xfrm>
              <a:off x="11146635" y="100672"/>
              <a:ext cx="514350" cy="598805"/>
            </a:xfrm>
            <a:custGeom>
              <a:avLst/>
              <a:gdLst/>
              <a:ahLst/>
              <a:cxnLst/>
              <a:rect l="l" t="t" r="r" b="b"/>
              <a:pathLst>
                <a:path w="514350" h="598805">
                  <a:moveTo>
                    <a:pt x="455256" y="0"/>
                  </a:moveTo>
                  <a:lnTo>
                    <a:pt x="58712" y="0"/>
                  </a:lnTo>
                  <a:lnTo>
                    <a:pt x="35843" y="4637"/>
                  </a:lnTo>
                  <a:lnTo>
                    <a:pt x="17183" y="17279"/>
                  </a:lnTo>
                  <a:lnTo>
                    <a:pt x="4608" y="36020"/>
                  </a:lnTo>
                  <a:lnTo>
                    <a:pt x="0" y="58953"/>
                  </a:lnTo>
                  <a:lnTo>
                    <a:pt x="0" y="539800"/>
                  </a:lnTo>
                  <a:lnTo>
                    <a:pt x="4608" y="562733"/>
                  </a:lnTo>
                  <a:lnTo>
                    <a:pt x="17183" y="581474"/>
                  </a:lnTo>
                  <a:lnTo>
                    <a:pt x="35843" y="594116"/>
                  </a:lnTo>
                  <a:lnTo>
                    <a:pt x="58712" y="598754"/>
                  </a:lnTo>
                  <a:lnTo>
                    <a:pt x="455256" y="598754"/>
                  </a:lnTo>
                  <a:lnTo>
                    <a:pt x="478125" y="594116"/>
                  </a:lnTo>
                  <a:lnTo>
                    <a:pt x="494637" y="582929"/>
                  </a:lnTo>
                  <a:lnTo>
                    <a:pt x="58712" y="582929"/>
                  </a:lnTo>
                  <a:lnTo>
                    <a:pt x="42034" y="579545"/>
                  </a:lnTo>
                  <a:lnTo>
                    <a:pt x="28400" y="570309"/>
                  </a:lnTo>
                  <a:lnTo>
                    <a:pt x="19200" y="556601"/>
                  </a:lnTo>
                  <a:lnTo>
                    <a:pt x="15824" y="539800"/>
                  </a:lnTo>
                  <a:lnTo>
                    <a:pt x="15824" y="381406"/>
                  </a:lnTo>
                  <a:lnTo>
                    <a:pt x="29886" y="373032"/>
                  </a:lnTo>
                  <a:lnTo>
                    <a:pt x="45196" y="366795"/>
                  </a:lnTo>
                  <a:lnTo>
                    <a:pt x="61558" y="362900"/>
                  </a:lnTo>
                  <a:lnTo>
                    <a:pt x="64949" y="362635"/>
                  </a:lnTo>
                  <a:lnTo>
                    <a:pt x="15824" y="362635"/>
                  </a:lnTo>
                  <a:lnTo>
                    <a:pt x="15824" y="308292"/>
                  </a:lnTo>
                  <a:lnTo>
                    <a:pt x="30772" y="303291"/>
                  </a:lnTo>
                  <a:lnTo>
                    <a:pt x="46291" y="299632"/>
                  </a:lnTo>
                  <a:lnTo>
                    <a:pt x="62315" y="297385"/>
                  </a:lnTo>
                  <a:lnTo>
                    <a:pt x="78778" y="296621"/>
                  </a:lnTo>
                  <a:lnTo>
                    <a:pt x="152664" y="296621"/>
                  </a:lnTo>
                  <a:lnTo>
                    <a:pt x="138202" y="291452"/>
                  </a:lnTo>
                  <a:lnTo>
                    <a:pt x="15824" y="291452"/>
                  </a:lnTo>
                  <a:lnTo>
                    <a:pt x="15824" y="240906"/>
                  </a:lnTo>
                  <a:lnTo>
                    <a:pt x="30833" y="237339"/>
                  </a:lnTo>
                  <a:lnTo>
                    <a:pt x="46643" y="234648"/>
                  </a:lnTo>
                  <a:lnTo>
                    <a:pt x="62562" y="233033"/>
                  </a:lnTo>
                  <a:lnTo>
                    <a:pt x="75506" y="232596"/>
                  </a:lnTo>
                  <a:lnTo>
                    <a:pt x="167648" y="232596"/>
                  </a:lnTo>
                  <a:lnTo>
                    <a:pt x="138199" y="224510"/>
                  </a:lnTo>
                  <a:lnTo>
                    <a:pt x="15824" y="224510"/>
                  </a:lnTo>
                  <a:lnTo>
                    <a:pt x="15824" y="172440"/>
                  </a:lnTo>
                  <a:lnTo>
                    <a:pt x="31197" y="169627"/>
                  </a:lnTo>
                  <a:lnTo>
                    <a:pt x="46824" y="167587"/>
                  </a:lnTo>
                  <a:lnTo>
                    <a:pt x="62690" y="166345"/>
                  </a:lnTo>
                  <a:lnTo>
                    <a:pt x="78778" y="165925"/>
                  </a:lnTo>
                  <a:lnTo>
                    <a:pt x="178269" y="165925"/>
                  </a:lnTo>
                  <a:lnTo>
                    <a:pt x="162547" y="160983"/>
                  </a:lnTo>
                  <a:lnTo>
                    <a:pt x="141132" y="156260"/>
                  </a:lnTo>
                  <a:lnTo>
                    <a:pt x="15824" y="156260"/>
                  </a:lnTo>
                  <a:lnTo>
                    <a:pt x="15824" y="58953"/>
                  </a:lnTo>
                  <a:lnTo>
                    <a:pt x="19200" y="42147"/>
                  </a:lnTo>
                  <a:lnTo>
                    <a:pt x="28400" y="28440"/>
                  </a:lnTo>
                  <a:lnTo>
                    <a:pt x="42034" y="19207"/>
                  </a:lnTo>
                  <a:lnTo>
                    <a:pt x="58712" y="15824"/>
                  </a:lnTo>
                  <a:lnTo>
                    <a:pt x="494637" y="15824"/>
                  </a:lnTo>
                  <a:lnTo>
                    <a:pt x="478125" y="4637"/>
                  </a:lnTo>
                  <a:lnTo>
                    <a:pt x="455256" y="0"/>
                  </a:lnTo>
                  <a:close/>
                </a:path>
                <a:path w="514350" h="598805">
                  <a:moveTo>
                    <a:pt x="136497" y="361556"/>
                  </a:moveTo>
                  <a:lnTo>
                    <a:pt x="78778" y="361556"/>
                  </a:lnTo>
                  <a:lnTo>
                    <a:pt x="121511" y="370185"/>
                  </a:lnTo>
                  <a:lnTo>
                    <a:pt x="156414" y="393722"/>
                  </a:lnTo>
                  <a:lnTo>
                    <a:pt x="179940" y="428614"/>
                  </a:lnTo>
                  <a:lnTo>
                    <a:pt x="188569" y="471360"/>
                  </a:lnTo>
                  <a:lnTo>
                    <a:pt x="188569" y="582929"/>
                  </a:lnTo>
                  <a:lnTo>
                    <a:pt x="204393" y="582929"/>
                  </a:lnTo>
                  <a:lnTo>
                    <a:pt x="204393" y="471360"/>
                  </a:lnTo>
                  <a:lnTo>
                    <a:pt x="194522" y="422466"/>
                  </a:lnTo>
                  <a:lnTo>
                    <a:pt x="167603" y="382533"/>
                  </a:lnTo>
                  <a:lnTo>
                    <a:pt x="136497" y="361556"/>
                  </a:lnTo>
                  <a:close/>
                </a:path>
                <a:path w="514350" h="598805">
                  <a:moveTo>
                    <a:pt x="152664" y="296621"/>
                  </a:moveTo>
                  <a:lnTo>
                    <a:pt x="78778" y="296621"/>
                  </a:lnTo>
                  <a:lnTo>
                    <a:pt x="125225" y="302862"/>
                  </a:lnTo>
                  <a:lnTo>
                    <a:pt x="166964" y="320474"/>
                  </a:lnTo>
                  <a:lnTo>
                    <a:pt x="202326" y="347794"/>
                  </a:lnTo>
                  <a:lnTo>
                    <a:pt x="229648" y="383156"/>
                  </a:lnTo>
                  <a:lnTo>
                    <a:pt x="247263" y="424895"/>
                  </a:lnTo>
                  <a:lnTo>
                    <a:pt x="253504" y="471360"/>
                  </a:lnTo>
                  <a:lnTo>
                    <a:pt x="253504" y="582929"/>
                  </a:lnTo>
                  <a:lnTo>
                    <a:pt x="269341" y="582929"/>
                  </a:lnTo>
                  <a:lnTo>
                    <a:pt x="269341" y="471360"/>
                  </a:lnTo>
                  <a:lnTo>
                    <a:pt x="264417" y="428614"/>
                  </a:lnTo>
                  <a:lnTo>
                    <a:pt x="264308" y="427666"/>
                  </a:lnTo>
                  <a:lnTo>
                    <a:pt x="249972" y="387555"/>
                  </a:lnTo>
                  <a:lnTo>
                    <a:pt x="227476" y="352172"/>
                  </a:lnTo>
                  <a:lnTo>
                    <a:pt x="197965" y="322661"/>
                  </a:lnTo>
                  <a:lnTo>
                    <a:pt x="162582" y="300166"/>
                  </a:lnTo>
                  <a:lnTo>
                    <a:pt x="152664" y="296621"/>
                  </a:lnTo>
                  <a:close/>
                </a:path>
                <a:path w="514350" h="598805">
                  <a:moveTo>
                    <a:pt x="167648" y="232596"/>
                  </a:moveTo>
                  <a:lnTo>
                    <a:pt x="79874" y="232596"/>
                  </a:lnTo>
                  <a:lnTo>
                    <a:pt x="126915" y="237339"/>
                  </a:lnTo>
                  <a:lnTo>
                    <a:pt x="171751" y="251257"/>
                  </a:lnTo>
                  <a:lnTo>
                    <a:pt x="212325" y="273281"/>
                  </a:lnTo>
                  <a:lnTo>
                    <a:pt x="247676" y="302448"/>
                  </a:lnTo>
                  <a:lnTo>
                    <a:pt x="276844" y="337800"/>
                  </a:lnTo>
                  <a:lnTo>
                    <a:pt x="298868" y="378374"/>
                  </a:lnTo>
                  <a:lnTo>
                    <a:pt x="312786" y="423210"/>
                  </a:lnTo>
                  <a:lnTo>
                    <a:pt x="317639" y="471360"/>
                  </a:lnTo>
                  <a:lnTo>
                    <a:pt x="317639" y="582929"/>
                  </a:lnTo>
                  <a:lnTo>
                    <a:pt x="333463" y="582929"/>
                  </a:lnTo>
                  <a:lnTo>
                    <a:pt x="333463" y="471360"/>
                  </a:lnTo>
                  <a:lnTo>
                    <a:pt x="329360" y="425578"/>
                  </a:lnTo>
                  <a:lnTo>
                    <a:pt x="317543" y="382533"/>
                  </a:lnTo>
                  <a:lnTo>
                    <a:pt x="298693" y="342809"/>
                  </a:lnTo>
                  <a:lnTo>
                    <a:pt x="273567" y="307261"/>
                  </a:lnTo>
                  <a:lnTo>
                    <a:pt x="242871" y="276564"/>
                  </a:lnTo>
                  <a:lnTo>
                    <a:pt x="207325" y="251436"/>
                  </a:lnTo>
                  <a:lnTo>
                    <a:pt x="167648" y="232596"/>
                  </a:lnTo>
                  <a:close/>
                </a:path>
                <a:path w="514350" h="598805">
                  <a:moveTo>
                    <a:pt x="178269" y="165925"/>
                  </a:moveTo>
                  <a:lnTo>
                    <a:pt x="78778" y="165925"/>
                  </a:lnTo>
                  <a:lnTo>
                    <a:pt x="128342" y="169922"/>
                  </a:lnTo>
                  <a:lnTo>
                    <a:pt x="175400" y="181496"/>
                  </a:lnTo>
                  <a:lnTo>
                    <a:pt x="219313" y="200015"/>
                  </a:lnTo>
                  <a:lnTo>
                    <a:pt x="258888" y="224510"/>
                  </a:lnTo>
                  <a:lnTo>
                    <a:pt x="295151" y="255381"/>
                  </a:lnTo>
                  <a:lnTo>
                    <a:pt x="325798" y="290968"/>
                  </a:lnTo>
                  <a:lnTo>
                    <a:pt x="350747" y="330988"/>
                  </a:lnTo>
                  <a:lnTo>
                    <a:pt x="369358" y="374810"/>
                  </a:lnTo>
                  <a:lnTo>
                    <a:pt x="380993" y="421806"/>
                  </a:lnTo>
                  <a:lnTo>
                    <a:pt x="385013" y="471360"/>
                  </a:lnTo>
                  <a:lnTo>
                    <a:pt x="385013" y="582929"/>
                  </a:lnTo>
                  <a:lnTo>
                    <a:pt x="400837" y="582929"/>
                  </a:lnTo>
                  <a:lnTo>
                    <a:pt x="400837" y="458063"/>
                  </a:lnTo>
                  <a:lnTo>
                    <a:pt x="411002" y="423210"/>
                  </a:lnTo>
                  <a:lnTo>
                    <a:pt x="411493" y="422466"/>
                  </a:lnTo>
                  <a:lnTo>
                    <a:pt x="421294" y="408952"/>
                  </a:lnTo>
                  <a:lnTo>
                    <a:pt x="400837" y="408952"/>
                  </a:lnTo>
                  <a:lnTo>
                    <a:pt x="400818" y="372757"/>
                  </a:lnTo>
                  <a:lnTo>
                    <a:pt x="385000" y="372757"/>
                  </a:lnTo>
                  <a:lnTo>
                    <a:pt x="385000" y="372552"/>
                  </a:lnTo>
                  <a:lnTo>
                    <a:pt x="384034" y="370185"/>
                  </a:lnTo>
                  <a:lnTo>
                    <a:pt x="375431" y="347262"/>
                  </a:lnTo>
                  <a:lnTo>
                    <a:pt x="363835" y="322835"/>
                  </a:lnTo>
                  <a:lnTo>
                    <a:pt x="350364" y="299632"/>
                  </a:lnTo>
                  <a:lnTo>
                    <a:pt x="335051" y="277609"/>
                  </a:lnTo>
                  <a:lnTo>
                    <a:pt x="335053" y="258305"/>
                  </a:lnTo>
                  <a:lnTo>
                    <a:pt x="319239" y="258305"/>
                  </a:lnTo>
                  <a:lnTo>
                    <a:pt x="308351" y="246628"/>
                  </a:lnTo>
                  <a:lnTo>
                    <a:pt x="296903" y="235502"/>
                  </a:lnTo>
                  <a:lnTo>
                    <a:pt x="284917" y="224947"/>
                  </a:lnTo>
                  <a:lnTo>
                    <a:pt x="272414" y="214985"/>
                  </a:lnTo>
                  <a:lnTo>
                    <a:pt x="272425" y="203758"/>
                  </a:lnTo>
                  <a:lnTo>
                    <a:pt x="256603" y="203758"/>
                  </a:lnTo>
                  <a:lnTo>
                    <a:pt x="244111" y="195846"/>
                  </a:lnTo>
                  <a:lnTo>
                    <a:pt x="231241" y="188502"/>
                  </a:lnTo>
                  <a:lnTo>
                    <a:pt x="218009" y="181745"/>
                  </a:lnTo>
                  <a:lnTo>
                    <a:pt x="204431" y="175590"/>
                  </a:lnTo>
                  <a:lnTo>
                    <a:pt x="204450" y="169227"/>
                  </a:lnTo>
                  <a:lnTo>
                    <a:pt x="188772" y="169227"/>
                  </a:lnTo>
                  <a:lnTo>
                    <a:pt x="178269" y="165925"/>
                  </a:lnTo>
                  <a:close/>
                </a:path>
                <a:path w="514350" h="598805">
                  <a:moveTo>
                    <a:pt x="513968" y="362203"/>
                  </a:moveTo>
                  <a:lnTo>
                    <a:pt x="498144" y="362203"/>
                  </a:lnTo>
                  <a:lnTo>
                    <a:pt x="498144" y="539800"/>
                  </a:lnTo>
                  <a:lnTo>
                    <a:pt x="494768" y="556601"/>
                  </a:lnTo>
                  <a:lnTo>
                    <a:pt x="485568" y="570309"/>
                  </a:lnTo>
                  <a:lnTo>
                    <a:pt x="471934" y="579545"/>
                  </a:lnTo>
                  <a:lnTo>
                    <a:pt x="455256" y="582929"/>
                  </a:lnTo>
                  <a:lnTo>
                    <a:pt x="494637" y="582929"/>
                  </a:lnTo>
                  <a:lnTo>
                    <a:pt x="496785" y="581474"/>
                  </a:lnTo>
                  <a:lnTo>
                    <a:pt x="509360" y="562733"/>
                  </a:lnTo>
                  <a:lnTo>
                    <a:pt x="513968" y="539800"/>
                  </a:lnTo>
                  <a:lnTo>
                    <a:pt x="513968" y="362203"/>
                  </a:lnTo>
                  <a:close/>
                </a:path>
                <a:path w="514350" h="598805">
                  <a:moveTo>
                    <a:pt x="513968" y="297040"/>
                  </a:moveTo>
                  <a:lnTo>
                    <a:pt x="498144" y="297040"/>
                  </a:lnTo>
                  <a:lnTo>
                    <a:pt x="498144" y="346290"/>
                  </a:lnTo>
                  <a:lnTo>
                    <a:pt x="468126" y="352843"/>
                  </a:lnTo>
                  <a:lnTo>
                    <a:pt x="441275" y="366101"/>
                  </a:lnTo>
                  <a:lnTo>
                    <a:pt x="418533" y="385118"/>
                  </a:lnTo>
                  <a:lnTo>
                    <a:pt x="400837" y="408952"/>
                  </a:lnTo>
                  <a:lnTo>
                    <a:pt x="421294" y="408952"/>
                  </a:lnTo>
                  <a:lnTo>
                    <a:pt x="432341" y="393722"/>
                  </a:lnTo>
                  <a:lnTo>
                    <a:pt x="462221" y="372552"/>
                  </a:lnTo>
                  <a:lnTo>
                    <a:pt x="498144" y="362203"/>
                  </a:lnTo>
                  <a:lnTo>
                    <a:pt x="513968" y="362203"/>
                  </a:lnTo>
                  <a:lnTo>
                    <a:pt x="513968" y="297040"/>
                  </a:lnTo>
                  <a:close/>
                </a:path>
                <a:path w="514350" h="598805">
                  <a:moveTo>
                    <a:pt x="361230" y="39052"/>
                  </a:moveTo>
                  <a:lnTo>
                    <a:pt x="335076" y="39052"/>
                  </a:lnTo>
                  <a:lnTo>
                    <a:pt x="355275" y="52824"/>
                  </a:lnTo>
                  <a:lnTo>
                    <a:pt x="370993" y="71429"/>
                  </a:lnTo>
                  <a:lnTo>
                    <a:pt x="381237" y="93861"/>
                  </a:lnTo>
                  <a:lnTo>
                    <a:pt x="385013" y="119113"/>
                  </a:lnTo>
                  <a:lnTo>
                    <a:pt x="385000" y="372757"/>
                  </a:lnTo>
                  <a:lnTo>
                    <a:pt x="400818" y="372757"/>
                  </a:lnTo>
                  <a:lnTo>
                    <a:pt x="400799" y="334797"/>
                  </a:lnTo>
                  <a:lnTo>
                    <a:pt x="422254" y="320114"/>
                  </a:lnTo>
                  <a:lnTo>
                    <a:pt x="432768" y="315036"/>
                  </a:lnTo>
                  <a:lnTo>
                    <a:pt x="400837" y="315036"/>
                  </a:lnTo>
                  <a:lnTo>
                    <a:pt x="400735" y="258800"/>
                  </a:lnTo>
                  <a:lnTo>
                    <a:pt x="423456" y="248587"/>
                  </a:lnTo>
                  <a:lnTo>
                    <a:pt x="446312" y="241096"/>
                  </a:lnTo>
                  <a:lnTo>
                    <a:pt x="400837" y="241096"/>
                  </a:lnTo>
                  <a:lnTo>
                    <a:pt x="400837" y="185966"/>
                  </a:lnTo>
                  <a:lnTo>
                    <a:pt x="424060" y="178150"/>
                  </a:lnTo>
                  <a:lnTo>
                    <a:pt x="448071" y="172189"/>
                  </a:lnTo>
                  <a:lnTo>
                    <a:pt x="467292" y="169062"/>
                  </a:lnTo>
                  <a:lnTo>
                    <a:pt x="400837" y="169062"/>
                  </a:lnTo>
                  <a:lnTo>
                    <a:pt x="400837" y="119113"/>
                  </a:lnTo>
                  <a:lnTo>
                    <a:pt x="394162" y="82745"/>
                  </a:lnTo>
                  <a:lnTo>
                    <a:pt x="376254" y="51944"/>
                  </a:lnTo>
                  <a:lnTo>
                    <a:pt x="361230" y="39052"/>
                  </a:lnTo>
                  <a:close/>
                </a:path>
                <a:path w="514350" h="598805">
                  <a:moveTo>
                    <a:pt x="78778" y="345732"/>
                  </a:moveTo>
                  <a:lnTo>
                    <a:pt x="61869" y="346862"/>
                  </a:lnTo>
                  <a:lnTo>
                    <a:pt x="45643" y="350154"/>
                  </a:lnTo>
                  <a:lnTo>
                    <a:pt x="30247" y="355461"/>
                  </a:lnTo>
                  <a:lnTo>
                    <a:pt x="15824" y="362635"/>
                  </a:lnTo>
                  <a:lnTo>
                    <a:pt x="64949" y="362635"/>
                  </a:lnTo>
                  <a:lnTo>
                    <a:pt x="78778" y="361556"/>
                  </a:lnTo>
                  <a:lnTo>
                    <a:pt x="136497" y="361556"/>
                  </a:lnTo>
                  <a:lnTo>
                    <a:pt x="127675" y="355606"/>
                  </a:lnTo>
                  <a:lnTo>
                    <a:pt x="78778" y="345732"/>
                  </a:lnTo>
                  <a:close/>
                </a:path>
                <a:path w="514350" h="598805">
                  <a:moveTo>
                    <a:pt x="513968" y="232790"/>
                  </a:moveTo>
                  <a:lnTo>
                    <a:pt x="498144" y="232790"/>
                  </a:lnTo>
                  <a:lnTo>
                    <a:pt x="498144" y="281177"/>
                  </a:lnTo>
                  <a:lnTo>
                    <a:pt x="471644" y="284650"/>
                  </a:lnTo>
                  <a:lnTo>
                    <a:pt x="446419" y="291620"/>
                  </a:lnTo>
                  <a:lnTo>
                    <a:pt x="422730" y="301834"/>
                  </a:lnTo>
                  <a:lnTo>
                    <a:pt x="400837" y="315036"/>
                  </a:lnTo>
                  <a:lnTo>
                    <a:pt x="432768" y="315036"/>
                  </a:lnTo>
                  <a:lnTo>
                    <a:pt x="445847" y="308717"/>
                  </a:lnTo>
                  <a:lnTo>
                    <a:pt x="471252" y="300921"/>
                  </a:lnTo>
                  <a:lnTo>
                    <a:pt x="498144" y="297040"/>
                  </a:lnTo>
                  <a:lnTo>
                    <a:pt x="513968" y="297040"/>
                  </a:lnTo>
                  <a:lnTo>
                    <a:pt x="513968" y="232790"/>
                  </a:lnTo>
                  <a:close/>
                </a:path>
                <a:path w="514350" h="598805">
                  <a:moveTo>
                    <a:pt x="78778" y="280796"/>
                  </a:moveTo>
                  <a:lnTo>
                    <a:pt x="62413" y="281492"/>
                  </a:lnTo>
                  <a:lnTo>
                    <a:pt x="46429" y="283538"/>
                  </a:lnTo>
                  <a:lnTo>
                    <a:pt x="30881" y="286878"/>
                  </a:lnTo>
                  <a:lnTo>
                    <a:pt x="15824" y="291452"/>
                  </a:lnTo>
                  <a:lnTo>
                    <a:pt x="138202" y="291452"/>
                  </a:lnTo>
                  <a:lnTo>
                    <a:pt x="122472" y="285829"/>
                  </a:lnTo>
                  <a:lnTo>
                    <a:pt x="78778" y="280796"/>
                  </a:lnTo>
                  <a:close/>
                </a:path>
                <a:path w="514350" h="598805">
                  <a:moveTo>
                    <a:pt x="350157" y="29552"/>
                  </a:moveTo>
                  <a:lnTo>
                    <a:pt x="303187" y="29552"/>
                  </a:lnTo>
                  <a:lnTo>
                    <a:pt x="311467" y="30746"/>
                  </a:lnTo>
                  <a:lnTo>
                    <a:pt x="319252" y="32931"/>
                  </a:lnTo>
                  <a:lnTo>
                    <a:pt x="319239" y="258305"/>
                  </a:lnTo>
                  <a:lnTo>
                    <a:pt x="335053" y="258305"/>
                  </a:lnTo>
                  <a:lnTo>
                    <a:pt x="335076" y="39052"/>
                  </a:lnTo>
                  <a:lnTo>
                    <a:pt x="361230" y="39052"/>
                  </a:lnTo>
                  <a:lnTo>
                    <a:pt x="350157" y="29552"/>
                  </a:lnTo>
                  <a:close/>
                </a:path>
                <a:path w="514350" h="598805">
                  <a:moveTo>
                    <a:pt x="513968" y="166166"/>
                  </a:moveTo>
                  <a:lnTo>
                    <a:pt x="498144" y="166166"/>
                  </a:lnTo>
                  <a:lnTo>
                    <a:pt x="498144" y="216941"/>
                  </a:lnTo>
                  <a:lnTo>
                    <a:pt x="472485" y="219397"/>
                  </a:lnTo>
                  <a:lnTo>
                    <a:pt x="447624" y="224323"/>
                  </a:lnTo>
                  <a:lnTo>
                    <a:pt x="423696" y="231596"/>
                  </a:lnTo>
                  <a:lnTo>
                    <a:pt x="400837" y="241096"/>
                  </a:lnTo>
                  <a:lnTo>
                    <a:pt x="446312" y="241096"/>
                  </a:lnTo>
                  <a:lnTo>
                    <a:pt x="447363" y="240752"/>
                  </a:lnTo>
                  <a:lnTo>
                    <a:pt x="472009" y="235502"/>
                  </a:lnTo>
                  <a:lnTo>
                    <a:pt x="471687" y="235502"/>
                  </a:lnTo>
                  <a:lnTo>
                    <a:pt x="498144" y="232790"/>
                  </a:lnTo>
                  <a:lnTo>
                    <a:pt x="513968" y="232790"/>
                  </a:lnTo>
                  <a:lnTo>
                    <a:pt x="513968" y="166166"/>
                  </a:lnTo>
                  <a:close/>
                </a:path>
                <a:path w="514350" h="598805">
                  <a:moveTo>
                    <a:pt x="78778" y="216661"/>
                  </a:moveTo>
                  <a:lnTo>
                    <a:pt x="62612" y="217168"/>
                  </a:lnTo>
                  <a:lnTo>
                    <a:pt x="46710" y="218667"/>
                  </a:lnTo>
                  <a:lnTo>
                    <a:pt x="31104" y="221125"/>
                  </a:lnTo>
                  <a:lnTo>
                    <a:pt x="15824" y="224510"/>
                  </a:lnTo>
                  <a:lnTo>
                    <a:pt x="138199" y="224510"/>
                  </a:lnTo>
                  <a:lnTo>
                    <a:pt x="124559" y="220765"/>
                  </a:lnTo>
                  <a:lnTo>
                    <a:pt x="78778" y="216661"/>
                  </a:lnTo>
                  <a:close/>
                </a:path>
                <a:path w="514350" h="598805">
                  <a:moveTo>
                    <a:pt x="272575" y="37909"/>
                  </a:moveTo>
                  <a:lnTo>
                    <a:pt x="256743" y="37909"/>
                  </a:lnTo>
                  <a:lnTo>
                    <a:pt x="256725" y="58953"/>
                  </a:lnTo>
                  <a:lnTo>
                    <a:pt x="256603" y="203758"/>
                  </a:lnTo>
                  <a:lnTo>
                    <a:pt x="272425" y="203758"/>
                  </a:lnTo>
                  <a:lnTo>
                    <a:pt x="272545" y="70326"/>
                  </a:lnTo>
                  <a:lnTo>
                    <a:pt x="272575" y="37909"/>
                  </a:lnTo>
                  <a:close/>
                </a:path>
                <a:path w="514350" h="598805">
                  <a:moveTo>
                    <a:pt x="315785" y="15824"/>
                  </a:moveTo>
                  <a:lnTo>
                    <a:pt x="273634" y="15824"/>
                  </a:lnTo>
                  <a:lnTo>
                    <a:pt x="240089" y="28880"/>
                  </a:lnTo>
                  <a:lnTo>
                    <a:pt x="213277" y="51944"/>
                  </a:lnTo>
                  <a:lnTo>
                    <a:pt x="195427" y="82745"/>
                  </a:lnTo>
                  <a:lnTo>
                    <a:pt x="188772" y="119113"/>
                  </a:lnTo>
                  <a:lnTo>
                    <a:pt x="188772" y="169227"/>
                  </a:lnTo>
                  <a:lnTo>
                    <a:pt x="204450" y="169227"/>
                  </a:lnTo>
                  <a:lnTo>
                    <a:pt x="204506" y="150101"/>
                  </a:lnTo>
                  <a:lnTo>
                    <a:pt x="204596" y="119113"/>
                  </a:lnTo>
                  <a:lnTo>
                    <a:pt x="219316" y="70326"/>
                  </a:lnTo>
                  <a:lnTo>
                    <a:pt x="256743" y="37909"/>
                  </a:lnTo>
                  <a:lnTo>
                    <a:pt x="272575" y="37909"/>
                  </a:lnTo>
                  <a:lnTo>
                    <a:pt x="272580" y="32283"/>
                  </a:lnTo>
                  <a:lnTo>
                    <a:pt x="279704" y="30479"/>
                  </a:lnTo>
                  <a:lnTo>
                    <a:pt x="287019" y="29552"/>
                  </a:lnTo>
                  <a:lnTo>
                    <a:pt x="350157" y="29552"/>
                  </a:lnTo>
                  <a:lnTo>
                    <a:pt x="349374" y="28880"/>
                  </a:lnTo>
                  <a:lnTo>
                    <a:pt x="315785" y="15824"/>
                  </a:lnTo>
                  <a:close/>
                </a:path>
                <a:path w="514350" h="598805">
                  <a:moveTo>
                    <a:pt x="494637" y="15824"/>
                  </a:moveTo>
                  <a:lnTo>
                    <a:pt x="455256" y="15824"/>
                  </a:lnTo>
                  <a:lnTo>
                    <a:pt x="471934" y="19207"/>
                  </a:lnTo>
                  <a:lnTo>
                    <a:pt x="485568" y="28440"/>
                  </a:lnTo>
                  <a:lnTo>
                    <a:pt x="494768" y="42147"/>
                  </a:lnTo>
                  <a:lnTo>
                    <a:pt x="498144" y="58953"/>
                  </a:lnTo>
                  <a:lnTo>
                    <a:pt x="498144" y="150317"/>
                  </a:lnTo>
                  <a:lnTo>
                    <a:pt x="472871" y="152210"/>
                  </a:lnTo>
                  <a:lnTo>
                    <a:pt x="448176" y="156013"/>
                  </a:lnTo>
                  <a:lnTo>
                    <a:pt x="424139" y="161654"/>
                  </a:lnTo>
                  <a:lnTo>
                    <a:pt x="400837" y="169062"/>
                  </a:lnTo>
                  <a:lnTo>
                    <a:pt x="467292" y="169062"/>
                  </a:lnTo>
                  <a:lnTo>
                    <a:pt x="472792" y="168167"/>
                  </a:lnTo>
                  <a:lnTo>
                    <a:pt x="498144" y="166166"/>
                  </a:lnTo>
                  <a:lnTo>
                    <a:pt x="513968" y="166166"/>
                  </a:lnTo>
                  <a:lnTo>
                    <a:pt x="513968" y="58953"/>
                  </a:lnTo>
                  <a:lnTo>
                    <a:pt x="509360" y="36020"/>
                  </a:lnTo>
                  <a:lnTo>
                    <a:pt x="496785" y="17279"/>
                  </a:lnTo>
                  <a:lnTo>
                    <a:pt x="494637" y="15824"/>
                  </a:lnTo>
                  <a:close/>
                </a:path>
                <a:path w="514350" h="598805">
                  <a:moveTo>
                    <a:pt x="78778" y="150101"/>
                  </a:moveTo>
                  <a:lnTo>
                    <a:pt x="62712" y="150495"/>
                  </a:lnTo>
                  <a:lnTo>
                    <a:pt x="46853" y="151666"/>
                  </a:lnTo>
                  <a:lnTo>
                    <a:pt x="31218" y="153594"/>
                  </a:lnTo>
                  <a:lnTo>
                    <a:pt x="15824" y="156260"/>
                  </a:lnTo>
                  <a:lnTo>
                    <a:pt x="141132" y="156260"/>
                  </a:lnTo>
                  <a:lnTo>
                    <a:pt x="135380" y="154992"/>
                  </a:lnTo>
                  <a:lnTo>
                    <a:pt x="107410" y="151337"/>
                  </a:lnTo>
                  <a:lnTo>
                    <a:pt x="78778" y="150101"/>
                  </a:lnTo>
                  <a:close/>
                </a:path>
              </a:pathLst>
            </a:custGeom>
            <a:solidFill>
              <a:srgbClr val="2D2826"/>
            </a:solidFill>
          </p:spPr>
          <p:txBody>
            <a:bodyPr wrap="square" lIns="0" tIns="0" rIns="0" bIns="0" rtlCol="0"/>
            <a:lstStyle/>
            <a:p>
              <a:endParaRPr sz="1350">
                <a:solidFill>
                  <a:prstClr val="black"/>
                </a:solidFill>
                <a:latin typeface="Calibri" panose="020F0502020204030204"/>
              </a:endParaRPr>
            </a:p>
          </p:txBody>
        </p:sp>
        <p:pic>
          <p:nvPicPr>
            <p:cNvPr id="12" name="object 12"/>
            <p:cNvPicPr/>
            <p:nvPr/>
          </p:nvPicPr>
          <p:blipFill>
            <a:blip r:embed="rId3" cstate="print"/>
            <a:stretch>
              <a:fillRect/>
            </a:stretch>
          </p:blipFill>
          <p:spPr>
            <a:xfrm>
              <a:off x="3559644" y="556806"/>
              <a:ext cx="1063488" cy="358609"/>
            </a:xfrm>
            <a:prstGeom prst="rect">
              <a:avLst/>
            </a:prstGeom>
          </p:spPr>
        </p:pic>
      </p:grpSp>
      <p:sp>
        <p:nvSpPr>
          <p:cNvPr id="13" name="object 13"/>
          <p:cNvSpPr txBox="1"/>
          <p:nvPr/>
        </p:nvSpPr>
        <p:spPr>
          <a:xfrm>
            <a:off x="1653124" y="942286"/>
            <a:ext cx="2058829" cy="182742"/>
          </a:xfrm>
          <a:prstGeom prst="rect">
            <a:avLst/>
          </a:prstGeom>
        </p:spPr>
        <p:txBody>
          <a:bodyPr vert="horz" wrap="square" lIns="0" tIns="9525" rIns="0" bIns="0" rtlCol="0">
            <a:spAutoFit/>
          </a:bodyPr>
          <a:lstStyle/>
          <a:p>
            <a:pPr marL="9525">
              <a:spcBef>
                <a:spcPts val="75"/>
              </a:spcBef>
              <a:tabLst>
                <a:tab pos="1528286" algn="l"/>
              </a:tabLst>
            </a:pPr>
            <a:r>
              <a:rPr sz="1125" spc="-8">
                <a:solidFill>
                  <a:srgbClr val="EAAA00"/>
                </a:solidFill>
                <a:latin typeface="Gotham Bold"/>
                <a:cs typeface="Gotham Bold"/>
              </a:rPr>
              <a:t>BRAND</a:t>
            </a:r>
            <a:r>
              <a:rPr sz="1125">
                <a:solidFill>
                  <a:srgbClr val="EAAA00"/>
                </a:solidFill>
                <a:latin typeface="Gotham Bold"/>
                <a:cs typeface="Gotham Bold"/>
              </a:rPr>
              <a:t>	RM</a:t>
            </a:r>
            <a:r>
              <a:rPr sz="1125" spc="-4">
                <a:solidFill>
                  <a:srgbClr val="EAAA00"/>
                </a:solidFill>
                <a:latin typeface="Gotham Bold"/>
                <a:cs typeface="Gotham Bold"/>
              </a:rPr>
              <a:t> </a:t>
            </a:r>
            <a:r>
              <a:rPr sz="1125" spc="-19">
                <a:solidFill>
                  <a:srgbClr val="EAAA00"/>
                </a:solidFill>
                <a:latin typeface="Gotham Bold"/>
                <a:cs typeface="Gotham Bold"/>
              </a:rPr>
              <a:t>102</a:t>
            </a:r>
            <a:endParaRPr sz="1125">
              <a:solidFill>
                <a:prstClr val="black"/>
              </a:solidFill>
              <a:latin typeface="Gotham Bold"/>
              <a:cs typeface="Gotham Bold"/>
            </a:endParaRPr>
          </a:p>
        </p:txBody>
      </p:sp>
      <p:pic>
        <p:nvPicPr>
          <p:cNvPr id="14" name="object 14"/>
          <p:cNvPicPr/>
          <p:nvPr/>
        </p:nvPicPr>
        <p:blipFill>
          <a:blip r:embed="rId4" cstate="print"/>
          <a:stretch>
            <a:fillRect/>
          </a:stretch>
        </p:blipFill>
        <p:spPr>
          <a:xfrm>
            <a:off x="1662647" y="1927303"/>
            <a:ext cx="1200150" cy="372055"/>
          </a:xfrm>
          <a:prstGeom prst="rect">
            <a:avLst/>
          </a:prstGeom>
        </p:spPr>
      </p:pic>
      <p:pic>
        <p:nvPicPr>
          <p:cNvPr id="15" name="object 15"/>
          <p:cNvPicPr/>
          <p:nvPr/>
        </p:nvPicPr>
        <p:blipFill>
          <a:blip r:embed="rId5" cstate="print"/>
          <a:stretch>
            <a:fillRect/>
          </a:stretch>
        </p:blipFill>
        <p:spPr>
          <a:xfrm>
            <a:off x="2953742" y="2028224"/>
            <a:ext cx="1200149" cy="170214"/>
          </a:xfrm>
          <a:prstGeom prst="rect">
            <a:avLst/>
          </a:prstGeom>
        </p:spPr>
      </p:pic>
      <p:sp>
        <p:nvSpPr>
          <p:cNvPr id="16" name="object 16"/>
          <p:cNvSpPr txBox="1"/>
          <p:nvPr/>
        </p:nvSpPr>
        <p:spPr>
          <a:xfrm>
            <a:off x="3249473" y="4716537"/>
            <a:ext cx="492919" cy="534890"/>
          </a:xfrm>
          <a:prstGeom prst="rect">
            <a:avLst/>
          </a:prstGeom>
        </p:spPr>
        <p:txBody>
          <a:bodyPr vert="horz" wrap="square" lIns="0" tIns="9525" rIns="0" bIns="0" rtlCol="0">
            <a:spAutoFit/>
          </a:bodyPr>
          <a:lstStyle/>
          <a:p>
            <a:pPr marL="9525" marR="3810">
              <a:lnSpc>
                <a:spcPct val="131300"/>
              </a:lnSpc>
              <a:spcBef>
                <a:spcPts val="75"/>
              </a:spcBef>
            </a:pPr>
            <a:r>
              <a:rPr sz="900" spc="49">
                <a:solidFill>
                  <a:srgbClr val="231F20"/>
                </a:solidFill>
                <a:latin typeface="Arial"/>
                <a:cs typeface="Arial"/>
              </a:rPr>
              <a:t>High </a:t>
            </a:r>
            <a:r>
              <a:rPr sz="900" spc="45">
                <a:solidFill>
                  <a:srgbClr val="231F20"/>
                </a:solidFill>
                <a:latin typeface="Arial"/>
                <a:cs typeface="Arial"/>
              </a:rPr>
              <a:t>Average </a:t>
            </a:r>
            <a:r>
              <a:rPr sz="900" spc="53">
                <a:solidFill>
                  <a:srgbClr val="231F20"/>
                </a:solidFill>
                <a:latin typeface="Arial"/>
                <a:cs typeface="Arial"/>
              </a:rPr>
              <a:t>Low</a:t>
            </a:r>
            <a:endParaRPr sz="900">
              <a:solidFill>
                <a:prstClr val="black"/>
              </a:solidFill>
              <a:latin typeface="Arial"/>
              <a:cs typeface="Arial"/>
            </a:endParaRPr>
          </a:p>
        </p:txBody>
      </p:sp>
      <p:sp>
        <p:nvSpPr>
          <p:cNvPr id="17" name="object 17"/>
          <p:cNvSpPr txBox="1"/>
          <p:nvPr/>
        </p:nvSpPr>
        <p:spPr>
          <a:xfrm>
            <a:off x="3053110" y="4459280"/>
            <a:ext cx="1800701" cy="159659"/>
          </a:xfrm>
          <a:prstGeom prst="rect">
            <a:avLst/>
          </a:prstGeom>
        </p:spPr>
        <p:txBody>
          <a:bodyPr vert="horz" wrap="square" lIns="0" tIns="9525" rIns="0" bIns="0" rtlCol="0">
            <a:spAutoFit/>
          </a:bodyPr>
          <a:lstStyle/>
          <a:p>
            <a:pPr marL="9525">
              <a:spcBef>
                <a:spcPts val="75"/>
              </a:spcBef>
              <a:tabLst>
                <a:tab pos="1423511" algn="l"/>
              </a:tabLst>
            </a:pPr>
            <a:r>
              <a:rPr sz="975" b="1" spc="-8">
                <a:solidFill>
                  <a:srgbClr val="0E4633"/>
                </a:solidFill>
                <a:latin typeface="Gotham Black"/>
                <a:cs typeface="Gotham Black"/>
              </a:rPr>
              <a:t>YIELD</a:t>
            </a:r>
            <a:r>
              <a:rPr sz="975" b="1">
                <a:solidFill>
                  <a:srgbClr val="0E4633"/>
                </a:solidFill>
                <a:latin typeface="Gotham Black"/>
                <a:cs typeface="Gotham Black"/>
              </a:rPr>
              <a:t>	</a:t>
            </a:r>
            <a:r>
              <a:rPr sz="975" b="1" spc="-15">
                <a:solidFill>
                  <a:srgbClr val="0E4633"/>
                </a:solidFill>
                <a:latin typeface="Gotham Black"/>
                <a:cs typeface="Gotham Black"/>
              </a:rPr>
              <a:t>CROP</a:t>
            </a:r>
            <a:endParaRPr sz="975" b="1">
              <a:solidFill>
                <a:prstClr val="black"/>
              </a:solidFill>
              <a:latin typeface="Gotham Black"/>
              <a:cs typeface="Gotham Black"/>
            </a:endParaRPr>
          </a:p>
        </p:txBody>
      </p:sp>
      <p:sp>
        <p:nvSpPr>
          <p:cNvPr id="18" name="object 18"/>
          <p:cNvSpPr txBox="1"/>
          <p:nvPr/>
        </p:nvSpPr>
        <p:spPr>
          <a:xfrm>
            <a:off x="3053109" y="4583105"/>
            <a:ext cx="2106454" cy="159659"/>
          </a:xfrm>
          <a:prstGeom prst="rect">
            <a:avLst/>
          </a:prstGeom>
        </p:spPr>
        <p:txBody>
          <a:bodyPr vert="horz" wrap="square" lIns="0" tIns="9525" rIns="0" bIns="0" rtlCol="0">
            <a:spAutoFit/>
          </a:bodyPr>
          <a:lstStyle/>
          <a:p>
            <a:pPr marL="9525">
              <a:spcBef>
                <a:spcPts val="75"/>
              </a:spcBef>
              <a:tabLst>
                <a:tab pos="1423511" algn="l"/>
              </a:tabLst>
            </a:pPr>
            <a:r>
              <a:rPr sz="975" b="1" spc="-8">
                <a:solidFill>
                  <a:srgbClr val="0E4633"/>
                </a:solidFill>
                <a:latin typeface="Gotham Black"/>
                <a:cs typeface="Gotham Black"/>
              </a:rPr>
              <a:t>ENVIRONMENT</a:t>
            </a:r>
            <a:r>
              <a:rPr sz="975" b="1">
                <a:solidFill>
                  <a:srgbClr val="0E4633"/>
                </a:solidFill>
                <a:latin typeface="Gotham Black"/>
                <a:cs typeface="Gotham Black"/>
              </a:rPr>
              <a:t>	</a:t>
            </a:r>
            <a:r>
              <a:rPr sz="975" b="1" spc="-23">
                <a:solidFill>
                  <a:srgbClr val="0E4633"/>
                </a:solidFill>
                <a:latin typeface="Gotham Black"/>
                <a:cs typeface="Gotham Black"/>
              </a:rPr>
              <a:t>ROTATION</a:t>
            </a:r>
            <a:endParaRPr sz="975" b="1">
              <a:solidFill>
                <a:prstClr val="black"/>
              </a:solidFill>
              <a:latin typeface="Gotham Black"/>
              <a:cs typeface="Gotham Black"/>
            </a:endParaRPr>
          </a:p>
        </p:txBody>
      </p:sp>
      <p:sp>
        <p:nvSpPr>
          <p:cNvPr id="19" name="object 19"/>
          <p:cNvSpPr/>
          <p:nvPr/>
        </p:nvSpPr>
        <p:spPr>
          <a:xfrm>
            <a:off x="3090796" y="4780750"/>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20" name="object 20"/>
          <p:cNvSpPr/>
          <p:nvPr/>
        </p:nvSpPr>
        <p:spPr>
          <a:xfrm>
            <a:off x="3087340" y="4957316"/>
            <a:ext cx="120491" cy="120491"/>
          </a:xfrm>
          <a:custGeom>
            <a:avLst/>
            <a:gdLst/>
            <a:ahLst/>
            <a:cxnLst/>
            <a:rect l="l" t="t" r="r" b="b"/>
            <a:pathLst>
              <a:path w="160655" h="160654">
                <a:moveTo>
                  <a:pt x="160566" y="0"/>
                </a:moveTo>
                <a:lnTo>
                  <a:pt x="0" y="0"/>
                </a:lnTo>
                <a:lnTo>
                  <a:pt x="0" y="160566"/>
                </a:lnTo>
                <a:lnTo>
                  <a:pt x="160566" y="160566"/>
                </a:lnTo>
                <a:lnTo>
                  <a:pt x="160566"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1" name="object 21"/>
          <p:cNvSpPr/>
          <p:nvPr/>
        </p:nvSpPr>
        <p:spPr>
          <a:xfrm>
            <a:off x="3087340" y="5137339"/>
            <a:ext cx="120491" cy="120491"/>
          </a:xfrm>
          <a:custGeom>
            <a:avLst/>
            <a:gdLst/>
            <a:ahLst/>
            <a:cxnLst/>
            <a:rect l="l" t="t" r="r" b="b"/>
            <a:pathLst>
              <a:path w="160655"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2" name="object 22"/>
          <p:cNvSpPr txBox="1"/>
          <p:nvPr/>
        </p:nvSpPr>
        <p:spPr>
          <a:xfrm>
            <a:off x="5882033" y="4459280"/>
            <a:ext cx="321944" cy="159659"/>
          </a:xfrm>
          <a:prstGeom prst="rect">
            <a:avLst/>
          </a:prstGeom>
        </p:spPr>
        <p:txBody>
          <a:bodyPr vert="horz" wrap="square" lIns="0" tIns="9525" rIns="0" bIns="0" rtlCol="0">
            <a:spAutoFit/>
          </a:bodyPr>
          <a:lstStyle/>
          <a:p>
            <a:pPr marL="9525">
              <a:spcBef>
                <a:spcPts val="75"/>
              </a:spcBef>
            </a:pPr>
            <a:r>
              <a:rPr sz="975" b="1" spc="-15">
                <a:solidFill>
                  <a:srgbClr val="0E4633"/>
                </a:solidFill>
                <a:latin typeface="Gotham Black"/>
                <a:cs typeface="Gotham Black"/>
              </a:rPr>
              <a:t>SOIL</a:t>
            </a:r>
            <a:endParaRPr sz="975" b="1">
              <a:solidFill>
                <a:prstClr val="black"/>
              </a:solidFill>
              <a:latin typeface="Gotham Black"/>
              <a:cs typeface="Gotham Black"/>
            </a:endParaRPr>
          </a:p>
        </p:txBody>
      </p:sp>
      <p:sp>
        <p:nvSpPr>
          <p:cNvPr id="23" name="object 23"/>
          <p:cNvSpPr txBox="1"/>
          <p:nvPr/>
        </p:nvSpPr>
        <p:spPr>
          <a:xfrm>
            <a:off x="5882033" y="4583105"/>
            <a:ext cx="720566" cy="159659"/>
          </a:xfrm>
          <a:prstGeom prst="rect">
            <a:avLst/>
          </a:prstGeom>
        </p:spPr>
        <p:txBody>
          <a:bodyPr vert="horz" wrap="square" lIns="0" tIns="9525" rIns="0" bIns="0" rtlCol="0">
            <a:spAutoFit/>
          </a:bodyPr>
          <a:lstStyle/>
          <a:p>
            <a:pPr marL="9525">
              <a:spcBef>
                <a:spcPts val="75"/>
              </a:spcBef>
            </a:pPr>
            <a:r>
              <a:rPr sz="975" b="1" spc="-8">
                <a:solidFill>
                  <a:srgbClr val="0E4633"/>
                </a:solidFill>
                <a:latin typeface="Gotham Black"/>
                <a:cs typeface="Gotham Black"/>
              </a:rPr>
              <a:t>DRAINAGE</a:t>
            </a:r>
            <a:endParaRPr sz="975" b="1">
              <a:solidFill>
                <a:prstClr val="black"/>
              </a:solidFill>
              <a:latin typeface="Gotham Black"/>
              <a:cs typeface="Gotham Black"/>
            </a:endParaRPr>
          </a:p>
        </p:txBody>
      </p:sp>
      <p:sp>
        <p:nvSpPr>
          <p:cNvPr id="24" name="object 24"/>
          <p:cNvSpPr txBox="1"/>
          <p:nvPr/>
        </p:nvSpPr>
        <p:spPr>
          <a:xfrm>
            <a:off x="6062055" y="4716537"/>
            <a:ext cx="875824" cy="353430"/>
          </a:xfrm>
          <a:prstGeom prst="rect">
            <a:avLst/>
          </a:prstGeom>
        </p:spPr>
        <p:txBody>
          <a:bodyPr vert="horz" wrap="square" lIns="0" tIns="9525" rIns="0" bIns="0" rtlCol="0">
            <a:spAutoFit/>
          </a:bodyPr>
          <a:lstStyle/>
          <a:p>
            <a:pPr marL="9525" marR="3810">
              <a:lnSpc>
                <a:spcPct val="131300"/>
              </a:lnSpc>
              <a:spcBef>
                <a:spcPts val="75"/>
              </a:spcBef>
            </a:pPr>
            <a:r>
              <a:rPr sz="900" spc="64">
                <a:solidFill>
                  <a:srgbClr val="231F20"/>
                </a:solidFill>
                <a:latin typeface="Arial"/>
                <a:cs typeface="Arial"/>
              </a:rPr>
              <a:t>Well-</a:t>
            </a:r>
            <a:r>
              <a:rPr sz="900" spc="53">
                <a:solidFill>
                  <a:srgbClr val="231F20"/>
                </a:solidFill>
                <a:latin typeface="Arial"/>
                <a:cs typeface="Arial"/>
              </a:rPr>
              <a:t>drained </a:t>
            </a:r>
            <a:r>
              <a:rPr sz="900" spc="60">
                <a:solidFill>
                  <a:srgbClr val="231F20"/>
                </a:solidFill>
                <a:latin typeface="Arial"/>
                <a:cs typeface="Arial"/>
              </a:rPr>
              <a:t>Poorly-</a:t>
            </a:r>
            <a:r>
              <a:rPr sz="900" spc="56">
                <a:solidFill>
                  <a:srgbClr val="231F20"/>
                </a:solidFill>
                <a:latin typeface="Arial"/>
                <a:cs typeface="Arial"/>
              </a:rPr>
              <a:t>drained</a:t>
            </a:r>
            <a:endParaRPr sz="900">
              <a:solidFill>
                <a:prstClr val="black"/>
              </a:solidFill>
              <a:latin typeface="Arial"/>
              <a:cs typeface="Arial"/>
            </a:endParaRPr>
          </a:p>
        </p:txBody>
      </p:sp>
      <p:sp>
        <p:nvSpPr>
          <p:cNvPr id="25" name="object 25"/>
          <p:cNvSpPr/>
          <p:nvPr/>
        </p:nvSpPr>
        <p:spPr>
          <a:xfrm>
            <a:off x="5899919"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6" name="object 26"/>
          <p:cNvSpPr/>
          <p:nvPr/>
        </p:nvSpPr>
        <p:spPr>
          <a:xfrm>
            <a:off x="5899919" y="4957316"/>
            <a:ext cx="120491" cy="120491"/>
          </a:xfrm>
          <a:custGeom>
            <a:avLst/>
            <a:gdLst/>
            <a:ahLst/>
            <a:cxnLst/>
            <a:rect l="l" t="t" r="r" b="b"/>
            <a:pathLst>
              <a:path w="160654" h="160654">
                <a:moveTo>
                  <a:pt x="160578" y="0"/>
                </a:moveTo>
                <a:lnTo>
                  <a:pt x="0" y="0"/>
                </a:lnTo>
                <a:lnTo>
                  <a:pt x="0" y="160566"/>
                </a:lnTo>
                <a:lnTo>
                  <a:pt x="160578" y="160566"/>
                </a:lnTo>
                <a:lnTo>
                  <a:pt x="160578" y="0"/>
                </a:lnTo>
                <a:close/>
              </a:path>
            </a:pathLst>
          </a:custGeom>
          <a:solidFill>
            <a:schemeClr val="bg2"/>
          </a:solidFill>
        </p:spPr>
        <p:txBody>
          <a:bodyPr wrap="square" lIns="0" tIns="0" rIns="0" bIns="0" rtlCol="0"/>
          <a:lstStyle/>
          <a:p>
            <a:endParaRPr sz="1350">
              <a:solidFill>
                <a:prstClr val="black"/>
              </a:solidFill>
              <a:latin typeface="Calibri" panose="020F0502020204030204"/>
            </a:endParaRPr>
          </a:p>
        </p:txBody>
      </p:sp>
      <p:sp>
        <p:nvSpPr>
          <p:cNvPr id="27" name="object 27"/>
          <p:cNvSpPr/>
          <p:nvPr/>
        </p:nvSpPr>
        <p:spPr>
          <a:xfrm>
            <a:off x="1658236" y="4780750"/>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28" name="object 28"/>
          <p:cNvSpPr/>
          <p:nvPr/>
        </p:nvSpPr>
        <p:spPr>
          <a:xfrm>
            <a:off x="1658236" y="4960773"/>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29" name="object 29"/>
          <p:cNvSpPr txBox="1"/>
          <p:nvPr/>
        </p:nvSpPr>
        <p:spPr>
          <a:xfrm>
            <a:off x="1638646" y="4459280"/>
            <a:ext cx="1001078" cy="809195"/>
          </a:xfrm>
          <a:prstGeom prst="rect">
            <a:avLst/>
          </a:prstGeom>
        </p:spPr>
        <p:txBody>
          <a:bodyPr vert="horz" wrap="square" lIns="0" tIns="34289" rIns="0" bIns="0" rtlCol="0">
            <a:spAutoFit/>
          </a:bodyPr>
          <a:lstStyle/>
          <a:p>
            <a:pPr marL="9525" marR="175736">
              <a:lnSpc>
                <a:spcPts val="975"/>
              </a:lnSpc>
              <a:spcBef>
                <a:spcPts val="269"/>
              </a:spcBef>
            </a:pPr>
            <a:r>
              <a:rPr sz="975" b="1" spc="-8">
                <a:solidFill>
                  <a:srgbClr val="0E4633"/>
                </a:solidFill>
                <a:latin typeface="Gotham Black"/>
                <a:cs typeface="Gotham Black"/>
              </a:rPr>
              <a:t>DISEASE TOLERANCE</a:t>
            </a:r>
            <a:endParaRPr sz="975" b="1">
              <a:solidFill>
                <a:prstClr val="black"/>
              </a:solidFill>
              <a:latin typeface="Gotham Black"/>
              <a:cs typeface="Gotham Black"/>
            </a:endParaRPr>
          </a:p>
          <a:p>
            <a:pPr marL="187643">
              <a:spcBef>
                <a:spcPts val="217"/>
              </a:spcBef>
            </a:pPr>
            <a:r>
              <a:rPr sz="900">
                <a:solidFill>
                  <a:srgbClr val="231F20"/>
                </a:solidFill>
                <a:latin typeface="Arial"/>
                <a:cs typeface="Arial"/>
              </a:rPr>
              <a:t>Gray</a:t>
            </a:r>
            <a:r>
              <a:rPr sz="900" spc="94">
                <a:solidFill>
                  <a:srgbClr val="231F20"/>
                </a:solidFill>
                <a:latin typeface="Arial"/>
                <a:cs typeface="Arial"/>
              </a:rPr>
              <a:t> </a:t>
            </a:r>
            <a:r>
              <a:rPr sz="900" spc="53">
                <a:solidFill>
                  <a:srgbClr val="231F20"/>
                </a:solidFill>
                <a:latin typeface="Arial"/>
                <a:cs typeface="Arial"/>
              </a:rPr>
              <a:t>leaf</a:t>
            </a:r>
            <a:r>
              <a:rPr sz="900" spc="94">
                <a:solidFill>
                  <a:srgbClr val="231F20"/>
                </a:solidFill>
                <a:latin typeface="Arial"/>
                <a:cs typeface="Arial"/>
              </a:rPr>
              <a:t> </a:t>
            </a:r>
            <a:r>
              <a:rPr sz="900" spc="60">
                <a:solidFill>
                  <a:srgbClr val="231F20"/>
                </a:solidFill>
                <a:latin typeface="Arial"/>
                <a:cs typeface="Arial"/>
              </a:rPr>
              <a:t>spot</a:t>
            </a:r>
            <a:endParaRPr sz="900">
              <a:solidFill>
                <a:prstClr val="black"/>
              </a:solidFill>
              <a:latin typeface="Arial"/>
              <a:cs typeface="Arial"/>
            </a:endParaRPr>
          </a:p>
          <a:p>
            <a:pPr marL="187643">
              <a:spcBef>
                <a:spcPts val="338"/>
              </a:spcBef>
            </a:pPr>
            <a:r>
              <a:rPr sz="900" spc="30">
                <a:solidFill>
                  <a:srgbClr val="231F20"/>
                </a:solidFill>
                <a:latin typeface="Arial"/>
                <a:cs typeface="Arial"/>
              </a:rPr>
              <a:t>NCLB</a:t>
            </a:r>
            <a:endParaRPr sz="900">
              <a:solidFill>
                <a:prstClr val="black"/>
              </a:solidFill>
              <a:latin typeface="Arial"/>
              <a:cs typeface="Arial"/>
            </a:endParaRPr>
          </a:p>
          <a:p>
            <a:pPr marL="187643">
              <a:spcBef>
                <a:spcPts val="338"/>
              </a:spcBef>
            </a:pPr>
            <a:r>
              <a:rPr sz="900">
                <a:solidFill>
                  <a:srgbClr val="231F20"/>
                </a:solidFill>
                <a:latin typeface="Arial"/>
                <a:cs typeface="Arial"/>
              </a:rPr>
              <a:t>Tar</a:t>
            </a:r>
            <a:r>
              <a:rPr sz="900" spc="38">
                <a:solidFill>
                  <a:srgbClr val="231F20"/>
                </a:solidFill>
                <a:latin typeface="Arial"/>
                <a:cs typeface="Arial"/>
              </a:rPr>
              <a:t> </a:t>
            </a:r>
            <a:r>
              <a:rPr sz="900" spc="60">
                <a:solidFill>
                  <a:srgbClr val="231F20"/>
                </a:solidFill>
                <a:latin typeface="Arial"/>
                <a:cs typeface="Arial"/>
              </a:rPr>
              <a:t>spot</a:t>
            </a:r>
            <a:endParaRPr sz="900">
              <a:solidFill>
                <a:prstClr val="black"/>
              </a:solidFill>
              <a:latin typeface="Arial"/>
              <a:cs typeface="Arial"/>
            </a:endParaRPr>
          </a:p>
        </p:txBody>
      </p:sp>
      <p:sp>
        <p:nvSpPr>
          <p:cNvPr id="30" name="object 30"/>
          <p:cNvSpPr/>
          <p:nvPr/>
        </p:nvSpPr>
        <p:spPr>
          <a:xfrm>
            <a:off x="1654779" y="5137339"/>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chemeClr val="bg2"/>
          </a:solidFill>
        </p:spPr>
        <p:txBody>
          <a:bodyPr wrap="square" lIns="0" tIns="0" rIns="0" bIns="0" rtlCol="0"/>
          <a:lstStyle/>
          <a:p>
            <a:endParaRPr sz="1350">
              <a:solidFill>
                <a:prstClr val="black"/>
              </a:solidFill>
              <a:latin typeface="Calibri" panose="020F0502020204030204"/>
            </a:endParaRPr>
          </a:p>
        </p:txBody>
      </p:sp>
      <p:sp>
        <p:nvSpPr>
          <p:cNvPr id="31" name="object 31"/>
          <p:cNvSpPr txBox="1"/>
          <p:nvPr/>
        </p:nvSpPr>
        <p:spPr>
          <a:xfrm>
            <a:off x="4660842" y="4716537"/>
            <a:ext cx="878205" cy="353430"/>
          </a:xfrm>
          <a:prstGeom prst="rect">
            <a:avLst/>
          </a:prstGeom>
        </p:spPr>
        <p:txBody>
          <a:bodyPr vert="horz" wrap="square" lIns="0" tIns="9525" rIns="0" bIns="0" rtlCol="0">
            <a:spAutoFit/>
          </a:bodyPr>
          <a:lstStyle/>
          <a:p>
            <a:pPr marL="12383" marR="3810" indent="-3334">
              <a:lnSpc>
                <a:spcPct val="131300"/>
              </a:lnSpc>
              <a:spcBef>
                <a:spcPts val="75"/>
              </a:spcBef>
            </a:pPr>
            <a:r>
              <a:rPr sz="900" spc="71">
                <a:solidFill>
                  <a:srgbClr val="231F20"/>
                </a:solidFill>
                <a:latin typeface="Arial"/>
                <a:cs typeface="Arial"/>
              </a:rPr>
              <a:t>Following</a:t>
            </a:r>
            <a:r>
              <a:rPr sz="900" spc="26">
                <a:solidFill>
                  <a:srgbClr val="231F20"/>
                </a:solidFill>
                <a:latin typeface="Arial"/>
                <a:cs typeface="Arial"/>
              </a:rPr>
              <a:t> </a:t>
            </a:r>
            <a:r>
              <a:rPr sz="900" spc="30">
                <a:solidFill>
                  <a:srgbClr val="231F20"/>
                </a:solidFill>
                <a:latin typeface="Arial"/>
                <a:cs typeface="Arial"/>
              </a:rPr>
              <a:t>soy </a:t>
            </a:r>
            <a:r>
              <a:rPr sz="900" spc="71">
                <a:solidFill>
                  <a:srgbClr val="231F20"/>
                </a:solidFill>
                <a:latin typeface="Arial"/>
                <a:cs typeface="Arial"/>
              </a:rPr>
              <a:t>Following</a:t>
            </a:r>
            <a:r>
              <a:rPr sz="900" spc="26">
                <a:solidFill>
                  <a:srgbClr val="231F20"/>
                </a:solidFill>
                <a:latin typeface="Arial"/>
                <a:cs typeface="Arial"/>
              </a:rPr>
              <a:t> </a:t>
            </a:r>
            <a:r>
              <a:rPr sz="900" spc="49">
                <a:solidFill>
                  <a:srgbClr val="231F20"/>
                </a:solidFill>
                <a:latin typeface="Arial"/>
                <a:cs typeface="Arial"/>
              </a:rPr>
              <a:t>corn</a:t>
            </a:r>
            <a:endParaRPr sz="900">
              <a:solidFill>
                <a:prstClr val="black"/>
              </a:solidFill>
              <a:latin typeface="Arial"/>
              <a:cs typeface="Arial"/>
            </a:endParaRPr>
          </a:p>
        </p:txBody>
      </p:sp>
      <p:sp>
        <p:nvSpPr>
          <p:cNvPr id="32" name="object 32"/>
          <p:cNvSpPr/>
          <p:nvPr/>
        </p:nvSpPr>
        <p:spPr>
          <a:xfrm>
            <a:off x="4498706"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33" name="object 33"/>
          <p:cNvSpPr/>
          <p:nvPr/>
        </p:nvSpPr>
        <p:spPr>
          <a:xfrm>
            <a:off x="4505259" y="4960773"/>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34" name="object 34"/>
          <p:cNvSpPr txBox="1"/>
          <p:nvPr/>
        </p:nvSpPr>
        <p:spPr>
          <a:xfrm>
            <a:off x="9096380" y="1779842"/>
            <a:ext cx="1166224" cy="316753"/>
          </a:xfrm>
          <a:prstGeom prst="rect">
            <a:avLst/>
          </a:prstGeom>
        </p:spPr>
        <p:txBody>
          <a:bodyPr vert="horz" wrap="square" lIns="0" tIns="34290" rIns="0" bIns="0" rtlCol="0">
            <a:spAutoFit/>
          </a:bodyPr>
          <a:lstStyle/>
          <a:p>
            <a:pPr marL="9525" marR="276701">
              <a:lnSpc>
                <a:spcPts val="975"/>
              </a:lnSpc>
              <a:spcBef>
                <a:spcPts val="270"/>
              </a:spcBef>
            </a:pPr>
            <a:r>
              <a:rPr lang="en-US" sz="975" b="1" spc="-8">
                <a:solidFill>
                  <a:srgbClr val="0E4633"/>
                </a:solidFill>
                <a:latin typeface="Gotham Black"/>
                <a:cs typeface="Gotham Black"/>
              </a:rPr>
              <a:t>PLANT HEIGHT</a:t>
            </a:r>
            <a:endParaRPr lang="en-US"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Medium </a:t>
            </a:r>
            <a:r>
              <a:rPr sz="1050" spc="-15">
                <a:solidFill>
                  <a:srgbClr val="231F20"/>
                </a:solidFill>
                <a:latin typeface="Gotham Book"/>
                <a:cs typeface="Gotham Book"/>
              </a:rPr>
              <a:t>tall</a:t>
            </a:r>
            <a:endParaRPr sz="1050">
              <a:solidFill>
                <a:prstClr val="black"/>
              </a:solidFill>
              <a:latin typeface="Gotham Book"/>
              <a:cs typeface="Gotham Book"/>
            </a:endParaRPr>
          </a:p>
        </p:txBody>
      </p:sp>
      <p:sp>
        <p:nvSpPr>
          <p:cNvPr id="35" name="object 35"/>
          <p:cNvSpPr txBox="1"/>
          <p:nvPr/>
        </p:nvSpPr>
        <p:spPr>
          <a:xfrm>
            <a:off x="9096380" y="2421095"/>
            <a:ext cx="934614" cy="316753"/>
          </a:xfrm>
          <a:prstGeom prst="rect">
            <a:avLst/>
          </a:prstGeom>
        </p:spPr>
        <p:txBody>
          <a:bodyPr vert="horz" wrap="square" lIns="0" tIns="34290" rIns="0" bIns="0" rtlCol="0">
            <a:spAutoFit/>
          </a:bodyPr>
          <a:lstStyle/>
          <a:p>
            <a:pPr marL="9525" marR="3810">
              <a:lnSpc>
                <a:spcPts val="975"/>
              </a:lnSpc>
              <a:spcBef>
                <a:spcPts val="270"/>
              </a:spcBef>
            </a:pPr>
            <a:r>
              <a:rPr lang="en-US" sz="975" b="1" spc="-8">
                <a:solidFill>
                  <a:srgbClr val="0E4633"/>
                </a:solidFill>
                <a:latin typeface="Gotham Black"/>
                <a:cs typeface="Gotham Black"/>
              </a:rPr>
              <a:t>STALK STRENGTH</a:t>
            </a:r>
            <a:endParaRPr lang="en-US" sz="975" b="1">
              <a:solidFill>
                <a:prstClr val="black"/>
              </a:solidFill>
              <a:latin typeface="Gotham Black"/>
              <a:cs typeface="Gotham Black"/>
            </a:endParaRPr>
          </a:p>
          <a:p>
            <a:pPr marL="9525">
              <a:lnSpc>
                <a:spcPts val="1193"/>
              </a:lnSpc>
            </a:pP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36" name="object 36"/>
          <p:cNvSpPr txBox="1"/>
          <p:nvPr/>
        </p:nvSpPr>
        <p:spPr>
          <a:xfrm>
            <a:off x="9096380" y="3073192"/>
            <a:ext cx="1491139" cy="316753"/>
          </a:xfrm>
          <a:prstGeom prst="rect">
            <a:avLst/>
          </a:prstGeom>
        </p:spPr>
        <p:txBody>
          <a:bodyPr vert="horz" wrap="square" lIns="0" tIns="34290" rIns="0" bIns="0" rtlCol="0">
            <a:spAutoFit/>
          </a:bodyPr>
          <a:lstStyle/>
          <a:p>
            <a:pPr marL="9525" marR="3810">
              <a:lnSpc>
                <a:spcPts val="975"/>
              </a:lnSpc>
              <a:spcBef>
                <a:spcPts val="270"/>
              </a:spcBef>
            </a:pPr>
            <a:r>
              <a:rPr sz="975" b="1" spc="-8">
                <a:solidFill>
                  <a:srgbClr val="0E4633"/>
                </a:solidFill>
                <a:latin typeface="Gotham Black"/>
                <a:cs typeface="Gotham Black"/>
              </a:rPr>
              <a:t>GREENSNAP VULNERABILITY</a:t>
            </a:r>
            <a:endParaRPr sz="975" b="1">
              <a:solidFill>
                <a:prstClr val="black"/>
              </a:solidFill>
              <a:latin typeface="Gotham Black"/>
              <a:cs typeface="Gotham Black"/>
            </a:endParaRPr>
          </a:p>
          <a:p>
            <a:pPr marL="9525">
              <a:lnSpc>
                <a:spcPts val="1193"/>
              </a:lnSpc>
            </a:pPr>
            <a:r>
              <a:rPr sz="1050" spc="-19">
                <a:solidFill>
                  <a:srgbClr val="231F20"/>
                </a:solidFill>
                <a:latin typeface="Gotham Book"/>
                <a:cs typeface="Gotham Book"/>
              </a:rPr>
              <a:t>Low</a:t>
            </a:r>
            <a:endParaRPr sz="1050">
              <a:solidFill>
                <a:prstClr val="black"/>
              </a:solidFill>
              <a:latin typeface="Gotham Book"/>
              <a:cs typeface="Gotham Book"/>
            </a:endParaRPr>
          </a:p>
        </p:txBody>
      </p:sp>
      <p:sp>
        <p:nvSpPr>
          <p:cNvPr id="37" name="object 37"/>
          <p:cNvSpPr txBox="1"/>
          <p:nvPr/>
        </p:nvSpPr>
        <p:spPr>
          <a:xfrm>
            <a:off x="9096381" y="3714445"/>
            <a:ext cx="1491139" cy="639918"/>
          </a:xfrm>
          <a:prstGeom prst="rect">
            <a:avLst/>
          </a:prstGeom>
        </p:spPr>
        <p:txBody>
          <a:bodyPr vert="horz" wrap="square" lIns="0" tIns="34289" rIns="0" bIns="0" rtlCol="0">
            <a:spAutoFit/>
          </a:bodyPr>
          <a:lstStyle/>
          <a:p>
            <a:pPr marL="9525" marR="237173">
              <a:lnSpc>
                <a:spcPts val="975"/>
              </a:lnSpc>
              <a:spcBef>
                <a:spcPts val="269"/>
              </a:spcBef>
            </a:pPr>
            <a:r>
              <a:rPr lang="en-US" sz="975" b="1" spc="-19">
                <a:solidFill>
                  <a:srgbClr val="0E4633"/>
                </a:solidFill>
                <a:latin typeface="Gotham Black"/>
                <a:cs typeface="Gotham Black"/>
              </a:rPr>
              <a:t>EAR </a:t>
            </a:r>
            <a:r>
              <a:rPr lang="en-US" sz="975" b="1" spc="-8">
                <a:solidFill>
                  <a:srgbClr val="0E4633"/>
                </a:solidFill>
                <a:latin typeface="Gotham Black"/>
                <a:cs typeface="Gotham Black"/>
              </a:rPr>
              <a:t>CHARACTERISTICS</a:t>
            </a:r>
            <a:endParaRPr lang="en-US" sz="975" b="1">
              <a:solidFill>
                <a:prstClr val="black"/>
              </a:solidFill>
              <a:latin typeface="Gotham Black"/>
              <a:cs typeface="Gotham Black"/>
            </a:endParaRPr>
          </a:p>
          <a:p>
            <a:pPr marL="9525">
              <a:lnSpc>
                <a:spcPts val="1193"/>
              </a:lnSpc>
            </a:pPr>
            <a:r>
              <a:rPr sz="1050" spc="-15">
                <a:solidFill>
                  <a:srgbClr val="231F20"/>
                </a:solidFill>
                <a:latin typeface="Gotham Book"/>
                <a:cs typeface="Gotham Book"/>
              </a:rPr>
              <a:t>Flex</a:t>
            </a:r>
            <a:endParaRPr sz="1050">
              <a:solidFill>
                <a:prstClr val="black"/>
              </a:solidFill>
              <a:latin typeface="Gotham Book"/>
              <a:cs typeface="Gotham Book"/>
            </a:endParaRPr>
          </a:p>
          <a:p>
            <a:pPr marL="9525"/>
            <a:r>
              <a:rPr sz="1050">
                <a:solidFill>
                  <a:srgbClr val="231F20"/>
                </a:solidFill>
                <a:latin typeface="Gotham Book"/>
                <a:cs typeface="Gotham Book"/>
              </a:rPr>
              <a:t>Red</a:t>
            </a:r>
            <a:r>
              <a:rPr sz="1050" spc="-23">
                <a:solidFill>
                  <a:srgbClr val="231F20"/>
                </a:solidFill>
                <a:latin typeface="Gotham Book"/>
                <a:cs typeface="Gotham Book"/>
              </a:rPr>
              <a:t> </a:t>
            </a:r>
            <a:r>
              <a:rPr sz="1050" spc="-8">
                <a:solidFill>
                  <a:srgbClr val="231F20"/>
                </a:solidFill>
                <a:latin typeface="Gotham Book"/>
                <a:cs typeface="Gotham Book"/>
              </a:rPr>
              <a:t>co</a:t>
            </a:r>
            <a:r>
              <a:rPr lang="en-US" sz="1050" spc="-8">
                <a:solidFill>
                  <a:srgbClr val="231F20"/>
                </a:solidFill>
                <a:latin typeface="Gotham Book"/>
                <a:cs typeface="Gotham Book"/>
              </a:rPr>
              <a:t>loring</a:t>
            </a:r>
            <a:endParaRPr sz="1050">
              <a:solidFill>
                <a:prstClr val="black"/>
              </a:solidFill>
              <a:latin typeface="Gotham Book"/>
              <a:cs typeface="Gotham Book"/>
            </a:endParaRPr>
          </a:p>
          <a:p>
            <a:pPr marL="9525"/>
            <a:r>
              <a:rPr sz="1050">
                <a:solidFill>
                  <a:srgbClr val="231F20"/>
                </a:solidFill>
                <a:latin typeface="Gotham Book"/>
                <a:cs typeface="Gotham Book"/>
              </a:rPr>
              <a:t>Very</a:t>
            </a:r>
            <a:r>
              <a:rPr sz="1050" spc="-38">
                <a:solidFill>
                  <a:srgbClr val="231F20"/>
                </a:solidFill>
                <a:latin typeface="Gotham Book"/>
                <a:cs typeface="Gotham Book"/>
              </a:rPr>
              <a:t> </a:t>
            </a:r>
            <a:r>
              <a:rPr sz="1050">
                <a:solidFill>
                  <a:srgbClr val="231F20"/>
                </a:solidFill>
                <a:latin typeface="Gotham Book"/>
                <a:cs typeface="Gotham Book"/>
              </a:rPr>
              <a:t>good</a:t>
            </a:r>
            <a:r>
              <a:rPr sz="1050" spc="-34">
                <a:solidFill>
                  <a:srgbClr val="231F20"/>
                </a:solidFill>
                <a:latin typeface="Gotham Book"/>
                <a:cs typeface="Gotham Book"/>
              </a:rPr>
              <a:t> </a:t>
            </a:r>
            <a:r>
              <a:rPr sz="1050">
                <a:solidFill>
                  <a:srgbClr val="231F20"/>
                </a:solidFill>
                <a:latin typeface="Gotham Book"/>
                <a:cs typeface="Gotham Book"/>
              </a:rPr>
              <a:t>test</a:t>
            </a:r>
            <a:r>
              <a:rPr sz="1050" spc="-34">
                <a:solidFill>
                  <a:srgbClr val="231F20"/>
                </a:solidFill>
                <a:latin typeface="Gotham Book"/>
                <a:cs typeface="Gotham Book"/>
              </a:rPr>
              <a:t> </a:t>
            </a:r>
            <a:r>
              <a:rPr sz="1050" spc="-8">
                <a:solidFill>
                  <a:srgbClr val="231F20"/>
                </a:solidFill>
                <a:latin typeface="Gotham Book"/>
                <a:cs typeface="Gotham Book"/>
              </a:rPr>
              <a:t>weight</a:t>
            </a:r>
            <a:endParaRPr sz="1050">
              <a:solidFill>
                <a:prstClr val="black"/>
              </a:solidFill>
              <a:latin typeface="Gotham Book"/>
              <a:cs typeface="Gotham Book"/>
            </a:endParaRPr>
          </a:p>
        </p:txBody>
      </p:sp>
      <p:sp>
        <p:nvSpPr>
          <p:cNvPr id="38" name="object 38"/>
          <p:cNvSpPr txBox="1"/>
          <p:nvPr/>
        </p:nvSpPr>
        <p:spPr>
          <a:xfrm>
            <a:off x="9096381" y="4663555"/>
            <a:ext cx="844391" cy="304571"/>
          </a:xfrm>
          <a:prstGeom prst="rect">
            <a:avLst/>
          </a:prstGeom>
        </p:spPr>
        <p:txBody>
          <a:bodyPr vert="horz" wrap="square" lIns="0" tIns="9525" rIns="0" bIns="0" rtlCol="0">
            <a:spAutoFit/>
          </a:bodyPr>
          <a:lstStyle/>
          <a:p>
            <a:pPr marL="9525">
              <a:lnSpc>
                <a:spcPts val="1136"/>
              </a:lnSpc>
              <a:spcBef>
                <a:spcPts val="75"/>
              </a:spcBef>
            </a:pPr>
            <a:r>
              <a:rPr sz="975" b="1" spc="-8">
                <a:solidFill>
                  <a:srgbClr val="0E4633"/>
                </a:solidFill>
                <a:latin typeface="Gotham Black"/>
                <a:cs typeface="Gotham Black"/>
              </a:rPr>
              <a:t>EMERGENCE</a:t>
            </a:r>
            <a:endParaRPr sz="975" b="1">
              <a:solidFill>
                <a:prstClr val="black"/>
              </a:solidFill>
              <a:latin typeface="Gotham Black"/>
              <a:cs typeface="Gotham Black"/>
            </a:endParaRPr>
          </a:p>
          <a:p>
            <a:pPr marL="9525">
              <a:lnSpc>
                <a:spcPts val="1226"/>
              </a:lnSpc>
            </a:pP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39" name="object 39"/>
          <p:cNvSpPr txBox="1"/>
          <p:nvPr/>
        </p:nvSpPr>
        <p:spPr>
          <a:xfrm>
            <a:off x="9096380" y="5191825"/>
            <a:ext cx="934614" cy="316752"/>
          </a:xfrm>
          <a:prstGeom prst="rect">
            <a:avLst/>
          </a:prstGeom>
        </p:spPr>
        <p:txBody>
          <a:bodyPr vert="horz" wrap="square" lIns="0" tIns="34289" rIns="0" bIns="0" rtlCol="0">
            <a:spAutoFit/>
          </a:bodyPr>
          <a:lstStyle/>
          <a:p>
            <a:pPr marL="9525" marR="3810">
              <a:lnSpc>
                <a:spcPts val="975"/>
              </a:lnSpc>
              <a:spcBef>
                <a:spcPts val="269"/>
              </a:spcBef>
            </a:pPr>
            <a:r>
              <a:rPr sz="975" b="1" spc="-15">
                <a:solidFill>
                  <a:srgbClr val="0E4633"/>
                </a:solidFill>
                <a:latin typeface="Gotham Black"/>
                <a:cs typeface="Gotham Black"/>
              </a:rPr>
              <a:t>ROOT </a:t>
            </a:r>
            <a:r>
              <a:rPr sz="975" b="1" spc="-8">
                <a:solidFill>
                  <a:srgbClr val="0E4633"/>
                </a:solidFill>
                <a:latin typeface="Gotham Black"/>
                <a:cs typeface="Gotham Black"/>
              </a:rPr>
              <a:t>STRENGTH</a:t>
            </a:r>
            <a:endParaRPr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Very</a:t>
            </a:r>
            <a:r>
              <a:rPr sz="1050" spc="-75">
                <a:solidFill>
                  <a:srgbClr val="231F20"/>
                </a:solidFill>
                <a:latin typeface="Gotham Book"/>
                <a:cs typeface="Gotham Book"/>
              </a:rPr>
              <a:t> </a:t>
            </a: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40" name="object 40"/>
          <p:cNvSpPr txBox="1"/>
          <p:nvPr/>
        </p:nvSpPr>
        <p:spPr>
          <a:xfrm>
            <a:off x="2009020"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1" name="object 41"/>
          <p:cNvSpPr txBox="1"/>
          <p:nvPr/>
        </p:nvSpPr>
        <p:spPr>
          <a:xfrm>
            <a:off x="2009019" y="5634820"/>
            <a:ext cx="343853"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confidently</a:t>
            </a:r>
            <a:endParaRPr sz="450">
              <a:solidFill>
                <a:prstClr val="black"/>
              </a:solidFill>
              <a:latin typeface="Arial"/>
              <a:cs typeface="Arial"/>
            </a:endParaRPr>
          </a:p>
        </p:txBody>
      </p:sp>
      <p:sp>
        <p:nvSpPr>
          <p:cNvPr id="42" name="object 42"/>
          <p:cNvSpPr/>
          <p:nvPr/>
        </p:nvSpPr>
        <p:spPr>
          <a:xfrm>
            <a:off x="2416131" y="5598071"/>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43" name="object 43"/>
          <p:cNvSpPr txBox="1"/>
          <p:nvPr/>
        </p:nvSpPr>
        <p:spPr>
          <a:xfrm>
            <a:off x="2548008"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4" name="object 44"/>
          <p:cNvSpPr txBox="1"/>
          <p:nvPr/>
        </p:nvSpPr>
        <p:spPr>
          <a:xfrm>
            <a:off x="2548006" y="5634820"/>
            <a:ext cx="231458"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reliably</a:t>
            </a:r>
            <a:endParaRPr sz="450">
              <a:solidFill>
                <a:prstClr val="black"/>
              </a:solidFill>
              <a:latin typeface="Arial"/>
              <a:cs typeface="Arial"/>
            </a:endParaRPr>
          </a:p>
        </p:txBody>
      </p:sp>
      <p:sp>
        <p:nvSpPr>
          <p:cNvPr id="45" name="object 45"/>
          <p:cNvSpPr/>
          <p:nvPr/>
        </p:nvSpPr>
        <p:spPr>
          <a:xfrm>
            <a:off x="2951656" y="5594615"/>
            <a:ext cx="120491" cy="120491"/>
          </a:xfrm>
          <a:custGeom>
            <a:avLst/>
            <a:gdLst/>
            <a:ahLst/>
            <a:cxnLst/>
            <a:rect l="l" t="t" r="r" b="b"/>
            <a:pathLst>
              <a:path w="160655" h="160654">
                <a:moveTo>
                  <a:pt x="160578" y="0"/>
                </a:moveTo>
                <a:lnTo>
                  <a:pt x="0" y="0"/>
                </a:lnTo>
                <a:lnTo>
                  <a:pt x="0" y="160566"/>
                </a:lnTo>
                <a:lnTo>
                  <a:pt x="160578" y="160566"/>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46" name="object 46"/>
          <p:cNvSpPr txBox="1"/>
          <p:nvPr/>
        </p:nvSpPr>
        <p:spPr>
          <a:xfrm>
            <a:off x="3086996" y="5587195"/>
            <a:ext cx="671513" cy="78868"/>
          </a:xfrm>
          <a:prstGeom prst="rect">
            <a:avLst/>
          </a:prstGeom>
        </p:spPr>
        <p:txBody>
          <a:bodyPr vert="horz" wrap="square" lIns="0" tIns="9525" rIns="0" bIns="0" rtlCol="0">
            <a:spAutoFit/>
          </a:bodyPr>
          <a:lstStyle/>
          <a:p>
            <a:pPr marL="9525">
              <a:spcBef>
                <a:spcPts val="75"/>
              </a:spcBef>
            </a:pPr>
            <a:r>
              <a:rPr sz="450">
                <a:solidFill>
                  <a:srgbClr val="231F20"/>
                </a:solidFill>
                <a:latin typeface="Arial"/>
                <a:cs typeface="Arial"/>
              </a:rPr>
              <a:t>Place</a:t>
            </a:r>
            <a:r>
              <a:rPr sz="450" spc="45">
                <a:solidFill>
                  <a:srgbClr val="231F20"/>
                </a:solidFill>
                <a:latin typeface="Arial"/>
                <a:cs typeface="Arial"/>
              </a:rPr>
              <a:t> </a:t>
            </a:r>
            <a:r>
              <a:rPr sz="450" spc="41">
                <a:solidFill>
                  <a:srgbClr val="231F20"/>
                </a:solidFill>
                <a:latin typeface="Arial"/>
                <a:cs typeface="Arial"/>
              </a:rPr>
              <a:t>with</a:t>
            </a:r>
            <a:r>
              <a:rPr sz="450" spc="45">
                <a:solidFill>
                  <a:srgbClr val="231F20"/>
                </a:solidFill>
                <a:latin typeface="Arial"/>
                <a:cs typeface="Arial"/>
              </a:rPr>
              <a:t> </a:t>
            </a:r>
            <a:r>
              <a:rPr sz="450" spc="-8">
                <a:solidFill>
                  <a:srgbClr val="231F20"/>
                </a:solidFill>
                <a:latin typeface="Arial"/>
                <a:cs typeface="Arial"/>
              </a:rPr>
              <a:t>appropriate</a:t>
            </a:r>
            <a:endParaRPr sz="450">
              <a:solidFill>
                <a:prstClr val="black"/>
              </a:solidFill>
              <a:latin typeface="Arial"/>
              <a:cs typeface="Arial"/>
            </a:endParaRPr>
          </a:p>
        </p:txBody>
      </p:sp>
      <p:sp>
        <p:nvSpPr>
          <p:cNvPr id="47" name="object 47"/>
          <p:cNvSpPr txBox="1"/>
          <p:nvPr/>
        </p:nvSpPr>
        <p:spPr>
          <a:xfrm>
            <a:off x="3086995" y="5634820"/>
            <a:ext cx="396716"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management</a:t>
            </a:r>
            <a:endParaRPr sz="450">
              <a:solidFill>
                <a:prstClr val="black"/>
              </a:solidFill>
              <a:latin typeface="Arial"/>
              <a:cs typeface="Arial"/>
            </a:endParaRPr>
          </a:p>
        </p:txBody>
      </p:sp>
      <p:sp>
        <p:nvSpPr>
          <p:cNvPr id="48" name="object 48"/>
          <p:cNvSpPr txBox="1"/>
          <p:nvPr/>
        </p:nvSpPr>
        <p:spPr>
          <a:xfrm>
            <a:off x="1544177" y="5571004"/>
            <a:ext cx="284321" cy="159659"/>
          </a:xfrm>
          <a:prstGeom prst="rect">
            <a:avLst/>
          </a:prstGeom>
        </p:spPr>
        <p:txBody>
          <a:bodyPr vert="horz" wrap="square" lIns="0" tIns="9525" rIns="0" bIns="0" rtlCol="0">
            <a:spAutoFit/>
          </a:bodyPr>
          <a:lstStyle/>
          <a:p>
            <a:pPr marL="9525">
              <a:spcBef>
                <a:spcPts val="75"/>
              </a:spcBef>
            </a:pPr>
            <a:r>
              <a:rPr sz="975" spc="-19">
                <a:solidFill>
                  <a:srgbClr val="0E4633"/>
                </a:solidFill>
                <a:latin typeface="Gotham Bold"/>
                <a:cs typeface="Gotham Bold"/>
              </a:rPr>
              <a:t>KEY</a:t>
            </a:r>
            <a:endParaRPr sz="975">
              <a:solidFill>
                <a:prstClr val="black"/>
              </a:solidFill>
              <a:latin typeface="Gotham Bold"/>
              <a:cs typeface="Gotham Bold"/>
            </a:endParaRPr>
          </a:p>
        </p:txBody>
      </p:sp>
    </p:spTree>
    <p:extLst>
      <p:ext uri="{BB962C8B-B14F-4D97-AF65-F5344CB8AC3E}">
        <p14:creationId xmlns:p14="http://schemas.microsoft.com/office/powerpoint/2010/main" val="714568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1" y="2430115"/>
            <a:ext cx="3761899" cy="1487523"/>
          </a:xfrm>
          <a:prstGeom prst="rect">
            <a:avLst/>
          </a:prstGeom>
          <a:solidFill>
            <a:srgbClr val="E7ECEA"/>
          </a:solidFill>
        </p:spPr>
        <p:txBody>
          <a:bodyPr vert="horz" wrap="square" lIns="0" tIns="94298" rIns="0" bIns="0" rtlCol="0">
            <a:spAutoFit/>
          </a:bodyPr>
          <a:lstStyle/>
          <a:p>
            <a:pPr>
              <a:spcBef>
                <a:spcPts val="743"/>
              </a:spcBef>
            </a:pPr>
            <a:endParaRPr sz="1200">
              <a:solidFill>
                <a:prstClr val="black"/>
              </a:solidFill>
              <a:latin typeface="Times New Roman"/>
              <a:cs typeface="Times New Roman"/>
            </a:endParaRPr>
          </a:p>
          <a:p>
            <a:pPr marL="310038" marR="838200" indent="-171450">
              <a:lnSpc>
                <a:spcPts val="1200"/>
              </a:lnSpc>
              <a:buFontTx/>
              <a:buChar char="•"/>
              <a:tabLst>
                <a:tab pos="310038" algn="l"/>
              </a:tabLst>
            </a:pPr>
            <a:r>
              <a:rPr sz="1200">
                <a:solidFill>
                  <a:srgbClr val="231F20"/>
                </a:solidFill>
                <a:latin typeface="Gotham Book"/>
                <a:cs typeface="Gotham Book"/>
              </a:rPr>
              <a:t>Fits</a:t>
            </a:r>
            <a:r>
              <a:rPr sz="1200" spc="-41">
                <a:solidFill>
                  <a:srgbClr val="231F20"/>
                </a:solidFill>
                <a:latin typeface="Gotham Book"/>
                <a:cs typeface="Gotham Book"/>
              </a:rPr>
              <a:t> </a:t>
            </a:r>
            <a:r>
              <a:rPr sz="1200" spc="-8">
                <a:solidFill>
                  <a:srgbClr val="231F20"/>
                </a:solidFill>
                <a:latin typeface="Gotham Book"/>
                <a:cs typeface="Gotham Book"/>
              </a:rPr>
              <a:t>exceptionally</a:t>
            </a:r>
            <a:r>
              <a:rPr sz="1200" spc="-38">
                <a:solidFill>
                  <a:srgbClr val="231F20"/>
                </a:solidFill>
                <a:latin typeface="Gotham Book"/>
                <a:cs typeface="Gotham Book"/>
              </a:rPr>
              <a:t> </a:t>
            </a:r>
            <a:r>
              <a:rPr sz="1200">
                <a:solidFill>
                  <a:srgbClr val="231F20"/>
                </a:solidFill>
                <a:latin typeface="Gotham Book"/>
                <a:cs typeface="Gotham Book"/>
              </a:rPr>
              <a:t>well</a:t>
            </a:r>
            <a:r>
              <a:rPr sz="1200" spc="-38">
                <a:solidFill>
                  <a:srgbClr val="231F20"/>
                </a:solidFill>
                <a:latin typeface="Gotham Book"/>
                <a:cs typeface="Gotham Book"/>
              </a:rPr>
              <a:t> </a:t>
            </a:r>
            <a:r>
              <a:rPr sz="1200">
                <a:solidFill>
                  <a:srgbClr val="231F20"/>
                </a:solidFill>
                <a:latin typeface="Gotham Book"/>
                <a:cs typeface="Gotham Book"/>
              </a:rPr>
              <a:t>on</a:t>
            </a:r>
            <a:r>
              <a:rPr sz="1200" spc="-41">
                <a:solidFill>
                  <a:srgbClr val="231F20"/>
                </a:solidFill>
                <a:latin typeface="Gotham Book"/>
                <a:cs typeface="Gotham Book"/>
              </a:rPr>
              <a:t> </a:t>
            </a:r>
            <a:r>
              <a:rPr sz="1200" spc="-8">
                <a:solidFill>
                  <a:srgbClr val="231F20"/>
                </a:solidFill>
                <a:latin typeface="Gotham Book"/>
                <a:cs typeface="Gotham Book"/>
              </a:rPr>
              <a:t>highly productive</a:t>
            </a:r>
            <a:r>
              <a:rPr sz="1200" spc="-49">
                <a:solidFill>
                  <a:srgbClr val="231F20"/>
                </a:solidFill>
                <a:latin typeface="Gotham Book"/>
                <a:cs typeface="Gotham Book"/>
              </a:rPr>
              <a:t> </a:t>
            </a:r>
            <a:r>
              <a:rPr sz="1200">
                <a:solidFill>
                  <a:srgbClr val="231F20"/>
                </a:solidFill>
                <a:latin typeface="Gotham Book"/>
                <a:cs typeface="Gotham Book"/>
              </a:rPr>
              <a:t>soils</a:t>
            </a:r>
            <a:r>
              <a:rPr sz="1200" spc="-49">
                <a:solidFill>
                  <a:srgbClr val="231F20"/>
                </a:solidFill>
                <a:latin typeface="Gotham Book"/>
                <a:cs typeface="Gotham Book"/>
              </a:rPr>
              <a:t> </a:t>
            </a:r>
            <a:r>
              <a:rPr sz="1200">
                <a:solidFill>
                  <a:srgbClr val="231F20"/>
                </a:solidFill>
                <a:latin typeface="Gotham Book"/>
                <a:cs typeface="Gotham Book"/>
              </a:rPr>
              <a:t>under</a:t>
            </a:r>
            <a:r>
              <a:rPr sz="1200" spc="-49">
                <a:solidFill>
                  <a:srgbClr val="231F20"/>
                </a:solidFill>
                <a:latin typeface="Gotham Book"/>
                <a:cs typeface="Gotham Book"/>
              </a:rPr>
              <a:t> </a:t>
            </a:r>
            <a:r>
              <a:rPr sz="1200">
                <a:solidFill>
                  <a:srgbClr val="231F20"/>
                </a:solidFill>
                <a:latin typeface="Gotham Book"/>
                <a:cs typeface="Gotham Book"/>
              </a:rPr>
              <a:t>heavy</a:t>
            </a:r>
            <a:r>
              <a:rPr sz="1200" spc="-49">
                <a:solidFill>
                  <a:srgbClr val="231F20"/>
                </a:solidFill>
                <a:latin typeface="Gotham Book"/>
                <a:cs typeface="Gotham Book"/>
              </a:rPr>
              <a:t> </a:t>
            </a:r>
            <a:r>
              <a:rPr sz="1200" spc="-19">
                <a:solidFill>
                  <a:srgbClr val="231F20"/>
                </a:solidFill>
                <a:latin typeface="Gotham Book"/>
                <a:cs typeface="Gotham Book"/>
              </a:rPr>
              <a:t>CRW </a:t>
            </a:r>
            <a:r>
              <a:rPr sz="1200" spc="-8">
                <a:solidFill>
                  <a:srgbClr val="231F20"/>
                </a:solidFill>
                <a:latin typeface="Gotham Book"/>
                <a:cs typeface="Gotham Book"/>
              </a:rPr>
              <a:t>pressure</a:t>
            </a:r>
            <a:endParaRPr sz="1200">
              <a:solidFill>
                <a:prstClr val="black"/>
              </a:solidFill>
              <a:latin typeface="Gotham Book"/>
              <a:cs typeface="Gotham Book"/>
            </a:endParaRPr>
          </a:p>
          <a:p>
            <a:pPr marL="310038" marR="811530" indent="-171450">
              <a:lnSpc>
                <a:spcPts val="1200"/>
              </a:lnSpc>
              <a:spcBef>
                <a:spcPts val="1080"/>
              </a:spcBef>
              <a:buFontTx/>
              <a:buChar char="•"/>
              <a:tabLst>
                <a:tab pos="310038" algn="l"/>
              </a:tabLst>
            </a:pPr>
            <a:r>
              <a:rPr sz="1200">
                <a:solidFill>
                  <a:srgbClr val="231F20"/>
                </a:solidFill>
                <a:latin typeface="Gotham Book"/>
                <a:cs typeface="Gotham Book"/>
              </a:rPr>
              <a:t>Maximize</a:t>
            </a:r>
            <a:r>
              <a:rPr sz="1200" spc="-30">
                <a:solidFill>
                  <a:srgbClr val="231F20"/>
                </a:solidFill>
                <a:latin typeface="Gotham Book"/>
                <a:cs typeface="Gotham Book"/>
              </a:rPr>
              <a:t> </a:t>
            </a:r>
            <a:r>
              <a:rPr sz="1200">
                <a:solidFill>
                  <a:srgbClr val="231F20"/>
                </a:solidFill>
                <a:latin typeface="Gotham Book"/>
                <a:cs typeface="Gotham Book"/>
              </a:rPr>
              <a:t>yield</a:t>
            </a:r>
            <a:r>
              <a:rPr sz="1200" spc="-26">
                <a:solidFill>
                  <a:srgbClr val="231F20"/>
                </a:solidFill>
                <a:latin typeface="Gotham Book"/>
                <a:cs typeface="Gotham Book"/>
              </a:rPr>
              <a:t> </a:t>
            </a:r>
            <a:r>
              <a:rPr sz="1200" spc="-8">
                <a:solidFill>
                  <a:srgbClr val="231F20"/>
                </a:solidFill>
                <a:latin typeface="Gotham Book"/>
                <a:cs typeface="Gotham Book"/>
              </a:rPr>
              <a:t>performance</a:t>
            </a:r>
            <a:r>
              <a:rPr sz="1200" spc="-26">
                <a:solidFill>
                  <a:srgbClr val="231F20"/>
                </a:solidFill>
                <a:latin typeface="Gotham Book"/>
                <a:cs typeface="Gotham Book"/>
              </a:rPr>
              <a:t> </a:t>
            </a:r>
            <a:r>
              <a:rPr sz="1200">
                <a:solidFill>
                  <a:srgbClr val="231F20"/>
                </a:solidFill>
                <a:latin typeface="Gotham Book"/>
                <a:cs typeface="Gotham Book"/>
              </a:rPr>
              <a:t>with</a:t>
            </a:r>
            <a:r>
              <a:rPr sz="1200" spc="-26">
                <a:solidFill>
                  <a:srgbClr val="231F20"/>
                </a:solidFill>
                <a:latin typeface="Gotham Book"/>
                <a:cs typeface="Gotham Book"/>
              </a:rPr>
              <a:t> </a:t>
            </a:r>
            <a:r>
              <a:rPr sz="1200" spc="-38">
                <a:solidFill>
                  <a:srgbClr val="231F20"/>
                </a:solidFill>
                <a:latin typeface="Gotham Book"/>
                <a:cs typeface="Gotham Book"/>
              </a:rPr>
              <a:t>a </a:t>
            </a:r>
            <a:r>
              <a:rPr sz="1200">
                <a:solidFill>
                  <a:srgbClr val="231F20"/>
                </a:solidFill>
                <a:latin typeface="Gotham Book"/>
                <a:cs typeface="Gotham Book"/>
              </a:rPr>
              <a:t>fungicide</a:t>
            </a:r>
            <a:r>
              <a:rPr sz="1200" spc="-56">
                <a:solidFill>
                  <a:srgbClr val="231F20"/>
                </a:solidFill>
                <a:latin typeface="Gotham Book"/>
                <a:cs typeface="Gotham Book"/>
              </a:rPr>
              <a:t> </a:t>
            </a:r>
            <a:r>
              <a:rPr sz="1200" spc="-8">
                <a:solidFill>
                  <a:srgbClr val="231F20"/>
                </a:solidFill>
                <a:latin typeface="Gotham Book"/>
                <a:cs typeface="Gotham Book"/>
              </a:rPr>
              <a:t>application</a:t>
            </a:r>
            <a:endParaRPr sz="1200">
              <a:solidFill>
                <a:prstClr val="black"/>
              </a:solidFill>
              <a:latin typeface="Gotham Book"/>
              <a:cs typeface="Gotham Book"/>
            </a:endParaRPr>
          </a:p>
          <a:p>
            <a:pPr marL="310038" marR="244316" indent="-171450">
              <a:lnSpc>
                <a:spcPts val="1200"/>
              </a:lnSpc>
              <a:spcBef>
                <a:spcPts val="1080"/>
              </a:spcBef>
              <a:buFontTx/>
              <a:buChar char="•"/>
              <a:tabLst>
                <a:tab pos="310038" algn="l"/>
              </a:tabLst>
            </a:pPr>
            <a:r>
              <a:rPr sz="1200" spc="-8">
                <a:solidFill>
                  <a:srgbClr val="231F20"/>
                </a:solidFill>
                <a:latin typeface="Gotham Book"/>
                <a:cs typeface="Gotham Book"/>
              </a:rPr>
              <a:t>Excellent</a:t>
            </a:r>
            <a:r>
              <a:rPr sz="1200" spc="-41">
                <a:solidFill>
                  <a:srgbClr val="231F20"/>
                </a:solidFill>
                <a:latin typeface="Gotham Book"/>
                <a:cs typeface="Gotham Book"/>
              </a:rPr>
              <a:t> </a:t>
            </a:r>
            <a:r>
              <a:rPr sz="1200">
                <a:solidFill>
                  <a:srgbClr val="231F20"/>
                </a:solidFill>
                <a:latin typeface="Gotham Book"/>
                <a:cs typeface="Gotham Book"/>
              </a:rPr>
              <a:t>option</a:t>
            </a:r>
            <a:r>
              <a:rPr sz="1200" spc="-38">
                <a:solidFill>
                  <a:srgbClr val="231F20"/>
                </a:solidFill>
                <a:latin typeface="Gotham Book"/>
                <a:cs typeface="Gotham Book"/>
              </a:rPr>
              <a:t> </a:t>
            </a:r>
            <a:r>
              <a:rPr sz="1200">
                <a:solidFill>
                  <a:srgbClr val="231F20"/>
                </a:solidFill>
                <a:latin typeface="Gotham Book"/>
                <a:cs typeface="Gotham Book"/>
              </a:rPr>
              <a:t>for</a:t>
            </a:r>
            <a:r>
              <a:rPr sz="1200" spc="-38">
                <a:solidFill>
                  <a:srgbClr val="231F20"/>
                </a:solidFill>
                <a:latin typeface="Gotham Book"/>
                <a:cs typeface="Gotham Book"/>
              </a:rPr>
              <a:t> </a:t>
            </a:r>
            <a:r>
              <a:rPr sz="1200">
                <a:solidFill>
                  <a:srgbClr val="231F20"/>
                </a:solidFill>
                <a:latin typeface="Gotham Book"/>
                <a:cs typeface="Gotham Book"/>
              </a:rPr>
              <a:t>areas</a:t>
            </a:r>
            <a:r>
              <a:rPr sz="1200" spc="-38">
                <a:solidFill>
                  <a:srgbClr val="231F20"/>
                </a:solidFill>
                <a:latin typeface="Gotham Book"/>
                <a:cs typeface="Gotham Book"/>
              </a:rPr>
              <a:t> </a:t>
            </a:r>
            <a:r>
              <a:rPr sz="1200">
                <a:solidFill>
                  <a:srgbClr val="231F20"/>
                </a:solidFill>
                <a:latin typeface="Gotham Book"/>
                <a:cs typeface="Gotham Book"/>
              </a:rPr>
              <a:t>with</a:t>
            </a:r>
            <a:r>
              <a:rPr sz="1200" spc="-38">
                <a:solidFill>
                  <a:srgbClr val="231F20"/>
                </a:solidFill>
                <a:latin typeface="Gotham Book"/>
                <a:cs typeface="Gotham Book"/>
              </a:rPr>
              <a:t> </a:t>
            </a:r>
            <a:r>
              <a:rPr sz="1200">
                <a:solidFill>
                  <a:srgbClr val="231F20"/>
                </a:solidFill>
                <a:latin typeface="Gotham Book"/>
                <a:cs typeface="Gotham Book"/>
              </a:rPr>
              <a:t>a</a:t>
            </a:r>
            <a:r>
              <a:rPr sz="1200" spc="-38">
                <a:solidFill>
                  <a:srgbClr val="231F20"/>
                </a:solidFill>
                <a:latin typeface="Gotham Book"/>
                <a:cs typeface="Gotham Book"/>
              </a:rPr>
              <a:t> </a:t>
            </a:r>
            <a:r>
              <a:rPr sz="1200">
                <a:solidFill>
                  <a:srgbClr val="231F20"/>
                </a:solidFill>
                <a:latin typeface="Gotham Book"/>
                <a:cs typeface="Gotham Book"/>
              </a:rPr>
              <a:t>history</a:t>
            </a:r>
            <a:r>
              <a:rPr sz="1200" spc="-38">
                <a:solidFill>
                  <a:srgbClr val="231F20"/>
                </a:solidFill>
                <a:latin typeface="Gotham Book"/>
                <a:cs typeface="Gotham Book"/>
              </a:rPr>
              <a:t> </a:t>
            </a:r>
            <a:r>
              <a:rPr sz="1200" spc="-19">
                <a:solidFill>
                  <a:srgbClr val="231F20"/>
                </a:solidFill>
                <a:latin typeface="Gotham Book"/>
                <a:cs typeface="Gotham Book"/>
              </a:rPr>
              <a:t>of </a:t>
            </a:r>
            <a:r>
              <a:rPr sz="1200">
                <a:solidFill>
                  <a:srgbClr val="231F20"/>
                </a:solidFill>
                <a:latin typeface="Gotham Book"/>
                <a:cs typeface="Gotham Book"/>
              </a:rPr>
              <a:t>Goss’s</a:t>
            </a:r>
            <a:r>
              <a:rPr sz="1200" spc="-79">
                <a:solidFill>
                  <a:srgbClr val="231F20"/>
                </a:solidFill>
                <a:latin typeface="Gotham Book"/>
                <a:cs typeface="Gotham Book"/>
              </a:rPr>
              <a:t> </a:t>
            </a:r>
            <a:r>
              <a:rPr sz="1200" spc="-15">
                <a:solidFill>
                  <a:srgbClr val="231F20"/>
                </a:solidFill>
                <a:latin typeface="Gotham Book"/>
                <a:cs typeface="Gotham Book"/>
              </a:rPr>
              <a:t>wilt</a:t>
            </a:r>
            <a:endParaRPr sz="1200">
              <a:solidFill>
                <a:prstClr val="black"/>
              </a:solidFill>
              <a:latin typeface="Gotham Book"/>
              <a:cs typeface="Gotham Book"/>
            </a:endParaRPr>
          </a:p>
        </p:txBody>
      </p:sp>
      <p:sp>
        <p:nvSpPr>
          <p:cNvPr id="3" name="object 3"/>
          <p:cNvSpPr/>
          <p:nvPr/>
        </p:nvSpPr>
        <p:spPr>
          <a:xfrm>
            <a:off x="1524001" y="857252"/>
            <a:ext cx="9142095" cy="802481"/>
          </a:xfrm>
          <a:custGeom>
            <a:avLst/>
            <a:gdLst/>
            <a:ahLst/>
            <a:cxnLst/>
            <a:rect l="l" t="t" r="r" b="b"/>
            <a:pathLst>
              <a:path w="12189460" h="1069975">
                <a:moveTo>
                  <a:pt x="12188952" y="0"/>
                </a:moveTo>
                <a:lnTo>
                  <a:pt x="0" y="0"/>
                </a:lnTo>
                <a:lnTo>
                  <a:pt x="0" y="1069848"/>
                </a:lnTo>
                <a:lnTo>
                  <a:pt x="12188952" y="1069848"/>
                </a:lnTo>
                <a:lnTo>
                  <a:pt x="12188952"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4" name="object 4"/>
          <p:cNvSpPr txBox="1">
            <a:spLocks noGrp="1"/>
          </p:cNvSpPr>
          <p:nvPr>
            <p:ph type="title"/>
          </p:nvPr>
        </p:nvSpPr>
        <p:spPr>
          <a:xfrm>
            <a:off x="1653123" y="1112920"/>
            <a:ext cx="2138363" cy="508216"/>
          </a:xfrm>
        </p:spPr>
        <p:txBody>
          <a:bodyPr vert="horz" wrap="square" lIns="0" tIns="9525" rIns="0" bIns="0" rtlCol="0" anchor="ctr">
            <a:spAutoFit/>
          </a:bodyPr>
          <a:lstStyle/>
          <a:p>
            <a:r>
              <a:rPr lang="en-US"/>
              <a:t>A634-11</a:t>
            </a:r>
          </a:p>
        </p:txBody>
      </p:sp>
      <p:sp>
        <p:nvSpPr>
          <p:cNvPr id="48" name="object 48"/>
          <p:cNvSpPr txBox="1">
            <a:spLocks noGrp="1"/>
          </p:cNvSpPr>
          <p:nvPr>
            <p:ph type="ftr" sz="quarter" idx="5"/>
          </p:nvPr>
        </p:nvSpPr>
        <p:spPr>
          <a:xfrm>
            <a:off x="1848910" y="5813967"/>
            <a:ext cx="8494183" cy="147637"/>
          </a:xfrm>
        </p:spPr>
        <p:txBody>
          <a:bodyPr vert="horz" wrap="square" lIns="0" tIns="9049" rIns="0" bIns="0" rtlCol="0" anchor="ctr">
            <a:spAutoFit/>
          </a:bodyPr>
          <a:lstStyle/>
          <a:p>
            <a:r>
              <a:rPr lang="en-US">
                <a:solidFill>
                  <a:prstClr val="white"/>
                </a:solidFill>
              </a:rPr>
              <a:t>COMPANY CONFIDENTIAL – Not for Distribution</a:t>
            </a:r>
          </a:p>
          <a:p>
            <a:r>
              <a:rPr lang="en-US">
                <a:solidFill>
                  <a:prstClr val="white"/>
                </a:solidFill>
              </a:rPr>
              <a:t>Performance may vary from location to location and from year to year, as local growing, soil and weather conditions may vary. Growers should evaluate data from multiple locations and years whenever possible and should consider the impacts of these conditions on the grower’s fields.</a:t>
            </a:r>
          </a:p>
        </p:txBody>
      </p:sp>
      <p:sp>
        <p:nvSpPr>
          <p:cNvPr id="5" name="object 5"/>
          <p:cNvSpPr txBox="1"/>
          <p:nvPr/>
        </p:nvSpPr>
        <p:spPr>
          <a:xfrm>
            <a:off x="1653123" y="1682214"/>
            <a:ext cx="559594" cy="182742"/>
          </a:xfrm>
          <a:prstGeom prst="rect">
            <a:avLst/>
          </a:prstGeom>
        </p:spPr>
        <p:txBody>
          <a:bodyPr vert="horz" wrap="square" lIns="0" tIns="9525" rIns="0" bIns="0" rtlCol="0">
            <a:spAutoFit/>
          </a:bodyPr>
          <a:lstStyle/>
          <a:p>
            <a:pPr marL="9525">
              <a:spcBef>
                <a:spcPts val="75"/>
              </a:spcBef>
            </a:pPr>
            <a:r>
              <a:rPr sz="1125" spc="-8">
                <a:solidFill>
                  <a:srgbClr val="0E4633"/>
                </a:solidFill>
                <a:latin typeface="Gotham Bold"/>
                <a:cs typeface="Gotham Bold"/>
              </a:rPr>
              <a:t>TRAITS</a:t>
            </a:r>
            <a:endParaRPr sz="1125">
              <a:solidFill>
                <a:prstClr val="black"/>
              </a:solidFill>
              <a:latin typeface="Gotham Bold"/>
              <a:cs typeface="Gotham Bold"/>
            </a:endParaRPr>
          </a:p>
        </p:txBody>
      </p:sp>
      <p:grpSp>
        <p:nvGrpSpPr>
          <p:cNvPr id="6" name="object 6"/>
          <p:cNvGrpSpPr/>
          <p:nvPr/>
        </p:nvGrpSpPr>
        <p:grpSpPr>
          <a:xfrm>
            <a:off x="4193734" y="932754"/>
            <a:ext cx="6232207" cy="651510"/>
            <a:chOff x="3559644" y="100672"/>
            <a:chExt cx="8309609" cy="868680"/>
          </a:xfrm>
        </p:grpSpPr>
        <p:sp>
          <p:nvSpPr>
            <p:cNvPr id="7" name="object 7"/>
            <p:cNvSpPr/>
            <p:nvPr/>
          </p:nvSpPr>
          <p:spPr>
            <a:xfrm>
              <a:off x="10954499" y="105485"/>
              <a:ext cx="915035" cy="864235"/>
            </a:xfrm>
            <a:custGeom>
              <a:avLst/>
              <a:gdLst/>
              <a:ahLst/>
              <a:cxnLst/>
              <a:rect l="l" t="t" r="r" b="b"/>
              <a:pathLst>
                <a:path w="915034" h="864235">
                  <a:moveTo>
                    <a:pt x="168605" y="823048"/>
                  </a:moveTo>
                  <a:lnTo>
                    <a:pt x="161747" y="803478"/>
                  </a:lnTo>
                  <a:lnTo>
                    <a:pt x="147231" y="762050"/>
                  </a:lnTo>
                  <a:lnTo>
                    <a:pt x="133337" y="722414"/>
                  </a:lnTo>
                  <a:lnTo>
                    <a:pt x="109435" y="654240"/>
                  </a:lnTo>
                  <a:lnTo>
                    <a:pt x="98221" y="654240"/>
                  </a:lnTo>
                  <a:lnTo>
                    <a:pt x="98221" y="762050"/>
                  </a:lnTo>
                  <a:lnTo>
                    <a:pt x="69303" y="762050"/>
                  </a:lnTo>
                  <a:lnTo>
                    <a:pt x="83489" y="722414"/>
                  </a:lnTo>
                  <a:lnTo>
                    <a:pt x="98221" y="762050"/>
                  </a:lnTo>
                  <a:lnTo>
                    <a:pt x="98221" y="654240"/>
                  </a:lnTo>
                  <a:lnTo>
                    <a:pt x="58623" y="654240"/>
                  </a:lnTo>
                  <a:lnTo>
                    <a:pt x="0" y="822794"/>
                  </a:lnTo>
                  <a:lnTo>
                    <a:pt x="48717" y="822794"/>
                  </a:lnTo>
                  <a:lnTo>
                    <a:pt x="56248" y="803478"/>
                  </a:lnTo>
                  <a:lnTo>
                    <a:pt x="112344" y="803478"/>
                  </a:lnTo>
                  <a:lnTo>
                    <a:pt x="119773" y="822794"/>
                  </a:lnTo>
                  <a:lnTo>
                    <a:pt x="119862" y="823048"/>
                  </a:lnTo>
                  <a:lnTo>
                    <a:pt x="168605" y="823048"/>
                  </a:lnTo>
                  <a:close/>
                </a:path>
                <a:path w="915034" h="864235">
                  <a:moveTo>
                    <a:pt x="271157" y="759955"/>
                  </a:moveTo>
                  <a:lnTo>
                    <a:pt x="260413" y="718375"/>
                  </a:lnTo>
                  <a:lnTo>
                    <a:pt x="269506" y="700963"/>
                  </a:lnTo>
                  <a:lnTo>
                    <a:pt x="228180" y="700963"/>
                  </a:lnTo>
                  <a:lnTo>
                    <a:pt x="228180" y="746391"/>
                  </a:lnTo>
                  <a:lnTo>
                    <a:pt x="228180" y="764997"/>
                  </a:lnTo>
                  <a:lnTo>
                    <a:pt x="218986" y="770229"/>
                  </a:lnTo>
                  <a:lnTo>
                    <a:pt x="202526" y="770229"/>
                  </a:lnTo>
                  <a:lnTo>
                    <a:pt x="195948" y="763587"/>
                  </a:lnTo>
                  <a:lnTo>
                    <a:pt x="195948" y="746391"/>
                  </a:lnTo>
                  <a:lnTo>
                    <a:pt x="203873" y="739609"/>
                  </a:lnTo>
                  <a:lnTo>
                    <a:pt x="220256" y="739609"/>
                  </a:lnTo>
                  <a:lnTo>
                    <a:pt x="228180" y="746391"/>
                  </a:lnTo>
                  <a:lnTo>
                    <a:pt x="228180" y="700963"/>
                  </a:lnTo>
                  <a:lnTo>
                    <a:pt x="204939" y="700963"/>
                  </a:lnTo>
                  <a:lnTo>
                    <a:pt x="198780" y="702081"/>
                  </a:lnTo>
                  <a:lnTo>
                    <a:pt x="163626" y="722223"/>
                  </a:lnTo>
                  <a:lnTo>
                    <a:pt x="154051" y="752500"/>
                  </a:lnTo>
                  <a:lnTo>
                    <a:pt x="157949" y="775106"/>
                  </a:lnTo>
                  <a:lnTo>
                    <a:pt x="169227" y="793737"/>
                  </a:lnTo>
                  <a:lnTo>
                    <a:pt x="187210" y="806399"/>
                  </a:lnTo>
                  <a:lnTo>
                    <a:pt x="211264" y="811060"/>
                  </a:lnTo>
                  <a:lnTo>
                    <a:pt x="214350" y="811060"/>
                  </a:lnTo>
                  <a:lnTo>
                    <a:pt x="220167" y="811403"/>
                  </a:lnTo>
                  <a:lnTo>
                    <a:pt x="223113" y="808913"/>
                  </a:lnTo>
                  <a:lnTo>
                    <a:pt x="224028" y="809421"/>
                  </a:lnTo>
                  <a:lnTo>
                    <a:pt x="225501" y="810526"/>
                  </a:lnTo>
                  <a:lnTo>
                    <a:pt x="225501" y="821931"/>
                  </a:lnTo>
                  <a:lnTo>
                    <a:pt x="221170" y="827557"/>
                  </a:lnTo>
                  <a:lnTo>
                    <a:pt x="221056" y="827709"/>
                  </a:lnTo>
                  <a:lnTo>
                    <a:pt x="209918" y="827709"/>
                  </a:lnTo>
                  <a:lnTo>
                    <a:pt x="202095" y="827163"/>
                  </a:lnTo>
                  <a:lnTo>
                    <a:pt x="193852" y="825195"/>
                  </a:lnTo>
                  <a:lnTo>
                    <a:pt x="185496" y="821321"/>
                  </a:lnTo>
                  <a:lnTo>
                    <a:pt x="177330" y="815086"/>
                  </a:lnTo>
                  <a:lnTo>
                    <a:pt x="156337" y="844080"/>
                  </a:lnTo>
                  <a:lnTo>
                    <a:pt x="169443" y="853960"/>
                  </a:lnTo>
                  <a:lnTo>
                    <a:pt x="182473" y="859942"/>
                  </a:lnTo>
                  <a:lnTo>
                    <a:pt x="195503" y="862901"/>
                  </a:lnTo>
                  <a:lnTo>
                    <a:pt x="208572" y="863701"/>
                  </a:lnTo>
                  <a:lnTo>
                    <a:pt x="223837" y="862545"/>
                  </a:lnTo>
                  <a:lnTo>
                    <a:pt x="239306" y="858024"/>
                  </a:lnTo>
                  <a:lnTo>
                    <a:pt x="253479" y="848499"/>
                  </a:lnTo>
                  <a:lnTo>
                    <a:pt x="264820" y="832396"/>
                  </a:lnTo>
                  <a:lnTo>
                    <a:pt x="267030" y="827709"/>
                  </a:lnTo>
                  <a:lnTo>
                    <a:pt x="267106" y="827557"/>
                  </a:lnTo>
                  <a:lnTo>
                    <a:pt x="269011" y="820597"/>
                  </a:lnTo>
                  <a:lnTo>
                    <a:pt x="268960" y="808913"/>
                  </a:lnTo>
                  <a:lnTo>
                    <a:pt x="267373" y="800862"/>
                  </a:lnTo>
                  <a:lnTo>
                    <a:pt x="263144" y="792403"/>
                  </a:lnTo>
                  <a:lnTo>
                    <a:pt x="259334" y="788492"/>
                  </a:lnTo>
                  <a:lnTo>
                    <a:pt x="259334" y="785812"/>
                  </a:lnTo>
                  <a:lnTo>
                    <a:pt x="266039" y="777633"/>
                  </a:lnTo>
                  <a:lnTo>
                    <a:pt x="268592" y="770229"/>
                  </a:lnTo>
                  <a:lnTo>
                    <a:pt x="269532" y="767499"/>
                  </a:lnTo>
                  <a:lnTo>
                    <a:pt x="271157" y="759955"/>
                  </a:lnTo>
                  <a:close/>
                </a:path>
                <a:path w="915034" h="864235">
                  <a:moveTo>
                    <a:pt x="345440" y="702119"/>
                  </a:moveTo>
                  <a:lnTo>
                    <a:pt x="344081" y="702564"/>
                  </a:lnTo>
                  <a:lnTo>
                    <a:pt x="342036" y="702005"/>
                  </a:lnTo>
                  <a:lnTo>
                    <a:pt x="333844" y="702005"/>
                  </a:lnTo>
                  <a:lnTo>
                    <a:pt x="327710" y="705713"/>
                  </a:lnTo>
                  <a:lnTo>
                    <a:pt x="319112" y="709041"/>
                  </a:lnTo>
                  <a:lnTo>
                    <a:pt x="319112" y="702081"/>
                  </a:lnTo>
                  <a:lnTo>
                    <a:pt x="276313" y="702081"/>
                  </a:lnTo>
                  <a:lnTo>
                    <a:pt x="276313" y="823328"/>
                  </a:lnTo>
                  <a:lnTo>
                    <a:pt x="319176" y="823328"/>
                  </a:lnTo>
                  <a:lnTo>
                    <a:pt x="319176" y="765187"/>
                  </a:lnTo>
                  <a:lnTo>
                    <a:pt x="319341" y="757072"/>
                  </a:lnTo>
                  <a:lnTo>
                    <a:pt x="345440" y="741680"/>
                  </a:lnTo>
                  <a:lnTo>
                    <a:pt x="345440" y="702119"/>
                  </a:lnTo>
                  <a:close/>
                </a:path>
                <a:path w="915034" h="864235">
                  <a:moveTo>
                    <a:pt x="393801" y="702614"/>
                  </a:moveTo>
                  <a:lnTo>
                    <a:pt x="350443" y="702614"/>
                  </a:lnTo>
                  <a:lnTo>
                    <a:pt x="350443" y="822794"/>
                  </a:lnTo>
                  <a:lnTo>
                    <a:pt x="393801" y="822794"/>
                  </a:lnTo>
                  <a:lnTo>
                    <a:pt x="393801" y="702614"/>
                  </a:lnTo>
                  <a:close/>
                </a:path>
                <a:path w="915034" h="864235">
                  <a:moveTo>
                    <a:pt x="393801" y="652119"/>
                  </a:moveTo>
                  <a:lnTo>
                    <a:pt x="350443" y="652119"/>
                  </a:lnTo>
                  <a:lnTo>
                    <a:pt x="350443" y="689571"/>
                  </a:lnTo>
                  <a:lnTo>
                    <a:pt x="393801" y="689571"/>
                  </a:lnTo>
                  <a:lnTo>
                    <a:pt x="393801" y="652119"/>
                  </a:lnTo>
                  <a:close/>
                </a:path>
                <a:path w="915034" h="864235">
                  <a:moveTo>
                    <a:pt x="550316" y="668362"/>
                  </a:moveTo>
                  <a:lnTo>
                    <a:pt x="535774" y="660196"/>
                  </a:lnTo>
                  <a:lnTo>
                    <a:pt x="521119" y="654824"/>
                  </a:lnTo>
                  <a:lnTo>
                    <a:pt x="506628" y="651865"/>
                  </a:lnTo>
                  <a:lnTo>
                    <a:pt x="492569" y="650963"/>
                  </a:lnTo>
                  <a:lnTo>
                    <a:pt x="456984" y="657834"/>
                  </a:lnTo>
                  <a:lnTo>
                    <a:pt x="426885" y="676884"/>
                  </a:lnTo>
                  <a:lnTo>
                    <a:pt x="406057" y="705815"/>
                  </a:lnTo>
                  <a:lnTo>
                    <a:pt x="398284" y="742289"/>
                  </a:lnTo>
                  <a:lnTo>
                    <a:pt x="406057" y="778764"/>
                  </a:lnTo>
                  <a:lnTo>
                    <a:pt x="426885" y="807694"/>
                  </a:lnTo>
                  <a:lnTo>
                    <a:pt x="456984" y="826744"/>
                  </a:lnTo>
                  <a:lnTo>
                    <a:pt x="492569" y="833615"/>
                  </a:lnTo>
                  <a:lnTo>
                    <a:pt x="502805" y="833081"/>
                  </a:lnTo>
                  <a:lnTo>
                    <a:pt x="550265" y="814666"/>
                  </a:lnTo>
                  <a:lnTo>
                    <a:pt x="550265" y="739140"/>
                  </a:lnTo>
                  <a:lnTo>
                    <a:pt x="478955" y="739140"/>
                  </a:lnTo>
                  <a:lnTo>
                    <a:pt x="502589" y="768807"/>
                  </a:lnTo>
                  <a:lnTo>
                    <a:pt x="503123" y="786422"/>
                  </a:lnTo>
                  <a:lnTo>
                    <a:pt x="502653" y="786904"/>
                  </a:lnTo>
                  <a:lnTo>
                    <a:pt x="499516" y="787412"/>
                  </a:lnTo>
                  <a:lnTo>
                    <a:pt x="492836" y="787412"/>
                  </a:lnTo>
                  <a:lnTo>
                    <a:pt x="475678" y="784567"/>
                  </a:lnTo>
                  <a:lnTo>
                    <a:pt x="459930" y="776097"/>
                  </a:lnTo>
                  <a:lnTo>
                    <a:pt x="448411" y="762063"/>
                  </a:lnTo>
                  <a:lnTo>
                    <a:pt x="443953" y="742556"/>
                  </a:lnTo>
                  <a:lnTo>
                    <a:pt x="448208" y="723684"/>
                  </a:lnTo>
                  <a:lnTo>
                    <a:pt x="459384" y="709396"/>
                  </a:lnTo>
                  <a:lnTo>
                    <a:pt x="475145" y="700328"/>
                  </a:lnTo>
                  <a:lnTo>
                    <a:pt x="493115" y="697166"/>
                  </a:lnTo>
                  <a:lnTo>
                    <a:pt x="501319" y="697953"/>
                  </a:lnTo>
                  <a:lnTo>
                    <a:pt x="510565" y="700328"/>
                  </a:lnTo>
                  <a:lnTo>
                    <a:pt x="519557" y="704354"/>
                  </a:lnTo>
                  <a:lnTo>
                    <a:pt x="526986" y="710057"/>
                  </a:lnTo>
                  <a:lnTo>
                    <a:pt x="550316" y="668362"/>
                  </a:lnTo>
                  <a:close/>
                </a:path>
                <a:path w="915034" h="864235">
                  <a:moveTo>
                    <a:pt x="682739" y="762215"/>
                  </a:moveTo>
                  <a:lnTo>
                    <a:pt x="667867" y="721906"/>
                  </a:lnTo>
                  <a:lnTo>
                    <a:pt x="639762" y="703541"/>
                  </a:lnTo>
                  <a:lnTo>
                    <a:pt x="639762" y="762749"/>
                  </a:lnTo>
                  <a:lnTo>
                    <a:pt x="637946" y="771232"/>
                  </a:lnTo>
                  <a:lnTo>
                    <a:pt x="633183" y="777659"/>
                  </a:lnTo>
                  <a:lnTo>
                    <a:pt x="626465" y="781735"/>
                  </a:lnTo>
                  <a:lnTo>
                    <a:pt x="618807" y="783170"/>
                  </a:lnTo>
                  <a:lnTo>
                    <a:pt x="610539" y="781532"/>
                  </a:lnTo>
                  <a:lnTo>
                    <a:pt x="603897" y="777113"/>
                  </a:lnTo>
                  <a:lnTo>
                    <a:pt x="599465" y="770610"/>
                  </a:lnTo>
                  <a:lnTo>
                    <a:pt x="597852" y="762749"/>
                  </a:lnTo>
                  <a:lnTo>
                    <a:pt x="599655" y="754265"/>
                  </a:lnTo>
                  <a:lnTo>
                    <a:pt x="604418" y="747839"/>
                  </a:lnTo>
                  <a:lnTo>
                    <a:pt x="611136" y="743762"/>
                  </a:lnTo>
                  <a:lnTo>
                    <a:pt x="618807" y="742340"/>
                  </a:lnTo>
                  <a:lnTo>
                    <a:pt x="627062" y="743966"/>
                  </a:lnTo>
                  <a:lnTo>
                    <a:pt x="633717" y="748385"/>
                  </a:lnTo>
                  <a:lnTo>
                    <a:pt x="638149" y="754888"/>
                  </a:lnTo>
                  <a:lnTo>
                    <a:pt x="639648" y="762215"/>
                  </a:lnTo>
                  <a:lnTo>
                    <a:pt x="639762" y="762749"/>
                  </a:lnTo>
                  <a:lnTo>
                    <a:pt x="639762" y="703541"/>
                  </a:lnTo>
                  <a:lnTo>
                    <a:pt x="625551" y="698830"/>
                  </a:lnTo>
                  <a:lnTo>
                    <a:pt x="619112" y="698296"/>
                  </a:lnTo>
                  <a:lnTo>
                    <a:pt x="616826" y="698030"/>
                  </a:lnTo>
                  <a:lnTo>
                    <a:pt x="568134" y="721906"/>
                  </a:lnTo>
                  <a:lnTo>
                    <a:pt x="554342" y="762215"/>
                  </a:lnTo>
                  <a:lnTo>
                    <a:pt x="559244" y="786879"/>
                  </a:lnTo>
                  <a:lnTo>
                    <a:pt x="572757" y="807224"/>
                  </a:lnTo>
                  <a:lnTo>
                    <a:pt x="593039" y="821042"/>
                  </a:lnTo>
                  <a:lnTo>
                    <a:pt x="618274" y="826147"/>
                  </a:lnTo>
                  <a:lnTo>
                    <a:pt x="642734" y="821245"/>
                  </a:lnTo>
                  <a:lnTo>
                    <a:pt x="663295" y="807745"/>
                  </a:lnTo>
                  <a:lnTo>
                    <a:pt x="677456" y="787476"/>
                  </a:lnTo>
                  <a:lnTo>
                    <a:pt x="678357" y="783170"/>
                  </a:lnTo>
                  <a:lnTo>
                    <a:pt x="682625" y="762749"/>
                  </a:lnTo>
                  <a:lnTo>
                    <a:pt x="682739" y="762215"/>
                  </a:lnTo>
                  <a:close/>
                </a:path>
                <a:path w="915034" h="864235">
                  <a:moveTo>
                    <a:pt x="700646" y="57975"/>
                  </a:moveTo>
                  <a:lnTo>
                    <a:pt x="696112" y="35433"/>
                  </a:lnTo>
                  <a:lnTo>
                    <a:pt x="683742" y="16992"/>
                  </a:lnTo>
                  <a:lnTo>
                    <a:pt x="665403" y="4559"/>
                  </a:lnTo>
                  <a:lnTo>
                    <a:pt x="642912" y="0"/>
                  </a:lnTo>
                  <a:lnTo>
                    <a:pt x="252984" y="0"/>
                  </a:lnTo>
                  <a:lnTo>
                    <a:pt x="230492" y="4559"/>
                  </a:lnTo>
                  <a:lnTo>
                    <a:pt x="212140" y="16992"/>
                  </a:lnTo>
                  <a:lnTo>
                    <a:pt x="199771" y="35433"/>
                  </a:lnTo>
                  <a:lnTo>
                    <a:pt x="195249" y="57975"/>
                  </a:lnTo>
                  <a:lnTo>
                    <a:pt x="195249" y="530796"/>
                  </a:lnTo>
                  <a:lnTo>
                    <a:pt x="199771" y="553351"/>
                  </a:lnTo>
                  <a:lnTo>
                    <a:pt x="212140" y="571779"/>
                  </a:lnTo>
                  <a:lnTo>
                    <a:pt x="230492" y="584212"/>
                  </a:lnTo>
                  <a:lnTo>
                    <a:pt x="252984" y="588772"/>
                  </a:lnTo>
                  <a:lnTo>
                    <a:pt x="642912" y="588772"/>
                  </a:lnTo>
                  <a:lnTo>
                    <a:pt x="665403" y="584212"/>
                  </a:lnTo>
                  <a:lnTo>
                    <a:pt x="683742" y="571779"/>
                  </a:lnTo>
                  <a:lnTo>
                    <a:pt x="696112" y="553351"/>
                  </a:lnTo>
                  <a:lnTo>
                    <a:pt x="700646" y="530796"/>
                  </a:lnTo>
                  <a:lnTo>
                    <a:pt x="700646" y="57975"/>
                  </a:lnTo>
                  <a:close/>
                </a:path>
                <a:path w="915034" h="864235">
                  <a:moveTo>
                    <a:pt x="729716" y="653186"/>
                  </a:moveTo>
                  <a:lnTo>
                    <a:pt x="686904" y="653186"/>
                  </a:lnTo>
                  <a:lnTo>
                    <a:pt x="686904" y="822248"/>
                  </a:lnTo>
                  <a:lnTo>
                    <a:pt x="729716" y="822248"/>
                  </a:lnTo>
                  <a:lnTo>
                    <a:pt x="729716" y="653186"/>
                  </a:lnTo>
                  <a:close/>
                </a:path>
                <a:path w="915034" h="864235">
                  <a:moveTo>
                    <a:pt x="741680" y="11772"/>
                  </a:moveTo>
                  <a:lnTo>
                    <a:pt x="739241" y="11099"/>
                  </a:lnTo>
                  <a:lnTo>
                    <a:pt x="739241" y="13690"/>
                  </a:lnTo>
                  <a:lnTo>
                    <a:pt x="739241" y="18249"/>
                  </a:lnTo>
                  <a:lnTo>
                    <a:pt x="735457" y="17843"/>
                  </a:lnTo>
                  <a:lnTo>
                    <a:pt x="730364" y="17843"/>
                  </a:lnTo>
                  <a:lnTo>
                    <a:pt x="730364" y="13360"/>
                  </a:lnTo>
                  <a:lnTo>
                    <a:pt x="736879" y="13360"/>
                  </a:lnTo>
                  <a:lnTo>
                    <a:pt x="739241" y="13690"/>
                  </a:lnTo>
                  <a:lnTo>
                    <a:pt x="739241" y="11099"/>
                  </a:lnTo>
                  <a:lnTo>
                    <a:pt x="738632" y="10922"/>
                  </a:lnTo>
                  <a:lnTo>
                    <a:pt x="727925" y="10922"/>
                  </a:lnTo>
                  <a:lnTo>
                    <a:pt x="727925" y="28308"/>
                  </a:lnTo>
                  <a:lnTo>
                    <a:pt x="730364" y="28308"/>
                  </a:lnTo>
                  <a:lnTo>
                    <a:pt x="730364" y="20281"/>
                  </a:lnTo>
                  <a:lnTo>
                    <a:pt x="733298" y="20281"/>
                  </a:lnTo>
                  <a:lnTo>
                    <a:pt x="738505" y="28308"/>
                  </a:lnTo>
                  <a:lnTo>
                    <a:pt x="741438" y="28308"/>
                  </a:lnTo>
                  <a:lnTo>
                    <a:pt x="736193" y="20281"/>
                  </a:lnTo>
                  <a:lnTo>
                    <a:pt x="739140" y="20281"/>
                  </a:lnTo>
                  <a:lnTo>
                    <a:pt x="741680" y="18935"/>
                  </a:lnTo>
                  <a:lnTo>
                    <a:pt x="741680" y="18249"/>
                  </a:lnTo>
                  <a:lnTo>
                    <a:pt x="741680" y="13360"/>
                  </a:lnTo>
                  <a:lnTo>
                    <a:pt x="741680" y="11772"/>
                  </a:lnTo>
                  <a:close/>
                </a:path>
                <a:path w="915034" h="864235">
                  <a:moveTo>
                    <a:pt x="749833" y="10922"/>
                  </a:moveTo>
                  <a:lnTo>
                    <a:pt x="747382" y="8458"/>
                  </a:lnTo>
                  <a:lnTo>
                    <a:pt x="747382" y="12217"/>
                  </a:lnTo>
                  <a:lnTo>
                    <a:pt x="747382" y="27203"/>
                  </a:lnTo>
                  <a:lnTo>
                    <a:pt x="741159" y="33147"/>
                  </a:lnTo>
                  <a:lnTo>
                    <a:pt x="726579" y="33147"/>
                  </a:lnTo>
                  <a:lnTo>
                    <a:pt x="720344" y="27203"/>
                  </a:lnTo>
                  <a:lnTo>
                    <a:pt x="720344" y="12217"/>
                  </a:lnTo>
                  <a:lnTo>
                    <a:pt x="726579" y="6273"/>
                  </a:lnTo>
                  <a:lnTo>
                    <a:pt x="741159" y="6273"/>
                  </a:lnTo>
                  <a:lnTo>
                    <a:pt x="747382" y="12217"/>
                  </a:lnTo>
                  <a:lnTo>
                    <a:pt x="747382" y="8458"/>
                  </a:lnTo>
                  <a:lnTo>
                    <a:pt x="745223" y="6273"/>
                  </a:lnTo>
                  <a:lnTo>
                    <a:pt x="742784" y="3835"/>
                  </a:lnTo>
                  <a:lnTo>
                    <a:pt x="724954" y="3835"/>
                  </a:lnTo>
                  <a:lnTo>
                    <a:pt x="717905" y="10922"/>
                  </a:lnTo>
                  <a:lnTo>
                    <a:pt x="717905" y="28549"/>
                  </a:lnTo>
                  <a:lnTo>
                    <a:pt x="724954" y="35598"/>
                  </a:lnTo>
                  <a:lnTo>
                    <a:pt x="742784" y="35598"/>
                  </a:lnTo>
                  <a:lnTo>
                    <a:pt x="745236" y="33147"/>
                  </a:lnTo>
                  <a:lnTo>
                    <a:pt x="749833" y="28549"/>
                  </a:lnTo>
                  <a:lnTo>
                    <a:pt x="749833" y="10922"/>
                  </a:lnTo>
                  <a:close/>
                </a:path>
                <a:path w="915034" h="864235">
                  <a:moveTo>
                    <a:pt x="867308" y="653542"/>
                  </a:moveTo>
                  <a:lnTo>
                    <a:pt x="824992" y="653542"/>
                  </a:lnTo>
                  <a:lnTo>
                    <a:pt x="824953" y="699198"/>
                  </a:lnTo>
                  <a:lnTo>
                    <a:pt x="824496" y="699198"/>
                  </a:lnTo>
                  <a:lnTo>
                    <a:pt x="824103" y="699655"/>
                  </a:lnTo>
                  <a:lnTo>
                    <a:pt x="818502" y="697509"/>
                  </a:lnTo>
                  <a:lnTo>
                    <a:pt x="818502" y="757402"/>
                  </a:lnTo>
                  <a:lnTo>
                    <a:pt x="816838" y="765568"/>
                  </a:lnTo>
                  <a:lnTo>
                    <a:pt x="812469" y="772071"/>
                  </a:lnTo>
                  <a:lnTo>
                    <a:pt x="805903" y="776478"/>
                  </a:lnTo>
                  <a:lnTo>
                    <a:pt x="797826" y="778090"/>
                  </a:lnTo>
                  <a:lnTo>
                    <a:pt x="790016" y="776478"/>
                  </a:lnTo>
                  <a:lnTo>
                    <a:pt x="783196" y="772071"/>
                  </a:lnTo>
                  <a:lnTo>
                    <a:pt x="778421" y="765568"/>
                  </a:lnTo>
                  <a:lnTo>
                    <a:pt x="776605" y="757669"/>
                  </a:lnTo>
                  <a:lnTo>
                    <a:pt x="778421" y="749414"/>
                  </a:lnTo>
                  <a:lnTo>
                    <a:pt x="783196" y="742772"/>
                  </a:lnTo>
                  <a:lnTo>
                    <a:pt x="789978" y="738352"/>
                  </a:lnTo>
                  <a:lnTo>
                    <a:pt x="797826" y="736727"/>
                  </a:lnTo>
                  <a:lnTo>
                    <a:pt x="805903" y="738352"/>
                  </a:lnTo>
                  <a:lnTo>
                    <a:pt x="812482" y="742772"/>
                  </a:lnTo>
                  <a:lnTo>
                    <a:pt x="816914" y="749414"/>
                  </a:lnTo>
                  <a:lnTo>
                    <a:pt x="818502" y="757402"/>
                  </a:lnTo>
                  <a:lnTo>
                    <a:pt x="818502" y="697509"/>
                  </a:lnTo>
                  <a:lnTo>
                    <a:pt x="817740" y="697217"/>
                  </a:lnTo>
                  <a:lnTo>
                    <a:pt x="811339" y="695553"/>
                  </a:lnTo>
                  <a:lnTo>
                    <a:pt x="804824" y="694601"/>
                  </a:lnTo>
                  <a:lnTo>
                    <a:pt x="798093" y="694283"/>
                  </a:lnTo>
                  <a:lnTo>
                    <a:pt x="773455" y="699058"/>
                  </a:lnTo>
                  <a:lnTo>
                    <a:pt x="753110" y="712279"/>
                  </a:lnTo>
                  <a:lnTo>
                    <a:pt x="739267" y="732358"/>
                  </a:lnTo>
                  <a:lnTo>
                    <a:pt x="734225" y="757402"/>
                  </a:lnTo>
                  <a:lnTo>
                    <a:pt x="734161" y="757669"/>
                  </a:lnTo>
                  <a:lnTo>
                    <a:pt x="739063" y="782345"/>
                  </a:lnTo>
                  <a:lnTo>
                    <a:pt x="752563" y="802690"/>
                  </a:lnTo>
                  <a:lnTo>
                    <a:pt x="772833" y="816508"/>
                  </a:lnTo>
                  <a:lnTo>
                    <a:pt x="798093" y="821601"/>
                  </a:lnTo>
                  <a:lnTo>
                    <a:pt x="804278" y="821309"/>
                  </a:lnTo>
                  <a:lnTo>
                    <a:pt x="810945" y="820369"/>
                  </a:lnTo>
                  <a:lnTo>
                    <a:pt x="817930" y="818692"/>
                  </a:lnTo>
                  <a:lnTo>
                    <a:pt x="825055" y="816178"/>
                  </a:lnTo>
                  <a:lnTo>
                    <a:pt x="825055" y="822604"/>
                  </a:lnTo>
                  <a:lnTo>
                    <a:pt x="867308" y="822604"/>
                  </a:lnTo>
                  <a:lnTo>
                    <a:pt x="867308" y="816178"/>
                  </a:lnTo>
                  <a:lnTo>
                    <a:pt x="867308" y="778090"/>
                  </a:lnTo>
                  <a:lnTo>
                    <a:pt x="867308" y="736727"/>
                  </a:lnTo>
                  <a:lnTo>
                    <a:pt x="867308" y="699655"/>
                  </a:lnTo>
                  <a:lnTo>
                    <a:pt x="867308" y="653542"/>
                  </a:lnTo>
                  <a:close/>
                </a:path>
                <a:path w="915034" h="864235">
                  <a:moveTo>
                    <a:pt x="906259" y="644893"/>
                  </a:moveTo>
                  <a:lnTo>
                    <a:pt x="903820" y="644220"/>
                  </a:lnTo>
                  <a:lnTo>
                    <a:pt x="903820" y="646811"/>
                  </a:lnTo>
                  <a:lnTo>
                    <a:pt x="903820" y="651370"/>
                  </a:lnTo>
                  <a:lnTo>
                    <a:pt x="900036" y="650963"/>
                  </a:lnTo>
                  <a:lnTo>
                    <a:pt x="894943" y="650963"/>
                  </a:lnTo>
                  <a:lnTo>
                    <a:pt x="894943" y="646480"/>
                  </a:lnTo>
                  <a:lnTo>
                    <a:pt x="901458" y="646480"/>
                  </a:lnTo>
                  <a:lnTo>
                    <a:pt x="903820" y="646811"/>
                  </a:lnTo>
                  <a:lnTo>
                    <a:pt x="903820" y="644220"/>
                  </a:lnTo>
                  <a:lnTo>
                    <a:pt x="903211" y="644042"/>
                  </a:lnTo>
                  <a:lnTo>
                    <a:pt x="892505" y="644042"/>
                  </a:lnTo>
                  <a:lnTo>
                    <a:pt x="892505" y="661428"/>
                  </a:lnTo>
                  <a:lnTo>
                    <a:pt x="894943" y="661428"/>
                  </a:lnTo>
                  <a:lnTo>
                    <a:pt x="894943" y="653402"/>
                  </a:lnTo>
                  <a:lnTo>
                    <a:pt x="897877" y="653402"/>
                  </a:lnTo>
                  <a:lnTo>
                    <a:pt x="903084" y="661428"/>
                  </a:lnTo>
                  <a:lnTo>
                    <a:pt x="906018" y="661428"/>
                  </a:lnTo>
                  <a:lnTo>
                    <a:pt x="900772" y="653402"/>
                  </a:lnTo>
                  <a:lnTo>
                    <a:pt x="903719" y="653402"/>
                  </a:lnTo>
                  <a:lnTo>
                    <a:pt x="906259" y="652068"/>
                  </a:lnTo>
                  <a:lnTo>
                    <a:pt x="906259" y="651370"/>
                  </a:lnTo>
                  <a:lnTo>
                    <a:pt x="906259" y="646480"/>
                  </a:lnTo>
                  <a:lnTo>
                    <a:pt x="906259" y="644893"/>
                  </a:lnTo>
                  <a:close/>
                </a:path>
                <a:path w="915034" h="864235">
                  <a:moveTo>
                    <a:pt x="914412" y="644042"/>
                  </a:moveTo>
                  <a:lnTo>
                    <a:pt x="911961" y="641578"/>
                  </a:lnTo>
                  <a:lnTo>
                    <a:pt x="911961" y="645350"/>
                  </a:lnTo>
                  <a:lnTo>
                    <a:pt x="911961" y="660323"/>
                  </a:lnTo>
                  <a:lnTo>
                    <a:pt x="905738" y="666267"/>
                  </a:lnTo>
                  <a:lnTo>
                    <a:pt x="891159" y="666267"/>
                  </a:lnTo>
                  <a:lnTo>
                    <a:pt x="884923" y="660323"/>
                  </a:lnTo>
                  <a:lnTo>
                    <a:pt x="884923" y="645350"/>
                  </a:lnTo>
                  <a:lnTo>
                    <a:pt x="891159" y="639406"/>
                  </a:lnTo>
                  <a:lnTo>
                    <a:pt x="905738" y="639406"/>
                  </a:lnTo>
                  <a:lnTo>
                    <a:pt x="911961" y="645350"/>
                  </a:lnTo>
                  <a:lnTo>
                    <a:pt x="911961" y="641578"/>
                  </a:lnTo>
                  <a:lnTo>
                    <a:pt x="909815" y="639406"/>
                  </a:lnTo>
                  <a:lnTo>
                    <a:pt x="907364" y="636955"/>
                  </a:lnTo>
                  <a:lnTo>
                    <a:pt x="889533" y="636955"/>
                  </a:lnTo>
                  <a:lnTo>
                    <a:pt x="882484" y="644042"/>
                  </a:lnTo>
                  <a:lnTo>
                    <a:pt x="882484" y="661670"/>
                  </a:lnTo>
                  <a:lnTo>
                    <a:pt x="889533" y="668718"/>
                  </a:lnTo>
                  <a:lnTo>
                    <a:pt x="907364" y="668718"/>
                  </a:lnTo>
                  <a:lnTo>
                    <a:pt x="909815" y="666267"/>
                  </a:lnTo>
                  <a:lnTo>
                    <a:pt x="914412" y="661670"/>
                  </a:lnTo>
                  <a:lnTo>
                    <a:pt x="914412" y="644042"/>
                  </a:lnTo>
                  <a:close/>
                </a:path>
              </a:pathLst>
            </a:custGeom>
            <a:solidFill>
              <a:srgbClr val="FFFFFF"/>
            </a:solidFill>
          </p:spPr>
          <p:txBody>
            <a:bodyPr wrap="square" lIns="0" tIns="0" rIns="0" bIns="0" rtlCol="0"/>
            <a:lstStyle/>
            <a:p>
              <a:endParaRPr sz="1350">
                <a:solidFill>
                  <a:prstClr val="black"/>
                </a:solidFill>
                <a:latin typeface="Calibri" panose="020F0502020204030204"/>
              </a:endParaRPr>
            </a:p>
          </p:txBody>
        </p:sp>
        <p:sp>
          <p:nvSpPr>
            <p:cNvPr id="8" name="object 8"/>
            <p:cNvSpPr/>
            <p:nvPr/>
          </p:nvSpPr>
          <p:spPr>
            <a:xfrm>
              <a:off x="11153119" y="257928"/>
              <a:ext cx="386080" cy="431800"/>
            </a:xfrm>
            <a:custGeom>
              <a:avLst/>
              <a:gdLst/>
              <a:ahLst/>
              <a:cxnLst/>
              <a:rect l="l" t="t" r="r" b="b"/>
              <a:pathLst>
                <a:path w="386079" h="431800">
                  <a:moveTo>
                    <a:pt x="82191" y="0"/>
                  </a:moveTo>
                  <a:lnTo>
                    <a:pt x="39748" y="1445"/>
                  </a:lnTo>
                  <a:lnTo>
                    <a:pt x="0" y="6066"/>
                  </a:lnTo>
                  <a:lnTo>
                    <a:pt x="0" y="221000"/>
                  </a:lnTo>
                  <a:lnTo>
                    <a:pt x="10902" y="207682"/>
                  </a:lnTo>
                  <a:lnTo>
                    <a:pt x="23025" y="200842"/>
                  </a:lnTo>
                  <a:lnTo>
                    <a:pt x="44005" y="198323"/>
                  </a:lnTo>
                  <a:lnTo>
                    <a:pt x="81483" y="197963"/>
                  </a:lnTo>
                  <a:lnTo>
                    <a:pt x="122927" y="207162"/>
                  </a:lnTo>
                  <a:lnTo>
                    <a:pt x="169497" y="251026"/>
                  </a:lnTo>
                  <a:lnTo>
                    <a:pt x="186067" y="291408"/>
                  </a:lnTo>
                  <a:lnTo>
                    <a:pt x="189534" y="337320"/>
                  </a:lnTo>
                  <a:lnTo>
                    <a:pt x="189036" y="367775"/>
                  </a:lnTo>
                  <a:lnTo>
                    <a:pt x="189091" y="398507"/>
                  </a:lnTo>
                  <a:lnTo>
                    <a:pt x="189534" y="431795"/>
                  </a:lnTo>
                  <a:lnTo>
                    <a:pt x="385572" y="431795"/>
                  </a:lnTo>
                  <a:lnTo>
                    <a:pt x="385572" y="258783"/>
                  </a:lnTo>
                  <a:lnTo>
                    <a:pt x="364079" y="175844"/>
                  </a:lnTo>
                  <a:lnTo>
                    <a:pt x="342031" y="126671"/>
                  </a:lnTo>
                  <a:lnTo>
                    <a:pt x="306031" y="91891"/>
                  </a:lnTo>
                  <a:lnTo>
                    <a:pt x="242684" y="52129"/>
                  </a:lnTo>
                  <a:lnTo>
                    <a:pt x="181959" y="21599"/>
                  </a:lnTo>
                  <a:lnTo>
                    <a:pt x="129028" y="5470"/>
                  </a:lnTo>
                  <a:lnTo>
                    <a:pt x="82191" y="0"/>
                  </a:lnTo>
                  <a:close/>
                </a:path>
              </a:pathLst>
            </a:custGeom>
            <a:solidFill>
              <a:srgbClr val="84BD41"/>
            </a:solidFill>
          </p:spPr>
          <p:txBody>
            <a:bodyPr wrap="square" lIns="0" tIns="0" rIns="0" bIns="0" rtlCol="0"/>
            <a:lstStyle/>
            <a:p>
              <a:endParaRPr sz="1350">
                <a:solidFill>
                  <a:prstClr val="black"/>
                </a:solidFill>
                <a:latin typeface="Calibri" panose="020F0502020204030204"/>
              </a:endParaRPr>
            </a:p>
          </p:txBody>
        </p:sp>
        <p:sp>
          <p:nvSpPr>
            <p:cNvPr id="9" name="object 9"/>
            <p:cNvSpPr/>
            <p:nvPr/>
          </p:nvSpPr>
          <p:spPr>
            <a:xfrm>
              <a:off x="11342658" y="122877"/>
              <a:ext cx="196850" cy="394335"/>
            </a:xfrm>
            <a:custGeom>
              <a:avLst/>
              <a:gdLst/>
              <a:ahLst/>
              <a:cxnLst/>
              <a:rect l="l" t="t" r="r" b="b"/>
              <a:pathLst>
                <a:path w="196850" h="394334">
                  <a:moveTo>
                    <a:pt x="95656" y="0"/>
                  </a:moveTo>
                  <a:lnTo>
                    <a:pt x="62273" y="5525"/>
                  </a:lnTo>
                  <a:lnTo>
                    <a:pt x="31440" y="21178"/>
                  </a:lnTo>
                  <a:lnTo>
                    <a:pt x="8800" y="45578"/>
                  </a:lnTo>
                  <a:lnTo>
                    <a:pt x="0" y="77342"/>
                  </a:lnTo>
                  <a:lnTo>
                    <a:pt x="0" y="157060"/>
                  </a:lnTo>
                  <a:lnTo>
                    <a:pt x="4557" y="157061"/>
                  </a:lnTo>
                  <a:lnTo>
                    <a:pt x="20073" y="161934"/>
                  </a:lnTo>
                  <a:lnTo>
                    <a:pt x="95059" y="215518"/>
                  </a:lnTo>
                  <a:lnTo>
                    <a:pt x="137837" y="254838"/>
                  </a:lnTo>
                  <a:lnTo>
                    <a:pt x="162675" y="286519"/>
                  </a:lnTo>
                  <a:lnTo>
                    <a:pt x="179096" y="327281"/>
                  </a:lnTo>
                  <a:lnTo>
                    <a:pt x="196621" y="393839"/>
                  </a:lnTo>
                  <a:lnTo>
                    <a:pt x="196621" y="93294"/>
                  </a:lnTo>
                  <a:lnTo>
                    <a:pt x="186989" y="52308"/>
                  </a:lnTo>
                  <a:lnTo>
                    <a:pt x="162521" y="23172"/>
                  </a:lnTo>
                  <a:lnTo>
                    <a:pt x="129863" y="5774"/>
                  </a:lnTo>
                  <a:lnTo>
                    <a:pt x="95656" y="0"/>
                  </a:lnTo>
                  <a:close/>
                </a:path>
              </a:pathLst>
            </a:custGeom>
            <a:solidFill>
              <a:srgbClr val="FFC82D"/>
            </a:solidFill>
          </p:spPr>
          <p:txBody>
            <a:bodyPr wrap="square" lIns="0" tIns="0" rIns="0" bIns="0" rtlCol="0"/>
            <a:lstStyle/>
            <a:p>
              <a:endParaRPr sz="1350">
                <a:solidFill>
                  <a:prstClr val="black"/>
                </a:solidFill>
                <a:latin typeface="Calibri" panose="020F0502020204030204"/>
              </a:endParaRPr>
            </a:p>
          </p:txBody>
        </p:sp>
        <p:sp>
          <p:nvSpPr>
            <p:cNvPr id="10" name="object 10"/>
            <p:cNvSpPr/>
            <p:nvPr/>
          </p:nvSpPr>
          <p:spPr>
            <a:xfrm>
              <a:off x="11537807" y="257152"/>
              <a:ext cx="113664" cy="280035"/>
            </a:xfrm>
            <a:custGeom>
              <a:avLst/>
              <a:gdLst/>
              <a:ahLst/>
              <a:cxnLst/>
              <a:rect l="l" t="t" r="r" b="b"/>
              <a:pathLst>
                <a:path w="113665" h="280034">
                  <a:moveTo>
                    <a:pt x="80247" y="0"/>
                  </a:moveTo>
                  <a:lnTo>
                    <a:pt x="57529" y="1489"/>
                  </a:lnTo>
                  <a:lnTo>
                    <a:pt x="34313" y="7795"/>
                  </a:lnTo>
                  <a:lnTo>
                    <a:pt x="0" y="20718"/>
                  </a:lnTo>
                  <a:lnTo>
                    <a:pt x="2654" y="279633"/>
                  </a:lnTo>
                  <a:lnTo>
                    <a:pt x="18977" y="244623"/>
                  </a:lnTo>
                  <a:lnTo>
                    <a:pt x="31368" y="225388"/>
                  </a:lnTo>
                  <a:lnTo>
                    <a:pt x="46084" y="215121"/>
                  </a:lnTo>
                  <a:lnTo>
                    <a:pt x="69380" y="207014"/>
                  </a:lnTo>
                  <a:lnTo>
                    <a:pt x="92895" y="200673"/>
                  </a:lnTo>
                  <a:lnTo>
                    <a:pt x="106059" y="198818"/>
                  </a:lnTo>
                  <a:lnTo>
                    <a:pt x="111805" y="199290"/>
                  </a:lnTo>
                  <a:lnTo>
                    <a:pt x="113068" y="199928"/>
                  </a:lnTo>
                  <a:lnTo>
                    <a:pt x="113068" y="1528"/>
                  </a:lnTo>
                  <a:lnTo>
                    <a:pt x="80247" y="0"/>
                  </a:lnTo>
                  <a:close/>
                </a:path>
              </a:pathLst>
            </a:custGeom>
            <a:solidFill>
              <a:srgbClr val="046B38"/>
            </a:solidFill>
          </p:spPr>
          <p:txBody>
            <a:bodyPr wrap="square" lIns="0" tIns="0" rIns="0" bIns="0" rtlCol="0"/>
            <a:lstStyle/>
            <a:p>
              <a:endParaRPr sz="1350">
                <a:solidFill>
                  <a:prstClr val="black"/>
                </a:solidFill>
                <a:latin typeface="Calibri" panose="020F0502020204030204"/>
              </a:endParaRPr>
            </a:p>
          </p:txBody>
        </p:sp>
        <p:sp>
          <p:nvSpPr>
            <p:cNvPr id="11" name="object 11"/>
            <p:cNvSpPr/>
            <p:nvPr/>
          </p:nvSpPr>
          <p:spPr>
            <a:xfrm>
              <a:off x="11146635" y="100672"/>
              <a:ext cx="514350" cy="598805"/>
            </a:xfrm>
            <a:custGeom>
              <a:avLst/>
              <a:gdLst/>
              <a:ahLst/>
              <a:cxnLst/>
              <a:rect l="l" t="t" r="r" b="b"/>
              <a:pathLst>
                <a:path w="514350" h="598805">
                  <a:moveTo>
                    <a:pt x="455256" y="0"/>
                  </a:moveTo>
                  <a:lnTo>
                    <a:pt x="58712" y="0"/>
                  </a:lnTo>
                  <a:lnTo>
                    <a:pt x="35843" y="4637"/>
                  </a:lnTo>
                  <a:lnTo>
                    <a:pt x="17183" y="17279"/>
                  </a:lnTo>
                  <a:lnTo>
                    <a:pt x="4608" y="36020"/>
                  </a:lnTo>
                  <a:lnTo>
                    <a:pt x="0" y="58953"/>
                  </a:lnTo>
                  <a:lnTo>
                    <a:pt x="0" y="539800"/>
                  </a:lnTo>
                  <a:lnTo>
                    <a:pt x="4608" y="562733"/>
                  </a:lnTo>
                  <a:lnTo>
                    <a:pt x="17183" y="581474"/>
                  </a:lnTo>
                  <a:lnTo>
                    <a:pt x="35843" y="594116"/>
                  </a:lnTo>
                  <a:lnTo>
                    <a:pt x="58712" y="598754"/>
                  </a:lnTo>
                  <a:lnTo>
                    <a:pt x="455256" y="598754"/>
                  </a:lnTo>
                  <a:lnTo>
                    <a:pt x="478125" y="594116"/>
                  </a:lnTo>
                  <a:lnTo>
                    <a:pt x="494637" y="582929"/>
                  </a:lnTo>
                  <a:lnTo>
                    <a:pt x="58712" y="582929"/>
                  </a:lnTo>
                  <a:lnTo>
                    <a:pt x="42034" y="579545"/>
                  </a:lnTo>
                  <a:lnTo>
                    <a:pt x="28400" y="570309"/>
                  </a:lnTo>
                  <a:lnTo>
                    <a:pt x="19200" y="556601"/>
                  </a:lnTo>
                  <a:lnTo>
                    <a:pt x="15824" y="539800"/>
                  </a:lnTo>
                  <a:lnTo>
                    <a:pt x="15824" y="381406"/>
                  </a:lnTo>
                  <a:lnTo>
                    <a:pt x="29886" y="373032"/>
                  </a:lnTo>
                  <a:lnTo>
                    <a:pt x="45196" y="366795"/>
                  </a:lnTo>
                  <a:lnTo>
                    <a:pt x="61558" y="362900"/>
                  </a:lnTo>
                  <a:lnTo>
                    <a:pt x="64949" y="362635"/>
                  </a:lnTo>
                  <a:lnTo>
                    <a:pt x="15824" y="362635"/>
                  </a:lnTo>
                  <a:lnTo>
                    <a:pt x="15824" y="308292"/>
                  </a:lnTo>
                  <a:lnTo>
                    <a:pt x="30772" y="303291"/>
                  </a:lnTo>
                  <a:lnTo>
                    <a:pt x="46291" y="299632"/>
                  </a:lnTo>
                  <a:lnTo>
                    <a:pt x="62315" y="297385"/>
                  </a:lnTo>
                  <a:lnTo>
                    <a:pt x="78778" y="296621"/>
                  </a:lnTo>
                  <a:lnTo>
                    <a:pt x="152664" y="296621"/>
                  </a:lnTo>
                  <a:lnTo>
                    <a:pt x="138202" y="291452"/>
                  </a:lnTo>
                  <a:lnTo>
                    <a:pt x="15824" y="291452"/>
                  </a:lnTo>
                  <a:lnTo>
                    <a:pt x="15824" y="240906"/>
                  </a:lnTo>
                  <a:lnTo>
                    <a:pt x="30833" y="237339"/>
                  </a:lnTo>
                  <a:lnTo>
                    <a:pt x="46643" y="234648"/>
                  </a:lnTo>
                  <a:lnTo>
                    <a:pt x="62562" y="233033"/>
                  </a:lnTo>
                  <a:lnTo>
                    <a:pt x="75506" y="232596"/>
                  </a:lnTo>
                  <a:lnTo>
                    <a:pt x="167648" y="232596"/>
                  </a:lnTo>
                  <a:lnTo>
                    <a:pt x="138199" y="224510"/>
                  </a:lnTo>
                  <a:lnTo>
                    <a:pt x="15824" y="224510"/>
                  </a:lnTo>
                  <a:lnTo>
                    <a:pt x="15824" y="172440"/>
                  </a:lnTo>
                  <a:lnTo>
                    <a:pt x="31197" y="169627"/>
                  </a:lnTo>
                  <a:lnTo>
                    <a:pt x="46824" y="167587"/>
                  </a:lnTo>
                  <a:lnTo>
                    <a:pt x="62690" y="166345"/>
                  </a:lnTo>
                  <a:lnTo>
                    <a:pt x="78778" y="165925"/>
                  </a:lnTo>
                  <a:lnTo>
                    <a:pt x="178269" y="165925"/>
                  </a:lnTo>
                  <a:lnTo>
                    <a:pt x="162547" y="160983"/>
                  </a:lnTo>
                  <a:lnTo>
                    <a:pt x="141132" y="156260"/>
                  </a:lnTo>
                  <a:lnTo>
                    <a:pt x="15824" y="156260"/>
                  </a:lnTo>
                  <a:lnTo>
                    <a:pt x="15824" y="58953"/>
                  </a:lnTo>
                  <a:lnTo>
                    <a:pt x="19200" y="42147"/>
                  </a:lnTo>
                  <a:lnTo>
                    <a:pt x="28400" y="28440"/>
                  </a:lnTo>
                  <a:lnTo>
                    <a:pt x="42034" y="19207"/>
                  </a:lnTo>
                  <a:lnTo>
                    <a:pt x="58712" y="15824"/>
                  </a:lnTo>
                  <a:lnTo>
                    <a:pt x="494637" y="15824"/>
                  </a:lnTo>
                  <a:lnTo>
                    <a:pt x="478125" y="4637"/>
                  </a:lnTo>
                  <a:lnTo>
                    <a:pt x="455256" y="0"/>
                  </a:lnTo>
                  <a:close/>
                </a:path>
                <a:path w="514350" h="598805">
                  <a:moveTo>
                    <a:pt x="136497" y="361556"/>
                  </a:moveTo>
                  <a:lnTo>
                    <a:pt x="78778" y="361556"/>
                  </a:lnTo>
                  <a:lnTo>
                    <a:pt x="121511" y="370185"/>
                  </a:lnTo>
                  <a:lnTo>
                    <a:pt x="156414" y="393722"/>
                  </a:lnTo>
                  <a:lnTo>
                    <a:pt x="179940" y="428614"/>
                  </a:lnTo>
                  <a:lnTo>
                    <a:pt x="188569" y="471360"/>
                  </a:lnTo>
                  <a:lnTo>
                    <a:pt x="188569" y="582929"/>
                  </a:lnTo>
                  <a:lnTo>
                    <a:pt x="204393" y="582929"/>
                  </a:lnTo>
                  <a:lnTo>
                    <a:pt x="204393" y="471360"/>
                  </a:lnTo>
                  <a:lnTo>
                    <a:pt x="194522" y="422466"/>
                  </a:lnTo>
                  <a:lnTo>
                    <a:pt x="167603" y="382533"/>
                  </a:lnTo>
                  <a:lnTo>
                    <a:pt x="136497" y="361556"/>
                  </a:lnTo>
                  <a:close/>
                </a:path>
                <a:path w="514350" h="598805">
                  <a:moveTo>
                    <a:pt x="152664" y="296621"/>
                  </a:moveTo>
                  <a:lnTo>
                    <a:pt x="78778" y="296621"/>
                  </a:lnTo>
                  <a:lnTo>
                    <a:pt x="125225" y="302862"/>
                  </a:lnTo>
                  <a:lnTo>
                    <a:pt x="166964" y="320474"/>
                  </a:lnTo>
                  <a:lnTo>
                    <a:pt x="202326" y="347794"/>
                  </a:lnTo>
                  <a:lnTo>
                    <a:pt x="229648" y="383156"/>
                  </a:lnTo>
                  <a:lnTo>
                    <a:pt x="247263" y="424895"/>
                  </a:lnTo>
                  <a:lnTo>
                    <a:pt x="253504" y="471360"/>
                  </a:lnTo>
                  <a:lnTo>
                    <a:pt x="253504" y="582929"/>
                  </a:lnTo>
                  <a:lnTo>
                    <a:pt x="269341" y="582929"/>
                  </a:lnTo>
                  <a:lnTo>
                    <a:pt x="269341" y="471360"/>
                  </a:lnTo>
                  <a:lnTo>
                    <a:pt x="264417" y="428614"/>
                  </a:lnTo>
                  <a:lnTo>
                    <a:pt x="264308" y="427666"/>
                  </a:lnTo>
                  <a:lnTo>
                    <a:pt x="249972" y="387555"/>
                  </a:lnTo>
                  <a:lnTo>
                    <a:pt x="227476" y="352172"/>
                  </a:lnTo>
                  <a:lnTo>
                    <a:pt x="197965" y="322661"/>
                  </a:lnTo>
                  <a:lnTo>
                    <a:pt x="162582" y="300166"/>
                  </a:lnTo>
                  <a:lnTo>
                    <a:pt x="152664" y="296621"/>
                  </a:lnTo>
                  <a:close/>
                </a:path>
                <a:path w="514350" h="598805">
                  <a:moveTo>
                    <a:pt x="167648" y="232596"/>
                  </a:moveTo>
                  <a:lnTo>
                    <a:pt x="79874" y="232596"/>
                  </a:lnTo>
                  <a:lnTo>
                    <a:pt x="126915" y="237339"/>
                  </a:lnTo>
                  <a:lnTo>
                    <a:pt x="171751" y="251257"/>
                  </a:lnTo>
                  <a:lnTo>
                    <a:pt x="212325" y="273281"/>
                  </a:lnTo>
                  <a:lnTo>
                    <a:pt x="247676" y="302448"/>
                  </a:lnTo>
                  <a:lnTo>
                    <a:pt x="276844" y="337800"/>
                  </a:lnTo>
                  <a:lnTo>
                    <a:pt x="298868" y="378374"/>
                  </a:lnTo>
                  <a:lnTo>
                    <a:pt x="312786" y="423210"/>
                  </a:lnTo>
                  <a:lnTo>
                    <a:pt x="317639" y="471360"/>
                  </a:lnTo>
                  <a:lnTo>
                    <a:pt x="317639" y="582929"/>
                  </a:lnTo>
                  <a:lnTo>
                    <a:pt x="333463" y="582929"/>
                  </a:lnTo>
                  <a:lnTo>
                    <a:pt x="333463" y="471360"/>
                  </a:lnTo>
                  <a:lnTo>
                    <a:pt x="329360" y="425578"/>
                  </a:lnTo>
                  <a:lnTo>
                    <a:pt x="317543" y="382533"/>
                  </a:lnTo>
                  <a:lnTo>
                    <a:pt x="298693" y="342809"/>
                  </a:lnTo>
                  <a:lnTo>
                    <a:pt x="273567" y="307261"/>
                  </a:lnTo>
                  <a:lnTo>
                    <a:pt x="242871" y="276564"/>
                  </a:lnTo>
                  <a:lnTo>
                    <a:pt x="207325" y="251436"/>
                  </a:lnTo>
                  <a:lnTo>
                    <a:pt x="167648" y="232596"/>
                  </a:lnTo>
                  <a:close/>
                </a:path>
                <a:path w="514350" h="598805">
                  <a:moveTo>
                    <a:pt x="178269" y="165925"/>
                  </a:moveTo>
                  <a:lnTo>
                    <a:pt x="78778" y="165925"/>
                  </a:lnTo>
                  <a:lnTo>
                    <a:pt x="128342" y="169922"/>
                  </a:lnTo>
                  <a:lnTo>
                    <a:pt x="175400" y="181496"/>
                  </a:lnTo>
                  <a:lnTo>
                    <a:pt x="219313" y="200015"/>
                  </a:lnTo>
                  <a:lnTo>
                    <a:pt x="258888" y="224510"/>
                  </a:lnTo>
                  <a:lnTo>
                    <a:pt x="295151" y="255381"/>
                  </a:lnTo>
                  <a:lnTo>
                    <a:pt x="325798" y="290968"/>
                  </a:lnTo>
                  <a:lnTo>
                    <a:pt x="350747" y="330988"/>
                  </a:lnTo>
                  <a:lnTo>
                    <a:pt x="369358" y="374810"/>
                  </a:lnTo>
                  <a:lnTo>
                    <a:pt x="380993" y="421806"/>
                  </a:lnTo>
                  <a:lnTo>
                    <a:pt x="385013" y="471360"/>
                  </a:lnTo>
                  <a:lnTo>
                    <a:pt x="385013" y="582929"/>
                  </a:lnTo>
                  <a:lnTo>
                    <a:pt x="400837" y="582929"/>
                  </a:lnTo>
                  <a:lnTo>
                    <a:pt x="400837" y="458063"/>
                  </a:lnTo>
                  <a:lnTo>
                    <a:pt x="411002" y="423210"/>
                  </a:lnTo>
                  <a:lnTo>
                    <a:pt x="411493" y="422466"/>
                  </a:lnTo>
                  <a:lnTo>
                    <a:pt x="421294" y="408952"/>
                  </a:lnTo>
                  <a:lnTo>
                    <a:pt x="400837" y="408952"/>
                  </a:lnTo>
                  <a:lnTo>
                    <a:pt x="400818" y="372757"/>
                  </a:lnTo>
                  <a:lnTo>
                    <a:pt x="385000" y="372757"/>
                  </a:lnTo>
                  <a:lnTo>
                    <a:pt x="385000" y="372552"/>
                  </a:lnTo>
                  <a:lnTo>
                    <a:pt x="384034" y="370185"/>
                  </a:lnTo>
                  <a:lnTo>
                    <a:pt x="375431" y="347262"/>
                  </a:lnTo>
                  <a:lnTo>
                    <a:pt x="363835" y="322835"/>
                  </a:lnTo>
                  <a:lnTo>
                    <a:pt x="350364" y="299632"/>
                  </a:lnTo>
                  <a:lnTo>
                    <a:pt x="335051" y="277609"/>
                  </a:lnTo>
                  <a:lnTo>
                    <a:pt x="335053" y="258305"/>
                  </a:lnTo>
                  <a:lnTo>
                    <a:pt x="319239" y="258305"/>
                  </a:lnTo>
                  <a:lnTo>
                    <a:pt x="308351" y="246628"/>
                  </a:lnTo>
                  <a:lnTo>
                    <a:pt x="296903" y="235502"/>
                  </a:lnTo>
                  <a:lnTo>
                    <a:pt x="284917" y="224947"/>
                  </a:lnTo>
                  <a:lnTo>
                    <a:pt x="272414" y="214985"/>
                  </a:lnTo>
                  <a:lnTo>
                    <a:pt x="272425" y="203758"/>
                  </a:lnTo>
                  <a:lnTo>
                    <a:pt x="256603" y="203758"/>
                  </a:lnTo>
                  <a:lnTo>
                    <a:pt x="244111" y="195846"/>
                  </a:lnTo>
                  <a:lnTo>
                    <a:pt x="231241" y="188502"/>
                  </a:lnTo>
                  <a:lnTo>
                    <a:pt x="218009" y="181745"/>
                  </a:lnTo>
                  <a:lnTo>
                    <a:pt x="204431" y="175590"/>
                  </a:lnTo>
                  <a:lnTo>
                    <a:pt x="204450" y="169227"/>
                  </a:lnTo>
                  <a:lnTo>
                    <a:pt x="188772" y="169227"/>
                  </a:lnTo>
                  <a:lnTo>
                    <a:pt x="178269" y="165925"/>
                  </a:lnTo>
                  <a:close/>
                </a:path>
                <a:path w="514350" h="598805">
                  <a:moveTo>
                    <a:pt x="513968" y="362203"/>
                  </a:moveTo>
                  <a:lnTo>
                    <a:pt x="498144" y="362203"/>
                  </a:lnTo>
                  <a:lnTo>
                    <a:pt x="498144" y="539800"/>
                  </a:lnTo>
                  <a:lnTo>
                    <a:pt x="494768" y="556601"/>
                  </a:lnTo>
                  <a:lnTo>
                    <a:pt x="485568" y="570309"/>
                  </a:lnTo>
                  <a:lnTo>
                    <a:pt x="471934" y="579545"/>
                  </a:lnTo>
                  <a:lnTo>
                    <a:pt x="455256" y="582929"/>
                  </a:lnTo>
                  <a:lnTo>
                    <a:pt x="494637" y="582929"/>
                  </a:lnTo>
                  <a:lnTo>
                    <a:pt x="496785" y="581474"/>
                  </a:lnTo>
                  <a:lnTo>
                    <a:pt x="509360" y="562733"/>
                  </a:lnTo>
                  <a:lnTo>
                    <a:pt x="513968" y="539800"/>
                  </a:lnTo>
                  <a:lnTo>
                    <a:pt x="513968" y="362203"/>
                  </a:lnTo>
                  <a:close/>
                </a:path>
                <a:path w="514350" h="598805">
                  <a:moveTo>
                    <a:pt x="513968" y="297040"/>
                  </a:moveTo>
                  <a:lnTo>
                    <a:pt x="498144" y="297040"/>
                  </a:lnTo>
                  <a:lnTo>
                    <a:pt x="498144" y="346290"/>
                  </a:lnTo>
                  <a:lnTo>
                    <a:pt x="468126" y="352843"/>
                  </a:lnTo>
                  <a:lnTo>
                    <a:pt x="441275" y="366101"/>
                  </a:lnTo>
                  <a:lnTo>
                    <a:pt x="418533" y="385118"/>
                  </a:lnTo>
                  <a:lnTo>
                    <a:pt x="400837" y="408952"/>
                  </a:lnTo>
                  <a:lnTo>
                    <a:pt x="421294" y="408952"/>
                  </a:lnTo>
                  <a:lnTo>
                    <a:pt x="432341" y="393722"/>
                  </a:lnTo>
                  <a:lnTo>
                    <a:pt x="462221" y="372552"/>
                  </a:lnTo>
                  <a:lnTo>
                    <a:pt x="498144" y="362203"/>
                  </a:lnTo>
                  <a:lnTo>
                    <a:pt x="513968" y="362203"/>
                  </a:lnTo>
                  <a:lnTo>
                    <a:pt x="513968" y="297040"/>
                  </a:lnTo>
                  <a:close/>
                </a:path>
                <a:path w="514350" h="598805">
                  <a:moveTo>
                    <a:pt x="361230" y="39052"/>
                  </a:moveTo>
                  <a:lnTo>
                    <a:pt x="335076" y="39052"/>
                  </a:lnTo>
                  <a:lnTo>
                    <a:pt x="355275" y="52824"/>
                  </a:lnTo>
                  <a:lnTo>
                    <a:pt x="370993" y="71429"/>
                  </a:lnTo>
                  <a:lnTo>
                    <a:pt x="381237" y="93861"/>
                  </a:lnTo>
                  <a:lnTo>
                    <a:pt x="385013" y="119113"/>
                  </a:lnTo>
                  <a:lnTo>
                    <a:pt x="385000" y="372757"/>
                  </a:lnTo>
                  <a:lnTo>
                    <a:pt x="400818" y="372757"/>
                  </a:lnTo>
                  <a:lnTo>
                    <a:pt x="400799" y="334797"/>
                  </a:lnTo>
                  <a:lnTo>
                    <a:pt x="422254" y="320114"/>
                  </a:lnTo>
                  <a:lnTo>
                    <a:pt x="432768" y="315036"/>
                  </a:lnTo>
                  <a:lnTo>
                    <a:pt x="400837" y="315036"/>
                  </a:lnTo>
                  <a:lnTo>
                    <a:pt x="400735" y="258800"/>
                  </a:lnTo>
                  <a:lnTo>
                    <a:pt x="423456" y="248587"/>
                  </a:lnTo>
                  <a:lnTo>
                    <a:pt x="446312" y="241096"/>
                  </a:lnTo>
                  <a:lnTo>
                    <a:pt x="400837" y="241096"/>
                  </a:lnTo>
                  <a:lnTo>
                    <a:pt x="400837" y="185966"/>
                  </a:lnTo>
                  <a:lnTo>
                    <a:pt x="424060" y="178150"/>
                  </a:lnTo>
                  <a:lnTo>
                    <a:pt x="448071" y="172189"/>
                  </a:lnTo>
                  <a:lnTo>
                    <a:pt x="467292" y="169062"/>
                  </a:lnTo>
                  <a:lnTo>
                    <a:pt x="400837" y="169062"/>
                  </a:lnTo>
                  <a:lnTo>
                    <a:pt x="400837" y="119113"/>
                  </a:lnTo>
                  <a:lnTo>
                    <a:pt x="394162" y="82745"/>
                  </a:lnTo>
                  <a:lnTo>
                    <a:pt x="376254" y="51944"/>
                  </a:lnTo>
                  <a:lnTo>
                    <a:pt x="361230" y="39052"/>
                  </a:lnTo>
                  <a:close/>
                </a:path>
                <a:path w="514350" h="598805">
                  <a:moveTo>
                    <a:pt x="78778" y="345732"/>
                  </a:moveTo>
                  <a:lnTo>
                    <a:pt x="61869" y="346862"/>
                  </a:lnTo>
                  <a:lnTo>
                    <a:pt x="45643" y="350154"/>
                  </a:lnTo>
                  <a:lnTo>
                    <a:pt x="30247" y="355461"/>
                  </a:lnTo>
                  <a:lnTo>
                    <a:pt x="15824" y="362635"/>
                  </a:lnTo>
                  <a:lnTo>
                    <a:pt x="64949" y="362635"/>
                  </a:lnTo>
                  <a:lnTo>
                    <a:pt x="78778" y="361556"/>
                  </a:lnTo>
                  <a:lnTo>
                    <a:pt x="136497" y="361556"/>
                  </a:lnTo>
                  <a:lnTo>
                    <a:pt x="127675" y="355606"/>
                  </a:lnTo>
                  <a:lnTo>
                    <a:pt x="78778" y="345732"/>
                  </a:lnTo>
                  <a:close/>
                </a:path>
                <a:path w="514350" h="598805">
                  <a:moveTo>
                    <a:pt x="513968" y="232790"/>
                  </a:moveTo>
                  <a:lnTo>
                    <a:pt x="498144" y="232790"/>
                  </a:lnTo>
                  <a:lnTo>
                    <a:pt x="498144" y="281177"/>
                  </a:lnTo>
                  <a:lnTo>
                    <a:pt x="471644" y="284650"/>
                  </a:lnTo>
                  <a:lnTo>
                    <a:pt x="446419" y="291620"/>
                  </a:lnTo>
                  <a:lnTo>
                    <a:pt x="422730" y="301834"/>
                  </a:lnTo>
                  <a:lnTo>
                    <a:pt x="400837" y="315036"/>
                  </a:lnTo>
                  <a:lnTo>
                    <a:pt x="432768" y="315036"/>
                  </a:lnTo>
                  <a:lnTo>
                    <a:pt x="445847" y="308717"/>
                  </a:lnTo>
                  <a:lnTo>
                    <a:pt x="471252" y="300921"/>
                  </a:lnTo>
                  <a:lnTo>
                    <a:pt x="498144" y="297040"/>
                  </a:lnTo>
                  <a:lnTo>
                    <a:pt x="513968" y="297040"/>
                  </a:lnTo>
                  <a:lnTo>
                    <a:pt x="513968" y="232790"/>
                  </a:lnTo>
                  <a:close/>
                </a:path>
                <a:path w="514350" h="598805">
                  <a:moveTo>
                    <a:pt x="78778" y="280796"/>
                  </a:moveTo>
                  <a:lnTo>
                    <a:pt x="62413" y="281492"/>
                  </a:lnTo>
                  <a:lnTo>
                    <a:pt x="46429" y="283538"/>
                  </a:lnTo>
                  <a:lnTo>
                    <a:pt x="30881" y="286878"/>
                  </a:lnTo>
                  <a:lnTo>
                    <a:pt x="15824" y="291452"/>
                  </a:lnTo>
                  <a:lnTo>
                    <a:pt x="138202" y="291452"/>
                  </a:lnTo>
                  <a:lnTo>
                    <a:pt x="122472" y="285829"/>
                  </a:lnTo>
                  <a:lnTo>
                    <a:pt x="78778" y="280796"/>
                  </a:lnTo>
                  <a:close/>
                </a:path>
                <a:path w="514350" h="598805">
                  <a:moveTo>
                    <a:pt x="350157" y="29552"/>
                  </a:moveTo>
                  <a:lnTo>
                    <a:pt x="303187" y="29552"/>
                  </a:lnTo>
                  <a:lnTo>
                    <a:pt x="311467" y="30746"/>
                  </a:lnTo>
                  <a:lnTo>
                    <a:pt x="319252" y="32931"/>
                  </a:lnTo>
                  <a:lnTo>
                    <a:pt x="319239" y="258305"/>
                  </a:lnTo>
                  <a:lnTo>
                    <a:pt x="335053" y="258305"/>
                  </a:lnTo>
                  <a:lnTo>
                    <a:pt x="335076" y="39052"/>
                  </a:lnTo>
                  <a:lnTo>
                    <a:pt x="361230" y="39052"/>
                  </a:lnTo>
                  <a:lnTo>
                    <a:pt x="350157" y="29552"/>
                  </a:lnTo>
                  <a:close/>
                </a:path>
                <a:path w="514350" h="598805">
                  <a:moveTo>
                    <a:pt x="513968" y="166166"/>
                  </a:moveTo>
                  <a:lnTo>
                    <a:pt x="498144" y="166166"/>
                  </a:lnTo>
                  <a:lnTo>
                    <a:pt x="498144" y="216941"/>
                  </a:lnTo>
                  <a:lnTo>
                    <a:pt x="472485" y="219397"/>
                  </a:lnTo>
                  <a:lnTo>
                    <a:pt x="447624" y="224323"/>
                  </a:lnTo>
                  <a:lnTo>
                    <a:pt x="423696" y="231596"/>
                  </a:lnTo>
                  <a:lnTo>
                    <a:pt x="400837" y="241096"/>
                  </a:lnTo>
                  <a:lnTo>
                    <a:pt x="446312" y="241096"/>
                  </a:lnTo>
                  <a:lnTo>
                    <a:pt x="447363" y="240752"/>
                  </a:lnTo>
                  <a:lnTo>
                    <a:pt x="472009" y="235502"/>
                  </a:lnTo>
                  <a:lnTo>
                    <a:pt x="471687" y="235502"/>
                  </a:lnTo>
                  <a:lnTo>
                    <a:pt x="498144" y="232790"/>
                  </a:lnTo>
                  <a:lnTo>
                    <a:pt x="513968" y="232790"/>
                  </a:lnTo>
                  <a:lnTo>
                    <a:pt x="513968" y="166166"/>
                  </a:lnTo>
                  <a:close/>
                </a:path>
                <a:path w="514350" h="598805">
                  <a:moveTo>
                    <a:pt x="78778" y="216661"/>
                  </a:moveTo>
                  <a:lnTo>
                    <a:pt x="62612" y="217168"/>
                  </a:lnTo>
                  <a:lnTo>
                    <a:pt x="46710" y="218667"/>
                  </a:lnTo>
                  <a:lnTo>
                    <a:pt x="31104" y="221125"/>
                  </a:lnTo>
                  <a:lnTo>
                    <a:pt x="15824" y="224510"/>
                  </a:lnTo>
                  <a:lnTo>
                    <a:pt x="138199" y="224510"/>
                  </a:lnTo>
                  <a:lnTo>
                    <a:pt x="124559" y="220765"/>
                  </a:lnTo>
                  <a:lnTo>
                    <a:pt x="78778" y="216661"/>
                  </a:lnTo>
                  <a:close/>
                </a:path>
                <a:path w="514350" h="598805">
                  <a:moveTo>
                    <a:pt x="272575" y="37909"/>
                  </a:moveTo>
                  <a:lnTo>
                    <a:pt x="256743" y="37909"/>
                  </a:lnTo>
                  <a:lnTo>
                    <a:pt x="256725" y="58953"/>
                  </a:lnTo>
                  <a:lnTo>
                    <a:pt x="256603" y="203758"/>
                  </a:lnTo>
                  <a:lnTo>
                    <a:pt x="272425" y="203758"/>
                  </a:lnTo>
                  <a:lnTo>
                    <a:pt x="272545" y="70326"/>
                  </a:lnTo>
                  <a:lnTo>
                    <a:pt x="272575" y="37909"/>
                  </a:lnTo>
                  <a:close/>
                </a:path>
                <a:path w="514350" h="598805">
                  <a:moveTo>
                    <a:pt x="315785" y="15824"/>
                  </a:moveTo>
                  <a:lnTo>
                    <a:pt x="273634" y="15824"/>
                  </a:lnTo>
                  <a:lnTo>
                    <a:pt x="240089" y="28880"/>
                  </a:lnTo>
                  <a:lnTo>
                    <a:pt x="213277" y="51944"/>
                  </a:lnTo>
                  <a:lnTo>
                    <a:pt x="195427" y="82745"/>
                  </a:lnTo>
                  <a:lnTo>
                    <a:pt x="188772" y="119113"/>
                  </a:lnTo>
                  <a:lnTo>
                    <a:pt x="188772" y="169227"/>
                  </a:lnTo>
                  <a:lnTo>
                    <a:pt x="204450" y="169227"/>
                  </a:lnTo>
                  <a:lnTo>
                    <a:pt x="204506" y="150101"/>
                  </a:lnTo>
                  <a:lnTo>
                    <a:pt x="204596" y="119113"/>
                  </a:lnTo>
                  <a:lnTo>
                    <a:pt x="219316" y="70326"/>
                  </a:lnTo>
                  <a:lnTo>
                    <a:pt x="256743" y="37909"/>
                  </a:lnTo>
                  <a:lnTo>
                    <a:pt x="272575" y="37909"/>
                  </a:lnTo>
                  <a:lnTo>
                    <a:pt x="272580" y="32283"/>
                  </a:lnTo>
                  <a:lnTo>
                    <a:pt x="279704" y="30479"/>
                  </a:lnTo>
                  <a:lnTo>
                    <a:pt x="287019" y="29552"/>
                  </a:lnTo>
                  <a:lnTo>
                    <a:pt x="350157" y="29552"/>
                  </a:lnTo>
                  <a:lnTo>
                    <a:pt x="349374" y="28880"/>
                  </a:lnTo>
                  <a:lnTo>
                    <a:pt x="315785" y="15824"/>
                  </a:lnTo>
                  <a:close/>
                </a:path>
                <a:path w="514350" h="598805">
                  <a:moveTo>
                    <a:pt x="494637" y="15824"/>
                  </a:moveTo>
                  <a:lnTo>
                    <a:pt x="455256" y="15824"/>
                  </a:lnTo>
                  <a:lnTo>
                    <a:pt x="471934" y="19207"/>
                  </a:lnTo>
                  <a:lnTo>
                    <a:pt x="485568" y="28440"/>
                  </a:lnTo>
                  <a:lnTo>
                    <a:pt x="494768" y="42147"/>
                  </a:lnTo>
                  <a:lnTo>
                    <a:pt x="498144" y="58953"/>
                  </a:lnTo>
                  <a:lnTo>
                    <a:pt x="498144" y="150317"/>
                  </a:lnTo>
                  <a:lnTo>
                    <a:pt x="472871" y="152210"/>
                  </a:lnTo>
                  <a:lnTo>
                    <a:pt x="448176" y="156013"/>
                  </a:lnTo>
                  <a:lnTo>
                    <a:pt x="424139" y="161654"/>
                  </a:lnTo>
                  <a:lnTo>
                    <a:pt x="400837" y="169062"/>
                  </a:lnTo>
                  <a:lnTo>
                    <a:pt x="467292" y="169062"/>
                  </a:lnTo>
                  <a:lnTo>
                    <a:pt x="472792" y="168167"/>
                  </a:lnTo>
                  <a:lnTo>
                    <a:pt x="498144" y="166166"/>
                  </a:lnTo>
                  <a:lnTo>
                    <a:pt x="513968" y="166166"/>
                  </a:lnTo>
                  <a:lnTo>
                    <a:pt x="513968" y="58953"/>
                  </a:lnTo>
                  <a:lnTo>
                    <a:pt x="509360" y="36020"/>
                  </a:lnTo>
                  <a:lnTo>
                    <a:pt x="496785" y="17279"/>
                  </a:lnTo>
                  <a:lnTo>
                    <a:pt x="494637" y="15824"/>
                  </a:lnTo>
                  <a:close/>
                </a:path>
                <a:path w="514350" h="598805">
                  <a:moveTo>
                    <a:pt x="78778" y="150101"/>
                  </a:moveTo>
                  <a:lnTo>
                    <a:pt x="62712" y="150495"/>
                  </a:lnTo>
                  <a:lnTo>
                    <a:pt x="46853" y="151666"/>
                  </a:lnTo>
                  <a:lnTo>
                    <a:pt x="31218" y="153594"/>
                  </a:lnTo>
                  <a:lnTo>
                    <a:pt x="15824" y="156260"/>
                  </a:lnTo>
                  <a:lnTo>
                    <a:pt x="141132" y="156260"/>
                  </a:lnTo>
                  <a:lnTo>
                    <a:pt x="135380" y="154992"/>
                  </a:lnTo>
                  <a:lnTo>
                    <a:pt x="107410" y="151337"/>
                  </a:lnTo>
                  <a:lnTo>
                    <a:pt x="78778" y="150101"/>
                  </a:lnTo>
                  <a:close/>
                </a:path>
              </a:pathLst>
            </a:custGeom>
            <a:solidFill>
              <a:srgbClr val="2D2826"/>
            </a:solidFill>
          </p:spPr>
          <p:txBody>
            <a:bodyPr wrap="square" lIns="0" tIns="0" rIns="0" bIns="0" rtlCol="0"/>
            <a:lstStyle/>
            <a:p>
              <a:endParaRPr sz="1350">
                <a:solidFill>
                  <a:prstClr val="black"/>
                </a:solidFill>
                <a:latin typeface="Calibri" panose="020F0502020204030204"/>
              </a:endParaRPr>
            </a:p>
          </p:txBody>
        </p:sp>
        <p:pic>
          <p:nvPicPr>
            <p:cNvPr id="12" name="object 12"/>
            <p:cNvPicPr/>
            <p:nvPr/>
          </p:nvPicPr>
          <p:blipFill>
            <a:blip r:embed="rId2" cstate="print"/>
            <a:stretch>
              <a:fillRect/>
            </a:stretch>
          </p:blipFill>
          <p:spPr>
            <a:xfrm>
              <a:off x="3559644" y="556806"/>
              <a:ext cx="1063488" cy="358609"/>
            </a:xfrm>
            <a:prstGeom prst="rect">
              <a:avLst/>
            </a:prstGeom>
          </p:spPr>
        </p:pic>
      </p:grpSp>
      <p:sp>
        <p:nvSpPr>
          <p:cNvPr id="13" name="object 13"/>
          <p:cNvSpPr txBox="1"/>
          <p:nvPr/>
        </p:nvSpPr>
        <p:spPr>
          <a:xfrm>
            <a:off x="1653122" y="942286"/>
            <a:ext cx="2061210" cy="182742"/>
          </a:xfrm>
          <a:prstGeom prst="rect">
            <a:avLst/>
          </a:prstGeom>
        </p:spPr>
        <p:txBody>
          <a:bodyPr vert="horz" wrap="square" lIns="0" tIns="9525" rIns="0" bIns="0" rtlCol="0">
            <a:spAutoFit/>
          </a:bodyPr>
          <a:lstStyle/>
          <a:p>
            <a:pPr marL="9525">
              <a:spcBef>
                <a:spcPts val="75"/>
              </a:spcBef>
              <a:tabLst>
                <a:tab pos="1515428" algn="l"/>
              </a:tabLst>
            </a:pPr>
            <a:r>
              <a:rPr sz="1125" spc="-8">
                <a:solidFill>
                  <a:srgbClr val="EAAA00"/>
                </a:solidFill>
                <a:latin typeface="Gotham Bold"/>
                <a:cs typeface="Gotham Bold"/>
              </a:rPr>
              <a:t>BRAND</a:t>
            </a:r>
            <a:r>
              <a:rPr sz="1125">
                <a:solidFill>
                  <a:srgbClr val="EAAA00"/>
                </a:solidFill>
                <a:latin typeface="Gotham Bold"/>
                <a:cs typeface="Gotham Bold"/>
              </a:rPr>
              <a:t>	RM</a:t>
            </a:r>
            <a:r>
              <a:rPr sz="1125" spc="-4">
                <a:solidFill>
                  <a:srgbClr val="EAAA00"/>
                </a:solidFill>
                <a:latin typeface="Gotham Bold"/>
                <a:cs typeface="Gotham Bold"/>
              </a:rPr>
              <a:t> </a:t>
            </a:r>
            <a:r>
              <a:rPr sz="1125" spc="-19">
                <a:solidFill>
                  <a:srgbClr val="EAAA00"/>
                </a:solidFill>
                <a:latin typeface="Gotham Bold"/>
                <a:cs typeface="Gotham Bold"/>
              </a:rPr>
              <a:t>104</a:t>
            </a:r>
            <a:endParaRPr sz="1125">
              <a:solidFill>
                <a:prstClr val="black"/>
              </a:solidFill>
              <a:latin typeface="Gotham Bold"/>
              <a:cs typeface="Gotham Bold"/>
            </a:endParaRPr>
          </a:p>
        </p:txBody>
      </p:sp>
      <p:pic>
        <p:nvPicPr>
          <p:cNvPr id="14" name="object 14"/>
          <p:cNvPicPr/>
          <p:nvPr/>
        </p:nvPicPr>
        <p:blipFill>
          <a:blip r:embed="rId3" cstate="print"/>
          <a:stretch>
            <a:fillRect/>
          </a:stretch>
        </p:blipFill>
        <p:spPr>
          <a:xfrm>
            <a:off x="1662655" y="1964169"/>
            <a:ext cx="1200142" cy="298326"/>
          </a:xfrm>
          <a:prstGeom prst="rect">
            <a:avLst/>
          </a:prstGeom>
        </p:spPr>
      </p:pic>
      <p:sp>
        <p:nvSpPr>
          <p:cNvPr id="15" name="object 15"/>
          <p:cNvSpPr txBox="1"/>
          <p:nvPr/>
        </p:nvSpPr>
        <p:spPr>
          <a:xfrm>
            <a:off x="3249473" y="4716537"/>
            <a:ext cx="492919" cy="534890"/>
          </a:xfrm>
          <a:prstGeom prst="rect">
            <a:avLst/>
          </a:prstGeom>
        </p:spPr>
        <p:txBody>
          <a:bodyPr vert="horz" wrap="square" lIns="0" tIns="9525" rIns="0" bIns="0" rtlCol="0">
            <a:spAutoFit/>
          </a:bodyPr>
          <a:lstStyle/>
          <a:p>
            <a:pPr marL="9525" marR="3810">
              <a:lnSpc>
                <a:spcPct val="131300"/>
              </a:lnSpc>
              <a:spcBef>
                <a:spcPts val="75"/>
              </a:spcBef>
            </a:pPr>
            <a:r>
              <a:rPr sz="900" spc="49">
                <a:solidFill>
                  <a:srgbClr val="231F20"/>
                </a:solidFill>
                <a:latin typeface="Arial"/>
                <a:cs typeface="Arial"/>
              </a:rPr>
              <a:t>High </a:t>
            </a:r>
            <a:r>
              <a:rPr sz="900" spc="45">
                <a:solidFill>
                  <a:srgbClr val="231F20"/>
                </a:solidFill>
                <a:latin typeface="Arial"/>
                <a:cs typeface="Arial"/>
              </a:rPr>
              <a:t>Average </a:t>
            </a:r>
            <a:r>
              <a:rPr sz="900" spc="53">
                <a:solidFill>
                  <a:srgbClr val="231F20"/>
                </a:solidFill>
                <a:latin typeface="Arial"/>
                <a:cs typeface="Arial"/>
              </a:rPr>
              <a:t>Low</a:t>
            </a:r>
            <a:endParaRPr sz="900">
              <a:solidFill>
                <a:prstClr val="black"/>
              </a:solidFill>
              <a:latin typeface="Arial"/>
              <a:cs typeface="Arial"/>
            </a:endParaRPr>
          </a:p>
        </p:txBody>
      </p:sp>
      <p:sp>
        <p:nvSpPr>
          <p:cNvPr id="16" name="object 16"/>
          <p:cNvSpPr/>
          <p:nvPr/>
        </p:nvSpPr>
        <p:spPr>
          <a:xfrm>
            <a:off x="3087340" y="4777294"/>
            <a:ext cx="120491" cy="120491"/>
          </a:xfrm>
          <a:custGeom>
            <a:avLst/>
            <a:gdLst/>
            <a:ahLst/>
            <a:cxnLst/>
            <a:rect l="l" t="t" r="r" b="b"/>
            <a:pathLst>
              <a:path w="160655"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17" name="object 17"/>
          <p:cNvSpPr/>
          <p:nvPr/>
        </p:nvSpPr>
        <p:spPr>
          <a:xfrm>
            <a:off x="3087340" y="4957316"/>
            <a:ext cx="120491" cy="120491"/>
          </a:xfrm>
          <a:custGeom>
            <a:avLst/>
            <a:gdLst/>
            <a:ahLst/>
            <a:cxnLst/>
            <a:rect l="l" t="t" r="r" b="b"/>
            <a:pathLst>
              <a:path w="160655" h="160654">
                <a:moveTo>
                  <a:pt x="160566" y="0"/>
                </a:moveTo>
                <a:lnTo>
                  <a:pt x="0" y="0"/>
                </a:lnTo>
                <a:lnTo>
                  <a:pt x="0" y="160566"/>
                </a:lnTo>
                <a:lnTo>
                  <a:pt x="160566" y="160566"/>
                </a:lnTo>
                <a:lnTo>
                  <a:pt x="160566"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18" name="object 18"/>
          <p:cNvSpPr/>
          <p:nvPr/>
        </p:nvSpPr>
        <p:spPr>
          <a:xfrm>
            <a:off x="3087340" y="5137339"/>
            <a:ext cx="120491" cy="120491"/>
          </a:xfrm>
          <a:custGeom>
            <a:avLst/>
            <a:gdLst/>
            <a:ahLst/>
            <a:cxnLst/>
            <a:rect l="l" t="t" r="r" b="b"/>
            <a:pathLst>
              <a:path w="160655" h="160654">
                <a:moveTo>
                  <a:pt x="160578" y="0"/>
                </a:moveTo>
                <a:lnTo>
                  <a:pt x="0" y="0"/>
                </a:lnTo>
                <a:lnTo>
                  <a:pt x="0" y="160578"/>
                </a:lnTo>
                <a:lnTo>
                  <a:pt x="160578" y="160578"/>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19" name="object 19"/>
          <p:cNvSpPr txBox="1"/>
          <p:nvPr/>
        </p:nvSpPr>
        <p:spPr>
          <a:xfrm>
            <a:off x="5882033" y="4459280"/>
            <a:ext cx="321944" cy="159659"/>
          </a:xfrm>
          <a:prstGeom prst="rect">
            <a:avLst/>
          </a:prstGeom>
        </p:spPr>
        <p:txBody>
          <a:bodyPr vert="horz" wrap="square" lIns="0" tIns="9525" rIns="0" bIns="0" rtlCol="0">
            <a:spAutoFit/>
          </a:bodyPr>
          <a:lstStyle/>
          <a:p>
            <a:pPr marL="9525">
              <a:spcBef>
                <a:spcPts val="75"/>
              </a:spcBef>
            </a:pPr>
            <a:r>
              <a:rPr sz="975" b="1" spc="-15">
                <a:solidFill>
                  <a:srgbClr val="0E4633"/>
                </a:solidFill>
                <a:latin typeface="Gotham Black"/>
                <a:cs typeface="Gotham Black"/>
              </a:rPr>
              <a:t>SOIL</a:t>
            </a:r>
            <a:endParaRPr sz="975" b="1">
              <a:solidFill>
                <a:prstClr val="black"/>
              </a:solidFill>
              <a:latin typeface="Gotham Black"/>
              <a:cs typeface="Gotham Black"/>
            </a:endParaRPr>
          </a:p>
        </p:txBody>
      </p:sp>
      <p:sp>
        <p:nvSpPr>
          <p:cNvPr id="20" name="object 20"/>
          <p:cNvSpPr txBox="1"/>
          <p:nvPr/>
        </p:nvSpPr>
        <p:spPr>
          <a:xfrm>
            <a:off x="5882033" y="4583105"/>
            <a:ext cx="720566" cy="159659"/>
          </a:xfrm>
          <a:prstGeom prst="rect">
            <a:avLst/>
          </a:prstGeom>
        </p:spPr>
        <p:txBody>
          <a:bodyPr vert="horz" wrap="square" lIns="0" tIns="9525" rIns="0" bIns="0" rtlCol="0">
            <a:spAutoFit/>
          </a:bodyPr>
          <a:lstStyle/>
          <a:p>
            <a:pPr marL="9525">
              <a:spcBef>
                <a:spcPts val="75"/>
              </a:spcBef>
            </a:pPr>
            <a:r>
              <a:rPr sz="975" b="1" spc="-8">
                <a:solidFill>
                  <a:srgbClr val="0E4633"/>
                </a:solidFill>
                <a:latin typeface="Gotham Black"/>
                <a:cs typeface="Gotham Black"/>
              </a:rPr>
              <a:t>DRAINAGE</a:t>
            </a:r>
            <a:endParaRPr sz="975" b="1">
              <a:solidFill>
                <a:prstClr val="black"/>
              </a:solidFill>
              <a:latin typeface="Gotham Black"/>
              <a:cs typeface="Gotham Black"/>
            </a:endParaRPr>
          </a:p>
        </p:txBody>
      </p:sp>
      <p:sp>
        <p:nvSpPr>
          <p:cNvPr id="21" name="object 21"/>
          <p:cNvSpPr txBox="1"/>
          <p:nvPr/>
        </p:nvSpPr>
        <p:spPr>
          <a:xfrm>
            <a:off x="6062055" y="4716537"/>
            <a:ext cx="875824" cy="353430"/>
          </a:xfrm>
          <a:prstGeom prst="rect">
            <a:avLst/>
          </a:prstGeom>
        </p:spPr>
        <p:txBody>
          <a:bodyPr vert="horz" wrap="square" lIns="0" tIns="9525" rIns="0" bIns="0" rtlCol="0">
            <a:spAutoFit/>
          </a:bodyPr>
          <a:lstStyle/>
          <a:p>
            <a:pPr marL="9525" marR="3810">
              <a:lnSpc>
                <a:spcPct val="131300"/>
              </a:lnSpc>
              <a:spcBef>
                <a:spcPts val="75"/>
              </a:spcBef>
            </a:pPr>
            <a:r>
              <a:rPr sz="900" spc="64">
                <a:solidFill>
                  <a:srgbClr val="231F20"/>
                </a:solidFill>
                <a:latin typeface="Arial"/>
                <a:cs typeface="Arial"/>
              </a:rPr>
              <a:t>Well-</a:t>
            </a:r>
            <a:r>
              <a:rPr sz="900" spc="53">
                <a:solidFill>
                  <a:srgbClr val="231F20"/>
                </a:solidFill>
                <a:latin typeface="Arial"/>
                <a:cs typeface="Arial"/>
              </a:rPr>
              <a:t>drained </a:t>
            </a:r>
            <a:r>
              <a:rPr sz="900" spc="60">
                <a:solidFill>
                  <a:srgbClr val="231F20"/>
                </a:solidFill>
                <a:latin typeface="Arial"/>
                <a:cs typeface="Arial"/>
              </a:rPr>
              <a:t>Poorly-</a:t>
            </a:r>
            <a:r>
              <a:rPr sz="900" spc="56">
                <a:solidFill>
                  <a:srgbClr val="231F20"/>
                </a:solidFill>
                <a:latin typeface="Arial"/>
                <a:cs typeface="Arial"/>
              </a:rPr>
              <a:t>drained</a:t>
            </a:r>
            <a:endParaRPr sz="900">
              <a:solidFill>
                <a:prstClr val="black"/>
              </a:solidFill>
              <a:latin typeface="Arial"/>
              <a:cs typeface="Arial"/>
            </a:endParaRPr>
          </a:p>
        </p:txBody>
      </p:sp>
      <p:sp>
        <p:nvSpPr>
          <p:cNvPr id="22" name="object 22"/>
          <p:cNvSpPr/>
          <p:nvPr/>
        </p:nvSpPr>
        <p:spPr>
          <a:xfrm>
            <a:off x="5899919"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3" name="object 23"/>
          <p:cNvSpPr/>
          <p:nvPr/>
        </p:nvSpPr>
        <p:spPr>
          <a:xfrm>
            <a:off x="5903385" y="4960773"/>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24" name="object 24"/>
          <p:cNvSpPr txBox="1"/>
          <p:nvPr/>
        </p:nvSpPr>
        <p:spPr>
          <a:xfrm>
            <a:off x="1816912" y="4716539"/>
            <a:ext cx="822484" cy="549509"/>
          </a:xfrm>
          <a:prstGeom prst="rect">
            <a:avLst/>
          </a:prstGeom>
        </p:spPr>
        <p:txBody>
          <a:bodyPr vert="horz" wrap="square" lIns="0" tIns="9525" rIns="0" bIns="0" rtlCol="0">
            <a:spAutoFit/>
          </a:bodyPr>
          <a:lstStyle/>
          <a:p>
            <a:pPr marL="9525" marR="3810">
              <a:lnSpc>
                <a:spcPct val="131300"/>
              </a:lnSpc>
              <a:spcBef>
                <a:spcPts val="75"/>
              </a:spcBef>
            </a:pPr>
            <a:r>
              <a:rPr sz="900">
                <a:solidFill>
                  <a:srgbClr val="231F20"/>
                </a:solidFill>
                <a:latin typeface="Arial"/>
                <a:cs typeface="Arial"/>
              </a:rPr>
              <a:t>Gray</a:t>
            </a:r>
            <a:r>
              <a:rPr sz="900" spc="94">
                <a:solidFill>
                  <a:srgbClr val="231F20"/>
                </a:solidFill>
                <a:latin typeface="Arial"/>
                <a:cs typeface="Arial"/>
              </a:rPr>
              <a:t> </a:t>
            </a:r>
            <a:r>
              <a:rPr sz="900" spc="53">
                <a:solidFill>
                  <a:srgbClr val="231F20"/>
                </a:solidFill>
                <a:latin typeface="Arial"/>
                <a:cs typeface="Arial"/>
              </a:rPr>
              <a:t>leaf</a:t>
            </a:r>
            <a:r>
              <a:rPr sz="900" spc="94">
                <a:solidFill>
                  <a:srgbClr val="231F20"/>
                </a:solidFill>
                <a:latin typeface="Arial"/>
                <a:cs typeface="Arial"/>
              </a:rPr>
              <a:t> </a:t>
            </a:r>
            <a:r>
              <a:rPr sz="900" spc="60">
                <a:solidFill>
                  <a:srgbClr val="231F20"/>
                </a:solidFill>
                <a:latin typeface="Arial"/>
                <a:cs typeface="Arial"/>
              </a:rPr>
              <a:t>spot </a:t>
            </a:r>
            <a:r>
              <a:rPr sz="900" spc="30">
                <a:solidFill>
                  <a:srgbClr val="231F20"/>
                </a:solidFill>
                <a:latin typeface="Arial"/>
                <a:cs typeface="Arial"/>
              </a:rPr>
              <a:t>NCLB</a:t>
            </a:r>
            <a:endParaRPr sz="900">
              <a:solidFill>
                <a:prstClr val="black"/>
              </a:solidFill>
              <a:latin typeface="Arial"/>
              <a:cs typeface="Arial"/>
            </a:endParaRPr>
          </a:p>
          <a:p>
            <a:pPr marL="9525">
              <a:spcBef>
                <a:spcPts val="338"/>
              </a:spcBef>
            </a:pPr>
            <a:r>
              <a:rPr lang="en-US" sz="900">
                <a:solidFill>
                  <a:srgbClr val="231F20"/>
                </a:solidFill>
                <a:latin typeface="Arial"/>
                <a:cs typeface="Arial"/>
              </a:rPr>
              <a:t>Goss’s wilt</a:t>
            </a:r>
            <a:endParaRPr sz="900">
              <a:solidFill>
                <a:prstClr val="black"/>
              </a:solidFill>
              <a:latin typeface="Arial"/>
              <a:cs typeface="Arial"/>
            </a:endParaRPr>
          </a:p>
        </p:txBody>
      </p:sp>
      <p:sp>
        <p:nvSpPr>
          <p:cNvPr id="25" name="object 25"/>
          <p:cNvSpPr txBox="1"/>
          <p:nvPr/>
        </p:nvSpPr>
        <p:spPr>
          <a:xfrm>
            <a:off x="1638646" y="4459280"/>
            <a:ext cx="3215164" cy="159659"/>
          </a:xfrm>
          <a:prstGeom prst="rect">
            <a:avLst/>
          </a:prstGeom>
        </p:spPr>
        <p:txBody>
          <a:bodyPr vert="horz" wrap="square" lIns="0" tIns="9525" rIns="0" bIns="0" rtlCol="0">
            <a:spAutoFit/>
          </a:bodyPr>
          <a:lstStyle/>
          <a:p>
            <a:pPr marL="9525">
              <a:spcBef>
                <a:spcPts val="75"/>
              </a:spcBef>
              <a:tabLst>
                <a:tab pos="1423511" algn="l"/>
                <a:tab pos="2837974" algn="l"/>
              </a:tabLst>
            </a:pPr>
            <a:r>
              <a:rPr sz="975" b="1" spc="-8">
                <a:solidFill>
                  <a:srgbClr val="0E4633"/>
                </a:solidFill>
                <a:latin typeface="Gotham Black"/>
                <a:cs typeface="Gotham Black"/>
              </a:rPr>
              <a:t>DISEASE</a:t>
            </a:r>
            <a:r>
              <a:rPr sz="975" b="1">
                <a:solidFill>
                  <a:srgbClr val="0E4633"/>
                </a:solidFill>
                <a:latin typeface="Gotham Black"/>
                <a:cs typeface="Gotham Black"/>
              </a:rPr>
              <a:t>	</a:t>
            </a:r>
            <a:r>
              <a:rPr sz="975" b="1" spc="-15">
                <a:solidFill>
                  <a:srgbClr val="0E4633"/>
                </a:solidFill>
                <a:latin typeface="Gotham Black"/>
                <a:cs typeface="Gotham Black"/>
              </a:rPr>
              <a:t>YIELD</a:t>
            </a:r>
            <a:r>
              <a:rPr sz="975" b="1">
                <a:solidFill>
                  <a:srgbClr val="0E4633"/>
                </a:solidFill>
                <a:latin typeface="Gotham Black"/>
                <a:cs typeface="Gotham Black"/>
              </a:rPr>
              <a:t>	</a:t>
            </a:r>
            <a:r>
              <a:rPr sz="975" b="1" spc="-15">
                <a:solidFill>
                  <a:srgbClr val="0E4633"/>
                </a:solidFill>
                <a:latin typeface="Gotham Black"/>
                <a:cs typeface="Gotham Black"/>
              </a:rPr>
              <a:t>CROP</a:t>
            </a:r>
            <a:endParaRPr sz="975" b="1">
              <a:solidFill>
                <a:prstClr val="black"/>
              </a:solidFill>
              <a:latin typeface="Gotham Black"/>
              <a:cs typeface="Gotham Black"/>
            </a:endParaRPr>
          </a:p>
        </p:txBody>
      </p:sp>
      <p:sp>
        <p:nvSpPr>
          <p:cNvPr id="26" name="object 26"/>
          <p:cNvSpPr txBox="1"/>
          <p:nvPr/>
        </p:nvSpPr>
        <p:spPr>
          <a:xfrm>
            <a:off x="1638646" y="4583105"/>
            <a:ext cx="3520916" cy="159659"/>
          </a:xfrm>
          <a:prstGeom prst="rect">
            <a:avLst/>
          </a:prstGeom>
        </p:spPr>
        <p:txBody>
          <a:bodyPr vert="horz" wrap="square" lIns="0" tIns="9525" rIns="0" bIns="0" rtlCol="0">
            <a:spAutoFit/>
          </a:bodyPr>
          <a:lstStyle/>
          <a:p>
            <a:pPr marL="9525">
              <a:spcBef>
                <a:spcPts val="75"/>
              </a:spcBef>
              <a:tabLst>
                <a:tab pos="1423511" algn="l"/>
                <a:tab pos="2837974" algn="l"/>
              </a:tabLst>
            </a:pPr>
            <a:r>
              <a:rPr sz="975" b="1" spc="-8">
                <a:solidFill>
                  <a:srgbClr val="0E4633"/>
                </a:solidFill>
                <a:latin typeface="Gotham Black"/>
                <a:cs typeface="Gotham Black"/>
              </a:rPr>
              <a:t>TOLERANCE</a:t>
            </a:r>
            <a:r>
              <a:rPr sz="975" b="1">
                <a:solidFill>
                  <a:srgbClr val="0E4633"/>
                </a:solidFill>
                <a:latin typeface="Gotham Black"/>
                <a:cs typeface="Gotham Black"/>
              </a:rPr>
              <a:t>	</a:t>
            </a:r>
            <a:r>
              <a:rPr sz="975" b="1" spc="-8">
                <a:solidFill>
                  <a:srgbClr val="0E4633"/>
                </a:solidFill>
                <a:latin typeface="Gotham Black"/>
                <a:cs typeface="Gotham Black"/>
              </a:rPr>
              <a:t>ENVIRONMENT</a:t>
            </a:r>
            <a:r>
              <a:rPr sz="975" b="1">
                <a:solidFill>
                  <a:srgbClr val="0E4633"/>
                </a:solidFill>
                <a:latin typeface="Gotham Black"/>
                <a:cs typeface="Gotham Black"/>
              </a:rPr>
              <a:t>	</a:t>
            </a:r>
            <a:r>
              <a:rPr sz="975" b="1" spc="-23">
                <a:solidFill>
                  <a:srgbClr val="0E4633"/>
                </a:solidFill>
                <a:latin typeface="Gotham Black"/>
                <a:cs typeface="Gotham Black"/>
              </a:rPr>
              <a:t>ROTATION</a:t>
            </a:r>
            <a:endParaRPr sz="975" b="1">
              <a:solidFill>
                <a:prstClr val="black"/>
              </a:solidFill>
              <a:latin typeface="Gotham Black"/>
              <a:cs typeface="Gotham Black"/>
            </a:endParaRPr>
          </a:p>
        </p:txBody>
      </p:sp>
      <p:sp>
        <p:nvSpPr>
          <p:cNvPr id="27" name="object 27"/>
          <p:cNvSpPr/>
          <p:nvPr/>
        </p:nvSpPr>
        <p:spPr>
          <a:xfrm>
            <a:off x="1654779"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28" name="object 28"/>
          <p:cNvSpPr/>
          <p:nvPr/>
        </p:nvSpPr>
        <p:spPr>
          <a:xfrm>
            <a:off x="1654779" y="4957316"/>
            <a:ext cx="120491" cy="120491"/>
          </a:xfrm>
          <a:custGeom>
            <a:avLst/>
            <a:gdLst/>
            <a:ahLst/>
            <a:cxnLst/>
            <a:rect l="l" t="t" r="r" b="b"/>
            <a:pathLst>
              <a:path w="160654" h="160654">
                <a:moveTo>
                  <a:pt x="160566" y="0"/>
                </a:moveTo>
                <a:lnTo>
                  <a:pt x="0" y="0"/>
                </a:lnTo>
                <a:lnTo>
                  <a:pt x="0" y="160566"/>
                </a:lnTo>
                <a:lnTo>
                  <a:pt x="160566" y="160566"/>
                </a:lnTo>
                <a:lnTo>
                  <a:pt x="160566" y="0"/>
                </a:lnTo>
                <a:close/>
              </a:path>
            </a:pathLst>
          </a:custGeom>
          <a:solidFill>
            <a:schemeClr val="accent2"/>
          </a:solidFill>
        </p:spPr>
        <p:txBody>
          <a:bodyPr wrap="square" lIns="0" tIns="0" rIns="0" bIns="0" rtlCol="0"/>
          <a:lstStyle/>
          <a:p>
            <a:endParaRPr sz="1350">
              <a:solidFill>
                <a:prstClr val="black"/>
              </a:solidFill>
              <a:latin typeface="Calibri" panose="020F0502020204030204"/>
            </a:endParaRPr>
          </a:p>
        </p:txBody>
      </p:sp>
      <p:sp>
        <p:nvSpPr>
          <p:cNvPr id="29" name="object 29"/>
          <p:cNvSpPr/>
          <p:nvPr/>
        </p:nvSpPr>
        <p:spPr>
          <a:xfrm>
            <a:off x="1654779" y="5137339"/>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chemeClr val="bg2"/>
          </a:solidFill>
        </p:spPr>
        <p:txBody>
          <a:bodyPr wrap="square" lIns="0" tIns="0" rIns="0" bIns="0" rtlCol="0"/>
          <a:lstStyle/>
          <a:p>
            <a:endParaRPr sz="1350">
              <a:solidFill>
                <a:prstClr val="black"/>
              </a:solidFill>
              <a:latin typeface="Calibri" panose="020F0502020204030204"/>
            </a:endParaRPr>
          </a:p>
        </p:txBody>
      </p:sp>
      <p:sp>
        <p:nvSpPr>
          <p:cNvPr id="30" name="object 30"/>
          <p:cNvSpPr txBox="1"/>
          <p:nvPr/>
        </p:nvSpPr>
        <p:spPr>
          <a:xfrm>
            <a:off x="4660842" y="4716537"/>
            <a:ext cx="878205" cy="353430"/>
          </a:xfrm>
          <a:prstGeom prst="rect">
            <a:avLst/>
          </a:prstGeom>
        </p:spPr>
        <p:txBody>
          <a:bodyPr vert="horz" wrap="square" lIns="0" tIns="9525" rIns="0" bIns="0" rtlCol="0">
            <a:spAutoFit/>
          </a:bodyPr>
          <a:lstStyle/>
          <a:p>
            <a:pPr marL="12383" marR="3810" indent="-3334">
              <a:lnSpc>
                <a:spcPct val="131300"/>
              </a:lnSpc>
              <a:spcBef>
                <a:spcPts val="75"/>
              </a:spcBef>
            </a:pPr>
            <a:r>
              <a:rPr sz="900" spc="71">
                <a:solidFill>
                  <a:srgbClr val="231F20"/>
                </a:solidFill>
                <a:latin typeface="Arial"/>
                <a:cs typeface="Arial"/>
              </a:rPr>
              <a:t>Following</a:t>
            </a:r>
            <a:r>
              <a:rPr sz="900" spc="26">
                <a:solidFill>
                  <a:srgbClr val="231F20"/>
                </a:solidFill>
                <a:latin typeface="Arial"/>
                <a:cs typeface="Arial"/>
              </a:rPr>
              <a:t> </a:t>
            </a:r>
            <a:r>
              <a:rPr sz="900" spc="30">
                <a:solidFill>
                  <a:srgbClr val="231F20"/>
                </a:solidFill>
                <a:latin typeface="Arial"/>
                <a:cs typeface="Arial"/>
              </a:rPr>
              <a:t>soy </a:t>
            </a:r>
            <a:r>
              <a:rPr sz="900" spc="71">
                <a:solidFill>
                  <a:srgbClr val="231F20"/>
                </a:solidFill>
                <a:latin typeface="Arial"/>
                <a:cs typeface="Arial"/>
              </a:rPr>
              <a:t>Following</a:t>
            </a:r>
            <a:r>
              <a:rPr sz="900" spc="26">
                <a:solidFill>
                  <a:srgbClr val="231F20"/>
                </a:solidFill>
                <a:latin typeface="Arial"/>
                <a:cs typeface="Arial"/>
              </a:rPr>
              <a:t> </a:t>
            </a:r>
            <a:r>
              <a:rPr sz="900" spc="49">
                <a:solidFill>
                  <a:srgbClr val="231F20"/>
                </a:solidFill>
                <a:latin typeface="Arial"/>
                <a:cs typeface="Arial"/>
              </a:rPr>
              <a:t>corn</a:t>
            </a:r>
            <a:endParaRPr sz="900">
              <a:solidFill>
                <a:prstClr val="black"/>
              </a:solidFill>
              <a:latin typeface="Arial"/>
              <a:cs typeface="Arial"/>
            </a:endParaRPr>
          </a:p>
        </p:txBody>
      </p:sp>
      <p:sp>
        <p:nvSpPr>
          <p:cNvPr id="31" name="object 31"/>
          <p:cNvSpPr/>
          <p:nvPr/>
        </p:nvSpPr>
        <p:spPr>
          <a:xfrm>
            <a:off x="4498706"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32" name="object 32"/>
          <p:cNvSpPr/>
          <p:nvPr/>
        </p:nvSpPr>
        <p:spPr>
          <a:xfrm>
            <a:off x="4501802" y="4957316"/>
            <a:ext cx="120491" cy="120491"/>
          </a:xfrm>
          <a:custGeom>
            <a:avLst/>
            <a:gdLst/>
            <a:ahLst/>
            <a:cxnLst/>
            <a:rect l="l" t="t" r="r" b="b"/>
            <a:pathLst>
              <a:path w="160654" h="160654">
                <a:moveTo>
                  <a:pt x="160566" y="0"/>
                </a:moveTo>
                <a:lnTo>
                  <a:pt x="0" y="0"/>
                </a:lnTo>
                <a:lnTo>
                  <a:pt x="0" y="160566"/>
                </a:lnTo>
                <a:lnTo>
                  <a:pt x="160566" y="160566"/>
                </a:lnTo>
                <a:lnTo>
                  <a:pt x="160566"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33" name="object 33"/>
          <p:cNvSpPr txBox="1"/>
          <p:nvPr/>
        </p:nvSpPr>
        <p:spPr>
          <a:xfrm>
            <a:off x="9096380" y="1779842"/>
            <a:ext cx="1080976" cy="316753"/>
          </a:xfrm>
          <a:prstGeom prst="rect">
            <a:avLst/>
          </a:prstGeom>
        </p:spPr>
        <p:txBody>
          <a:bodyPr vert="horz" wrap="square" lIns="0" tIns="34290" rIns="0" bIns="0" rtlCol="0">
            <a:spAutoFit/>
          </a:bodyPr>
          <a:lstStyle/>
          <a:p>
            <a:pPr marL="9525" marR="276701">
              <a:lnSpc>
                <a:spcPts val="975"/>
              </a:lnSpc>
              <a:spcBef>
                <a:spcPts val="270"/>
              </a:spcBef>
            </a:pPr>
            <a:r>
              <a:rPr sz="975" b="1" spc="-8">
                <a:solidFill>
                  <a:srgbClr val="0E4633"/>
                </a:solidFill>
                <a:latin typeface="Gotham Black"/>
                <a:cs typeface="Gotham Black"/>
              </a:rPr>
              <a:t>PLANT HEIGHT</a:t>
            </a:r>
            <a:endParaRPr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Medium </a:t>
            </a:r>
            <a:r>
              <a:rPr sz="1050" spc="-15">
                <a:solidFill>
                  <a:srgbClr val="231F20"/>
                </a:solidFill>
                <a:latin typeface="Gotham Book"/>
                <a:cs typeface="Gotham Book"/>
              </a:rPr>
              <a:t>tall</a:t>
            </a:r>
            <a:endParaRPr sz="1050">
              <a:solidFill>
                <a:prstClr val="black"/>
              </a:solidFill>
              <a:latin typeface="Gotham Book"/>
              <a:cs typeface="Gotham Book"/>
            </a:endParaRPr>
          </a:p>
        </p:txBody>
      </p:sp>
      <p:sp>
        <p:nvSpPr>
          <p:cNvPr id="34" name="object 34"/>
          <p:cNvSpPr txBox="1"/>
          <p:nvPr/>
        </p:nvSpPr>
        <p:spPr>
          <a:xfrm>
            <a:off x="9096380" y="2421095"/>
            <a:ext cx="934614" cy="316753"/>
          </a:xfrm>
          <a:prstGeom prst="rect">
            <a:avLst/>
          </a:prstGeom>
        </p:spPr>
        <p:txBody>
          <a:bodyPr vert="horz" wrap="square" lIns="0" tIns="34290" rIns="0" bIns="0" rtlCol="0">
            <a:spAutoFit/>
          </a:bodyPr>
          <a:lstStyle/>
          <a:p>
            <a:pPr marL="9525" marR="3810">
              <a:lnSpc>
                <a:spcPts val="975"/>
              </a:lnSpc>
              <a:spcBef>
                <a:spcPts val="270"/>
              </a:spcBef>
            </a:pPr>
            <a:r>
              <a:rPr sz="975" b="1" spc="-8">
                <a:solidFill>
                  <a:srgbClr val="0E4633"/>
                </a:solidFill>
                <a:latin typeface="Gotham Black"/>
                <a:cs typeface="Gotham Black"/>
              </a:rPr>
              <a:t>STALK STRENGTH</a:t>
            </a:r>
            <a:endParaRPr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Very</a:t>
            </a:r>
            <a:r>
              <a:rPr sz="1050" spc="-75">
                <a:solidFill>
                  <a:srgbClr val="231F20"/>
                </a:solidFill>
                <a:latin typeface="Gotham Book"/>
                <a:cs typeface="Gotham Book"/>
              </a:rPr>
              <a:t> </a:t>
            </a: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35" name="object 35"/>
          <p:cNvSpPr txBox="1"/>
          <p:nvPr/>
        </p:nvSpPr>
        <p:spPr>
          <a:xfrm>
            <a:off x="9096380" y="3073192"/>
            <a:ext cx="1491139" cy="316753"/>
          </a:xfrm>
          <a:prstGeom prst="rect">
            <a:avLst/>
          </a:prstGeom>
        </p:spPr>
        <p:txBody>
          <a:bodyPr vert="horz" wrap="square" lIns="0" tIns="34290" rIns="0" bIns="0" rtlCol="0">
            <a:spAutoFit/>
          </a:bodyPr>
          <a:lstStyle/>
          <a:p>
            <a:pPr marL="9525" marR="3810">
              <a:lnSpc>
                <a:spcPts val="975"/>
              </a:lnSpc>
              <a:spcBef>
                <a:spcPts val="270"/>
              </a:spcBef>
            </a:pPr>
            <a:r>
              <a:rPr sz="975" b="1" spc="-8">
                <a:solidFill>
                  <a:srgbClr val="0E4633"/>
                </a:solidFill>
                <a:latin typeface="Gotham Black"/>
                <a:cs typeface="Gotham Black"/>
              </a:rPr>
              <a:t>GREENSNAP VULNERABILITY</a:t>
            </a:r>
            <a:endParaRPr sz="975" b="1">
              <a:solidFill>
                <a:prstClr val="black"/>
              </a:solidFill>
              <a:latin typeface="Gotham Black"/>
              <a:cs typeface="Gotham Black"/>
            </a:endParaRPr>
          </a:p>
          <a:p>
            <a:pPr marL="9525">
              <a:lnSpc>
                <a:spcPts val="1193"/>
              </a:lnSpc>
            </a:pPr>
            <a:r>
              <a:rPr sz="1050" spc="-19">
                <a:solidFill>
                  <a:srgbClr val="231F20"/>
                </a:solidFill>
                <a:latin typeface="Gotham Book"/>
                <a:cs typeface="Gotham Book"/>
              </a:rPr>
              <a:t>Low</a:t>
            </a:r>
            <a:endParaRPr sz="1050">
              <a:solidFill>
                <a:prstClr val="black"/>
              </a:solidFill>
              <a:latin typeface="Gotham Book"/>
              <a:cs typeface="Gotham Book"/>
            </a:endParaRPr>
          </a:p>
        </p:txBody>
      </p:sp>
      <p:sp>
        <p:nvSpPr>
          <p:cNvPr id="36" name="object 36"/>
          <p:cNvSpPr txBox="1"/>
          <p:nvPr/>
        </p:nvSpPr>
        <p:spPr>
          <a:xfrm>
            <a:off x="9096381" y="3714445"/>
            <a:ext cx="1491139" cy="639918"/>
          </a:xfrm>
          <a:prstGeom prst="rect">
            <a:avLst/>
          </a:prstGeom>
        </p:spPr>
        <p:txBody>
          <a:bodyPr vert="horz" wrap="square" lIns="0" tIns="34289" rIns="0" bIns="0" rtlCol="0">
            <a:spAutoFit/>
          </a:bodyPr>
          <a:lstStyle/>
          <a:p>
            <a:pPr marL="9525" marR="237173">
              <a:lnSpc>
                <a:spcPts val="975"/>
              </a:lnSpc>
              <a:spcBef>
                <a:spcPts val="269"/>
              </a:spcBef>
            </a:pPr>
            <a:r>
              <a:rPr sz="975" b="1" spc="-19">
                <a:solidFill>
                  <a:srgbClr val="0E4633"/>
                </a:solidFill>
                <a:latin typeface="Gotham Black"/>
                <a:cs typeface="Gotham Black"/>
              </a:rPr>
              <a:t>EAR </a:t>
            </a:r>
            <a:r>
              <a:rPr sz="975" b="1" spc="-8">
                <a:solidFill>
                  <a:srgbClr val="0E4633"/>
                </a:solidFill>
                <a:latin typeface="Gotham Black"/>
                <a:cs typeface="Gotham Black"/>
              </a:rPr>
              <a:t>CHARACTERISTICS</a:t>
            </a:r>
            <a:endParaRPr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Semi-</a:t>
            </a:r>
            <a:r>
              <a:rPr sz="1050" spc="-15">
                <a:solidFill>
                  <a:srgbClr val="231F20"/>
                </a:solidFill>
                <a:latin typeface="Gotham Book"/>
                <a:cs typeface="Gotham Book"/>
              </a:rPr>
              <a:t>flex</a:t>
            </a:r>
            <a:endParaRPr sz="1050">
              <a:solidFill>
                <a:prstClr val="black"/>
              </a:solidFill>
              <a:latin typeface="Gotham Book"/>
              <a:cs typeface="Gotham Book"/>
            </a:endParaRPr>
          </a:p>
          <a:p>
            <a:pPr marL="9525"/>
            <a:r>
              <a:rPr sz="1050">
                <a:solidFill>
                  <a:srgbClr val="231F20"/>
                </a:solidFill>
                <a:latin typeface="Gotham Book"/>
                <a:cs typeface="Gotham Book"/>
              </a:rPr>
              <a:t>Red</a:t>
            </a:r>
            <a:r>
              <a:rPr sz="1050" spc="-23">
                <a:solidFill>
                  <a:srgbClr val="231F20"/>
                </a:solidFill>
                <a:latin typeface="Gotham Book"/>
                <a:cs typeface="Gotham Book"/>
              </a:rPr>
              <a:t> </a:t>
            </a:r>
            <a:r>
              <a:rPr sz="1050" spc="-8">
                <a:solidFill>
                  <a:srgbClr val="231F20"/>
                </a:solidFill>
                <a:latin typeface="Gotham Book"/>
                <a:cs typeface="Gotham Book"/>
              </a:rPr>
              <a:t>co</a:t>
            </a:r>
            <a:r>
              <a:rPr lang="en-US" sz="1050" spc="-8">
                <a:solidFill>
                  <a:srgbClr val="231F20"/>
                </a:solidFill>
                <a:latin typeface="Gotham Book"/>
                <a:cs typeface="Gotham Book"/>
              </a:rPr>
              <a:t>loring</a:t>
            </a:r>
            <a:endParaRPr sz="1050">
              <a:solidFill>
                <a:prstClr val="black"/>
              </a:solidFill>
              <a:latin typeface="Gotham Book"/>
              <a:cs typeface="Gotham Book"/>
            </a:endParaRPr>
          </a:p>
          <a:p>
            <a:pPr marL="9525"/>
            <a:r>
              <a:rPr sz="1050">
                <a:solidFill>
                  <a:srgbClr val="231F20"/>
                </a:solidFill>
                <a:latin typeface="Gotham Book"/>
                <a:cs typeface="Gotham Book"/>
              </a:rPr>
              <a:t>Very</a:t>
            </a:r>
            <a:r>
              <a:rPr sz="1050" spc="-38">
                <a:solidFill>
                  <a:srgbClr val="231F20"/>
                </a:solidFill>
                <a:latin typeface="Gotham Book"/>
                <a:cs typeface="Gotham Book"/>
              </a:rPr>
              <a:t> </a:t>
            </a:r>
            <a:r>
              <a:rPr sz="1050">
                <a:solidFill>
                  <a:srgbClr val="231F20"/>
                </a:solidFill>
                <a:latin typeface="Gotham Book"/>
                <a:cs typeface="Gotham Book"/>
              </a:rPr>
              <a:t>good</a:t>
            </a:r>
            <a:r>
              <a:rPr sz="1050" spc="-34">
                <a:solidFill>
                  <a:srgbClr val="231F20"/>
                </a:solidFill>
                <a:latin typeface="Gotham Book"/>
                <a:cs typeface="Gotham Book"/>
              </a:rPr>
              <a:t> </a:t>
            </a:r>
            <a:r>
              <a:rPr sz="1050">
                <a:solidFill>
                  <a:srgbClr val="231F20"/>
                </a:solidFill>
                <a:latin typeface="Gotham Book"/>
                <a:cs typeface="Gotham Book"/>
              </a:rPr>
              <a:t>test</a:t>
            </a:r>
            <a:r>
              <a:rPr sz="1050" spc="-34">
                <a:solidFill>
                  <a:srgbClr val="231F20"/>
                </a:solidFill>
                <a:latin typeface="Gotham Book"/>
                <a:cs typeface="Gotham Book"/>
              </a:rPr>
              <a:t> </a:t>
            </a:r>
            <a:r>
              <a:rPr sz="1050" spc="-8">
                <a:solidFill>
                  <a:srgbClr val="231F20"/>
                </a:solidFill>
                <a:latin typeface="Gotham Book"/>
                <a:cs typeface="Gotham Book"/>
              </a:rPr>
              <a:t>weight</a:t>
            </a:r>
            <a:endParaRPr sz="1050">
              <a:solidFill>
                <a:prstClr val="black"/>
              </a:solidFill>
              <a:latin typeface="Gotham Book"/>
              <a:cs typeface="Gotham Book"/>
            </a:endParaRPr>
          </a:p>
        </p:txBody>
      </p:sp>
      <p:sp>
        <p:nvSpPr>
          <p:cNvPr id="37" name="object 37"/>
          <p:cNvSpPr txBox="1"/>
          <p:nvPr/>
        </p:nvSpPr>
        <p:spPr>
          <a:xfrm>
            <a:off x="9096381" y="4663555"/>
            <a:ext cx="844391" cy="304571"/>
          </a:xfrm>
          <a:prstGeom prst="rect">
            <a:avLst/>
          </a:prstGeom>
        </p:spPr>
        <p:txBody>
          <a:bodyPr vert="horz" wrap="square" lIns="0" tIns="9525" rIns="0" bIns="0" rtlCol="0">
            <a:spAutoFit/>
          </a:bodyPr>
          <a:lstStyle/>
          <a:p>
            <a:pPr marL="9525">
              <a:lnSpc>
                <a:spcPts val="1136"/>
              </a:lnSpc>
              <a:spcBef>
                <a:spcPts val="75"/>
              </a:spcBef>
            </a:pPr>
            <a:r>
              <a:rPr sz="975" b="1" spc="-8">
                <a:solidFill>
                  <a:srgbClr val="0E4633"/>
                </a:solidFill>
                <a:latin typeface="Gotham Black"/>
                <a:cs typeface="Gotham Black"/>
              </a:rPr>
              <a:t>EMERGENCE</a:t>
            </a:r>
            <a:endParaRPr sz="975" b="1">
              <a:solidFill>
                <a:prstClr val="black"/>
              </a:solidFill>
              <a:latin typeface="Gotham Black"/>
              <a:cs typeface="Gotham Black"/>
            </a:endParaRPr>
          </a:p>
          <a:p>
            <a:pPr marL="9525">
              <a:lnSpc>
                <a:spcPts val="1226"/>
              </a:lnSpc>
            </a:pPr>
            <a:r>
              <a:rPr sz="1050" spc="-8">
                <a:solidFill>
                  <a:srgbClr val="231F20"/>
                </a:solidFill>
                <a:latin typeface="Gotham Book"/>
                <a:cs typeface="Gotham Book"/>
              </a:rPr>
              <a:t>Excellent</a:t>
            </a:r>
            <a:endParaRPr sz="1050">
              <a:solidFill>
                <a:prstClr val="black"/>
              </a:solidFill>
              <a:latin typeface="Gotham Book"/>
              <a:cs typeface="Gotham Book"/>
            </a:endParaRPr>
          </a:p>
        </p:txBody>
      </p:sp>
      <p:sp>
        <p:nvSpPr>
          <p:cNvPr id="38" name="object 38"/>
          <p:cNvSpPr txBox="1"/>
          <p:nvPr/>
        </p:nvSpPr>
        <p:spPr>
          <a:xfrm>
            <a:off x="9096380" y="5191825"/>
            <a:ext cx="934614" cy="316752"/>
          </a:xfrm>
          <a:prstGeom prst="rect">
            <a:avLst/>
          </a:prstGeom>
        </p:spPr>
        <p:txBody>
          <a:bodyPr vert="horz" wrap="square" lIns="0" tIns="34289" rIns="0" bIns="0" rtlCol="0">
            <a:spAutoFit/>
          </a:bodyPr>
          <a:lstStyle/>
          <a:p>
            <a:pPr marL="9525" marR="3810">
              <a:lnSpc>
                <a:spcPts val="975"/>
              </a:lnSpc>
              <a:spcBef>
                <a:spcPts val="269"/>
              </a:spcBef>
            </a:pPr>
            <a:r>
              <a:rPr sz="975" b="1" spc="-15">
                <a:solidFill>
                  <a:srgbClr val="0E4633"/>
                </a:solidFill>
                <a:latin typeface="Gotham Black"/>
                <a:cs typeface="Gotham Black"/>
              </a:rPr>
              <a:t>ROOT </a:t>
            </a:r>
            <a:r>
              <a:rPr sz="975" b="1" spc="-8">
                <a:solidFill>
                  <a:srgbClr val="0E4633"/>
                </a:solidFill>
                <a:latin typeface="Gotham Black"/>
                <a:cs typeface="Gotham Black"/>
              </a:rPr>
              <a:t>STRENGTH</a:t>
            </a:r>
            <a:endParaRPr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Very</a:t>
            </a:r>
            <a:r>
              <a:rPr sz="1050" spc="-75">
                <a:solidFill>
                  <a:srgbClr val="231F20"/>
                </a:solidFill>
                <a:latin typeface="Gotham Book"/>
                <a:cs typeface="Gotham Book"/>
              </a:rPr>
              <a:t> </a:t>
            </a: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39" name="object 39"/>
          <p:cNvSpPr txBox="1"/>
          <p:nvPr/>
        </p:nvSpPr>
        <p:spPr>
          <a:xfrm>
            <a:off x="2009020"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0" name="object 40"/>
          <p:cNvSpPr txBox="1"/>
          <p:nvPr/>
        </p:nvSpPr>
        <p:spPr>
          <a:xfrm>
            <a:off x="2009019" y="5634820"/>
            <a:ext cx="343853"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confidently</a:t>
            </a:r>
            <a:endParaRPr sz="450">
              <a:solidFill>
                <a:prstClr val="black"/>
              </a:solidFill>
              <a:latin typeface="Arial"/>
              <a:cs typeface="Arial"/>
            </a:endParaRPr>
          </a:p>
        </p:txBody>
      </p:sp>
      <p:sp>
        <p:nvSpPr>
          <p:cNvPr id="41" name="object 41"/>
          <p:cNvSpPr/>
          <p:nvPr/>
        </p:nvSpPr>
        <p:spPr>
          <a:xfrm>
            <a:off x="2416131" y="5598071"/>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42" name="object 42"/>
          <p:cNvSpPr txBox="1"/>
          <p:nvPr/>
        </p:nvSpPr>
        <p:spPr>
          <a:xfrm>
            <a:off x="2548008"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3" name="object 43"/>
          <p:cNvSpPr txBox="1"/>
          <p:nvPr/>
        </p:nvSpPr>
        <p:spPr>
          <a:xfrm>
            <a:off x="2548006" y="5634820"/>
            <a:ext cx="231458"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reliably</a:t>
            </a:r>
            <a:endParaRPr sz="450">
              <a:solidFill>
                <a:prstClr val="black"/>
              </a:solidFill>
              <a:latin typeface="Arial"/>
              <a:cs typeface="Arial"/>
            </a:endParaRPr>
          </a:p>
        </p:txBody>
      </p:sp>
      <p:sp>
        <p:nvSpPr>
          <p:cNvPr id="44" name="object 44"/>
          <p:cNvSpPr/>
          <p:nvPr/>
        </p:nvSpPr>
        <p:spPr>
          <a:xfrm>
            <a:off x="2951656" y="5594615"/>
            <a:ext cx="120491" cy="120491"/>
          </a:xfrm>
          <a:custGeom>
            <a:avLst/>
            <a:gdLst/>
            <a:ahLst/>
            <a:cxnLst/>
            <a:rect l="l" t="t" r="r" b="b"/>
            <a:pathLst>
              <a:path w="160655" h="160654">
                <a:moveTo>
                  <a:pt x="160578" y="0"/>
                </a:moveTo>
                <a:lnTo>
                  <a:pt x="0" y="0"/>
                </a:lnTo>
                <a:lnTo>
                  <a:pt x="0" y="160566"/>
                </a:lnTo>
                <a:lnTo>
                  <a:pt x="160578" y="160566"/>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45" name="object 45"/>
          <p:cNvSpPr txBox="1"/>
          <p:nvPr/>
        </p:nvSpPr>
        <p:spPr>
          <a:xfrm>
            <a:off x="3086996" y="5587195"/>
            <a:ext cx="671513" cy="78868"/>
          </a:xfrm>
          <a:prstGeom prst="rect">
            <a:avLst/>
          </a:prstGeom>
        </p:spPr>
        <p:txBody>
          <a:bodyPr vert="horz" wrap="square" lIns="0" tIns="9525" rIns="0" bIns="0" rtlCol="0">
            <a:spAutoFit/>
          </a:bodyPr>
          <a:lstStyle/>
          <a:p>
            <a:pPr marL="9525">
              <a:spcBef>
                <a:spcPts val="75"/>
              </a:spcBef>
            </a:pPr>
            <a:r>
              <a:rPr sz="450">
                <a:solidFill>
                  <a:srgbClr val="231F20"/>
                </a:solidFill>
                <a:latin typeface="Arial"/>
                <a:cs typeface="Arial"/>
              </a:rPr>
              <a:t>Place</a:t>
            </a:r>
            <a:r>
              <a:rPr sz="450" spc="45">
                <a:solidFill>
                  <a:srgbClr val="231F20"/>
                </a:solidFill>
                <a:latin typeface="Arial"/>
                <a:cs typeface="Arial"/>
              </a:rPr>
              <a:t> </a:t>
            </a:r>
            <a:r>
              <a:rPr sz="450" spc="41">
                <a:solidFill>
                  <a:srgbClr val="231F20"/>
                </a:solidFill>
                <a:latin typeface="Arial"/>
                <a:cs typeface="Arial"/>
              </a:rPr>
              <a:t>with</a:t>
            </a:r>
            <a:r>
              <a:rPr sz="450" spc="45">
                <a:solidFill>
                  <a:srgbClr val="231F20"/>
                </a:solidFill>
                <a:latin typeface="Arial"/>
                <a:cs typeface="Arial"/>
              </a:rPr>
              <a:t> </a:t>
            </a:r>
            <a:r>
              <a:rPr sz="450" spc="-8">
                <a:solidFill>
                  <a:srgbClr val="231F20"/>
                </a:solidFill>
                <a:latin typeface="Arial"/>
                <a:cs typeface="Arial"/>
              </a:rPr>
              <a:t>appropriate</a:t>
            </a:r>
            <a:endParaRPr sz="450">
              <a:solidFill>
                <a:prstClr val="black"/>
              </a:solidFill>
              <a:latin typeface="Arial"/>
              <a:cs typeface="Arial"/>
            </a:endParaRPr>
          </a:p>
        </p:txBody>
      </p:sp>
      <p:sp>
        <p:nvSpPr>
          <p:cNvPr id="46" name="object 46"/>
          <p:cNvSpPr txBox="1"/>
          <p:nvPr/>
        </p:nvSpPr>
        <p:spPr>
          <a:xfrm>
            <a:off x="3086995" y="5634820"/>
            <a:ext cx="396716"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management</a:t>
            </a:r>
            <a:endParaRPr sz="450">
              <a:solidFill>
                <a:prstClr val="black"/>
              </a:solidFill>
              <a:latin typeface="Arial"/>
              <a:cs typeface="Arial"/>
            </a:endParaRPr>
          </a:p>
        </p:txBody>
      </p:sp>
      <p:sp>
        <p:nvSpPr>
          <p:cNvPr id="47" name="object 47"/>
          <p:cNvSpPr txBox="1"/>
          <p:nvPr/>
        </p:nvSpPr>
        <p:spPr>
          <a:xfrm>
            <a:off x="1544177" y="5571004"/>
            <a:ext cx="284321" cy="159659"/>
          </a:xfrm>
          <a:prstGeom prst="rect">
            <a:avLst/>
          </a:prstGeom>
        </p:spPr>
        <p:txBody>
          <a:bodyPr vert="horz" wrap="square" lIns="0" tIns="9525" rIns="0" bIns="0" rtlCol="0">
            <a:spAutoFit/>
          </a:bodyPr>
          <a:lstStyle/>
          <a:p>
            <a:pPr marL="9525">
              <a:spcBef>
                <a:spcPts val="75"/>
              </a:spcBef>
            </a:pPr>
            <a:r>
              <a:rPr sz="975" spc="-19">
                <a:solidFill>
                  <a:srgbClr val="0E4633"/>
                </a:solidFill>
                <a:latin typeface="Gotham Bold"/>
                <a:cs typeface="Gotham Bold"/>
              </a:rPr>
              <a:t>KEY</a:t>
            </a:r>
            <a:endParaRPr sz="975">
              <a:solidFill>
                <a:prstClr val="black"/>
              </a:solidFill>
              <a:latin typeface="Gotham Bold"/>
              <a:cs typeface="Gotham Bold"/>
            </a:endParaRPr>
          </a:p>
        </p:txBody>
      </p:sp>
      <p:pic>
        <p:nvPicPr>
          <p:cNvPr id="49" name="Picture 6">
            <a:extLst>
              <a:ext uri="{FF2B5EF4-FFF2-40B4-BE49-F238E27FC236}">
                <a16:creationId xmlns:a16="http://schemas.microsoft.com/office/drawing/2014/main" id="{7F084999-B3CC-B4F4-DFAC-AE361DA79C7A}"/>
              </a:ext>
            </a:extLst>
          </p:cNvPr>
          <p:cNvPicPr>
            <a:picLocks noGrp="1" noChangeAspect="1" noChangeArrowheads="1"/>
          </p:cNvPicPr>
          <p:nvPr>
            <p:ph type="pic" sz="quarter" idx="10"/>
          </p:nvPr>
        </p:nvPicPr>
        <p:blipFill rotWithShape="1">
          <a:blip r:embed="rId4" cstate="print">
            <a:extLst>
              <a:ext uri="{28A0092B-C50C-407E-A947-70E740481C1C}">
                <a14:useLocalDpi xmlns:a14="http://schemas.microsoft.com/office/drawing/2010/main" val="0"/>
              </a:ext>
            </a:extLst>
          </a:blip>
          <a:srcRect l="1828" r="1828"/>
          <a:stretch/>
        </p:blipFill>
        <p:spPr bwMode="auto">
          <a:xfrm rot="10800000">
            <a:off x="5410200" y="2430066"/>
            <a:ext cx="2343150" cy="182403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a:extLst>
              <a:ext uri="{FF2B5EF4-FFF2-40B4-BE49-F238E27FC236}">
                <a16:creationId xmlns:a16="http://schemas.microsoft.com/office/drawing/2014/main" id="{ABAA60EA-05B7-B62B-4576-3E8440BF61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4036" y="1988214"/>
            <a:ext cx="457200"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606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0F023-70F7-1EC2-8181-1BABD5381E97}"/>
              </a:ext>
            </a:extLst>
          </p:cNvPr>
          <p:cNvSpPr>
            <a:spLocks noGrp="1"/>
          </p:cNvSpPr>
          <p:nvPr>
            <p:ph type="title"/>
          </p:nvPr>
        </p:nvSpPr>
        <p:spPr>
          <a:xfrm>
            <a:off x="1653122" y="1083183"/>
            <a:ext cx="7005410" cy="553998"/>
          </a:xfrm>
        </p:spPr>
        <p:txBody>
          <a:bodyPr/>
          <a:lstStyle/>
          <a:p>
            <a:r>
              <a:rPr lang="en-US" dirty="0" err="1"/>
              <a:t>Scattergraph</a:t>
            </a:r>
            <a:r>
              <a:rPr lang="en-US" dirty="0"/>
              <a:t> 100-104RM</a:t>
            </a:r>
          </a:p>
        </p:txBody>
      </p:sp>
      <p:pic>
        <p:nvPicPr>
          <p:cNvPr id="4" name="Picture 3">
            <a:extLst>
              <a:ext uri="{FF2B5EF4-FFF2-40B4-BE49-F238E27FC236}">
                <a16:creationId xmlns:a16="http://schemas.microsoft.com/office/drawing/2014/main" id="{1CA54715-1AC7-2D7F-94F2-127C8804B224}"/>
              </a:ext>
            </a:extLst>
          </p:cNvPr>
          <p:cNvPicPr>
            <a:picLocks noChangeAspect="1"/>
          </p:cNvPicPr>
          <p:nvPr/>
        </p:nvPicPr>
        <p:blipFill>
          <a:blip r:embed="rId2"/>
          <a:stretch>
            <a:fillRect/>
          </a:stretch>
        </p:blipFill>
        <p:spPr>
          <a:xfrm>
            <a:off x="2403790" y="1681469"/>
            <a:ext cx="7384420" cy="4212320"/>
          </a:xfrm>
          <a:prstGeom prst="rect">
            <a:avLst/>
          </a:prstGeom>
        </p:spPr>
      </p:pic>
      <p:sp>
        <p:nvSpPr>
          <p:cNvPr id="5" name="TextBox 4">
            <a:extLst>
              <a:ext uri="{FF2B5EF4-FFF2-40B4-BE49-F238E27FC236}">
                <a16:creationId xmlns:a16="http://schemas.microsoft.com/office/drawing/2014/main" id="{83470F7D-4A25-65DB-F52A-6F9B64512669}"/>
              </a:ext>
            </a:extLst>
          </p:cNvPr>
          <p:cNvSpPr txBox="1"/>
          <p:nvPr/>
        </p:nvSpPr>
        <p:spPr>
          <a:xfrm>
            <a:off x="7715075" y="5185969"/>
            <a:ext cx="1767980" cy="300082"/>
          </a:xfrm>
          <a:prstGeom prst="rect">
            <a:avLst/>
          </a:prstGeom>
          <a:noFill/>
        </p:spPr>
        <p:txBody>
          <a:bodyPr wrap="square" rtlCol="0">
            <a:spAutoFit/>
          </a:bodyPr>
          <a:lstStyle/>
          <a:p>
            <a:r>
              <a:rPr lang="en-US" sz="1350" dirty="0">
                <a:solidFill>
                  <a:prstClr val="black"/>
                </a:solidFill>
                <a:latin typeface="Calibri" panose="020F0502020204030204"/>
              </a:rPr>
              <a:t>2025 Central &amp; West</a:t>
            </a:r>
          </a:p>
        </p:txBody>
      </p:sp>
    </p:spTree>
    <p:extLst>
      <p:ext uri="{BB962C8B-B14F-4D97-AF65-F5344CB8AC3E}">
        <p14:creationId xmlns:p14="http://schemas.microsoft.com/office/powerpoint/2010/main" val="896336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1" y="2430114"/>
            <a:ext cx="3761899" cy="1487523"/>
          </a:xfrm>
          <a:prstGeom prst="rect">
            <a:avLst/>
          </a:prstGeom>
          <a:solidFill>
            <a:srgbClr val="E7ECEA"/>
          </a:solidFill>
        </p:spPr>
        <p:txBody>
          <a:bodyPr vert="horz" wrap="square" lIns="0" tIns="94298" rIns="0" bIns="0" rtlCol="0">
            <a:spAutoFit/>
          </a:bodyPr>
          <a:lstStyle/>
          <a:p>
            <a:pPr>
              <a:spcBef>
                <a:spcPts val="743"/>
              </a:spcBef>
            </a:pPr>
            <a:endParaRPr sz="1200">
              <a:solidFill>
                <a:prstClr val="black"/>
              </a:solidFill>
              <a:latin typeface="Times New Roman"/>
              <a:cs typeface="Times New Roman"/>
            </a:endParaRPr>
          </a:p>
          <a:p>
            <a:pPr marL="310038" marR="260509" indent="-171450">
              <a:lnSpc>
                <a:spcPts val="1200"/>
              </a:lnSpc>
              <a:buFontTx/>
              <a:buChar char="•"/>
              <a:tabLst>
                <a:tab pos="310038" algn="l"/>
              </a:tabLst>
            </a:pPr>
            <a:r>
              <a:rPr sz="1200" spc="-8">
                <a:solidFill>
                  <a:srgbClr val="231F20"/>
                </a:solidFill>
                <a:latin typeface="Gotham Book"/>
                <a:cs typeface="Gotham Book"/>
              </a:rPr>
              <a:t>Covers</a:t>
            </a:r>
            <a:r>
              <a:rPr sz="1200" spc="-53">
                <a:solidFill>
                  <a:srgbClr val="231F20"/>
                </a:solidFill>
                <a:latin typeface="Gotham Book"/>
                <a:cs typeface="Gotham Book"/>
              </a:rPr>
              <a:t> </a:t>
            </a:r>
            <a:r>
              <a:rPr sz="1200">
                <a:solidFill>
                  <a:srgbClr val="231F20"/>
                </a:solidFill>
                <a:latin typeface="Gotham Book"/>
                <a:cs typeface="Gotham Book"/>
              </a:rPr>
              <a:t>a</a:t>
            </a:r>
            <a:r>
              <a:rPr sz="1200" spc="-49">
                <a:solidFill>
                  <a:srgbClr val="231F20"/>
                </a:solidFill>
                <a:latin typeface="Gotham Book"/>
                <a:cs typeface="Gotham Book"/>
              </a:rPr>
              <a:t> </a:t>
            </a:r>
            <a:r>
              <a:rPr sz="1200">
                <a:solidFill>
                  <a:srgbClr val="231F20"/>
                </a:solidFill>
                <a:latin typeface="Gotham Book"/>
                <a:cs typeface="Gotham Book"/>
              </a:rPr>
              <a:t>broad</a:t>
            </a:r>
            <a:r>
              <a:rPr sz="1200" spc="-49">
                <a:solidFill>
                  <a:srgbClr val="231F20"/>
                </a:solidFill>
                <a:latin typeface="Gotham Book"/>
                <a:cs typeface="Gotham Book"/>
              </a:rPr>
              <a:t> </a:t>
            </a:r>
            <a:r>
              <a:rPr sz="1200">
                <a:solidFill>
                  <a:srgbClr val="231F20"/>
                </a:solidFill>
                <a:latin typeface="Gotham Book"/>
                <a:cs typeface="Gotham Book"/>
              </a:rPr>
              <a:t>footprint,</a:t>
            </a:r>
            <a:r>
              <a:rPr sz="1200" spc="-49">
                <a:solidFill>
                  <a:srgbClr val="231F20"/>
                </a:solidFill>
                <a:latin typeface="Gotham Book"/>
                <a:cs typeface="Gotham Book"/>
              </a:rPr>
              <a:t> </a:t>
            </a:r>
            <a:r>
              <a:rPr sz="1200">
                <a:solidFill>
                  <a:srgbClr val="231F20"/>
                </a:solidFill>
                <a:latin typeface="Gotham Book"/>
                <a:cs typeface="Gotham Book"/>
              </a:rPr>
              <a:t>while</a:t>
            </a:r>
            <a:r>
              <a:rPr sz="1200" spc="-49">
                <a:solidFill>
                  <a:srgbClr val="231F20"/>
                </a:solidFill>
                <a:latin typeface="Gotham Book"/>
                <a:cs typeface="Gotham Book"/>
              </a:rPr>
              <a:t> </a:t>
            </a:r>
            <a:r>
              <a:rPr sz="1200" spc="-8">
                <a:solidFill>
                  <a:srgbClr val="231F20"/>
                </a:solidFill>
                <a:latin typeface="Gotham Book"/>
                <a:cs typeface="Gotham Book"/>
              </a:rPr>
              <a:t>delivering agronomics</a:t>
            </a:r>
            <a:r>
              <a:rPr sz="1200" spc="-41">
                <a:solidFill>
                  <a:srgbClr val="231F20"/>
                </a:solidFill>
                <a:latin typeface="Gotham Book"/>
                <a:cs typeface="Gotham Book"/>
              </a:rPr>
              <a:t> </a:t>
            </a:r>
            <a:r>
              <a:rPr sz="1200">
                <a:solidFill>
                  <a:srgbClr val="231F20"/>
                </a:solidFill>
                <a:latin typeface="Gotham Book"/>
                <a:cs typeface="Gotham Book"/>
              </a:rPr>
              <a:t>suitable</a:t>
            </a:r>
            <a:r>
              <a:rPr sz="1200" spc="-38">
                <a:solidFill>
                  <a:srgbClr val="231F20"/>
                </a:solidFill>
                <a:latin typeface="Gotham Book"/>
                <a:cs typeface="Gotham Book"/>
              </a:rPr>
              <a:t> </a:t>
            </a:r>
            <a:r>
              <a:rPr sz="1200">
                <a:solidFill>
                  <a:srgbClr val="231F20"/>
                </a:solidFill>
                <a:latin typeface="Gotham Book"/>
                <a:cs typeface="Gotham Book"/>
              </a:rPr>
              <a:t>for</a:t>
            </a:r>
            <a:r>
              <a:rPr sz="1200" spc="-41">
                <a:solidFill>
                  <a:srgbClr val="231F20"/>
                </a:solidFill>
                <a:latin typeface="Gotham Book"/>
                <a:cs typeface="Gotham Book"/>
              </a:rPr>
              <a:t> </a:t>
            </a:r>
            <a:r>
              <a:rPr sz="1200" spc="-8">
                <a:solidFill>
                  <a:srgbClr val="231F20"/>
                </a:solidFill>
                <a:latin typeface="Gotham Book"/>
                <a:cs typeface="Gotham Book"/>
              </a:rPr>
              <a:t>western</a:t>
            </a:r>
            <a:r>
              <a:rPr sz="1200" spc="-38">
                <a:solidFill>
                  <a:srgbClr val="231F20"/>
                </a:solidFill>
                <a:latin typeface="Gotham Book"/>
                <a:cs typeface="Gotham Book"/>
              </a:rPr>
              <a:t> </a:t>
            </a:r>
            <a:r>
              <a:rPr sz="1200">
                <a:solidFill>
                  <a:srgbClr val="231F20"/>
                </a:solidFill>
                <a:latin typeface="Gotham Book"/>
                <a:cs typeface="Gotham Book"/>
              </a:rPr>
              <a:t>Corn</a:t>
            </a:r>
            <a:r>
              <a:rPr sz="1200" spc="-41">
                <a:solidFill>
                  <a:srgbClr val="231F20"/>
                </a:solidFill>
                <a:latin typeface="Gotham Book"/>
                <a:cs typeface="Gotham Book"/>
              </a:rPr>
              <a:t> </a:t>
            </a:r>
            <a:r>
              <a:rPr sz="1200" spc="-15">
                <a:solidFill>
                  <a:srgbClr val="231F20"/>
                </a:solidFill>
                <a:latin typeface="Gotham Book"/>
                <a:cs typeface="Gotham Book"/>
              </a:rPr>
              <a:t>Belt </a:t>
            </a:r>
            <a:r>
              <a:rPr sz="1200" spc="-8">
                <a:solidFill>
                  <a:srgbClr val="231F20"/>
                </a:solidFill>
                <a:latin typeface="Gotham Book"/>
                <a:cs typeface="Gotham Book"/>
              </a:rPr>
              <a:t>acres</a:t>
            </a:r>
            <a:endParaRPr sz="1200">
              <a:solidFill>
                <a:prstClr val="black"/>
              </a:solidFill>
              <a:latin typeface="Gotham Book"/>
              <a:cs typeface="Gotham Book"/>
            </a:endParaRPr>
          </a:p>
          <a:p>
            <a:pPr marL="310038" marR="208598" indent="-171450">
              <a:lnSpc>
                <a:spcPts val="1200"/>
              </a:lnSpc>
              <a:spcBef>
                <a:spcPts val="1080"/>
              </a:spcBef>
              <a:buFontTx/>
              <a:buChar char="•"/>
              <a:tabLst>
                <a:tab pos="310038" algn="l"/>
              </a:tabLst>
            </a:pPr>
            <a:r>
              <a:rPr sz="1200">
                <a:solidFill>
                  <a:srgbClr val="231F20"/>
                </a:solidFill>
                <a:latin typeface="Gotham Book"/>
                <a:cs typeface="Gotham Book"/>
              </a:rPr>
              <a:t>Delivers</a:t>
            </a:r>
            <a:r>
              <a:rPr sz="1200" spc="-60">
                <a:solidFill>
                  <a:srgbClr val="231F20"/>
                </a:solidFill>
                <a:latin typeface="Gotham Book"/>
                <a:cs typeface="Gotham Book"/>
              </a:rPr>
              <a:t> </a:t>
            </a:r>
            <a:r>
              <a:rPr sz="1200" spc="-8">
                <a:solidFill>
                  <a:srgbClr val="231F20"/>
                </a:solidFill>
                <a:latin typeface="Gotham Book"/>
                <a:cs typeface="Gotham Book"/>
              </a:rPr>
              <a:t>exceptional</a:t>
            </a:r>
            <a:r>
              <a:rPr sz="1200" spc="-56">
                <a:solidFill>
                  <a:srgbClr val="231F20"/>
                </a:solidFill>
                <a:latin typeface="Gotham Book"/>
                <a:cs typeface="Gotham Book"/>
              </a:rPr>
              <a:t> </a:t>
            </a:r>
            <a:r>
              <a:rPr sz="1200">
                <a:solidFill>
                  <a:srgbClr val="231F20"/>
                </a:solidFill>
                <a:latin typeface="Gotham Book"/>
                <a:cs typeface="Gotham Book"/>
              </a:rPr>
              <a:t>grain</a:t>
            </a:r>
            <a:r>
              <a:rPr sz="1200" spc="-56">
                <a:solidFill>
                  <a:srgbClr val="231F20"/>
                </a:solidFill>
                <a:latin typeface="Gotham Book"/>
                <a:cs typeface="Gotham Book"/>
              </a:rPr>
              <a:t> </a:t>
            </a:r>
            <a:r>
              <a:rPr sz="1200">
                <a:solidFill>
                  <a:srgbClr val="231F20"/>
                </a:solidFill>
                <a:latin typeface="Gotham Book"/>
                <a:cs typeface="Gotham Book"/>
              </a:rPr>
              <a:t>quality</a:t>
            </a:r>
            <a:r>
              <a:rPr sz="1200" spc="-60">
                <a:solidFill>
                  <a:srgbClr val="231F20"/>
                </a:solidFill>
                <a:latin typeface="Gotham Book"/>
                <a:cs typeface="Gotham Book"/>
              </a:rPr>
              <a:t> </a:t>
            </a:r>
            <a:r>
              <a:rPr sz="1200">
                <a:solidFill>
                  <a:srgbClr val="231F20"/>
                </a:solidFill>
                <a:latin typeface="Gotham Book"/>
                <a:cs typeface="Gotham Book"/>
              </a:rPr>
              <a:t>and</a:t>
            </a:r>
            <a:r>
              <a:rPr sz="1200" spc="-56">
                <a:solidFill>
                  <a:srgbClr val="231F20"/>
                </a:solidFill>
                <a:latin typeface="Gotham Book"/>
                <a:cs typeface="Gotham Book"/>
              </a:rPr>
              <a:t> </a:t>
            </a:r>
            <a:r>
              <a:rPr sz="1200" spc="-8">
                <a:solidFill>
                  <a:srgbClr val="231F20"/>
                </a:solidFill>
                <a:latin typeface="Gotham Book"/>
                <a:cs typeface="Gotham Book"/>
              </a:rPr>
              <a:t>well- </a:t>
            </a:r>
            <a:r>
              <a:rPr sz="1200">
                <a:solidFill>
                  <a:srgbClr val="231F20"/>
                </a:solidFill>
                <a:latin typeface="Gotham Book"/>
                <a:cs typeface="Gotham Book"/>
              </a:rPr>
              <a:t>rounded</a:t>
            </a:r>
            <a:r>
              <a:rPr sz="1200" spc="-60">
                <a:solidFill>
                  <a:srgbClr val="231F20"/>
                </a:solidFill>
                <a:latin typeface="Gotham Book"/>
                <a:cs typeface="Gotham Book"/>
              </a:rPr>
              <a:t> </a:t>
            </a:r>
            <a:r>
              <a:rPr sz="1200">
                <a:solidFill>
                  <a:srgbClr val="231F20"/>
                </a:solidFill>
                <a:latin typeface="Gotham Book"/>
                <a:cs typeface="Gotham Book"/>
              </a:rPr>
              <a:t>disease</a:t>
            </a:r>
            <a:r>
              <a:rPr sz="1200" spc="-56">
                <a:solidFill>
                  <a:srgbClr val="231F20"/>
                </a:solidFill>
                <a:latin typeface="Gotham Book"/>
                <a:cs typeface="Gotham Book"/>
              </a:rPr>
              <a:t> </a:t>
            </a:r>
            <a:r>
              <a:rPr sz="1200" spc="-8">
                <a:solidFill>
                  <a:srgbClr val="231F20"/>
                </a:solidFill>
                <a:latin typeface="Gotham Book"/>
                <a:cs typeface="Gotham Book"/>
              </a:rPr>
              <a:t>resistance</a:t>
            </a:r>
            <a:r>
              <a:rPr sz="1200" spc="-60">
                <a:solidFill>
                  <a:srgbClr val="231F20"/>
                </a:solidFill>
                <a:latin typeface="Gotham Book"/>
                <a:cs typeface="Gotham Book"/>
              </a:rPr>
              <a:t> </a:t>
            </a:r>
            <a:r>
              <a:rPr sz="1200" spc="-8">
                <a:solidFill>
                  <a:srgbClr val="231F20"/>
                </a:solidFill>
                <a:latin typeface="Gotham Book"/>
                <a:cs typeface="Gotham Book"/>
              </a:rPr>
              <a:t>ratings</a:t>
            </a:r>
            <a:endParaRPr sz="1200">
              <a:solidFill>
                <a:prstClr val="black"/>
              </a:solidFill>
              <a:latin typeface="Gotham Book"/>
              <a:cs typeface="Gotham Book"/>
            </a:endParaRPr>
          </a:p>
          <a:p>
            <a:pPr marL="310038" marR="508159" indent="-171450">
              <a:lnSpc>
                <a:spcPts val="1200"/>
              </a:lnSpc>
              <a:spcBef>
                <a:spcPts val="1080"/>
              </a:spcBef>
              <a:buFontTx/>
              <a:buChar char="•"/>
              <a:tabLst>
                <a:tab pos="310038" algn="l"/>
              </a:tabLst>
            </a:pPr>
            <a:r>
              <a:rPr sz="1200">
                <a:solidFill>
                  <a:srgbClr val="231F20"/>
                </a:solidFill>
                <a:latin typeface="Gotham Book"/>
                <a:cs typeface="Gotham Book"/>
              </a:rPr>
              <a:t>Excels</a:t>
            </a:r>
            <a:r>
              <a:rPr sz="1200" spc="-45">
                <a:solidFill>
                  <a:srgbClr val="231F20"/>
                </a:solidFill>
                <a:latin typeface="Gotham Book"/>
                <a:cs typeface="Gotham Book"/>
              </a:rPr>
              <a:t> </a:t>
            </a:r>
            <a:r>
              <a:rPr sz="1200" spc="-8">
                <a:solidFill>
                  <a:srgbClr val="231F20"/>
                </a:solidFill>
                <a:latin typeface="Gotham Book"/>
                <a:cs typeface="Gotham Book"/>
              </a:rPr>
              <a:t>compared</a:t>
            </a:r>
            <a:r>
              <a:rPr sz="1200" spc="-45">
                <a:solidFill>
                  <a:srgbClr val="231F20"/>
                </a:solidFill>
                <a:latin typeface="Gotham Book"/>
                <a:cs typeface="Gotham Book"/>
              </a:rPr>
              <a:t> </a:t>
            </a:r>
            <a:r>
              <a:rPr sz="1200">
                <a:solidFill>
                  <a:srgbClr val="231F20"/>
                </a:solidFill>
                <a:latin typeface="Gotham Book"/>
                <a:cs typeface="Gotham Book"/>
              </a:rPr>
              <a:t>to</a:t>
            </a:r>
            <a:r>
              <a:rPr sz="1200" spc="-45">
                <a:solidFill>
                  <a:srgbClr val="231F20"/>
                </a:solidFill>
                <a:latin typeface="Gotham Book"/>
                <a:cs typeface="Gotham Book"/>
              </a:rPr>
              <a:t> </a:t>
            </a:r>
            <a:r>
              <a:rPr sz="1200">
                <a:solidFill>
                  <a:srgbClr val="231F20"/>
                </a:solidFill>
                <a:latin typeface="Gotham Book"/>
                <a:cs typeface="Gotham Book"/>
              </a:rPr>
              <a:t>others</a:t>
            </a:r>
            <a:r>
              <a:rPr sz="1200" spc="-45">
                <a:solidFill>
                  <a:srgbClr val="231F20"/>
                </a:solidFill>
                <a:latin typeface="Gotham Book"/>
                <a:cs typeface="Gotham Book"/>
              </a:rPr>
              <a:t> </a:t>
            </a:r>
            <a:r>
              <a:rPr sz="1200">
                <a:solidFill>
                  <a:srgbClr val="231F20"/>
                </a:solidFill>
                <a:latin typeface="Gotham Book"/>
                <a:cs typeface="Gotham Book"/>
              </a:rPr>
              <a:t>when</a:t>
            </a:r>
            <a:r>
              <a:rPr sz="1200" spc="-45">
                <a:solidFill>
                  <a:srgbClr val="231F20"/>
                </a:solidFill>
                <a:latin typeface="Gotham Book"/>
                <a:cs typeface="Gotham Book"/>
              </a:rPr>
              <a:t> </a:t>
            </a:r>
            <a:r>
              <a:rPr sz="1200" spc="-8">
                <a:solidFill>
                  <a:srgbClr val="231F20"/>
                </a:solidFill>
                <a:latin typeface="Gotham Book"/>
                <a:cs typeface="Gotham Book"/>
              </a:rPr>
              <a:t>faced </a:t>
            </a:r>
            <a:r>
              <a:rPr sz="1200">
                <a:solidFill>
                  <a:srgbClr val="231F20"/>
                </a:solidFill>
                <a:latin typeface="Gotham Book"/>
                <a:cs typeface="Gotham Book"/>
              </a:rPr>
              <a:t>with</a:t>
            </a:r>
            <a:r>
              <a:rPr sz="1200" spc="-19">
                <a:solidFill>
                  <a:srgbClr val="231F20"/>
                </a:solidFill>
                <a:latin typeface="Gotham Book"/>
                <a:cs typeface="Gotham Book"/>
              </a:rPr>
              <a:t> </a:t>
            </a:r>
            <a:r>
              <a:rPr sz="1200">
                <a:solidFill>
                  <a:srgbClr val="231F20"/>
                </a:solidFill>
                <a:latin typeface="Gotham Book"/>
                <a:cs typeface="Gotham Book"/>
              </a:rPr>
              <a:t>high</a:t>
            </a:r>
            <a:r>
              <a:rPr sz="1200" spc="-19">
                <a:solidFill>
                  <a:srgbClr val="231F20"/>
                </a:solidFill>
                <a:latin typeface="Gotham Book"/>
                <a:cs typeface="Gotham Book"/>
              </a:rPr>
              <a:t> </a:t>
            </a:r>
            <a:r>
              <a:rPr sz="1200">
                <a:solidFill>
                  <a:srgbClr val="231F20"/>
                </a:solidFill>
                <a:latin typeface="Gotham Book"/>
                <a:cs typeface="Gotham Book"/>
              </a:rPr>
              <a:t>pH</a:t>
            </a:r>
            <a:r>
              <a:rPr sz="1200" spc="-19">
                <a:solidFill>
                  <a:srgbClr val="231F20"/>
                </a:solidFill>
                <a:latin typeface="Gotham Book"/>
                <a:cs typeface="Gotham Book"/>
              </a:rPr>
              <a:t> </a:t>
            </a:r>
            <a:r>
              <a:rPr sz="1200">
                <a:solidFill>
                  <a:srgbClr val="231F20"/>
                </a:solidFill>
                <a:latin typeface="Gotham Book"/>
                <a:cs typeface="Gotham Book"/>
              </a:rPr>
              <a:t>soil</a:t>
            </a:r>
            <a:r>
              <a:rPr sz="1200" spc="-19">
                <a:solidFill>
                  <a:srgbClr val="231F20"/>
                </a:solidFill>
                <a:latin typeface="Gotham Book"/>
                <a:cs typeface="Gotham Book"/>
              </a:rPr>
              <a:t> </a:t>
            </a:r>
            <a:r>
              <a:rPr sz="1200" spc="-8">
                <a:solidFill>
                  <a:srgbClr val="231F20"/>
                </a:solidFill>
                <a:latin typeface="Gotham Book"/>
                <a:cs typeface="Gotham Book"/>
              </a:rPr>
              <a:t>types</a:t>
            </a:r>
            <a:endParaRPr sz="1200">
              <a:solidFill>
                <a:prstClr val="black"/>
              </a:solidFill>
              <a:latin typeface="Gotham Book"/>
              <a:cs typeface="Gotham Book"/>
            </a:endParaRPr>
          </a:p>
        </p:txBody>
      </p:sp>
      <p:sp>
        <p:nvSpPr>
          <p:cNvPr id="3" name="object 3"/>
          <p:cNvSpPr/>
          <p:nvPr/>
        </p:nvSpPr>
        <p:spPr>
          <a:xfrm>
            <a:off x="1524001" y="857252"/>
            <a:ext cx="9142095" cy="802481"/>
          </a:xfrm>
          <a:custGeom>
            <a:avLst/>
            <a:gdLst/>
            <a:ahLst/>
            <a:cxnLst/>
            <a:rect l="l" t="t" r="r" b="b"/>
            <a:pathLst>
              <a:path w="12189460" h="1069975">
                <a:moveTo>
                  <a:pt x="12188952" y="0"/>
                </a:moveTo>
                <a:lnTo>
                  <a:pt x="0" y="0"/>
                </a:lnTo>
                <a:lnTo>
                  <a:pt x="0" y="1069848"/>
                </a:lnTo>
                <a:lnTo>
                  <a:pt x="12188952" y="1069848"/>
                </a:lnTo>
                <a:lnTo>
                  <a:pt x="12188952"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4" name="object 4"/>
          <p:cNvSpPr txBox="1">
            <a:spLocks noGrp="1"/>
          </p:cNvSpPr>
          <p:nvPr>
            <p:ph type="title"/>
          </p:nvPr>
        </p:nvSpPr>
        <p:spPr>
          <a:xfrm>
            <a:off x="1653123" y="1112920"/>
            <a:ext cx="2138363" cy="508216"/>
          </a:xfrm>
        </p:spPr>
        <p:txBody>
          <a:bodyPr vert="horz" wrap="square" lIns="0" tIns="9525" rIns="0" bIns="0" rtlCol="0" anchor="ctr">
            <a:spAutoFit/>
          </a:bodyPr>
          <a:lstStyle/>
          <a:p>
            <a:r>
              <a:rPr lang="en-US"/>
              <a:t>A634-65</a:t>
            </a:r>
          </a:p>
        </p:txBody>
      </p:sp>
      <p:sp>
        <p:nvSpPr>
          <p:cNvPr id="48" name="object 48"/>
          <p:cNvSpPr txBox="1">
            <a:spLocks noGrp="1"/>
          </p:cNvSpPr>
          <p:nvPr>
            <p:ph type="ftr" sz="quarter" idx="5"/>
          </p:nvPr>
        </p:nvSpPr>
        <p:spPr>
          <a:xfrm>
            <a:off x="1848910" y="5813967"/>
            <a:ext cx="8494183" cy="147637"/>
          </a:xfrm>
        </p:spPr>
        <p:txBody>
          <a:bodyPr vert="horz" wrap="square" lIns="0" tIns="9049" rIns="0" bIns="0" rtlCol="0" anchor="ctr">
            <a:spAutoFit/>
          </a:bodyPr>
          <a:lstStyle/>
          <a:p>
            <a:r>
              <a:rPr lang="en-US">
                <a:solidFill>
                  <a:prstClr val="white"/>
                </a:solidFill>
              </a:rPr>
              <a:t>COMPANY CONFIDENTIAL – Not for Distribution</a:t>
            </a:r>
          </a:p>
          <a:p>
            <a:r>
              <a:rPr lang="en-US">
                <a:solidFill>
                  <a:prstClr val="white"/>
                </a:solidFill>
              </a:rPr>
              <a:t>Performance may vary from location to location and from year to year, as local growing, soil and weather conditions may vary. Growers should evaluate data from multiple locations and years whenever possible and should consider the impacts of these conditions on the grower’s fields.</a:t>
            </a:r>
          </a:p>
        </p:txBody>
      </p:sp>
      <p:sp>
        <p:nvSpPr>
          <p:cNvPr id="5" name="object 5"/>
          <p:cNvSpPr txBox="1"/>
          <p:nvPr/>
        </p:nvSpPr>
        <p:spPr>
          <a:xfrm>
            <a:off x="1653123" y="1682214"/>
            <a:ext cx="559594" cy="182742"/>
          </a:xfrm>
          <a:prstGeom prst="rect">
            <a:avLst/>
          </a:prstGeom>
        </p:spPr>
        <p:txBody>
          <a:bodyPr vert="horz" wrap="square" lIns="0" tIns="9525" rIns="0" bIns="0" rtlCol="0">
            <a:spAutoFit/>
          </a:bodyPr>
          <a:lstStyle/>
          <a:p>
            <a:pPr marL="9525">
              <a:spcBef>
                <a:spcPts val="75"/>
              </a:spcBef>
            </a:pPr>
            <a:r>
              <a:rPr sz="1125" spc="-8">
                <a:solidFill>
                  <a:srgbClr val="0E4633"/>
                </a:solidFill>
                <a:latin typeface="Gotham Bold"/>
                <a:cs typeface="Gotham Bold"/>
              </a:rPr>
              <a:t>TRAITS</a:t>
            </a:r>
            <a:endParaRPr sz="1125">
              <a:solidFill>
                <a:prstClr val="black"/>
              </a:solidFill>
              <a:latin typeface="Gotham Bold"/>
              <a:cs typeface="Gotham Bold"/>
            </a:endParaRPr>
          </a:p>
        </p:txBody>
      </p:sp>
      <p:sp>
        <p:nvSpPr>
          <p:cNvPr id="13" name="object 13"/>
          <p:cNvSpPr txBox="1"/>
          <p:nvPr/>
        </p:nvSpPr>
        <p:spPr>
          <a:xfrm>
            <a:off x="1653122" y="942286"/>
            <a:ext cx="2061210" cy="182742"/>
          </a:xfrm>
          <a:prstGeom prst="rect">
            <a:avLst/>
          </a:prstGeom>
        </p:spPr>
        <p:txBody>
          <a:bodyPr vert="horz" wrap="square" lIns="0" tIns="9525" rIns="0" bIns="0" rtlCol="0">
            <a:spAutoFit/>
          </a:bodyPr>
          <a:lstStyle/>
          <a:p>
            <a:pPr marL="9525">
              <a:spcBef>
                <a:spcPts val="75"/>
              </a:spcBef>
              <a:tabLst>
                <a:tab pos="1515428" algn="l"/>
              </a:tabLst>
            </a:pPr>
            <a:r>
              <a:rPr sz="1125" spc="-8">
                <a:solidFill>
                  <a:srgbClr val="EAAA00"/>
                </a:solidFill>
                <a:latin typeface="Gotham Bold"/>
                <a:cs typeface="Gotham Bold"/>
              </a:rPr>
              <a:t>BRAND</a:t>
            </a:r>
            <a:r>
              <a:rPr sz="1125">
                <a:solidFill>
                  <a:srgbClr val="EAAA00"/>
                </a:solidFill>
                <a:latin typeface="Gotham Bold"/>
                <a:cs typeface="Gotham Bold"/>
              </a:rPr>
              <a:t>	RM</a:t>
            </a:r>
            <a:r>
              <a:rPr sz="1125" spc="-4">
                <a:solidFill>
                  <a:srgbClr val="EAAA00"/>
                </a:solidFill>
                <a:latin typeface="Gotham Bold"/>
                <a:cs typeface="Gotham Bold"/>
              </a:rPr>
              <a:t> </a:t>
            </a:r>
            <a:r>
              <a:rPr sz="1125" spc="-19">
                <a:solidFill>
                  <a:srgbClr val="EAAA00"/>
                </a:solidFill>
                <a:latin typeface="Gotham Bold"/>
                <a:cs typeface="Gotham Bold"/>
              </a:rPr>
              <a:t>104</a:t>
            </a:r>
            <a:endParaRPr sz="1125">
              <a:solidFill>
                <a:prstClr val="black"/>
              </a:solidFill>
              <a:latin typeface="Gotham Bold"/>
              <a:cs typeface="Gotham Bold"/>
            </a:endParaRPr>
          </a:p>
        </p:txBody>
      </p:sp>
      <p:pic>
        <p:nvPicPr>
          <p:cNvPr id="14" name="object 14"/>
          <p:cNvPicPr/>
          <p:nvPr/>
        </p:nvPicPr>
        <p:blipFill>
          <a:blip r:embed="rId2" cstate="print"/>
          <a:stretch>
            <a:fillRect/>
          </a:stretch>
        </p:blipFill>
        <p:spPr>
          <a:xfrm>
            <a:off x="1662655" y="1923860"/>
            <a:ext cx="1200142" cy="378942"/>
          </a:xfrm>
          <a:prstGeom prst="rect">
            <a:avLst/>
          </a:prstGeom>
        </p:spPr>
      </p:pic>
      <p:sp>
        <p:nvSpPr>
          <p:cNvPr id="15" name="object 15"/>
          <p:cNvSpPr txBox="1"/>
          <p:nvPr/>
        </p:nvSpPr>
        <p:spPr>
          <a:xfrm>
            <a:off x="3249473" y="4716537"/>
            <a:ext cx="492919" cy="534890"/>
          </a:xfrm>
          <a:prstGeom prst="rect">
            <a:avLst/>
          </a:prstGeom>
        </p:spPr>
        <p:txBody>
          <a:bodyPr vert="horz" wrap="square" lIns="0" tIns="9525" rIns="0" bIns="0" rtlCol="0">
            <a:spAutoFit/>
          </a:bodyPr>
          <a:lstStyle/>
          <a:p>
            <a:pPr marL="9525" marR="3810">
              <a:lnSpc>
                <a:spcPct val="131300"/>
              </a:lnSpc>
              <a:spcBef>
                <a:spcPts val="75"/>
              </a:spcBef>
            </a:pPr>
            <a:r>
              <a:rPr sz="900" spc="49">
                <a:solidFill>
                  <a:srgbClr val="231F20"/>
                </a:solidFill>
                <a:latin typeface="Arial"/>
                <a:cs typeface="Arial"/>
              </a:rPr>
              <a:t>High </a:t>
            </a:r>
            <a:r>
              <a:rPr sz="900" spc="45">
                <a:solidFill>
                  <a:srgbClr val="231F20"/>
                </a:solidFill>
                <a:latin typeface="Arial"/>
                <a:cs typeface="Arial"/>
              </a:rPr>
              <a:t>Average </a:t>
            </a:r>
            <a:r>
              <a:rPr sz="900" spc="53">
                <a:solidFill>
                  <a:srgbClr val="231F20"/>
                </a:solidFill>
                <a:latin typeface="Arial"/>
                <a:cs typeface="Arial"/>
              </a:rPr>
              <a:t>Low</a:t>
            </a:r>
            <a:endParaRPr sz="900">
              <a:solidFill>
                <a:prstClr val="black"/>
              </a:solidFill>
              <a:latin typeface="Arial"/>
              <a:cs typeface="Arial"/>
            </a:endParaRPr>
          </a:p>
        </p:txBody>
      </p:sp>
      <p:sp>
        <p:nvSpPr>
          <p:cNvPr id="16" name="object 16"/>
          <p:cNvSpPr/>
          <p:nvPr/>
        </p:nvSpPr>
        <p:spPr>
          <a:xfrm>
            <a:off x="3087340" y="4777294"/>
            <a:ext cx="120491" cy="120491"/>
          </a:xfrm>
          <a:custGeom>
            <a:avLst/>
            <a:gdLst/>
            <a:ahLst/>
            <a:cxnLst/>
            <a:rect l="l" t="t" r="r" b="b"/>
            <a:pathLst>
              <a:path w="160655"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17" name="object 17"/>
          <p:cNvSpPr/>
          <p:nvPr/>
        </p:nvSpPr>
        <p:spPr>
          <a:xfrm>
            <a:off x="3090796" y="4960773"/>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18" name="object 18"/>
          <p:cNvSpPr/>
          <p:nvPr/>
        </p:nvSpPr>
        <p:spPr>
          <a:xfrm>
            <a:off x="3087340" y="5137339"/>
            <a:ext cx="120491" cy="120491"/>
          </a:xfrm>
          <a:custGeom>
            <a:avLst/>
            <a:gdLst/>
            <a:ahLst/>
            <a:cxnLst/>
            <a:rect l="l" t="t" r="r" b="b"/>
            <a:pathLst>
              <a:path w="160655" h="160654">
                <a:moveTo>
                  <a:pt x="160578" y="0"/>
                </a:moveTo>
                <a:lnTo>
                  <a:pt x="0" y="0"/>
                </a:lnTo>
                <a:lnTo>
                  <a:pt x="0" y="160578"/>
                </a:lnTo>
                <a:lnTo>
                  <a:pt x="160578" y="160578"/>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19" name="object 19"/>
          <p:cNvSpPr txBox="1"/>
          <p:nvPr/>
        </p:nvSpPr>
        <p:spPr>
          <a:xfrm>
            <a:off x="5882033" y="4459280"/>
            <a:ext cx="321944" cy="159659"/>
          </a:xfrm>
          <a:prstGeom prst="rect">
            <a:avLst/>
          </a:prstGeom>
        </p:spPr>
        <p:txBody>
          <a:bodyPr vert="horz" wrap="square" lIns="0" tIns="9525" rIns="0" bIns="0" rtlCol="0">
            <a:spAutoFit/>
          </a:bodyPr>
          <a:lstStyle/>
          <a:p>
            <a:pPr marL="9525">
              <a:spcBef>
                <a:spcPts val="75"/>
              </a:spcBef>
            </a:pPr>
            <a:r>
              <a:rPr sz="975" b="1" spc="-15">
                <a:solidFill>
                  <a:srgbClr val="0E4633"/>
                </a:solidFill>
                <a:latin typeface="Gotham Black"/>
                <a:cs typeface="Gotham Black"/>
              </a:rPr>
              <a:t>SOIL</a:t>
            </a:r>
            <a:endParaRPr sz="975" b="1">
              <a:solidFill>
                <a:prstClr val="black"/>
              </a:solidFill>
              <a:latin typeface="Gotham Black"/>
              <a:cs typeface="Gotham Black"/>
            </a:endParaRPr>
          </a:p>
        </p:txBody>
      </p:sp>
      <p:sp>
        <p:nvSpPr>
          <p:cNvPr id="20" name="object 20"/>
          <p:cNvSpPr txBox="1"/>
          <p:nvPr/>
        </p:nvSpPr>
        <p:spPr>
          <a:xfrm>
            <a:off x="5882033" y="4583105"/>
            <a:ext cx="720566" cy="159659"/>
          </a:xfrm>
          <a:prstGeom prst="rect">
            <a:avLst/>
          </a:prstGeom>
        </p:spPr>
        <p:txBody>
          <a:bodyPr vert="horz" wrap="square" lIns="0" tIns="9525" rIns="0" bIns="0" rtlCol="0">
            <a:spAutoFit/>
          </a:bodyPr>
          <a:lstStyle/>
          <a:p>
            <a:pPr marL="9525">
              <a:spcBef>
                <a:spcPts val="75"/>
              </a:spcBef>
            </a:pPr>
            <a:r>
              <a:rPr sz="975" b="1" spc="-8">
                <a:solidFill>
                  <a:srgbClr val="0E4633"/>
                </a:solidFill>
                <a:latin typeface="Gotham Black"/>
                <a:cs typeface="Gotham Black"/>
              </a:rPr>
              <a:t>DRAINAGE</a:t>
            </a:r>
            <a:endParaRPr sz="975" b="1">
              <a:solidFill>
                <a:prstClr val="black"/>
              </a:solidFill>
              <a:latin typeface="Gotham Black"/>
              <a:cs typeface="Gotham Black"/>
            </a:endParaRPr>
          </a:p>
        </p:txBody>
      </p:sp>
      <p:sp>
        <p:nvSpPr>
          <p:cNvPr id="21" name="object 21"/>
          <p:cNvSpPr txBox="1"/>
          <p:nvPr/>
        </p:nvSpPr>
        <p:spPr>
          <a:xfrm>
            <a:off x="6062055" y="4716537"/>
            <a:ext cx="875824" cy="353430"/>
          </a:xfrm>
          <a:prstGeom prst="rect">
            <a:avLst/>
          </a:prstGeom>
        </p:spPr>
        <p:txBody>
          <a:bodyPr vert="horz" wrap="square" lIns="0" tIns="9525" rIns="0" bIns="0" rtlCol="0">
            <a:spAutoFit/>
          </a:bodyPr>
          <a:lstStyle/>
          <a:p>
            <a:pPr marL="9525" marR="3810">
              <a:lnSpc>
                <a:spcPct val="131300"/>
              </a:lnSpc>
              <a:spcBef>
                <a:spcPts val="75"/>
              </a:spcBef>
            </a:pPr>
            <a:r>
              <a:rPr sz="900" spc="64">
                <a:solidFill>
                  <a:srgbClr val="231F20"/>
                </a:solidFill>
                <a:latin typeface="Arial"/>
                <a:cs typeface="Arial"/>
              </a:rPr>
              <a:t>Well-</a:t>
            </a:r>
            <a:r>
              <a:rPr sz="900" spc="53">
                <a:solidFill>
                  <a:srgbClr val="231F20"/>
                </a:solidFill>
                <a:latin typeface="Arial"/>
                <a:cs typeface="Arial"/>
              </a:rPr>
              <a:t>drained </a:t>
            </a:r>
            <a:r>
              <a:rPr sz="900" spc="60">
                <a:solidFill>
                  <a:srgbClr val="231F20"/>
                </a:solidFill>
                <a:latin typeface="Arial"/>
                <a:cs typeface="Arial"/>
              </a:rPr>
              <a:t>Poorly-</a:t>
            </a:r>
            <a:r>
              <a:rPr sz="900" spc="56">
                <a:solidFill>
                  <a:srgbClr val="231F20"/>
                </a:solidFill>
                <a:latin typeface="Arial"/>
                <a:cs typeface="Arial"/>
              </a:rPr>
              <a:t>drained</a:t>
            </a:r>
            <a:endParaRPr sz="900">
              <a:solidFill>
                <a:prstClr val="black"/>
              </a:solidFill>
              <a:latin typeface="Arial"/>
              <a:cs typeface="Arial"/>
            </a:endParaRPr>
          </a:p>
        </p:txBody>
      </p:sp>
      <p:sp>
        <p:nvSpPr>
          <p:cNvPr id="22" name="object 22"/>
          <p:cNvSpPr/>
          <p:nvPr/>
        </p:nvSpPr>
        <p:spPr>
          <a:xfrm>
            <a:off x="5899919"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3" name="object 23"/>
          <p:cNvSpPr/>
          <p:nvPr/>
        </p:nvSpPr>
        <p:spPr>
          <a:xfrm>
            <a:off x="5899919" y="4957316"/>
            <a:ext cx="120491" cy="120491"/>
          </a:xfrm>
          <a:custGeom>
            <a:avLst/>
            <a:gdLst/>
            <a:ahLst/>
            <a:cxnLst/>
            <a:rect l="l" t="t" r="r" b="b"/>
            <a:pathLst>
              <a:path w="160654" h="160654">
                <a:moveTo>
                  <a:pt x="160578" y="0"/>
                </a:moveTo>
                <a:lnTo>
                  <a:pt x="0" y="0"/>
                </a:lnTo>
                <a:lnTo>
                  <a:pt x="0" y="160566"/>
                </a:lnTo>
                <a:lnTo>
                  <a:pt x="160578" y="160566"/>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4" name="object 24"/>
          <p:cNvSpPr txBox="1"/>
          <p:nvPr/>
        </p:nvSpPr>
        <p:spPr>
          <a:xfrm>
            <a:off x="1816912" y="4716539"/>
            <a:ext cx="822484" cy="549509"/>
          </a:xfrm>
          <a:prstGeom prst="rect">
            <a:avLst/>
          </a:prstGeom>
        </p:spPr>
        <p:txBody>
          <a:bodyPr vert="horz" wrap="square" lIns="0" tIns="9525" rIns="0" bIns="0" rtlCol="0">
            <a:spAutoFit/>
          </a:bodyPr>
          <a:lstStyle/>
          <a:p>
            <a:pPr marL="9525" marR="3810">
              <a:lnSpc>
                <a:spcPct val="131300"/>
              </a:lnSpc>
              <a:spcBef>
                <a:spcPts val="75"/>
              </a:spcBef>
            </a:pPr>
            <a:r>
              <a:rPr sz="900">
                <a:solidFill>
                  <a:srgbClr val="231F20"/>
                </a:solidFill>
                <a:latin typeface="Arial"/>
                <a:cs typeface="Arial"/>
              </a:rPr>
              <a:t>Gray</a:t>
            </a:r>
            <a:r>
              <a:rPr sz="900" spc="94">
                <a:solidFill>
                  <a:srgbClr val="231F20"/>
                </a:solidFill>
                <a:latin typeface="Arial"/>
                <a:cs typeface="Arial"/>
              </a:rPr>
              <a:t> </a:t>
            </a:r>
            <a:r>
              <a:rPr sz="900" spc="53">
                <a:solidFill>
                  <a:srgbClr val="231F20"/>
                </a:solidFill>
                <a:latin typeface="Arial"/>
                <a:cs typeface="Arial"/>
              </a:rPr>
              <a:t>leaf</a:t>
            </a:r>
            <a:r>
              <a:rPr sz="900" spc="94">
                <a:solidFill>
                  <a:srgbClr val="231F20"/>
                </a:solidFill>
                <a:latin typeface="Arial"/>
                <a:cs typeface="Arial"/>
              </a:rPr>
              <a:t> </a:t>
            </a:r>
            <a:r>
              <a:rPr sz="900" spc="60">
                <a:solidFill>
                  <a:srgbClr val="231F20"/>
                </a:solidFill>
                <a:latin typeface="Arial"/>
                <a:cs typeface="Arial"/>
              </a:rPr>
              <a:t>spot </a:t>
            </a:r>
            <a:r>
              <a:rPr sz="900" spc="30">
                <a:solidFill>
                  <a:srgbClr val="231F20"/>
                </a:solidFill>
                <a:latin typeface="Arial"/>
                <a:cs typeface="Arial"/>
              </a:rPr>
              <a:t>NCLB</a:t>
            </a:r>
            <a:endParaRPr sz="900">
              <a:solidFill>
                <a:prstClr val="black"/>
              </a:solidFill>
              <a:latin typeface="Arial"/>
              <a:cs typeface="Arial"/>
            </a:endParaRPr>
          </a:p>
          <a:p>
            <a:pPr marL="9525">
              <a:spcBef>
                <a:spcPts val="338"/>
              </a:spcBef>
            </a:pPr>
            <a:r>
              <a:rPr sz="900">
                <a:solidFill>
                  <a:srgbClr val="231F20"/>
                </a:solidFill>
                <a:latin typeface="Arial"/>
                <a:cs typeface="Arial"/>
              </a:rPr>
              <a:t>Tar</a:t>
            </a:r>
            <a:r>
              <a:rPr sz="900" spc="38">
                <a:solidFill>
                  <a:srgbClr val="231F20"/>
                </a:solidFill>
                <a:latin typeface="Arial"/>
                <a:cs typeface="Arial"/>
              </a:rPr>
              <a:t> </a:t>
            </a:r>
            <a:r>
              <a:rPr sz="900" spc="60">
                <a:solidFill>
                  <a:srgbClr val="231F20"/>
                </a:solidFill>
                <a:latin typeface="Arial"/>
                <a:cs typeface="Arial"/>
              </a:rPr>
              <a:t>spot</a:t>
            </a:r>
            <a:endParaRPr sz="900">
              <a:solidFill>
                <a:prstClr val="black"/>
              </a:solidFill>
              <a:latin typeface="Arial"/>
              <a:cs typeface="Arial"/>
            </a:endParaRPr>
          </a:p>
        </p:txBody>
      </p:sp>
      <p:sp>
        <p:nvSpPr>
          <p:cNvPr id="25" name="object 25"/>
          <p:cNvSpPr txBox="1"/>
          <p:nvPr/>
        </p:nvSpPr>
        <p:spPr>
          <a:xfrm>
            <a:off x="1638646" y="4459280"/>
            <a:ext cx="3215164" cy="159659"/>
          </a:xfrm>
          <a:prstGeom prst="rect">
            <a:avLst/>
          </a:prstGeom>
        </p:spPr>
        <p:txBody>
          <a:bodyPr vert="horz" wrap="square" lIns="0" tIns="9525" rIns="0" bIns="0" rtlCol="0">
            <a:spAutoFit/>
          </a:bodyPr>
          <a:lstStyle/>
          <a:p>
            <a:pPr marL="9525">
              <a:spcBef>
                <a:spcPts val="75"/>
              </a:spcBef>
              <a:tabLst>
                <a:tab pos="1423511" algn="l"/>
                <a:tab pos="2837974" algn="l"/>
              </a:tabLst>
            </a:pPr>
            <a:r>
              <a:rPr sz="975" b="1" spc="-8">
                <a:solidFill>
                  <a:srgbClr val="0E4633"/>
                </a:solidFill>
                <a:latin typeface="Gotham Black"/>
                <a:cs typeface="Gotham Black"/>
              </a:rPr>
              <a:t>DISEASE</a:t>
            </a:r>
            <a:r>
              <a:rPr sz="975" b="1">
                <a:solidFill>
                  <a:srgbClr val="0E4633"/>
                </a:solidFill>
                <a:latin typeface="Gotham Black"/>
                <a:cs typeface="Gotham Black"/>
              </a:rPr>
              <a:t>	</a:t>
            </a:r>
            <a:r>
              <a:rPr sz="975" b="1" spc="-15">
                <a:solidFill>
                  <a:srgbClr val="0E4633"/>
                </a:solidFill>
                <a:latin typeface="Gotham Black"/>
                <a:cs typeface="Gotham Black"/>
              </a:rPr>
              <a:t>YIELD</a:t>
            </a:r>
            <a:r>
              <a:rPr sz="975" b="1">
                <a:solidFill>
                  <a:srgbClr val="0E4633"/>
                </a:solidFill>
                <a:latin typeface="Gotham Black"/>
                <a:cs typeface="Gotham Black"/>
              </a:rPr>
              <a:t>	</a:t>
            </a:r>
            <a:r>
              <a:rPr sz="975" b="1" spc="-15">
                <a:solidFill>
                  <a:srgbClr val="0E4633"/>
                </a:solidFill>
                <a:latin typeface="Gotham Black"/>
                <a:cs typeface="Gotham Black"/>
              </a:rPr>
              <a:t>CROP</a:t>
            </a:r>
            <a:endParaRPr sz="975" b="1">
              <a:solidFill>
                <a:prstClr val="black"/>
              </a:solidFill>
              <a:latin typeface="Gotham Black"/>
              <a:cs typeface="Gotham Black"/>
            </a:endParaRPr>
          </a:p>
        </p:txBody>
      </p:sp>
      <p:sp>
        <p:nvSpPr>
          <p:cNvPr id="26" name="object 26"/>
          <p:cNvSpPr txBox="1"/>
          <p:nvPr/>
        </p:nvSpPr>
        <p:spPr>
          <a:xfrm>
            <a:off x="1638646" y="4583105"/>
            <a:ext cx="3520916" cy="159659"/>
          </a:xfrm>
          <a:prstGeom prst="rect">
            <a:avLst/>
          </a:prstGeom>
        </p:spPr>
        <p:txBody>
          <a:bodyPr vert="horz" wrap="square" lIns="0" tIns="9525" rIns="0" bIns="0" rtlCol="0">
            <a:spAutoFit/>
          </a:bodyPr>
          <a:lstStyle/>
          <a:p>
            <a:pPr marL="9525">
              <a:spcBef>
                <a:spcPts val="75"/>
              </a:spcBef>
              <a:tabLst>
                <a:tab pos="1423511" algn="l"/>
                <a:tab pos="2837974" algn="l"/>
              </a:tabLst>
            </a:pPr>
            <a:r>
              <a:rPr sz="975" b="1" spc="-8">
                <a:solidFill>
                  <a:srgbClr val="0E4633"/>
                </a:solidFill>
                <a:latin typeface="Gotham Black"/>
                <a:cs typeface="Gotham Black"/>
              </a:rPr>
              <a:t>TOLERANCE</a:t>
            </a:r>
            <a:r>
              <a:rPr sz="975" b="1">
                <a:solidFill>
                  <a:srgbClr val="0E4633"/>
                </a:solidFill>
                <a:latin typeface="Gotham Black"/>
                <a:cs typeface="Gotham Black"/>
              </a:rPr>
              <a:t>	</a:t>
            </a:r>
            <a:r>
              <a:rPr sz="975" b="1" spc="-8">
                <a:solidFill>
                  <a:srgbClr val="0E4633"/>
                </a:solidFill>
                <a:latin typeface="Gotham Black"/>
                <a:cs typeface="Gotham Black"/>
              </a:rPr>
              <a:t>ENVIRONMENT</a:t>
            </a:r>
            <a:r>
              <a:rPr sz="975" b="1">
                <a:solidFill>
                  <a:srgbClr val="0E4633"/>
                </a:solidFill>
                <a:latin typeface="Gotham Black"/>
                <a:cs typeface="Gotham Black"/>
              </a:rPr>
              <a:t>	</a:t>
            </a:r>
            <a:r>
              <a:rPr sz="975" b="1" spc="-23">
                <a:solidFill>
                  <a:srgbClr val="0E4633"/>
                </a:solidFill>
                <a:latin typeface="Gotham Black"/>
                <a:cs typeface="Gotham Black"/>
              </a:rPr>
              <a:t>ROTATION</a:t>
            </a:r>
            <a:endParaRPr sz="975" b="1">
              <a:solidFill>
                <a:prstClr val="black"/>
              </a:solidFill>
              <a:latin typeface="Gotham Black"/>
              <a:cs typeface="Gotham Black"/>
            </a:endParaRPr>
          </a:p>
        </p:txBody>
      </p:sp>
      <p:sp>
        <p:nvSpPr>
          <p:cNvPr id="27" name="object 27"/>
          <p:cNvSpPr/>
          <p:nvPr/>
        </p:nvSpPr>
        <p:spPr>
          <a:xfrm>
            <a:off x="1658236" y="4780750"/>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28" name="object 28"/>
          <p:cNvSpPr/>
          <p:nvPr/>
        </p:nvSpPr>
        <p:spPr>
          <a:xfrm>
            <a:off x="1654779" y="4957316"/>
            <a:ext cx="120491" cy="120491"/>
          </a:xfrm>
          <a:custGeom>
            <a:avLst/>
            <a:gdLst/>
            <a:ahLst/>
            <a:cxnLst/>
            <a:rect l="l" t="t" r="r" b="b"/>
            <a:pathLst>
              <a:path w="160654" h="160654">
                <a:moveTo>
                  <a:pt x="160566" y="0"/>
                </a:moveTo>
                <a:lnTo>
                  <a:pt x="0" y="0"/>
                </a:lnTo>
                <a:lnTo>
                  <a:pt x="0" y="160566"/>
                </a:lnTo>
                <a:lnTo>
                  <a:pt x="160566" y="160566"/>
                </a:lnTo>
                <a:lnTo>
                  <a:pt x="160566"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29" name="object 29"/>
          <p:cNvSpPr/>
          <p:nvPr/>
        </p:nvSpPr>
        <p:spPr>
          <a:xfrm>
            <a:off x="1658236" y="5140795"/>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30" name="object 30"/>
          <p:cNvSpPr txBox="1"/>
          <p:nvPr/>
        </p:nvSpPr>
        <p:spPr>
          <a:xfrm>
            <a:off x="4660842" y="4716537"/>
            <a:ext cx="878205" cy="353430"/>
          </a:xfrm>
          <a:prstGeom prst="rect">
            <a:avLst/>
          </a:prstGeom>
        </p:spPr>
        <p:txBody>
          <a:bodyPr vert="horz" wrap="square" lIns="0" tIns="9525" rIns="0" bIns="0" rtlCol="0">
            <a:spAutoFit/>
          </a:bodyPr>
          <a:lstStyle/>
          <a:p>
            <a:pPr marL="12383" marR="3810" indent="-3334">
              <a:lnSpc>
                <a:spcPct val="131300"/>
              </a:lnSpc>
              <a:spcBef>
                <a:spcPts val="75"/>
              </a:spcBef>
            </a:pPr>
            <a:r>
              <a:rPr sz="900" spc="71">
                <a:solidFill>
                  <a:srgbClr val="231F20"/>
                </a:solidFill>
                <a:latin typeface="Arial"/>
                <a:cs typeface="Arial"/>
              </a:rPr>
              <a:t>Following</a:t>
            </a:r>
            <a:r>
              <a:rPr sz="900" spc="26">
                <a:solidFill>
                  <a:srgbClr val="231F20"/>
                </a:solidFill>
                <a:latin typeface="Arial"/>
                <a:cs typeface="Arial"/>
              </a:rPr>
              <a:t> </a:t>
            </a:r>
            <a:r>
              <a:rPr sz="900" spc="30">
                <a:solidFill>
                  <a:srgbClr val="231F20"/>
                </a:solidFill>
                <a:latin typeface="Arial"/>
                <a:cs typeface="Arial"/>
              </a:rPr>
              <a:t>soy </a:t>
            </a:r>
            <a:r>
              <a:rPr sz="900" spc="71">
                <a:solidFill>
                  <a:srgbClr val="231F20"/>
                </a:solidFill>
                <a:latin typeface="Arial"/>
                <a:cs typeface="Arial"/>
              </a:rPr>
              <a:t>Following</a:t>
            </a:r>
            <a:r>
              <a:rPr sz="900" spc="26">
                <a:solidFill>
                  <a:srgbClr val="231F20"/>
                </a:solidFill>
                <a:latin typeface="Arial"/>
                <a:cs typeface="Arial"/>
              </a:rPr>
              <a:t> </a:t>
            </a:r>
            <a:r>
              <a:rPr sz="900" spc="49">
                <a:solidFill>
                  <a:srgbClr val="231F20"/>
                </a:solidFill>
                <a:latin typeface="Arial"/>
                <a:cs typeface="Arial"/>
              </a:rPr>
              <a:t>corn</a:t>
            </a:r>
            <a:endParaRPr sz="900">
              <a:solidFill>
                <a:prstClr val="black"/>
              </a:solidFill>
              <a:latin typeface="Arial"/>
              <a:cs typeface="Arial"/>
            </a:endParaRPr>
          </a:p>
        </p:txBody>
      </p:sp>
      <p:sp>
        <p:nvSpPr>
          <p:cNvPr id="31" name="object 31"/>
          <p:cNvSpPr/>
          <p:nvPr/>
        </p:nvSpPr>
        <p:spPr>
          <a:xfrm>
            <a:off x="4498706"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32" name="object 32"/>
          <p:cNvSpPr/>
          <p:nvPr/>
        </p:nvSpPr>
        <p:spPr>
          <a:xfrm>
            <a:off x="4501802" y="4957316"/>
            <a:ext cx="120491" cy="120491"/>
          </a:xfrm>
          <a:custGeom>
            <a:avLst/>
            <a:gdLst/>
            <a:ahLst/>
            <a:cxnLst/>
            <a:rect l="l" t="t" r="r" b="b"/>
            <a:pathLst>
              <a:path w="160654" h="160654">
                <a:moveTo>
                  <a:pt x="160566" y="0"/>
                </a:moveTo>
                <a:lnTo>
                  <a:pt x="0" y="0"/>
                </a:lnTo>
                <a:lnTo>
                  <a:pt x="0" y="160566"/>
                </a:lnTo>
                <a:lnTo>
                  <a:pt x="160566" y="160566"/>
                </a:lnTo>
                <a:lnTo>
                  <a:pt x="160566"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33" name="object 33"/>
          <p:cNvSpPr txBox="1"/>
          <p:nvPr/>
        </p:nvSpPr>
        <p:spPr>
          <a:xfrm>
            <a:off x="9096381" y="1779842"/>
            <a:ext cx="844391" cy="316753"/>
          </a:xfrm>
          <a:prstGeom prst="rect">
            <a:avLst/>
          </a:prstGeom>
        </p:spPr>
        <p:txBody>
          <a:bodyPr vert="horz" wrap="square" lIns="0" tIns="34290" rIns="0" bIns="0" rtlCol="0">
            <a:spAutoFit/>
          </a:bodyPr>
          <a:lstStyle/>
          <a:p>
            <a:pPr marL="9525" marR="35243">
              <a:lnSpc>
                <a:spcPts val="975"/>
              </a:lnSpc>
              <a:spcBef>
                <a:spcPts val="270"/>
              </a:spcBef>
            </a:pPr>
            <a:r>
              <a:rPr sz="975" b="1" spc="-8">
                <a:solidFill>
                  <a:srgbClr val="0E4633"/>
                </a:solidFill>
                <a:latin typeface="Gotham Black"/>
                <a:cs typeface="Gotham Black"/>
              </a:rPr>
              <a:t>PLANT HEIGHT</a:t>
            </a:r>
            <a:endParaRPr sz="975" b="1">
              <a:solidFill>
                <a:prstClr val="black"/>
              </a:solidFill>
              <a:latin typeface="Gotham Black"/>
              <a:cs typeface="Gotham Black"/>
            </a:endParaRPr>
          </a:p>
          <a:p>
            <a:pPr marL="9525">
              <a:lnSpc>
                <a:spcPts val="1193"/>
              </a:lnSpc>
            </a:pPr>
            <a:r>
              <a:rPr sz="1050" spc="-8">
                <a:solidFill>
                  <a:srgbClr val="231F20"/>
                </a:solidFill>
                <a:latin typeface="Gotham Book"/>
                <a:cs typeface="Gotham Book"/>
              </a:rPr>
              <a:t>Medium</a:t>
            </a:r>
            <a:endParaRPr sz="1050">
              <a:solidFill>
                <a:prstClr val="black"/>
              </a:solidFill>
              <a:latin typeface="Gotham Book"/>
              <a:cs typeface="Gotham Book"/>
            </a:endParaRPr>
          </a:p>
        </p:txBody>
      </p:sp>
      <p:sp>
        <p:nvSpPr>
          <p:cNvPr id="34" name="object 34"/>
          <p:cNvSpPr txBox="1"/>
          <p:nvPr/>
        </p:nvSpPr>
        <p:spPr>
          <a:xfrm>
            <a:off x="9096380" y="2421095"/>
            <a:ext cx="934614" cy="316753"/>
          </a:xfrm>
          <a:prstGeom prst="rect">
            <a:avLst/>
          </a:prstGeom>
        </p:spPr>
        <p:txBody>
          <a:bodyPr vert="horz" wrap="square" lIns="0" tIns="34290" rIns="0" bIns="0" rtlCol="0">
            <a:spAutoFit/>
          </a:bodyPr>
          <a:lstStyle/>
          <a:p>
            <a:pPr marL="9525" marR="3810">
              <a:lnSpc>
                <a:spcPts val="975"/>
              </a:lnSpc>
              <a:spcBef>
                <a:spcPts val="270"/>
              </a:spcBef>
            </a:pPr>
            <a:r>
              <a:rPr sz="975" b="1" spc="-8">
                <a:solidFill>
                  <a:srgbClr val="0E4633"/>
                </a:solidFill>
                <a:latin typeface="Gotham Black"/>
                <a:cs typeface="Gotham Black"/>
              </a:rPr>
              <a:t>STALK STRENGTH</a:t>
            </a:r>
            <a:endParaRPr sz="975" b="1">
              <a:solidFill>
                <a:prstClr val="black"/>
              </a:solidFill>
              <a:latin typeface="Gotham Black"/>
              <a:cs typeface="Gotham Black"/>
            </a:endParaRPr>
          </a:p>
          <a:p>
            <a:pPr marL="9525">
              <a:lnSpc>
                <a:spcPts val="1193"/>
              </a:lnSpc>
            </a:pPr>
            <a:r>
              <a:rPr sz="1050" spc="-8">
                <a:solidFill>
                  <a:srgbClr val="231F20"/>
                </a:solidFill>
                <a:latin typeface="Gotham Book"/>
                <a:cs typeface="Gotham Book"/>
              </a:rPr>
              <a:t>Excellent</a:t>
            </a:r>
            <a:endParaRPr sz="1050">
              <a:solidFill>
                <a:prstClr val="black"/>
              </a:solidFill>
              <a:latin typeface="Gotham Book"/>
              <a:cs typeface="Gotham Book"/>
            </a:endParaRPr>
          </a:p>
        </p:txBody>
      </p:sp>
      <p:sp>
        <p:nvSpPr>
          <p:cNvPr id="35" name="object 35"/>
          <p:cNvSpPr txBox="1"/>
          <p:nvPr/>
        </p:nvSpPr>
        <p:spPr>
          <a:xfrm>
            <a:off x="9096379" y="3073192"/>
            <a:ext cx="1569716" cy="316753"/>
          </a:xfrm>
          <a:prstGeom prst="rect">
            <a:avLst/>
          </a:prstGeom>
        </p:spPr>
        <p:txBody>
          <a:bodyPr vert="horz" wrap="square" lIns="0" tIns="34290" rIns="0" bIns="0" rtlCol="0">
            <a:spAutoFit/>
          </a:bodyPr>
          <a:lstStyle/>
          <a:p>
            <a:pPr marL="9525" marR="3810">
              <a:lnSpc>
                <a:spcPts val="975"/>
              </a:lnSpc>
              <a:spcBef>
                <a:spcPts val="270"/>
              </a:spcBef>
            </a:pPr>
            <a:r>
              <a:rPr sz="975" b="1" spc="-8">
                <a:solidFill>
                  <a:srgbClr val="0E4633"/>
                </a:solidFill>
                <a:latin typeface="Gotham Black"/>
                <a:cs typeface="Gotham Black"/>
              </a:rPr>
              <a:t>GREENSNAP VULNERABILITY</a:t>
            </a:r>
            <a:endParaRPr sz="975" b="1">
              <a:solidFill>
                <a:prstClr val="black"/>
              </a:solidFill>
              <a:latin typeface="Gotham Black"/>
              <a:cs typeface="Gotham Black"/>
            </a:endParaRPr>
          </a:p>
          <a:p>
            <a:pPr marL="9525">
              <a:lnSpc>
                <a:spcPts val="1193"/>
              </a:lnSpc>
            </a:pPr>
            <a:r>
              <a:rPr sz="1050" spc="-19">
                <a:solidFill>
                  <a:srgbClr val="231F20"/>
                </a:solidFill>
                <a:latin typeface="Gotham Book"/>
                <a:cs typeface="Gotham Book"/>
              </a:rPr>
              <a:t>Low</a:t>
            </a:r>
            <a:endParaRPr sz="1050">
              <a:solidFill>
                <a:prstClr val="black"/>
              </a:solidFill>
              <a:latin typeface="Gotham Book"/>
              <a:cs typeface="Gotham Book"/>
            </a:endParaRPr>
          </a:p>
        </p:txBody>
      </p:sp>
      <p:sp>
        <p:nvSpPr>
          <p:cNvPr id="36" name="object 36"/>
          <p:cNvSpPr txBox="1"/>
          <p:nvPr/>
        </p:nvSpPr>
        <p:spPr>
          <a:xfrm>
            <a:off x="9096380" y="3714445"/>
            <a:ext cx="1398746" cy="639918"/>
          </a:xfrm>
          <a:prstGeom prst="rect">
            <a:avLst/>
          </a:prstGeom>
        </p:spPr>
        <p:txBody>
          <a:bodyPr vert="horz" wrap="square" lIns="0" tIns="34289" rIns="0" bIns="0" rtlCol="0">
            <a:spAutoFit/>
          </a:bodyPr>
          <a:lstStyle/>
          <a:p>
            <a:pPr marL="9525" marR="144780">
              <a:lnSpc>
                <a:spcPts val="975"/>
              </a:lnSpc>
              <a:spcBef>
                <a:spcPts val="269"/>
              </a:spcBef>
            </a:pPr>
            <a:r>
              <a:rPr sz="975" b="1" spc="-19">
                <a:solidFill>
                  <a:srgbClr val="0E4633"/>
                </a:solidFill>
                <a:latin typeface="Gotham Black"/>
                <a:cs typeface="Gotham Black"/>
              </a:rPr>
              <a:t>EAR </a:t>
            </a:r>
            <a:r>
              <a:rPr sz="975" b="1" spc="-8">
                <a:solidFill>
                  <a:srgbClr val="0E4633"/>
                </a:solidFill>
                <a:latin typeface="Gotham Black"/>
                <a:cs typeface="Gotham Black"/>
              </a:rPr>
              <a:t>CHARACTERISTICS</a:t>
            </a:r>
            <a:endParaRPr sz="975" b="1">
              <a:solidFill>
                <a:prstClr val="black"/>
              </a:solidFill>
              <a:latin typeface="Gotham Black"/>
              <a:cs typeface="Gotham Black"/>
            </a:endParaRPr>
          </a:p>
          <a:p>
            <a:pPr marL="9525">
              <a:lnSpc>
                <a:spcPts val="1193"/>
              </a:lnSpc>
            </a:pPr>
            <a:r>
              <a:rPr sz="1050" spc="-15">
                <a:solidFill>
                  <a:srgbClr val="231F20"/>
                </a:solidFill>
                <a:latin typeface="Gotham Book"/>
                <a:cs typeface="Gotham Book"/>
              </a:rPr>
              <a:t>Flex</a:t>
            </a:r>
            <a:endParaRPr sz="1050">
              <a:solidFill>
                <a:prstClr val="black"/>
              </a:solidFill>
              <a:latin typeface="Gotham Book"/>
              <a:cs typeface="Gotham Book"/>
            </a:endParaRPr>
          </a:p>
          <a:p>
            <a:pPr marL="9525" marR="3810"/>
            <a:r>
              <a:rPr sz="1050">
                <a:solidFill>
                  <a:srgbClr val="231F20"/>
                </a:solidFill>
                <a:latin typeface="Gotham Book"/>
                <a:cs typeface="Gotham Book"/>
              </a:rPr>
              <a:t>Red</a:t>
            </a:r>
            <a:r>
              <a:rPr sz="1050" spc="-23">
                <a:solidFill>
                  <a:srgbClr val="231F20"/>
                </a:solidFill>
                <a:latin typeface="Gotham Book"/>
                <a:cs typeface="Gotham Book"/>
              </a:rPr>
              <a:t> </a:t>
            </a:r>
            <a:r>
              <a:rPr sz="1050" spc="-8">
                <a:solidFill>
                  <a:srgbClr val="231F20"/>
                </a:solidFill>
                <a:latin typeface="Gotham Book"/>
                <a:cs typeface="Gotham Book"/>
              </a:rPr>
              <a:t>co</a:t>
            </a:r>
            <a:r>
              <a:rPr lang="en-US" sz="1050" spc="-8">
                <a:solidFill>
                  <a:srgbClr val="231F20"/>
                </a:solidFill>
                <a:latin typeface="Gotham Book"/>
                <a:cs typeface="Gotham Book"/>
              </a:rPr>
              <a:t>loring</a:t>
            </a:r>
          </a:p>
          <a:p>
            <a:pPr marL="9525" marR="3810"/>
            <a:r>
              <a:rPr sz="1050" spc="-8">
                <a:solidFill>
                  <a:srgbClr val="231F20"/>
                </a:solidFill>
                <a:latin typeface="Gotham Book"/>
                <a:cs typeface="Gotham Book"/>
              </a:rPr>
              <a:t> </a:t>
            </a:r>
            <a:r>
              <a:rPr sz="1050">
                <a:solidFill>
                  <a:srgbClr val="231F20"/>
                </a:solidFill>
                <a:latin typeface="Gotham Book"/>
                <a:cs typeface="Gotham Book"/>
              </a:rPr>
              <a:t>Excellent</a:t>
            </a:r>
            <a:r>
              <a:rPr sz="1050" spc="-49">
                <a:solidFill>
                  <a:srgbClr val="231F20"/>
                </a:solidFill>
                <a:latin typeface="Gotham Book"/>
                <a:cs typeface="Gotham Book"/>
              </a:rPr>
              <a:t> </a:t>
            </a:r>
            <a:r>
              <a:rPr sz="1050">
                <a:solidFill>
                  <a:srgbClr val="231F20"/>
                </a:solidFill>
                <a:latin typeface="Gotham Book"/>
                <a:cs typeface="Gotham Book"/>
              </a:rPr>
              <a:t>test</a:t>
            </a:r>
            <a:r>
              <a:rPr sz="1050" spc="-45">
                <a:solidFill>
                  <a:srgbClr val="231F20"/>
                </a:solidFill>
                <a:latin typeface="Gotham Book"/>
                <a:cs typeface="Gotham Book"/>
              </a:rPr>
              <a:t> </a:t>
            </a:r>
            <a:r>
              <a:rPr sz="1050" spc="-8">
                <a:solidFill>
                  <a:srgbClr val="231F20"/>
                </a:solidFill>
                <a:latin typeface="Gotham Book"/>
                <a:cs typeface="Gotham Book"/>
              </a:rPr>
              <a:t>weight</a:t>
            </a:r>
            <a:endParaRPr sz="1050">
              <a:solidFill>
                <a:prstClr val="black"/>
              </a:solidFill>
              <a:latin typeface="Gotham Book"/>
              <a:cs typeface="Gotham Book"/>
            </a:endParaRPr>
          </a:p>
        </p:txBody>
      </p:sp>
      <p:sp>
        <p:nvSpPr>
          <p:cNvPr id="37" name="object 37"/>
          <p:cNvSpPr txBox="1"/>
          <p:nvPr/>
        </p:nvSpPr>
        <p:spPr>
          <a:xfrm>
            <a:off x="9096381" y="4663555"/>
            <a:ext cx="844391" cy="304571"/>
          </a:xfrm>
          <a:prstGeom prst="rect">
            <a:avLst/>
          </a:prstGeom>
        </p:spPr>
        <p:txBody>
          <a:bodyPr vert="horz" wrap="square" lIns="0" tIns="9525" rIns="0" bIns="0" rtlCol="0">
            <a:spAutoFit/>
          </a:bodyPr>
          <a:lstStyle/>
          <a:p>
            <a:pPr marL="9525">
              <a:lnSpc>
                <a:spcPts val="1136"/>
              </a:lnSpc>
              <a:spcBef>
                <a:spcPts val="75"/>
              </a:spcBef>
            </a:pPr>
            <a:r>
              <a:rPr sz="975" b="1" spc="-8">
                <a:solidFill>
                  <a:srgbClr val="0E4633"/>
                </a:solidFill>
                <a:latin typeface="Gotham Black"/>
                <a:cs typeface="Gotham Black"/>
              </a:rPr>
              <a:t>EMERGENCE</a:t>
            </a:r>
            <a:endParaRPr sz="975" b="1">
              <a:solidFill>
                <a:prstClr val="black"/>
              </a:solidFill>
              <a:latin typeface="Gotham Black"/>
              <a:cs typeface="Gotham Black"/>
            </a:endParaRPr>
          </a:p>
          <a:p>
            <a:pPr marL="9525">
              <a:lnSpc>
                <a:spcPts val="1226"/>
              </a:lnSpc>
            </a:pP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38" name="object 38"/>
          <p:cNvSpPr txBox="1"/>
          <p:nvPr/>
        </p:nvSpPr>
        <p:spPr>
          <a:xfrm>
            <a:off x="9096380" y="5191825"/>
            <a:ext cx="934614" cy="316752"/>
          </a:xfrm>
          <a:prstGeom prst="rect">
            <a:avLst/>
          </a:prstGeom>
        </p:spPr>
        <p:txBody>
          <a:bodyPr vert="horz" wrap="square" lIns="0" tIns="34289" rIns="0" bIns="0" rtlCol="0">
            <a:spAutoFit/>
          </a:bodyPr>
          <a:lstStyle/>
          <a:p>
            <a:pPr marL="9525" marR="3810">
              <a:lnSpc>
                <a:spcPts val="975"/>
              </a:lnSpc>
              <a:spcBef>
                <a:spcPts val="269"/>
              </a:spcBef>
            </a:pPr>
            <a:r>
              <a:rPr sz="975" b="1" spc="-15">
                <a:solidFill>
                  <a:srgbClr val="0E4633"/>
                </a:solidFill>
                <a:latin typeface="Gotham Black"/>
                <a:cs typeface="Gotham Black"/>
              </a:rPr>
              <a:t>ROOT </a:t>
            </a:r>
            <a:r>
              <a:rPr sz="975" b="1" spc="-8">
                <a:solidFill>
                  <a:srgbClr val="0E4633"/>
                </a:solidFill>
                <a:latin typeface="Gotham Black"/>
                <a:cs typeface="Gotham Black"/>
              </a:rPr>
              <a:t>STRENGTH</a:t>
            </a:r>
            <a:endParaRPr sz="975" b="1">
              <a:solidFill>
                <a:prstClr val="black"/>
              </a:solidFill>
              <a:latin typeface="Gotham Black"/>
              <a:cs typeface="Gotham Black"/>
            </a:endParaRPr>
          </a:p>
          <a:p>
            <a:pPr marL="9525">
              <a:lnSpc>
                <a:spcPts val="1193"/>
              </a:lnSpc>
            </a:pPr>
            <a:r>
              <a:rPr sz="1050" spc="-8">
                <a:solidFill>
                  <a:srgbClr val="231F20"/>
                </a:solidFill>
                <a:latin typeface="Gotham Book"/>
                <a:cs typeface="Gotham Book"/>
              </a:rPr>
              <a:t>Excellent</a:t>
            </a:r>
            <a:endParaRPr sz="1050">
              <a:solidFill>
                <a:prstClr val="black"/>
              </a:solidFill>
              <a:latin typeface="Gotham Book"/>
              <a:cs typeface="Gotham Book"/>
            </a:endParaRPr>
          </a:p>
        </p:txBody>
      </p:sp>
      <p:sp>
        <p:nvSpPr>
          <p:cNvPr id="39" name="object 39"/>
          <p:cNvSpPr txBox="1"/>
          <p:nvPr/>
        </p:nvSpPr>
        <p:spPr>
          <a:xfrm>
            <a:off x="2009020"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0" name="object 40"/>
          <p:cNvSpPr txBox="1"/>
          <p:nvPr/>
        </p:nvSpPr>
        <p:spPr>
          <a:xfrm>
            <a:off x="2009019" y="5634820"/>
            <a:ext cx="343853"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confidently</a:t>
            </a:r>
            <a:endParaRPr sz="450">
              <a:solidFill>
                <a:prstClr val="black"/>
              </a:solidFill>
              <a:latin typeface="Arial"/>
              <a:cs typeface="Arial"/>
            </a:endParaRPr>
          </a:p>
        </p:txBody>
      </p:sp>
      <p:sp>
        <p:nvSpPr>
          <p:cNvPr id="41" name="object 41"/>
          <p:cNvSpPr/>
          <p:nvPr/>
        </p:nvSpPr>
        <p:spPr>
          <a:xfrm>
            <a:off x="2416131" y="5598071"/>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42" name="object 42"/>
          <p:cNvSpPr txBox="1"/>
          <p:nvPr/>
        </p:nvSpPr>
        <p:spPr>
          <a:xfrm>
            <a:off x="2548008"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3" name="object 43"/>
          <p:cNvSpPr txBox="1"/>
          <p:nvPr/>
        </p:nvSpPr>
        <p:spPr>
          <a:xfrm>
            <a:off x="2548006" y="5634820"/>
            <a:ext cx="231458"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reliably</a:t>
            </a:r>
            <a:endParaRPr sz="450">
              <a:solidFill>
                <a:prstClr val="black"/>
              </a:solidFill>
              <a:latin typeface="Arial"/>
              <a:cs typeface="Arial"/>
            </a:endParaRPr>
          </a:p>
        </p:txBody>
      </p:sp>
      <p:sp>
        <p:nvSpPr>
          <p:cNvPr id="44" name="object 44"/>
          <p:cNvSpPr/>
          <p:nvPr/>
        </p:nvSpPr>
        <p:spPr>
          <a:xfrm>
            <a:off x="2951656" y="5594615"/>
            <a:ext cx="120491" cy="120491"/>
          </a:xfrm>
          <a:custGeom>
            <a:avLst/>
            <a:gdLst/>
            <a:ahLst/>
            <a:cxnLst/>
            <a:rect l="l" t="t" r="r" b="b"/>
            <a:pathLst>
              <a:path w="160655" h="160654">
                <a:moveTo>
                  <a:pt x="160578" y="0"/>
                </a:moveTo>
                <a:lnTo>
                  <a:pt x="0" y="0"/>
                </a:lnTo>
                <a:lnTo>
                  <a:pt x="0" y="160566"/>
                </a:lnTo>
                <a:lnTo>
                  <a:pt x="160578" y="160566"/>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45" name="object 45"/>
          <p:cNvSpPr txBox="1"/>
          <p:nvPr/>
        </p:nvSpPr>
        <p:spPr>
          <a:xfrm>
            <a:off x="3086996" y="5587195"/>
            <a:ext cx="671513" cy="78868"/>
          </a:xfrm>
          <a:prstGeom prst="rect">
            <a:avLst/>
          </a:prstGeom>
        </p:spPr>
        <p:txBody>
          <a:bodyPr vert="horz" wrap="square" lIns="0" tIns="9525" rIns="0" bIns="0" rtlCol="0">
            <a:spAutoFit/>
          </a:bodyPr>
          <a:lstStyle/>
          <a:p>
            <a:pPr marL="9525">
              <a:spcBef>
                <a:spcPts val="75"/>
              </a:spcBef>
            </a:pPr>
            <a:r>
              <a:rPr sz="450">
                <a:solidFill>
                  <a:srgbClr val="231F20"/>
                </a:solidFill>
                <a:latin typeface="Arial"/>
                <a:cs typeface="Arial"/>
              </a:rPr>
              <a:t>Place</a:t>
            </a:r>
            <a:r>
              <a:rPr sz="450" spc="45">
                <a:solidFill>
                  <a:srgbClr val="231F20"/>
                </a:solidFill>
                <a:latin typeface="Arial"/>
                <a:cs typeface="Arial"/>
              </a:rPr>
              <a:t> </a:t>
            </a:r>
            <a:r>
              <a:rPr sz="450" spc="41">
                <a:solidFill>
                  <a:srgbClr val="231F20"/>
                </a:solidFill>
                <a:latin typeface="Arial"/>
                <a:cs typeface="Arial"/>
              </a:rPr>
              <a:t>with</a:t>
            </a:r>
            <a:r>
              <a:rPr sz="450" spc="45">
                <a:solidFill>
                  <a:srgbClr val="231F20"/>
                </a:solidFill>
                <a:latin typeface="Arial"/>
                <a:cs typeface="Arial"/>
              </a:rPr>
              <a:t> </a:t>
            </a:r>
            <a:r>
              <a:rPr sz="450" spc="-8">
                <a:solidFill>
                  <a:srgbClr val="231F20"/>
                </a:solidFill>
                <a:latin typeface="Arial"/>
                <a:cs typeface="Arial"/>
              </a:rPr>
              <a:t>appropriate</a:t>
            </a:r>
            <a:endParaRPr sz="450">
              <a:solidFill>
                <a:prstClr val="black"/>
              </a:solidFill>
              <a:latin typeface="Arial"/>
              <a:cs typeface="Arial"/>
            </a:endParaRPr>
          </a:p>
        </p:txBody>
      </p:sp>
      <p:sp>
        <p:nvSpPr>
          <p:cNvPr id="46" name="object 46"/>
          <p:cNvSpPr txBox="1"/>
          <p:nvPr/>
        </p:nvSpPr>
        <p:spPr>
          <a:xfrm>
            <a:off x="3086995" y="5634820"/>
            <a:ext cx="396716"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management</a:t>
            </a:r>
            <a:endParaRPr sz="450">
              <a:solidFill>
                <a:prstClr val="black"/>
              </a:solidFill>
              <a:latin typeface="Arial"/>
              <a:cs typeface="Arial"/>
            </a:endParaRPr>
          </a:p>
        </p:txBody>
      </p:sp>
      <p:sp>
        <p:nvSpPr>
          <p:cNvPr id="47" name="object 47"/>
          <p:cNvSpPr txBox="1"/>
          <p:nvPr/>
        </p:nvSpPr>
        <p:spPr>
          <a:xfrm>
            <a:off x="1544177" y="5571004"/>
            <a:ext cx="284321" cy="159659"/>
          </a:xfrm>
          <a:prstGeom prst="rect">
            <a:avLst/>
          </a:prstGeom>
        </p:spPr>
        <p:txBody>
          <a:bodyPr vert="horz" wrap="square" lIns="0" tIns="9525" rIns="0" bIns="0" rtlCol="0">
            <a:spAutoFit/>
          </a:bodyPr>
          <a:lstStyle/>
          <a:p>
            <a:pPr marL="9525">
              <a:spcBef>
                <a:spcPts val="75"/>
              </a:spcBef>
            </a:pPr>
            <a:r>
              <a:rPr sz="975" spc="-19">
                <a:solidFill>
                  <a:srgbClr val="0E4633"/>
                </a:solidFill>
                <a:latin typeface="Gotham Bold"/>
                <a:cs typeface="Gotham Bold"/>
              </a:rPr>
              <a:t>KEY</a:t>
            </a:r>
            <a:endParaRPr sz="975">
              <a:solidFill>
                <a:prstClr val="black"/>
              </a:solidFill>
              <a:latin typeface="Gotham Bold"/>
              <a:cs typeface="Gotham Bold"/>
            </a:endParaRPr>
          </a:p>
        </p:txBody>
      </p:sp>
      <p:grpSp>
        <p:nvGrpSpPr>
          <p:cNvPr id="49" name="object 6">
            <a:extLst>
              <a:ext uri="{FF2B5EF4-FFF2-40B4-BE49-F238E27FC236}">
                <a16:creationId xmlns:a16="http://schemas.microsoft.com/office/drawing/2014/main" id="{9374EF71-CEA3-C196-FE7E-74F5F9149012}"/>
              </a:ext>
            </a:extLst>
          </p:cNvPr>
          <p:cNvGrpSpPr/>
          <p:nvPr/>
        </p:nvGrpSpPr>
        <p:grpSpPr>
          <a:xfrm>
            <a:off x="4199898" y="932754"/>
            <a:ext cx="6226016" cy="651510"/>
            <a:chOff x="3567863" y="100672"/>
            <a:chExt cx="8301355" cy="868680"/>
          </a:xfrm>
        </p:grpSpPr>
        <p:sp>
          <p:nvSpPr>
            <p:cNvPr id="50" name="object 7">
              <a:extLst>
                <a:ext uri="{FF2B5EF4-FFF2-40B4-BE49-F238E27FC236}">
                  <a16:creationId xmlns:a16="http://schemas.microsoft.com/office/drawing/2014/main" id="{47FD80B0-AC8D-7D20-A175-F50EB8AA373B}"/>
                </a:ext>
              </a:extLst>
            </p:cNvPr>
            <p:cNvSpPr/>
            <p:nvPr/>
          </p:nvSpPr>
          <p:spPr>
            <a:xfrm>
              <a:off x="10954499" y="105485"/>
              <a:ext cx="915035" cy="864235"/>
            </a:xfrm>
            <a:custGeom>
              <a:avLst/>
              <a:gdLst/>
              <a:ahLst/>
              <a:cxnLst/>
              <a:rect l="l" t="t" r="r" b="b"/>
              <a:pathLst>
                <a:path w="915034" h="864235">
                  <a:moveTo>
                    <a:pt x="168605" y="823048"/>
                  </a:moveTo>
                  <a:lnTo>
                    <a:pt x="161747" y="803478"/>
                  </a:lnTo>
                  <a:lnTo>
                    <a:pt x="147231" y="762050"/>
                  </a:lnTo>
                  <a:lnTo>
                    <a:pt x="133337" y="722414"/>
                  </a:lnTo>
                  <a:lnTo>
                    <a:pt x="109435" y="654240"/>
                  </a:lnTo>
                  <a:lnTo>
                    <a:pt x="98221" y="654240"/>
                  </a:lnTo>
                  <a:lnTo>
                    <a:pt x="98221" y="762050"/>
                  </a:lnTo>
                  <a:lnTo>
                    <a:pt x="69303" y="762050"/>
                  </a:lnTo>
                  <a:lnTo>
                    <a:pt x="83489" y="722414"/>
                  </a:lnTo>
                  <a:lnTo>
                    <a:pt x="98221" y="762050"/>
                  </a:lnTo>
                  <a:lnTo>
                    <a:pt x="98221" y="654240"/>
                  </a:lnTo>
                  <a:lnTo>
                    <a:pt x="58623" y="654240"/>
                  </a:lnTo>
                  <a:lnTo>
                    <a:pt x="0" y="822794"/>
                  </a:lnTo>
                  <a:lnTo>
                    <a:pt x="48717" y="822794"/>
                  </a:lnTo>
                  <a:lnTo>
                    <a:pt x="56248" y="803478"/>
                  </a:lnTo>
                  <a:lnTo>
                    <a:pt x="112344" y="803478"/>
                  </a:lnTo>
                  <a:lnTo>
                    <a:pt x="119773" y="822794"/>
                  </a:lnTo>
                  <a:lnTo>
                    <a:pt x="119862" y="823048"/>
                  </a:lnTo>
                  <a:lnTo>
                    <a:pt x="168605" y="823048"/>
                  </a:lnTo>
                  <a:close/>
                </a:path>
                <a:path w="915034" h="864235">
                  <a:moveTo>
                    <a:pt x="271157" y="759955"/>
                  </a:moveTo>
                  <a:lnTo>
                    <a:pt x="260413" y="718375"/>
                  </a:lnTo>
                  <a:lnTo>
                    <a:pt x="269506" y="700963"/>
                  </a:lnTo>
                  <a:lnTo>
                    <a:pt x="228180" y="700963"/>
                  </a:lnTo>
                  <a:lnTo>
                    <a:pt x="228180" y="746391"/>
                  </a:lnTo>
                  <a:lnTo>
                    <a:pt x="228180" y="764997"/>
                  </a:lnTo>
                  <a:lnTo>
                    <a:pt x="218986" y="770229"/>
                  </a:lnTo>
                  <a:lnTo>
                    <a:pt x="202526" y="770229"/>
                  </a:lnTo>
                  <a:lnTo>
                    <a:pt x="195948" y="763587"/>
                  </a:lnTo>
                  <a:lnTo>
                    <a:pt x="195948" y="746391"/>
                  </a:lnTo>
                  <a:lnTo>
                    <a:pt x="203873" y="739609"/>
                  </a:lnTo>
                  <a:lnTo>
                    <a:pt x="220256" y="739609"/>
                  </a:lnTo>
                  <a:lnTo>
                    <a:pt x="228180" y="746391"/>
                  </a:lnTo>
                  <a:lnTo>
                    <a:pt x="228180" y="700963"/>
                  </a:lnTo>
                  <a:lnTo>
                    <a:pt x="204939" y="700963"/>
                  </a:lnTo>
                  <a:lnTo>
                    <a:pt x="198780" y="702081"/>
                  </a:lnTo>
                  <a:lnTo>
                    <a:pt x="163626" y="722223"/>
                  </a:lnTo>
                  <a:lnTo>
                    <a:pt x="154051" y="752500"/>
                  </a:lnTo>
                  <a:lnTo>
                    <a:pt x="157949" y="775106"/>
                  </a:lnTo>
                  <a:lnTo>
                    <a:pt x="169227" y="793737"/>
                  </a:lnTo>
                  <a:lnTo>
                    <a:pt x="187210" y="806399"/>
                  </a:lnTo>
                  <a:lnTo>
                    <a:pt x="211264" y="811060"/>
                  </a:lnTo>
                  <a:lnTo>
                    <a:pt x="214350" y="811060"/>
                  </a:lnTo>
                  <a:lnTo>
                    <a:pt x="220167" y="811403"/>
                  </a:lnTo>
                  <a:lnTo>
                    <a:pt x="223113" y="808913"/>
                  </a:lnTo>
                  <a:lnTo>
                    <a:pt x="224028" y="809421"/>
                  </a:lnTo>
                  <a:lnTo>
                    <a:pt x="225501" y="810526"/>
                  </a:lnTo>
                  <a:lnTo>
                    <a:pt x="225501" y="821931"/>
                  </a:lnTo>
                  <a:lnTo>
                    <a:pt x="221170" y="827557"/>
                  </a:lnTo>
                  <a:lnTo>
                    <a:pt x="221056" y="827709"/>
                  </a:lnTo>
                  <a:lnTo>
                    <a:pt x="209918" y="827709"/>
                  </a:lnTo>
                  <a:lnTo>
                    <a:pt x="202095" y="827163"/>
                  </a:lnTo>
                  <a:lnTo>
                    <a:pt x="193852" y="825195"/>
                  </a:lnTo>
                  <a:lnTo>
                    <a:pt x="185496" y="821321"/>
                  </a:lnTo>
                  <a:lnTo>
                    <a:pt x="177330" y="815086"/>
                  </a:lnTo>
                  <a:lnTo>
                    <a:pt x="156337" y="844080"/>
                  </a:lnTo>
                  <a:lnTo>
                    <a:pt x="169443" y="853960"/>
                  </a:lnTo>
                  <a:lnTo>
                    <a:pt x="182473" y="859942"/>
                  </a:lnTo>
                  <a:lnTo>
                    <a:pt x="195503" y="862901"/>
                  </a:lnTo>
                  <a:lnTo>
                    <a:pt x="208572" y="863701"/>
                  </a:lnTo>
                  <a:lnTo>
                    <a:pt x="223837" y="862545"/>
                  </a:lnTo>
                  <a:lnTo>
                    <a:pt x="239306" y="858024"/>
                  </a:lnTo>
                  <a:lnTo>
                    <a:pt x="253479" y="848499"/>
                  </a:lnTo>
                  <a:lnTo>
                    <a:pt x="264820" y="832396"/>
                  </a:lnTo>
                  <a:lnTo>
                    <a:pt x="267030" y="827709"/>
                  </a:lnTo>
                  <a:lnTo>
                    <a:pt x="267106" y="827557"/>
                  </a:lnTo>
                  <a:lnTo>
                    <a:pt x="269011" y="820597"/>
                  </a:lnTo>
                  <a:lnTo>
                    <a:pt x="268960" y="808913"/>
                  </a:lnTo>
                  <a:lnTo>
                    <a:pt x="267373" y="800862"/>
                  </a:lnTo>
                  <a:lnTo>
                    <a:pt x="263144" y="792403"/>
                  </a:lnTo>
                  <a:lnTo>
                    <a:pt x="259334" y="788492"/>
                  </a:lnTo>
                  <a:lnTo>
                    <a:pt x="259334" y="785812"/>
                  </a:lnTo>
                  <a:lnTo>
                    <a:pt x="266039" y="777633"/>
                  </a:lnTo>
                  <a:lnTo>
                    <a:pt x="268592" y="770229"/>
                  </a:lnTo>
                  <a:lnTo>
                    <a:pt x="269532" y="767499"/>
                  </a:lnTo>
                  <a:lnTo>
                    <a:pt x="271157" y="759955"/>
                  </a:lnTo>
                  <a:close/>
                </a:path>
                <a:path w="915034" h="864235">
                  <a:moveTo>
                    <a:pt x="345440" y="702119"/>
                  </a:moveTo>
                  <a:lnTo>
                    <a:pt x="344081" y="702564"/>
                  </a:lnTo>
                  <a:lnTo>
                    <a:pt x="342036" y="702005"/>
                  </a:lnTo>
                  <a:lnTo>
                    <a:pt x="333844" y="702005"/>
                  </a:lnTo>
                  <a:lnTo>
                    <a:pt x="327710" y="705713"/>
                  </a:lnTo>
                  <a:lnTo>
                    <a:pt x="319112" y="709041"/>
                  </a:lnTo>
                  <a:lnTo>
                    <a:pt x="319112" y="702081"/>
                  </a:lnTo>
                  <a:lnTo>
                    <a:pt x="276313" y="702081"/>
                  </a:lnTo>
                  <a:lnTo>
                    <a:pt x="276313" y="823328"/>
                  </a:lnTo>
                  <a:lnTo>
                    <a:pt x="319176" y="823328"/>
                  </a:lnTo>
                  <a:lnTo>
                    <a:pt x="319176" y="765187"/>
                  </a:lnTo>
                  <a:lnTo>
                    <a:pt x="319341" y="757072"/>
                  </a:lnTo>
                  <a:lnTo>
                    <a:pt x="345440" y="741680"/>
                  </a:lnTo>
                  <a:lnTo>
                    <a:pt x="345440" y="702119"/>
                  </a:lnTo>
                  <a:close/>
                </a:path>
                <a:path w="915034" h="864235">
                  <a:moveTo>
                    <a:pt x="393801" y="702614"/>
                  </a:moveTo>
                  <a:lnTo>
                    <a:pt x="350443" y="702614"/>
                  </a:lnTo>
                  <a:lnTo>
                    <a:pt x="350443" y="822794"/>
                  </a:lnTo>
                  <a:lnTo>
                    <a:pt x="393801" y="822794"/>
                  </a:lnTo>
                  <a:lnTo>
                    <a:pt x="393801" y="702614"/>
                  </a:lnTo>
                  <a:close/>
                </a:path>
                <a:path w="915034" h="864235">
                  <a:moveTo>
                    <a:pt x="393801" y="652119"/>
                  </a:moveTo>
                  <a:lnTo>
                    <a:pt x="350443" y="652119"/>
                  </a:lnTo>
                  <a:lnTo>
                    <a:pt x="350443" y="689571"/>
                  </a:lnTo>
                  <a:lnTo>
                    <a:pt x="393801" y="689571"/>
                  </a:lnTo>
                  <a:lnTo>
                    <a:pt x="393801" y="652119"/>
                  </a:lnTo>
                  <a:close/>
                </a:path>
                <a:path w="915034" h="864235">
                  <a:moveTo>
                    <a:pt x="550316" y="668362"/>
                  </a:moveTo>
                  <a:lnTo>
                    <a:pt x="535774" y="660196"/>
                  </a:lnTo>
                  <a:lnTo>
                    <a:pt x="521119" y="654824"/>
                  </a:lnTo>
                  <a:lnTo>
                    <a:pt x="506628" y="651865"/>
                  </a:lnTo>
                  <a:lnTo>
                    <a:pt x="492569" y="650963"/>
                  </a:lnTo>
                  <a:lnTo>
                    <a:pt x="456984" y="657834"/>
                  </a:lnTo>
                  <a:lnTo>
                    <a:pt x="426885" y="676884"/>
                  </a:lnTo>
                  <a:lnTo>
                    <a:pt x="406057" y="705815"/>
                  </a:lnTo>
                  <a:lnTo>
                    <a:pt x="398284" y="742289"/>
                  </a:lnTo>
                  <a:lnTo>
                    <a:pt x="406057" y="778764"/>
                  </a:lnTo>
                  <a:lnTo>
                    <a:pt x="426885" y="807694"/>
                  </a:lnTo>
                  <a:lnTo>
                    <a:pt x="456984" y="826744"/>
                  </a:lnTo>
                  <a:lnTo>
                    <a:pt x="492569" y="833615"/>
                  </a:lnTo>
                  <a:lnTo>
                    <a:pt x="502805" y="833081"/>
                  </a:lnTo>
                  <a:lnTo>
                    <a:pt x="550265" y="814666"/>
                  </a:lnTo>
                  <a:lnTo>
                    <a:pt x="550265" y="739140"/>
                  </a:lnTo>
                  <a:lnTo>
                    <a:pt x="478955" y="739140"/>
                  </a:lnTo>
                  <a:lnTo>
                    <a:pt x="502589" y="768807"/>
                  </a:lnTo>
                  <a:lnTo>
                    <a:pt x="503123" y="786422"/>
                  </a:lnTo>
                  <a:lnTo>
                    <a:pt x="502653" y="786904"/>
                  </a:lnTo>
                  <a:lnTo>
                    <a:pt x="499516" y="787412"/>
                  </a:lnTo>
                  <a:lnTo>
                    <a:pt x="492836" y="787412"/>
                  </a:lnTo>
                  <a:lnTo>
                    <a:pt x="475678" y="784567"/>
                  </a:lnTo>
                  <a:lnTo>
                    <a:pt x="459930" y="776097"/>
                  </a:lnTo>
                  <a:lnTo>
                    <a:pt x="448411" y="762063"/>
                  </a:lnTo>
                  <a:lnTo>
                    <a:pt x="443953" y="742556"/>
                  </a:lnTo>
                  <a:lnTo>
                    <a:pt x="448208" y="723684"/>
                  </a:lnTo>
                  <a:lnTo>
                    <a:pt x="459384" y="709396"/>
                  </a:lnTo>
                  <a:lnTo>
                    <a:pt x="475145" y="700328"/>
                  </a:lnTo>
                  <a:lnTo>
                    <a:pt x="493115" y="697166"/>
                  </a:lnTo>
                  <a:lnTo>
                    <a:pt x="501319" y="697953"/>
                  </a:lnTo>
                  <a:lnTo>
                    <a:pt x="510565" y="700328"/>
                  </a:lnTo>
                  <a:lnTo>
                    <a:pt x="519557" y="704354"/>
                  </a:lnTo>
                  <a:lnTo>
                    <a:pt x="526986" y="710057"/>
                  </a:lnTo>
                  <a:lnTo>
                    <a:pt x="550316" y="668362"/>
                  </a:lnTo>
                  <a:close/>
                </a:path>
                <a:path w="915034" h="864235">
                  <a:moveTo>
                    <a:pt x="682739" y="762215"/>
                  </a:moveTo>
                  <a:lnTo>
                    <a:pt x="667867" y="721906"/>
                  </a:lnTo>
                  <a:lnTo>
                    <a:pt x="639762" y="703541"/>
                  </a:lnTo>
                  <a:lnTo>
                    <a:pt x="639762" y="762749"/>
                  </a:lnTo>
                  <a:lnTo>
                    <a:pt x="637946" y="771232"/>
                  </a:lnTo>
                  <a:lnTo>
                    <a:pt x="633183" y="777659"/>
                  </a:lnTo>
                  <a:lnTo>
                    <a:pt x="626465" y="781735"/>
                  </a:lnTo>
                  <a:lnTo>
                    <a:pt x="618807" y="783170"/>
                  </a:lnTo>
                  <a:lnTo>
                    <a:pt x="610539" y="781532"/>
                  </a:lnTo>
                  <a:lnTo>
                    <a:pt x="603897" y="777113"/>
                  </a:lnTo>
                  <a:lnTo>
                    <a:pt x="599465" y="770610"/>
                  </a:lnTo>
                  <a:lnTo>
                    <a:pt x="597852" y="762749"/>
                  </a:lnTo>
                  <a:lnTo>
                    <a:pt x="599655" y="754265"/>
                  </a:lnTo>
                  <a:lnTo>
                    <a:pt x="604418" y="747839"/>
                  </a:lnTo>
                  <a:lnTo>
                    <a:pt x="611136" y="743762"/>
                  </a:lnTo>
                  <a:lnTo>
                    <a:pt x="618807" y="742340"/>
                  </a:lnTo>
                  <a:lnTo>
                    <a:pt x="627062" y="743966"/>
                  </a:lnTo>
                  <a:lnTo>
                    <a:pt x="633717" y="748385"/>
                  </a:lnTo>
                  <a:lnTo>
                    <a:pt x="638149" y="754888"/>
                  </a:lnTo>
                  <a:lnTo>
                    <a:pt x="639648" y="762215"/>
                  </a:lnTo>
                  <a:lnTo>
                    <a:pt x="639762" y="762749"/>
                  </a:lnTo>
                  <a:lnTo>
                    <a:pt x="639762" y="703541"/>
                  </a:lnTo>
                  <a:lnTo>
                    <a:pt x="625551" y="698830"/>
                  </a:lnTo>
                  <a:lnTo>
                    <a:pt x="619112" y="698296"/>
                  </a:lnTo>
                  <a:lnTo>
                    <a:pt x="616826" y="698030"/>
                  </a:lnTo>
                  <a:lnTo>
                    <a:pt x="568134" y="721906"/>
                  </a:lnTo>
                  <a:lnTo>
                    <a:pt x="554342" y="762215"/>
                  </a:lnTo>
                  <a:lnTo>
                    <a:pt x="559244" y="786879"/>
                  </a:lnTo>
                  <a:lnTo>
                    <a:pt x="572757" y="807224"/>
                  </a:lnTo>
                  <a:lnTo>
                    <a:pt x="593039" y="821042"/>
                  </a:lnTo>
                  <a:lnTo>
                    <a:pt x="618274" y="826147"/>
                  </a:lnTo>
                  <a:lnTo>
                    <a:pt x="642734" y="821245"/>
                  </a:lnTo>
                  <a:lnTo>
                    <a:pt x="663295" y="807745"/>
                  </a:lnTo>
                  <a:lnTo>
                    <a:pt x="677456" y="787476"/>
                  </a:lnTo>
                  <a:lnTo>
                    <a:pt x="678357" y="783170"/>
                  </a:lnTo>
                  <a:lnTo>
                    <a:pt x="682625" y="762749"/>
                  </a:lnTo>
                  <a:lnTo>
                    <a:pt x="682739" y="762215"/>
                  </a:lnTo>
                  <a:close/>
                </a:path>
                <a:path w="915034" h="864235">
                  <a:moveTo>
                    <a:pt x="700646" y="57975"/>
                  </a:moveTo>
                  <a:lnTo>
                    <a:pt x="696112" y="35433"/>
                  </a:lnTo>
                  <a:lnTo>
                    <a:pt x="683742" y="16992"/>
                  </a:lnTo>
                  <a:lnTo>
                    <a:pt x="665403" y="4559"/>
                  </a:lnTo>
                  <a:lnTo>
                    <a:pt x="642912" y="0"/>
                  </a:lnTo>
                  <a:lnTo>
                    <a:pt x="252984" y="0"/>
                  </a:lnTo>
                  <a:lnTo>
                    <a:pt x="230492" y="4559"/>
                  </a:lnTo>
                  <a:lnTo>
                    <a:pt x="212140" y="16992"/>
                  </a:lnTo>
                  <a:lnTo>
                    <a:pt x="199771" y="35433"/>
                  </a:lnTo>
                  <a:lnTo>
                    <a:pt x="195249" y="57975"/>
                  </a:lnTo>
                  <a:lnTo>
                    <a:pt x="195249" y="530796"/>
                  </a:lnTo>
                  <a:lnTo>
                    <a:pt x="199771" y="553351"/>
                  </a:lnTo>
                  <a:lnTo>
                    <a:pt x="212140" y="571779"/>
                  </a:lnTo>
                  <a:lnTo>
                    <a:pt x="230492" y="584212"/>
                  </a:lnTo>
                  <a:lnTo>
                    <a:pt x="252984" y="588772"/>
                  </a:lnTo>
                  <a:lnTo>
                    <a:pt x="642912" y="588772"/>
                  </a:lnTo>
                  <a:lnTo>
                    <a:pt x="665403" y="584212"/>
                  </a:lnTo>
                  <a:lnTo>
                    <a:pt x="683742" y="571779"/>
                  </a:lnTo>
                  <a:lnTo>
                    <a:pt x="696112" y="553351"/>
                  </a:lnTo>
                  <a:lnTo>
                    <a:pt x="700646" y="530796"/>
                  </a:lnTo>
                  <a:lnTo>
                    <a:pt x="700646" y="57975"/>
                  </a:lnTo>
                  <a:close/>
                </a:path>
                <a:path w="915034" h="864235">
                  <a:moveTo>
                    <a:pt x="729716" y="653186"/>
                  </a:moveTo>
                  <a:lnTo>
                    <a:pt x="686904" y="653186"/>
                  </a:lnTo>
                  <a:lnTo>
                    <a:pt x="686904" y="822248"/>
                  </a:lnTo>
                  <a:lnTo>
                    <a:pt x="729716" y="822248"/>
                  </a:lnTo>
                  <a:lnTo>
                    <a:pt x="729716" y="653186"/>
                  </a:lnTo>
                  <a:close/>
                </a:path>
                <a:path w="915034" h="864235">
                  <a:moveTo>
                    <a:pt x="741680" y="11772"/>
                  </a:moveTo>
                  <a:lnTo>
                    <a:pt x="739241" y="11099"/>
                  </a:lnTo>
                  <a:lnTo>
                    <a:pt x="739241" y="13690"/>
                  </a:lnTo>
                  <a:lnTo>
                    <a:pt x="739241" y="18249"/>
                  </a:lnTo>
                  <a:lnTo>
                    <a:pt x="735457" y="17843"/>
                  </a:lnTo>
                  <a:lnTo>
                    <a:pt x="730364" y="17843"/>
                  </a:lnTo>
                  <a:lnTo>
                    <a:pt x="730364" y="13360"/>
                  </a:lnTo>
                  <a:lnTo>
                    <a:pt x="736879" y="13360"/>
                  </a:lnTo>
                  <a:lnTo>
                    <a:pt x="739241" y="13690"/>
                  </a:lnTo>
                  <a:lnTo>
                    <a:pt x="739241" y="11099"/>
                  </a:lnTo>
                  <a:lnTo>
                    <a:pt x="738632" y="10922"/>
                  </a:lnTo>
                  <a:lnTo>
                    <a:pt x="727925" y="10922"/>
                  </a:lnTo>
                  <a:lnTo>
                    <a:pt x="727925" y="28308"/>
                  </a:lnTo>
                  <a:lnTo>
                    <a:pt x="730364" y="28308"/>
                  </a:lnTo>
                  <a:lnTo>
                    <a:pt x="730364" y="20281"/>
                  </a:lnTo>
                  <a:lnTo>
                    <a:pt x="733298" y="20281"/>
                  </a:lnTo>
                  <a:lnTo>
                    <a:pt x="738505" y="28308"/>
                  </a:lnTo>
                  <a:lnTo>
                    <a:pt x="741438" y="28308"/>
                  </a:lnTo>
                  <a:lnTo>
                    <a:pt x="736193" y="20281"/>
                  </a:lnTo>
                  <a:lnTo>
                    <a:pt x="739140" y="20281"/>
                  </a:lnTo>
                  <a:lnTo>
                    <a:pt x="741680" y="18935"/>
                  </a:lnTo>
                  <a:lnTo>
                    <a:pt x="741680" y="18249"/>
                  </a:lnTo>
                  <a:lnTo>
                    <a:pt x="741680" y="13360"/>
                  </a:lnTo>
                  <a:lnTo>
                    <a:pt x="741680" y="11772"/>
                  </a:lnTo>
                  <a:close/>
                </a:path>
                <a:path w="915034" h="864235">
                  <a:moveTo>
                    <a:pt x="749833" y="10922"/>
                  </a:moveTo>
                  <a:lnTo>
                    <a:pt x="747382" y="8458"/>
                  </a:lnTo>
                  <a:lnTo>
                    <a:pt x="747382" y="12217"/>
                  </a:lnTo>
                  <a:lnTo>
                    <a:pt x="747382" y="27203"/>
                  </a:lnTo>
                  <a:lnTo>
                    <a:pt x="741159" y="33147"/>
                  </a:lnTo>
                  <a:lnTo>
                    <a:pt x="726579" y="33147"/>
                  </a:lnTo>
                  <a:lnTo>
                    <a:pt x="720344" y="27203"/>
                  </a:lnTo>
                  <a:lnTo>
                    <a:pt x="720344" y="12217"/>
                  </a:lnTo>
                  <a:lnTo>
                    <a:pt x="726579" y="6273"/>
                  </a:lnTo>
                  <a:lnTo>
                    <a:pt x="741159" y="6273"/>
                  </a:lnTo>
                  <a:lnTo>
                    <a:pt x="747382" y="12217"/>
                  </a:lnTo>
                  <a:lnTo>
                    <a:pt x="747382" y="8458"/>
                  </a:lnTo>
                  <a:lnTo>
                    <a:pt x="745223" y="6273"/>
                  </a:lnTo>
                  <a:lnTo>
                    <a:pt x="742784" y="3835"/>
                  </a:lnTo>
                  <a:lnTo>
                    <a:pt x="724954" y="3835"/>
                  </a:lnTo>
                  <a:lnTo>
                    <a:pt x="717905" y="10922"/>
                  </a:lnTo>
                  <a:lnTo>
                    <a:pt x="717905" y="28549"/>
                  </a:lnTo>
                  <a:lnTo>
                    <a:pt x="724954" y="35598"/>
                  </a:lnTo>
                  <a:lnTo>
                    <a:pt x="742784" y="35598"/>
                  </a:lnTo>
                  <a:lnTo>
                    <a:pt x="745236" y="33147"/>
                  </a:lnTo>
                  <a:lnTo>
                    <a:pt x="749833" y="28549"/>
                  </a:lnTo>
                  <a:lnTo>
                    <a:pt x="749833" y="10922"/>
                  </a:lnTo>
                  <a:close/>
                </a:path>
                <a:path w="915034" h="864235">
                  <a:moveTo>
                    <a:pt x="867308" y="653542"/>
                  </a:moveTo>
                  <a:lnTo>
                    <a:pt x="824992" y="653542"/>
                  </a:lnTo>
                  <a:lnTo>
                    <a:pt x="824953" y="699198"/>
                  </a:lnTo>
                  <a:lnTo>
                    <a:pt x="824496" y="699198"/>
                  </a:lnTo>
                  <a:lnTo>
                    <a:pt x="824103" y="699655"/>
                  </a:lnTo>
                  <a:lnTo>
                    <a:pt x="818502" y="697509"/>
                  </a:lnTo>
                  <a:lnTo>
                    <a:pt x="818502" y="757402"/>
                  </a:lnTo>
                  <a:lnTo>
                    <a:pt x="816838" y="765568"/>
                  </a:lnTo>
                  <a:lnTo>
                    <a:pt x="812469" y="772071"/>
                  </a:lnTo>
                  <a:lnTo>
                    <a:pt x="805903" y="776478"/>
                  </a:lnTo>
                  <a:lnTo>
                    <a:pt x="797826" y="778090"/>
                  </a:lnTo>
                  <a:lnTo>
                    <a:pt x="790016" y="776478"/>
                  </a:lnTo>
                  <a:lnTo>
                    <a:pt x="783196" y="772071"/>
                  </a:lnTo>
                  <a:lnTo>
                    <a:pt x="778421" y="765568"/>
                  </a:lnTo>
                  <a:lnTo>
                    <a:pt x="776605" y="757669"/>
                  </a:lnTo>
                  <a:lnTo>
                    <a:pt x="778421" y="749414"/>
                  </a:lnTo>
                  <a:lnTo>
                    <a:pt x="783196" y="742772"/>
                  </a:lnTo>
                  <a:lnTo>
                    <a:pt x="789978" y="738352"/>
                  </a:lnTo>
                  <a:lnTo>
                    <a:pt x="797826" y="736727"/>
                  </a:lnTo>
                  <a:lnTo>
                    <a:pt x="805903" y="738352"/>
                  </a:lnTo>
                  <a:lnTo>
                    <a:pt x="812482" y="742772"/>
                  </a:lnTo>
                  <a:lnTo>
                    <a:pt x="816914" y="749414"/>
                  </a:lnTo>
                  <a:lnTo>
                    <a:pt x="818502" y="757402"/>
                  </a:lnTo>
                  <a:lnTo>
                    <a:pt x="818502" y="697509"/>
                  </a:lnTo>
                  <a:lnTo>
                    <a:pt x="817740" y="697217"/>
                  </a:lnTo>
                  <a:lnTo>
                    <a:pt x="811339" y="695553"/>
                  </a:lnTo>
                  <a:lnTo>
                    <a:pt x="804824" y="694601"/>
                  </a:lnTo>
                  <a:lnTo>
                    <a:pt x="798093" y="694283"/>
                  </a:lnTo>
                  <a:lnTo>
                    <a:pt x="773455" y="699058"/>
                  </a:lnTo>
                  <a:lnTo>
                    <a:pt x="753110" y="712279"/>
                  </a:lnTo>
                  <a:lnTo>
                    <a:pt x="739267" y="732358"/>
                  </a:lnTo>
                  <a:lnTo>
                    <a:pt x="734225" y="757402"/>
                  </a:lnTo>
                  <a:lnTo>
                    <a:pt x="734161" y="757669"/>
                  </a:lnTo>
                  <a:lnTo>
                    <a:pt x="739063" y="782345"/>
                  </a:lnTo>
                  <a:lnTo>
                    <a:pt x="752563" y="802690"/>
                  </a:lnTo>
                  <a:lnTo>
                    <a:pt x="772833" y="816508"/>
                  </a:lnTo>
                  <a:lnTo>
                    <a:pt x="798093" y="821601"/>
                  </a:lnTo>
                  <a:lnTo>
                    <a:pt x="804278" y="821309"/>
                  </a:lnTo>
                  <a:lnTo>
                    <a:pt x="810945" y="820369"/>
                  </a:lnTo>
                  <a:lnTo>
                    <a:pt x="817930" y="818692"/>
                  </a:lnTo>
                  <a:lnTo>
                    <a:pt x="825055" y="816178"/>
                  </a:lnTo>
                  <a:lnTo>
                    <a:pt x="825055" y="822604"/>
                  </a:lnTo>
                  <a:lnTo>
                    <a:pt x="867308" y="822604"/>
                  </a:lnTo>
                  <a:lnTo>
                    <a:pt x="867308" y="816178"/>
                  </a:lnTo>
                  <a:lnTo>
                    <a:pt x="867308" y="778090"/>
                  </a:lnTo>
                  <a:lnTo>
                    <a:pt x="867308" y="736727"/>
                  </a:lnTo>
                  <a:lnTo>
                    <a:pt x="867308" y="699655"/>
                  </a:lnTo>
                  <a:lnTo>
                    <a:pt x="867308" y="653542"/>
                  </a:lnTo>
                  <a:close/>
                </a:path>
                <a:path w="915034" h="864235">
                  <a:moveTo>
                    <a:pt x="906259" y="644893"/>
                  </a:moveTo>
                  <a:lnTo>
                    <a:pt x="903820" y="644220"/>
                  </a:lnTo>
                  <a:lnTo>
                    <a:pt x="903820" y="646811"/>
                  </a:lnTo>
                  <a:lnTo>
                    <a:pt x="903820" y="651370"/>
                  </a:lnTo>
                  <a:lnTo>
                    <a:pt x="900036" y="650963"/>
                  </a:lnTo>
                  <a:lnTo>
                    <a:pt x="894943" y="650963"/>
                  </a:lnTo>
                  <a:lnTo>
                    <a:pt x="894943" y="646480"/>
                  </a:lnTo>
                  <a:lnTo>
                    <a:pt x="901458" y="646480"/>
                  </a:lnTo>
                  <a:lnTo>
                    <a:pt x="903820" y="646811"/>
                  </a:lnTo>
                  <a:lnTo>
                    <a:pt x="903820" y="644220"/>
                  </a:lnTo>
                  <a:lnTo>
                    <a:pt x="903211" y="644042"/>
                  </a:lnTo>
                  <a:lnTo>
                    <a:pt x="892505" y="644042"/>
                  </a:lnTo>
                  <a:lnTo>
                    <a:pt x="892505" y="661428"/>
                  </a:lnTo>
                  <a:lnTo>
                    <a:pt x="894943" y="661428"/>
                  </a:lnTo>
                  <a:lnTo>
                    <a:pt x="894943" y="653402"/>
                  </a:lnTo>
                  <a:lnTo>
                    <a:pt x="897877" y="653402"/>
                  </a:lnTo>
                  <a:lnTo>
                    <a:pt x="903084" y="661428"/>
                  </a:lnTo>
                  <a:lnTo>
                    <a:pt x="906018" y="661428"/>
                  </a:lnTo>
                  <a:lnTo>
                    <a:pt x="900772" y="653402"/>
                  </a:lnTo>
                  <a:lnTo>
                    <a:pt x="903719" y="653402"/>
                  </a:lnTo>
                  <a:lnTo>
                    <a:pt x="906259" y="652068"/>
                  </a:lnTo>
                  <a:lnTo>
                    <a:pt x="906259" y="651370"/>
                  </a:lnTo>
                  <a:lnTo>
                    <a:pt x="906259" y="646480"/>
                  </a:lnTo>
                  <a:lnTo>
                    <a:pt x="906259" y="644893"/>
                  </a:lnTo>
                  <a:close/>
                </a:path>
                <a:path w="915034" h="864235">
                  <a:moveTo>
                    <a:pt x="914412" y="644042"/>
                  </a:moveTo>
                  <a:lnTo>
                    <a:pt x="911961" y="641578"/>
                  </a:lnTo>
                  <a:lnTo>
                    <a:pt x="911961" y="645350"/>
                  </a:lnTo>
                  <a:lnTo>
                    <a:pt x="911961" y="660323"/>
                  </a:lnTo>
                  <a:lnTo>
                    <a:pt x="905738" y="666267"/>
                  </a:lnTo>
                  <a:lnTo>
                    <a:pt x="891159" y="666267"/>
                  </a:lnTo>
                  <a:lnTo>
                    <a:pt x="884923" y="660323"/>
                  </a:lnTo>
                  <a:lnTo>
                    <a:pt x="884923" y="645350"/>
                  </a:lnTo>
                  <a:lnTo>
                    <a:pt x="891159" y="639406"/>
                  </a:lnTo>
                  <a:lnTo>
                    <a:pt x="905738" y="639406"/>
                  </a:lnTo>
                  <a:lnTo>
                    <a:pt x="911961" y="645350"/>
                  </a:lnTo>
                  <a:lnTo>
                    <a:pt x="911961" y="641578"/>
                  </a:lnTo>
                  <a:lnTo>
                    <a:pt x="909815" y="639406"/>
                  </a:lnTo>
                  <a:lnTo>
                    <a:pt x="907364" y="636955"/>
                  </a:lnTo>
                  <a:lnTo>
                    <a:pt x="889533" y="636955"/>
                  </a:lnTo>
                  <a:lnTo>
                    <a:pt x="882484" y="644042"/>
                  </a:lnTo>
                  <a:lnTo>
                    <a:pt x="882484" y="661670"/>
                  </a:lnTo>
                  <a:lnTo>
                    <a:pt x="889533" y="668718"/>
                  </a:lnTo>
                  <a:lnTo>
                    <a:pt x="907364" y="668718"/>
                  </a:lnTo>
                  <a:lnTo>
                    <a:pt x="909815" y="666267"/>
                  </a:lnTo>
                  <a:lnTo>
                    <a:pt x="914412" y="661670"/>
                  </a:lnTo>
                  <a:lnTo>
                    <a:pt x="914412" y="644042"/>
                  </a:lnTo>
                  <a:close/>
                </a:path>
              </a:pathLst>
            </a:custGeom>
            <a:solidFill>
              <a:srgbClr val="FFFFFF"/>
            </a:solidFill>
          </p:spPr>
          <p:txBody>
            <a:bodyPr wrap="square" lIns="0" tIns="0" rIns="0" bIns="0" rtlCol="0"/>
            <a:lstStyle/>
            <a:p>
              <a:endParaRPr sz="1350">
                <a:solidFill>
                  <a:prstClr val="black"/>
                </a:solidFill>
                <a:latin typeface="Calibri" panose="020F0502020204030204"/>
              </a:endParaRPr>
            </a:p>
          </p:txBody>
        </p:sp>
        <p:sp>
          <p:nvSpPr>
            <p:cNvPr id="52" name="object 8">
              <a:extLst>
                <a:ext uri="{FF2B5EF4-FFF2-40B4-BE49-F238E27FC236}">
                  <a16:creationId xmlns:a16="http://schemas.microsoft.com/office/drawing/2014/main" id="{1F358AF4-B65D-26A8-9103-DF384DC59D9C}"/>
                </a:ext>
              </a:extLst>
            </p:cNvPr>
            <p:cNvSpPr/>
            <p:nvPr/>
          </p:nvSpPr>
          <p:spPr>
            <a:xfrm>
              <a:off x="11153120" y="257928"/>
              <a:ext cx="386080" cy="431800"/>
            </a:xfrm>
            <a:custGeom>
              <a:avLst/>
              <a:gdLst/>
              <a:ahLst/>
              <a:cxnLst/>
              <a:rect l="l" t="t" r="r" b="b"/>
              <a:pathLst>
                <a:path w="386079" h="431800">
                  <a:moveTo>
                    <a:pt x="82191" y="0"/>
                  </a:moveTo>
                  <a:lnTo>
                    <a:pt x="39748" y="1445"/>
                  </a:lnTo>
                  <a:lnTo>
                    <a:pt x="0" y="6066"/>
                  </a:lnTo>
                  <a:lnTo>
                    <a:pt x="0" y="221000"/>
                  </a:lnTo>
                  <a:lnTo>
                    <a:pt x="10902" y="207682"/>
                  </a:lnTo>
                  <a:lnTo>
                    <a:pt x="23025" y="200842"/>
                  </a:lnTo>
                  <a:lnTo>
                    <a:pt x="44005" y="198323"/>
                  </a:lnTo>
                  <a:lnTo>
                    <a:pt x="81483" y="197963"/>
                  </a:lnTo>
                  <a:lnTo>
                    <a:pt x="122927" y="207162"/>
                  </a:lnTo>
                  <a:lnTo>
                    <a:pt x="169497" y="251026"/>
                  </a:lnTo>
                  <a:lnTo>
                    <a:pt x="186067" y="291408"/>
                  </a:lnTo>
                  <a:lnTo>
                    <a:pt x="189534" y="337320"/>
                  </a:lnTo>
                  <a:lnTo>
                    <a:pt x="189036" y="367775"/>
                  </a:lnTo>
                  <a:lnTo>
                    <a:pt x="189091" y="398507"/>
                  </a:lnTo>
                  <a:lnTo>
                    <a:pt x="189534" y="431795"/>
                  </a:lnTo>
                  <a:lnTo>
                    <a:pt x="385572" y="431795"/>
                  </a:lnTo>
                  <a:lnTo>
                    <a:pt x="385572" y="258783"/>
                  </a:lnTo>
                  <a:lnTo>
                    <a:pt x="364079" y="175844"/>
                  </a:lnTo>
                  <a:lnTo>
                    <a:pt x="342031" y="126671"/>
                  </a:lnTo>
                  <a:lnTo>
                    <a:pt x="306031" y="91891"/>
                  </a:lnTo>
                  <a:lnTo>
                    <a:pt x="242684" y="52129"/>
                  </a:lnTo>
                  <a:lnTo>
                    <a:pt x="181959" y="21599"/>
                  </a:lnTo>
                  <a:lnTo>
                    <a:pt x="129028" y="5470"/>
                  </a:lnTo>
                  <a:lnTo>
                    <a:pt x="82191" y="0"/>
                  </a:lnTo>
                  <a:close/>
                </a:path>
              </a:pathLst>
            </a:custGeom>
            <a:solidFill>
              <a:srgbClr val="84BD41"/>
            </a:solidFill>
          </p:spPr>
          <p:txBody>
            <a:bodyPr wrap="square" lIns="0" tIns="0" rIns="0" bIns="0" rtlCol="0"/>
            <a:lstStyle/>
            <a:p>
              <a:endParaRPr sz="1350">
                <a:solidFill>
                  <a:prstClr val="black"/>
                </a:solidFill>
                <a:latin typeface="Calibri" panose="020F0502020204030204"/>
              </a:endParaRPr>
            </a:p>
          </p:txBody>
        </p:sp>
        <p:sp>
          <p:nvSpPr>
            <p:cNvPr id="53" name="object 9">
              <a:extLst>
                <a:ext uri="{FF2B5EF4-FFF2-40B4-BE49-F238E27FC236}">
                  <a16:creationId xmlns:a16="http://schemas.microsoft.com/office/drawing/2014/main" id="{199AA988-B08C-BEA9-BC7F-5A1F68D9F59B}"/>
                </a:ext>
              </a:extLst>
            </p:cNvPr>
            <p:cNvSpPr/>
            <p:nvPr/>
          </p:nvSpPr>
          <p:spPr>
            <a:xfrm>
              <a:off x="11342658" y="122877"/>
              <a:ext cx="196850" cy="394335"/>
            </a:xfrm>
            <a:custGeom>
              <a:avLst/>
              <a:gdLst/>
              <a:ahLst/>
              <a:cxnLst/>
              <a:rect l="l" t="t" r="r" b="b"/>
              <a:pathLst>
                <a:path w="196850" h="394334">
                  <a:moveTo>
                    <a:pt x="95656" y="0"/>
                  </a:moveTo>
                  <a:lnTo>
                    <a:pt x="62273" y="5525"/>
                  </a:lnTo>
                  <a:lnTo>
                    <a:pt x="31440" y="21178"/>
                  </a:lnTo>
                  <a:lnTo>
                    <a:pt x="8800" y="45578"/>
                  </a:lnTo>
                  <a:lnTo>
                    <a:pt x="0" y="77342"/>
                  </a:lnTo>
                  <a:lnTo>
                    <a:pt x="0" y="157060"/>
                  </a:lnTo>
                  <a:lnTo>
                    <a:pt x="4557" y="157061"/>
                  </a:lnTo>
                  <a:lnTo>
                    <a:pt x="20073" y="161934"/>
                  </a:lnTo>
                  <a:lnTo>
                    <a:pt x="95059" y="215518"/>
                  </a:lnTo>
                  <a:lnTo>
                    <a:pt x="137837" y="254838"/>
                  </a:lnTo>
                  <a:lnTo>
                    <a:pt x="162675" y="286519"/>
                  </a:lnTo>
                  <a:lnTo>
                    <a:pt x="179096" y="327281"/>
                  </a:lnTo>
                  <a:lnTo>
                    <a:pt x="196621" y="393839"/>
                  </a:lnTo>
                  <a:lnTo>
                    <a:pt x="196621" y="93294"/>
                  </a:lnTo>
                  <a:lnTo>
                    <a:pt x="186989" y="52308"/>
                  </a:lnTo>
                  <a:lnTo>
                    <a:pt x="162521" y="23172"/>
                  </a:lnTo>
                  <a:lnTo>
                    <a:pt x="129863" y="5774"/>
                  </a:lnTo>
                  <a:lnTo>
                    <a:pt x="95656" y="0"/>
                  </a:lnTo>
                  <a:close/>
                </a:path>
              </a:pathLst>
            </a:custGeom>
            <a:solidFill>
              <a:srgbClr val="FFC82D"/>
            </a:solidFill>
          </p:spPr>
          <p:txBody>
            <a:bodyPr wrap="square" lIns="0" tIns="0" rIns="0" bIns="0" rtlCol="0"/>
            <a:lstStyle/>
            <a:p>
              <a:endParaRPr sz="1350">
                <a:solidFill>
                  <a:prstClr val="black"/>
                </a:solidFill>
                <a:latin typeface="Calibri" panose="020F0502020204030204"/>
              </a:endParaRPr>
            </a:p>
          </p:txBody>
        </p:sp>
        <p:sp>
          <p:nvSpPr>
            <p:cNvPr id="54" name="object 10">
              <a:extLst>
                <a:ext uri="{FF2B5EF4-FFF2-40B4-BE49-F238E27FC236}">
                  <a16:creationId xmlns:a16="http://schemas.microsoft.com/office/drawing/2014/main" id="{829DEDA6-1E9A-C125-F0AD-059625E3754C}"/>
                </a:ext>
              </a:extLst>
            </p:cNvPr>
            <p:cNvSpPr/>
            <p:nvPr/>
          </p:nvSpPr>
          <p:spPr>
            <a:xfrm>
              <a:off x="11537807" y="257152"/>
              <a:ext cx="113664" cy="280035"/>
            </a:xfrm>
            <a:custGeom>
              <a:avLst/>
              <a:gdLst/>
              <a:ahLst/>
              <a:cxnLst/>
              <a:rect l="l" t="t" r="r" b="b"/>
              <a:pathLst>
                <a:path w="113665" h="280034">
                  <a:moveTo>
                    <a:pt x="80247" y="0"/>
                  </a:moveTo>
                  <a:lnTo>
                    <a:pt x="57529" y="1489"/>
                  </a:lnTo>
                  <a:lnTo>
                    <a:pt x="34313" y="7795"/>
                  </a:lnTo>
                  <a:lnTo>
                    <a:pt x="0" y="20718"/>
                  </a:lnTo>
                  <a:lnTo>
                    <a:pt x="2654" y="279633"/>
                  </a:lnTo>
                  <a:lnTo>
                    <a:pt x="18977" y="244623"/>
                  </a:lnTo>
                  <a:lnTo>
                    <a:pt x="31368" y="225388"/>
                  </a:lnTo>
                  <a:lnTo>
                    <a:pt x="46084" y="215121"/>
                  </a:lnTo>
                  <a:lnTo>
                    <a:pt x="69380" y="207014"/>
                  </a:lnTo>
                  <a:lnTo>
                    <a:pt x="92895" y="200673"/>
                  </a:lnTo>
                  <a:lnTo>
                    <a:pt x="106059" y="198818"/>
                  </a:lnTo>
                  <a:lnTo>
                    <a:pt x="111805" y="199290"/>
                  </a:lnTo>
                  <a:lnTo>
                    <a:pt x="113068" y="199928"/>
                  </a:lnTo>
                  <a:lnTo>
                    <a:pt x="113068" y="1528"/>
                  </a:lnTo>
                  <a:lnTo>
                    <a:pt x="80247" y="0"/>
                  </a:lnTo>
                  <a:close/>
                </a:path>
              </a:pathLst>
            </a:custGeom>
            <a:solidFill>
              <a:srgbClr val="046B38"/>
            </a:solidFill>
          </p:spPr>
          <p:txBody>
            <a:bodyPr wrap="square" lIns="0" tIns="0" rIns="0" bIns="0" rtlCol="0"/>
            <a:lstStyle/>
            <a:p>
              <a:endParaRPr sz="1350">
                <a:solidFill>
                  <a:prstClr val="black"/>
                </a:solidFill>
                <a:latin typeface="Calibri" panose="020F0502020204030204"/>
              </a:endParaRPr>
            </a:p>
          </p:txBody>
        </p:sp>
        <p:sp>
          <p:nvSpPr>
            <p:cNvPr id="55" name="object 11">
              <a:extLst>
                <a:ext uri="{FF2B5EF4-FFF2-40B4-BE49-F238E27FC236}">
                  <a16:creationId xmlns:a16="http://schemas.microsoft.com/office/drawing/2014/main" id="{D039B916-4B98-593E-9CAA-B0B4A61761B3}"/>
                </a:ext>
              </a:extLst>
            </p:cNvPr>
            <p:cNvSpPr/>
            <p:nvPr/>
          </p:nvSpPr>
          <p:spPr>
            <a:xfrm>
              <a:off x="11146635" y="100672"/>
              <a:ext cx="514350" cy="598805"/>
            </a:xfrm>
            <a:custGeom>
              <a:avLst/>
              <a:gdLst/>
              <a:ahLst/>
              <a:cxnLst/>
              <a:rect l="l" t="t" r="r" b="b"/>
              <a:pathLst>
                <a:path w="514350" h="598805">
                  <a:moveTo>
                    <a:pt x="455256" y="0"/>
                  </a:moveTo>
                  <a:lnTo>
                    <a:pt x="58712" y="0"/>
                  </a:lnTo>
                  <a:lnTo>
                    <a:pt x="35843" y="4637"/>
                  </a:lnTo>
                  <a:lnTo>
                    <a:pt x="17183" y="17279"/>
                  </a:lnTo>
                  <a:lnTo>
                    <a:pt x="4608" y="36020"/>
                  </a:lnTo>
                  <a:lnTo>
                    <a:pt x="0" y="58953"/>
                  </a:lnTo>
                  <a:lnTo>
                    <a:pt x="0" y="539800"/>
                  </a:lnTo>
                  <a:lnTo>
                    <a:pt x="4608" y="562733"/>
                  </a:lnTo>
                  <a:lnTo>
                    <a:pt x="17183" y="581474"/>
                  </a:lnTo>
                  <a:lnTo>
                    <a:pt x="35843" y="594116"/>
                  </a:lnTo>
                  <a:lnTo>
                    <a:pt x="58712" y="598754"/>
                  </a:lnTo>
                  <a:lnTo>
                    <a:pt x="455256" y="598754"/>
                  </a:lnTo>
                  <a:lnTo>
                    <a:pt x="478125" y="594116"/>
                  </a:lnTo>
                  <a:lnTo>
                    <a:pt x="494637" y="582929"/>
                  </a:lnTo>
                  <a:lnTo>
                    <a:pt x="58712" y="582929"/>
                  </a:lnTo>
                  <a:lnTo>
                    <a:pt x="42034" y="579545"/>
                  </a:lnTo>
                  <a:lnTo>
                    <a:pt x="28400" y="570309"/>
                  </a:lnTo>
                  <a:lnTo>
                    <a:pt x="19200" y="556601"/>
                  </a:lnTo>
                  <a:lnTo>
                    <a:pt x="15824" y="539800"/>
                  </a:lnTo>
                  <a:lnTo>
                    <a:pt x="15824" y="381406"/>
                  </a:lnTo>
                  <a:lnTo>
                    <a:pt x="29886" y="373032"/>
                  </a:lnTo>
                  <a:lnTo>
                    <a:pt x="45196" y="366795"/>
                  </a:lnTo>
                  <a:lnTo>
                    <a:pt x="61558" y="362900"/>
                  </a:lnTo>
                  <a:lnTo>
                    <a:pt x="64949" y="362635"/>
                  </a:lnTo>
                  <a:lnTo>
                    <a:pt x="15824" y="362635"/>
                  </a:lnTo>
                  <a:lnTo>
                    <a:pt x="15824" y="308292"/>
                  </a:lnTo>
                  <a:lnTo>
                    <a:pt x="30772" y="303291"/>
                  </a:lnTo>
                  <a:lnTo>
                    <a:pt x="46291" y="299632"/>
                  </a:lnTo>
                  <a:lnTo>
                    <a:pt x="62315" y="297385"/>
                  </a:lnTo>
                  <a:lnTo>
                    <a:pt x="78778" y="296621"/>
                  </a:lnTo>
                  <a:lnTo>
                    <a:pt x="152664" y="296621"/>
                  </a:lnTo>
                  <a:lnTo>
                    <a:pt x="138202" y="291452"/>
                  </a:lnTo>
                  <a:lnTo>
                    <a:pt x="15824" y="291452"/>
                  </a:lnTo>
                  <a:lnTo>
                    <a:pt x="15824" y="240906"/>
                  </a:lnTo>
                  <a:lnTo>
                    <a:pt x="30833" y="237339"/>
                  </a:lnTo>
                  <a:lnTo>
                    <a:pt x="46643" y="234648"/>
                  </a:lnTo>
                  <a:lnTo>
                    <a:pt x="62562" y="233033"/>
                  </a:lnTo>
                  <a:lnTo>
                    <a:pt x="75506" y="232596"/>
                  </a:lnTo>
                  <a:lnTo>
                    <a:pt x="167648" y="232596"/>
                  </a:lnTo>
                  <a:lnTo>
                    <a:pt x="138199" y="224510"/>
                  </a:lnTo>
                  <a:lnTo>
                    <a:pt x="15824" y="224510"/>
                  </a:lnTo>
                  <a:lnTo>
                    <a:pt x="15824" y="172440"/>
                  </a:lnTo>
                  <a:lnTo>
                    <a:pt x="31197" y="169627"/>
                  </a:lnTo>
                  <a:lnTo>
                    <a:pt x="46824" y="167587"/>
                  </a:lnTo>
                  <a:lnTo>
                    <a:pt x="62690" y="166345"/>
                  </a:lnTo>
                  <a:lnTo>
                    <a:pt x="78778" y="165925"/>
                  </a:lnTo>
                  <a:lnTo>
                    <a:pt x="178269" y="165925"/>
                  </a:lnTo>
                  <a:lnTo>
                    <a:pt x="162547" y="160983"/>
                  </a:lnTo>
                  <a:lnTo>
                    <a:pt x="141132" y="156260"/>
                  </a:lnTo>
                  <a:lnTo>
                    <a:pt x="15824" y="156260"/>
                  </a:lnTo>
                  <a:lnTo>
                    <a:pt x="15824" y="58953"/>
                  </a:lnTo>
                  <a:lnTo>
                    <a:pt x="19200" y="42147"/>
                  </a:lnTo>
                  <a:lnTo>
                    <a:pt x="28400" y="28440"/>
                  </a:lnTo>
                  <a:lnTo>
                    <a:pt x="42034" y="19207"/>
                  </a:lnTo>
                  <a:lnTo>
                    <a:pt x="58712" y="15824"/>
                  </a:lnTo>
                  <a:lnTo>
                    <a:pt x="494637" y="15824"/>
                  </a:lnTo>
                  <a:lnTo>
                    <a:pt x="478125" y="4637"/>
                  </a:lnTo>
                  <a:lnTo>
                    <a:pt x="455256" y="0"/>
                  </a:lnTo>
                  <a:close/>
                </a:path>
                <a:path w="514350" h="598805">
                  <a:moveTo>
                    <a:pt x="136497" y="361556"/>
                  </a:moveTo>
                  <a:lnTo>
                    <a:pt x="78778" y="361556"/>
                  </a:lnTo>
                  <a:lnTo>
                    <a:pt x="121511" y="370185"/>
                  </a:lnTo>
                  <a:lnTo>
                    <a:pt x="156414" y="393722"/>
                  </a:lnTo>
                  <a:lnTo>
                    <a:pt x="179940" y="428614"/>
                  </a:lnTo>
                  <a:lnTo>
                    <a:pt x="188569" y="471360"/>
                  </a:lnTo>
                  <a:lnTo>
                    <a:pt x="188569" y="582929"/>
                  </a:lnTo>
                  <a:lnTo>
                    <a:pt x="204393" y="582929"/>
                  </a:lnTo>
                  <a:lnTo>
                    <a:pt x="204393" y="471360"/>
                  </a:lnTo>
                  <a:lnTo>
                    <a:pt x="194522" y="422466"/>
                  </a:lnTo>
                  <a:lnTo>
                    <a:pt x="167603" y="382533"/>
                  </a:lnTo>
                  <a:lnTo>
                    <a:pt x="136497" y="361556"/>
                  </a:lnTo>
                  <a:close/>
                </a:path>
                <a:path w="514350" h="598805">
                  <a:moveTo>
                    <a:pt x="152664" y="296621"/>
                  </a:moveTo>
                  <a:lnTo>
                    <a:pt x="78778" y="296621"/>
                  </a:lnTo>
                  <a:lnTo>
                    <a:pt x="125225" y="302862"/>
                  </a:lnTo>
                  <a:lnTo>
                    <a:pt x="166964" y="320474"/>
                  </a:lnTo>
                  <a:lnTo>
                    <a:pt x="202326" y="347794"/>
                  </a:lnTo>
                  <a:lnTo>
                    <a:pt x="229648" y="383156"/>
                  </a:lnTo>
                  <a:lnTo>
                    <a:pt x="247263" y="424895"/>
                  </a:lnTo>
                  <a:lnTo>
                    <a:pt x="253504" y="471360"/>
                  </a:lnTo>
                  <a:lnTo>
                    <a:pt x="253504" y="582929"/>
                  </a:lnTo>
                  <a:lnTo>
                    <a:pt x="269341" y="582929"/>
                  </a:lnTo>
                  <a:lnTo>
                    <a:pt x="269341" y="471360"/>
                  </a:lnTo>
                  <a:lnTo>
                    <a:pt x="264417" y="428614"/>
                  </a:lnTo>
                  <a:lnTo>
                    <a:pt x="264308" y="427666"/>
                  </a:lnTo>
                  <a:lnTo>
                    <a:pt x="249972" y="387555"/>
                  </a:lnTo>
                  <a:lnTo>
                    <a:pt x="227476" y="352172"/>
                  </a:lnTo>
                  <a:lnTo>
                    <a:pt x="197965" y="322661"/>
                  </a:lnTo>
                  <a:lnTo>
                    <a:pt x="162582" y="300166"/>
                  </a:lnTo>
                  <a:lnTo>
                    <a:pt x="152664" y="296621"/>
                  </a:lnTo>
                  <a:close/>
                </a:path>
                <a:path w="514350" h="598805">
                  <a:moveTo>
                    <a:pt x="167648" y="232596"/>
                  </a:moveTo>
                  <a:lnTo>
                    <a:pt x="79874" y="232596"/>
                  </a:lnTo>
                  <a:lnTo>
                    <a:pt x="126915" y="237339"/>
                  </a:lnTo>
                  <a:lnTo>
                    <a:pt x="171751" y="251257"/>
                  </a:lnTo>
                  <a:lnTo>
                    <a:pt x="212325" y="273281"/>
                  </a:lnTo>
                  <a:lnTo>
                    <a:pt x="247676" y="302448"/>
                  </a:lnTo>
                  <a:lnTo>
                    <a:pt x="276844" y="337800"/>
                  </a:lnTo>
                  <a:lnTo>
                    <a:pt x="298868" y="378374"/>
                  </a:lnTo>
                  <a:lnTo>
                    <a:pt x="312786" y="423210"/>
                  </a:lnTo>
                  <a:lnTo>
                    <a:pt x="317639" y="471360"/>
                  </a:lnTo>
                  <a:lnTo>
                    <a:pt x="317639" y="582929"/>
                  </a:lnTo>
                  <a:lnTo>
                    <a:pt x="333463" y="582929"/>
                  </a:lnTo>
                  <a:lnTo>
                    <a:pt x="333463" y="471360"/>
                  </a:lnTo>
                  <a:lnTo>
                    <a:pt x="329360" y="425578"/>
                  </a:lnTo>
                  <a:lnTo>
                    <a:pt x="317543" y="382533"/>
                  </a:lnTo>
                  <a:lnTo>
                    <a:pt x="298693" y="342809"/>
                  </a:lnTo>
                  <a:lnTo>
                    <a:pt x="273567" y="307261"/>
                  </a:lnTo>
                  <a:lnTo>
                    <a:pt x="242871" y="276564"/>
                  </a:lnTo>
                  <a:lnTo>
                    <a:pt x="207325" y="251436"/>
                  </a:lnTo>
                  <a:lnTo>
                    <a:pt x="167648" y="232596"/>
                  </a:lnTo>
                  <a:close/>
                </a:path>
                <a:path w="514350" h="598805">
                  <a:moveTo>
                    <a:pt x="178269" y="165925"/>
                  </a:moveTo>
                  <a:lnTo>
                    <a:pt x="78778" y="165925"/>
                  </a:lnTo>
                  <a:lnTo>
                    <a:pt x="128342" y="169922"/>
                  </a:lnTo>
                  <a:lnTo>
                    <a:pt x="175400" y="181496"/>
                  </a:lnTo>
                  <a:lnTo>
                    <a:pt x="219313" y="200015"/>
                  </a:lnTo>
                  <a:lnTo>
                    <a:pt x="258888" y="224510"/>
                  </a:lnTo>
                  <a:lnTo>
                    <a:pt x="295151" y="255381"/>
                  </a:lnTo>
                  <a:lnTo>
                    <a:pt x="325798" y="290968"/>
                  </a:lnTo>
                  <a:lnTo>
                    <a:pt x="350747" y="330988"/>
                  </a:lnTo>
                  <a:lnTo>
                    <a:pt x="369358" y="374810"/>
                  </a:lnTo>
                  <a:lnTo>
                    <a:pt x="380993" y="421806"/>
                  </a:lnTo>
                  <a:lnTo>
                    <a:pt x="385013" y="471360"/>
                  </a:lnTo>
                  <a:lnTo>
                    <a:pt x="385013" y="582929"/>
                  </a:lnTo>
                  <a:lnTo>
                    <a:pt x="400837" y="582929"/>
                  </a:lnTo>
                  <a:lnTo>
                    <a:pt x="400837" y="458063"/>
                  </a:lnTo>
                  <a:lnTo>
                    <a:pt x="411002" y="423210"/>
                  </a:lnTo>
                  <a:lnTo>
                    <a:pt x="411493" y="422466"/>
                  </a:lnTo>
                  <a:lnTo>
                    <a:pt x="421294" y="408952"/>
                  </a:lnTo>
                  <a:lnTo>
                    <a:pt x="400837" y="408952"/>
                  </a:lnTo>
                  <a:lnTo>
                    <a:pt x="400818" y="372757"/>
                  </a:lnTo>
                  <a:lnTo>
                    <a:pt x="385000" y="372757"/>
                  </a:lnTo>
                  <a:lnTo>
                    <a:pt x="385000" y="372552"/>
                  </a:lnTo>
                  <a:lnTo>
                    <a:pt x="384034" y="370185"/>
                  </a:lnTo>
                  <a:lnTo>
                    <a:pt x="375431" y="347262"/>
                  </a:lnTo>
                  <a:lnTo>
                    <a:pt x="363835" y="322835"/>
                  </a:lnTo>
                  <a:lnTo>
                    <a:pt x="350364" y="299632"/>
                  </a:lnTo>
                  <a:lnTo>
                    <a:pt x="335051" y="277609"/>
                  </a:lnTo>
                  <a:lnTo>
                    <a:pt x="335053" y="258305"/>
                  </a:lnTo>
                  <a:lnTo>
                    <a:pt x="319239" y="258305"/>
                  </a:lnTo>
                  <a:lnTo>
                    <a:pt x="308351" y="246628"/>
                  </a:lnTo>
                  <a:lnTo>
                    <a:pt x="296903" y="235502"/>
                  </a:lnTo>
                  <a:lnTo>
                    <a:pt x="284917" y="224947"/>
                  </a:lnTo>
                  <a:lnTo>
                    <a:pt x="272414" y="214985"/>
                  </a:lnTo>
                  <a:lnTo>
                    <a:pt x="272425" y="203758"/>
                  </a:lnTo>
                  <a:lnTo>
                    <a:pt x="256603" y="203758"/>
                  </a:lnTo>
                  <a:lnTo>
                    <a:pt x="244111" y="195846"/>
                  </a:lnTo>
                  <a:lnTo>
                    <a:pt x="231241" y="188502"/>
                  </a:lnTo>
                  <a:lnTo>
                    <a:pt x="218009" y="181745"/>
                  </a:lnTo>
                  <a:lnTo>
                    <a:pt x="204431" y="175590"/>
                  </a:lnTo>
                  <a:lnTo>
                    <a:pt x="204450" y="169227"/>
                  </a:lnTo>
                  <a:lnTo>
                    <a:pt x="188772" y="169227"/>
                  </a:lnTo>
                  <a:lnTo>
                    <a:pt x="178269" y="165925"/>
                  </a:lnTo>
                  <a:close/>
                </a:path>
                <a:path w="514350" h="598805">
                  <a:moveTo>
                    <a:pt x="513968" y="362203"/>
                  </a:moveTo>
                  <a:lnTo>
                    <a:pt x="498144" y="362203"/>
                  </a:lnTo>
                  <a:lnTo>
                    <a:pt x="498144" y="539800"/>
                  </a:lnTo>
                  <a:lnTo>
                    <a:pt x="494768" y="556601"/>
                  </a:lnTo>
                  <a:lnTo>
                    <a:pt x="485568" y="570309"/>
                  </a:lnTo>
                  <a:lnTo>
                    <a:pt x="471934" y="579545"/>
                  </a:lnTo>
                  <a:lnTo>
                    <a:pt x="455256" y="582929"/>
                  </a:lnTo>
                  <a:lnTo>
                    <a:pt x="494637" y="582929"/>
                  </a:lnTo>
                  <a:lnTo>
                    <a:pt x="496785" y="581474"/>
                  </a:lnTo>
                  <a:lnTo>
                    <a:pt x="509360" y="562733"/>
                  </a:lnTo>
                  <a:lnTo>
                    <a:pt x="513968" y="539800"/>
                  </a:lnTo>
                  <a:lnTo>
                    <a:pt x="513968" y="362203"/>
                  </a:lnTo>
                  <a:close/>
                </a:path>
                <a:path w="514350" h="598805">
                  <a:moveTo>
                    <a:pt x="513968" y="297040"/>
                  </a:moveTo>
                  <a:lnTo>
                    <a:pt x="498144" y="297040"/>
                  </a:lnTo>
                  <a:lnTo>
                    <a:pt x="498144" y="346290"/>
                  </a:lnTo>
                  <a:lnTo>
                    <a:pt x="468126" y="352843"/>
                  </a:lnTo>
                  <a:lnTo>
                    <a:pt x="441275" y="366101"/>
                  </a:lnTo>
                  <a:lnTo>
                    <a:pt x="418533" y="385118"/>
                  </a:lnTo>
                  <a:lnTo>
                    <a:pt x="400837" y="408952"/>
                  </a:lnTo>
                  <a:lnTo>
                    <a:pt x="421294" y="408952"/>
                  </a:lnTo>
                  <a:lnTo>
                    <a:pt x="432341" y="393722"/>
                  </a:lnTo>
                  <a:lnTo>
                    <a:pt x="462221" y="372552"/>
                  </a:lnTo>
                  <a:lnTo>
                    <a:pt x="498144" y="362203"/>
                  </a:lnTo>
                  <a:lnTo>
                    <a:pt x="513968" y="362203"/>
                  </a:lnTo>
                  <a:lnTo>
                    <a:pt x="513968" y="297040"/>
                  </a:lnTo>
                  <a:close/>
                </a:path>
                <a:path w="514350" h="598805">
                  <a:moveTo>
                    <a:pt x="361230" y="39052"/>
                  </a:moveTo>
                  <a:lnTo>
                    <a:pt x="335076" y="39052"/>
                  </a:lnTo>
                  <a:lnTo>
                    <a:pt x="355275" y="52824"/>
                  </a:lnTo>
                  <a:lnTo>
                    <a:pt x="370993" y="71429"/>
                  </a:lnTo>
                  <a:lnTo>
                    <a:pt x="381237" y="93861"/>
                  </a:lnTo>
                  <a:lnTo>
                    <a:pt x="385013" y="119113"/>
                  </a:lnTo>
                  <a:lnTo>
                    <a:pt x="385000" y="372757"/>
                  </a:lnTo>
                  <a:lnTo>
                    <a:pt x="400818" y="372757"/>
                  </a:lnTo>
                  <a:lnTo>
                    <a:pt x="400799" y="334797"/>
                  </a:lnTo>
                  <a:lnTo>
                    <a:pt x="422254" y="320114"/>
                  </a:lnTo>
                  <a:lnTo>
                    <a:pt x="432768" y="315036"/>
                  </a:lnTo>
                  <a:lnTo>
                    <a:pt x="400837" y="315036"/>
                  </a:lnTo>
                  <a:lnTo>
                    <a:pt x="400735" y="258800"/>
                  </a:lnTo>
                  <a:lnTo>
                    <a:pt x="423456" y="248587"/>
                  </a:lnTo>
                  <a:lnTo>
                    <a:pt x="446312" y="241096"/>
                  </a:lnTo>
                  <a:lnTo>
                    <a:pt x="400837" y="241096"/>
                  </a:lnTo>
                  <a:lnTo>
                    <a:pt x="400837" y="185966"/>
                  </a:lnTo>
                  <a:lnTo>
                    <a:pt x="424060" y="178150"/>
                  </a:lnTo>
                  <a:lnTo>
                    <a:pt x="448071" y="172189"/>
                  </a:lnTo>
                  <a:lnTo>
                    <a:pt x="467292" y="169062"/>
                  </a:lnTo>
                  <a:lnTo>
                    <a:pt x="400837" y="169062"/>
                  </a:lnTo>
                  <a:lnTo>
                    <a:pt x="400837" y="119113"/>
                  </a:lnTo>
                  <a:lnTo>
                    <a:pt x="394162" y="82745"/>
                  </a:lnTo>
                  <a:lnTo>
                    <a:pt x="376254" y="51944"/>
                  </a:lnTo>
                  <a:lnTo>
                    <a:pt x="361230" y="39052"/>
                  </a:lnTo>
                  <a:close/>
                </a:path>
                <a:path w="514350" h="598805">
                  <a:moveTo>
                    <a:pt x="78778" y="345732"/>
                  </a:moveTo>
                  <a:lnTo>
                    <a:pt x="61869" y="346862"/>
                  </a:lnTo>
                  <a:lnTo>
                    <a:pt x="45643" y="350154"/>
                  </a:lnTo>
                  <a:lnTo>
                    <a:pt x="30247" y="355461"/>
                  </a:lnTo>
                  <a:lnTo>
                    <a:pt x="15824" y="362635"/>
                  </a:lnTo>
                  <a:lnTo>
                    <a:pt x="64949" y="362635"/>
                  </a:lnTo>
                  <a:lnTo>
                    <a:pt x="78778" y="361556"/>
                  </a:lnTo>
                  <a:lnTo>
                    <a:pt x="136497" y="361556"/>
                  </a:lnTo>
                  <a:lnTo>
                    <a:pt x="127675" y="355606"/>
                  </a:lnTo>
                  <a:lnTo>
                    <a:pt x="78778" y="345732"/>
                  </a:lnTo>
                  <a:close/>
                </a:path>
                <a:path w="514350" h="598805">
                  <a:moveTo>
                    <a:pt x="513968" y="232790"/>
                  </a:moveTo>
                  <a:lnTo>
                    <a:pt x="498144" y="232790"/>
                  </a:lnTo>
                  <a:lnTo>
                    <a:pt x="498144" y="281177"/>
                  </a:lnTo>
                  <a:lnTo>
                    <a:pt x="471644" y="284650"/>
                  </a:lnTo>
                  <a:lnTo>
                    <a:pt x="446419" y="291620"/>
                  </a:lnTo>
                  <a:lnTo>
                    <a:pt x="422730" y="301834"/>
                  </a:lnTo>
                  <a:lnTo>
                    <a:pt x="400837" y="315036"/>
                  </a:lnTo>
                  <a:lnTo>
                    <a:pt x="432768" y="315036"/>
                  </a:lnTo>
                  <a:lnTo>
                    <a:pt x="445847" y="308717"/>
                  </a:lnTo>
                  <a:lnTo>
                    <a:pt x="471252" y="300921"/>
                  </a:lnTo>
                  <a:lnTo>
                    <a:pt x="498144" y="297040"/>
                  </a:lnTo>
                  <a:lnTo>
                    <a:pt x="513968" y="297040"/>
                  </a:lnTo>
                  <a:lnTo>
                    <a:pt x="513968" y="232790"/>
                  </a:lnTo>
                  <a:close/>
                </a:path>
                <a:path w="514350" h="598805">
                  <a:moveTo>
                    <a:pt x="78778" y="280796"/>
                  </a:moveTo>
                  <a:lnTo>
                    <a:pt x="62413" y="281492"/>
                  </a:lnTo>
                  <a:lnTo>
                    <a:pt x="46429" y="283538"/>
                  </a:lnTo>
                  <a:lnTo>
                    <a:pt x="30881" y="286878"/>
                  </a:lnTo>
                  <a:lnTo>
                    <a:pt x="15824" y="291452"/>
                  </a:lnTo>
                  <a:lnTo>
                    <a:pt x="138202" y="291452"/>
                  </a:lnTo>
                  <a:lnTo>
                    <a:pt x="122472" y="285829"/>
                  </a:lnTo>
                  <a:lnTo>
                    <a:pt x="78778" y="280796"/>
                  </a:lnTo>
                  <a:close/>
                </a:path>
                <a:path w="514350" h="598805">
                  <a:moveTo>
                    <a:pt x="350157" y="29552"/>
                  </a:moveTo>
                  <a:lnTo>
                    <a:pt x="303187" y="29552"/>
                  </a:lnTo>
                  <a:lnTo>
                    <a:pt x="311467" y="30746"/>
                  </a:lnTo>
                  <a:lnTo>
                    <a:pt x="319252" y="32931"/>
                  </a:lnTo>
                  <a:lnTo>
                    <a:pt x="319239" y="258305"/>
                  </a:lnTo>
                  <a:lnTo>
                    <a:pt x="335053" y="258305"/>
                  </a:lnTo>
                  <a:lnTo>
                    <a:pt x="335076" y="39052"/>
                  </a:lnTo>
                  <a:lnTo>
                    <a:pt x="361230" y="39052"/>
                  </a:lnTo>
                  <a:lnTo>
                    <a:pt x="350157" y="29552"/>
                  </a:lnTo>
                  <a:close/>
                </a:path>
                <a:path w="514350" h="598805">
                  <a:moveTo>
                    <a:pt x="513968" y="166166"/>
                  </a:moveTo>
                  <a:lnTo>
                    <a:pt x="498144" y="166166"/>
                  </a:lnTo>
                  <a:lnTo>
                    <a:pt x="498144" y="216941"/>
                  </a:lnTo>
                  <a:lnTo>
                    <a:pt x="472485" y="219397"/>
                  </a:lnTo>
                  <a:lnTo>
                    <a:pt x="447624" y="224323"/>
                  </a:lnTo>
                  <a:lnTo>
                    <a:pt x="423696" y="231596"/>
                  </a:lnTo>
                  <a:lnTo>
                    <a:pt x="400837" y="241096"/>
                  </a:lnTo>
                  <a:lnTo>
                    <a:pt x="446312" y="241096"/>
                  </a:lnTo>
                  <a:lnTo>
                    <a:pt x="447363" y="240752"/>
                  </a:lnTo>
                  <a:lnTo>
                    <a:pt x="472009" y="235502"/>
                  </a:lnTo>
                  <a:lnTo>
                    <a:pt x="471687" y="235502"/>
                  </a:lnTo>
                  <a:lnTo>
                    <a:pt x="498144" y="232790"/>
                  </a:lnTo>
                  <a:lnTo>
                    <a:pt x="513968" y="232790"/>
                  </a:lnTo>
                  <a:lnTo>
                    <a:pt x="513968" y="166166"/>
                  </a:lnTo>
                  <a:close/>
                </a:path>
                <a:path w="514350" h="598805">
                  <a:moveTo>
                    <a:pt x="78778" y="216661"/>
                  </a:moveTo>
                  <a:lnTo>
                    <a:pt x="62612" y="217168"/>
                  </a:lnTo>
                  <a:lnTo>
                    <a:pt x="46710" y="218667"/>
                  </a:lnTo>
                  <a:lnTo>
                    <a:pt x="31104" y="221125"/>
                  </a:lnTo>
                  <a:lnTo>
                    <a:pt x="15824" y="224510"/>
                  </a:lnTo>
                  <a:lnTo>
                    <a:pt x="138199" y="224510"/>
                  </a:lnTo>
                  <a:lnTo>
                    <a:pt x="124559" y="220765"/>
                  </a:lnTo>
                  <a:lnTo>
                    <a:pt x="78778" y="216661"/>
                  </a:lnTo>
                  <a:close/>
                </a:path>
                <a:path w="514350" h="598805">
                  <a:moveTo>
                    <a:pt x="272575" y="37909"/>
                  </a:moveTo>
                  <a:lnTo>
                    <a:pt x="256743" y="37909"/>
                  </a:lnTo>
                  <a:lnTo>
                    <a:pt x="256725" y="58953"/>
                  </a:lnTo>
                  <a:lnTo>
                    <a:pt x="256603" y="203758"/>
                  </a:lnTo>
                  <a:lnTo>
                    <a:pt x="272425" y="203758"/>
                  </a:lnTo>
                  <a:lnTo>
                    <a:pt x="272545" y="70326"/>
                  </a:lnTo>
                  <a:lnTo>
                    <a:pt x="272575" y="37909"/>
                  </a:lnTo>
                  <a:close/>
                </a:path>
                <a:path w="514350" h="598805">
                  <a:moveTo>
                    <a:pt x="315785" y="15824"/>
                  </a:moveTo>
                  <a:lnTo>
                    <a:pt x="273634" y="15824"/>
                  </a:lnTo>
                  <a:lnTo>
                    <a:pt x="240089" y="28880"/>
                  </a:lnTo>
                  <a:lnTo>
                    <a:pt x="213277" y="51944"/>
                  </a:lnTo>
                  <a:lnTo>
                    <a:pt x="195427" y="82745"/>
                  </a:lnTo>
                  <a:lnTo>
                    <a:pt x="188772" y="119113"/>
                  </a:lnTo>
                  <a:lnTo>
                    <a:pt x="188772" y="169227"/>
                  </a:lnTo>
                  <a:lnTo>
                    <a:pt x="204450" y="169227"/>
                  </a:lnTo>
                  <a:lnTo>
                    <a:pt x="204506" y="150101"/>
                  </a:lnTo>
                  <a:lnTo>
                    <a:pt x="204596" y="119113"/>
                  </a:lnTo>
                  <a:lnTo>
                    <a:pt x="219316" y="70326"/>
                  </a:lnTo>
                  <a:lnTo>
                    <a:pt x="256743" y="37909"/>
                  </a:lnTo>
                  <a:lnTo>
                    <a:pt x="272575" y="37909"/>
                  </a:lnTo>
                  <a:lnTo>
                    <a:pt x="272580" y="32283"/>
                  </a:lnTo>
                  <a:lnTo>
                    <a:pt x="279704" y="30479"/>
                  </a:lnTo>
                  <a:lnTo>
                    <a:pt x="287019" y="29552"/>
                  </a:lnTo>
                  <a:lnTo>
                    <a:pt x="350157" y="29552"/>
                  </a:lnTo>
                  <a:lnTo>
                    <a:pt x="349374" y="28880"/>
                  </a:lnTo>
                  <a:lnTo>
                    <a:pt x="315785" y="15824"/>
                  </a:lnTo>
                  <a:close/>
                </a:path>
                <a:path w="514350" h="598805">
                  <a:moveTo>
                    <a:pt x="494637" y="15824"/>
                  </a:moveTo>
                  <a:lnTo>
                    <a:pt x="455256" y="15824"/>
                  </a:lnTo>
                  <a:lnTo>
                    <a:pt x="471934" y="19207"/>
                  </a:lnTo>
                  <a:lnTo>
                    <a:pt x="485568" y="28440"/>
                  </a:lnTo>
                  <a:lnTo>
                    <a:pt x="494768" y="42147"/>
                  </a:lnTo>
                  <a:lnTo>
                    <a:pt x="498144" y="58953"/>
                  </a:lnTo>
                  <a:lnTo>
                    <a:pt x="498144" y="150317"/>
                  </a:lnTo>
                  <a:lnTo>
                    <a:pt x="472871" y="152210"/>
                  </a:lnTo>
                  <a:lnTo>
                    <a:pt x="448176" y="156013"/>
                  </a:lnTo>
                  <a:lnTo>
                    <a:pt x="424139" y="161654"/>
                  </a:lnTo>
                  <a:lnTo>
                    <a:pt x="400837" y="169062"/>
                  </a:lnTo>
                  <a:lnTo>
                    <a:pt x="467292" y="169062"/>
                  </a:lnTo>
                  <a:lnTo>
                    <a:pt x="472792" y="168167"/>
                  </a:lnTo>
                  <a:lnTo>
                    <a:pt x="498144" y="166166"/>
                  </a:lnTo>
                  <a:lnTo>
                    <a:pt x="513968" y="166166"/>
                  </a:lnTo>
                  <a:lnTo>
                    <a:pt x="513968" y="58953"/>
                  </a:lnTo>
                  <a:lnTo>
                    <a:pt x="509360" y="36020"/>
                  </a:lnTo>
                  <a:lnTo>
                    <a:pt x="496785" y="17279"/>
                  </a:lnTo>
                  <a:lnTo>
                    <a:pt x="494637" y="15824"/>
                  </a:lnTo>
                  <a:close/>
                </a:path>
                <a:path w="514350" h="598805">
                  <a:moveTo>
                    <a:pt x="78778" y="150101"/>
                  </a:moveTo>
                  <a:lnTo>
                    <a:pt x="62712" y="150495"/>
                  </a:lnTo>
                  <a:lnTo>
                    <a:pt x="46853" y="151666"/>
                  </a:lnTo>
                  <a:lnTo>
                    <a:pt x="31218" y="153594"/>
                  </a:lnTo>
                  <a:lnTo>
                    <a:pt x="15824" y="156260"/>
                  </a:lnTo>
                  <a:lnTo>
                    <a:pt x="141132" y="156260"/>
                  </a:lnTo>
                  <a:lnTo>
                    <a:pt x="135380" y="154992"/>
                  </a:lnTo>
                  <a:lnTo>
                    <a:pt x="107410" y="151337"/>
                  </a:lnTo>
                  <a:lnTo>
                    <a:pt x="78778" y="150101"/>
                  </a:lnTo>
                  <a:close/>
                </a:path>
              </a:pathLst>
            </a:custGeom>
            <a:solidFill>
              <a:srgbClr val="2D2826"/>
            </a:solidFill>
          </p:spPr>
          <p:txBody>
            <a:bodyPr wrap="square" lIns="0" tIns="0" rIns="0" bIns="0" rtlCol="0"/>
            <a:lstStyle/>
            <a:p>
              <a:endParaRPr sz="1350">
                <a:solidFill>
                  <a:prstClr val="black"/>
                </a:solidFill>
                <a:latin typeface="Calibri" panose="020F0502020204030204"/>
              </a:endParaRPr>
            </a:p>
          </p:txBody>
        </p:sp>
        <p:pic>
          <p:nvPicPr>
            <p:cNvPr id="56" name="object 12">
              <a:extLst>
                <a:ext uri="{FF2B5EF4-FFF2-40B4-BE49-F238E27FC236}">
                  <a16:creationId xmlns:a16="http://schemas.microsoft.com/office/drawing/2014/main" id="{850F72D9-8120-2B54-CC4D-423C266FBD6F}"/>
                </a:ext>
              </a:extLst>
            </p:cNvPr>
            <p:cNvPicPr/>
            <p:nvPr/>
          </p:nvPicPr>
          <p:blipFill>
            <a:blip r:embed="rId3" cstate="print"/>
            <a:stretch>
              <a:fillRect/>
            </a:stretch>
          </p:blipFill>
          <p:spPr>
            <a:xfrm>
              <a:off x="3567863" y="548678"/>
              <a:ext cx="1047036" cy="374865"/>
            </a:xfrm>
            <a:prstGeom prst="rect">
              <a:avLst/>
            </a:prstGeom>
          </p:spPr>
        </p:pic>
        <p:pic>
          <p:nvPicPr>
            <p:cNvPr id="57" name="object 13">
              <a:extLst>
                <a:ext uri="{FF2B5EF4-FFF2-40B4-BE49-F238E27FC236}">
                  <a16:creationId xmlns:a16="http://schemas.microsoft.com/office/drawing/2014/main" id="{518140DB-A3FE-A214-0871-A4B5B246089E}"/>
                </a:ext>
              </a:extLst>
            </p:cNvPr>
            <p:cNvPicPr/>
            <p:nvPr/>
          </p:nvPicPr>
          <p:blipFill>
            <a:blip r:embed="rId4" cstate="print"/>
            <a:stretch>
              <a:fillRect/>
            </a:stretch>
          </p:blipFill>
          <p:spPr>
            <a:xfrm>
              <a:off x="4954777" y="556806"/>
              <a:ext cx="1063491" cy="358609"/>
            </a:xfrm>
            <a:prstGeom prst="rect">
              <a:avLst/>
            </a:prstGeom>
          </p:spPr>
        </p:pic>
      </p:grpSp>
      <p:pic>
        <p:nvPicPr>
          <p:cNvPr id="63" name="Picture Placeholder 62" descr="A hand holding corn on the cob&#10;&#10;AI-generated content may be incorrect.">
            <a:extLst>
              <a:ext uri="{FF2B5EF4-FFF2-40B4-BE49-F238E27FC236}">
                <a16:creationId xmlns:a16="http://schemas.microsoft.com/office/drawing/2014/main" id="{B46C70F8-6C74-46DF-E8F1-FC449A41F858}"/>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l="-29712" t="337" r="-26927" b="890"/>
          <a:stretch/>
        </p:blipFill>
        <p:spPr>
          <a:xfrm>
            <a:off x="5410200" y="2430066"/>
            <a:ext cx="2343150" cy="1824038"/>
          </a:xfrm>
        </p:spPr>
      </p:pic>
      <p:pic>
        <p:nvPicPr>
          <p:cNvPr id="6" name="object 12">
            <a:extLst>
              <a:ext uri="{FF2B5EF4-FFF2-40B4-BE49-F238E27FC236}">
                <a16:creationId xmlns:a16="http://schemas.microsoft.com/office/drawing/2014/main" id="{7A33CD99-FC18-6853-C6E6-4E642177AF44}"/>
              </a:ext>
            </a:extLst>
          </p:cNvPr>
          <p:cNvPicPr/>
          <p:nvPr/>
        </p:nvPicPr>
        <p:blipFill>
          <a:blip r:embed="rId6" cstate="print"/>
          <a:stretch>
            <a:fillRect/>
          </a:stretch>
        </p:blipFill>
        <p:spPr>
          <a:xfrm>
            <a:off x="4764897" y="934907"/>
            <a:ext cx="475187" cy="250793"/>
          </a:xfrm>
          <a:prstGeom prst="rect">
            <a:avLst/>
          </a:prstGeom>
        </p:spPr>
      </p:pic>
    </p:spTree>
    <p:extLst>
      <p:ext uri="{BB962C8B-B14F-4D97-AF65-F5344CB8AC3E}">
        <p14:creationId xmlns:p14="http://schemas.microsoft.com/office/powerpoint/2010/main" val="1337470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1" y="2430114"/>
            <a:ext cx="3761899" cy="1564466"/>
          </a:xfrm>
          <a:prstGeom prst="rect">
            <a:avLst/>
          </a:prstGeom>
          <a:solidFill>
            <a:srgbClr val="E7ECEA"/>
          </a:solidFill>
        </p:spPr>
        <p:txBody>
          <a:bodyPr vert="horz" wrap="square" lIns="0" tIns="170497" rIns="0" bIns="0" rtlCol="0">
            <a:spAutoFit/>
          </a:bodyPr>
          <a:lstStyle/>
          <a:p>
            <a:pPr>
              <a:spcBef>
                <a:spcPts val="1342"/>
              </a:spcBef>
            </a:pPr>
            <a:endParaRPr sz="1200">
              <a:solidFill>
                <a:prstClr val="black"/>
              </a:solidFill>
              <a:latin typeface="Times New Roman"/>
              <a:cs typeface="Times New Roman"/>
            </a:endParaRPr>
          </a:p>
          <a:p>
            <a:pPr marL="310038" marR="658177" indent="-171450">
              <a:lnSpc>
                <a:spcPts val="1200"/>
              </a:lnSpc>
              <a:buFontTx/>
              <a:buChar char="•"/>
              <a:tabLst>
                <a:tab pos="310038" algn="l"/>
              </a:tabLst>
            </a:pPr>
            <a:r>
              <a:rPr sz="1200">
                <a:solidFill>
                  <a:srgbClr val="231F20"/>
                </a:solidFill>
                <a:latin typeface="Gotham Book"/>
                <a:cs typeface="Gotham Book"/>
              </a:rPr>
              <a:t>Plant</a:t>
            </a:r>
            <a:r>
              <a:rPr sz="1200" spc="-23">
                <a:solidFill>
                  <a:srgbClr val="231F20"/>
                </a:solidFill>
                <a:latin typeface="Gotham Book"/>
                <a:cs typeface="Gotham Book"/>
              </a:rPr>
              <a:t> </a:t>
            </a:r>
            <a:r>
              <a:rPr sz="1200">
                <a:solidFill>
                  <a:srgbClr val="231F20"/>
                </a:solidFill>
                <a:latin typeface="Gotham Book"/>
                <a:cs typeface="Gotham Book"/>
              </a:rPr>
              <a:t>at</a:t>
            </a:r>
            <a:r>
              <a:rPr sz="1200" spc="-23">
                <a:solidFill>
                  <a:srgbClr val="231F20"/>
                </a:solidFill>
                <a:latin typeface="Gotham Book"/>
                <a:cs typeface="Gotham Book"/>
              </a:rPr>
              <a:t> </a:t>
            </a:r>
            <a:r>
              <a:rPr sz="1200">
                <a:solidFill>
                  <a:srgbClr val="231F20"/>
                </a:solidFill>
                <a:latin typeface="Gotham Book"/>
                <a:cs typeface="Gotham Book"/>
              </a:rPr>
              <a:t>medium</a:t>
            </a:r>
            <a:r>
              <a:rPr sz="1200" spc="-23">
                <a:solidFill>
                  <a:srgbClr val="231F20"/>
                </a:solidFill>
                <a:latin typeface="Gotham Book"/>
                <a:cs typeface="Gotham Book"/>
              </a:rPr>
              <a:t> </a:t>
            </a:r>
            <a:r>
              <a:rPr sz="1200">
                <a:solidFill>
                  <a:srgbClr val="231F20"/>
                </a:solidFill>
                <a:latin typeface="Gotham Book"/>
                <a:cs typeface="Gotham Book"/>
              </a:rPr>
              <a:t>to</a:t>
            </a:r>
            <a:r>
              <a:rPr sz="1200" spc="-23">
                <a:solidFill>
                  <a:srgbClr val="231F20"/>
                </a:solidFill>
                <a:latin typeface="Gotham Book"/>
                <a:cs typeface="Gotham Book"/>
              </a:rPr>
              <a:t> </a:t>
            </a:r>
            <a:r>
              <a:rPr sz="1200">
                <a:solidFill>
                  <a:srgbClr val="231F20"/>
                </a:solidFill>
                <a:latin typeface="Gotham Book"/>
                <a:cs typeface="Gotham Book"/>
              </a:rPr>
              <a:t>higher</a:t>
            </a:r>
            <a:r>
              <a:rPr sz="1200" spc="-23">
                <a:solidFill>
                  <a:srgbClr val="231F20"/>
                </a:solidFill>
                <a:latin typeface="Gotham Book"/>
                <a:cs typeface="Gotham Book"/>
              </a:rPr>
              <a:t> </a:t>
            </a:r>
            <a:r>
              <a:rPr sz="1200" spc="-15">
                <a:solidFill>
                  <a:srgbClr val="231F20"/>
                </a:solidFill>
                <a:latin typeface="Gotham Book"/>
                <a:cs typeface="Gotham Book"/>
              </a:rPr>
              <a:t>plant </a:t>
            </a:r>
            <a:r>
              <a:rPr sz="1200">
                <a:solidFill>
                  <a:srgbClr val="231F20"/>
                </a:solidFill>
                <a:latin typeface="Gotham Book"/>
                <a:cs typeface="Gotham Book"/>
              </a:rPr>
              <a:t>populations</a:t>
            </a:r>
            <a:r>
              <a:rPr sz="1200" spc="-53">
                <a:solidFill>
                  <a:srgbClr val="231F20"/>
                </a:solidFill>
                <a:latin typeface="Gotham Book"/>
                <a:cs typeface="Gotham Book"/>
              </a:rPr>
              <a:t> </a:t>
            </a:r>
            <a:r>
              <a:rPr sz="1200">
                <a:solidFill>
                  <a:srgbClr val="231F20"/>
                </a:solidFill>
                <a:latin typeface="Gotham Book"/>
                <a:cs typeface="Gotham Book"/>
              </a:rPr>
              <a:t>for</a:t>
            </a:r>
            <a:r>
              <a:rPr sz="1200" spc="-53">
                <a:solidFill>
                  <a:srgbClr val="231F20"/>
                </a:solidFill>
                <a:latin typeface="Gotham Book"/>
                <a:cs typeface="Gotham Book"/>
              </a:rPr>
              <a:t> </a:t>
            </a:r>
            <a:r>
              <a:rPr sz="1200">
                <a:solidFill>
                  <a:srgbClr val="231F20"/>
                </a:solidFill>
                <a:latin typeface="Gotham Book"/>
                <a:cs typeface="Gotham Book"/>
              </a:rPr>
              <a:t>optimal</a:t>
            </a:r>
            <a:r>
              <a:rPr sz="1200" spc="-53">
                <a:solidFill>
                  <a:srgbClr val="231F20"/>
                </a:solidFill>
                <a:latin typeface="Gotham Book"/>
                <a:cs typeface="Gotham Book"/>
              </a:rPr>
              <a:t> </a:t>
            </a:r>
            <a:r>
              <a:rPr sz="1200" spc="-8">
                <a:solidFill>
                  <a:srgbClr val="231F20"/>
                </a:solidFill>
                <a:latin typeface="Gotham Book"/>
                <a:cs typeface="Gotham Book"/>
              </a:rPr>
              <a:t>performance</a:t>
            </a:r>
            <a:endParaRPr sz="1200">
              <a:solidFill>
                <a:prstClr val="black"/>
              </a:solidFill>
              <a:latin typeface="Gotham Book"/>
              <a:cs typeface="Gotham Book"/>
            </a:endParaRPr>
          </a:p>
          <a:p>
            <a:pPr marL="310038" marR="724376" indent="-171450">
              <a:lnSpc>
                <a:spcPts val="1200"/>
              </a:lnSpc>
              <a:spcBef>
                <a:spcPts val="1080"/>
              </a:spcBef>
              <a:buFontTx/>
              <a:buChar char="•"/>
              <a:tabLst>
                <a:tab pos="310038" algn="l"/>
              </a:tabLst>
            </a:pPr>
            <a:r>
              <a:rPr sz="1200" spc="-8">
                <a:solidFill>
                  <a:srgbClr val="231F20"/>
                </a:solidFill>
                <a:latin typeface="Gotham Book"/>
                <a:cs typeface="Gotham Book"/>
              </a:rPr>
              <a:t>Provides</a:t>
            </a:r>
            <a:r>
              <a:rPr sz="1200" spc="-60">
                <a:solidFill>
                  <a:srgbClr val="231F20"/>
                </a:solidFill>
                <a:latin typeface="Gotham Book"/>
                <a:cs typeface="Gotham Book"/>
              </a:rPr>
              <a:t> </a:t>
            </a:r>
            <a:r>
              <a:rPr sz="1200">
                <a:solidFill>
                  <a:srgbClr val="231F20"/>
                </a:solidFill>
                <a:latin typeface="Gotham Book"/>
                <a:cs typeface="Gotham Book"/>
              </a:rPr>
              <a:t>strong</a:t>
            </a:r>
            <a:r>
              <a:rPr sz="1200" spc="-60">
                <a:solidFill>
                  <a:srgbClr val="231F20"/>
                </a:solidFill>
                <a:latin typeface="Gotham Book"/>
                <a:cs typeface="Gotham Book"/>
              </a:rPr>
              <a:t> </a:t>
            </a:r>
            <a:r>
              <a:rPr sz="1200">
                <a:solidFill>
                  <a:srgbClr val="231F20"/>
                </a:solidFill>
                <a:latin typeface="Gotham Book"/>
                <a:cs typeface="Gotham Book"/>
              </a:rPr>
              <a:t>yield</a:t>
            </a:r>
            <a:r>
              <a:rPr sz="1200" spc="-56">
                <a:solidFill>
                  <a:srgbClr val="231F20"/>
                </a:solidFill>
                <a:latin typeface="Gotham Book"/>
                <a:cs typeface="Gotham Book"/>
              </a:rPr>
              <a:t> </a:t>
            </a:r>
            <a:r>
              <a:rPr sz="1200">
                <a:solidFill>
                  <a:srgbClr val="231F20"/>
                </a:solidFill>
                <a:latin typeface="Gotham Book"/>
                <a:cs typeface="Gotham Book"/>
              </a:rPr>
              <a:t>stability</a:t>
            </a:r>
            <a:r>
              <a:rPr sz="1200" spc="-60">
                <a:solidFill>
                  <a:srgbClr val="231F20"/>
                </a:solidFill>
                <a:latin typeface="Gotham Book"/>
                <a:cs typeface="Gotham Book"/>
              </a:rPr>
              <a:t> </a:t>
            </a:r>
            <a:r>
              <a:rPr sz="1200" spc="-8">
                <a:solidFill>
                  <a:srgbClr val="231F20"/>
                </a:solidFill>
                <a:latin typeface="Gotham Book"/>
                <a:cs typeface="Gotham Book"/>
              </a:rPr>
              <a:t>under </a:t>
            </a:r>
            <a:r>
              <a:rPr sz="1200">
                <a:solidFill>
                  <a:srgbClr val="231F20"/>
                </a:solidFill>
                <a:latin typeface="Gotham Book"/>
                <a:cs typeface="Gotham Book"/>
              </a:rPr>
              <a:t>variable</a:t>
            </a:r>
            <a:r>
              <a:rPr sz="1200" spc="-71">
                <a:solidFill>
                  <a:srgbClr val="231F20"/>
                </a:solidFill>
                <a:latin typeface="Gotham Book"/>
                <a:cs typeface="Gotham Book"/>
              </a:rPr>
              <a:t> </a:t>
            </a:r>
            <a:r>
              <a:rPr sz="1200" spc="-8">
                <a:solidFill>
                  <a:srgbClr val="231F20"/>
                </a:solidFill>
                <a:latin typeface="Gotham Book"/>
                <a:cs typeface="Gotham Book"/>
              </a:rPr>
              <a:t>conditions</a:t>
            </a:r>
            <a:endParaRPr sz="1200">
              <a:solidFill>
                <a:prstClr val="black"/>
              </a:solidFill>
              <a:latin typeface="Gotham Book"/>
              <a:cs typeface="Gotham Book"/>
            </a:endParaRPr>
          </a:p>
          <a:p>
            <a:pPr marL="310038" marR="451485" indent="-171450">
              <a:lnSpc>
                <a:spcPts val="1200"/>
              </a:lnSpc>
              <a:spcBef>
                <a:spcPts val="1080"/>
              </a:spcBef>
              <a:buFontTx/>
              <a:buChar char="•"/>
              <a:tabLst>
                <a:tab pos="310038" algn="l"/>
              </a:tabLst>
            </a:pPr>
            <a:r>
              <a:rPr sz="1200">
                <a:solidFill>
                  <a:srgbClr val="231F20"/>
                </a:solidFill>
                <a:latin typeface="Gotham Book"/>
                <a:cs typeface="Gotham Book"/>
              </a:rPr>
              <a:t>Delivers</a:t>
            </a:r>
            <a:r>
              <a:rPr sz="1200" spc="-56">
                <a:solidFill>
                  <a:srgbClr val="231F20"/>
                </a:solidFill>
                <a:latin typeface="Gotham Book"/>
                <a:cs typeface="Gotham Book"/>
              </a:rPr>
              <a:t> </a:t>
            </a:r>
            <a:r>
              <a:rPr sz="1200">
                <a:solidFill>
                  <a:srgbClr val="231F20"/>
                </a:solidFill>
                <a:latin typeface="Gotham Book"/>
                <a:cs typeface="Gotham Book"/>
              </a:rPr>
              <a:t>strong</a:t>
            </a:r>
            <a:r>
              <a:rPr sz="1200" spc="-53">
                <a:solidFill>
                  <a:srgbClr val="231F20"/>
                </a:solidFill>
                <a:latin typeface="Gotham Book"/>
                <a:cs typeface="Gotham Book"/>
              </a:rPr>
              <a:t> </a:t>
            </a:r>
            <a:r>
              <a:rPr sz="1200" spc="-8">
                <a:solidFill>
                  <a:srgbClr val="231F20"/>
                </a:solidFill>
                <a:latin typeface="Gotham Book"/>
                <a:cs typeface="Gotham Book"/>
              </a:rPr>
              <a:t>emergence</a:t>
            </a:r>
            <a:r>
              <a:rPr sz="1200" spc="-53">
                <a:solidFill>
                  <a:srgbClr val="231F20"/>
                </a:solidFill>
                <a:latin typeface="Gotham Book"/>
                <a:cs typeface="Gotham Book"/>
              </a:rPr>
              <a:t> </a:t>
            </a:r>
            <a:r>
              <a:rPr sz="1200">
                <a:solidFill>
                  <a:srgbClr val="231F20"/>
                </a:solidFill>
                <a:latin typeface="Gotham Book"/>
                <a:cs typeface="Gotham Book"/>
              </a:rPr>
              <a:t>and</a:t>
            </a:r>
            <a:r>
              <a:rPr sz="1200" spc="-53">
                <a:solidFill>
                  <a:srgbClr val="231F20"/>
                </a:solidFill>
                <a:latin typeface="Gotham Book"/>
                <a:cs typeface="Gotham Book"/>
              </a:rPr>
              <a:t> </a:t>
            </a:r>
            <a:r>
              <a:rPr sz="1200">
                <a:solidFill>
                  <a:srgbClr val="231F20"/>
                </a:solidFill>
                <a:latin typeface="Gotham Book"/>
                <a:cs typeface="Gotham Book"/>
              </a:rPr>
              <a:t>vigor</a:t>
            </a:r>
            <a:r>
              <a:rPr sz="1200" spc="-56">
                <a:solidFill>
                  <a:srgbClr val="231F20"/>
                </a:solidFill>
                <a:latin typeface="Gotham Book"/>
                <a:cs typeface="Gotham Book"/>
              </a:rPr>
              <a:t> </a:t>
            </a:r>
            <a:r>
              <a:rPr sz="1200" spc="-19">
                <a:solidFill>
                  <a:srgbClr val="231F20"/>
                </a:solidFill>
                <a:latin typeface="Gotham Book"/>
                <a:cs typeface="Gotham Book"/>
              </a:rPr>
              <a:t>to </a:t>
            </a:r>
            <a:r>
              <a:rPr sz="1200">
                <a:solidFill>
                  <a:srgbClr val="231F20"/>
                </a:solidFill>
                <a:latin typeface="Gotham Book"/>
                <a:cs typeface="Gotham Book"/>
              </a:rPr>
              <a:t>allow</a:t>
            </a:r>
            <a:r>
              <a:rPr sz="1200" spc="-38">
                <a:solidFill>
                  <a:srgbClr val="231F20"/>
                </a:solidFill>
                <a:latin typeface="Gotham Book"/>
                <a:cs typeface="Gotham Book"/>
              </a:rPr>
              <a:t> </a:t>
            </a:r>
            <a:r>
              <a:rPr sz="1200">
                <a:solidFill>
                  <a:srgbClr val="231F20"/>
                </a:solidFill>
                <a:latin typeface="Gotham Book"/>
                <a:cs typeface="Gotham Book"/>
              </a:rPr>
              <a:t>for</a:t>
            </a:r>
            <a:r>
              <a:rPr sz="1200" spc="-38">
                <a:solidFill>
                  <a:srgbClr val="231F20"/>
                </a:solidFill>
                <a:latin typeface="Gotham Book"/>
                <a:cs typeface="Gotham Book"/>
              </a:rPr>
              <a:t> </a:t>
            </a:r>
            <a:r>
              <a:rPr sz="1200">
                <a:solidFill>
                  <a:srgbClr val="231F20"/>
                </a:solidFill>
                <a:latin typeface="Gotham Book"/>
                <a:cs typeface="Gotham Book"/>
              </a:rPr>
              <a:t>planting</a:t>
            </a:r>
            <a:r>
              <a:rPr sz="1200" spc="-34">
                <a:solidFill>
                  <a:srgbClr val="231F20"/>
                </a:solidFill>
                <a:latin typeface="Gotham Book"/>
                <a:cs typeface="Gotham Book"/>
              </a:rPr>
              <a:t> </a:t>
            </a:r>
            <a:r>
              <a:rPr sz="1200">
                <a:solidFill>
                  <a:srgbClr val="231F20"/>
                </a:solidFill>
                <a:latin typeface="Gotham Book"/>
                <a:cs typeface="Gotham Book"/>
              </a:rPr>
              <a:t>in</a:t>
            </a:r>
            <a:r>
              <a:rPr sz="1200" spc="-38">
                <a:solidFill>
                  <a:srgbClr val="231F20"/>
                </a:solidFill>
                <a:latin typeface="Gotham Book"/>
                <a:cs typeface="Gotham Book"/>
              </a:rPr>
              <a:t> </a:t>
            </a:r>
            <a:r>
              <a:rPr sz="1200">
                <a:solidFill>
                  <a:srgbClr val="231F20"/>
                </a:solidFill>
                <a:latin typeface="Gotham Book"/>
                <a:cs typeface="Gotham Book"/>
              </a:rPr>
              <a:t>cool</a:t>
            </a:r>
            <a:r>
              <a:rPr sz="1200" spc="-38">
                <a:solidFill>
                  <a:srgbClr val="231F20"/>
                </a:solidFill>
                <a:latin typeface="Gotham Book"/>
                <a:cs typeface="Gotham Book"/>
              </a:rPr>
              <a:t> </a:t>
            </a:r>
            <a:r>
              <a:rPr sz="1200" spc="-8">
                <a:solidFill>
                  <a:srgbClr val="231F20"/>
                </a:solidFill>
                <a:latin typeface="Gotham Book"/>
                <a:cs typeface="Gotham Book"/>
              </a:rPr>
              <a:t>conditions</a:t>
            </a:r>
            <a:endParaRPr sz="1200">
              <a:solidFill>
                <a:prstClr val="black"/>
              </a:solidFill>
              <a:latin typeface="Gotham Book"/>
              <a:cs typeface="Gotham Book"/>
            </a:endParaRPr>
          </a:p>
        </p:txBody>
      </p:sp>
      <p:sp>
        <p:nvSpPr>
          <p:cNvPr id="3" name="object 3"/>
          <p:cNvSpPr/>
          <p:nvPr/>
        </p:nvSpPr>
        <p:spPr>
          <a:xfrm>
            <a:off x="1524001" y="857252"/>
            <a:ext cx="9142095" cy="802481"/>
          </a:xfrm>
          <a:custGeom>
            <a:avLst/>
            <a:gdLst/>
            <a:ahLst/>
            <a:cxnLst/>
            <a:rect l="l" t="t" r="r" b="b"/>
            <a:pathLst>
              <a:path w="12189460" h="1069975">
                <a:moveTo>
                  <a:pt x="12188952" y="0"/>
                </a:moveTo>
                <a:lnTo>
                  <a:pt x="0" y="0"/>
                </a:lnTo>
                <a:lnTo>
                  <a:pt x="0" y="1069848"/>
                </a:lnTo>
                <a:lnTo>
                  <a:pt x="12188952" y="1069848"/>
                </a:lnTo>
                <a:lnTo>
                  <a:pt x="12188952"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4" name="object 4"/>
          <p:cNvSpPr txBox="1">
            <a:spLocks noGrp="1"/>
          </p:cNvSpPr>
          <p:nvPr>
            <p:ph type="title"/>
          </p:nvPr>
        </p:nvSpPr>
        <p:spPr>
          <a:xfrm>
            <a:off x="1653123" y="1112920"/>
            <a:ext cx="2138363" cy="508216"/>
          </a:xfrm>
        </p:spPr>
        <p:txBody>
          <a:bodyPr vert="horz" wrap="square" lIns="0" tIns="9525" rIns="0" bIns="0" rtlCol="0" anchor="ctr">
            <a:spAutoFit/>
          </a:bodyPr>
          <a:lstStyle/>
          <a:p>
            <a:r>
              <a:rPr lang="en-US"/>
              <a:t>A636-11</a:t>
            </a:r>
          </a:p>
        </p:txBody>
      </p:sp>
      <p:sp>
        <p:nvSpPr>
          <p:cNvPr id="48" name="object 48"/>
          <p:cNvSpPr txBox="1">
            <a:spLocks noGrp="1"/>
          </p:cNvSpPr>
          <p:nvPr>
            <p:ph type="ftr" sz="quarter" idx="5"/>
          </p:nvPr>
        </p:nvSpPr>
        <p:spPr>
          <a:xfrm>
            <a:off x="1848910" y="5813967"/>
            <a:ext cx="8494183" cy="147637"/>
          </a:xfrm>
        </p:spPr>
        <p:txBody>
          <a:bodyPr vert="horz" wrap="square" lIns="0" tIns="9049" rIns="0" bIns="0" rtlCol="0" anchor="ctr">
            <a:spAutoFit/>
          </a:bodyPr>
          <a:lstStyle/>
          <a:p>
            <a:r>
              <a:rPr lang="en-US">
                <a:solidFill>
                  <a:prstClr val="white"/>
                </a:solidFill>
              </a:rPr>
              <a:t>COMPANY CONFIDENTIAL – Not for Distribution</a:t>
            </a:r>
          </a:p>
          <a:p>
            <a:r>
              <a:rPr lang="en-US">
                <a:solidFill>
                  <a:prstClr val="white"/>
                </a:solidFill>
              </a:rPr>
              <a:t>Performance may vary from location to location and from year to year, as local growing, soil and weather conditions may vary. Growers should evaluate data from multiple locations and years whenever possible and should consider the impacts of these conditions on the grower’s fields.</a:t>
            </a:r>
          </a:p>
        </p:txBody>
      </p:sp>
      <p:sp>
        <p:nvSpPr>
          <p:cNvPr id="5" name="object 5"/>
          <p:cNvSpPr txBox="1"/>
          <p:nvPr/>
        </p:nvSpPr>
        <p:spPr>
          <a:xfrm>
            <a:off x="1653123" y="1682214"/>
            <a:ext cx="559594" cy="182742"/>
          </a:xfrm>
          <a:prstGeom prst="rect">
            <a:avLst/>
          </a:prstGeom>
        </p:spPr>
        <p:txBody>
          <a:bodyPr vert="horz" wrap="square" lIns="0" tIns="9525" rIns="0" bIns="0" rtlCol="0">
            <a:spAutoFit/>
          </a:bodyPr>
          <a:lstStyle/>
          <a:p>
            <a:pPr marL="9525">
              <a:spcBef>
                <a:spcPts val="75"/>
              </a:spcBef>
            </a:pPr>
            <a:r>
              <a:rPr sz="1125" spc="-8">
                <a:solidFill>
                  <a:srgbClr val="0E4633"/>
                </a:solidFill>
                <a:latin typeface="Gotham Bold"/>
                <a:cs typeface="Gotham Bold"/>
              </a:rPr>
              <a:t>TRAITS</a:t>
            </a:r>
            <a:endParaRPr sz="1125">
              <a:solidFill>
                <a:prstClr val="black"/>
              </a:solidFill>
              <a:latin typeface="Gotham Bold"/>
              <a:cs typeface="Gotham Bold"/>
            </a:endParaRPr>
          </a:p>
        </p:txBody>
      </p:sp>
      <p:grpSp>
        <p:nvGrpSpPr>
          <p:cNvPr id="6" name="object 6"/>
          <p:cNvGrpSpPr/>
          <p:nvPr/>
        </p:nvGrpSpPr>
        <p:grpSpPr>
          <a:xfrm>
            <a:off x="4199898" y="932754"/>
            <a:ext cx="6226016" cy="651510"/>
            <a:chOff x="3567863" y="100672"/>
            <a:chExt cx="8301355" cy="868680"/>
          </a:xfrm>
        </p:grpSpPr>
        <p:sp>
          <p:nvSpPr>
            <p:cNvPr id="7" name="object 7"/>
            <p:cNvSpPr/>
            <p:nvPr/>
          </p:nvSpPr>
          <p:spPr>
            <a:xfrm>
              <a:off x="10954499" y="105485"/>
              <a:ext cx="915035" cy="864235"/>
            </a:xfrm>
            <a:custGeom>
              <a:avLst/>
              <a:gdLst/>
              <a:ahLst/>
              <a:cxnLst/>
              <a:rect l="l" t="t" r="r" b="b"/>
              <a:pathLst>
                <a:path w="915034" h="864235">
                  <a:moveTo>
                    <a:pt x="168605" y="823048"/>
                  </a:moveTo>
                  <a:lnTo>
                    <a:pt x="161747" y="803478"/>
                  </a:lnTo>
                  <a:lnTo>
                    <a:pt x="147231" y="762050"/>
                  </a:lnTo>
                  <a:lnTo>
                    <a:pt x="133337" y="722414"/>
                  </a:lnTo>
                  <a:lnTo>
                    <a:pt x="109435" y="654240"/>
                  </a:lnTo>
                  <a:lnTo>
                    <a:pt x="98221" y="654240"/>
                  </a:lnTo>
                  <a:lnTo>
                    <a:pt x="98221" y="762050"/>
                  </a:lnTo>
                  <a:lnTo>
                    <a:pt x="69303" y="762050"/>
                  </a:lnTo>
                  <a:lnTo>
                    <a:pt x="83489" y="722414"/>
                  </a:lnTo>
                  <a:lnTo>
                    <a:pt x="98221" y="762050"/>
                  </a:lnTo>
                  <a:lnTo>
                    <a:pt x="98221" y="654240"/>
                  </a:lnTo>
                  <a:lnTo>
                    <a:pt x="58623" y="654240"/>
                  </a:lnTo>
                  <a:lnTo>
                    <a:pt x="0" y="822794"/>
                  </a:lnTo>
                  <a:lnTo>
                    <a:pt x="48717" y="822794"/>
                  </a:lnTo>
                  <a:lnTo>
                    <a:pt x="56248" y="803478"/>
                  </a:lnTo>
                  <a:lnTo>
                    <a:pt x="112344" y="803478"/>
                  </a:lnTo>
                  <a:lnTo>
                    <a:pt x="119773" y="822794"/>
                  </a:lnTo>
                  <a:lnTo>
                    <a:pt x="119862" y="823048"/>
                  </a:lnTo>
                  <a:lnTo>
                    <a:pt x="168605" y="823048"/>
                  </a:lnTo>
                  <a:close/>
                </a:path>
                <a:path w="915034" h="864235">
                  <a:moveTo>
                    <a:pt x="271157" y="759955"/>
                  </a:moveTo>
                  <a:lnTo>
                    <a:pt x="260413" y="718375"/>
                  </a:lnTo>
                  <a:lnTo>
                    <a:pt x="269506" y="700963"/>
                  </a:lnTo>
                  <a:lnTo>
                    <a:pt x="228180" y="700963"/>
                  </a:lnTo>
                  <a:lnTo>
                    <a:pt x="228180" y="746391"/>
                  </a:lnTo>
                  <a:lnTo>
                    <a:pt x="228180" y="764997"/>
                  </a:lnTo>
                  <a:lnTo>
                    <a:pt x="218986" y="770229"/>
                  </a:lnTo>
                  <a:lnTo>
                    <a:pt x="202526" y="770229"/>
                  </a:lnTo>
                  <a:lnTo>
                    <a:pt x="195948" y="763587"/>
                  </a:lnTo>
                  <a:lnTo>
                    <a:pt x="195948" y="746391"/>
                  </a:lnTo>
                  <a:lnTo>
                    <a:pt x="203873" y="739609"/>
                  </a:lnTo>
                  <a:lnTo>
                    <a:pt x="220256" y="739609"/>
                  </a:lnTo>
                  <a:lnTo>
                    <a:pt x="228180" y="746391"/>
                  </a:lnTo>
                  <a:lnTo>
                    <a:pt x="228180" y="700963"/>
                  </a:lnTo>
                  <a:lnTo>
                    <a:pt x="204939" y="700963"/>
                  </a:lnTo>
                  <a:lnTo>
                    <a:pt x="198780" y="702081"/>
                  </a:lnTo>
                  <a:lnTo>
                    <a:pt x="163626" y="722223"/>
                  </a:lnTo>
                  <a:lnTo>
                    <a:pt x="154051" y="752500"/>
                  </a:lnTo>
                  <a:lnTo>
                    <a:pt x="157949" y="775106"/>
                  </a:lnTo>
                  <a:lnTo>
                    <a:pt x="169227" y="793737"/>
                  </a:lnTo>
                  <a:lnTo>
                    <a:pt x="187210" y="806399"/>
                  </a:lnTo>
                  <a:lnTo>
                    <a:pt x="211264" y="811060"/>
                  </a:lnTo>
                  <a:lnTo>
                    <a:pt x="214350" y="811060"/>
                  </a:lnTo>
                  <a:lnTo>
                    <a:pt x="220167" y="811403"/>
                  </a:lnTo>
                  <a:lnTo>
                    <a:pt x="223113" y="808913"/>
                  </a:lnTo>
                  <a:lnTo>
                    <a:pt x="224028" y="809421"/>
                  </a:lnTo>
                  <a:lnTo>
                    <a:pt x="225501" y="810526"/>
                  </a:lnTo>
                  <a:lnTo>
                    <a:pt x="225501" y="821931"/>
                  </a:lnTo>
                  <a:lnTo>
                    <a:pt x="221170" y="827557"/>
                  </a:lnTo>
                  <a:lnTo>
                    <a:pt x="221056" y="827709"/>
                  </a:lnTo>
                  <a:lnTo>
                    <a:pt x="209918" y="827709"/>
                  </a:lnTo>
                  <a:lnTo>
                    <a:pt x="202095" y="827163"/>
                  </a:lnTo>
                  <a:lnTo>
                    <a:pt x="193852" y="825195"/>
                  </a:lnTo>
                  <a:lnTo>
                    <a:pt x="185496" y="821321"/>
                  </a:lnTo>
                  <a:lnTo>
                    <a:pt x="177330" y="815086"/>
                  </a:lnTo>
                  <a:lnTo>
                    <a:pt x="156337" y="844080"/>
                  </a:lnTo>
                  <a:lnTo>
                    <a:pt x="169443" y="853960"/>
                  </a:lnTo>
                  <a:lnTo>
                    <a:pt x="182473" y="859942"/>
                  </a:lnTo>
                  <a:lnTo>
                    <a:pt x="195503" y="862901"/>
                  </a:lnTo>
                  <a:lnTo>
                    <a:pt x="208572" y="863701"/>
                  </a:lnTo>
                  <a:lnTo>
                    <a:pt x="223837" y="862545"/>
                  </a:lnTo>
                  <a:lnTo>
                    <a:pt x="239306" y="858024"/>
                  </a:lnTo>
                  <a:lnTo>
                    <a:pt x="253479" y="848499"/>
                  </a:lnTo>
                  <a:lnTo>
                    <a:pt x="264820" y="832396"/>
                  </a:lnTo>
                  <a:lnTo>
                    <a:pt x="267030" y="827709"/>
                  </a:lnTo>
                  <a:lnTo>
                    <a:pt x="267106" y="827557"/>
                  </a:lnTo>
                  <a:lnTo>
                    <a:pt x="269011" y="820597"/>
                  </a:lnTo>
                  <a:lnTo>
                    <a:pt x="268960" y="808913"/>
                  </a:lnTo>
                  <a:lnTo>
                    <a:pt x="267373" y="800862"/>
                  </a:lnTo>
                  <a:lnTo>
                    <a:pt x="263144" y="792403"/>
                  </a:lnTo>
                  <a:lnTo>
                    <a:pt x="259334" y="788492"/>
                  </a:lnTo>
                  <a:lnTo>
                    <a:pt x="259334" y="785812"/>
                  </a:lnTo>
                  <a:lnTo>
                    <a:pt x="266039" y="777633"/>
                  </a:lnTo>
                  <a:lnTo>
                    <a:pt x="268592" y="770229"/>
                  </a:lnTo>
                  <a:lnTo>
                    <a:pt x="269532" y="767499"/>
                  </a:lnTo>
                  <a:lnTo>
                    <a:pt x="271157" y="759955"/>
                  </a:lnTo>
                  <a:close/>
                </a:path>
                <a:path w="915034" h="864235">
                  <a:moveTo>
                    <a:pt x="345440" y="702119"/>
                  </a:moveTo>
                  <a:lnTo>
                    <a:pt x="344081" y="702564"/>
                  </a:lnTo>
                  <a:lnTo>
                    <a:pt x="342036" y="702005"/>
                  </a:lnTo>
                  <a:lnTo>
                    <a:pt x="333844" y="702005"/>
                  </a:lnTo>
                  <a:lnTo>
                    <a:pt x="327710" y="705713"/>
                  </a:lnTo>
                  <a:lnTo>
                    <a:pt x="319112" y="709041"/>
                  </a:lnTo>
                  <a:lnTo>
                    <a:pt x="319112" y="702081"/>
                  </a:lnTo>
                  <a:lnTo>
                    <a:pt x="276313" y="702081"/>
                  </a:lnTo>
                  <a:lnTo>
                    <a:pt x="276313" y="823328"/>
                  </a:lnTo>
                  <a:lnTo>
                    <a:pt x="319176" y="823328"/>
                  </a:lnTo>
                  <a:lnTo>
                    <a:pt x="319176" y="765187"/>
                  </a:lnTo>
                  <a:lnTo>
                    <a:pt x="319341" y="757072"/>
                  </a:lnTo>
                  <a:lnTo>
                    <a:pt x="345440" y="741680"/>
                  </a:lnTo>
                  <a:lnTo>
                    <a:pt x="345440" y="702119"/>
                  </a:lnTo>
                  <a:close/>
                </a:path>
                <a:path w="915034" h="864235">
                  <a:moveTo>
                    <a:pt x="393801" y="702614"/>
                  </a:moveTo>
                  <a:lnTo>
                    <a:pt x="350443" y="702614"/>
                  </a:lnTo>
                  <a:lnTo>
                    <a:pt x="350443" y="822794"/>
                  </a:lnTo>
                  <a:lnTo>
                    <a:pt x="393801" y="822794"/>
                  </a:lnTo>
                  <a:lnTo>
                    <a:pt x="393801" y="702614"/>
                  </a:lnTo>
                  <a:close/>
                </a:path>
                <a:path w="915034" h="864235">
                  <a:moveTo>
                    <a:pt x="393801" y="652119"/>
                  </a:moveTo>
                  <a:lnTo>
                    <a:pt x="350443" y="652119"/>
                  </a:lnTo>
                  <a:lnTo>
                    <a:pt x="350443" y="689571"/>
                  </a:lnTo>
                  <a:lnTo>
                    <a:pt x="393801" y="689571"/>
                  </a:lnTo>
                  <a:lnTo>
                    <a:pt x="393801" y="652119"/>
                  </a:lnTo>
                  <a:close/>
                </a:path>
                <a:path w="915034" h="864235">
                  <a:moveTo>
                    <a:pt x="550316" y="668362"/>
                  </a:moveTo>
                  <a:lnTo>
                    <a:pt x="535774" y="660196"/>
                  </a:lnTo>
                  <a:lnTo>
                    <a:pt x="521119" y="654824"/>
                  </a:lnTo>
                  <a:lnTo>
                    <a:pt x="506628" y="651865"/>
                  </a:lnTo>
                  <a:lnTo>
                    <a:pt x="492569" y="650963"/>
                  </a:lnTo>
                  <a:lnTo>
                    <a:pt x="456984" y="657834"/>
                  </a:lnTo>
                  <a:lnTo>
                    <a:pt x="426885" y="676884"/>
                  </a:lnTo>
                  <a:lnTo>
                    <a:pt x="406057" y="705815"/>
                  </a:lnTo>
                  <a:lnTo>
                    <a:pt x="398284" y="742289"/>
                  </a:lnTo>
                  <a:lnTo>
                    <a:pt x="406057" y="778764"/>
                  </a:lnTo>
                  <a:lnTo>
                    <a:pt x="426885" y="807694"/>
                  </a:lnTo>
                  <a:lnTo>
                    <a:pt x="456984" y="826744"/>
                  </a:lnTo>
                  <a:lnTo>
                    <a:pt x="492569" y="833615"/>
                  </a:lnTo>
                  <a:lnTo>
                    <a:pt x="502805" y="833081"/>
                  </a:lnTo>
                  <a:lnTo>
                    <a:pt x="550265" y="814666"/>
                  </a:lnTo>
                  <a:lnTo>
                    <a:pt x="550265" y="739140"/>
                  </a:lnTo>
                  <a:lnTo>
                    <a:pt x="478955" y="739140"/>
                  </a:lnTo>
                  <a:lnTo>
                    <a:pt x="502589" y="768807"/>
                  </a:lnTo>
                  <a:lnTo>
                    <a:pt x="503123" y="786422"/>
                  </a:lnTo>
                  <a:lnTo>
                    <a:pt x="502653" y="786904"/>
                  </a:lnTo>
                  <a:lnTo>
                    <a:pt x="499516" y="787412"/>
                  </a:lnTo>
                  <a:lnTo>
                    <a:pt x="492836" y="787412"/>
                  </a:lnTo>
                  <a:lnTo>
                    <a:pt x="475678" y="784567"/>
                  </a:lnTo>
                  <a:lnTo>
                    <a:pt x="459930" y="776097"/>
                  </a:lnTo>
                  <a:lnTo>
                    <a:pt x="448411" y="762063"/>
                  </a:lnTo>
                  <a:lnTo>
                    <a:pt x="443953" y="742556"/>
                  </a:lnTo>
                  <a:lnTo>
                    <a:pt x="448208" y="723684"/>
                  </a:lnTo>
                  <a:lnTo>
                    <a:pt x="459384" y="709396"/>
                  </a:lnTo>
                  <a:lnTo>
                    <a:pt x="475145" y="700328"/>
                  </a:lnTo>
                  <a:lnTo>
                    <a:pt x="493115" y="697166"/>
                  </a:lnTo>
                  <a:lnTo>
                    <a:pt x="501319" y="697953"/>
                  </a:lnTo>
                  <a:lnTo>
                    <a:pt x="510565" y="700328"/>
                  </a:lnTo>
                  <a:lnTo>
                    <a:pt x="519557" y="704354"/>
                  </a:lnTo>
                  <a:lnTo>
                    <a:pt x="526986" y="710057"/>
                  </a:lnTo>
                  <a:lnTo>
                    <a:pt x="550316" y="668362"/>
                  </a:lnTo>
                  <a:close/>
                </a:path>
                <a:path w="915034" h="864235">
                  <a:moveTo>
                    <a:pt x="682739" y="762215"/>
                  </a:moveTo>
                  <a:lnTo>
                    <a:pt x="667867" y="721906"/>
                  </a:lnTo>
                  <a:lnTo>
                    <a:pt x="639762" y="703541"/>
                  </a:lnTo>
                  <a:lnTo>
                    <a:pt x="639762" y="762749"/>
                  </a:lnTo>
                  <a:lnTo>
                    <a:pt x="637946" y="771232"/>
                  </a:lnTo>
                  <a:lnTo>
                    <a:pt x="633183" y="777659"/>
                  </a:lnTo>
                  <a:lnTo>
                    <a:pt x="626465" y="781735"/>
                  </a:lnTo>
                  <a:lnTo>
                    <a:pt x="618807" y="783170"/>
                  </a:lnTo>
                  <a:lnTo>
                    <a:pt x="610539" y="781532"/>
                  </a:lnTo>
                  <a:lnTo>
                    <a:pt x="603897" y="777113"/>
                  </a:lnTo>
                  <a:lnTo>
                    <a:pt x="599465" y="770610"/>
                  </a:lnTo>
                  <a:lnTo>
                    <a:pt x="597852" y="762749"/>
                  </a:lnTo>
                  <a:lnTo>
                    <a:pt x="599655" y="754265"/>
                  </a:lnTo>
                  <a:lnTo>
                    <a:pt x="604418" y="747839"/>
                  </a:lnTo>
                  <a:lnTo>
                    <a:pt x="611136" y="743762"/>
                  </a:lnTo>
                  <a:lnTo>
                    <a:pt x="618807" y="742340"/>
                  </a:lnTo>
                  <a:lnTo>
                    <a:pt x="627062" y="743966"/>
                  </a:lnTo>
                  <a:lnTo>
                    <a:pt x="633717" y="748385"/>
                  </a:lnTo>
                  <a:lnTo>
                    <a:pt x="638149" y="754888"/>
                  </a:lnTo>
                  <a:lnTo>
                    <a:pt x="639648" y="762215"/>
                  </a:lnTo>
                  <a:lnTo>
                    <a:pt x="639762" y="762749"/>
                  </a:lnTo>
                  <a:lnTo>
                    <a:pt x="639762" y="703541"/>
                  </a:lnTo>
                  <a:lnTo>
                    <a:pt x="625551" y="698830"/>
                  </a:lnTo>
                  <a:lnTo>
                    <a:pt x="619112" y="698296"/>
                  </a:lnTo>
                  <a:lnTo>
                    <a:pt x="616826" y="698030"/>
                  </a:lnTo>
                  <a:lnTo>
                    <a:pt x="568134" y="721906"/>
                  </a:lnTo>
                  <a:lnTo>
                    <a:pt x="554342" y="762215"/>
                  </a:lnTo>
                  <a:lnTo>
                    <a:pt x="559244" y="786879"/>
                  </a:lnTo>
                  <a:lnTo>
                    <a:pt x="572757" y="807224"/>
                  </a:lnTo>
                  <a:lnTo>
                    <a:pt x="593039" y="821042"/>
                  </a:lnTo>
                  <a:lnTo>
                    <a:pt x="618274" y="826147"/>
                  </a:lnTo>
                  <a:lnTo>
                    <a:pt x="642734" y="821245"/>
                  </a:lnTo>
                  <a:lnTo>
                    <a:pt x="663295" y="807745"/>
                  </a:lnTo>
                  <a:lnTo>
                    <a:pt x="677456" y="787476"/>
                  </a:lnTo>
                  <a:lnTo>
                    <a:pt x="678357" y="783170"/>
                  </a:lnTo>
                  <a:lnTo>
                    <a:pt x="682625" y="762749"/>
                  </a:lnTo>
                  <a:lnTo>
                    <a:pt x="682739" y="762215"/>
                  </a:lnTo>
                  <a:close/>
                </a:path>
                <a:path w="915034" h="864235">
                  <a:moveTo>
                    <a:pt x="700646" y="57975"/>
                  </a:moveTo>
                  <a:lnTo>
                    <a:pt x="696112" y="35433"/>
                  </a:lnTo>
                  <a:lnTo>
                    <a:pt x="683742" y="16992"/>
                  </a:lnTo>
                  <a:lnTo>
                    <a:pt x="665403" y="4559"/>
                  </a:lnTo>
                  <a:lnTo>
                    <a:pt x="642912" y="0"/>
                  </a:lnTo>
                  <a:lnTo>
                    <a:pt x="252984" y="0"/>
                  </a:lnTo>
                  <a:lnTo>
                    <a:pt x="230492" y="4559"/>
                  </a:lnTo>
                  <a:lnTo>
                    <a:pt x="212140" y="16992"/>
                  </a:lnTo>
                  <a:lnTo>
                    <a:pt x="199771" y="35433"/>
                  </a:lnTo>
                  <a:lnTo>
                    <a:pt x="195249" y="57975"/>
                  </a:lnTo>
                  <a:lnTo>
                    <a:pt x="195249" y="530796"/>
                  </a:lnTo>
                  <a:lnTo>
                    <a:pt x="199771" y="553351"/>
                  </a:lnTo>
                  <a:lnTo>
                    <a:pt x="212140" y="571779"/>
                  </a:lnTo>
                  <a:lnTo>
                    <a:pt x="230492" y="584212"/>
                  </a:lnTo>
                  <a:lnTo>
                    <a:pt x="252984" y="588772"/>
                  </a:lnTo>
                  <a:lnTo>
                    <a:pt x="642912" y="588772"/>
                  </a:lnTo>
                  <a:lnTo>
                    <a:pt x="665403" y="584212"/>
                  </a:lnTo>
                  <a:lnTo>
                    <a:pt x="683742" y="571779"/>
                  </a:lnTo>
                  <a:lnTo>
                    <a:pt x="696112" y="553351"/>
                  </a:lnTo>
                  <a:lnTo>
                    <a:pt x="700646" y="530796"/>
                  </a:lnTo>
                  <a:lnTo>
                    <a:pt x="700646" y="57975"/>
                  </a:lnTo>
                  <a:close/>
                </a:path>
                <a:path w="915034" h="864235">
                  <a:moveTo>
                    <a:pt x="729716" y="653186"/>
                  </a:moveTo>
                  <a:lnTo>
                    <a:pt x="686904" y="653186"/>
                  </a:lnTo>
                  <a:lnTo>
                    <a:pt x="686904" y="822248"/>
                  </a:lnTo>
                  <a:lnTo>
                    <a:pt x="729716" y="822248"/>
                  </a:lnTo>
                  <a:lnTo>
                    <a:pt x="729716" y="653186"/>
                  </a:lnTo>
                  <a:close/>
                </a:path>
                <a:path w="915034" h="864235">
                  <a:moveTo>
                    <a:pt x="741680" y="11772"/>
                  </a:moveTo>
                  <a:lnTo>
                    <a:pt x="739241" y="11099"/>
                  </a:lnTo>
                  <a:lnTo>
                    <a:pt x="739241" y="13690"/>
                  </a:lnTo>
                  <a:lnTo>
                    <a:pt x="739241" y="18249"/>
                  </a:lnTo>
                  <a:lnTo>
                    <a:pt x="735457" y="17843"/>
                  </a:lnTo>
                  <a:lnTo>
                    <a:pt x="730364" y="17843"/>
                  </a:lnTo>
                  <a:lnTo>
                    <a:pt x="730364" y="13360"/>
                  </a:lnTo>
                  <a:lnTo>
                    <a:pt x="736879" y="13360"/>
                  </a:lnTo>
                  <a:lnTo>
                    <a:pt x="739241" y="13690"/>
                  </a:lnTo>
                  <a:lnTo>
                    <a:pt x="739241" y="11099"/>
                  </a:lnTo>
                  <a:lnTo>
                    <a:pt x="738632" y="10922"/>
                  </a:lnTo>
                  <a:lnTo>
                    <a:pt x="727925" y="10922"/>
                  </a:lnTo>
                  <a:lnTo>
                    <a:pt x="727925" y="28308"/>
                  </a:lnTo>
                  <a:lnTo>
                    <a:pt x="730364" y="28308"/>
                  </a:lnTo>
                  <a:lnTo>
                    <a:pt x="730364" y="20281"/>
                  </a:lnTo>
                  <a:lnTo>
                    <a:pt x="733298" y="20281"/>
                  </a:lnTo>
                  <a:lnTo>
                    <a:pt x="738505" y="28308"/>
                  </a:lnTo>
                  <a:lnTo>
                    <a:pt x="741438" y="28308"/>
                  </a:lnTo>
                  <a:lnTo>
                    <a:pt x="736193" y="20281"/>
                  </a:lnTo>
                  <a:lnTo>
                    <a:pt x="739140" y="20281"/>
                  </a:lnTo>
                  <a:lnTo>
                    <a:pt x="741680" y="18935"/>
                  </a:lnTo>
                  <a:lnTo>
                    <a:pt x="741680" y="18249"/>
                  </a:lnTo>
                  <a:lnTo>
                    <a:pt x="741680" y="13360"/>
                  </a:lnTo>
                  <a:lnTo>
                    <a:pt x="741680" y="11772"/>
                  </a:lnTo>
                  <a:close/>
                </a:path>
                <a:path w="915034" h="864235">
                  <a:moveTo>
                    <a:pt x="749833" y="10922"/>
                  </a:moveTo>
                  <a:lnTo>
                    <a:pt x="747382" y="8458"/>
                  </a:lnTo>
                  <a:lnTo>
                    <a:pt x="747382" y="12217"/>
                  </a:lnTo>
                  <a:lnTo>
                    <a:pt x="747382" y="27203"/>
                  </a:lnTo>
                  <a:lnTo>
                    <a:pt x="741159" y="33147"/>
                  </a:lnTo>
                  <a:lnTo>
                    <a:pt x="726579" y="33147"/>
                  </a:lnTo>
                  <a:lnTo>
                    <a:pt x="720344" y="27203"/>
                  </a:lnTo>
                  <a:lnTo>
                    <a:pt x="720344" y="12217"/>
                  </a:lnTo>
                  <a:lnTo>
                    <a:pt x="726579" y="6273"/>
                  </a:lnTo>
                  <a:lnTo>
                    <a:pt x="741159" y="6273"/>
                  </a:lnTo>
                  <a:lnTo>
                    <a:pt x="747382" y="12217"/>
                  </a:lnTo>
                  <a:lnTo>
                    <a:pt x="747382" y="8458"/>
                  </a:lnTo>
                  <a:lnTo>
                    <a:pt x="745223" y="6273"/>
                  </a:lnTo>
                  <a:lnTo>
                    <a:pt x="742784" y="3835"/>
                  </a:lnTo>
                  <a:lnTo>
                    <a:pt x="724954" y="3835"/>
                  </a:lnTo>
                  <a:lnTo>
                    <a:pt x="717905" y="10922"/>
                  </a:lnTo>
                  <a:lnTo>
                    <a:pt x="717905" y="28549"/>
                  </a:lnTo>
                  <a:lnTo>
                    <a:pt x="724954" y="35598"/>
                  </a:lnTo>
                  <a:lnTo>
                    <a:pt x="742784" y="35598"/>
                  </a:lnTo>
                  <a:lnTo>
                    <a:pt x="745236" y="33147"/>
                  </a:lnTo>
                  <a:lnTo>
                    <a:pt x="749833" y="28549"/>
                  </a:lnTo>
                  <a:lnTo>
                    <a:pt x="749833" y="10922"/>
                  </a:lnTo>
                  <a:close/>
                </a:path>
                <a:path w="915034" h="864235">
                  <a:moveTo>
                    <a:pt x="867308" y="653542"/>
                  </a:moveTo>
                  <a:lnTo>
                    <a:pt x="824992" y="653542"/>
                  </a:lnTo>
                  <a:lnTo>
                    <a:pt x="824953" y="699198"/>
                  </a:lnTo>
                  <a:lnTo>
                    <a:pt x="824496" y="699198"/>
                  </a:lnTo>
                  <a:lnTo>
                    <a:pt x="824103" y="699655"/>
                  </a:lnTo>
                  <a:lnTo>
                    <a:pt x="818502" y="697509"/>
                  </a:lnTo>
                  <a:lnTo>
                    <a:pt x="818502" y="757402"/>
                  </a:lnTo>
                  <a:lnTo>
                    <a:pt x="816838" y="765568"/>
                  </a:lnTo>
                  <a:lnTo>
                    <a:pt x="812469" y="772071"/>
                  </a:lnTo>
                  <a:lnTo>
                    <a:pt x="805903" y="776478"/>
                  </a:lnTo>
                  <a:lnTo>
                    <a:pt x="797826" y="778090"/>
                  </a:lnTo>
                  <a:lnTo>
                    <a:pt x="790016" y="776478"/>
                  </a:lnTo>
                  <a:lnTo>
                    <a:pt x="783196" y="772071"/>
                  </a:lnTo>
                  <a:lnTo>
                    <a:pt x="778421" y="765568"/>
                  </a:lnTo>
                  <a:lnTo>
                    <a:pt x="776605" y="757669"/>
                  </a:lnTo>
                  <a:lnTo>
                    <a:pt x="778421" y="749414"/>
                  </a:lnTo>
                  <a:lnTo>
                    <a:pt x="783196" y="742772"/>
                  </a:lnTo>
                  <a:lnTo>
                    <a:pt x="789978" y="738352"/>
                  </a:lnTo>
                  <a:lnTo>
                    <a:pt x="797826" y="736727"/>
                  </a:lnTo>
                  <a:lnTo>
                    <a:pt x="805903" y="738352"/>
                  </a:lnTo>
                  <a:lnTo>
                    <a:pt x="812482" y="742772"/>
                  </a:lnTo>
                  <a:lnTo>
                    <a:pt x="816914" y="749414"/>
                  </a:lnTo>
                  <a:lnTo>
                    <a:pt x="818502" y="757402"/>
                  </a:lnTo>
                  <a:lnTo>
                    <a:pt x="818502" y="697509"/>
                  </a:lnTo>
                  <a:lnTo>
                    <a:pt x="817740" y="697217"/>
                  </a:lnTo>
                  <a:lnTo>
                    <a:pt x="811339" y="695553"/>
                  </a:lnTo>
                  <a:lnTo>
                    <a:pt x="804824" y="694601"/>
                  </a:lnTo>
                  <a:lnTo>
                    <a:pt x="798093" y="694283"/>
                  </a:lnTo>
                  <a:lnTo>
                    <a:pt x="773455" y="699058"/>
                  </a:lnTo>
                  <a:lnTo>
                    <a:pt x="753110" y="712279"/>
                  </a:lnTo>
                  <a:lnTo>
                    <a:pt x="739267" y="732358"/>
                  </a:lnTo>
                  <a:lnTo>
                    <a:pt x="734225" y="757402"/>
                  </a:lnTo>
                  <a:lnTo>
                    <a:pt x="734161" y="757669"/>
                  </a:lnTo>
                  <a:lnTo>
                    <a:pt x="739063" y="782345"/>
                  </a:lnTo>
                  <a:lnTo>
                    <a:pt x="752563" y="802690"/>
                  </a:lnTo>
                  <a:lnTo>
                    <a:pt x="772833" y="816508"/>
                  </a:lnTo>
                  <a:lnTo>
                    <a:pt x="798093" y="821601"/>
                  </a:lnTo>
                  <a:lnTo>
                    <a:pt x="804278" y="821309"/>
                  </a:lnTo>
                  <a:lnTo>
                    <a:pt x="810945" y="820369"/>
                  </a:lnTo>
                  <a:lnTo>
                    <a:pt x="817930" y="818692"/>
                  </a:lnTo>
                  <a:lnTo>
                    <a:pt x="825055" y="816178"/>
                  </a:lnTo>
                  <a:lnTo>
                    <a:pt x="825055" y="822604"/>
                  </a:lnTo>
                  <a:lnTo>
                    <a:pt x="867308" y="822604"/>
                  </a:lnTo>
                  <a:lnTo>
                    <a:pt x="867308" y="816178"/>
                  </a:lnTo>
                  <a:lnTo>
                    <a:pt x="867308" y="778090"/>
                  </a:lnTo>
                  <a:lnTo>
                    <a:pt x="867308" y="736727"/>
                  </a:lnTo>
                  <a:lnTo>
                    <a:pt x="867308" y="699655"/>
                  </a:lnTo>
                  <a:lnTo>
                    <a:pt x="867308" y="653542"/>
                  </a:lnTo>
                  <a:close/>
                </a:path>
                <a:path w="915034" h="864235">
                  <a:moveTo>
                    <a:pt x="906259" y="644893"/>
                  </a:moveTo>
                  <a:lnTo>
                    <a:pt x="903820" y="644220"/>
                  </a:lnTo>
                  <a:lnTo>
                    <a:pt x="903820" y="646811"/>
                  </a:lnTo>
                  <a:lnTo>
                    <a:pt x="903820" y="651370"/>
                  </a:lnTo>
                  <a:lnTo>
                    <a:pt x="900036" y="650963"/>
                  </a:lnTo>
                  <a:lnTo>
                    <a:pt x="894943" y="650963"/>
                  </a:lnTo>
                  <a:lnTo>
                    <a:pt x="894943" y="646480"/>
                  </a:lnTo>
                  <a:lnTo>
                    <a:pt x="901458" y="646480"/>
                  </a:lnTo>
                  <a:lnTo>
                    <a:pt x="903820" y="646811"/>
                  </a:lnTo>
                  <a:lnTo>
                    <a:pt x="903820" y="644220"/>
                  </a:lnTo>
                  <a:lnTo>
                    <a:pt x="903211" y="644042"/>
                  </a:lnTo>
                  <a:lnTo>
                    <a:pt x="892505" y="644042"/>
                  </a:lnTo>
                  <a:lnTo>
                    <a:pt x="892505" y="661428"/>
                  </a:lnTo>
                  <a:lnTo>
                    <a:pt x="894943" y="661428"/>
                  </a:lnTo>
                  <a:lnTo>
                    <a:pt x="894943" y="653402"/>
                  </a:lnTo>
                  <a:lnTo>
                    <a:pt x="897877" y="653402"/>
                  </a:lnTo>
                  <a:lnTo>
                    <a:pt x="903084" y="661428"/>
                  </a:lnTo>
                  <a:lnTo>
                    <a:pt x="906018" y="661428"/>
                  </a:lnTo>
                  <a:lnTo>
                    <a:pt x="900772" y="653402"/>
                  </a:lnTo>
                  <a:lnTo>
                    <a:pt x="903719" y="653402"/>
                  </a:lnTo>
                  <a:lnTo>
                    <a:pt x="906259" y="652068"/>
                  </a:lnTo>
                  <a:lnTo>
                    <a:pt x="906259" y="651370"/>
                  </a:lnTo>
                  <a:lnTo>
                    <a:pt x="906259" y="646480"/>
                  </a:lnTo>
                  <a:lnTo>
                    <a:pt x="906259" y="644893"/>
                  </a:lnTo>
                  <a:close/>
                </a:path>
                <a:path w="915034" h="864235">
                  <a:moveTo>
                    <a:pt x="914412" y="644042"/>
                  </a:moveTo>
                  <a:lnTo>
                    <a:pt x="911961" y="641578"/>
                  </a:lnTo>
                  <a:lnTo>
                    <a:pt x="911961" y="645350"/>
                  </a:lnTo>
                  <a:lnTo>
                    <a:pt x="911961" y="660323"/>
                  </a:lnTo>
                  <a:lnTo>
                    <a:pt x="905738" y="666267"/>
                  </a:lnTo>
                  <a:lnTo>
                    <a:pt x="891159" y="666267"/>
                  </a:lnTo>
                  <a:lnTo>
                    <a:pt x="884923" y="660323"/>
                  </a:lnTo>
                  <a:lnTo>
                    <a:pt x="884923" y="645350"/>
                  </a:lnTo>
                  <a:lnTo>
                    <a:pt x="891159" y="639406"/>
                  </a:lnTo>
                  <a:lnTo>
                    <a:pt x="905738" y="639406"/>
                  </a:lnTo>
                  <a:lnTo>
                    <a:pt x="911961" y="645350"/>
                  </a:lnTo>
                  <a:lnTo>
                    <a:pt x="911961" y="641578"/>
                  </a:lnTo>
                  <a:lnTo>
                    <a:pt x="909815" y="639406"/>
                  </a:lnTo>
                  <a:lnTo>
                    <a:pt x="907364" y="636955"/>
                  </a:lnTo>
                  <a:lnTo>
                    <a:pt x="889533" y="636955"/>
                  </a:lnTo>
                  <a:lnTo>
                    <a:pt x="882484" y="644042"/>
                  </a:lnTo>
                  <a:lnTo>
                    <a:pt x="882484" y="661670"/>
                  </a:lnTo>
                  <a:lnTo>
                    <a:pt x="889533" y="668718"/>
                  </a:lnTo>
                  <a:lnTo>
                    <a:pt x="907364" y="668718"/>
                  </a:lnTo>
                  <a:lnTo>
                    <a:pt x="909815" y="666267"/>
                  </a:lnTo>
                  <a:lnTo>
                    <a:pt x="914412" y="661670"/>
                  </a:lnTo>
                  <a:lnTo>
                    <a:pt x="914412" y="644042"/>
                  </a:lnTo>
                  <a:close/>
                </a:path>
              </a:pathLst>
            </a:custGeom>
            <a:solidFill>
              <a:srgbClr val="FFFFFF"/>
            </a:solidFill>
          </p:spPr>
          <p:txBody>
            <a:bodyPr wrap="square" lIns="0" tIns="0" rIns="0" bIns="0" rtlCol="0"/>
            <a:lstStyle/>
            <a:p>
              <a:endParaRPr sz="1350">
                <a:solidFill>
                  <a:prstClr val="black"/>
                </a:solidFill>
                <a:latin typeface="Calibri" panose="020F0502020204030204"/>
              </a:endParaRPr>
            </a:p>
          </p:txBody>
        </p:sp>
        <p:sp>
          <p:nvSpPr>
            <p:cNvPr id="8" name="object 8"/>
            <p:cNvSpPr/>
            <p:nvPr/>
          </p:nvSpPr>
          <p:spPr>
            <a:xfrm>
              <a:off x="11153120" y="257928"/>
              <a:ext cx="386080" cy="431800"/>
            </a:xfrm>
            <a:custGeom>
              <a:avLst/>
              <a:gdLst/>
              <a:ahLst/>
              <a:cxnLst/>
              <a:rect l="l" t="t" r="r" b="b"/>
              <a:pathLst>
                <a:path w="386079" h="431800">
                  <a:moveTo>
                    <a:pt x="82191" y="0"/>
                  </a:moveTo>
                  <a:lnTo>
                    <a:pt x="39748" y="1445"/>
                  </a:lnTo>
                  <a:lnTo>
                    <a:pt x="0" y="6066"/>
                  </a:lnTo>
                  <a:lnTo>
                    <a:pt x="0" y="221000"/>
                  </a:lnTo>
                  <a:lnTo>
                    <a:pt x="10902" y="207682"/>
                  </a:lnTo>
                  <a:lnTo>
                    <a:pt x="23025" y="200842"/>
                  </a:lnTo>
                  <a:lnTo>
                    <a:pt x="44005" y="198323"/>
                  </a:lnTo>
                  <a:lnTo>
                    <a:pt x="81483" y="197963"/>
                  </a:lnTo>
                  <a:lnTo>
                    <a:pt x="122927" y="207162"/>
                  </a:lnTo>
                  <a:lnTo>
                    <a:pt x="169497" y="251026"/>
                  </a:lnTo>
                  <a:lnTo>
                    <a:pt x="186067" y="291408"/>
                  </a:lnTo>
                  <a:lnTo>
                    <a:pt x="189534" y="337320"/>
                  </a:lnTo>
                  <a:lnTo>
                    <a:pt x="189036" y="367775"/>
                  </a:lnTo>
                  <a:lnTo>
                    <a:pt x="189091" y="398507"/>
                  </a:lnTo>
                  <a:lnTo>
                    <a:pt x="189534" y="431795"/>
                  </a:lnTo>
                  <a:lnTo>
                    <a:pt x="385572" y="431795"/>
                  </a:lnTo>
                  <a:lnTo>
                    <a:pt x="385572" y="258783"/>
                  </a:lnTo>
                  <a:lnTo>
                    <a:pt x="364079" y="175844"/>
                  </a:lnTo>
                  <a:lnTo>
                    <a:pt x="342031" y="126671"/>
                  </a:lnTo>
                  <a:lnTo>
                    <a:pt x="306031" y="91891"/>
                  </a:lnTo>
                  <a:lnTo>
                    <a:pt x="242684" y="52129"/>
                  </a:lnTo>
                  <a:lnTo>
                    <a:pt x="181959" y="21599"/>
                  </a:lnTo>
                  <a:lnTo>
                    <a:pt x="129028" y="5470"/>
                  </a:lnTo>
                  <a:lnTo>
                    <a:pt x="82191" y="0"/>
                  </a:lnTo>
                  <a:close/>
                </a:path>
              </a:pathLst>
            </a:custGeom>
            <a:solidFill>
              <a:srgbClr val="84BD41"/>
            </a:solidFill>
          </p:spPr>
          <p:txBody>
            <a:bodyPr wrap="square" lIns="0" tIns="0" rIns="0" bIns="0" rtlCol="0"/>
            <a:lstStyle/>
            <a:p>
              <a:endParaRPr sz="1350">
                <a:solidFill>
                  <a:prstClr val="black"/>
                </a:solidFill>
                <a:latin typeface="Calibri" panose="020F0502020204030204"/>
              </a:endParaRPr>
            </a:p>
          </p:txBody>
        </p:sp>
        <p:sp>
          <p:nvSpPr>
            <p:cNvPr id="9" name="object 9"/>
            <p:cNvSpPr/>
            <p:nvPr/>
          </p:nvSpPr>
          <p:spPr>
            <a:xfrm>
              <a:off x="11342658" y="122877"/>
              <a:ext cx="196850" cy="394335"/>
            </a:xfrm>
            <a:custGeom>
              <a:avLst/>
              <a:gdLst/>
              <a:ahLst/>
              <a:cxnLst/>
              <a:rect l="l" t="t" r="r" b="b"/>
              <a:pathLst>
                <a:path w="196850" h="394334">
                  <a:moveTo>
                    <a:pt x="95656" y="0"/>
                  </a:moveTo>
                  <a:lnTo>
                    <a:pt x="62273" y="5525"/>
                  </a:lnTo>
                  <a:lnTo>
                    <a:pt x="31440" y="21178"/>
                  </a:lnTo>
                  <a:lnTo>
                    <a:pt x="8800" y="45578"/>
                  </a:lnTo>
                  <a:lnTo>
                    <a:pt x="0" y="77342"/>
                  </a:lnTo>
                  <a:lnTo>
                    <a:pt x="0" y="157060"/>
                  </a:lnTo>
                  <a:lnTo>
                    <a:pt x="4557" y="157061"/>
                  </a:lnTo>
                  <a:lnTo>
                    <a:pt x="20073" y="161934"/>
                  </a:lnTo>
                  <a:lnTo>
                    <a:pt x="95059" y="215518"/>
                  </a:lnTo>
                  <a:lnTo>
                    <a:pt x="137837" y="254838"/>
                  </a:lnTo>
                  <a:lnTo>
                    <a:pt x="162675" y="286519"/>
                  </a:lnTo>
                  <a:lnTo>
                    <a:pt x="179096" y="327281"/>
                  </a:lnTo>
                  <a:lnTo>
                    <a:pt x="196621" y="393839"/>
                  </a:lnTo>
                  <a:lnTo>
                    <a:pt x="196621" y="93294"/>
                  </a:lnTo>
                  <a:lnTo>
                    <a:pt x="186989" y="52308"/>
                  </a:lnTo>
                  <a:lnTo>
                    <a:pt x="162521" y="23172"/>
                  </a:lnTo>
                  <a:lnTo>
                    <a:pt x="129863" y="5774"/>
                  </a:lnTo>
                  <a:lnTo>
                    <a:pt x="95656" y="0"/>
                  </a:lnTo>
                  <a:close/>
                </a:path>
              </a:pathLst>
            </a:custGeom>
            <a:solidFill>
              <a:srgbClr val="FFC82D"/>
            </a:solidFill>
          </p:spPr>
          <p:txBody>
            <a:bodyPr wrap="square" lIns="0" tIns="0" rIns="0" bIns="0" rtlCol="0"/>
            <a:lstStyle/>
            <a:p>
              <a:endParaRPr sz="1350">
                <a:solidFill>
                  <a:prstClr val="black"/>
                </a:solidFill>
                <a:latin typeface="Calibri" panose="020F0502020204030204"/>
              </a:endParaRPr>
            </a:p>
          </p:txBody>
        </p:sp>
        <p:sp>
          <p:nvSpPr>
            <p:cNvPr id="10" name="object 10"/>
            <p:cNvSpPr/>
            <p:nvPr/>
          </p:nvSpPr>
          <p:spPr>
            <a:xfrm>
              <a:off x="11537807" y="257152"/>
              <a:ext cx="113664" cy="280035"/>
            </a:xfrm>
            <a:custGeom>
              <a:avLst/>
              <a:gdLst/>
              <a:ahLst/>
              <a:cxnLst/>
              <a:rect l="l" t="t" r="r" b="b"/>
              <a:pathLst>
                <a:path w="113665" h="280034">
                  <a:moveTo>
                    <a:pt x="80247" y="0"/>
                  </a:moveTo>
                  <a:lnTo>
                    <a:pt x="57529" y="1489"/>
                  </a:lnTo>
                  <a:lnTo>
                    <a:pt x="34313" y="7795"/>
                  </a:lnTo>
                  <a:lnTo>
                    <a:pt x="0" y="20718"/>
                  </a:lnTo>
                  <a:lnTo>
                    <a:pt x="2654" y="279633"/>
                  </a:lnTo>
                  <a:lnTo>
                    <a:pt x="18977" y="244623"/>
                  </a:lnTo>
                  <a:lnTo>
                    <a:pt x="31368" y="225388"/>
                  </a:lnTo>
                  <a:lnTo>
                    <a:pt x="46084" y="215121"/>
                  </a:lnTo>
                  <a:lnTo>
                    <a:pt x="69380" y="207014"/>
                  </a:lnTo>
                  <a:lnTo>
                    <a:pt x="92895" y="200673"/>
                  </a:lnTo>
                  <a:lnTo>
                    <a:pt x="106059" y="198818"/>
                  </a:lnTo>
                  <a:lnTo>
                    <a:pt x="111805" y="199290"/>
                  </a:lnTo>
                  <a:lnTo>
                    <a:pt x="113068" y="199928"/>
                  </a:lnTo>
                  <a:lnTo>
                    <a:pt x="113068" y="1528"/>
                  </a:lnTo>
                  <a:lnTo>
                    <a:pt x="80247" y="0"/>
                  </a:lnTo>
                  <a:close/>
                </a:path>
              </a:pathLst>
            </a:custGeom>
            <a:solidFill>
              <a:srgbClr val="046B38"/>
            </a:solidFill>
          </p:spPr>
          <p:txBody>
            <a:bodyPr wrap="square" lIns="0" tIns="0" rIns="0" bIns="0" rtlCol="0"/>
            <a:lstStyle/>
            <a:p>
              <a:endParaRPr sz="1350">
                <a:solidFill>
                  <a:prstClr val="black"/>
                </a:solidFill>
                <a:latin typeface="Calibri" panose="020F0502020204030204"/>
              </a:endParaRPr>
            </a:p>
          </p:txBody>
        </p:sp>
        <p:sp>
          <p:nvSpPr>
            <p:cNvPr id="11" name="object 11"/>
            <p:cNvSpPr/>
            <p:nvPr/>
          </p:nvSpPr>
          <p:spPr>
            <a:xfrm>
              <a:off x="11146635" y="100672"/>
              <a:ext cx="514350" cy="598805"/>
            </a:xfrm>
            <a:custGeom>
              <a:avLst/>
              <a:gdLst/>
              <a:ahLst/>
              <a:cxnLst/>
              <a:rect l="l" t="t" r="r" b="b"/>
              <a:pathLst>
                <a:path w="514350" h="598805">
                  <a:moveTo>
                    <a:pt x="455256" y="0"/>
                  </a:moveTo>
                  <a:lnTo>
                    <a:pt x="58712" y="0"/>
                  </a:lnTo>
                  <a:lnTo>
                    <a:pt x="35843" y="4637"/>
                  </a:lnTo>
                  <a:lnTo>
                    <a:pt x="17183" y="17279"/>
                  </a:lnTo>
                  <a:lnTo>
                    <a:pt x="4608" y="36020"/>
                  </a:lnTo>
                  <a:lnTo>
                    <a:pt x="0" y="58953"/>
                  </a:lnTo>
                  <a:lnTo>
                    <a:pt x="0" y="539800"/>
                  </a:lnTo>
                  <a:lnTo>
                    <a:pt x="4608" y="562733"/>
                  </a:lnTo>
                  <a:lnTo>
                    <a:pt x="17183" y="581474"/>
                  </a:lnTo>
                  <a:lnTo>
                    <a:pt x="35843" y="594116"/>
                  </a:lnTo>
                  <a:lnTo>
                    <a:pt x="58712" y="598754"/>
                  </a:lnTo>
                  <a:lnTo>
                    <a:pt x="455256" y="598754"/>
                  </a:lnTo>
                  <a:lnTo>
                    <a:pt x="478125" y="594116"/>
                  </a:lnTo>
                  <a:lnTo>
                    <a:pt x="494637" y="582929"/>
                  </a:lnTo>
                  <a:lnTo>
                    <a:pt x="58712" y="582929"/>
                  </a:lnTo>
                  <a:lnTo>
                    <a:pt x="42034" y="579545"/>
                  </a:lnTo>
                  <a:lnTo>
                    <a:pt x="28400" y="570309"/>
                  </a:lnTo>
                  <a:lnTo>
                    <a:pt x="19200" y="556601"/>
                  </a:lnTo>
                  <a:lnTo>
                    <a:pt x="15824" y="539800"/>
                  </a:lnTo>
                  <a:lnTo>
                    <a:pt x="15824" y="381406"/>
                  </a:lnTo>
                  <a:lnTo>
                    <a:pt x="29886" y="373032"/>
                  </a:lnTo>
                  <a:lnTo>
                    <a:pt x="45196" y="366795"/>
                  </a:lnTo>
                  <a:lnTo>
                    <a:pt x="61558" y="362900"/>
                  </a:lnTo>
                  <a:lnTo>
                    <a:pt x="64949" y="362635"/>
                  </a:lnTo>
                  <a:lnTo>
                    <a:pt x="15824" y="362635"/>
                  </a:lnTo>
                  <a:lnTo>
                    <a:pt x="15824" y="308292"/>
                  </a:lnTo>
                  <a:lnTo>
                    <a:pt x="30772" y="303291"/>
                  </a:lnTo>
                  <a:lnTo>
                    <a:pt x="46291" y="299632"/>
                  </a:lnTo>
                  <a:lnTo>
                    <a:pt x="62315" y="297385"/>
                  </a:lnTo>
                  <a:lnTo>
                    <a:pt x="78778" y="296621"/>
                  </a:lnTo>
                  <a:lnTo>
                    <a:pt x="152664" y="296621"/>
                  </a:lnTo>
                  <a:lnTo>
                    <a:pt x="138202" y="291452"/>
                  </a:lnTo>
                  <a:lnTo>
                    <a:pt x="15824" y="291452"/>
                  </a:lnTo>
                  <a:lnTo>
                    <a:pt x="15824" y="240906"/>
                  </a:lnTo>
                  <a:lnTo>
                    <a:pt x="30833" y="237339"/>
                  </a:lnTo>
                  <a:lnTo>
                    <a:pt x="46643" y="234648"/>
                  </a:lnTo>
                  <a:lnTo>
                    <a:pt x="62562" y="233033"/>
                  </a:lnTo>
                  <a:lnTo>
                    <a:pt x="75506" y="232596"/>
                  </a:lnTo>
                  <a:lnTo>
                    <a:pt x="167648" y="232596"/>
                  </a:lnTo>
                  <a:lnTo>
                    <a:pt x="138199" y="224510"/>
                  </a:lnTo>
                  <a:lnTo>
                    <a:pt x="15824" y="224510"/>
                  </a:lnTo>
                  <a:lnTo>
                    <a:pt x="15824" y="172440"/>
                  </a:lnTo>
                  <a:lnTo>
                    <a:pt x="31197" y="169627"/>
                  </a:lnTo>
                  <a:lnTo>
                    <a:pt x="46824" y="167587"/>
                  </a:lnTo>
                  <a:lnTo>
                    <a:pt x="62690" y="166345"/>
                  </a:lnTo>
                  <a:lnTo>
                    <a:pt x="78778" y="165925"/>
                  </a:lnTo>
                  <a:lnTo>
                    <a:pt x="178269" y="165925"/>
                  </a:lnTo>
                  <a:lnTo>
                    <a:pt x="162547" y="160983"/>
                  </a:lnTo>
                  <a:lnTo>
                    <a:pt x="141132" y="156260"/>
                  </a:lnTo>
                  <a:lnTo>
                    <a:pt x="15824" y="156260"/>
                  </a:lnTo>
                  <a:lnTo>
                    <a:pt x="15824" y="58953"/>
                  </a:lnTo>
                  <a:lnTo>
                    <a:pt x="19200" y="42147"/>
                  </a:lnTo>
                  <a:lnTo>
                    <a:pt x="28400" y="28440"/>
                  </a:lnTo>
                  <a:lnTo>
                    <a:pt x="42034" y="19207"/>
                  </a:lnTo>
                  <a:lnTo>
                    <a:pt x="58712" y="15824"/>
                  </a:lnTo>
                  <a:lnTo>
                    <a:pt x="494637" y="15824"/>
                  </a:lnTo>
                  <a:lnTo>
                    <a:pt x="478125" y="4637"/>
                  </a:lnTo>
                  <a:lnTo>
                    <a:pt x="455256" y="0"/>
                  </a:lnTo>
                  <a:close/>
                </a:path>
                <a:path w="514350" h="598805">
                  <a:moveTo>
                    <a:pt x="136497" y="361556"/>
                  </a:moveTo>
                  <a:lnTo>
                    <a:pt x="78778" y="361556"/>
                  </a:lnTo>
                  <a:lnTo>
                    <a:pt x="121511" y="370185"/>
                  </a:lnTo>
                  <a:lnTo>
                    <a:pt x="156414" y="393722"/>
                  </a:lnTo>
                  <a:lnTo>
                    <a:pt x="179940" y="428614"/>
                  </a:lnTo>
                  <a:lnTo>
                    <a:pt x="188569" y="471360"/>
                  </a:lnTo>
                  <a:lnTo>
                    <a:pt x="188569" y="582929"/>
                  </a:lnTo>
                  <a:lnTo>
                    <a:pt x="204393" y="582929"/>
                  </a:lnTo>
                  <a:lnTo>
                    <a:pt x="204393" y="471360"/>
                  </a:lnTo>
                  <a:lnTo>
                    <a:pt x="194522" y="422466"/>
                  </a:lnTo>
                  <a:lnTo>
                    <a:pt x="167603" y="382533"/>
                  </a:lnTo>
                  <a:lnTo>
                    <a:pt x="136497" y="361556"/>
                  </a:lnTo>
                  <a:close/>
                </a:path>
                <a:path w="514350" h="598805">
                  <a:moveTo>
                    <a:pt x="152664" y="296621"/>
                  </a:moveTo>
                  <a:lnTo>
                    <a:pt x="78778" y="296621"/>
                  </a:lnTo>
                  <a:lnTo>
                    <a:pt x="125225" y="302862"/>
                  </a:lnTo>
                  <a:lnTo>
                    <a:pt x="166964" y="320474"/>
                  </a:lnTo>
                  <a:lnTo>
                    <a:pt x="202326" y="347794"/>
                  </a:lnTo>
                  <a:lnTo>
                    <a:pt x="229648" y="383156"/>
                  </a:lnTo>
                  <a:lnTo>
                    <a:pt x="247263" y="424895"/>
                  </a:lnTo>
                  <a:lnTo>
                    <a:pt x="253504" y="471360"/>
                  </a:lnTo>
                  <a:lnTo>
                    <a:pt x="253504" y="582929"/>
                  </a:lnTo>
                  <a:lnTo>
                    <a:pt x="269341" y="582929"/>
                  </a:lnTo>
                  <a:lnTo>
                    <a:pt x="269341" y="471360"/>
                  </a:lnTo>
                  <a:lnTo>
                    <a:pt x="264417" y="428614"/>
                  </a:lnTo>
                  <a:lnTo>
                    <a:pt x="264308" y="427666"/>
                  </a:lnTo>
                  <a:lnTo>
                    <a:pt x="249972" y="387555"/>
                  </a:lnTo>
                  <a:lnTo>
                    <a:pt x="227476" y="352172"/>
                  </a:lnTo>
                  <a:lnTo>
                    <a:pt x="197965" y="322661"/>
                  </a:lnTo>
                  <a:lnTo>
                    <a:pt x="162582" y="300166"/>
                  </a:lnTo>
                  <a:lnTo>
                    <a:pt x="152664" y="296621"/>
                  </a:lnTo>
                  <a:close/>
                </a:path>
                <a:path w="514350" h="598805">
                  <a:moveTo>
                    <a:pt x="167648" y="232596"/>
                  </a:moveTo>
                  <a:lnTo>
                    <a:pt x="79874" y="232596"/>
                  </a:lnTo>
                  <a:lnTo>
                    <a:pt x="126915" y="237339"/>
                  </a:lnTo>
                  <a:lnTo>
                    <a:pt x="171751" y="251257"/>
                  </a:lnTo>
                  <a:lnTo>
                    <a:pt x="212325" y="273281"/>
                  </a:lnTo>
                  <a:lnTo>
                    <a:pt x="247676" y="302448"/>
                  </a:lnTo>
                  <a:lnTo>
                    <a:pt x="276844" y="337800"/>
                  </a:lnTo>
                  <a:lnTo>
                    <a:pt x="298868" y="378374"/>
                  </a:lnTo>
                  <a:lnTo>
                    <a:pt x="312786" y="423210"/>
                  </a:lnTo>
                  <a:lnTo>
                    <a:pt x="317639" y="471360"/>
                  </a:lnTo>
                  <a:lnTo>
                    <a:pt x="317639" y="582929"/>
                  </a:lnTo>
                  <a:lnTo>
                    <a:pt x="333463" y="582929"/>
                  </a:lnTo>
                  <a:lnTo>
                    <a:pt x="333463" y="471360"/>
                  </a:lnTo>
                  <a:lnTo>
                    <a:pt x="329360" y="425578"/>
                  </a:lnTo>
                  <a:lnTo>
                    <a:pt x="317543" y="382533"/>
                  </a:lnTo>
                  <a:lnTo>
                    <a:pt x="298693" y="342809"/>
                  </a:lnTo>
                  <a:lnTo>
                    <a:pt x="273567" y="307261"/>
                  </a:lnTo>
                  <a:lnTo>
                    <a:pt x="242871" y="276564"/>
                  </a:lnTo>
                  <a:lnTo>
                    <a:pt x="207325" y="251436"/>
                  </a:lnTo>
                  <a:lnTo>
                    <a:pt x="167648" y="232596"/>
                  </a:lnTo>
                  <a:close/>
                </a:path>
                <a:path w="514350" h="598805">
                  <a:moveTo>
                    <a:pt x="178269" y="165925"/>
                  </a:moveTo>
                  <a:lnTo>
                    <a:pt x="78778" y="165925"/>
                  </a:lnTo>
                  <a:lnTo>
                    <a:pt x="128342" y="169922"/>
                  </a:lnTo>
                  <a:lnTo>
                    <a:pt x="175400" y="181496"/>
                  </a:lnTo>
                  <a:lnTo>
                    <a:pt x="219313" y="200015"/>
                  </a:lnTo>
                  <a:lnTo>
                    <a:pt x="258888" y="224510"/>
                  </a:lnTo>
                  <a:lnTo>
                    <a:pt x="295151" y="255381"/>
                  </a:lnTo>
                  <a:lnTo>
                    <a:pt x="325798" y="290968"/>
                  </a:lnTo>
                  <a:lnTo>
                    <a:pt x="350747" y="330988"/>
                  </a:lnTo>
                  <a:lnTo>
                    <a:pt x="369358" y="374810"/>
                  </a:lnTo>
                  <a:lnTo>
                    <a:pt x="380993" y="421806"/>
                  </a:lnTo>
                  <a:lnTo>
                    <a:pt x="385013" y="471360"/>
                  </a:lnTo>
                  <a:lnTo>
                    <a:pt x="385013" y="582929"/>
                  </a:lnTo>
                  <a:lnTo>
                    <a:pt x="400837" y="582929"/>
                  </a:lnTo>
                  <a:lnTo>
                    <a:pt x="400837" y="458063"/>
                  </a:lnTo>
                  <a:lnTo>
                    <a:pt x="411002" y="423210"/>
                  </a:lnTo>
                  <a:lnTo>
                    <a:pt x="411493" y="422466"/>
                  </a:lnTo>
                  <a:lnTo>
                    <a:pt x="421294" y="408952"/>
                  </a:lnTo>
                  <a:lnTo>
                    <a:pt x="400837" y="408952"/>
                  </a:lnTo>
                  <a:lnTo>
                    <a:pt x="400818" y="372757"/>
                  </a:lnTo>
                  <a:lnTo>
                    <a:pt x="385000" y="372757"/>
                  </a:lnTo>
                  <a:lnTo>
                    <a:pt x="385000" y="372552"/>
                  </a:lnTo>
                  <a:lnTo>
                    <a:pt x="384034" y="370185"/>
                  </a:lnTo>
                  <a:lnTo>
                    <a:pt x="375431" y="347262"/>
                  </a:lnTo>
                  <a:lnTo>
                    <a:pt x="363835" y="322835"/>
                  </a:lnTo>
                  <a:lnTo>
                    <a:pt x="350364" y="299632"/>
                  </a:lnTo>
                  <a:lnTo>
                    <a:pt x="335051" y="277609"/>
                  </a:lnTo>
                  <a:lnTo>
                    <a:pt x="335053" y="258305"/>
                  </a:lnTo>
                  <a:lnTo>
                    <a:pt x="319239" y="258305"/>
                  </a:lnTo>
                  <a:lnTo>
                    <a:pt x="308351" y="246628"/>
                  </a:lnTo>
                  <a:lnTo>
                    <a:pt x="296903" y="235502"/>
                  </a:lnTo>
                  <a:lnTo>
                    <a:pt x="284917" y="224947"/>
                  </a:lnTo>
                  <a:lnTo>
                    <a:pt x="272414" y="214985"/>
                  </a:lnTo>
                  <a:lnTo>
                    <a:pt x="272425" y="203758"/>
                  </a:lnTo>
                  <a:lnTo>
                    <a:pt x="256603" y="203758"/>
                  </a:lnTo>
                  <a:lnTo>
                    <a:pt x="244111" y="195846"/>
                  </a:lnTo>
                  <a:lnTo>
                    <a:pt x="231241" y="188502"/>
                  </a:lnTo>
                  <a:lnTo>
                    <a:pt x="218009" y="181745"/>
                  </a:lnTo>
                  <a:lnTo>
                    <a:pt x="204431" y="175590"/>
                  </a:lnTo>
                  <a:lnTo>
                    <a:pt x="204450" y="169227"/>
                  </a:lnTo>
                  <a:lnTo>
                    <a:pt x="188772" y="169227"/>
                  </a:lnTo>
                  <a:lnTo>
                    <a:pt x="178269" y="165925"/>
                  </a:lnTo>
                  <a:close/>
                </a:path>
                <a:path w="514350" h="598805">
                  <a:moveTo>
                    <a:pt x="513968" y="362203"/>
                  </a:moveTo>
                  <a:lnTo>
                    <a:pt x="498144" y="362203"/>
                  </a:lnTo>
                  <a:lnTo>
                    <a:pt x="498144" y="539800"/>
                  </a:lnTo>
                  <a:lnTo>
                    <a:pt x="494768" y="556601"/>
                  </a:lnTo>
                  <a:lnTo>
                    <a:pt x="485568" y="570309"/>
                  </a:lnTo>
                  <a:lnTo>
                    <a:pt x="471934" y="579545"/>
                  </a:lnTo>
                  <a:lnTo>
                    <a:pt x="455256" y="582929"/>
                  </a:lnTo>
                  <a:lnTo>
                    <a:pt x="494637" y="582929"/>
                  </a:lnTo>
                  <a:lnTo>
                    <a:pt x="496785" y="581474"/>
                  </a:lnTo>
                  <a:lnTo>
                    <a:pt x="509360" y="562733"/>
                  </a:lnTo>
                  <a:lnTo>
                    <a:pt x="513968" y="539800"/>
                  </a:lnTo>
                  <a:lnTo>
                    <a:pt x="513968" y="362203"/>
                  </a:lnTo>
                  <a:close/>
                </a:path>
                <a:path w="514350" h="598805">
                  <a:moveTo>
                    <a:pt x="513968" y="297040"/>
                  </a:moveTo>
                  <a:lnTo>
                    <a:pt x="498144" y="297040"/>
                  </a:lnTo>
                  <a:lnTo>
                    <a:pt x="498144" y="346290"/>
                  </a:lnTo>
                  <a:lnTo>
                    <a:pt x="468126" y="352843"/>
                  </a:lnTo>
                  <a:lnTo>
                    <a:pt x="441275" y="366101"/>
                  </a:lnTo>
                  <a:lnTo>
                    <a:pt x="418533" y="385118"/>
                  </a:lnTo>
                  <a:lnTo>
                    <a:pt x="400837" y="408952"/>
                  </a:lnTo>
                  <a:lnTo>
                    <a:pt x="421294" y="408952"/>
                  </a:lnTo>
                  <a:lnTo>
                    <a:pt x="432341" y="393722"/>
                  </a:lnTo>
                  <a:lnTo>
                    <a:pt x="462221" y="372552"/>
                  </a:lnTo>
                  <a:lnTo>
                    <a:pt x="498144" y="362203"/>
                  </a:lnTo>
                  <a:lnTo>
                    <a:pt x="513968" y="362203"/>
                  </a:lnTo>
                  <a:lnTo>
                    <a:pt x="513968" y="297040"/>
                  </a:lnTo>
                  <a:close/>
                </a:path>
                <a:path w="514350" h="598805">
                  <a:moveTo>
                    <a:pt x="361230" y="39052"/>
                  </a:moveTo>
                  <a:lnTo>
                    <a:pt x="335076" y="39052"/>
                  </a:lnTo>
                  <a:lnTo>
                    <a:pt x="355275" y="52824"/>
                  </a:lnTo>
                  <a:lnTo>
                    <a:pt x="370993" y="71429"/>
                  </a:lnTo>
                  <a:lnTo>
                    <a:pt x="381237" y="93861"/>
                  </a:lnTo>
                  <a:lnTo>
                    <a:pt x="385013" y="119113"/>
                  </a:lnTo>
                  <a:lnTo>
                    <a:pt x="385000" y="372757"/>
                  </a:lnTo>
                  <a:lnTo>
                    <a:pt x="400818" y="372757"/>
                  </a:lnTo>
                  <a:lnTo>
                    <a:pt x="400799" y="334797"/>
                  </a:lnTo>
                  <a:lnTo>
                    <a:pt x="422254" y="320114"/>
                  </a:lnTo>
                  <a:lnTo>
                    <a:pt x="432768" y="315036"/>
                  </a:lnTo>
                  <a:lnTo>
                    <a:pt x="400837" y="315036"/>
                  </a:lnTo>
                  <a:lnTo>
                    <a:pt x="400735" y="258800"/>
                  </a:lnTo>
                  <a:lnTo>
                    <a:pt x="423456" y="248587"/>
                  </a:lnTo>
                  <a:lnTo>
                    <a:pt x="446312" y="241096"/>
                  </a:lnTo>
                  <a:lnTo>
                    <a:pt x="400837" y="241096"/>
                  </a:lnTo>
                  <a:lnTo>
                    <a:pt x="400837" y="185966"/>
                  </a:lnTo>
                  <a:lnTo>
                    <a:pt x="424060" y="178150"/>
                  </a:lnTo>
                  <a:lnTo>
                    <a:pt x="448071" y="172189"/>
                  </a:lnTo>
                  <a:lnTo>
                    <a:pt x="467292" y="169062"/>
                  </a:lnTo>
                  <a:lnTo>
                    <a:pt x="400837" y="169062"/>
                  </a:lnTo>
                  <a:lnTo>
                    <a:pt x="400837" y="119113"/>
                  </a:lnTo>
                  <a:lnTo>
                    <a:pt x="394162" y="82745"/>
                  </a:lnTo>
                  <a:lnTo>
                    <a:pt x="376254" y="51944"/>
                  </a:lnTo>
                  <a:lnTo>
                    <a:pt x="361230" y="39052"/>
                  </a:lnTo>
                  <a:close/>
                </a:path>
                <a:path w="514350" h="598805">
                  <a:moveTo>
                    <a:pt x="78778" y="345732"/>
                  </a:moveTo>
                  <a:lnTo>
                    <a:pt x="61869" y="346862"/>
                  </a:lnTo>
                  <a:lnTo>
                    <a:pt x="45643" y="350154"/>
                  </a:lnTo>
                  <a:lnTo>
                    <a:pt x="30247" y="355461"/>
                  </a:lnTo>
                  <a:lnTo>
                    <a:pt x="15824" y="362635"/>
                  </a:lnTo>
                  <a:lnTo>
                    <a:pt x="64949" y="362635"/>
                  </a:lnTo>
                  <a:lnTo>
                    <a:pt x="78778" y="361556"/>
                  </a:lnTo>
                  <a:lnTo>
                    <a:pt x="136497" y="361556"/>
                  </a:lnTo>
                  <a:lnTo>
                    <a:pt x="127675" y="355606"/>
                  </a:lnTo>
                  <a:lnTo>
                    <a:pt x="78778" y="345732"/>
                  </a:lnTo>
                  <a:close/>
                </a:path>
                <a:path w="514350" h="598805">
                  <a:moveTo>
                    <a:pt x="513968" y="232790"/>
                  </a:moveTo>
                  <a:lnTo>
                    <a:pt x="498144" y="232790"/>
                  </a:lnTo>
                  <a:lnTo>
                    <a:pt x="498144" y="281177"/>
                  </a:lnTo>
                  <a:lnTo>
                    <a:pt x="471644" y="284650"/>
                  </a:lnTo>
                  <a:lnTo>
                    <a:pt x="446419" y="291620"/>
                  </a:lnTo>
                  <a:lnTo>
                    <a:pt x="422730" y="301834"/>
                  </a:lnTo>
                  <a:lnTo>
                    <a:pt x="400837" y="315036"/>
                  </a:lnTo>
                  <a:lnTo>
                    <a:pt x="432768" y="315036"/>
                  </a:lnTo>
                  <a:lnTo>
                    <a:pt x="445847" y="308717"/>
                  </a:lnTo>
                  <a:lnTo>
                    <a:pt x="471252" y="300921"/>
                  </a:lnTo>
                  <a:lnTo>
                    <a:pt x="498144" y="297040"/>
                  </a:lnTo>
                  <a:lnTo>
                    <a:pt x="513968" y="297040"/>
                  </a:lnTo>
                  <a:lnTo>
                    <a:pt x="513968" y="232790"/>
                  </a:lnTo>
                  <a:close/>
                </a:path>
                <a:path w="514350" h="598805">
                  <a:moveTo>
                    <a:pt x="78778" y="280796"/>
                  </a:moveTo>
                  <a:lnTo>
                    <a:pt x="62413" y="281492"/>
                  </a:lnTo>
                  <a:lnTo>
                    <a:pt x="46429" y="283538"/>
                  </a:lnTo>
                  <a:lnTo>
                    <a:pt x="30881" y="286878"/>
                  </a:lnTo>
                  <a:lnTo>
                    <a:pt x="15824" y="291452"/>
                  </a:lnTo>
                  <a:lnTo>
                    <a:pt x="138202" y="291452"/>
                  </a:lnTo>
                  <a:lnTo>
                    <a:pt x="122472" y="285829"/>
                  </a:lnTo>
                  <a:lnTo>
                    <a:pt x="78778" y="280796"/>
                  </a:lnTo>
                  <a:close/>
                </a:path>
                <a:path w="514350" h="598805">
                  <a:moveTo>
                    <a:pt x="350157" y="29552"/>
                  </a:moveTo>
                  <a:lnTo>
                    <a:pt x="303187" y="29552"/>
                  </a:lnTo>
                  <a:lnTo>
                    <a:pt x="311467" y="30746"/>
                  </a:lnTo>
                  <a:lnTo>
                    <a:pt x="319252" y="32931"/>
                  </a:lnTo>
                  <a:lnTo>
                    <a:pt x="319239" y="258305"/>
                  </a:lnTo>
                  <a:lnTo>
                    <a:pt x="335053" y="258305"/>
                  </a:lnTo>
                  <a:lnTo>
                    <a:pt x="335076" y="39052"/>
                  </a:lnTo>
                  <a:lnTo>
                    <a:pt x="361230" y="39052"/>
                  </a:lnTo>
                  <a:lnTo>
                    <a:pt x="350157" y="29552"/>
                  </a:lnTo>
                  <a:close/>
                </a:path>
                <a:path w="514350" h="598805">
                  <a:moveTo>
                    <a:pt x="513968" y="166166"/>
                  </a:moveTo>
                  <a:lnTo>
                    <a:pt x="498144" y="166166"/>
                  </a:lnTo>
                  <a:lnTo>
                    <a:pt x="498144" y="216941"/>
                  </a:lnTo>
                  <a:lnTo>
                    <a:pt x="472485" y="219397"/>
                  </a:lnTo>
                  <a:lnTo>
                    <a:pt x="447624" y="224323"/>
                  </a:lnTo>
                  <a:lnTo>
                    <a:pt x="423696" y="231596"/>
                  </a:lnTo>
                  <a:lnTo>
                    <a:pt x="400837" y="241096"/>
                  </a:lnTo>
                  <a:lnTo>
                    <a:pt x="446312" y="241096"/>
                  </a:lnTo>
                  <a:lnTo>
                    <a:pt x="447363" y="240752"/>
                  </a:lnTo>
                  <a:lnTo>
                    <a:pt x="472009" y="235502"/>
                  </a:lnTo>
                  <a:lnTo>
                    <a:pt x="471687" y="235502"/>
                  </a:lnTo>
                  <a:lnTo>
                    <a:pt x="498144" y="232790"/>
                  </a:lnTo>
                  <a:lnTo>
                    <a:pt x="513968" y="232790"/>
                  </a:lnTo>
                  <a:lnTo>
                    <a:pt x="513968" y="166166"/>
                  </a:lnTo>
                  <a:close/>
                </a:path>
                <a:path w="514350" h="598805">
                  <a:moveTo>
                    <a:pt x="78778" y="216661"/>
                  </a:moveTo>
                  <a:lnTo>
                    <a:pt x="62612" y="217168"/>
                  </a:lnTo>
                  <a:lnTo>
                    <a:pt x="46710" y="218667"/>
                  </a:lnTo>
                  <a:lnTo>
                    <a:pt x="31104" y="221125"/>
                  </a:lnTo>
                  <a:lnTo>
                    <a:pt x="15824" y="224510"/>
                  </a:lnTo>
                  <a:lnTo>
                    <a:pt x="138199" y="224510"/>
                  </a:lnTo>
                  <a:lnTo>
                    <a:pt x="124559" y="220765"/>
                  </a:lnTo>
                  <a:lnTo>
                    <a:pt x="78778" y="216661"/>
                  </a:lnTo>
                  <a:close/>
                </a:path>
                <a:path w="514350" h="598805">
                  <a:moveTo>
                    <a:pt x="272575" y="37909"/>
                  </a:moveTo>
                  <a:lnTo>
                    <a:pt x="256743" y="37909"/>
                  </a:lnTo>
                  <a:lnTo>
                    <a:pt x="256725" y="58953"/>
                  </a:lnTo>
                  <a:lnTo>
                    <a:pt x="256603" y="203758"/>
                  </a:lnTo>
                  <a:lnTo>
                    <a:pt x="272425" y="203758"/>
                  </a:lnTo>
                  <a:lnTo>
                    <a:pt x="272545" y="70326"/>
                  </a:lnTo>
                  <a:lnTo>
                    <a:pt x="272575" y="37909"/>
                  </a:lnTo>
                  <a:close/>
                </a:path>
                <a:path w="514350" h="598805">
                  <a:moveTo>
                    <a:pt x="315785" y="15824"/>
                  </a:moveTo>
                  <a:lnTo>
                    <a:pt x="273634" y="15824"/>
                  </a:lnTo>
                  <a:lnTo>
                    <a:pt x="240089" y="28880"/>
                  </a:lnTo>
                  <a:lnTo>
                    <a:pt x="213277" y="51944"/>
                  </a:lnTo>
                  <a:lnTo>
                    <a:pt x="195427" y="82745"/>
                  </a:lnTo>
                  <a:lnTo>
                    <a:pt x="188772" y="119113"/>
                  </a:lnTo>
                  <a:lnTo>
                    <a:pt x="188772" y="169227"/>
                  </a:lnTo>
                  <a:lnTo>
                    <a:pt x="204450" y="169227"/>
                  </a:lnTo>
                  <a:lnTo>
                    <a:pt x="204506" y="150101"/>
                  </a:lnTo>
                  <a:lnTo>
                    <a:pt x="204596" y="119113"/>
                  </a:lnTo>
                  <a:lnTo>
                    <a:pt x="219316" y="70326"/>
                  </a:lnTo>
                  <a:lnTo>
                    <a:pt x="256743" y="37909"/>
                  </a:lnTo>
                  <a:lnTo>
                    <a:pt x="272575" y="37909"/>
                  </a:lnTo>
                  <a:lnTo>
                    <a:pt x="272580" y="32283"/>
                  </a:lnTo>
                  <a:lnTo>
                    <a:pt x="279704" y="30479"/>
                  </a:lnTo>
                  <a:lnTo>
                    <a:pt x="287019" y="29552"/>
                  </a:lnTo>
                  <a:lnTo>
                    <a:pt x="350157" y="29552"/>
                  </a:lnTo>
                  <a:lnTo>
                    <a:pt x="349374" y="28880"/>
                  </a:lnTo>
                  <a:lnTo>
                    <a:pt x="315785" y="15824"/>
                  </a:lnTo>
                  <a:close/>
                </a:path>
                <a:path w="514350" h="598805">
                  <a:moveTo>
                    <a:pt x="494637" y="15824"/>
                  </a:moveTo>
                  <a:lnTo>
                    <a:pt x="455256" y="15824"/>
                  </a:lnTo>
                  <a:lnTo>
                    <a:pt x="471934" y="19207"/>
                  </a:lnTo>
                  <a:lnTo>
                    <a:pt x="485568" y="28440"/>
                  </a:lnTo>
                  <a:lnTo>
                    <a:pt x="494768" y="42147"/>
                  </a:lnTo>
                  <a:lnTo>
                    <a:pt x="498144" y="58953"/>
                  </a:lnTo>
                  <a:lnTo>
                    <a:pt x="498144" y="150317"/>
                  </a:lnTo>
                  <a:lnTo>
                    <a:pt x="472871" y="152210"/>
                  </a:lnTo>
                  <a:lnTo>
                    <a:pt x="448176" y="156013"/>
                  </a:lnTo>
                  <a:lnTo>
                    <a:pt x="424139" y="161654"/>
                  </a:lnTo>
                  <a:lnTo>
                    <a:pt x="400837" y="169062"/>
                  </a:lnTo>
                  <a:lnTo>
                    <a:pt x="467292" y="169062"/>
                  </a:lnTo>
                  <a:lnTo>
                    <a:pt x="472792" y="168167"/>
                  </a:lnTo>
                  <a:lnTo>
                    <a:pt x="498144" y="166166"/>
                  </a:lnTo>
                  <a:lnTo>
                    <a:pt x="513968" y="166166"/>
                  </a:lnTo>
                  <a:lnTo>
                    <a:pt x="513968" y="58953"/>
                  </a:lnTo>
                  <a:lnTo>
                    <a:pt x="509360" y="36020"/>
                  </a:lnTo>
                  <a:lnTo>
                    <a:pt x="496785" y="17279"/>
                  </a:lnTo>
                  <a:lnTo>
                    <a:pt x="494637" y="15824"/>
                  </a:lnTo>
                  <a:close/>
                </a:path>
                <a:path w="514350" h="598805">
                  <a:moveTo>
                    <a:pt x="78778" y="150101"/>
                  </a:moveTo>
                  <a:lnTo>
                    <a:pt x="62712" y="150495"/>
                  </a:lnTo>
                  <a:lnTo>
                    <a:pt x="46853" y="151666"/>
                  </a:lnTo>
                  <a:lnTo>
                    <a:pt x="31218" y="153594"/>
                  </a:lnTo>
                  <a:lnTo>
                    <a:pt x="15824" y="156260"/>
                  </a:lnTo>
                  <a:lnTo>
                    <a:pt x="141132" y="156260"/>
                  </a:lnTo>
                  <a:lnTo>
                    <a:pt x="135380" y="154992"/>
                  </a:lnTo>
                  <a:lnTo>
                    <a:pt x="107410" y="151337"/>
                  </a:lnTo>
                  <a:lnTo>
                    <a:pt x="78778" y="150101"/>
                  </a:lnTo>
                  <a:close/>
                </a:path>
              </a:pathLst>
            </a:custGeom>
            <a:solidFill>
              <a:srgbClr val="2D2826"/>
            </a:solidFill>
          </p:spPr>
          <p:txBody>
            <a:bodyPr wrap="square" lIns="0" tIns="0" rIns="0" bIns="0" rtlCol="0"/>
            <a:lstStyle/>
            <a:p>
              <a:endParaRPr sz="1350">
                <a:solidFill>
                  <a:prstClr val="black"/>
                </a:solidFill>
                <a:latin typeface="Calibri" panose="020F0502020204030204"/>
              </a:endParaRPr>
            </a:p>
          </p:txBody>
        </p:sp>
        <p:pic>
          <p:nvPicPr>
            <p:cNvPr id="12" name="object 12"/>
            <p:cNvPicPr/>
            <p:nvPr/>
          </p:nvPicPr>
          <p:blipFill>
            <a:blip r:embed="rId2" cstate="print"/>
            <a:stretch>
              <a:fillRect/>
            </a:stretch>
          </p:blipFill>
          <p:spPr>
            <a:xfrm>
              <a:off x="3567863" y="548678"/>
              <a:ext cx="1047036" cy="374865"/>
            </a:xfrm>
            <a:prstGeom prst="rect">
              <a:avLst/>
            </a:prstGeom>
          </p:spPr>
        </p:pic>
      </p:grpSp>
      <p:sp>
        <p:nvSpPr>
          <p:cNvPr id="13" name="object 13"/>
          <p:cNvSpPr txBox="1"/>
          <p:nvPr/>
        </p:nvSpPr>
        <p:spPr>
          <a:xfrm>
            <a:off x="1653123" y="942286"/>
            <a:ext cx="2062163" cy="182742"/>
          </a:xfrm>
          <a:prstGeom prst="rect">
            <a:avLst/>
          </a:prstGeom>
        </p:spPr>
        <p:txBody>
          <a:bodyPr vert="horz" wrap="square" lIns="0" tIns="9525" rIns="0" bIns="0" rtlCol="0">
            <a:spAutoFit/>
          </a:bodyPr>
          <a:lstStyle/>
          <a:p>
            <a:pPr marL="9525">
              <a:spcBef>
                <a:spcPts val="75"/>
              </a:spcBef>
              <a:tabLst>
                <a:tab pos="1519238" algn="l"/>
              </a:tabLst>
            </a:pPr>
            <a:r>
              <a:rPr sz="1125" spc="-8">
                <a:solidFill>
                  <a:srgbClr val="EAAA00"/>
                </a:solidFill>
                <a:latin typeface="Gotham Bold"/>
                <a:cs typeface="Gotham Bold"/>
              </a:rPr>
              <a:t>BRAND</a:t>
            </a:r>
            <a:r>
              <a:rPr sz="1125">
                <a:solidFill>
                  <a:srgbClr val="EAAA00"/>
                </a:solidFill>
                <a:latin typeface="Gotham Bold"/>
                <a:cs typeface="Gotham Bold"/>
              </a:rPr>
              <a:t>	RM</a:t>
            </a:r>
            <a:r>
              <a:rPr sz="1125" spc="-11">
                <a:solidFill>
                  <a:srgbClr val="EAAA00"/>
                </a:solidFill>
                <a:latin typeface="Gotham Bold"/>
                <a:cs typeface="Gotham Bold"/>
              </a:rPr>
              <a:t> </a:t>
            </a:r>
            <a:r>
              <a:rPr sz="1125" spc="-19">
                <a:solidFill>
                  <a:srgbClr val="EAAA00"/>
                </a:solidFill>
                <a:latin typeface="Gotham Bold"/>
                <a:cs typeface="Gotham Bold"/>
              </a:rPr>
              <a:t>106</a:t>
            </a:r>
            <a:endParaRPr sz="1125">
              <a:solidFill>
                <a:prstClr val="black"/>
              </a:solidFill>
              <a:latin typeface="Gotham Bold"/>
              <a:cs typeface="Gotham Bold"/>
            </a:endParaRPr>
          </a:p>
        </p:txBody>
      </p:sp>
      <p:pic>
        <p:nvPicPr>
          <p:cNvPr id="14" name="object 14"/>
          <p:cNvPicPr/>
          <p:nvPr/>
        </p:nvPicPr>
        <p:blipFill>
          <a:blip r:embed="rId3" cstate="print"/>
          <a:stretch>
            <a:fillRect/>
          </a:stretch>
        </p:blipFill>
        <p:spPr>
          <a:xfrm>
            <a:off x="1662647" y="1927303"/>
            <a:ext cx="1200150" cy="372055"/>
          </a:xfrm>
          <a:prstGeom prst="rect">
            <a:avLst/>
          </a:prstGeom>
        </p:spPr>
      </p:pic>
      <p:sp>
        <p:nvSpPr>
          <p:cNvPr id="15" name="object 15"/>
          <p:cNvSpPr txBox="1"/>
          <p:nvPr/>
        </p:nvSpPr>
        <p:spPr>
          <a:xfrm>
            <a:off x="3249473" y="4716537"/>
            <a:ext cx="492919" cy="534890"/>
          </a:xfrm>
          <a:prstGeom prst="rect">
            <a:avLst/>
          </a:prstGeom>
        </p:spPr>
        <p:txBody>
          <a:bodyPr vert="horz" wrap="square" lIns="0" tIns="9525" rIns="0" bIns="0" rtlCol="0">
            <a:spAutoFit/>
          </a:bodyPr>
          <a:lstStyle/>
          <a:p>
            <a:pPr marL="9525" marR="3810">
              <a:lnSpc>
                <a:spcPct val="131300"/>
              </a:lnSpc>
              <a:spcBef>
                <a:spcPts val="75"/>
              </a:spcBef>
            </a:pPr>
            <a:r>
              <a:rPr sz="900" spc="49">
                <a:solidFill>
                  <a:srgbClr val="231F20"/>
                </a:solidFill>
                <a:latin typeface="Arial"/>
                <a:cs typeface="Arial"/>
              </a:rPr>
              <a:t>High </a:t>
            </a:r>
            <a:r>
              <a:rPr sz="900" spc="45">
                <a:solidFill>
                  <a:srgbClr val="231F20"/>
                </a:solidFill>
                <a:latin typeface="Arial"/>
                <a:cs typeface="Arial"/>
              </a:rPr>
              <a:t>Average </a:t>
            </a:r>
            <a:r>
              <a:rPr sz="900" spc="53">
                <a:solidFill>
                  <a:srgbClr val="231F20"/>
                </a:solidFill>
                <a:latin typeface="Arial"/>
                <a:cs typeface="Arial"/>
              </a:rPr>
              <a:t>Low</a:t>
            </a:r>
            <a:endParaRPr sz="900">
              <a:solidFill>
                <a:prstClr val="black"/>
              </a:solidFill>
              <a:latin typeface="Arial"/>
              <a:cs typeface="Arial"/>
            </a:endParaRPr>
          </a:p>
        </p:txBody>
      </p:sp>
      <p:sp>
        <p:nvSpPr>
          <p:cNvPr id="16" name="object 16"/>
          <p:cNvSpPr/>
          <p:nvPr/>
        </p:nvSpPr>
        <p:spPr>
          <a:xfrm>
            <a:off x="3087340" y="4777294"/>
            <a:ext cx="120491" cy="120491"/>
          </a:xfrm>
          <a:custGeom>
            <a:avLst/>
            <a:gdLst/>
            <a:ahLst/>
            <a:cxnLst/>
            <a:rect l="l" t="t" r="r" b="b"/>
            <a:pathLst>
              <a:path w="160655"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17" name="object 17"/>
          <p:cNvSpPr/>
          <p:nvPr/>
        </p:nvSpPr>
        <p:spPr>
          <a:xfrm>
            <a:off x="3090796" y="4960773"/>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18" name="object 18"/>
          <p:cNvSpPr/>
          <p:nvPr/>
        </p:nvSpPr>
        <p:spPr>
          <a:xfrm>
            <a:off x="3090796" y="5140795"/>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19" name="object 19"/>
          <p:cNvSpPr txBox="1"/>
          <p:nvPr/>
        </p:nvSpPr>
        <p:spPr>
          <a:xfrm>
            <a:off x="5882033" y="4459280"/>
            <a:ext cx="321944" cy="159659"/>
          </a:xfrm>
          <a:prstGeom prst="rect">
            <a:avLst/>
          </a:prstGeom>
        </p:spPr>
        <p:txBody>
          <a:bodyPr vert="horz" wrap="square" lIns="0" tIns="9525" rIns="0" bIns="0" rtlCol="0">
            <a:spAutoFit/>
          </a:bodyPr>
          <a:lstStyle/>
          <a:p>
            <a:pPr marL="9525">
              <a:spcBef>
                <a:spcPts val="75"/>
              </a:spcBef>
            </a:pPr>
            <a:r>
              <a:rPr sz="975" b="1" spc="-15">
                <a:solidFill>
                  <a:srgbClr val="0E4633"/>
                </a:solidFill>
                <a:latin typeface="Gotham Black"/>
                <a:cs typeface="Gotham Black"/>
              </a:rPr>
              <a:t>SOIL</a:t>
            </a:r>
            <a:endParaRPr sz="975" b="1">
              <a:solidFill>
                <a:prstClr val="black"/>
              </a:solidFill>
              <a:latin typeface="Gotham Black"/>
              <a:cs typeface="Gotham Black"/>
            </a:endParaRPr>
          </a:p>
        </p:txBody>
      </p:sp>
      <p:sp>
        <p:nvSpPr>
          <p:cNvPr id="20" name="object 20"/>
          <p:cNvSpPr txBox="1"/>
          <p:nvPr/>
        </p:nvSpPr>
        <p:spPr>
          <a:xfrm>
            <a:off x="5882033" y="4583105"/>
            <a:ext cx="720566" cy="159659"/>
          </a:xfrm>
          <a:prstGeom prst="rect">
            <a:avLst/>
          </a:prstGeom>
        </p:spPr>
        <p:txBody>
          <a:bodyPr vert="horz" wrap="square" lIns="0" tIns="9525" rIns="0" bIns="0" rtlCol="0">
            <a:spAutoFit/>
          </a:bodyPr>
          <a:lstStyle/>
          <a:p>
            <a:pPr marL="9525">
              <a:spcBef>
                <a:spcPts val="75"/>
              </a:spcBef>
            </a:pPr>
            <a:r>
              <a:rPr sz="975" b="1" spc="-8">
                <a:solidFill>
                  <a:srgbClr val="0E4633"/>
                </a:solidFill>
                <a:latin typeface="Gotham Black"/>
                <a:cs typeface="Gotham Black"/>
              </a:rPr>
              <a:t>DRAINAGE</a:t>
            </a:r>
            <a:endParaRPr sz="975" b="1">
              <a:solidFill>
                <a:prstClr val="black"/>
              </a:solidFill>
              <a:latin typeface="Gotham Black"/>
              <a:cs typeface="Gotham Black"/>
            </a:endParaRPr>
          </a:p>
        </p:txBody>
      </p:sp>
      <p:sp>
        <p:nvSpPr>
          <p:cNvPr id="21" name="object 21"/>
          <p:cNvSpPr txBox="1"/>
          <p:nvPr/>
        </p:nvSpPr>
        <p:spPr>
          <a:xfrm>
            <a:off x="6062055" y="4716537"/>
            <a:ext cx="875824" cy="353430"/>
          </a:xfrm>
          <a:prstGeom prst="rect">
            <a:avLst/>
          </a:prstGeom>
        </p:spPr>
        <p:txBody>
          <a:bodyPr vert="horz" wrap="square" lIns="0" tIns="9525" rIns="0" bIns="0" rtlCol="0">
            <a:spAutoFit/>
          </a:bodyPr>
          <a:lstStyle/>
          <a:p>
            <a:pPr marL="9525" marR="3810">
              <a:lnSpc>
                <a:spcPct val="131300"/>
              </a:lnSpc>
              <a:spcBef>
                <a:spcPts val="75"/>
              </a:spcBef>
            </a:pPr>
            <a:r>
              <a:rPr sz="900" spc="64">
                <a:solidFill>
                  <a:srgbClr val="231F20"/>
                </a:solidFill>
                <a:latin typeface="Arial"/>
                <a:cs typeface="Arial"/>
              </a:rPr>
              <a:t>Well-</a:t>
            </a:r>
            <a:r>
              <a:rPr sz="900" spc="53">
                <a:solidFill>
                  <a:srgbClr val="231F20"/>
                </a:solidFill>
                <a:latin typeface="Arial"/>
                <a:cs typeface="Arial"/>
              </a:rPr>
              <a:t>drained </a:t>
            </a:r>
            <a:r>
              <a:rPr sz="900" spc="60">
                <a:solidFill>
                  <a:srgbClr val="231F20"/>
                </a:solidFill>
                <a:latin typeface="Arial"/>
                <a:cs typeface="Arial"/>
              </a:rPr>
              <a:t>Poorly-</a:t>
            </a:r>
            <a:r>
              <a:rPr sz="900" spc="56">
                <a:solidFill>
                  <a:srgbClr val="231F20"/>
                </a:solidFill>
                <a:latin typeface="Arial"/>
                <a:cs typeface="Arial"/>
              </a:rPr>
              <a:t>drained</a:t>
            </a:r>
            <a:endParaRPr sz="900">
              <a:solidFill>
                <a:prstClr val="black"/>
              </a:solidFill>
              <a:latin typeface="Arial"/>
              <a:cs typeface="Arial"/>
            </a:endParaRPr>
          </a:p>
        </p:txBody>
      </p:sp>
      <p:sp>
        <p:nvSpPr>
          <p:cNvPr id="22" name="object 22"/>
          <p:cNvSpPr/>
          <p:nvPr/>
        </p:nvSpPr>
        <p:spPr>
          <a:xfrm>
            <a:off x="5899919"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3" name="object 23"/>
          <p:cNvSpPr/>
          <p:nvPr/>
        </p:nvSpPr>
        <p:spPr>
          <a:xfrm>
            <a:off x="5899919" y="4957316"/>
            <a:ext cx="120491" cy="120491"/>
          </a:xfrm>
          <a:custGeom>
            <a:avLst/>
            <a:gdLst/>
            <a:ahLst/>
            <a:cxnLst/>
            <a:rect l="l" t="t" r="r" b="b"/>
            <a:pathLst>
              <a:path w="160654" h="160654">
                <a:moveTo>
                  <a:pt x="160578" y="0"/>
                </a:moveTo>
                <a:lnTo>
                  <a:pt x="0" y="0"/>
                </a:lnTo>
                <a:lnTo>
                  <a:pt x="0" y="160566"/>
                </a:lnTo>
                <a:lnTo>
                  <a:pt x="160578" y="160566"/>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4" name="object 24"/>
          <p:cNvSpPr txBox="1"/>
          <p:nvPr/>
        </p:nvSpPr>
        <p:spPr>
          <a:xfrm>
            <a:off x="1816912" y="4716539"/>
            <a:ext cx="822484" cy="549509"/>
          </a:xfrm>
          <a:prstGeom prst="rect">
            <a:avLst/>
          </a:prstGeom>
        </p:spPr>
        <p:txBody>
          <a:bodyPr vert="horz" wrap="square" lIns="0" tIns="9525" rIns="0" bIns="0" rtlCol="0">
            <a:spAutoFit/>
          </a:bodyPr>
          <a:lstStyle/>
          <a:p>
            <a:pPr marL="9525" marR="3810">
              <a:lnSpc>
                <a:spcPct val="131300"/>
              </a:lnSpc>
              <a:spcBef>
                <a:spcPts val="75"/>
              </a:spcBef>
            </a:pPr>
            <a:r>
              <a:rPr sz="900">
                <a:solidFill>
                  <a:srgbClr val="231F20"/>
                </a:solidFill>
                <a:latin typeface="Arial"/>
                <a:cs typeface="Arial"/>
              </a:rPr>
              <a:t>Gray</a:t>
            </a:r>
            <a:r>
              <a:rPr sz="900" spc="94">
                <a:solidFill>
                  <a:srgbClr val="231F20"/>
                </a:solidFill>
                <a:latin typeface="Arial"/>
                <a:cs typeface="Arial"/>
              </a:rPr>
              <a:t> </a:t>
            </a:r>
            <a:r>
              <a:rPr sz="900" spc="53">
                <a:solidFill>
                  <a:srgbClr val="231F20"/>
                </a:solidFill>
                <a:latin typeface="Arial"/>
                <a:cs typeface="Arial"/>
              </a:rPr>
              <a:t>leaf</a:t>
            </a:r>
            <a:r>
              <a:rPr sz="900" spc="94">
                <a:solidFill>
                  <a:srgbClr val="231F20"/>
                </a:solidFill>
                <a:latin typeface="Arial"/>
                <a:cs typeface="Arial"/>
              </a:rPr>
              <a:t> </a:t>
            </a:r>
            <a:r>
              <a:rPr sz="900" spc="60">
                <a:solidFill>
                  <a:srgbClr val="231F20"/>
                </a:solidFill>
                <a:latin typeface="Arial"/>
                <a:cs typeface="Arial"/>
              </a:rPr>
              <a:t>spot </a:t>
            </a:r>
            <a:r>
              <a:rPr sz="900" spc="30">
                <a:solidFill>
                  <a:srgbClr val="231F20"/>
                </a:solidFill>
                <a:latin typeface="Arial"/>
                <a:cs typeface="Arial"/>
              </a:rPr>
              <a:t>NCLB</a:t>
            </a:r>
            <a:endParaRPr sz="900">
              <a:solidFill>
                <a:prstClr val="black"/>
              </a:solidFill>
              <a:latin typeface="Arial"/>
              <a:cs typeface="Arial"/>
            </a:endParaRPr>
          </a:p>
          <a:p>
            <a:pPr marL="9525">
              <a:spcBef>
                <a:spcPts val="338"/>
              </a:spcBef>
            </a:pPr>
            <a:r>
              <a:rPr sz="900">
                <a:solidFill>
                  <a:srgbClr val="231F20"/>
                </a:solidFill>
                <a:latin typeface="Arial"/>
                <a:cs typeface="Arial"/>
              </a:rPr>
              <a:t>Tar</a:t>
            </a:r>
            <a:r>
              <a:rPr sz="900" spc="38">
                <a:solidFill>
                  <a:srgbClr val="231F20"/>
                </a:solidFill>
                <a:latin typeface="Arial"/>
                <a:cs typeface="Arial"/>
              </a:rPr>
              <a:t> </a:t>
            </a:r>
            <a:r>
              <a:rPr sz="900" spc="60">
                <a:solidFill>
                  <a:srgbClr val="231F20"/>
                </a:solidFill>
                <a:latin typeface="Arial"/>
                <a:cs typeface="Arial"/>
              </a:rPr>
              <a:t>spot</a:t>
            </a:r>
            <a:endParaRPr sz="900">
              <a:solidFill>
                <a:prstClr val="black"/>
              </a:solidFill>
              <a:latin typeface="Arial"/>
              <a:cs typeface="Arial"/>
            </a:endParaRPr>
          </a:p>
        </p:txBody>
      </p:sp>
      <p:sp>
        <p:nvSpPr>
          <p:cNvPr id="25" name="object 25"/>
          <p:cNvSpPr txBox="1"/>
          <p:nvPr/>
        </p:nvSpPr>
        <p:spPr>
          <a:xfrm>
            <a:off x="1638646" y="4459280"/>
            <a:ext cx="3215164" cy="159659"/>
          </a:xfrm>
          <a:prstGeom prst="rect">
            <a:avLst/>
          </a:prstGeom>
        </p:spPr>
        <p:txBody>
          <a:bodyPr vert="horz" wrap="square" lIns="0" tIns="9525" rIns="0" bIns="0" rtlCol="0">
            <a:spAutoFit/>
          </a:bodyPr>
          <a:lstStyle/>
          <a:p>
            <a:pPr marL="9525">
              <a:spcBef>
                <a:spcPts val="75"/>
              </a:spcBef>
              <a:tabLst>
                <a:tab pos="1423511" algn="l"/>
                <a:tab pos="2837974" algn="l"/>
              </a:tabLst>
            </a:pPr>
            <a:r>
              <a:rPr sz="975" b="1" spc="-8">
                <a:solidFill>
                  <a:srgbClr val="0E4633"/>
                </a:solidFill>
                <a:latin typeface="Gotham Black"/>
                <a:cs typeface="Gotham Black"/>
              </a:rPr>
              <a:t>DISEASE</a:t>
            </a:r>
            <a:r>
              <a:rPr sz="975" b="1">
                <a:solidFill>
                  <a:srgbClr val="0E4633"/>
                </a:solidFill>
                <a:latin typeface="Gotham Black"/>
                <a:cs typeface="Gotham Black"/>
              </a:rPr>
              <a:t>	</a:t>
            </a:r>
            <a:r>
              <a:rPr sz="975" b="1" spc="-15">
                <a:solidFill>
                  <a:srgbClr val="0E4633"/>
                </a:solidFill>
                <a:latin typeface="Gotham Black"/>
                <a:cs typeface="Gotham Black"/>
              </a:rPr>
              <a:t>YIELD</a:t>
            </a:r>
            <a:r>
              <a:rPr sz="975" b="1">
                <a:solidFill>
                  <a:srgbClr val="0E4633"/>
                </a:solidFill>
                <a:latin typeface="Gotham Black"/>
                <a:cs typeface="Gotham Black"/>
              </a:rPr>
              <a:t>	</a:t>
            </a:r>
            <a:r>
              <a:rPr sz="975" b="1" spc="-15">
                <a:solidFill>
                  <a:srgbClr val="0E4633"/>
                </a:solidFill>
                <a:latin typeface="Gotham Black"/>
                <a:cs typeface="Gotham Black"/>
              </a:rPr>
              <a:t>CROP</a:t>
            </a:r>
            <a:endParaRPr sz="975" b="1">
              <a:solidFill>
                <a:prstClr val="black"/>
              </a:solidFill>
              <a:latin typeface="Gotham Black"/>
              <a:cs typeface="Gotham Black"/>
            </a:endParaRPr>
          </a:p>
        </p:txBody>
      </p:sp>
      <p:sp>
        <p:nvSpPr>
          <p:cNvPr id="26" name="object 26"/>
          <p:cNvSpPr txBox="1"/>
          <p:nvPr/>
        </p:nvSpPr>
        <p:spPr>
          <a:xfrm>
            <a:off x="1638646" y="4583105"/>
            <a:ext cx="3520916" cy="159659"/>
          </a:xfrm>
          <a:prstGeom prst="rect">
            <a:avLst/>
          </a:prstGeom>
        </p:spPr>
        <p:txBody>
          <a:bodyPr vert="horz" wrap="square" lIns="0" tIns="9525" rIns="0" bIns="0" rtlCol="0">
            <a:spAutoFit/>
          </a:bodyPr>
          <a:lstStyle/>
          <a:p>
            <a:pPr marL="9525">
              <a:spcBef>
                <a:spcPts val="75"/>
              </a:spcBef>
              <a:tabLst>
                <a:tab pos="1423511" algn="l"/>
                <a:tab pos="2837974" algn="l"/>
              </a:tabLst>
            </a:pPr>
            <a:r>
              <a:rPr sz="975" b="1" spc="-8">
                <a:solidFill>
                  <a:srgbClr val="0E4633"/>
                </a:solidFill>
                <a:latin typeface="Gotham Black"/>
                <a:cs typeface="Gotham Black"/>
              </a:rPr>
              <a:t>TOLERANCE</a:t>
            </a:r>
            <a:r>
              <a:rPr sz="975" b="1">
                <a:solidFill>
                  <a:srgbClr val="0E4633"/>
                </a:solidFill>
                <a:latin typeface="Gotham Black"/>
                <a:cs typeface="Gotham Black"/>
              </a:rPr>
              <a:t>	</a:t>
            </a:r>
            <a:r>
              <a:rPr sz="975" b="1" spc="-8">
                <a:solidFill>
                  <a:srgbClr val="0E4633"/>
                </a:solidFill>
                <a:latin typeface="Gotham Black"/>
                <a:cs typeface="Gotham Black"/>
              </a:rPr>
              <a:t>ENVIRONMENT</a:t>
            </a:r>
            <a:r>
              <a:rPr sz="975" b="1">
                <a:solidFill>
                  <a:srgbClr val="0E4633"/>
                </a:solidFill>
                <a:latin typeface="Gotham Black"/>
                <a:cs typeface="Gotham Black"/>
              </a:rPr>
              <a:t>	</a:t>
            </a:r>
            <a:r>
              <a:rPr sz="975" b="1" spc="-23">
                <a:solidFill>
                  <a:srgbClr val="0E4633"/>
                </a:solidFill>
                <a:latin typeface="Gotham Black"/>
                <a:cs typeface="Gotham Black"/>
              </a:rPr>
              <a:t>ROTATION</a:t>
            </a:r>
            <a:endParaRPr sz="975" b="1">
              <a:solidFill>
                <a:prstClr val="black"/>
              </a:solidFill>
              <a:latin typeface="Gotham Black"/>
              <a:cs typeface="Gotham Black"/>
            </a:endParaRPr>
          </a:p>
        </p:txBody>
      </p:sp>
      <p:sp>
        <p:nvSpPr>
          <p:cNvPr id="27" name="object 27"/>
          <p:cNvSpPr/>
          <p:nvPr/>
        </p:nvSpPr>
        <p:spPr>
          <a:xfrm>
            <a:off x="1654779"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28" name="object 28"/>
          <p:cNvSpPr/>
          <p:nvPr/>
        </p:nvSpPr>
        <p:spPr>
          <a:xfrm>
            <a:off x="1658236" y="4960773"/>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29" name="object 29"/>
          <p:cNvSpPr/>
          <p:nvPr/>
        </p:nvSpPr>
        <p:spPr>
          <a:xfrm>
            <a:off x="1654779" y="5137339"/>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chemeClr val="bg2"/>
          </a:solidFill>
        </p:spPr>
        <p:txBody>
          <a:bodyPr wrap="square" lIns="0" tIns="0" rIns="0" bIns="0" rtlCol="0"/>
          <a:lstStyle/>
          <a:p>
            <a:endParaRPr sz="1350">
              <a:solidFill>
                <a:prstClr val="black"/>
              </a:solidFill>
              <a:latin typeface="Calibri" panose="020F0502020204030204"/>
            </a:endParaRPr>
          </a:p>
        </p:txBody>
      </p:sp>
      <p:sp>
        <p:nvSpPr>
          <p:cNvPr id="30" name="object 30"/>
          <p:cNvSpPr txBox="1"/>
          <p:nvPr/>
        </p:nvSpPr>
        <p:spPr>
          <a:xfrm>
            <a:off x="4660842" y="4716537"/>
            <a:ext cx="878205" cy="353430"/>
          </a:xfrm>
          <a:prstGeom prst="rect">
            <a:avLst/>
          </a:prstGeom>
        </p:spPr>
        <p:txBody>
          <a:bodyPr vert="horz" wrap="square" lIns="0" tIns="9525" rIns="0" bIns="0" rtlCol="0">
            <a:spAutoFit/>
          </a:bodyPr>
          <a:lstStyle/>
          <a:p>
            <a:pPr marL="12383" marR="3810" indent="-3334">
              <a:lnSpc>
                <a:spcPct val="131300"/>
              </a:lnSpc>
              <a:spcBef>
                <a:spcPts val="75"/>
              </a:spcBef>
            </a:pPr>
            <a:r>
              <a:rPr sz="900" spc="71">
                <a:solidFill>
                  <a:srgbClr val="231F20"/>
                </a:solidFill>
                <a:latin typeface="Arial"/>
                <a:cs typeface="Arial"/>
              </a:rPr>
              <a:t>Following</a:t>
            </a:r>
            <a:r>
              <a:rPr sz="900" spc="26">
                <a:solidFill>
                  <a:srgbClr val="231F20"/>
                </a:solidFill>
                <a:latin typeface="Arial"/>
                <a:cs typeface="Arial"/>
              </a:rPr>
              <a:t> </a:t>
            </a:r>
            <a:r>
              <a:rPr sz="900" spc="30">
                <a:solidFill>
                  <a:srgbClr val="231F20"/>
                </a:solidFill>
                <a:latin typeface="Arial"/>
                <a:cs typeface="Arial"/>
              </a:rPr>
              <a:t>soy </a:t>
            </a:r>
            <a:r>
              <a:rPr sz="900" spc="71">
                <a:solidFill>
                  <a:srgbClr val="231F20"/>
                </a:solidFill>
                <a:latin typeface="Arial"/>
                <a:cs typeface="Arial"/>
              </a:rPr>
              <a:t>Following</a:t>
            </a:r>
            <a:r>
              <a:rPr sz="900" spc="26">
                <a:solidFill>
                  <a:srgbClr val="231F20"/>
                </a:solidFill>
                <a:latin typeface="Arial"/>
                <a:cs typeface="Arial"/>
              </a:rPr>
              <a:t> </a:t>
            </a:r>
            <a:r>
              <a:rPr sz="900" spc="49">
                <a:solidFill>
                  <a:srgbClr val="231F20"/>
                </a:solidFill>
                <a:latin typeface="Arial"/>
                <a:cs typeface="Arial"/>
              </a:rPr>
              <a:t>corn</a:t>
            </a:r>
            <a:endParaRPr sz="900">
              <a:solidFill>
                <a:prstClr val="black"/>
              </a:solidFill>
              <a:latin typeface="Arial"/>
              <a:cs typeface="Arial"/>
            </a:endParaRPr>
          </a:p>
        </p:txBody>
      </p:sp>
      <p:sp>
        <p:nvSpPr>
          <p:cNvPr id="31" name="object 31"/>
          <p:cNvSpPr/>
          <p:nvPr/>
        </p:nvSpPr>
        <p:spPr>
          <a:xfrm>
            <a:off x="4498706"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32" name="object 32"/>
          <p:cNvSpPr/>
          <p:nvPr/>
        </p:nvSpPr>
        <p:spPr>
          <a:xfrm>
            <a:off x="4505259" y="4960773"/>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chemeClr val="accent1">
              <a:alpha val="52999"/>
            </a:schemeClr>
          </a:solidFill>
        </p:spPr>
        <p:txBody>
          <a:bodyPr wrap="square" lIns="0" tIns="0" rIns="0" bIns="0" rtlCol="0"/>
          <a:lstStyle/>
          <a:p>
            <a:endParaRPr sz="1350">
              <a:solidFill>
                <a:prstClr val="black"/>
              </a:solidFill>
              <a:latin typeface="Calibri" panose="020F0502020204030204"/>
            </a:endParaRPr>
          </a:p>
        </p:txBody>
      </p:sp>
      <p:sp>
        <p:nvSpPr>
          <p:cNvPr id="33" name="object 33"/>
          <p:cNvSpPr txBox="1"/>
          <p:nvPr/>
        </p:nvSpPr>
        <p:spPr>
          <a:xfrm>
            <a:off x="9096379" y="1779842"/>
            <a:ext cx="1080976" cy="316753"/>
          </a:xfrm>
          <a:prstGeom prst="rect">
            <a:avLst/>
          </a:prstGeom>
        </p:spPr>
        <p:txBody>
          <a:bodyPr vert="horz" wrap="square" lIns="0" tIns="34290" rIns="0" bIns="0" rtlCol="0">
            <a:spAutoFit/>
          </a:bodyPr>
          <a:lstStyle/>
          <a:p>
            <a:pPr marL="9525" marR="276701">
              <a:lnSpc>
                <a:spcPts val="975"/>
              </a:lnSpc>
              <a:spcBef>
                <a:spcPts val="270"/>
              </a:spcBef>
            </a:pPr>
            <a:r>
              <a:rPr sz="975" b="1" spc="-8">
                <a:solidFill>
                  <a:srgbClr val="0E4633"/>
                </a:solidFill>
                <a:latin typeface="Gotham Black"/>
                <a:cs typeface="Gotham Black"/>
              </a:rPr>
              <a:t>PLANT HEIGHT</a:t>
            </a:r>
            <a:endParaRPr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Medium </a:t>
            </a:r>
            <a:r>
              <a:rPr sz="1050" spc="-15">
                <a:solidFill>
                  <a:srgbClr val="231F20"/>
                </a:solidFill>
                <a:latin typeface="Gotham Book"/>
                <a:cs typeface="Gotham Book"/>
              </a:rPr>
              <a:t>tall</a:t>
            </a:r>
            <a:endParaRPr sz="1050">
              <a:solidFill>
                <a:prstClr val="black"/>
              </a:solidFill>
              <a:latin typeface="Gotham Book"/>
              <a:cs typeface="Gotham Book"/>
            </a:endParaRPr>
          </a:p>
        </p:txBody>
      </p:sp>
      <p:sp>
        <p:nvSpPr>
          <p:cNvPr id="34" name="object 34"/>
          <p:cNvSpPr txBox="1"/>
          <p:nvPr/>
        </p:nvSpPr>
        <p:spPr>
          <a:xfrm>
            <a:off x="9096380" y="2421095"/>
            <a:ext cx="934614" cy="316753"/>
          </a:xfrm>
          <a:prstGeom prst="rect">
            <a:avLst/>
          </a:prstGeom>
        </p:spPr>
        <p:txBody>
          <a:bodyPr vert="horz" wrap="square" lIns="0" tIns="34290" rIns="0" bIns="0" rtlCol="0">
            <a:spAutoFit/>
          </a:bodyPr>
          <a:lstStyle/>
          <a:p>
            <a:pPr marL="9525" marR="3810">
              <a:lnSpc>
                <a:spcPts val="975"/>
              </a:lnSpc>
              <a:spcBef>
                <a:spcPts val="270"/>
              </a:spcBef>
            </a:pPr>
            <a:r>
              <a:rPr sz="975" b="1" spc="-8">
                <a:solidFill>
                  <a:srgbClr val="0E4633"/>
                </a:solidFill>
                <a:latin typeface="Gotham Black"/>
                <a:cs typeface="Gotham Black"/>
              </a:rPr>
              <a:t>STALK STRENGTH</a:t>
            </a:r>
            <a:endParaRPr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Very</a:t>
            </a:r>
            <a:r>
              <a:rPr sz="1050" spc="-75">
                <a:solidFill>
                  <a:srgbClr val="231F20"/>
                </a:solidFill>
                <a:latin typeface="Gotham Book"/>
                <a:cs typeface="Gotham Book"/>
              </a:rPr>
              <a:t> </a:t>
            </a: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35" name="object 35"/>
          <p:cNvSpPr txBox="1"/>
          <p:nvPr/>
        </p:nvSpPr>
        <p:spPr>
          <a:xfrm>
            <a:off x="9096379" y="3073192"/>
            <a:ext cx="1569716" cy="316753"/>
          </a:xfrm>
          <a:prstGeom prst="rect">
            <a:avLst/>
          </a:prstGeom>
        </p:spPr>
        <p:txBody>
          <a:bodyPr vert="horz" wrap="square" lIns="0" tIns="34290" rIns="0" bIns="0" rtlCol="0">
            <a:spAutoFit/>
          </a:bodyPr>
          <a:lstStyle/>
          <a:p>
            <a:pPr marL="9525" marR="3810">
              <a:lnSpc>
                <a:spcPts val="975"/>
              </a:lnSpc>
              <a:spcBef>
                <a:spcPts val="270"/>
              </a:spcBef>
            </a:pPr>
            <a:r>
              <a:rPr sz="975" b="1" spc="-8">
                <a:solidFill>
                  <a:srgbClr val="0E4633"/>
                </a:solidFill>
                <a:latin typeface="Gotham Black"/>
                <a:cs typeface="Gotham Black"/>
              </a:rPr>
              <a:t>GREENSNAP VULNERABILITY</a:t>
            </a:r>
            <a:endParaRPr sz="975" b="1">
              <a:solidFill>
                <a:prstClr val="black"/>
              </a:solidFill>
              <a:latin typeface="Gotham Black"/>
              <a:cs typeface="Gotham Black"/>
            </a:endParaRPr>
          </a:p>
          <a:p>
            <a:pPr marL="9525">
              <a:lnSpc>
                <a:spcPts val="1193"/>
              </a:lnSpc>
            </a:pPr>
            <a:r>
              <a:rPr sz="1050" spc="-8">
                <a:solidFill>
                  <a:srgbClr val="231F20"/>
                </a:solidFill>
                <a:latin typeface="Gotham Book"/>
                <a:cs typeface="Gotham Book"/>
              </a:rPr>
              <a:t>Moderate</a:t>
            </a:r>
            <a:endParaRPr sz="1050">
              <a:solidFill>
                <a:prstClr val="black"/>
              </a:solidFill>
              <a:latin typeface="Gotham Book"/>
              <a:cs typeface="Gotham Book"/>
            </a:endParaRPr>
          </a:p>
        </p:txBody>
      </p:sp>
      <p:sp>
        <p:nvSpPr>
          <p:cNvPr id="36" name="object 36"/>
          <p:cNvSpPr txBox="1"/>
          <p:nvPr/>
        </p:nvSpPr>
        <p:spPr>
          <a:xfrm>
            <a:off x="9096380" y="3714445"/>
            <a:ext cx="1257300" cy="639918"/>
          </a:xfrm>
          <a:prstGeom prst="rect">
            <a:avLst/>
          </a:prstGeom>
        </p:spPr>
        <p:txBody>
          <a:bodyPr vert="horz" wrap="square" lIns="0" tIns="34289" rIns="0" bIns="0" rtlCol="0">
            <a:spAutoFit/>
          </a:bodyPr>
          <a:lstStyle/>
          <a:p>
            <a:pPr marL="9525" marR="3810">
              <a:lnSpc>
                <a:spcPts val="975"/>
              </a:lnSpc>
              <a:spcBef>
                <a:spcPts val="269"/>
              </a:spcBef>
            </a:pPr>
            <a:r>
              <a:rPr lang="en-US" sz="975" b="1" spc="-19">
                <a:solidFill>
                  <a:srgbClr val="0E4633"/>
                </a:solidFill>
                <a:latin typeface="Gotham Black"/>
                <a:cs typeface="Gotham Black"/>
              </a:rPr>
              <a:t>EAR </a:t>
            </a:r>
            <a:r>
              <a:rPr lang="en-US" sz="975" b="1" spc="-8">
                <a:solidFill>
                  <a:srgbClr val="0E4633"/>
                </a:solidFill>
                <a:latin typeface="Gotham Black"/>
                <a:cs typeface="Gotham Black"/>
              </a:rPr>
              <a:t>CHARACTERISTICS</a:t>
            </a:r>
            <a:endParaRPr lang="en-US"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Semi-</a:t>
            </a:r>
            <a:r>
              <a:rPr sz="1050" spc="-15">
                <a:solidFill>
                  <a:srgbClr val="231F20"/>
                </a:solidFill>
                <a:latin typeface="Gotham Book"/>
                <a:cs typeface="Gotham Book"/>
              </a:rPr>
              <a:t>flex</a:t>
            </a:r>
            <a:endParaRPr sz="1050">
              <a:solidFill>
                <a:prstClr val="black"/>
              </a:solidFill>
              <a:latin typeface="Gotham Book"/>
              <a:cs typeface="Gotham Book"/>
            </a:endParaRPr>
          </a:p>
          <a:p>
            <a:pPr marL="9525" marR="96679"/>
            <a:r>
              <a:rPr sz="1050">
                <a:solidFill>
                  <a:srgbClr val="231F20"/>
                </a:solidFill>
                <a:latin typeface="Gotham Book"/>
                <a:cs typeface="Gotham Book"/>
              </a:rPr>
              <a:t>Red</a:t>
            </a:r>
            <a:r>
              <a:rPr sz="1050" spc="-23">
                <a:solidFill>
                  <a:srgbClr val="231F20"/>
                </a:solidFill>
                <a:latin typeface="Gotham Book"/>
                <a:cs typeface="Gotham Book"/>
              </a:rPr>
              <a:t> </a:t>
            </a:r>
            <a:r>
              <a:rPr sz="1050" spc="-8">
                <a:solidFill>
                  <a:srgbClr val="231F20"/>
                </a:solidFill>
                <a:latin typeface="Gotham Book"/>
                <a:cs typeface="Gotham Book"/>
              </a:rPr>
              <a:t>co</a:t>
            </a:r>
            <a:r>
              <a:rPr lang="en-US" sz="1050" spc="-8">
                <a:solidFill>
                  <a:srgbClr val="231F20"/>
                </a:solidFill>
                <a:latin typeface="Gotham Book"/>
                <a:cs typeface="Gotham Book"/>
              </a:rPr>
              <a:t>loring</a:t>
            </a:r>
          </a:p>
          <a:p>
            <a:pPr marL="9525" marR="96679"/>
            <a:r>
              <a:rPr sz="1050" spc="-8">
                <a:solidFill>
                  <a:srgbClr val="231F20"/>
                </a:solidFill>
                <a:latin typeface="Gotham Book"/>
                <a:cs typeface="Gotham Book"/>
              </a:rPr>
              <a:t> </a:t>
            </a:r>
            <a:r>
              <a:rPr sz="1050">
                <a:solidFill>
                  <a:srgbClr val="231F20"/>
                </a:solidFill>
                <a:latin typeface="Gotham Book"/>
                <a:cs typeface="Gotham Book"/>
              </a:rPr>
              <a:t>Good</a:t>
            </a:r>
            <a:r>
              <a:rPr sz="1050" spc="-15">
                <a:solidFill>
                  <a:srgbClr val="231F20"/>
                </a:solidFill>
                <a:latin typeface="Gotham Book"/>
                <a:cs typeface="Gotham Book"/>
              </a:rPr>
              <a:t> </a:t>
            </a:r>
            <a:r>
              <a:rPr sz="1050">
                <a:solidFill>
                  <a:srgbClr val="231F20"/>
                </a:solidFill>
                <a:latin typeface="Gotham Book"/>
                <a:cs typeface="Gotham Book"/>
              </a:rPr>
              <a:t>test</a:t>
            </a:r>
            <a:r>
              <a:rPr sz="1050" spc="-15">
                <a:solidFill>
                  <a:srgbClr val="231F20"/>
                </a:solidFill>
                <a:latin typeface="Gotham Book"/>
                <a:cs typeface="Gotham Book"/>
              </a:rPr>
              <a:t> </a:t>
            </a:r>
            <a:r>
              <a:rPr sz="1050" spc="-8">
                <a:solidFill>
                  <a:srgbClr val="231F20"/>
                </a:solidFill>
                <a:latin typeface="Gotham Book"/>
                <a:cs typeface="Gotham Book"/>
              </a:rPr>
              <a:t>weight</a:t>
            </a:r>
            <a:endParaRPr sz="1050">
              <a:solidFill>
                <a:prstClr val="black"/>
              </a:solidFill>
              <a:latin typeface="Gotham Book"/>
              <a:cs typeface="Gotham Book"/>
            </a:endParaRPr>
          </a:p>
        </p:txBody>
      </p:sp>
      <p:sp>
        <p:nvSpPr>
          <p:cNvPr id="37" name="object 37"/>
          <p:cNvSpPr txBox="1"/>
          <p:nvPr/>
        </p:nvSpPr>
        <p:spPr>
          <a:xfrm>
            <a:off x="9096381" y="4663555"/>
            <a:ext cx="844391" cy="304571"/>
          </a:xfrm>
          <a:prstGeom prst="rect">
            <a:avLst/>
          </a:prstGeom>
        </p:spPr>
        <p:txBody>
          <a:bodyPr vert="horz" wrap="square" lIns="0" tIns="9525" rIns="0" bIns="0" rtlCol="0">
            <a:spAutoFit/>
          </a:bodyPr>
          <a:lstStyle/>
          <a:p>
            <a:pPr marL="9525">
              <a:lnSpc>
                <a:spcPts val="1136"/>
              </a:lnSpc>
              <a:spcBef>
                <a:spcPts val="75"/>
              </a:spcBef>
            </a:pPr>
            <a:r>
              <a:rPr lang="en-US" sz="975" b="1" spc="-8">
                <a:solidFill>
                  <a:srgbClr val="0E4633"/>
                </a:solidFill>
                <a:latin typeface="Gotham Black"/>
                <a:cs typeface="Gotham Black"/>
              </a:rPr>
              <a:t>EMERGENCE</a:t>
            </a:r>
            <a:endParaRPr lang="en-US" sz="975" b="1">
              <a:solidFill>
                <a:prstClr val="black"/>
              </a:solidFill>
              <a:latin typeface="Gotham Black"/>
              <a:cs typeface="Gotham Black"/>
            </a:endParaRPr>
          </a:p>
          <a:p>
            <a:pPr marL="9525">
              <a:lnSpc>
                <a:spcPts val="1226"/>
              </a:lnSpc>
            </a:pPr>
            <a:r>
              <a:rPr sz="1050">
                <a:solidFill>
                  <a:srgbClr val="231F20"/>
                </a:solidFill>
                <a:latin typeface="Gotham Book"/>
                <a:cs typeface="Gotham Book"/>
              </a:rPr>
              <a:t>Very</a:t>
            </a:r>
            <a:r>
              <a:rPr sz="1050" spc="-75">
                <a:solidFill>
                  <a:srgbClr val="231F20"/>
                </a:solidFill>
                <a:latin typeface="Gotham Book"/>
                <a:cs typeface="Gotham Book"/>
              </a:rPr>
              <a:t> </a:t>
            </a: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38" name="object 38"/>
          <p:cNvSpPr txBox="1"/>
          <p:nvPr/>
        </p:nvSpPr>
        <p:spPr>
          <a:xfrm>
            <a:off x="9096380" y="5191825"/>
            <a:ext cx="934614" cy="316752"/>
          </a:xfrm>
          <a:prstGeom prst="rect">
            <a:avLst/>
          </a:prstGeom>
        </p:spPr>
        <p:txBody>
          <a:bodyPr vert="horz" wrap="square" lIns="0" tIns="34289" rIns="0" bIns="0" rtlCol="0">
            <a:spAutoFit/>
          </a:bodyPr>
          <a:lstStyle/>
          <a:p>
            <a:pPr marL="9525" marR="3810">
              <a:lnSpc>
                <a:spcPts val="975"/>
              </a:lnSpc>
              <a:spcBef>
                <a:spcPts val="269"/>
              </a:spcBef>
            </a:pPr>
            <a:r>
              <a:rPr lang="en-US" sz="975" b="1" spc="-15">
                <a:solidFill>
                  <a:srgbClr val="0E4633"/>
                </a:solidFill>
                <a:latin typeface="Gotham Black"/>
                <a:cs typeface="Gotham Black"/>
              </a:rPr>
              <a:t>ROOT </a:t>
            </a:r>
            <a:r>
              <a:rPr lang="en-US" sz="975" b="1" spc="-8">
                <a:solidFill>
                  <a:srgbClr val="0E4633"/>
                </a:solidFill>
                <a:latin typeface="Gotham Black"/>
                <a:cs typeface="Gotham Black"/>
              </a:rPr>
              <a:t>STRENGTH</a:t>
            </a:r>
            <a:endParaRPr lang="en-US" sz="975" b="1">
              <a:solidFill>
                <a:prstClr val="black"/>
              </a:solidFill>
              <a:latin typeface="Gotham Black"/>
              <a:cs typeface="Gotham Black"/>
            </a:endParaRPr>
          </a:p>
          <a:p>
            <a:pPr marL="9525">
              <a:lnSpc>
                <a:spcPts val="1193"/>
              </a:lnSpc>
            </a:pP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39" name="object 39"/>
          <p:cNvSpPr txBox="1"/>
          <p:nvPr/>
        </p:nvSpPr>
        <p:spPr>
          <a:xfrm>
            <a:off x="2009020"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0" name="object 40"/>
          <p:cNvSpPr txBox="1"/>
          <p:nvPr/>
        </p:nvSpPr>
        <p:spPr>
          <a:xfrm>
            <a:off x="2009019" y="5634820"/>
            <a:ext cx="343853"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confidently</a:t>
            </a:r>
            <a:endParaRPr sz="450">
              <a:solidFill>
                <a:prstClr val="black"/>
              </a:solidFill>
              <a:latin typeface="Arial"/>
              <a:cs typeface="Arial"/>
            </a:endParaRPr>
          </a:p>
        </p:txBody>
      </p:sp>
      <p:sp>
        <p:nvSpPr>
          <p:cNvPr id="41" name="object 41"/>
          <p:cNvSpPr/>
          <p:nvPr/>
        </p:nvSpPr>
        <p:spPr>
          <a:xfrm>
            <a:off x="2416131" y="5598071"/>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42" name="object 42"/>
          <p:cNvSpPr txBox="1"/>
          <p:nvPr/>
        </p:nvSpPr>
        <p:spPr>
          <a:xfrm>
            <a:off x="2548008"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3" name="object 43"/>
          <p:cNvSpPr txBox="1"/>
          <p:nvPr/>
        </p:nvSpPr>
        <p:spPr>
          <a:xfrm>
            <a:off x="2548006" y="5634820"/>
            <a:ext cx="231458"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reliably</a:t>
            </a:r>
            <a:endParaRPr sz="450">
              <a:solidFill>
                <a:prstClr val="black"/>
              </a:solidFill>
              <a:latin typeface="Arial"/>
              <a:cs typeface="Arial"/>
            </a:endParaRPr>
          </a:p>
        </p:txBody>
      </p:sp>
      <p:sp>
        <p:nvSpPr>
          <p:cNvPr id="44" name="object 44"/>
          <p:cNvSpPr/>
          <p:nvPr/>
        </p:nvSpPr>
        <p:spPr>
          <a:xfrm>
            <a:off x="2951656" y="5594615"/>
            <a:ext cx="120491" cy="120491"/>
          </a:xfrm>
          <a:custGeom>
            <a:avLst/>
            <a:gdLst/>
            <a:ahLst/>
            <a:cxnLst/>
            <a:rect l="l" t="t" r="r" b="b"/>
            <a:pathLst>
              <a:path w="160655" h="160654">
                <a:moveTo>
                  <a:pt x="160578" y="0"/>
                </a:moveTo>
                <a:lnTo>
                  <a:pt x="0" y="0"/>
                </a:lnTo>
                <a:lnTo>
                  <a:pt x="0" y="160566"/>
                </a:lnTo>
                <a:lnTo>
                  <a:pt x="160578" y="160566"/>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45" name="object 45"/>
          <p:cNvSpPr txBox="1"/>
          <p:nvPr/>
        </p:nvSpPr>
        <p:spPr>
          <a:xfrm>
            <a:off x="3086996" y="5587195"/>
            <a:ext cx="671513" cy="78868"/>
          </a:xfrm>
          <a:prstGeom prst="rect">
            <a:avLst/>
          </a:prstGeom>
        </p:spPr>
        <p:txBody>
          <a:bodyPr vert="horz" wrap="square" lIns="0" tIns="9525" rIns="0" bIns="0" rtlCol="0">
            <a:spAutoFit/>
          </a:bodyPr>
          <a:lstStyle/>
          <a:p>
            <a:pPr marL="9525">
              <a:spcBef>
                <a:spcPts val="75"/>
              </a:spcBef>
            </a:pPr>
            <a:r>
              <a:rPr sz="450">
                <a:solidFill>
                  <a:srgbClr val="231F20"/>
                </a:solidFill>
                <a:latin typeface="Arial"/>
                <a:cs typeface="Arial"/>
              </a:rPr>
              <a:t>Place</a:t>
            </a:r>
            <a:r>
              <a:rPr sz="450" spc="45">
                <a:solidFill>
                  <a:srgbClr val="231F20"/>
                </a:solidFill>
                <a:latin typeface="Arial"/>
                <a:cs typeface="Arial"/>
              </a:rPr>
              <a:t> </a:t>
            </a:r>
            <a:r>
              <a:rPr sz="450" spc="41">
                <a:solidFill>
                  <a:srgbClr val="231F20"/>
                </a:solidFill>
                <a:latin typeface="Arial"/>
                <a:cs typeface="Arial"/>
              </a:rPr>
              <a:t>with</a:t>
            </a:r>
            <a:r>
              <a:rPr sz="450" spc="45">
                <a:solidFill>
                  <a:srgbClr val="231F20"/>
                </a:solidFill>
                <a:latin typeface="Arial"/>
                <a:cs typeface="Arial"/>
              </a:rPr>
              <a:t> </a:t>
            </a:r>
            <a:r>
              <a:rPr sz="450" spc="-8">
                <a:solidFill>
                  <a:srgbClr val="231F20"/>
                </a:solidFill>
                <a:latin typeface="Arial"/>
                <a:cs typeface="Arial"/>
              </a:rPr>
              <a:t>appropriate</a:t>
            </a:r>
            <a:endParaRPr sz="450">
              <a:solidFill>
                <a:prstClr val="black"/>
              </a:solidFill>
              <a:latin typeface="Arial"/>
              <a:cs typeface="Arial"/>
            </a:endParaRPr>
          </a:p>
        </p:txBody>
      </p:sp>
      <p:sp>
        <p:nvSpPr>
          <p:cNvPr id="46" name="object 46"/>
          <p:cNvSpPr txBox="1"/>
          <p:nvPr/>
        </p:nvSpPr>
        <p:spPr>
          <a:xfrm>
            <a:off x="3086995" y="5634820"/>
            <a:ext cx="396716"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management</a:t>
            </a:r>
            <a:endParaRPr sz="450">
              <a:solidFill>
                <a:prstClr val="black"/>
              </a:solidFill>
              <a:latin typeface="Arial"/>
              <a:cs typeface="Arial"/>
            </a:endParaRPr>
          </a:p>
        </p:txBody>
      </p:sp>
      <p:sp>
        <p:nvSpPr>
          <p:cNvPr id="47" name="object 47"/>
          <p:cNvSpPr txBox="1"/>
          <p:nvPr/>
        </p:nvSpPr>
        <p:spPr>
          <a:xfrm>
            <a:off x="1544177" y="5571004"/>
            <a:ext cx="284321" cy="159659"/>
          </a:xfrm>
          <a:prstGeom prst="rect">
            <a:avLst/>
          </a:prstGeom>
        </p:spPr>
        <p:txBody>
          <a:bodyPr vert="horz" wrap="square" lIns="0" tIns="9525" rIns="0" bIns="0" rtlCol="0">
            <a:spAutoFit/>
          </a:bodyPr>
          <a:lstStyle/>
          <a:p>
            <a:pPr marL="9525">
              <a:spcBef>
                <a:spcPts val="75"/>
              </a:spcBef>
            </a:pPr>
            <a:r>
              <a:rPr sz="975" spc="-19">
                <a:solidFill>
                  <a:srgbClr val="0E4633"/>
                </a:solidFill>
                <a:latin typeface="Gotham Bold"/>
                <a:cs typeface="Gotham Bold"/>
              </a:rPr>
              <a:t>KEY</a:t>
            </a:r>
            <a:endParaRPr sz="975">
              <a:solidFill>
                <a:prstClr val="black"/>
              </a:solidFill>
              <a:latin typeface="Gotham Bold"/>
              <a:cs typeface="Gotham Bold"/>
            </a:endParaRPr>
          </a:p>
        </p:txBody>
      </p:sp>
      <p:pic>
        <p:nvPicPr>
          <p:cNvPr id="53" name="Picture Placeholder 52" descr="A picture containing corn, plant&#10;&#10;Description automatically generated">
            <a:extLst>
              <a:ext uri="{FF2B5EF4-FFF2-40B4-BE49-F238E27FC236}">
                <a16:creationId xmlns:a16="http://schemas.microsoft.com/office/drawing/2014/main" id="{DA040751-802A-4808-D322-FCF3863FA2F5}"/>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a:ext>
            </a:extLst>
          </a:blip>
          <a:srcRect l="9368" t="-6390" r="-239" b="-4420"/>
          <a:stretch/>
        </p:blipFill>
        <p:spPr>
          <a:xfrm rot="16200000">
            <a:off x="5669756" y="2170510"/>
            <a:ext cx="1824038" cy="2343150"/>
          </a:xfrm>
          <a:prstGeom prst="rect">
            <a:avLst/>
          </a:prstGeom>
          <a:effectLst>
            <a:softEdge rad="31750"/>
          </a:effectLst>
        </p:spPr>
      </p:pic>
    </p:spTree>
    <p:extLst>
      <p:ext uri="{BB962C8B-B14F-4D97-AF65-F5344CB8AC3E}">
        <p14:creationId xmlns:p14="http://schemas.microsoft.com/office/powerpoint/2010/main" val="913677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1" y="2430113"/>
            <a:ext cx="3761899" cy="1410578"/>
          </a:xfrm>
          <a:prstGeom prst="rect">
            <a:avLst/>
          </a:prstGeom>
          <a:solidFill>
            <a:srgbClr val="E7ECEA"/>
          </a:solidFill>
        </p:spPr>
        <p:txBody>
          <a:bodyPr vert="horz" wrap="square" lIns="0" tIns="170497" rIns="0" bIns="0" rtlCol="0">
            <a:spAutoFit/>
          </a:bodyPr>
          <a:lstStyle/>
          <a:p>
            <a:pPr>
              <a:spcBef>
                <a:spcPts val="1342"/>
              </a:spcBef>
            </a:pPr>
            <a:endParaRPr sz="1200">
              <a:solidFill>
                <a:prstClr val="black"/>
              </a:solidFill>
              <a:latin typeface="Times New Roman"/>
              <a:cs typeface="Times New Roman"/>
            </a:endParaRPr>
          </a:p>
          <a:p>
            <a:pPr marL="310038" marR="416719" indent="-171450">
              <a:lnSpc>
                <a:spcPts val="1200"/>
              </a:lnSpc>
              <a:buFontTx/>
              <a:buChar char="•"/>
              <a:tabLst>
                <a:tab pos="310038" algn="l"/>
              </a:tabLst>
            </a:pPr>
            <a:r>
              <a:rPr sz="1200">
                <a:solidFill>
                  <a:srgbClr val="231F20"/>
                </a:solidFill>
                <a:latin typeface="Gotham Book"/>
                <a:cs typeface="Gotham Book"/>
              </a:rPr>
              <a:t>Great</a:t>
            </a:r>
            <a:r>
              <a:rPr sz="1200" spc="-53">
                <a:solidFill>
                  <a:srgbClr val="231F20"/>
                </a:solidFill>
                <a:latin typeface="Gotham Book"/>
                <a:cs typeface="Gotham Book"/>
              </a:rPr>
              <a:t> </a:t>
            </a:r>
            <a:r>
              <a:rPr sz="1200">
                <a:solidFill>
                  <a:srgbClr val="231F20"/>
                </a:solidFill>
                <a:latin typeface="Gotham Book"/>
                <a:cs typeface="Gotham Book"/>
              </a:rPr>
              <a:t>option</a:t>
            </a:r>
            <a:r>
              <a:rPr sz="1200" spc="-49">
                <a:solidFill>
                  <a:srgbClr val="231F20"/>
                </a:solidFill>
                <a:latin typeface="Gotham Book"/>
                <a:cs typeface="Gotham Book"/>
              </a:rPr>
              <a:t> </a:t>
            </a:r>
            <a:r>
              <a:rPr sz="1200">
                <a:solidFill>
                  <a:srgbClr val="231F20"/>
                </a:solidFill>
                <a:latin typeface="Gotham Book"/>
                <a:cs typeface="Gotham Book"/>
              </a:rPr>
              <a:t>for</a:t>
            </a:r>
            <a:r>
              <a:rPr sz="1200" spc="-53">
                <a:solidFill>
                  <a:srgbClr val="231F20"/>
                </a:solidFill>
                <a:latin typeface="Gotham Book"/>
                <a:cs typeface="Gotham Book"/>
              </a:rPr>
              <a:t> </a:t>
            </a:r>
            <a:r>
              <a:rPr sz="1200">
                <a:solidFill>
                  <a:srgbClr val="231F20"/>
                </a:solidFill>
                <a:latin typeface="Gotham Book"/>
                <a:cs typeface="Gotham Book"/>
              </a:rPr>
              <a:t>areas</a:t>
            </a:r>
            <a:r>
              <a:rPr sz="1200" spc="-49">
                <a:solidFill>
                  <a:srgbClr val="231F20"/>
                </a:solidFill>
                <a:latin typeface="Gotham Book"/>
                <a:cs typeface="Gotham Book"/>
              </a:rPr>
              <a:t> </a:t>
            </a:r>
            <a:r>
              <a:rPr sz="1200">
                <a:solidFill>
                  <a:srgbClr val="231F20"/>
                </a:solidFill>
                <a:latin typeface="Gotham Book"/>
                <a:cs typeface="Gotham Book"/>
              </a:rPr>
              <a:t>impacted</a:t>
            </a:r>
            <a:r>
              <a:rPr sz="1200" spc="-49">
                <a:solidFill>
                  <a:srgbClr val="231F20"/>
                </a:solidFill>
                <a:latin typeface="Gotham Book"/>
                <a:cs typeface="Gotham Book"/>
              </a:rPr>
              <a:t> </a:t>
            </a:r>
            <a:r>
              <a:rPr sz="1200">
                <a:solidFill>
                  <a:srgbClr val="231F20"/>
                </a:solidFill>
                <a:latin typeface="Gotham Book"/>
                <a:cs typeface="Gotham Book"/>
              </a:rPr>
              <a:t>by</a:t>
            </a:r>
            <a:r>
              <a:rPr sz="1200" spc="-53">
                <a:solidFill>
                  <a:srgbClr val="231F20"/>
                </a:solidFill>
                <a:latin typeface="Gotham Book"/>
                <a:cs typeface="Gotham Book"/>
              </a:rPr>
              <a:t> </a:t>
            </a:r>
            <a:r>
              <a:rPr sz="1200" spc="-15">
                <a:solidFill>
                  <a:srgbClr val="231F20"/>
                </a:solidFill>
                <a:latin typeface="Gotham Book"/>
                <a:cs typeface="Gotham Book"/>
              </a:rPr>
              <a:t>high </a:t>
            </a:r>
            <a:r>
              <a:rPr sz="1200">
                <a:solidFill>
                  <a:srgbClr val="231F20"/>
                </a:solidFill>
                <a:latin typeface="Gotham Book"/>
                <a:cs typeface="Gotham Book"/>
              </a:rPr>
              <a:t>tar</a:t>
            </a:r>
            <a:r>
              <a:rPr sz="1200" spc="-23">
                <a:solidFill>
                  <a:srgbClr val="231F20"/>
                </a:solidFill>
                <a:latin typeface="Gotham Book"/>
                <a:cs typeface="Gotham Book"/>
              </a:rPr>
              <a:t> </a:t>
            </a:r>
            <a:r>
              <a:rPr sz="1200">
                <a:solidFill>
                  <a:srgbClr val="231F20"/>
                </a:solidFill>
                <a:latin typeface="Gotham Book"/>
                <a:cs typeface="Gotham Book"/>
              </a:rPr>
              <a:t>spot</a:t>
            </a:r>
            <a:r>
              <a:rPr sz="1200" spc="-23">
                <a:solidFill>
                  <a:srgbClr val="231F20"/>
                </a:solidFill>
                <a:latin typeface="Gotham Book"/>
                <a:cs typeface="Gotham Book"/>
              </a:rPr>
              <a:t> </a:t>
            </a:r>
            <a:r>
              <a:rPr sz="1200" spc="-8">
                <a:solidFill>
                  <a:srgbClr val="231F20"/>
                </a:solidFill>
                <a:latin typeface="Gotham Book"/>
                <a:cs typeface="Gotham Book"/>
              </a:rPr>
              <a:t>pressure</a:t>
            </a:r>
            <a:endParaRPr sz="1200">
              <a:solidFill>
                <a:prstClr val="black"/>
              </a:solidFill>
              <a:latin typeface="Gotham Book"/>
              <a:cs typeface="Gotham Book"/>
            </a:endParaRPr>
          </a:p>
          <a:p>
            <a:pPr marL="310038" marR="493871" indent="-171450">
              <a:lnSpc>
                <a:spcPts val="1200"/>
              </a:lnSpc>
              <a:spcBef>
                <a:spcPts val="1080"/>
              </a:spcBef>
              <a:buFontTx/>
              <a:buChar char="•"/>
              <a:tabLst>
                <a:tab pos="310038" algn="l"/>
              </a:tabLst>
            </a:pPr>
            <a:r>
              <a:rPr sz="1200">
                <a:solidFill>
                  <a:srgbClr val="231F20"/>
                </a:solidFill>
                <a:latin typeface="Gotham Book"/>
                <a:cs typeface="Gotham Book"/>
              </a:rPr>
              <a:t>Plant</a:t>
            </a:r>
            <a:r>
              <a:rPr sz="1200" spc="-41">
                <a:solidFill>
                  <a:srgbClr val="231F20"/>
                </a:solidFill>
                <a:latin typeface="Gotham Book"/>
                <a:cs typeface="Gotham Book"/>
              </a:rPr>
              <a:t> </a:t>
            </a:r>
            <a:r>
              <a:rPr sz="1200">
                <a:solidFill>
                  <a:srgbClr val="231F20"/>
                </a:solidFill>
                <a:latin typeface="Gotham Book"/>
                <a:cs typeface="Gotham Book"/>
              </a:rPr>
              <a:t>early</a:t>
            </a:r>
            <a:r>
              <a:rPr sz="1200" spc="-38">
                <a:solidFill>
                  <a:srgbClr val="231F20"/>
                </a:solidFill>
                <a:latin typeface="Gotham Book"/>
                <a:cs typeface="Gotham Book"/>
              </a:rPr>
              <a:t> </a:t>
            </a:r>
            <a:r>
              <a:rPr sz="1200">
                <a:solidFill>
                  <a:srgbClr val="231F20"/>
                </a:solidFill>
                <a:latin typeface="Gotham Book"/>
                <a:cs typeface="Gotham Book"/>
              </a:rPr>
              <a:t>to</a:t>
            </a:r>
            <a:r>
              <a:rPr sz="1200" spc="-41">
                <a:solidFill>
                  <a:srgbClr val="231F20"/>
                </a:solidFill>
                <a:latin typeface="Gotham Book"/>
                <a:cs typeface="Gotham Book"/>
              </a:rPr>
              <a:t> </a:t>
            </a:r>
            <a:r>
              <a:rPr sz="1200">
                <a:solidFill>
                  <a:srgbClr val="231F20"/>
                </a:solidFill>
                <a:latin typeface="Gotham Book"/>
                <a:cs typeface="Gotham Book"/>
              </a:rPr>
              <a:t>take</a:t>
            </a:r>
            <a:r>
              <a:rPr sz="1200" spc="-38">
                <a:solidFill>
                  <a:srgbClr val="231F20"/>
                </a:solidFill>
                <a:latin typeface="Gotham Book"/>
                <a:cs typeface="Gotham Book"/>
              </a:rPr>
              <a:t> </a:t>
            </a:r>
            <a:r>
              <a:rPr sz="1200">
                <a:solidFill>
                  <a:srgbClr val="231F20"/>
                </a:solidFill>
                <a:latin typeface="Gotham Book"/>
                <a:cs typeface="Gotham Book"/>
              </a:rPr>
              <a:t>advantage</a:t>
            </a:r>
            <a:r>
              <a:rPr sz="1200" spc="-41">
                <a:solidFill>
                  <a:srgbClr val="231F20"/>
                </a:solidFill>
                <a:latin typeface="Gotham Book"/>
                <a:cs typeface="Gotham Book"/>
              </a:rPr>
              <a:t> </a:t>
            </a:r>
            <a:r>
              <a:rPr sz="1200">
                <a:solidFill>
                  <a:srgbClr val="231F20"/>
                </a:solidFill>
                <a:latin typeface="Gotham Book"/>
                <a:cs typeface="Gotham Book"/>
              </a:rPr>
              <a:t>of</a:t>
            </a:r>
            <a:r>
              <a:rPr sz="1200" spc="-38">
                <a:solidFill>
                  <a:srgbClr val="231F20"/>
                </a:solidFill>
                <a:latin typeface="Gotham Book"/>
                <a:cs typeface="Gotham Book"/>
              </a:rPr>
              <a:t> </a:t>
            </a:r>
            <a:r>
              <a:rPr sz="1200" spc="-8">
                <a:solidFill>
                  <a:srgbClr val="231F20"/>
                </a:solidFill>
                <a:latin typeface="Gotham Book"/>
                <a:cs typeface="Gotham Book"/>
              </a:rPr>
              <a:t>strong emergence</a:t>
            </a:r>
            <a:r>
              <a:rPr sz="1200" spc="-34">
                <a:solidFill>
                  <a:srgbClr val="231F20"/>
                </a:solidFill>
                <a:latin typeface="Gotham Book"/>
                <a:cs typeface="Gotham Book"/>
              </a:rPr>
              <a:t> </a:t>
            </a:r>
            <a:r>
              <a:rPr sz="1200">
                <a:solidFill>
                  <a:srgbClr val="231F20"/>
                </a:solidFill>
                <a:latin typeface="Gotham Book"/>
                <a:cs typeface="Gotham Book"/>
              </a:rPr>
              <a:t>and</a:t>
            </a:r>
            <a:r>
              <a:rPr sz="1200" spc="-34">
                <a:solidFill>
                  <a:srgbClr val="231F20"/>
                </a:solidFill>
                <a:latin typeface="Gotham Book"/>
                <a:cs typeface="Gotham Book"/>
              </a:rPr>
              <a:t> </a:t>
            </a:r>
            <a:r>
              <a:rPr sz="1200" spc="-8">
                <a:solidFill>
                  <a:srgbClr val="231F20"/>
                </a:solidFill>
                <a:latin typeface="Gotham Book"/>
                <a:cs typeface="Gotham Book"/>
              </a:rPr>
              <a:t>vigor</a:t>
            </a:r>
            <a:endParaRPr sz="1200">
              <a:solidFill>
                <a:prstClr val="black"/>
              </a:solidFill>
              <a:latin typeface="Gotham Book"/>
              <a:cs typeface="Gotham Book"/>
            </a:endParaRPr>
          </a:p>
          <a:p>
            <a:pPr marL="310038" marR="478631" indent="-171450">
              <a:lnSpc>
                <a:spcPts val="1200"/>
              </a:lnSpc>
              <a:spcBef>
                <a:spcPts val="1080"/>
              </a:spcBef>
              <a:buFontTx/>
              <a:buChar char="•"/>
              <a:tabLst>
                <a:tab pos="310038" algn="l"/>
              </a:tabLst>
            </a:pPr>
            <a:r>
              <a:rPr sz="1200">
                <a:solidFill>
                  <a:srgbClr val="231F20"/>
                </a:solidFill>
                <a:latin typeface="Gotham Book"/>
                <a:cs typeface="Gotham Book"/>
              </a:rPr>
              <a:t>Performs</a:t>
            </a:r>
            <a:r>
              <a:rPr sz="1200" spc="-45">
                <a:solidFill>
                  <a:srgbClr val="231F20"/>
                </a:solidFill>
                <a:latin typeface="Gotham Book"/>
                <a:cs typeface="Gotham Book"/>
              </a:rPr>
              <a:t> </a:t>
            </a:r>
            <a:r>
              <a:rPr sz="1200">
                <a:solidFill>
                  <a:srgbClr val="231F20"/>
                </a:solidFill>
                <a:latin typeface="Gotham Book"/>
                <a:cs typeface="Gotham Book"/>
              </a:rPr>
              <a:t>well</a:t>
            </a:r>
            <a:r>
              <a:rPr sz="1200" spc="-45">
                <a:solidFill>
                  <a:srgbClr val="231F20"/>
                </a:solidFill>
                <a:latin typeface="Gotham Book"/>
                <a:cs typeface="Gotham Book"/>
              </a:rPr>
              <a:t> </a:t>
            </a:r>
            <a:r>
              <a:rPr sz="1200">
                <a:solidFill>
                  <a:srgbClr val="231F20"/>
                </a:solidFill>
                <a:latin typeface="Gotham Book"/>
                <a:cs typeface="Gotham Book"/>
              </a:rPr>
              <a:t>in</a:t>
            </a:r>
            <a:r>
              <a:rPr sz="1200" spc="-45">
                <a:solidFill>
                  <a:srgbClr val="231F20"/>
                </a:solidFill>
                <a:latin typeface="Gotham Book"/>
                <a:cs typeface="Gotham Book"/>
              </a:rPr>
              <a:t> </a:t>
            </a:r>
            <a:r>
              <a:rPr sz="1200">
                <a:solidFill>
                  <a:srgbClr val="231F20"/>
                </a:solidFill>
                <a:latin typeface="Gotham Book"/>
                <a:cs typeface="Gotham Book"/>
              </a:rPr>
              <a:t>any</a:t>
            </a:r>
            <a:r>
              <a:rPr sz="1200" spc="-45">
                <a:solidFill>
                  <a:srgbClr val="231F20"/>
                </a:solidFill>
                <a:latin typeface="Gotham Book"/>
                <a:cs typeface="Gotham Book"/>
              </a:rPr>
              <a:t> </a:t>
            </a:r>
            <a:r>
              <a:rPr sz="1200">
                <a:solidFill>
                  <a:srgbClr val="231F20"/>
                </a:solidFill>
                <a:latin typeface="Gotham Book"/>
                <a:cs typeface="Gotham Book"/>
              </a:rPr>
              <a:t>cropping</a:t>
            </a:r>
            <a:r>
              <a:rPr sz="1200" spc="-45">
                <a:solidFill>
                  <a:srgbClr val="231F20"/>
                </a:solidFill>
                <a:latin typeface="Gotham Book"/>
                <a:cs typeface="Gotham Book"/>
              </a:rPr>
              <a:t> </a:t>
            </a:r>
            <a:r>
              <a:rPr sz="1200">
                <a:solidFill>
                  <a:srgbClr val="231F20"/>
                </a:solidFill>
                <a:latin typeface="Gotham Book"/>
                <a:cs typeface="Gotham Book"/>
              </a:rPr>
              <a:t>or</a:t>
            </a:r>
            <a:r>
              <a:rPr sz="1200" spc="-45">
                <a:solidFill>
                  <a:srgbClr val="231F20"/>
                </a:solidFill>
                <a:latin typeface="Gotham Book"/>
                <a:cs typeface="Gotham Book"/>
              </a:rPr>
              <a:t> </a:t>
            </a:r>
            <a:r>
              <a:rPr sz="1200" spc="-8">
                <a:solidFill>
                  <a:srgbClr val="231F20"/>
                </a:solidFill>
                <a:latin typeface="Gotham Book"/>
                <a:cs typeface="Gotham Book"/>
              </a:rPr>
              <a:t>tillage system</a:t>
            </a:r>
            <a:endParaRPr sz="1200">
              <a:solidFill>
                <a:prstClr val="black"/>
              </a:solidFill>
              <a:latin typeface="Gotham Book"/>
              <a:cs typeface="Gotham Book"/>
            </a:endParaRPr>
          </a:p>
        </p:txBody>
      </p:sp>
      <p:sp>
        <p:nvSpPr>
          <p:cNvPr id="3" name="object 3"/>
          <p:cNvSpPr/>
          <p:nvPr/>
        </p:nvSpPr>
        <p:spPr>
          <a:xfrm>
            <a:off x="1524001" y="857252"/>
            <a:ext cx="9142095" cy="802481"/>
          </a:xfrm>
          <a:custGeom>
            <a:avLst/>
            <a:gdLst/>
            <a:ahLst/>
            <a:cxnLst/>
            <a:rect l="l" t="t" r="r" b="b"/>
            <a:pathLst>
              <a:path w="12189460" h="1069975">
                <a:moveTo>
                  <a:pt x="12188952" y="0"/>
                </a:moveTo>
                <a:lnTo>
                  <a:pt x="0" y="0"/>
                </a:lnTo>
                <a:lnTo>
                  <a:pt x="0" y="1069848"/>
                </a:lnTo>
                <a:lnTo>
                  <a:pt x="12188952" y="1069848"/>
                </a:lnTo>
                <a:lnTo>
                  <a:pt x="12188952"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4" name="object 4"/>
          <p:cNvSpPr txBox="1">
            <a:spLocks noGrp="1"/>
          </p:cNvSpPr>
          <p:nvPr>
            <p:ph type="title"/>
          </p:nvPr>
        </p:nvSpPr>
        <p:spPr>
          <a:xfrm>
            <a:off x="1653123" y="1112920"/>
            <a:ext cx="2138363" cy="508216"/>
          </a:xfrm>
        </p:spPr>
        <p:txBody>
          <a:bodyPr vert="horz" wrap="square" lIns="0" tIns="9525" rIns="0" bIns="0" rtlCol="0" anchor="ctr">
            <a:spAutoFit/>
          </a:bodyPr>
          <a:lstStyle/>
          <a:p>
            <a:r>
              <a:rPr lang="en-US"/>
              <a:t>A636-16</a:t>
            </a:r>
          </a:p>
        </p:txBody>
      </p:sp>
      <p:sp>
        <p:nvSpPr>
          <p:cNvPr id="46" name="object 46"/>
          <p:cNvSpPr txBox="1">
            <a:spLocks noGrp="1"/>
          </p:cNvSpPr>
          <p:nvPr>
            <p:ph type="ftr" sz="quarter" idx="5"/>
          </p:nvPr>
        </p:nvSpPr>
        <p:spPr>
          <a:xfrm>
            <a:off x="1848910" y="5813967"/>
            <a:ext cx="8494183" cy="147637"/>
          </a:xfrm>
        </p:spPr>
        <p:txBody>
          <a:bodyPr vert="horz" wrap="square" lIns="0" tIns="9049" rIns="0" bIns="0" rtlCol="0" anchor="ctr">
            <a:spAutoFit/>
          </a:bodyPr>
          <a:lstStyle/>
          <a:p>
            <a:r>
              <a:rPr lang="en-US">
                <a:solidFill>
                  <a:prstClr val="white"/>
                </a:solidFill>
              </a:rPr>
              <a:t>COMPANY CONFIDENTIAL – Not for Distribution</a:t>
            </a:r>
          </a:p>
          <a:p>
            <a:r>
              <a:rPr lang="en-US">
                <a:solidFill>
                  <a:prstClr val="white"/>
                </a:solidFill>
              </a:rPr>
              <a:t>Performance may vary from location to location and from year to year, as local growing, soil and weather conditions may vary. Growers should evaluate data from multiple locations and years whenever possible and should consider the impacts of these conditions on the grower’s fields.</a:t>
            </a:r>
          </a:p>
        </p:txBody>
      </p:sp>
      <p:sp>
        <p:nvSpPr>
          <p:cNvPr id="5" name="object 5"/>
          <p:cNvSpPr txBox="1"/>
          <p:nvPr/>
        </p:nvSpPr>
        <p:spPr>
          <a:xfrm>
            <a:off x="1653123" y="1682214"/>
            <a:ext cx="559594" cy="182742"/>
          </a:xfrm>
          <a:prstGeom prst="rect">
            <a:avLst/>
          </a:prstGeom>
        </p:spPr>
        <p:txBody>
          <a:bodyPr vert="horz" wrap="square" lIns="0" tIns="9525" rIns="0" bIns="0" rtlCol="0">
            <a:spAutoFit/>
          </a:bodyPr>
          <a:lstStyle/>
          <a:p>
            <a:pPr marL="9525">
              <a:spcBef>
                <a:spcPts val="75"/>
              </a:spcBef>
            </a:pPr>
            <a:r>
              <a:rPr sz="1125" spc="-8">
                <a:solidFill>
                  <a:srgbClr val="0E4633"/>
                </a:solidFill>
                <a:latin typeface="Gotham Bold"/>
                <a:cs typeface="Gotham Bold"/>
              </a:rPr>
              <a:t>TRAITS</a:t>
            </a:r>
            <a:endParaRPr sz="1125">
              <a:solidFill>
                <a:prstClr val="black"/>
              </a:solidFill>
              <a:latin typeface="Gotham Bold"/>
              <a:cs typeface="Gotham Bold"/>
            </a:endParaRPr>
          </a:p>
        </p:txBody>
      </p:sp>
      <p:grpSp>
        <p:nvGrpSpPr>
          <p:cNvPr id="6" name="object 6"/>
          <p:cNvGrpSpPr/>
          <p:nvPr/>
        </p:nvGrpSpPr>
        <p:grpSpPr>
          <a:xfrm>
            <a:off x="4193731" y="932754"/>
            <a:ext cx="6232207" cy="651510"/>
            <a:chOff x="3559639" y="100672"/>
            <a:chExt cx="8309609" cy="868680"/>
          </a:xfrm>
        </p:grpSpPr>
        <p:sp>
          <p:nvSpPr>
            <p:cNvPr id="7" name="object 7"/>
            <p:cNvSpPr/>
            <p:nvPr/>
          </p:nvSpPr>
          <p:spPr>
            <a:xfrm>
              <a:off x="10954499" y="105485"/>
              <a:ext cx="915035" cy="864235"/>
            </a:xfrm>
            <a:custGeom>
              <a:avLst/>
              <a:gdLst/>
              <a:ahLst/>
              <a:cxnLst/>
              <a:rect l="l" t="t" r="r" b="b"/>
              <a:pathLst>
                <a:path w="915034" h="864235">
                  <a:moveTo>
                    <a:pt x="168605" y="823048"/>
                  </a:moveTo>
                  <a:lnTo>
                    <a:pt x="161747" y="803478"/>
                  </a:lnTo>
                  <a:lnTo>
                    <a:pt x="147231" y="762050"/>
                  </a:lnTo>
                  <a:lnTo>
                    <a:pt x="133337" y="722414"/>
                  </a:lnTo>
                  <a:lnTo>
                    <a:pt x="109435" y="654240"/>
                  </a:lnTo>
                  <a:lnTo>
                    <a:pt x="98221" y="654240"/>
                  </a:lnTo>
                  <a:lnTo>
                    <a:pt x="98221" y="762050"/>
                  </a:lnTo>
                  <a:lnTo>
                    <a:pt x="69303" y="762050"/>
                  </a:lnTo>
                  <a:lnTo>
                    <a:pt x="83489" y="722414"/>
                  </a:lnTo>
                  <a:lnTo>
                    <a:pt x="98221" y="762050"/>
                  </a:lnTo>
                  <a:lnTo>
                    <a:pt x="98221" y="654240"/>
                  </a:lnTo>
                  <a:lnTo>
                    <a:pt x="58623" y="654240"/>
                  </a:lnTo>
                  <a:lnTo>
                    <a:pt x="0" y="822794"/>
                  </a:lnTo>
                  <a:lnTo>
                    <a:pt x="48717" y="822794"/>
                  </a:lnTo>
                  <a:lnTo>
                    <a:pt x="56248" y="803478"/>
                  </a:lnTo>
                  <a:lnTo>
                    <a:pt x="112344" y="803478"/>
                  </a:lnTo>
                  <a:lnTo>
                    <a:pt x="119773" y="822794"/>
                  </a:lnTo>
                  <a:lnTo>
                    <a:pt x="119862" y="823048"/>
                  </a:lnTo>
                  <a:lnTo>
                    <a:pt x="168605" y="823048"/>
                  </a:lnTo>
                  <a:close/>
                </a:path>
                <a:path w="915034" h="864235">
                  <a:moveTo>
                    <a:pt x="271157" y="759955"/>
                  </a:moveTo>
                  <a:lnTo>
                    <a:pt x="260413" y="718375"/>
                  </a:lnTo>
                  <a:lnTo>
                    <a:pt x="269506" y="700963"/>
                  </a:lnTo>
                  <a:lnTo>
                    <a:pt x="228180" y="700963"/>
                  </a:lnTo>
                  <a:lnTo>
                    <a:pt x="228180" y="746391"/>
                  </a:lnTo>
                  <a:lnTo>
                    <a:pt x="228180" y="764997"/>
                  </a:lnTo>
                  <a:lnTo>
                    <a:pt x="218986" y="770229"/>
                  </a:lnTo>
                  <a:lnTo>
                    <a:pt x="202526" y="770229"/>
                  </a:lnTo>
                  <a:lnTo>
                    <a:pt x="195948" y="763587"/>
                  </a:lnTo>
                  <a:lnTo>
                    <a:pt x="195948" y="746391"/>
                  </a:lnTo>
                  <a:lnTo>
                    <a:pt x="203873" y="739609"/>
                  </a:lnTo>
                  <a:lnTo>
                    <a:pt x="220256" y="739609"/>
                  </a:lnTo>
                  <a:lnTo>
                    <a:pt x="228180" y="746391"/>
                  </a:lnTo>
                  <a:lnTo>
                    <a:pt x="228180" y="700963"/>
                  </a:lnTo>
                  <a:lnTo>
                    <a:pt x="204939" y="700963"/>
                  </a:lnTo>
                  <a:lnTo>
                    <a:pt x="198780" y="702081"/>
                  </a:lnTo>
                  <a:lnTo>
                    <a:pt x="163626" y="722223"/>
                  </a:lnTo>
                  <a:lnTo>
                    <a:pt x="154051" y="752500"/>
                  </a:lnTo>
                  <a:lnTo>
                    <a:pt x="157949" y="775106"/>
                  </a:lnTo>
                  <a:lnTo>
                    <a:pt x="169227" y="793737"/>
                  </a:lnTo>
                  <a:lnTo>
                    <a:pt x="187210" y="806399"/>
                  </a:lnTo>
                  <a:lnTo>
                    <a:pt x="211264" y="811060"/>
                  </a:lnTo>
                  <a:lnTo>
                    <a:pt x="214350" y="811060"/>
                  </a:lnTo>
                  <a:lnTo>
                    <a:pt x="220167" y="811403"/>
                  </a:lnTo>
                  <a:lnTo>
                    <a:pt x="223113" y="808913"/>
                  </a:lnTo>
                  <a:lnTo>
                    <a:pt x="224028" y="809421"/>
                  </a:lnTo>
                  <a:lnTo>
                    <a:pt x="225501" y="810526"/>
                  </a:lnTo>
                  <a:lnTo>
                    <a:pt x="225501" y="821931"/>
                  </a:lnTo>
                  <a:lnTo>
                    <a:pt x="221170" y="827557"/>
                  </a:lnTo>
                  <a:lnTo>
                    <a:pt x="221056" y="827709"/>
                  </a:lnTo>
                  <a:lnTo>
                    <a:pt x="209918" y="827709"/>
                  </a:lnTo>
                  <a:lnTo>
                    <a:pt x="202095" y="827163"/>
                  </a:lnTo>
                  <a:lnTo>
                    <a:pt x="193852" y="825195"/>
                  </a:lnTo>
                  <a:lnTo>
                    <a:pt x="185496" y="821321"/>
                  </a:lnTo>
                  <a:lnTo>
                    <a:pt x="177330" y="815086"/>
                  </a:lnTo>
                  <a:lnTo>
                    <a:pt x="156337" y="844080"/>
                  </a:lnTo>
                  <a:lnTo>
                    <a:pt x="169443" y="853960"/>
                  </a:lnTo>
                  <a:lnTo>
                    <a:pt x="182473" y="859942"/>
                  </a:lnTo>
                  <a:lnTo>
                    <a:pt x="195503" y="862901"/>
                  </a:lnTo>
                  <a:lnTo>
                    <a:pt x="208572" y="863701"/>
                  </a:lnTo>
                  <a:lnTo>
                    <a:pt x="223837" y="862545"/>
                  </a:lnTo>
                  <a:lnTo>
                    <a:pt x="239306" y="858024"/>
                  </a:lnTo>
                  <a:lnTo>
                    <a:pt x="253479" y="848499"/>
                  </a:lnTo>
                  <a:lnTo>
                    <a:pt x="264820" y="832396"/>
                  </a:lnTo>
                  <a:lnTo>
                    <a:pt x="267030" y="827709"/>
                  </a:lnTo>
                  <a:lnTo>
                    <a:pt x="267106" y="827557"/>
                  </a:lnTo>
                  <a:lnTo>
                    <a:pt x="269011" y="820597"/>
                  </a:lnTo>
                  <a:lnTo>
                    <a:pt x="268960" y="808913"/>
                  </a:lnTo>
                  <a:lnTo>
                    <a:pt x="267373" y="800862"/>
                  </a:lnTo>
                  <a:lnTo>
                    <a:pt x="263144" y="792403"/>
                  </a:lnTo>
                  <a:lnTo>
                    <a:pt x="259334" y="788492"/>
                  </a:lnTo>
                  <a:lnTo>
                    <a:pt x="259334" y="785812"/>
                  </a:lnTo>
                  <a:lnTo>
                    <a:pt x="266039" y="777633"/>
                  </a:lnTo>
                  <a:lnTo>
                    <a:pt x="268592" y="770229"/>
                  </a:lnTo>
                  <a:lnTo>
                    <a:pt x="269532" y="767499"/>
                  </a:lnTo>
                  <a:lnTo>
                    <a:pt x="271157" y="759955"/>
                  </a:lnTo>
                  <a:close/>
                </a:path>
                <a:path w="915034" h="864235">
                  <a:moveTo>
                    <a:pt x="345440" y="702119"/>
                  </a:moveTo>
                  <a:lnTo>
                    <a:pt x="344081" y="702564"/>
                  </a:lnTo>
                  <a:lnTo>
                    <a:pt x="342036" y="702005"/>
                  </a:lnTo>
                  <a:lnTo>
                    <a:pt x="333844" y="702005"/>
                  </a:lnTo>
                  <a:lnTo>
                    <a:pt x="327710" y="705713"/>
                  </a:lnTo>
                  <a:lnTo>
                    <a:pt x="319112" y="709041"/>
                  </a:lnTo>
                  <a:lnTo>
                    <a:pt x="319112" y="702081"/>
                  </a:lnTo>
                  <a:lnTo>
                    <a:pt x="276313" y="702081"/>
                  </a:lnTo>
                  <a:lnTo>
                    <a:pt x="276313" y="823328"/>
                  </a:lnTo>
                  <a:lnTo>
                    <a:pt x="319176" y="823328"/>
                  </a:lnTo>
                  <a:lnTo>
                    <a:pt x="319176" y="765187"/>
                  </a:lnTo>
                  <a:lnTo>
                    <a:pt x="319341" y="757072"/>
                  </a:lnTo>
                  <a:lnTo>
                    <a:pt x="345440" y="741680"/>
                  </a:lnTo>
                  <a:lnTo>
                    <a:pt x="345440" y="702119"/>
                  </a:lnTo>
                  <a:close/>
                </a:path>
                <a:path w="915034" h="864235">
                  <a:moveTo>
                    <a:pt x="393801" y="702614"/>
                  </a:moveTo>
                  <a:lnTo>
                    <a:pt x="350443" y="702614"/>
                  </a:lnTo>
                  <a:lnTo>
                    <a:pt x="350443" y="822794"/>
                  </a:lnTo>
                  <a:lnTo>
                    <a:pt x="393801" y="822794"/>
                  </a:lnTo>
                  <a:lnTo>
                    <a:pt x="393801" y="702614"/>
                  </a:lnTo>
                  <a:close/>
                </a:path>
                <a:path w="915034" h="864235">
                  <a:moveTo>
                    <a:pt x="393801" y="652119"/>
                  </a:moveTo>
                  <a:lnTo>
                    <a:pt x="350443" y="652119"/>
                  </a:lnTo>
                  <a:lnTo>
                    <a:pt x="350443" y="689571"/>
                  </a:lnTo>
                  <a:lnTo>
                    <a:pt x="393801" y="689571"/>
                  </a:lnTo>
                  <a:lnTo>
                    <a:pt x="393801" y="652119"/>
                  </a:lnTo>
                  <a:close/>
                </a:path>
                <a:path w="915034" h="864235">
                  <a:moveTo>
                    <a:pt x="550316" y="668362"/>
                  </a:moveTo>
                  <a:lnTo>
                    <a:pt x="535774" y="660196"/>
                  </a:lnTo>
                  <a:lnTo>
                    <a:pt x="521119" y="654824"/>
                  </a:lnTo>
                  <a:lnTo>
                    <a:pt x="506628" y="651865"/>
                  </a:lnTo>
                  <a:lnTo>
                    <a:pt x="492569" y="650963"/>
                  </a:lnTo>
                  <a:lnTo>
                    <a:pt x="456984" y="657834"/>
                  </a:lnTo>
                  <a:lnTo>
                    <a:pt x="426885" y="676884"/>
                  </a:lnTo>
                  <a:lnTo>
                    <a:pt x="406057" y="705815"/>
                  </a:lnTo>
                  <a:lnTo>
                    <a:pt x="398284" y="742289"/>
                  </a:lnTo>
                  <a:lnTo>
                    <a:pt x="406057" y="778764"/>
                  </a:lnTo>
                  <a:lnTo>
                    <a:pt x="426885" y="807694"/>
                  </a:lnTo>
                  <a:lnTo>
                    <a:pt x="456984" y="826744"/>
                  </a:lnTo>
                  <a:lnTo>
                    <a:pt x="492569" y="833615"/>
                  </a:lnTo>
                  <a:lnTo>
                    <a:pt x="502805" y="833081"/>
                  </a:lnTo>
                  <a:lnTo>
                    <a:pt x="550265" y="814666"/>
                  </a:lnTo>
                  <a:lnTo>
                    <a:pt x="550265" y="739140"/>
                  </a:lnTo>
                  <a:lnTo>
                    <a:pt x="478955" y="739140"/>
                  </a:lnTo>
                  <a:lnTo>
                    <a:pt x="502589" y="768807"/>
                  </a:lnTo>
                  <a:lnTo>
                    <a:pt x="503123" y="786422"/>
                  </a:lnTo>
                  <a:lnTo>
                    <a:pt x="502653" y="786904"/>
                  </a:lnTo>
                  <a:lnTo>
                    <a:pt x="499516" y="787412"/>
                  </a:lnTo>
                  <a:lnTo>
                    <a:pt x="492836" y="787412"/>
                  </a:lnTo>
                  <a:lnTo>
                    <a:pt x="475678" y="784567"/>
                  </a:lnTo>
                  <a:lnTo>
                    <a:pt x="459930" y="776097"/>
                  </a:lnTo>
                  <a:lnTo>
                    <a:pt x="448411" y="762063"/>
                  </a:lnTo>
                  <a:lnTo>
                    <a:pt x="443953" y="742556"/>
                  </a:lnTo>
                  <a:lnTo>
                    <a:pt x="448208" y="723684"/>
                  </a:lnTo>
                  <a:lnTo>
                    <a:pt x="459384" y="709396"/>
                  </a:lnTo>
                  <a:lnTo>
                    <a:pt x="475145" y="700328"/>
                  </a:lnTo>
                  <a:lnTo>
                    <a:pt x="493115" y="697166"/>
                  </a:lnTo>
                  <a:lnTo>
                    <a:pt x="501319" y="697953"/>
                  </a:lnTo>
                  <a:lnTo>
                    <a:pt x="510565" y="700328"/>
                  </a:lnTo>
                  <a:lnTo>
                    <a:pt x="519557" y="704354"/>
                  </a:lnTo>
                  <a:lnTo>
                    <a:pt x="526986" y="710057"/>
                  </a:lnTo>
                  <a:lnTo>
                    <a:pt x="550316" y="668362"/>
                  </a:lnTo>
                  <a:close/>
                </a:path>
                <a:path w="915034" h="864235">
                  <a:moveTo>
                    <a:pt x="682739" y="762215"/>
                  </a:moveTo>
                  <a:lnTo>
                    <a:pt x="667867" y="721906"/>
                  </a:lnTo>
                  <a:lnTo>
                    <a:pt x="639762" y="703541"/>
                  </a:lnTo>
                  <a:lnTo>
                    <a:pt x="639762" y="762749"/>
                  </a:lnTo>
                  <a:lnTo>
                    <a:pt x="637946" y="771232"/>
                  </a:lnTo>
                  <a:lnTo>
                    <a:pt x="633183" y="777659"/>
                  </a:lnTo>
                  <a:lnTo>
                    <a:pt x="626465" y="781735"/>
                  </a:lnTo>
                  <a:lnTo>
                    <a:pt x="618807" y="783170"/>
                  </a:lnTo>
                  <a:lnTo>
                    <a:pt x="610539" y="781532"/>
                  </a:lnTo>
                  <a:lnTo>
                    <a:pt x="603897" y="777113"/>
                  </a:lnTo>
                  <a:lnTo>
                    <a:pt x="599465" y="770610"/>
                  </a:lnTo>
                  <a:lnTo>
                    <a:pt x="597852" y="762749"/>
                  </a:lnTo>
                  <a:lnTo>
                    <a:pt x="599655" y="754265"/>
                  </a:lnTo>
                  <a:lnTo>
                    <a:pt x="604418" y="747839"/>
                  </a:lnTo>
                  <a:lnTo>
                    <a:pt x="611136" y="743762"/>
                  </a:lnTo>
                  <a:lnTo>
                    <a:pt x="618807" y="742340"/>
                  </a:lnTo>
                  <a:lnTo>
                    <a:pt x="627062" y="743966"/>
                  </a:lnTo>
                  <a:lnTo>
                    <a:pt x="633717" y="748385"/>
                  </a:lnTo>
                  <a:lnTo>
                    <a:pt x="638149" y="754888"/>
                  </a:lnTo>
                  <a:lnTo>
                    <a:pt x="639648" y="762215"/>
                  </a:lnTo>
                  <a:lnTo>
                    <a:pt x="639762" y="762749"/>
                  </a:lnTo>
                  <a:lnTo>
                    <a:pt x="639762" y="703541"/>
                  </a:lnTo>
                  <a:lnTo>
                    <a:pt x="625551" y="698830"/>
                  </a:lnTo>
                  <a:lnTo>
                    <a:pt x="619112" y="698296"/>
                  </a:lnTo>
                  <a:lnTo>
                    <a:pt x="616826" y="698030"/>
                  </a:lnTo>
                  <a:lnTo>
                    <a:pt x="568134" y="721906"/>
                  </a:lnTo>
                  <a:lnTo>
                    <a:pt x="554342" y="762215"/>
                  </a:lnTo>
                  <a:lnTo>
                    <a:pt x="559244" y="786879"/>
                  </a:lnTo>
                  <a:lnTo>
                    <a:pt x="572757" y="807224"/>
                  </a:lnTo>
                  <a:lnTo>
                    <a:pt x="593039" y="821042"/>
                  </a:lnTo>
                  <a:lnTo>
                    <a:pt x="618274" y="826147"/>
                  </a:lnTo>
                  <a:lnTo>
                    <a:pt x="642734" y="821245"/>
                  </a:lnTo>
                  <a:lnTo>
                    <a:pt x="663295" y="807745"/>
                  </a:lnTo>
                  <a:lnTo>
                    <a:pt x="677456" y="787476"/>
                  </a:lnTo>
                  <a:lnTo>
                    <a:pt x="678357" y="783170"/>
                  </a:lnTo>
                  <a:lnTo>
                    <a:pt x="682625" y="762749"/>
                  </a:lnTo>
                  <a:lnTo>
                    <a:pt x="682739" y="762215"/>
                  </a:lnTo>
                  <a:close/>
                </a:path>
                <a:path w="915034" h="864235">
                  <a:moveTo>
                    <a:pt x="700646" y="57975"/>
                  </a:moveTo>
                  <a:lnTo>
                    <a:pt x="696112" y="35433"/>
                  </a:lnTo>
                  <a:lnTo>
                    <a:pt x="683742" y="16992"/>
                  </a:lnTo>
                  <a:lnTo>
                    <a:pt x="665403" y="4559"/>
                  </a:lnTo>
                  <a:lnTo>
                    <a:pt x="642912" y="0"/>
                  </a:lnTo>
                  <a:lnTo>
                    <a:pt x="252984" y="0"/>
                  </a:lnTo>
                  <a:lnTo>
                    <a:pt x="230492" y="4559"/>
                  </a:lnTo>
                  <a:lnTo>
                    <a:pt x="212140" y="16992"/>
                  </a:lnTo>
                  <a:lnTo>
                    <a:pt x="199771" y="35433"/>
                  </a:lnTo>
                  <a:lnTo>
                    <a:pt x="195249" y="57975"/>
                  </a:lnTo>
                  <a:lnTo>
                    <a:pt x="195249" y="530796"/>
                  </a:lnTo>
                  <a:lnTo>
                    <a:pt x="199771" y="553351"/>
                  </a:lnTo>
                  <a:lnTo>
                    <a:pt x="212140" y="571779"/>
                  </a:lnTo>
                  <a:lnTo>
                    <a:pt x="230492" y="584212"/>
                  </a:lnTo>
                  <a:lnTo>
                    <a:pt x="252984" y="588772"/>
                  </a:lnTo>
                  <a:lnTo>
                    <a:pt x="642912" y="588772"/>
                  </a:lnTo>
                  <a:lnTo>
                    <a:pt x="665403" y="584212"/>
                  </a:lnTo>
                  <a:lnTo>
                    <a:pt x="683742" y="571779"/>
                  </a:lnTo>
                  <a:lnTo>
                    <a:pt x="696112" y="553351"/>
                  </a:lnTo>
                  <a:lnTo>
                    <a:pt x="700646" y="530796"/>
                  </a:lnTo>
                  <a:lnTo>
                    <a:pt x="700646" y="57975"/>
                  </a:lnTo>
                  <a:close/>
                </a:path>
                <a:path w="915034" h="864235">
                  <a:moveTo>
                    <a:pt x="729716" y="653186"/>
                  </a:moveTo>
                  <a:lnTo>
                    <a:pt x="686904" y="653186"/>
                  </a:lnTo>
                  <a:lnTo>
                    <a:pt x="686904" y="822248"/>
                  </a:lnTo>
                  <a:lnTo>
                    <a:pt x="729716" y="822248"/>
                  </a:lnTo>
                  <a:lnTo>
                    <a:pt x="729716" y="653186"/>
                  </a:lnTo>
                  <a:close/>
                </a:path>
                <a:path w="915034" h="864235">
                  <a:moveTo>
                    <a:pt x="741680" y="11772"/>
                  </a:moveTo>
                  <a:lnTo>
                    <a:pt x="739241" y="11099"/>
                  </a:lnTo>
                  <a:lnTo>
                    <a:pt x="739241" y="13690"/>
                  </a:lnTo>
                  <a:lnTo>
                    <a:pt x="739241" y="18249"/>
                  </a:lnTo>
                  <a:lnTo>
                    <a:pt x="735457" y="17843"/>
                  </a:lnTo>
                  <a:lnTo>
                    <a:pt x="730364" y="17843"/>
                  </a:lnTo>
                  <a:lnTo>
                    <a:pt x="730364" y="13360"/>
                  </a:lnTo>
                  <a:lnTo>
                    <a:pt x="736879" y="13360"/>
                  </a:lnTo>
                  <a:lnTo>
                    <a:pt x="739241" y="13690"/>
                  </a:lnTo>
                  <a:lnTo>
                    <a:pt x="739241" y="11099"/>
                  </a:lnTo>
                  <a:lnTo>
                    <a:pt x="738632" y="10922"/>
                  </a:lnTo>
                  <a:lnTo>
                    <a:pt x="727925" y="10922"/>
                  </a:lnTo>
                  <a:lnTo>
                    <a:pt x="727925" y="28308"/>
                  </a:lnTo>
                  <a:lnTo>
                    <a:pt x="730364" y="28308"/>
                  </a:lnTo>
                  <a:lnTo>
                    <a:pt x="730364" y="20281"/>
                  </a:lnTo>
                  <a:lnTo>
                    <a:pt x="733298" y="20281"/>
                  </a:lnTo>
                  <a:lnTo>
                    <a:pt x="738505" y="28308"/>
                  </a:lnTo>
                  <a:lnTo>
                    <a:pt x="741438" y="28308"/>
                  </a:lnTo>
                  <a:lnTo>
                    <a:pt x="736193" y="20281"/>
                  </a:lnTo>
                  <a:lnTo>
                    <a:pt x="739140" y="20281"/>
                  </a:lnTo>
                  <a:lnTo>
                    <a:pt x="741680" y="18935"/>
                  </a:lnTo>
                  <a:lnTo>
                    <a:pt x="741680" y="18249"/>
                  </a:lnTo>
                  <a:lnTo>
                    <a:pt x="741680" y="13360"/>
                  </a:lnTo>
                  <a:lnTo>
                    <a:pt x="741680" y="11772"/>
                  </a:lnTo>
                  <a:close/>
                </a:path>
                <a:path w="915034" h="864235">
                  <a:moveTo>
                    <a:pt x="749833" y="10922"/>
                  </a:moveTo>
                  <a:lnTo>
                    <a:pt x="747382" y="8458"/>
                  </a:lnTo>
                  <a:lnTo>
                    <a:pt x="747382" y="12217"/>
                  </a:lnTo>
                  <a:lnTo>
                    <a:pt x="747382" y="27203"/>
                  </a:lnTo>
                  <a:lnTo>
                    <a:pt x="741159" y="33147"/>
                  </a:lnTo>
                  <a:lnTo>
                    <a:pt x="726579" y="33147"/>
                  </a:lnTo>
                  <a:lnTo>
                    <a:pt x="720344" y="27203"/>
                  </a:lnTo>
                  <a:lnTo>
                    <a:pt x="720344" y="12217"/>
                  </a:lnTo>
                  <a:lnTo>
                    <a:pt x="726579" y="6273"/>
                  </a:lnTo>
                  <a:lnTo>
                    <a:pt x="741159" y="6273"/>
                  </a:lnTo>
                  <a:lnTo>
                    <a:pt x="747382" y="12217"/>
                  </a:lnTo>
                  <a:lnTo>
                    <a:pt x="747382" y="8458"/>
                  </a:lnTo>
                  <a:lnTo>
                    <a:pt x="745223" y="6273"/>
                  </a:lnTo>
                  <a:lnTo>
                    <a:pt x="742784" y="3835"/>
                  </a:lnTo>
                  <a:lnTo>
                    <a:pt x="724954" y="3835"/>
                  </a:lnTo>
                  <a:lnTo>
                    <a:pt x="717905" y="10922"/>
                  </a:lnTo>
                  <a:lnTo>
                    <a:pt x="717905" y="28549"/>
                  </a:lnTo>
                  <a:lnTo>
                    <a:pt x="724954" y="35598"/>
                  </a:lnTo>
                  <a:lnTo>
                    <a:pt x="742784" y="35598"/>
                  </a:lnTo>
                  <a:lnTo>
                    <a:pt x="745236" y="33147"/>
                  </a:lnTo>
                  <a:lnTo>
                    <a:pt x="749833" y="28549"/>
                  </a:lnTo>
                  <a:lnTo>
                    <a:pt x="749833" y="10922"/>
                  </a:lnTo>
                  <a:close/>
                </a:path>
                <a:path w="915034" h="864235">
                  <a:moveTo>
                    <a:pt x="867308" y="653542"/>
                  </a:moveTo>
                  <a:lnTo>
                    <a:pt x="824992" y="653542"/>
                  </a:lnTo>
                  <a:lnTo>
                    <a:pt x="824953" y="699198"/>
                  </a:lnTo>
                  <a:lnTo>
                    <a:pt x="824496" y="699198"/>
                  </a:lnTo>
                  <a:lnTo>
                    <a:pt x="824103" y="699655"/>
                  </a:lnTo>
                  <a:lnTo>
                    <a:pt x="818502" y="697509"/>
                  </a:lnTo>
                  <a:lnTo>
                    <a:pt x="818502" y="757402"/>
                  </a:lnTo>
                  <a:lnTo>
                    <a:pt x="816838" y="765568"/>
                  </a:lnTo>
                  <a:lnTo>
                    <a:pt x="812469" y="772071"/>
                  </a:lnTo>
                  <a:lnTo>
                    <a:pt x="805903" y="776478"/>
                  </a:lnTo>
                  <a:lnTo>
                    <a:pt x="797826" y="778090"/>
                  </a:lnTo>
                  <a:lnTo>
                    <a:pt x="790016" y="776478"/>
                  </a:lnTo>
                  <a:lnTo>
                    <a:pt x="783196" y="772071"/>
                  </a:lnTo>
                  <a:lnTo>
                    <a:pt x="778421" y="765568"/>
                  </a:lnTo>
                  <a:lnTo>
                    <a:pt x="776605" y="757669"/>
                  </a:lnTo>
                  <a:lnTo>
                    <a:pt x="778421" y="749414"/>
                  </a:lnTo>
                  <a:lnTo>
                    <a:pt x="783196" y="742772"/>
                  </a:lnTo>
                  <a:lnTo>
                    <a:pt x="789978" y="738352"/>
                  </a:lnTo>
                  <a:lnTo>
                    <a:pt x="797826" y="736727"/>
                  </a:lnTo>
                  <a:lnTo>
                    <a:pt x="805903" y="738352"/>
                  </a:lnTo>
                  <a:lnTo>
                    <a:pt x="812482" y="742772"/>
                  </a:lnTo>
                  <a:lnTo>
                    <a:pt x="816914" y="749414"/>
                  </a:lnTo>
                  <a:lnTo>
                    <a:pt x="818502" y="757402"/>
                  </a:lnTo>
                  <a:lnTo>
                    <a:pt x="818502" y="697509"/>
                  </a:lnTo>
                  <a:lnTo>
                    <a:pt x="817740" y="697217"/>
                  </a:lnTo>
                  <a:lnTo>
                    <a:pt x="811339" y="695553"/>
                  </a:lnTo>
                  <a:lnTo>
                    <a:pt x="804824" y="694601"/>
                  </a:lnTo>
                  <a:lnTo>
                    <a:pt x="798093" y="694283"/>
                  </a:lnTo>
                  <a:lnTo>
                    <a:pt x="773455" y="699058"/>
                  </a:lnTo>
                  <a:lnTo>
                    <a:pt x="753110" y="712279"/>
                  </a:lnTo>
                  <a:lnTo>
                    <a:pt x="739267" y="732358"/>
                  </a:lnTo>
                  <a:lnTo>
                    <a:pt x="734225" y="757402"/>
                  </a:lnTo>
                  <a:lnTo>
                    <a:pt x="734161" y="757669"/>
                  </a:lnTo>
                  <a:lnTo>
                    <a:pt x="739063" y="782345"/>
                  </a:lnTo>
                  <a:lnTo>
                    <a:pt x="752563" y="802690"/>
                  </a:lnTo>
                  <a:lnTo>
                    <a:pt x="772833" y="816508"/>
                  </a:lnTo>
                  <a:lnTo>
                    <a:pt x="798093" y="821601"/>
                  </a:lnTo>
                  <a:lnTo>
                    <a:pt x="804278" y="821309"/>
                  </a:lnTo>
                  <a:lnTo>
                    <a:pt x="810945" y="820369"/>
                  </a:lnTo>
                  <a:lnTo>
                    <a:pt x="817930" y="818692"/>
                  </a:lnTo>
                  <a:lnTo>
                    <a:pt x="825055" y="816178"/>
                  </a:lnTo>
                  <a:lnTo>
                    <a:pt x="825055" y="822604"/>
                  </a:lnTo>
                  <a:lnTo>
                    <a:pt x="867308" y="822604"/>
                  </a:lnTo>
                  <a:lnTo>
                    <a:pt x="867308" y="816178"/>
                  </a:lnTo>
                  <a:lnTo>
                    <a:pt x="867308" y="778090"/>
                  </a:lnTo>
                  <a:lnTo>
                    <a:pt x="867308" y="736727"/>
                  </a:lnTo>
                  <a:lnTo>
                    <a:pt x="867308" y="699655"/>
                  </a:lnTo>
                  <a:lnTo>
                    <a:pt x="867308" y="653542"/>
                  </a:lnTo>
                  <a:close/>
                </a:path>
                <a:path w="915034" h="864235">
                  <a:moveTo>
                    <a:pt x="906259" y="644893"/>
                  </a:moveTo>
                  <a:lnTo>
                    <a:pt x="903820" y="644220"/>
                  </a:lnTo>
                  <a:lnTo>
                    <a:pt x="903820" y="646811"/>
                  </a:lnTo>
                  <a:lnTo>
                    <a:pt x="903820" y="651370"/>
                  </a:lnTo>
                  <a:lnTo>
                    <a:pt x="900036" y="650963"/>
                  </a:lnTo>
                  <a:lnTo>
                    <a:pt x="894943" y="650963"/>
                  </a:lnTo>
                  <a:lnTo>
                    <a:pt x="894943" y="646480"/>
                  </a:lnTo>
                  <a:lnTo>
                    <a:pt x="901458" y="646480"/>
                  </a:lnTo>
                  <a:lnTo>
                    <a:pt x="903820" y="646811"/>
                  </a:lnTo>
                  <a:lnTo>
                    <a:pt x="903820" y="644220"/>
                  </a:lnTo>
                  <a:lnTo>
                    <a:pt x="903211" y="644042"/>
                  </a:lnTo>
                  <a:lnTo>
                    <a:pt x="892505" y="644042"/>
                  </a:lnTo>
                  <a:lnTo>
                    <a:pt x="892505" y="661428"/>
                  </a:lnTo>
                  <a:lnTo>
                    <a:pt x="894943" y="661428"/>
                  </a:lnTo>
                  <a:lnTo>
                    <a:pt x="894943" y="653402"/>
                  </a:lnTo>
                  <a:lnTo>
                    <a:pt x="897877" y="653402"/>
                  </a:lnTo>
                  <a:lnTo>
                    <a:pt x="903084" y="661428"/>
                  </a:lnTo>
                  <a:lnTo>
                    <a:pt x="906018" y="661428"/>
                  </a:lnTo>
                  <a:lnTo>
                    <a:pt x="900772" y="653402"/>
                  </a:lnTo>
                  <a:lnTo>
                    <a:pt x="903719" y="653402"/>
                  </a:lnTo>
                  <a:lnTo>
                    <a:pt x="906259" y="652068"/>
                  </a:lnTo>
                  <a:lnTo>
                    <a:pt x="906259" y="651370"/>
                  </a:lnTo>
                  <a:lnTo>
                    <a:pt x="906259" y="646480"/>
                  </a:lnTo>
                  <a:lnTo>
                    <a:pt x="906259" y="644893"/>
                  </a:lnTo>
                  <a:close/>
                </a:path>
                <a:path w="915034" h="864235">
                  <a:moveTo>
                    <a:pt x="914412" y="644042"/>
                  </a:moveTo>
                  <a:lnTo>
                    <a:pt x="911961" y="641578"/>
                  </a:lnTo>
                  <a:lnTo>
                    <a:pt x="911961" y="645350"/>
                  </a:lnTo>
                  <a:lnTo>
                    <a:pt x="911961" y="660323"/>
                  </a:lnTo>
                  <a:lnTo>
                    <a:pt x="905738" y="666267"/>
                  </a:lnTo>
                  <a:lnTo>
                    <a:pt x="891159" y="666267"/>
                  </a:lnTo>
                  <a:lnTo>
                    <a:pt x="884923" y="660323"/>
                  </a:lnTo>
                  <a:lnTo>
                    <a:pt x="884923" y="645350"/>
                  </a:lnTo>
                  <a:lnTo>
                    <a:pt x="891159" y="639406"/>
                  </a:lnTo>
                  <a:lnTo>
                    <a:pt x="905738" y="639406"/>
                  </a:lnTo>
                  <a:lnTo>
                    <a:pt x="911961" y="645350"/>
                  </a:lnTo>
                  <a:lnTo>
                    <a:pt x="911961" y="641578"/>
                  </a:lnTo>
                  <a:lnTo>
                    <a:pt x="909815" y="639406"/>
                  </a:lnTo>
                  <a:lnTo>
                    <a:pt x="907364" y="636955"/>
                  </a:lnTo>
                  <a:lnTo>
                    <a:pt x="889533" y="636955"/>
                  </a:lnTo>
                  <a:lnTo>
                    <a:pt x="882484" y="644042"/>
                  </a:lnTo>
                  <a:lnTo>
                    <a:pt x="882484" y="661670"/>
                  </a:lnTo>
                  <a:lnTo>
                    <a:pt x="889533" y="668718"/>
                  </a:lnTo>
                  <a:lnTo>
                    <a:pt x="907364" y="668718"/>
                  </a:lnTo>
                  <a:lnTo>
                    <a:pt x="909815" y="666267"/>
                  </a:lnTo>
                  <a:lnTo>
                    <a:pt x="914412" y="661670"/>
                  </a:lnTo>
                  <a:lnTo>
                    <a:pt x="914412" y="644042"/>
                  </a:lnTo>
                  <a:close/>
                </a:path>
              </a:pathLst>
            </a:custGeom>
            <a:solidFill>
              <a:srgbClr val="FFFFFF"/>
            </a:solidFill>
          </p:spPr>
          <p:txBody>
            <a:bodyPr wrap="square" lIns="0" tIns="0" rIns="0" bIns="0" rtlCol="0"/>
            <a:lstStyle/>
            <a:p>
              <a:endParaRPr sz="1350">
                <a:solidFill>
                  <a:prstClr val="black"/>
                </a:solidFill>
                <a:latin typeface="Calibri" panose="020F0502020204030204"/>
              </a:endParaRPr>
            </a:p>
          </p:txBody>
        </p:sp>
        <p:sp>
          <p:nvSpPr>
            <p:cNvPr id="8" name="object 8"/>
            <p:cNvSpPr/>
            <p:nvPr/>
          </p:nvSpPr>
          <p:spPr>
            <a:xfrm>
              <a:off x="11153120" y="257928"/>
              <a:ext cx="386080" cy="431800"/>
            </a:xfrm>
            <a:custGeom>
              <a:avLst/>
              <a:gdLst/>
              <a:ahLst/>
              <a:cxnLst/>
              <a:rect l="l" t="t" r="r" b="b"/>
              <a:pathLst>
                <a:path w="386079" h="431800">
                  <a:moveTo>
                    <a:pt x="82191" y="0"/>
                  </a:moveTo>
                  <a:lnTo>
                    <a:pt x="39748" y="1445"/>
                  </a:lnTo>
                  <a:lnTo>
                    <a:pt x="0" y="6066"/>
                  </a:lnTo>
                  <a:lnTo>
                    <a:pt x="0" y="221000"/>
                  </a:lnTo>
                  <a:lnTo>
                    <a:pt x="10902" y="207682"/>
                  </a:lnTo>
                  <a:lnTo>
                    <a:pt x="23025" y="200842"/>
                  </a:lnTo>
                  <a:lnTo>
                    <a:pt x="44005" y="198323"/>
                  </a:lnTo>
                  <a:lnTo>
                    <a:pt x="81483" y="197963"/>
                  </a:lnTo>
                  <a:lnTo>
                    <a:pt x="122927" y="207162"/>
                  </a:lnTo>
                  <a:lnTo>
                    <a:pt x="169497" y="251026"/>
                  </a:lnTo>
                  <a:lnTo>
                    <a:pt x="186067" y="291408"/>
                  </a:lnTo>
                  <a:lnTo>
                    <a:pt x="189534" y="337320"/>
                  </a:lnTo>
                  <a:lnTo>
                    <a:pt x="189036" y="367775"/>
                  </a:lnTo>
                  <a:lnTo>
                    <a:pt x="189091" y="398507"/>
                  </a:lnTo>
                  <a:lnTo>
                    <a:pt x="189534" y="431795"/>
                  </a:lnTo>
                  <a:lnTo>
                    <a:pt x="385572" y="431795"/>
                  </a:lnTo>
                  <a:lnTo>
                    <a:pt x="385572" y="258783"/>
                  </a:lnTo>
                  <a:lnTo>
                    <a:pt x="364079" y="175844"/>
                  </a:lnTo>
                  <a:lnTo>
                    <a:pt x="342031" y="126671"/>
                  </a:lnTo>
                  <a:lnTo>
                    <a:pt x="306031" y="91891"/>
                  </a:lnTo>
                  <a:lnTo>
                    <a:pt x="242684" y="52129"/>
                  </a:lnTo>
                  <a:lnTo>
                    <a:pt x="181959" y="21599"/>
                  </a:lnTo>
                  <a:lnTo>
                    <a:pt x="129028" y="5470"/>
                  </a:lnTo>
                  <a:lnTo>
                    <a:pt x="82191" y="0"/>
                  </a:lnTo>
                  <a:close/>
                </a:path>
              </a:pathLst>
            </a:custGeom>
            <a:solidFill>
              <a:srgbClr val="84BD41"/>
            </a:solidFill>
          </p:spPr>
          <p:txBody>
            <a:bodyPr wrap="square" lIns="0" tIns="0" rIns="0" bIns="0" rtlCol="0"/>
            <a:lstStyle/>
            <a:p>
              <a:endParaRPr sz="1350">
                <a:solidFill>
                  <a:prstClr val="black"/>
                </a:solidFill>
                <a:latin typeface="Calibri" panose="020F0502020204030204"/>
              </a:endParaRPr>
            </a:p>
          </p:txBody>
        </p:sp>
        <p:sp>
          <p:nvSpPr>
            <p:cNvPr id="9" name="object 9"/>
            <p:cNvSpPr/>
            <p:nvPr/>
          </p:nvSpPr>
          <p:spPr>
            <a:xfrm>
              <a:off x="11342658" y="122877"/>
              <a:ext cx="196850" cy="394335"/>
            </a:xfrm>
            <a:custGeom>
              <a:avLst/>
              <a:gdLst/>
              <a:ahLst/>
              <a:cxnLst/>
              <a:rect l="l" t="t" r="r" b="b"/>
              <a:pathLst>
                <a:path w="196850" h="394334">
                  <a:moveTo>
                    <a:pt x="95656" y="0"/>
                  </a:moveTo>
                  <a:lnTo>
                    <a:pt x="62273" y="5525"/>
                  </a:lnTo>
                  <a:lnTo>
                    <a:pt x="31440" y="21178"/>
                  </a:lnTo>
                  <a:lnTo>
                    <a:pt x="8800" y="45578"/>
                  </a:lnTo>
                  <a:lnTo>
                    <a:pt x="0" y="77342"/>
                  </a:lnTo>
                  <a:lnTo>
                    <a:pt x="0" y="157060"/>
                  </a:lnTo>
                  <a:lnTo>
                    <a:pt x="4557" y="157061"/>
                  </a:lnTo>
                  <a:lnTo>
                    <a:pt x="20073" y="161934"/>
                  </a:lnTo>
                  <a:lnTo>
                    <a:pt x="95059" y="215518"/>
                  </a:lnTo>
                  <a:lnTo>
                    <a:pt x="137837" y="254838"/>
                  </a:lnTo>
                  <a:lnTo>
                    <a:pt x="162675" y="286519"/>
                  </a:lnTo>
                  <a:lnTo>
                    <a:pt x="179096" y="327281"/>
                  </a:lnTo>
                  <a:lnTo>
                    <a:pt x="196621" y="393839"/>
                  </a:lnTo>
                  <a:lnTo>
                    <a:pt x="196621" y="93294"/>
                  </a:lnTo>
                  <a:lnTo>
                    <a:pt x="186989" y="52308"/>
                  </a:lnTo>
                  <a:lnTo>
                    <a:pt x="162521" y="23172"/>
                  </a:lnTo>
                  <a:lnTo>
                    <a:pt x="129863" y="5774"/>
                  </a:lnTo>
                  <a:lnTo>
                    <a:pt x="95656" y="0"/>
                  </a:lnTo>
                  <a:close/>
                </a:path>
              </a:pathLst>
            </a:custGeom>
            <a:solidFill>
              <a:srgbClr val="FFC82D"/>
            </a:solidFill>
          </p:spPr>
          <p:txBody>
            <a:bodyPr wrap="square" lIns="0" tIns="0" rIns="0" bIns="0" rtlCol="0"/>
            <a:lstStyle/>
            <a:p>
              <a:endParaRPr sz="1350">
                <a:solidFill>
                  <a:prstClr val="black"/>
                </a:solidFill>
                <a:latin typeface="Calibri" panose="020F0502020204030204"/>
              </a:endParaRPr>
            </a:p>
          </p:txBody>
        </p:sp>
        <p:sp>
          <p:nvSpPr>
            <p:cNvPr id="10" name="object 10"/>
            <p:cNvSpPr/>
            <p:nvPr/>
          </p:nvSpPr>
          <p:spPr>
            <a:xfrm>
              <a:off x="11537807" y="257152"/>
              <a:ext cx="113664" cy="280035"/>
            </a:xfrm>
            <a:custGeom>
              <a:avLst/>
              <a:gdLst/>
              <a:ahLst/>
              <a:cxnLst/>
              <a:rect l="l" t="t" r="r" b="b"/>
              <a:pathLst>
                <a:path w="113665" h="280034">
                  <a:moveTo>
                    <a:pt x="80247" y="0"/>
                  </a:moveTo>
                  <a:lnTo>
                    <a:pt x="57529" y="1489"/>
                  </a:lnTo>
                  <a:lnTo>
                    <a:pt x="34313" y="7795"/>
                  </a:lnTo>
                  <a:lnTo>
                    <a:pt x="0" y="20718"/>
                  </a:lnTo>
                  <a:lnTo>
                    <a:pt x="2654" y="279633"/>
                  </a:lnTo>
                  <a:lnTo>
                    <a:pt x="18977" y="244623"/>
                  </a:lnTo>
                  <a:lnTo>
                    <a:pt x="31368" y="225388"/>
                  </a:lnTo>
                  <a:lnTo>
                    <a:pt x="46084" y="215121"/>
                  </a:lnTo>
                  <a:lnTo>
                    <a:pt x="69380" y="207014"/>
                  </a:lnTo>
                  <a:lnTo>
                    <a:pt x="92895" y="200673"/>
                  </a:lnTo>
                  <a:lnTo>
                    <a:pt x="106059" y="198818"/>
                  </a:lnTo>
                  <a:lnTo>
                    <a:pt x="111805" y="199290"/>
                  </a:lnTo>
                  <a:lnTo>
                    <a:pt x="113068" y="199928"/>
                  </a:lnTo>
                  <a:lnTo>
                    <a:pt x="113068" y="1528"/>
                  </a:lnTo>
                  <a:lnTo>
                    <a:pt x="80247" y="0"/>
                  </a:lnTo>
                  <a:close/>
                </a:path>
              </a:pathLst>
            </a:custGeom>
            <a:solidFill>
              <a:srgbClr val="046B38"/>
            </a:solidFill>
          </p:spPr>
          <p:txBody>
            <a:bodyPr wrap="square" lIns="0" tIns="0" rIns="0" bIns="0" rtlCol="0"/>
            <a:lstStyle/>
            <a:p>
              <a:endParaRPr sz="1350">
                <a:solidFill>
                  <a:prstClr val="black"/>
                </a:solidFill>
                <a:latin typeface="Calibri" panose="020F0502020204030204"/>
              </a:endParaRPr>
            </a:p>
          </p:txBody>
        </p:sp>
        <p:sp>
          <p:nvSpPr>
            <p:cNvPr id="11" name="object 11"/>
            <p:cNvSpPr/>
            <p:nvPr/>
          </p:nvSpPr>
          <p:spPr>
            <a:xfrm>
              <a:off x="11146635" y="100672"/>
              <a:ext cx="514350" cy="598805"/>
            </a:xfrm>
            <a:custGeom>
              <a:avLst/>
              <a:gdLst/>
              <a:ahLst/>
              <a:cxnLst/>
              <a:rect l="l" t="t" r="r" b="b"/>
              <a:pathLst>
                <a:path w="514350" h="598805">
                  <a:moveTo>
                    <a:pt x="455256" y="0"/>
                  </a:moveTo>
                  <a:lnTo>
                    <a:pt x="58712" y="0"/>
                  </a:lnTo>
                  <a:lnTo>
                    <a:pt x="35843" y="4637"/>
                  </a:lnTo>
                  <a:lnTo>
                    <a:pt x="17183" y="17279"/>
                  </a:lnTo>
                  <a:lnTo>
                    <a:pt x="4608" y="36020"/>
                  </a:lnTo>
                  <a:lnTo>
                    <a:pt x="0" y="58953"/>
                  </a:lnTo>
                  <a:lnTo>
                    <a:pt x="0" y="539800"/>
                  </a:lnTo>
                  <a:lnTo>
                    <a:pt x="4608" y="562733"/>
                  </a:lnTo>
                  <a:lnTo>
                    <a:pt x="17183" y="581474"/>
                  </a:lnTo>
                  <a:lnTo>
                    <a:pt x="35843" y="594116"/>
                  </a:lnTo>
                  <a:lnTo>
                    <a:pt x="58712" y="598754"/>
                  </a:lnTo>
                  <a:lnTo>
                    <a:pt x="455256" y="598754"/>
                  </a:lnTo>
                  <a:lnTo>
                    <a:pt x="478125" y="594116"/>
                  </a:lnTo>
                  <a:lnTo>
                    <a:pt x="494637" y="582929"/>
                  </a:lnTo>
                  <a:lnTo>
                    <a:pt x="58712" y="582929"/>
                  </a:lnTo>
                  <a:lnTo>
                    <a:pt x="42034" y="579545"/>
                  </a:lnTo>
                  <a:lnTo>
                    <a:pt x="28400" y="570309"/>
                  </a:lnTo>
                  <a:lnTo>
                    <a:pt x="19200" y="556601"/>
                  </a:lnTo>
                  <a:lnTo>
                    <a:pt x="15824" y="539800"/>
                  </a:lnTo>
                  <a:lnTo>
                    <a:pt x="15824" y="381406"/>
                  </a:lnTo>
                  <a:lnTo>
                    <a:pt x="29886" y="373032"/>
                  </a:lnTo>
                  <a:lnTo>
                    <a:pt x="45196" y="366795"/>
                  </a:lnTo>
                  <a:lnTo>
                    <a:pt x="61558" y="362900"/>
                  </a:lnTo>
                  <a:lnTo>
                    <a:pt x="64949" y="362635"/>
                  </a:lnTo>
                  <a:lnTo>
                    <a:pt x="15824" y="362635"/>
                  </a:lnTo>
                  <a:lnTo>
                    <a:pt x="15824" y="308292"/>
                  </a:lnTo>
                  <a:lnTo>
                    <a:pt x="30772" y="303291"/>
                  </a:lnTo>
                  <a:lnTo>
                    <a:pt x="46291" y="299632"/>
                  </a:lnTo>
                  <a:lnTo>
                    <a:pt x="62315" y="297385"/>
                  </a:lnTo>
                  <a:lnTo>
                    <a:pt x="78778" y="296621"/>
                  </a:lnTo>
                  <a:lnTo>
                    <a:pt x="152664" y="296621"/>
                  </a:lnTo>
                  <a:lnTo>
                    <a:pt x="138202" y="291452"/>
                  </a:lnTo>
                  <a:lnTo>
                    <a:pt x="15824" y="291452"/>
                  </a:lnTo>
                  <a:lnTo>
                    <a:pt x="15824" y="240906"/>
                  </a:lnTo>
                  <a:lnTo>
                    <a:pt x="30833" y="237339"/>
                  </a:lnTo>
                  <a:lnTo>
                    <a:pt x="46643" y="234648"/>
                  </a:lnTo>
                  <a:lnTo>
                    <a:pt x="62562" y="233033"/>
                  </a:lnTo>
                  <a:lnTo>
                    <a:pt x="75506" y="232596"/>
                  </a:lnTo>
                  <a:lnTo>
                    <a:pt x="167648" y="232596"/>
                  </a:lnTo>
                  <a:lnTo>
                    <a:pt x="138199" y="224510"/>
                  </a:lnTo>
                  <a:lnTo>
                    <a:pt x="15824" y="224510"/>
                  </a:lnTo>
                  <a:lnTo>
                    <a:pt x="15824" y="172440"/>
                  </a:lnTo>
                  <a:lnTo>
                    <a:pt x="31197" y="169627"/>
                  </a:lnTo>
                  <a:lnTo>
                    <a:pt x="46824" y="167587"/>
                  </a:lnTo>
                  <a:lnTo>
                    <a:pt x="62690" y="166345"/>
                  </a:lnTo>
                  <a:lnTo>
                    <a:pt x="78778" y="165925"/>
                  </a:lnTo>
                  <a:lnTo>
                    <a:pt x="178269" y="165925"/>
                  </a:lnTo>
                  <a:lnTo>
                    <a:pt x="162547" y="160983"/>
                  </a:lnTo>
                  <a:lnTo>
                    <a:pt x="141132" y="156260"/>
                  </a:lnTo>
                  <a:lnTo>
                    <a:pt x="15824" y="156260"/>
                  </a:lnTo>
                  <a:lnTo>
                    <a:pt x="15824" y="58953"/>
                  </a:lnTo>
                  <a:lnTo>
                    <a:pt x="19200" y="42147"/>
                  </a:lnTo>
                  <a:lnTo>
                    <a:pt x="28400" y="28440"/>
                  </a:lnTo>
                  <a:lnTo>
                    <a:pt x="42034" y="19207"/>
                  </a:lnTo>
                  <a:lnTo>
                    <a:pt x="58712" y="15824"/>
                  </a:lnTo>
                  <a:lnTo>
                    <a:pt x="494637" y="15824"/>
                  </a:lnTo>
                  <a:lnTo>
                    <a:pt x="478125" y="4637"/>
                  </a:lnTo>
                  <a:lnTo>
                    <a:pt x="455256" y="0"/>
                  </a:lnTo>
                  <a:close/>
                </a:path>
                <a:path w="514350" h="598805">
                  <a:moveTo>
                    <a:pt x="136497" y="361556"/>
                  </a:moveTo>
                  <a:lnTo>
                    <a:pt x="78778" y="361556"/>
                  </a:lnTo>
                  <a:lnTo>
                    <a:pt x="121511" y="370185"/>
                  </a:lnTo>
                  <a:lnTo>
                    <a:pt x="156414" y="393722"/>
                  </a:lnTo>
                  <a:lnTo>
                    <a:pt x="179940" y="428614"/>
                  </a:lnTo>
                  <a:lnTo>
                    <a:pt x="188569" y="471360"/>
                  </a:lnTo>
                  <a:lnTo>
                    <a:pt x="188569" y="582929"/>
                  </a:lnTo>
                  <a:lnTo>
                    <a:pt x="204393" y="582929"/>
                  </a:lnTo>
                  <a:lnTo>
                    <a:pt x="204393" y="471360"/>
                  </a:lnTo>
                  <a:lnTo>
                    <a:pt x="194522" y="422466"/>
                  </a:lnTo>
                  <a:lnTo>
                    <a:pt x="167603" y="382533"/>
                  </a:lnTo>
                  <a:lnTo>
                    <a:pt x="136497" y="361556"/>
                  </a:lnTo>
                  <a:close/>
                </a:path>
                <a:path w="514350" h="598805">
                  <a:moveTo>
                    <a:pt x="152664" y="296621"/>
                  </a:moveTo>
                  <a:lnTo>
                    <a:pt x="78778" y="296621"/>
                  </a:lnTo>
                  <a:lnTo>
                    <a:pt x="125225" y="302862"/>
                  </a:lnTo>
                  <a:lnTo>
                    <a:pt x="166964" y="320474"/>
                  </a:lnTo>
                  <a:lnTo>
                    <a:pt x="202326" y="347794"/>
                  </a:lnTo>
                  <a:lnTo>
                    <a:pt x="229648" y="383156"/>
                  </a:lnTo>
                  <a:lnTo>
                    <a:pt x="247263" y="424895"/>
                  </a:lnTo>
                  <a:lnTo>
                    <a:pt x="253504" y="471360"/>
                  </a:lnTo>
                  <a:lnTo>
                    <a:pt x="253504" y="582929"/>
                  </a:lnTo>
                  <a:lnTo>
                    <a:pt x="269341" y="582929"/>
                  </a:lnTo>
                  <a:lnTo>
                    <a:pt x="269341" y="471360"/>
                  </a:lnTo>
                  <a:lnTo>
                    <a:pt x="264417" y="428614"/>
                  </a:lnTo>
                  <a:lnTo>
                    <a:pt x="264308" y="427666"/>
                  </a:lnTo>
                  <a:lnTo>
                    <a:pt x="249972" y="387555"/>
                  </a:lnTo>
                  <a:lnTo>
                    <a:pt x="227476" y="352172"/>
                  </a:lnTo>
                  <a:lnTo>
                    <a:pt x="197965" y="322661"/>
                  </a:lnTo>
                  <a:lnTo>
                    <a:pt x="162582" y="300166"/>
                  </a:lnTo>
                  <a:lnTo>
                    <a:pt x="152664" y="296621"/>
                  </a:lnTo>
                  <a:close/>
                </a:path>
                <a:path w="514350" h="598805">
                  <a:moveTo>
                    <a:pt x="167648" y="232596"/>
                  </a:moveTo>
                  <a:lnTo>
                    <a:pt x="79874" y="232596"/>
                  </a:lnTo>
                  <a:lnTo>
                    <a:pt x="126915" y="237339"/>
                  </a:lnTo>
                  <a:lnTo>
                    <a:pt x="171751" y="251257"/>
                  </a:lnTo>
                  <a:lnTo>
                    <a:pt x="212325" y="273281"/>
                  </a:lnTo>
                  <a:lnTo>
                    <a:pt x="247676" y="302448"/>
                  </a:lnTo>
                  <a:lnTo>
                    <a:pt x="276844" y="337800"/>
                  </a:lnTo>
                  <a:lnTo>
                    <a:pt x="298868" y="378374"/>
                  </a:lnTo>
                  <a:lnTo>
                    <a:pt x="312786" y="423210"/>
                  </a:lnTo>
                  <a:lnTo>
                    <a:pt x="317639" y="471360"/>
                  </a:lnTo>
                  <a:lnTo>
                    <a:pt x="317639" y="582929"/>
                  </a:lnTo>
                  <a:lnTo>
                    <a:pt x="333463" y="582929"/>
                  </a:lnTo>
                  <a:lnTo>
                    <a:pt x="333463" y="471360"/>
                  </a:lnTo>
                  <a:lnTo>
                    <a:pt x="329360" y="425578"/>
                  </a:lnTo>
                  <a:lnTo>
                    <a:pt x="317543" y="382533"/>
                  </a:lnTo>
                  <a:lnTo>
                    <a:pt x="298693" y="342809"/>
                  </a:lnTo>
                  <a:lnTo>
                    <a:pt x="273567" y="307261"/>
                  </a:lnTo>
                  <a:lnTo>
                    <a:pt x="242871" y="276564"/>
                  </a:lnTo>
                  <a:lnTo>
                    <a:pt x="207325" y="251436"/>
                  </a:lnTo>
                  <a:lnTo>
                    <a:pt x="167648" y="232596"/>
                  </a:lnTo>
                  <a:close/>
                </a:path>
                <a:path w="514350" h="598805">
                  <a:moveTo>
                    <a:pt x="178269" y="165925"/>
                  </a:moveTo>
                  <a:lnTo>
                    <a:pt x="78778" y="165925"/>
                  </a:lnTo>
                  <a:lnTo>
                    <a:pt x="128342" y="169922"/>
                  </a:lnTo>
                  <a:lnTo>
                    <a:pt x="175400" y="181496"/>
                  </a:lnTo>
                  <a:lnTo>
                    <a:pt x="219313" y="200015"/>
                  </a:lnTo>
                  <a:lnTo>
                    <a:pt x="258888" y="224510"/>
                  </a:lnTo>
                  <a:lnTo>
                    <a:pt x="295151" y="255381"/>
                  </a:lnTo>
                  <a:lnTo>
                    <a:pt x="325798" y="290968"/>
                  </a:lnTo>
                  <a:lnTo>
                    <a:pt x="350747" y="330988"/>
                  </a:lnTo>
                  <a:lnTo>
                    <a:pt x="369358" y="374810"/>
                  </a:lnTo>
                  <a:lnTo>
                    <a:pt x="380993" y="421806"/>
                  </a:lnTo>
                  <a:lnTo>
                    <a:pt x="385013" y="471360"/>
                  </a:lnTo>
                  <a:lnTo>
                    <a:pt x="385013" y="582929"/>
                  </a:lnTo>
                  <a:lnTo>
                    <a:pt x="400837" y="582929"/>
                  </a:lnTo>
                  <a:lnTo>
                    <a:pt x="400837" y="458063"/>
                  </a:lnTo>
                  <a:lnTo>
                    <a:pt x="411002" y="423210"/>
                  </a:lnTo>
                  <a:lnTo>
                    <a:pt x="411493" y="422466"/>
                  </a:lnTo>
                  <a:lnTo>
                    <a:pt x="421294" y="408952"/>
                  </a:lnTo>
                  <a:lnTo>
                    <a:pt x="400837" y="408952"/>
                  </a:lnTo>
                  <a:lnTo>
                    <a:pt x="400818" y="372757"/>
                  </a:lnTo>
                  <a:lnTo>
                    <a:pt x="385000" y="372757"/>
                  </a:lnTo>
                  <a:lnTo>
                    <a:pt x="385000" y="372552"/>
                  </a:lnTo>
                  <a:lnTo>
                    <a:pt x="384034" y="370185"/>
                  </a:lnTo>
                  <a:lnTo>
                    <a:pt x="375431" y="347262"/>
                  </a:lnTo>
                  <a:lnTo>
                    <a:pt x="363835" y="322835"/>
                  </a:lnTo>
                  <a:lnTo>
                    <a:pt x="350364" y="299632"/>
                  </a:lnTo>
                  <a:lnTo>
                    <a:pt x="335051" y="277609"/>
                  </a:lnTo>
                  <a:lnTo>
                    <a:pt x="335053" y="258305"/>
                  </a:lnTo>
                  <a:lnTo>
                    <a:pt x="319239" y="258305"/>
                  </a:lnTo>
                  <a:lnTo>
                    <a:pt x="308351" y="246628"/>
                  </a:lnTo>
                  <a:lnTo>
                    <a:pt x="296903" y="235502"/>
                  </a:lnTo>
                  <a:lnTo>
                    <a:pt x="284917" y="224947"/>
                  </a:lnTo>
                  <a:lnTo>
                    <a:pt x="272414" y="214985"/>
                  </a:lnTo>
                  <a:lnTo>
                    <a:pt x="272425" y="203758"/>
                  </a:lnTo>
                  <a:lnTo>
                    <a:pt x="256603" y="203758"/>
                  </a:lnTo>
                  <a:lnTo>
                    <a:pt x="244111" y="195846"/>
                  </a:lnTo>
                  <a:lnTo>
                    <a:pt x="231241" y="188502"/>
                  </a:lnTo>
                  <a:lnTo>
                    <a:pt x="218009" y="181745"/>
                  </a:lnTo>
                  <a:lnTo>
                    <a:pt x="204431" y="175590"/>
                  </a:lnTo>
                  <a:lnTo>
                    <a:pt x="204450" y="169227"/>
                  </a:lnTo>
                  <a:lnTo>
                    <a:pt x="188772" y="169227"/>
                  </a:lnTo>
                  <a:lnTo>
                    <a:pt x="178269" y="165925"/>
                  </a:lnTo>
                  <a:close/>
                </a:path>
                <a:path w="514350" h="598805">
                  <a:moveTo>
                    <a:pt x="513968" y="362203"/>
                  </a:moveTo>
                  <a:lnTo>
                    <a:pt x="498144" y="362203"/>
                  </a:lnTo>
                  <a:lnTo>
                    <a:pt x="498144" y="539800"/>
                  </a:lnTo>
                  <a:lnTo>
                    <a:pt x="494768" y="556601"/>
                  </a:lnTo>
                  <a:lnTo>
                    <a:pt x="485568" y="570309"/>
                  </a:lnTo>
                  <a:lnTo>
                    <a:pt x="471934" y="579545"/>
                  </a:lnTo>
                  <a:lnTo>
                    <a:pt x="455256" y="582929"/>
                  </a:lnTo>
                  <a:lnTo>
                    <a:pt x="494637" y="582929"/>
                  </a:lnTo>
                  <a:lnTo>
                    <a:pt x="496785" y="581474"/>
                  </a:lnTo>
                  <a:lnTo>
                    <a:pt x="509360" y="562733"/>
                  </a:lnTo>
                  <a:lnTo>
                    <a:pt x="513968" y="539800"/>
                  </a:lnTo>
                  <a:lnTo>
                    <a:pt x="513968" y="362203"/>
                  </a:lnTo>
                  <a:close/>
                </a:path>
                <a:path w="514350" h="598805">
                  <a:moveTo>
                    <a:pt x="513968" y="297040"/>
                  </a:moveTo>
                  <a:lnTo>
                    <a:pt x="498144" y="297040"/>
                  </a:lnTo>
                  <a:lnTo>
                    <a:pt x="498144" y="346290"/>
                  </a:lnTo>
                  <a:lnTo>
                    <a:pt x="468126" y="352843"/>
                  </a:lnTo>
                  <a:lnTo>
                    <a:pt x="441275" y="366101"/>
                  </a:lnTo>
                  <a:lnTo>
                    <a:pt x="418533" y="385118"/>
                  </a:lnTo>
                  <a:lnTo>
                    <a:pt x="400837" y="408952"/>
                  </a:lnTo>
                  <a:lnTo>
                    <a:pt x="421294" y="408952"/>
                  </a:lnTo>
                  <a:lnTo>
                    <a:pt x="432341" y="393722"/>
                  </a:lnTo>
                  <a:lnTo>
                    <a:pt x="462221" y="372552"/>
                  </a:lnTo>
                  <a:lnTo>
                    <a:pt x="498144" y="362203"/>
                  </a:lnTo>
                  <a:lnTo>
                    <a:pt x="513968" y="362203"/>
                  </a:lnTo>
                  <a:lnTo>
                    <a:pt x="513968" y="297040"/>
                  </a:lnTo>
                  <a:close/>
                </a:path>
                <a:path w="514350" h="598805">
                  <a:moveTo>
                    <a:pt x="361230" y="39052"/>
                  </a:moveTo>
                  <a:lnTo>
                    <a:pt x="335076" y="39052"/>
                  </a:lnTo>
                  <a:lnTo>
                    <a:pt x="355275" y="52824"/>
                  </a:lnTo>
                  <a:lnTo>
                    <a:pt x="370993" y="71429"/>
                  </a:lnTo>
                  <a:lnTo>
                    <a:pt x="381237" y="93861"/>
                  </a:lnTo>
                  <a:lnTo>
                    <a:pt x="385013" y="119113"/>
                  </a:lnTo>
                  <a:lnTo>
                    <a:pt x="385000" y="372757"/>
                  </a:lnTo>
                  <a:lnTo>
                    <a:pt x="400818" y="372757"/>
                  </a:lnTo>
                  <a:lnTo>
                    <a:pt x="400799" y="334797"/>
                  </a:lnTo>
                  <a:lnTo>
                    <a:pt x="422254" y="320114"/>
                  </a:lnTo>
                  <a:lnTo>
                    <a:pt x="432768" y="315036"/>
                  </a:lnTo>
                  <a:lnTo>
                    <a:pt x="400837" y="315036"/>
                  </a:lnTo>
                  <a:lnTo>
                    <a:pt x="400735" y="258800"/>
                  </a:lnTo>
                  <a:lnTo>
                    <a:pt x="423456" y="248587"/>
                  </a:lnTo>
                  <a:lnTo>
                    <a:pt x="446312" y="241096"/>
                  </a:lnTo>
                  <a:lnTo>
                    <a:pt x="400837" y="241096"/>
                  </a:lnTo>
                  <a:lnTo>
                    <a:pt x="400837" y="185966"/>
                  </a:lnTo>
                  <a:lnTo>
                    <a:pt x="424060" y="178150"/>
                  </a:lnTo>
                  <a:lnTo>
                    <a:pt x="448071" y="172189"/>
                  </a:lnTo>
                  <a:lnTo>
                    <a:pt x="467292" y="169062"/>
                  </a:lnTo>
                  <a:lnTo>
                    <a:pt x="400837" y="169062"/>
                  </a:lnTo>
                  <a:lnTo>
                    <a:pt x="400837" y="119113"/>
                  </a:lnTo>
                  <a:lnTo>
                    <a:pt x="394162" y="82745"/>
                  </a:lnTo>
                  <a:lnTo>
                    <a:pt x="376254" y="51944"/>
                  </a:lnTo>
                  <a:lnTo>
                    <a:pt x="361230" y="39052"/>
                  </a:lnTo>
                  <a:close/>
                </a:path>
                <a:path w="514350" h="598805">
                  <a:moveTo>
                    <a:pt x="78778" y="345732"/>
                  </a:moveTo>
                  <a:lnTo>
                    <a:pt x="61869" y="346862"/>
                  </a:lnTo>
                  <a:lnTo>
                    <a:pt x="45643" y="350154"/>
                  </a:lnTo>
                  <a:lnTo>
                    <a:pt x="30247" y="355461"/>
                  </a:lnTo>
                  <a:lnTo>
                    <a:pt x="15824" y="362635"/>
                  </a:lnTo>
                  <a:lnTo>
                    <a:pt x="64949" y="362635"/>
                  </a:lnTo>
                  <a:lnTo>
                    <a:pt x="78778" y="361556"/>
                  </a:lnTo>
                  <a:lnTo>
                    <a:pt x="136497" y="361556"/>
                  </a:lnTo>
                  <a:lnTo>
                    <a:pt x="127675" y="355606"/>
                  </a:lnTo>
                  <a:lnTo>
                    <a:pt x="78778" y="345732"/>
                  </a:lnTo>
                  <a:close/>
                </a:path>
                <a:path w="514350" h="598805">
                  <a:moveTo>
                    <a:pt x="513968" y="232790"/>
                  </a:moveTo>
                  <a:lnTo>
                    <a:pt x="498144" y="232790"/>
                  </a:lnTo>
                  <a:lnTo>
                    <a:pt x="498144" y="281177"/>
                  </a:lnTo>
                  <a:lnTo>
                    <a:pt x="471644" y="284650"/>
                  </a:lnTo>
                  <a:lnTo>
                    <a:pt x="446419" y="291620"/>
                  </a:lnTo>
                  <a:lnTo>
                    <a:pt x="422730" y="301834"/>
                  </a:lnTo>
                  <a:lnTo>
                    <a:pt x="400837" y="315036"/>
                  </a:lnTo>
                  <a:lnTo>
                    <a:pt x="432768" y="315036"/>
                  </a:lnTo>
                  <a:lnTo>
                    <a:pt x="445847" y="308717"/>
                  </a:lnTo>
                  <a:lnTo>
                    <a:pt x="471252" y="300921"/>
                  </a:lnTo>
                  <a:lnTo>
                    <a:pt x="498144" y="297040"/>
                  </a:lnTo>
                  <a:lnTo>
                    <a:pt x="513968" y="297040"/>
                  </a:lnTo>
                  <a:lnTo>
                    <a:pt x="513968" y="232790"/>
                  </a:lnTo>
                  <a:close/>
                </a:path>
                <a:path w="514350" h="598805">
                  <a:moveTo>
                    <a:pt x="78778" y="280796"/>
                  </a:moveTo>
                  <a:lnTo>
                    <a:pt x="62413" y="281492"/>
                  </a:lnTo>
                  <a:lnTo>
                    <a:pt x="46429" y="283538"/>
                  </a:lnTo>
                  <a:lnTo>
                    <a:pt x="30881" y="286878"/>
                  </a:lnTo>
                  <a:lnTo>
                    <a:pt x="15824" y="291452"/>
                  </a:lnTo>
                  <a:lnTo>
                    <a:pt x="138202" y="291452"/>
                  </a:lnTo>
                  <a:lnTo>
                    <a:pt x="122472" y="285829"/>
                  </a:lnTo>
                  <a:lnTo>
                    <a:pt x="78778" y="280796"/>
                  </a:lnTo>
                  <a:close/>
                </a:path>
                <a:path w="514350" h="598805">
                  <a:moveTo>
                    <a:pt x="350157" y="29552"/>
                  </a:moveTo>
                  <a:lnTo>
                    <a:pt x="303187" y="29552"/>
                  </a:lnTo>
                  <a:lnTo>
                    <a:pt x="311467" y="30746"/>
                  </a:lnTo>
                  <a:lnTo>
                    <a:pt x="319252" y="32931"/>
                  </a:lnTo>
                  <a:lnTo>
                    <a:pt x="319239" y="258305"/>
                  </a:lnTo>
                  <a:lnTo>
                    <a:pt x="335053" y="258305"/>
                  </a:lnTo>
                  <a:lnTo>
                    <a:pt x="335076" y="39052"/>
                  </a:lnTo>
                  <a:lnTo>
                    <a:pt x="361230" y="39052"/>
                  </a:lnTo>
                  <a:lnTo>
                    <a:pt x="350157" y="29552"/>
                  </a:lnTo>
                  <a:close/>
                </a:path>
                <a:path w="514350" h="598805">
                  <a:moveTo>
                    <a:pt x="513968" y="166166"/>
                  </a:moveTo>
                  <a:lnTo>
                    <a:pt x="498144" y="166166"/>
                  </a:lnTo>
                  <a:lnTo>
                    <a:pt x="498144" y="216941"/>
                  </a:lnTo>
                  <a:lnTo>
                    <a:pt x="472485" y="219397"/>
                  </a:lnTo>
                  <a:lnTo>
                    <a:pt x="447624" y="224323"/>
                  </a:lnTo>
                  <a:lnTo>
                    <a:pt x="423696" y="231596"/>
                  </a:lnTo>
                  <a:lnTo>
                    <a:pt x="400837" y="241096"/>
                  </a:lnTo>
                  <a:lnTo>
                    <a:pt x="446312" y="241096"/>
                  </a:lnTo>
                  <a:lnTo>
                    <a:pt x="447363" y="240752"/>
                  </a:lnTo>
                  <a:lnTo>
                    <a:pt x="472009" y="235502"/>
                  </a:lnTo>
                  <a:lnTo>
                    <a:pt x="471687" y="235502"/>
                  </a:lnTo>
                  <a:lnTo>
                    <a:pt x="498144" y="232790"/>
                  </a:lnTo>
                  <a:lnTo>
                    <a:pt x="513968" y="232790"/>
                  </a:lnTo>
                  <a:lnTo>
                    <a:pt x="513968" y="166166"/>
                  </a:lnTo>
                  <a:close/>
                </a:path>
                <a:path w="514350" h="598805">
                  <a:moveTo>
                    <a:pt x="78778" y="216661"/>
                  </a:moveTo>
                  <a:lnTo>
                    <a:pt x="62612" y="217168"/>
                  </a:lnTo>
                  <a:lnTo>
                    <a:pt x="46710" y="218667"/>
                  </a:lnTo>
                  <a:lnTo>
                    <a:pt x="31104" y="221125"/>
                  </a:lnTo>
                  <a:lnTo>
                    <a:pt x="15824" y="224510"/>
                  </a:lnTo>
                  <a:lnTo>
                    <a:pt x="138199" y="224510"/>
                  </a:lnTo>
                  <a:lnTo>
                    <a:pt x="124559" y="220765"/>
                  </a:lnTo>
                  <a:lnTo>
                    <a:pt x="78778" y="216661"/>
                  </a:lnTo>
                  <a:close/>
                </a:path>
                <a:path w="514350" h="598805">
                  <a:moveTo>
                    <a:pt x="272575" y="37909"/>
                  </a:moveTo>
                  <a:lnTo>
                    <a:pt x="256743" y="37909"/>
                  </a:lnTo>
                  <a:lnTo>
                    <a:pt x="256725" y="58953"/>
                  </a:lnTo>
                  <a:lnTo>
                    <a:pt x="256603" y="203758"/>
                  </a:lnTo>
                  <a:lnTo>
                    <a:pt x="272425" y="203758"/>
                  </a:lnTo>
                  <a:lnTo>
                    <a:pt x="272545" y="70326"/>
                  </a:lnTo>
                  <a:lnTo>
                    <a:pt x="272575" y="37909"/>
                  </a:lnTo>
                  <a:close/>
                </a:path>
                <a:path w="514350" h="598805">
                  <a:moveTo>
                    <a:pt x="315785" y="15824"/>
                  </a:moveTo>
                  <a:lnTo>
                    <a:pt x="273634" y="15824"/>
                  </a:lnTo>
                  <a:lnTo>
                    <a:pt x="240089" y="28880"/>
                  </a:lnTo>
                  <a:lnTo>
                    <a:pt x="213277" y="51944"/>
                  </a:lnTo>
                  <a:lnTo>
                    <a:pt x="195427" y="82745"/>
                  </a:lnTo>
                  <a:lnTo>
                    <a:pt x="188772" y="119113"/>
                  </a:lnTo>
                  <a:lnTo>
                    <a:pt x="188772" y="169227"/>
                  </a:lnTo>
                  <a:lnTo>
                    <a:pt x="204450" y="169227"/>
                  </a:lnTo>
                  <a:lnTo>
                    <a:pt x="204506" y="150101"/>
                  </a:lnTo>
                  <a:lnTo>
                    <a:pt x="204596" y="119113"/>
                  </a:lnTo>
                  <a:lnTo>
                    <a:pt x="219316" y="70326"/>
                  </a:lnTo>
                  <a:lnTo>
                    <a:pt x="256743" y="37909"/>
                  </a:lnTo>
                  <a:lnTo>
                    <a:pt x="272575" y="37909"/>
                  </a:lnTo>
                  <a:lnTo>
                    <a:pt x="272580" y="32283"/>
                  </a:lnTo>
                  <a:lnTo>
                    <a:pt x="279704" y="30479"/>
                  </a:lnTo>
                  <a:lnTo>
                    <a:pt x="287019" y="29552"/>
                  </a:lnTo>
                  <a:lnTo>
                    <a:pt x="350157" y="29552"/>
                  </a:lnTo>
                  <a:lnTo>
                    <a:pt x="349374" y="28880"/>
                  </a:lnTo>
                  <a:lnTo>
                    <a:pt x="315785" y="15824"/>
                  </a:lnTo>
                  <a:close/>
                </a:path>
                <a:path w="514350" h="598805">
                  <a:moveTo>
                    <a:pt x="494637" y="15824"/>
                  </a:moveTo>
                  <a:lnTo>
                    <a:pt x="455256" y="15824"/>
                  </a:lnTo>
                  <a:lnTo>
                    <a:pt x="471934" y="19207"/>
                  </a:lnTo>
                  <a:lnTo>
                    <a:pt x="485568" y="28440"/>
                  </a:lnTo>
                  <a:lnTo>
                    <a:pt x="494768" y="42147"/>
                  </a:lnTo>
                  <a:lnTo>
                    <a:pt x="498144" y="58953"/>
                  </a:lnTo>
                  <a:lnTo>
                    <a:pt x="498144" y="150317"/>
                  </a:lnTo>
                  <a:lnTo>
                    <a:pt x="472871" y="152210"/>
                  </a:lnTo>
                  <a:lnTo>
                    <a:pt x="448176" y="156013"/>
                  </a:lnTo>
                  <a:lnTo>
                    <a:pt x="424139" y="161654"/>
                  </a:lnTo>
                  <a:lnTo>
                    <a:pt x="400837" y="169062"/>
                  </a:lnTo>
                  <a:lnTo>
                    <a:pt x="467292" y="169062"/>
                  </a:lnTo>
                  <a:lnTo>
                    <a:pt x="472792" y="168167"/>
                  </a:lnTo>
                  <a:lnTo>
                    <a:pt x="498144" y="166166"/>
                  </a:lnTo>
                  <a:lnTo>
                    <a:pt x="513968" y="166166"/>
                  </a:lnTo>
                  <a:lnTo>
                    <a:pt x="513968" y="58953"/>
                  </a:lnTo>
                  <a:lnTo>
                    <a:pt x="509360" y="36020"/>
                  </a:lnTo>
                  <a:lnTo>
                    <a:pt x="496785" y="17279"/>
                  </a:lnTo>
                  <a:lnTo>
                    <a:pt x="494637" y="15824"/>
                  </a:lnTo>
                  <a:close/>
                </a:path>
                <a:path w="514350" h="598805">
                  <a:moveTo>
                    <a:pt x="78778" y="150101"/>
                  </a:moveTo>
                  <a:lnTo>
                    <a:pt x="62712" y="150495"/>
                  </a:lnTo>
                  <a:lnTo>
                    <a:pt x="46853" y="151666"/>
                  </a:lnTo>
                  <a:lnTo>
                    <a:pt x="31218" y="153594"/>
                  </a:lnTo>
                  <a:lnTo>
                    <a:pt x="15824" y="156260"/>
                  </a:lnTo>
                  <a:lnTo>
                    <a:pt x="141132" y="156260"/>
                  </a:lnTo>
                  <a:lnTo>
                    <a:pt x="135380" y="154992"/>
                  </a:lnTo>
                  <a:lnTo>
                    <a:pt x="107410" y="151337"/>
                  </a:lnTo>
                  <a:lnTo>
                    <a:pt x="78778" y="150101"/>
                  </a:lnTo>
                  <a:close/>
                </a:path>
              </a:pathLst>
            </a:custGeom>
            <a:solidFill>
              <a:srgbClr val="2D2826"/>
            </a:solidFill>
          </p:spPr>
          <p:txBody>
            <a:bodyPr wrap="square" lIns="0" tIns="0" rIns="0" bIns="0" rtlCol="0"/>
            <a:lstStyle/>
            <a:p>
              <a:endParaRPr sz="1350">
                <a:solidFill>
                  <a:prstClr val="black"/>
                </a:solidFill>
                <a:latin typeface="Calibri" panose="020F0502020204030204"/>
              </a:endParaRPr>
            </a:p>
          </p:txBody>
        </p:sp>
        <p:pic>
          <p:nvPicPr>
            <p:cNvPr id="12" name="object 12"/>
            <p:cNvPicPr/>
            <p:nvPr/>
          </p:nvPicPr>
          <p:blipFill>
            <a:blip r:embed="rId2" cstate="print"/>
            <a:stretch>
              <a:fillRect/>
            </a:stretch>
          </p:blipFill>
          <p:spPr>
            <a:xfrm>
              <a:off x="3559639" y="556276"/>
              <a:ext cx="1063493" cy="359665"/>
            </a:xfrm>
            <a:prstGeom prst="rect">
              <a:avLst/>
            </a:prstGeom>
          </p:spPr>
        </p:pic>
      </p:grpSp>
      <p:sp>
        <p:nvSpPr>
          <p:cNvPr id="13" name="object 13"/>
          <p:cNvSpPr txBox="1"/>
          <p:nvPr/>
        </p:nvSpPr>
        <p:spPr>
          <a:xfrm>
            <a:off x="1653123" y="942286"/>
            <a:ext cx="2062163" cy="182742"/>
          </a:xfrm>
          <a:prstGeom prst="rect">
            <a:avLst/>
          </a:prstGeom>
        </p:spPr>
        <p:txBody>
          <a:bodyPr vert="horz" wrap="square" lIns="0" tIns="9525" rIns="0" bIns="0" rtlCol="0">
            <a:spAutoFit/>
          </a:bodyPr>
          <a:lstStyle/>
          <a:p>
            <a:pPr marL="9525">
              <a:spcBef>
                <a:spcPts val="75"/>
              </a:spcBef>
              <a:tabLst>
                <a:tab pos="1519238" algn="l"/>
              </a:tabLst>
            </a:pPr>
            <a:r>
              <a:rPr sz="1125" spc="-8">
                <a:solidFill>
                  <a:srgbClr val="EAAA00"/>
                </a:solidFill>
                <a:latin typeface="Gotham Bold"/>
                <a:cs typeface="Gotham Bold"/>
              </a:rPr>
              <a:t>BRAND</a:t>
            </a:r>
            <a:r>
              <a:rPr sz="1125">
                <a:solidFill>
                  <a:srgbClr val="EAAA00"/>
                </a:solidFill>
                <a:latin typeface="Gotham Bold"/>
                <a:cs typeface="Gotham Bold"/>
              </a:rPr>
              <a:t>	RM</a:t>
            </a:r>
            <a:r>
              <a:rPr sz="1125" spc="-11">
                <a:solidFill>
                  <a:srgbClr val="EAAA00"/>
                </a:solidFill>
                <a:latin typeface="Gotham Bold"/>
                <a:cs typeface="Gotham Bold"/>
              </a:rPr>
              <a:t> </a:t>
            </a:r>
            <a:r>
              <a:rPr sz="1125" spc="-19">
                <a:solidFill>
                  <a:srgbClr val="EAAA00"/>
                </a:solidFill>
                <a:latin typeface="Gotham Bold"/>
                <a:cs typeface="Gotham Bold"/>
              </a:rPr>
              <a:t>106</a:t>
            </a:r>
            <a:endParaRPr sz="1125">
              <a:solidFill>
                <a:prstClr val="black"/>
              </a:solidFill>
              <a:latin typeface="Gotham Bold"/>
              <a:cs typeface="Gotham Bold"/>
            </a:endParaRPr>
          </a:p>
        </p:txBody>
      </p:sp>
      <p:pic>
        <p:nvPicPr>
          <p:cNvPr id="14" name="object 14"/>
          <p:cNvPicPr/>
          <p:nvPr/>
        </p:nvPicPr>
        <p:blipFill>
          <a:blip r:embed="rId3" cstate="print"/>
          <a:stretch>
            <a:fillRect/>
          </a:stretch>
        </p:blipFill>
        <p:spPr>
          <a:xfrm>
            <a:off x="1662647" y="1992085"/>
            <a:ext cx="1200150" cy="242490"/>
          </a:xfrm>
          <a:prstGeom prst="rect">
            <a:avLst/>
          </a:prstGeom>
        </p:spPr>
      </p:pic>
      <p:sp>
        <p:nvSpPr>
          <p:cNvPr id="15" name="object 15"/>
          <p:cNvSpPr/>
          <p:nvPr/>
        </p:nvSpPr>
        <p:spPr>
          <a:xfrm>
            <a:off x="3087340" y="4777294"/>
            <a:ext cx="120491" cy="120491"/>
          </a:xfrm>
          <a:custGeom>
            <a:avLst/>
            <a:gdLst/>
            <a:ahLst/>
            <a:cxnLst/>
            <a:rect l="l" t="t" r="r" b="b"/>
            <a:pathLst>
              <a:path w="160655" h="160654">
                <a:moveTo>
                  <a:pt x="160578" y="0"/>
                </a:moveTo>
                <a:lnTo>
                  <a:pt x="0" y="0"/>
                </a:lnTo>
                <a:lnTo>
                  <a:pt x="0" y="160578"/>
                </a:lnTo>
                <a:lnTo>
                  <a:pt x="160578" y="160578"/>
                </a:lnTo>
                <a:lnTo>
                  <a:pt x="160578" y="0"/>
                </a:lnTo>
                <a:close/>
              </a:path>
            </a:pathLst>
          </a:custGeom>
          <a:solidFill>
            <a:schemeClr val="accent1">
              <a:alpha val="52999"/>
            </a:schemeClr>
          </a:solidFill>
        </p:spPr>
        <p:txBody>
          <a:bodyPr wrap="square" lIns="0" tIns="0" rIns="0" bIns="0" rtlCol="0"/>
          <a:lstStyle/>
          <a:p>
            <a:endParaRPr sz="1350">
              <a:solidFill>
                <a:prstClr val="black"/>
              </a:solidFill>
              <a:latin typeface="Calibri" panose="020F0502020204030204"/>
            </a:endParaRPr>
          </a:p>
        </p:txBody>
      </p:sp>
      <p:sp>
        <p:nvSpPr>
          <p:cNvPr id="16" name="object 16"/>
          <p:cNvSpPr/>
          <p:nvPr/>
        </p:nvSpPr>
        <p:spPr>
          <a:xfrm>
            <a:off x="3090796" y="4960773"/>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17" name="object 17"/>
          <p:cNvSpPr txBox="1"/>
          <p:nvPr/>
        </p:nvSpPr>
        <p:spPr>
          <a:xfrm>
            <a:off x="3093465" y="4459279"/>
            <a:ext cx="1001078" cy="799064"/>
          </a:xfrm>
          <a:prstGeom prst="rect">
            <a:avLst/>
          </a:prstGeom>
        </p:spPr>
        <p:txBody>
          <a:bodyPr vert="horz" wrap="square" lIns="0" tIns="34289" rIns="0" bIns="0" rtlCol="0">
            <a:spAutoFit/>
          </a:bodyPr>
          <a:lstStyle/>
          <a:p>
            <a:pPr marL="9525" marR="3810">
              <a:lnSpc>
                <a:spcPts val="975"/>
              </a:lnSpc>
              <a:spcBef>
                <a:spcPts val="269"/>
              </a:spcBef>
            </a:pPr>
            <a:r>
              <a:rPr sz="975" b="1" spc="-8">
                <a:solidFill>
                  <a:srgbClr val="0E4633"/>
                </a:solidFill>
                <a:latin typeface="Gotham Black"/>
                <a:cs typeface="Gotham Black"/>
              </a:rPr>
              <a:t>YIELD ENVIRONMENT</a:t>
            </a:r>
            <a:endParaRPr sz="975" b="1">
              <a:solidFill>
                <a:prstClr val="black"/>
              </a:solidFill>
              <a:latin typeface="Gotham Black"/>
              <a:cs typeface="Gotham Black"/>
            </a:endParaRPr>
          </a:p>
          <a:p>
            <a:pPr marL="205740">
              <a:spcBef>
                <a:spcPts val="217"/>
              </a:spcBef>
            </a:pPr>
            <a:r>
              <a:rPr sz="900" spc="49">
                <a:solidFill>
                  <a:srgbClr val="231F20"/>
                </a:solidFill>
                <a:latin typeface="Arial"/>
                <a:cs typeface="Arial"/>
              </a:rPr>
              <a:t>High</a:t>
            </a:r>
            <a:endParaRPr sz="900">
              <a:solidFill>
                <a:prstClr val="black"/>
              </a:solidFill>
              <a:latin typeface="Arial"/>
              <a:cs typeface="Arial"/>
            </a:endParaRPr>
          </a:p>
          <a:p>
            <a:pPr marL="205740" marR="319088">
              <a:lnSpc>
                <a:spcPct val="131300"/>
              </a:lnSpc>
            </a:pPr>
            <a:r>
              <a:rPr sz="900" spc="45">
                <a:solidFill>
                  <a:srgbClr val="231F20"/>
                </a:solidFill>
                <a:latin typeface="Arial"/>
                <a:cs typeface="Arial"/>
              </a:rPr>
              <a:t>Average </a:t>
            </a:r>
            <a:r>
              <a:rPr sz="900" spc="53">
                <a:solidFill>
                  <a:srgbClr val="231F20"/>
                </a:solidFill>
                <a:latin typeface="Arial"/>
                <a:cs typeface="Arial"/>
              </a:rPr>
              <a:t>Low</a:t>
            </a:r>
            <a:endParaRPr sz="900">
              <a:solidFill>
                <a:prstClr val="black"/>
              </a:solidFill>
              <a:latin typeface="Arial"/>
              <a:cs typeface="Arial"/>
            </a:endParaRPr>
          </a:p>
        </p:txBody>
      </p:sp>
      <p:sp>
        <p:nvSpPr>
          <p:cNvPr id="18" name="object 18"/>
          <p:cNvSpPr/>
          <p:nvPr/>
        </p:nvSpPr>
        <p:spPr>
          <a:xfrm>
            <a:off x="3090796" y="5140795"/>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chemeClr val="accent1">
              <a:alpha val="52999"/>
            </a:schemeClr>
          </a:solidFill>
        </p:spPr>
        <p:txBody>
          <a:bodyPr wrap="square" lIns="0" tIns="0" rIns="0" bIns="0" rtlCol="0"/>
          <a:lstStyle/>
          <a:p>
            <a:endParaRPr sz="1350">
              <a:solidFill>
                <a:prstClr val="black"/>
              </a:solidFill>
              <a:latin typeface="Calibri" panose="020F0502020204030204"/>
            </a:endParaRPr>
          </a:p>
        </p:txBody>
      </p:sp>
      <p:sp>
        <p:nvSpPr>
          <p:cNvPr id="19" name="object 19"/>
          <p:cNvSpPr txBox="1"/>
          <p:nvPr/>
        </p:nvSpPr>
        <p:spPr>
          <a:xfrm>
            <a:off x="5882033" y="4459280"/>
            <a:ext cx="321944" cy="159659"/>
          </a:xfrm>
          <a:prstGeom prst="rect">
            <a:avLst/>
          </a:prstGeom>
        </p:spPr>
        <p:txBody>
          <a:bodyPr vert="horz" wrap="square" lIns="0" tIns="9525" rIns="0" bIns="0" rtlCol="0">
            <a:spAutoFit/>
          </a:bodyPr>
          <a:lstStyle/>
          <a:p>
            <a:pPr marL="9525">
              <a:spcBef>
                <a:spcPts val="75"/>
              </a:spcBef>
            </a:pPr>
            <a:r>
              <a:rPr lang="en-US" sz="975" b="1" spc="-15">
                <a:solidFill>
                  <a:srgbClr val="0E4633"/>
                </a:solidFill>
                <a:latin typeface="Gotham Black"/>
                <a:cs typeface="Gotham Black"/>
              </a:rPr>
              <a:t>SOIL</a:t>
            </a:r>
            <a:endParaRPr lang="en-US" sz="975" b="1">
              <a:solidFill>
                <a:prstClr val="black"/>
              </a:solidFill>
              <a:latin typeface="Gotham Black"/>
              <a:cs typeface="Gotham Black"/>
            </a:endParaRPr>
          </a:p>
        </p:txBody>
      </p:sp>
      <p:sp>
        <p:nvSpPr>
          <p:cNvPr id="20" name="object 20"/>
          <p:cNvSpPr txBox="1"/>
          <p:nvPr/>
        </p:nvSpPr>
        <p:spPr>
          <a:xfrm>
            <a:off x="5882033" y="4583105"/>
            <a:ext cx="720566" cy="159659"/>
          </a:xfrm>
          <a:prstGeom prst="rect">
            <a:avLst/>
          </a:prstGeom>
        </p:spPr>
        <p:txBody>
          <a:bodyPr vert="horz" wrap="square" lIns="0" tIns="9525" rIns="0" bIns="0" rtlCol="0">
            <a:spAutoFit/>
          </a:bodyPr>
          <a:lstStyle/>
          <a:p>
            <a:pPr marL="9525">
              <a:spcBef>
                <a:spcPts val="75"/>
              </a:spcBef>
            </a:pPr>
            <a:r>
              <a:rPr lang="en-US" sz="975" b="1" spc="-8">
                <a:solidFill>
                  <a:srgbClr val="0E4633"/>
                </a:solidFill>
                <a:latin typeface="Gotham Black"/>
                <a:cs typeface="Gotham Black"/>
              </a:rPr>
              <a:t>DRAINAGE</a:t>
            </a:r>
            <a:endParaRPr lang="en-US" sz="975" b="1">
              <a:solidFill>
                <a:prstClr val="black"/>
              </a:solidFill>
              <a:latin typeface="Gotham Black"/>
              <a:cs typeface="Gotham Black"/>
            </a:endParaRPr>
          </a:p>
        </p:txBody>
      </p:sp>
      <p:sp>
        <p:nvSpPr>
          <p:cNvPr id="21" name="object 21"/>
          <p:cNvSpPr txBox="1"/>
          <p:nvPr/>
        </p:nvSpPr>
        <p:spPr>
          <a:xfrm>
            <a:off x="6062055" y="4716537"/>
            <a:ext cx="875824" cy="353430"/>
          </a:xfrm>
          <a:prstGeom prst="rect">
            <a:avLst/>
          </a:prstGeom>
        </p:spPr>
        <p:txBody>
          <a:bodyPr vert="horz" wrap="square" lIns="0" tIns="9525" rIns="0" bIns="0" rtlCol="0">
            <a:spAutoFit/>
          </a:bodyPr>
          <a:lstStyle/>
          <a:p>
            <a:pPr marL="9525" marR="3810">
              <a:lnSpc>
                <a:spcPct val="131300"/>
              </a:lnSpc>
              <a:spcBef>
                <a:spcPts val="75"/>
              </a:spcBef>
            </a:pPr>
            <a:r>
              <a:rPr sz="900" spc="64">
                <a:solidFill>
                  <a:srgbClr val="231F20"/>
                </a:solidFill>
                <a:latin typeface="Arial"/>
                <a:cs typeface="Arial"/>
              </a:rPr>
              <a:t>Well-</a:t>
            </a:r>
            <a:r>
              <a:rPr sz="900" spc="53">
                <a:solidFill>
                  <a:srgbClr val="231F20"/>
                </a:solidFill>
                <a:latin typeface="Arial"/>
                <a:cs typeface="Arial"/>
              </a:rPr>
              <a:t>drained </a:t>
            </a:r>
            <a:r>
              <a:rPr sz="900" spc="60">
                <a:solidFill>
                  <a:srgbClr val="231F20"/>
                </a:solidFill>
                <a:latin typeface="Arial"/>
                <a:cs typeface="Arial"/>
              </a:rPr>
              <a:t>Poorly-</a:t>
            </a:r>
            <a:r>
              <a:rPr sz="900" spc="56">
                <a:solidFill>
                  <a:srgbClr val="231F20"/>
                </a:solidFill>
                <a:latin typeface="Arial"/>
                <a:cs typeface="Arial"/>
              </a:rPr>
              <a:t>drained</a:t>
            </a:r>
            <a:endParaRPr sz="900">
              <a:solidFill>
                <a:prstClr val="black"/>
              </a:solidFill>
              <a:latin typeface="Arial"/>
              <a:cs typeface="Arial"/>
            </a:endParaRPr>
          </a:p>
        </p:txBody>
      </p:sp>
      <p:sp>
        <p:nvSpPr>
          <p:cNvPr id="22" name="object 22"/>
          <p:cNvSpPr/>
          <p:nvPr/>
        </p:nvSpPr>
        <p:spPr>
          <a:xfrm>
            <a:off x="5899919"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3" name="object 23"/>
          <p:cNvSpPr/>
          <p:nvPr/>
        </p:nvSpPr>
        <p:spPr>
          <a:xfrm>
            <a:off x="5903385" y="4960773"/>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24" name="object 24"/>
          <p:cNvSpPr/>
          <p:nvPr/>
        </p:nvSpPr>
        <p:spPr>
          <a:xfrm>
            <a:off x="1658236" y="4780750"/>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25" name="object 25"/>
          <p:cNvSpPr/>
          <p:nvPr/>
        </p:nvSpPr>
        <p:spPr>
          <a:xfrm>
            <a:off x="1658236" y="4960773"/>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26" name="object 26"/>
          <p:cNvSpPr txBox="1"/>
          <p:nvPr/>
        </p:nvSpPr>
        <p:spPr>
          <a:xfrm>
            <a:off x="1638646" y="4459280"/>
            <a:ext cx="1001078" cy="809195"/>
          </a:xfrm>
          <a:prstGeom prst="rect">
            <a:avLst/>
          </a:prstGeom>
        </p:spPr>
        <p:txBody>
          <a:bodyPr vert="horz" wrap="square" lIns="0" tIns="34289" rIns="0" bIns="0" rtlCol="0">
            <a:spAutoFit/>
          </a:bodyPr>
          <a:lstStyle/>
          <a:p>
            <a:pPr marL="9525" marR="175736">
              <a:lnSpc>
                <a:spcPts val="975"/>
              </a:lnSpc>
              <a:spcBef>
                <a:spcPts val="269"/>
              </a:spcBef>
            </a:pPr>
            <a:r>
              <a:rPr sz="975" b="1" spc="-8">
                <a:solidFill>
                  <a:srgbClr val="0E4633"/>
                </a:solidFill>
                <a:latin typeface="Gotham Black"/>
                <a:cs typeface="Gotham Black"/>
              </a:rPr>
              <a:t>DISEASE TOLERANCE</a:t>
            </a:r>
            <a:endParaRPr sz="975" b="1">
              <a:solidFill>
                <a:prstClr val="black"/>
              </a:solidFill>
              <a:latin typeface="Gotham Black"/>
              <a:cs typeface="Gotham Black"/>
            </a:endParaRPr>
          </a:p>
          <a:p>
            <a:pPr marL="187643">
              <a:spcBef>
                <a:spcPts val="217"/>
              </a:spcBef>
            </a:pPr>
            <a:r>
              <a:rPr sz="900">
                <a:solidFill>
                  <a:srgbClr val="231F20"/>
                </a:solidFill>
                <a:latin typeface="Arial"/>
                <a:cs typeface="Arial"/>
              </a:rPr>
              <a:t>Gray</a:t>
            </a:r>
            <a:r>
              <a:rPr sz="900" spc="94">
                <a:solidFill>
                  <a:srgbClr val="231F20"/>
                </a:solidFill>
                <a:latin typeface="Arial"/>
                <a:cs typeface="Arial"/>
              </a:rPr>
              <a:t> </a:t>
            </a:r>
            <a:r>
              <a:rPr sz="900" spc="53">
                <a:solidFill>
                  <a:srgbClr val="231F20"/>
                </a:solidFill>
                <a:latin typeface="Arial"/>
                <a:cs typeface="Arial"/>
              </a:rPr>
              <a:t>leaf</a:t>
            </a:r>
            <a:r>
              <a:rPr sz="900" spc="94">
                <a:solidFill>
                  <a:srgbClr val="231F20"/>
                </a:solidFill>
                <a:latin typeface="Arial"/>
                <a:cs typeface="Arial"/>
              </a:rPr>
              <a:t> </a:t>
            </a:r>
            <a:r>
              <a:rPr sz="900" spc="60">
                <a:solidFill>
                  <a:srgbClr val="231F20"/>
                </a:solidFill>
                <a:latin typeface="Arial"/>
                <a:cs typeface="Arial"/>
              </a:rPr>
              <a:t>spot</a:t>
            </a:r>
            <a:endParaRPr sz="900">
              <a:solidFill>
                <a:prstClr val="black"/>
              </a:solidFill>
              <a:latin typeface="Arial"/>
              <a:cs typeface="Arial"/>
            </a:endParaRPr>
          </a:p>
          <a:p>
            <a:pPr marL="187643">
              <a:spcBef>
                <a:spcPts val="338"/>
              </a:spcBef>
            </a:pPr>
            <a:r>
              <a:rPr sz="900" spc="30">
                <a:solidFill>
                  <a:srgbClr val="231F20"/>
                </a:solidFill>
                <a:latin typeface="Arial"/>
                <a:cs typeface="Arial"/>
              </a:rPr>
              <a:t>NCLB</a:t>
            </a:r>
            <a:endParaRPr sz="900">
              <a:solidFill>
                <a:prstClr val="black"/>
              </a:solidFill>
              <a:latin typeface="Arial"/>
              <a:cs typeface="Arial"/>
            </a:endParaRPr>
          </a:p>
          <a:p>
            <a:pPr marL="187643">
              <a:spcBef>
                <a:spcPts val="338"/>
              </a:spcBef>
            </a:pPr>
            <a:r>
              <a:rPr sz="900">
                <a:solidFill>
                  <a:srgbClr val="231F20"/>
                </a:solidFill>
                <a:latin typeface="Arial"/>
                <a:cs typeface="Arial"/>
              </a:rPr>
              <a:t>Tar</a:t>
            </a:r>
            <a:r>
              <a:rPr sz="900" spc="38">
                <a:solidFill>
                  <a:srgbClr val="231F20"/>
                </a:solidFill>
                <a:latin typeface="Arial"/>
                <a:cs typeface="Arial"/>
              </a:rPr>
              <a:t> </a:t>
            </a:r>
            <a:r>
              <a:rPr sz="900" spc="60">
                <a:solidFill>
                  <a:srgbClr val="231F20"/>
                </a:solidFill>
                <a:latin typeface="Arial"/>
                <a:cs typeface="Arial"/>
              </a:rPr>
              <a:t>spot</a:t>
            </a:r>
            <a:endParaRPr sz="900">
              <a:solidFill>
                <a:prstClr val="black"/>
              </a:solidFill>
              <a:latin typeface="Arial"/>
              <a:cs typeface="Arial"/>
            </a:endParaRPr>
          </a:p>
        </p:txBody>
      </p:sp>
      <p:sp>
        <p:nvSpPr>
          <p:cNvPr id="27" name="object 27"/>
          <p:cNvSpPr/>
          <p:nvPr/>
        </p:nvSpPr>
        <p:spPr>
          <a:xfrm>
            <a:off x="1654779" y="5137339"/>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8" name="object 28"/>
          <p:cNvSpPr/>
          <p:nvPr/>
        </p:nvSpPr>
        <p:spPr>
          <a:xfrm>
            <a:off x="4498706"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9" name="object 29"/>
          <p:cNvSpPr txBox="1"/>
          <p:nvPr/>
        </p:nvSpPr>
        <p:spPr>
          <a:xfrm>
            <a:off x="4467571" y="4459280"/>
            <a:ext cx="1071086" cy="632223"/>
          </a:xfrm>
          <a:prstGeom prst="rect">
            <a:avLst/>
          </a:prstGeom>
        </p:spPr>
        <p:txBody>
          <a:bodyPr vert="horz" wrap="square" lIns="0" tIns="34289" rIns="0" bIns="0" rtlCol="0">
            <a:spAutoFit/>
          </a:bodyPr>
          <a:lstStyle/>
          <a:p>
            <a:pPr marL="9525" marR="382905">
              <a:lnSpc>
                <a:spcPts val="975"/>
              </a:lnSpc>
              <a:spcBef>
                <a:spcPts val="269"/>
              </a:spcBef>
            </a:pPr>
            <a:r>
              <a:rPr sz="975" b="1" spc="-15">
                <a:solidFill>
                  <a:srgbClr val="0E4633"/>
                </a:solidFill>
                <a:latin typeface="Gotham Black"/>
                <a:cs typeface="Gotham Black"/>
              </a:rPr>
              <a:t>CROP </a:t>
            </a:r>
            <a:r>
              <a:rPr sz="975" b="1" spc="-30">
                <a:solidFill>
                  <a:srgbClr val="0E4633"/>
                </a:solidFill>
                <a:latin typeface="Gotham Black"/>
                <a:cs typeface="Gotham Black"/>
              </a:rPr>
              <a:t>ROTATION</a:t>
            </a:r>
            <a:endParaRPr sz="975" b="1">
              <a:solidFill>
                <a:prstClr val="black"/>
              </a:solidFill>
              <a:latin typeface="Gotham Black"/>
              <a:cs typeface="Gotham Black"/>
            </a:endParaRPr>
          </a:p>
          <a:p>
            <a:pPr marL="202406">
              <a:spcBef>
                <a:spcPts val="217"/>
              </a:spcBef>
            </a:pPr>
            <a:r>
              <a:rPr sz="900" spc="71">
                <a:solidFill>
                  <a:srgbClr val="231F20"/>
                </a:solidFill>
                <a:latin typeface="Arial"/>
                <a:cs typeface="Arial"/>
              </a:rPr>
              <a:t>Following</a:t>
            </a:r>
            <a:r>
              <a:rPr sz="900" spc="26">
                <a:solidFill>
                  <a:srgbClr val="231F20"/>
                </a:solidFill>
                <a:latin typeface="Arial"/>
                <a:cs typeface="Arial"/>
              </a:rPr>
              <a:t> </a:t>
            </a:r>
            <a:r>
              <a:rPr sz="900" spc="30">
                <a:solidFill>
                  <a:srgbClr val="231F20"/>
                </a:solidFill>
                <a:latin typeface="Arial"/>
                <a:cs typeface="Arial"/>
              </a:rPr>
              <a:t>soy</a:t>
            </a:r>
            <a:endParaRPr sz="900">
              <a:solidFill>
                <a:prstClr val="black"/>
              </a:solidFill>
              <a:latin typeface="Arial"/>
              <a:cs typeface="Arial"/>
            </a:endParaRPr>
          </a:p>
          <a:p>
            <a:pPr marL="205740">
              <a:spcBef>
                <a:spcPts val="338"/>
              </a:spcBef>
            </a:pPr>
            <a:r>
              <a:rPr sz="900" spc="71">
                <a:solidFill>
                  <a:srgbClr val="231F20"/>
                </a:solidFill>
                <a:latin typeface="Arial"/>
                <a:cs typeface="Arial"/>
              </a:rPr>
              <a:t>Following</a:t>
            </a:r>
            <a:r>
              <a:rPr sz="900" spc="26">
                <a:solidFill>
                  <a:srgbClr val="231F20"/>
                </a:solidFill>
                <a:latin typeface="Arial"/>
                <a:cs typeface="Arial"/>
              </a:rPr>
              <a:t> </a:t>
            </a:r>
            <a:r>
              <a:rPr sz="900" spc="49">
                <a:solidFill>
                  <a:srgbClr val="231F20"/>
                </a:solidFill>
                <a:latin typeface="Arial"/>
                <a:cs typeface="Arial"/>
              </a:rPr>
              <a:t>corn</a:t>
            </a:r>
            <a:endParaRPr sz="900">
              <a:solidFill>
                <a:prstClr val="black"/>
              </a:solidFill>
              <a:latin typeface="Arial"/>
              <a:cs typeface="Arial"/>
            </a:endParaRPr>
          </a:p>
        </p:txBody>
      </p:sp>
      <p:sp>
        <p:nvSpPr>
          <p:cNvPr id="30" name="object 30"/>
          <p:cNvSpPr/>
          <p:nvPr/>
        </p:nvSpPr>
        <p:spPr>
          <a:xfrm>
            <a:off x="4505259" y="4960773"/>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31" name="object 31"/>
          <p:cNvSpPr txBox="1"/>
          <p:nvPr/>
        </p:nvSpPr>
        <p:spPr>
          <a:xfrm>
            <a:off x="9096380" y="1779842"/>
            <a:ext cx="787597" cy="316753"/>
          </a:xfrm>
          <a:prstGeom prst="rect">
            <a:avLst/>
          </a:prstGeom>
        </p:spPr>
        <p:txBody>
          <a:bodyPr vert="horz" wrap="square" lIns="0" tIns="34290" rIns="0" bIns="0" rtlCol="0">
            <a:spAutoFit/>
          </a:bodyPr>
          <a:lstStyle/>
          <a:p>
            <a:pPr marL="9525" marR="3810">
              <a:lnSpc>
                <a:spcPts val="975"/>
              </a:lnSpc>
              <a:spcBef>
                <a:spcPts val="270"/>
              </a:spcBef>
            </a:pPr>
            <a:r>
              <a:rPr sz="975" b="1" spc="-8">
                <a:solidFill>
                  <a:srgbClr val="0E4633"/>
                </a:solidFill>
                <a:latin typeface="Gotham Black"/>
                <a:cs typeface="Gotham Black"/>
              </a:rPr>
              <a:t>PLANT HEIGHT</a:t>
            </a:r>
            <a:endParaRPr sz="975" b="1">
              <a:solidFill>
                <a:prstClr val="black"/>
              </a:solidFill>
              <a:latin typeface="Gotham Black"/>
              <a:cs typeface="Gotham Black"/>
            </a:endParaRPr>
          </a:p>
          <a:p>
            <a:pPr marL="9525">
              <a:lnSpc>
                <a:spcPts val="1193"/>
              </a:lnSpc>
            </a:pPr>
            <a:r>
              <a:rPr sz="1050" spc="-15">
                <a:solidFill>
                  <a:srgbClr val="231F20"/>
                </a:solidFill>
                <a:latin typeface="Gotham Book"/>
                <a:cs typeface="Gotham Book"/>
              </a:rPr>
              <a:t>Tall</a:t>
            </a:r>
            <a:endParaRPr sz="1050">
              <a:solidFill>
                <a:prstClr val="black"/>
              </a:solidFill>
              <a:latin typeface="Gotham Book"/>
              <a:cs typeface="Gotham Book"/>
            </a:endParaRPr>
          </a:p>
        </p:txBody>
      </p:sp>
      <p:sp>
        <p:nvSpPr>
          <p:cNvPr id="32" name="object 32"/>
          <p:cNvSpPr txBox="1"/>
          <p:nvPr/>
        </p:nvSpPr>
        <p:spPr>
          <a:xfrm>
            <a:off x="9096380" y="2421095"/>
            <a:ext cx="934614" cy="316753"/>
          </a:xfrm>
          <a:prstGeom prst="rect">
            <a:avLst/>
          </a:prstGeom>
        </p:spPr>
        <p:txBody>
          <a:bodyPr vert="horz" wrap="square" lIns="0" tIns="34290" rIns="0" bIns="0" rtlCol="0">
            <a:spAutoFit/>
          </a:bodyPr>
          <a:lstStyle/>
          <a:p>
            <a:pPr marL="9525" marR="3810">
              <a:lnSpc>
                <a:spcPts val="975"/>
              </a:lnSpc>
              <a:spcBef>
                <a:spcPts val="270"/>
              </a:spcBef>
            </a:pPr>
            <a:r>
              <a:rPr sz="975" b="1" spc="-8">
                <a:solidFill>
                  <a:srgbClr val="0E4633"/>
                </a:solidFill>
                <a:latin typeface="Gotham Black"/>
                <a:cs typeface="Gotham Black"/>
              </a:rPr>
              <a:t>STALK STRENGTH</a:t>
            </a:r>
            <a:endParaRPr sz="975" b="1">
              <a:solidFill>
                <a:prstClr val="black"/>
              </a:solidFill>
              <a:latin typeface="Gotham Black"/>
              <a:cs typeface="Gotham Black"/>
            </a:endParaRPr>
          </a:p>
          <a:p>
            <a:pPr marL="9525">
              <a:lnSpc>
                <a:spcPts val="1193"/>
              </a:lnSpc>
            </a:pPr>
            <a:r>
              <a:rPr sz="1050" spc="-8">
                <a:solidFill>
                  <a:srgbClr val="231F20"/>
                </a:solidFill>
                <a:latin typeface="Gotham Book"/>
                <a:cs typeface="Gotham Book"/>
              </a:rPr>
              <a:t>Excellent</a:t>
            </a:r>
            <a:endParaRPr sz="1050">
              <a:solidFill>
                <a:prstClr val="black"/>
              </a:solidFill>
              <a:latin typeface="Gotham Book"/>
              <a:cs typeface="Gotham Book"/>
            </a:endParaRPr>
          </a:p>
        </p:txBody>
      </p:sp>
      <p:sp>
        <p:nvSpPr>
          <p:cNvPr id="33" name="object 33"/>
          <p:cNvSpPr txBox="1"/>
          <p:nvPr/>
        </p:nvSpPr>
        <p:spPr>
          <a:xfrm>
            <a:off x="9096380" y="3073192"/>
            <a:ext cx="1571621" cy="316753"/>
          </a:xfrm>
          <a:prstGeom prst="rect">
            <a:avLst/>
          </a:prstGeom>
        </p:spPr>
        <p:txBody>
          <a:bodyPr vert="horz" wrap="square" lIns="0" tIns="34290" rIns="0" bIns="0" rtlCol="0">
            <a:spAutoFit/>
          </a:bodyPr>
          <a:lstStyle/>
          <a:p>
            <a:pPr marL="9525" marR="3810">
              <a:lnSpc>
                <a:spcPts val="975"/>
              </a:lnSpc>
              <a:spcBef>
                <a:spcPts val="270"/>
              </a:spcBef>
            </a:pPr>
            <a:r>
              <a:rPr sz="975" b="1" spc="-8">
                <a:solidFill>
                  <a:srgbClr val="0E4633"/>
                </a:solidFill>
                <a:latin typeface="Gotham Black"/>
                <a:cs typeface="Gotham Black"/>
              </a:rPr>
              <a:t>GREENSNAP VULNERABILITY</a:t>
            </a:r>
            <a:endParaRPr sz="975" b="1">
              <a:solidFill>
                <a:prstClr val="black"/>
              </a:solidFill>
              <a:latin typeface="Gotham Black"/>
              <a:cs typeface="Gotham Black"/>
            </a:endParaRPr>
          </a:p>
          <a:p>
            <a:pPr marL="9525">
              <a:lnSpc>
                <a:spcPts val="1193"/>
              </a:lnSpc>
            </a:pPr>
            <a:r>
              <a:rPr sz="1050" spc="-19">
                <a:solidFill>
                  <a:srgbClr val="231F20"/>
                </a:solidFill>
                <a:latin typeface="Gotham Book"/>
                <a:cs typeface="Gotham Book"/>
              </a:rPr>
              <a:t>Low</a:t>
            </a:r>
            <a:endParaRPr sz="1050">
              <a:solidFill>
                <a:prstClr val="black"/>
              </a:solidFill>
              <a:latin typeface="Gotham Book"/>
              <a:cs typeface="Gotham Book"/>
            </a:endParaRPr>
          </a:p>
        </p:txBody>
      </p:sp>
      <p:sp>
        <p:nvSpPr>
          <p:cNvPr id="34" name="object 34"/>
          <p:cNvSpPr txBox="1"/>
          <p:nvPr/>
        </p:nvSpPr>
        <p:spPr>
          <a:xfrm>
            <a:off x="9096380" y="3714445"/>
            <a:ext cx="1257300" cy="639918"/>
          </a:xfrm>
          <a:prstGeom prst="rect">
            <a:avLst/>
          </a:prstGeom>
        </p:spPr>
        <p:txBody>
          <a:bodyPr vert="horz" wrap="square" lIns="0" tIns="34289" rIns="0" bIns="0" rtlCol="0">
            <a:spAutoFit/>
          </a:bodyPr>
          <a:lstStyle/>
          <a:p>
            <a:pPr marL="9525" marR="3810">
              <a:lnSpc>
                <a:spcPts val="975"/>
              </a:lnSpc>
              <a:spcBef>
                <a:spcPts val="269"/>
              </a:spcBef>
            </a:pPr>
            <a:r>
              <a:rPr lang="en-US" sz="975" b="1" spc="-19">
                <a:solidFill>
                  <a:srgbClr val="0E4633"/>
                </a:solidFill>
                <a:latin typeface="Gotham Black"/>
                <a:cs typeface="Gotham Black"/>
              </a:rPr>
              <a:t>EAR </a:t>
            </a:r>
            <a:r>
              <a:rPr lang="en-US" sz="975" b="1" spc="-8">
                <a:solidFill>
                  <a:srgbClr val="0E4633"/>
                </a:solidFill>
                <a:latin typeface="Gotham Black"/>
                <a:cs typeface="Gotham Black"/>
              </a:rPr>
              <a:t>CHARACTERISTICS</a:t>
            </a:r>
            <a:endParaRPr lang="en-US"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Semi-</a:t>
            </a:r>
            <a:r>
              <a:rPr sz="1050" spc="-15">
                <a:solidFill>
                  <a:srgbClr val="231F20"/>
                </a:solidFill>
                <a:latin typeface="Gotham Book"/>
                <a:cs typeface="Gotham Book"/>
              </a:rPr>
              <a:t>flex</a:t>
            </a:r>
            <a:endParaRPr sz="1050">
              <a:solidFill>
                <a:prstClr val="black"/>
              </a:solidFill>
              <a:latin typeface="Gotham Book"/>
              <a:cs typeface="Gotham Book"/>
            </a:endParaRPr>
          </a:p>
          <a:p>
            <a:pPr marL="9525" marR="96679"/>
            <a:r>
              <a:rPr sz="1050">
                <a:solidFill>
                  <a:srgbClr val="231F20"/>
                </a:solidFill>
                <a:latin typeface="Gotham Book"/>
                <a:cs typeface="Gotham Book"/>
              </a:rPr>
              <a:t>Red</a:t>
            </a:r>
            <a:r>
              <a:rPr sz="1050" spc="-23">
                <a:solidFill>
                  <a:srgbClr val="231F20"/>
                </a:solidFill>
                <a:latin typeface="Gotham Book"/>
                <a:cs typeface="Gotham Book"/>
              </a:rPr>
              <a:t> </a:t>
            </a:r>
            <a:r>
              <a:rPr sz="1050" spc="-8">
                <a:solidFill>
                  <a:srgbClr val="231F20"/>
                </a:solidFill>
                <a:latin typeface="Gotham Book"/>
                <a:cs typeface="Gotham Book"/>
              </a:rPr>
              <a:t>co</a:t>
            </a:r>
            <a:r>
              <a:rPr lang="en-US" sz="1050" spc="-8">
                <a:solidFill>
                  <a:srgbClr val="231F20"/>
                </a:solidFill>
                <a:latin typeface="Gotham Book"/>
                <a:cs typeface="Gotham Book"/>
              </a:rPr>
              <a:t>loring</a:t>
            </a:r>
          </a:p>
          <a:p>
            <a:pPr marL="9525" marR="96679"/>
            <a:r>
              <a:rPr sz="1050" spc="-8">
                <a:solidFill>
                  <a:srgbClr val="231F20"/>
                </a:solidFill>
                <a:latin typeface="Gotham Book"/>
                <a:cs typeface="Gotham Book"/>
              </a:rPr>
              <a:t> </a:t>
            </a:r>
            <a:r>
              <a:rPr sz="1050">
                <a:solidFill>
                  <a:srgbClr val="231F20"/>
                </a:solidFill>
                <a:latin typeface="Gotham Book"/>
                <a:cs typeface="Gotham Book"/>
              </a:rPr>
              <a:t>Good</a:t>
            </a:r>
            <a:r>
              <a:rPr sz="1050" spc="-15">
                <a:solidFill>
                  <a:srgbClr val="231F20"/>
                </a:solidFill>
                <a:latin typeface="Gotham Book"/>
                <a:cs typeface="Gotham Book"/>
              </a:rPr>
              <a:t> </a:t>
            </a:r>
            <a:r>
              <a:rPr sz="1050">
                <a:solidFill>
                  <a:srgbClr val="231F20"/>
                </a:solidFill>
                <a:latin typeface="Gotham Book"/>
                <a:cs typeface="Gotham Book"/>
              </a:rPr>
              <a:t>test</a:t>
            </a:r>
            <a:r>
              <a:rPr sz="1050" spc="-15">
                <a:solidFill>
                  <a:srgbClr val="231F20"/>
                </a:solidFill>
                <a:latin typeface="Gotham Book"/>
                <a:cs typeface="Gotham Book"/>
              </a:rPr>
              <a:t> </a:t>
            </a:r>
            <a:r>
              <a:rPr sz="1050" spc="-8">
                <a:solidFill>
                  <a:srgbClr val="231F20"/>
                </a:solidFill>
                <a:latin typeface="Gotham Book"/>
                <a:cs typeface="Gotham Book"/>
              </a:rPr>
              <a:t>weight</a:t>
            </a:r>
            <a:endParaRPr sz="1050">
              <a:solidFill>
                <a:prstClr val="black"/>
              </a:solidFill>
              <a:latin typeface="Gotham Book"/>
              <a:cs typeface="Gotham Book"/>
            </a:endParaRPr>
          </a:p>
        </p:txBody>
      </p:sp>
      <p:sp>
        <p:nvSpPr>
          <p:cNvPr id="35" name="object 35"/>
          <p:cNvSpPr txBox="1"/>
          <p:nvPr/>
        </p:nvSpPr>
        <p:spPr>
          <a:xfrm>
            <a:off x="9096381" y="4663555"/>
            <a:ext cx="844391" cy="304571"/>
          </a:xfrm>
          <a:prstGeom prst="rect">
            <a:avLst/>
          </a:prstGeom>
        </p:spPr>
        <p:txBody>
          <a:bodyPr vert="horz" wrap="square" lIns="0" tIns="9525" rIns="0" bIns="0" rtlCol="0">
            <a:spAutoFit/>
          </a:bodyPr>
          <a:lstStyle/>
          <a:p>
            <a:pPr marL="9525">
              <a:lnSpc>
                <a:spcPts val="1136"/>
              </a:lnSpc>
              <a:spcBef>
                <a:spcPts val="75"/>
              </a:spcBef>
            </a:pPr>
            <a:r>
              <a:rPr lang="en-US" sz="975" b="1" spc="-8">
                <a:solidFill>
                  <a:srgbClr val="0E4633"/>
                </a:solidFill>
                <a:latin typeface="Gotham Black"/>
                <a:cs typeface="Gotham Black"/>
              </a:rPr>
              <a:t>EMERGENCE</a:t>
            </a:r>
            <a:endParaRPr lang="en-US" sz="975" b="1">
              <a:solidFill>
                <a:prstClr val="black"/>
              </a:solidFill>
              <a:latin typeface="Gotham Black"/>
              <a:cs typeface="Gotham Black"/>
            </a:endParaRPr>
          </a:p>
          <a:p>
            <a:pPr marL="9525">
              <a:lnSpc>
                <a:spcPts val="1226"/>
              </a:lnSpc>
            </a:pPr>
            <a:r>
              <a:rPr sz="1050">
                <a:solidFill>
                  <a:srgbClr val="231F20"/>
                </a:solidFill>
                <a:latin typeface="Gotham Book"/>
                <a:cs typeface="Gotham Book"/>
              </a:rPr>
              <a:t>Very</a:t>
            </a:r>
            <a:r>
              <a:rPr sz="1050" spc="-75">
                <a:solidFill>
                  <a:srgbClr val="231F20"/>
                </a:solidFill>
                <a:latin typeface="Gotham Book"/>
                <a:cs typeface="Gotham Book"/>
              </a:rPr>
              <a:t> </a:t>
            </a: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36" name="object 36"/>
          <p:cNvSpPr txBox="1"/>
          <p:nvPr/>
        </p:nvSpPr>
        <p:spPr>
          <a:xfrm>
            <a:off x="9096380" y="5191825"/>
            <a:ext cx="934614" cy="316752"/>
          </a:xfrm>
          <a:prstGeom prst="rect">
            <a:avLst/>
          </a:prstGeom>
        </p:spPr>
        <p:txBody>
          <a:bodyPr vert="horz" wrap="square" lIns="0" tIns="34289" rIns="0" bIns="0" rtlCol="0">
            <a:spAutoFit/>
          </a:bodyPr>
          <a:lstStyle/>
          <a:p>
            <a:pPr marL="9525" marR="3810">
              <a:lnSpc>
                <a:spcPts val="975"/>
              </a:lnSpc>
              <a:spcBef>
                <a:spcPts val="269"/>
              </a:spcBef>
            </a:pPr>
            <a:r>
              <a:rPr lang="en-US" sz="975" b="1" spc="-15">
                <a:solidFill>
                  <a:srgbClr val="0E4633"/>
                </a:solidFill>
                <a:latin typeface="Gotham Black"/>
                <a:cs typeface="Gotham Black"/>
              </a:rPr>
              <a:t>ROOT </a:t>
            </a:r>
            <a:r>
              <a:rPr lang="en-US" sz="975" b="1" spc="-8">
                <a:solidFill>
                  <a:srgbClr val="0E4633"/>
                </a:solidFill>
                <a:latin typeface="Gotham Black"/>
                <a:cs typeface="Gotham Black"/>
              </a:rPr>
              <a:t>STRENGTH</a:t>
            </a:r>
            <a:endParaRPr lang="en-US" sz="975" b="1">
              <a:solidFill>
                <a:prstClr val="black"/>
              </a:solidFill>
              <a:latin typeface="Gotham Black"/>
              <a:cs typeface="Gotham Black"/>
            </a:endParaRPr>
          </a:p>
          <a:p>
            <a:pPr marL="9525">
              <a:lnSpc>
                <a:spcPts val="1193"/>
              </a:lnSpc>
            </a:pP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37" name="object 37"/>
          <p:cNvSpPr txBox="1"/>
          <p:nvPr/>
        </p:nvSpPr>
        <p:spPr>
          <a:xfrm>
            <a:off x="2009020"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38" name="object 38"/>
          <p:cNvSpPr txBox="1"/>
          <p:nvPr/>
        </p:nvSpPr>
        <p:spPr>
          <a:xfrm>
            <a:off x="2009019" y="5634820"/>
            <a:ext cx="343853"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confidently</a:t>
            </a:r>
            <a:endParaRPr sz="450">
              <a:solidFill>
                <a:prstClr val="black"/>
              </a:solidFill>
              <a:latin typeface="Arial"/>
              <a:cs typeface="Arial"/>
            </a:endParaRPr>
          </a:p>
        </p:txBody>
      </p:sp>
      <p:sp>
        <p:nvSpPr>
          <p:cNvPr id="39" name="object 39"/>
          <p:cNvSpPr/>
          <p:nvPr/>
        </p:nvSpPr>
        <p:spPr>
          <a:xfrm>
            <a:off x="2416131" y="5598071"/>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40" name="object 40"/>
          <p:cNvSpPr txBox="1"/>
          <p:nvPr/>
        </p:nvSpPr>
        <p:spPr>
          <a:xfrm>
            <a:off x="2548008"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1" name="object 41"/>
          <p:cNvSpPr txBox="1"/>
          <p:nvPr/>
        </p:nvSpPr>
        <p:spPr>
          <a:xfrm>
            <a:off x="2548006" y="5634820"/>
            <a:ext cx="231458"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reliably</a:t>
            </a:r>
            <a:endParaRPr sz="450">
              <a:solidFill>
                <a:prstClr val="black"/>
              </a:solidFill>
              <a:latin typeface="Arial"/>
              <a:cs typeface="Arial"/>
            </a:endParaRPr>
          </a:p>
        </p:txBody>
      </p:sp>
      <p:sp>
        <p:nvSpPr>
          <p:cNvPr id="42" name="object 42"/>
          <p:cNvSpPr/>
          <p:nvPr/>
        </p:nvSpPr>
        <p:spPr>
          <a:xfrm>
            <a:off x="2951656" y="5594615"/>
            <a:ext cx="120491" cy="120491"/>
          </a:xfrm>
          <a:custGeom>
            <a:avLst/>
            <a:gdLst/>
            <a:ahLst/>
            <a:cxnLst/>
            <a:rect l="l" t="t" r="r" b="b"/>
            <a:pathLst>
              <a:path w="160655" h="160654">
                <a:moveTo>
                  <a:pt x="160578" y="0"/>
                </a:moveTo>
                <a:lnTo>
                  <a:pt x="0" y="0"/>
                </a:lnTo>
                <a:lnTo>
                  <a:pt x="0" y="160566"/>
                </a:lnTo>
                <a:lnTo>
                  <a:pt x="160578" y="160566"/>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43" name="object 43"/>
          <p:cNvSpPr txBox="1"/>
          <p:nvPr/>
        </p:nvSpPr>
        <p:spPr>
          <a:xfrm>
            <a:off x="3086996" y="5587195"/>
            <a:ext cx="671513" cy="78868"/>
          </a:xfrm>
          <a:prstGeom prst="rect">
            <a:avLst/>
          </a:prstGeom>
        </p:spPr>
        <p:txBody>
          <a:bodyPr vert="horz" wrap="square" lIns="0" tIns="9525" rIns="0" bIns="0" rtlCol="0">
            <a:spAutoFit/>
          </a:bodyPr>
          <a:lstStyle/>
          <a:p>
            <a:pPr marL="9525">
              <a:spcBef>
                <a:spcPts val="75"/>
              </a:spcBef>
            </a:pPr>
            <a:r>
              <a:rPr sz="450">
                <a:solidFill>
                  <a:srgbClr val="231F20"/>
                </a:solidFill>
                <a:latin typeface="Arial"/>
                <a:cs typeface="Arial"/>
              </a:rPr>
              <a:t>Place</a:t>
            </a:r>
            <a:r>
              <a:rPr sz="450" spc="45">
                <a:solidFill>
                  <a:srgbClr val="231F20"/>
                </a:solidFill>
                <a:latin typeface="Arial"/>
                <a:cs typeface="Arial"/>
              </a:rPr>
              <a:t> </a:t>
            </a:r>
            <a:r>
              <a:rPr sz="450" spc="41">
                <a:solidFill>
                  <a:srgbClr val="231F20"/>
                </a:solidFill>
                <a:latin typeface="Arial"/>
                <a:cs typeface="Arial"/>
              </a:rPr>
              <a:t>with</a:t>
            </a:r>
            <a:r>
              <a:rPr sz="450" spc="45">
                <a:solidFill>
                  <a:srgbClr val="231F20"/>
                </a:solidFill>
                <a:latin typeface="Arial"/>
                <a:cs typeface="Arial"/>
              </a:rPr>
              <a:t> </a:t>
            </a:r>
            <a:r>
              <a:rPr sz="450" spc="-8">
                <a:solidFill>
                  <a:srgbClr val="231F20"/>
                </a:solidFill>
                <a:latin typeface="Arial"/>
                <a:cs typeface="Arial"/>
              </a:rPr>
              <a:t>appropriate</a:t>
            </a:r>
            <a:endParaRPr sz="450">
              <a:solidFill>
                <a:prstClr val="black"/>
              </a:solidFill>
              <a:latin typeface="Arial"/>
              <a:cs typeface="Arial"/>
            </a:endParaRPr>
          </a:p>
        </p:txBody>
      </p:sp>
      <p:sp>
        <p:nvSpPr>
          <p:cNvPr id="44" name="object 44"/>
          <p:cNvSpPr txBox="1"/>
          <p:nvPr/>
        </p:nvSpPr>
        <p:spPr>
          <a:xfrm>
            <a:off x="3086995" y="5634820"/>
            <a:ext cx="396716"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management</a:t>
            </a:r>
            <a:endParaRPr sz="450">
              <a:solidFill>
                <a:prstClr val="black"/>
              </a:solidFill>
              <a:latin typeface="Arial"/>
              <a:cs typeface="Arial"/>
            </a:endParaRPr>
          </a:p>
        </p:txBody>
      </p:sp>
      <p:sp>
        <p:nvSpPr>
          <p:cNvPr id="45" name="object 45"/>
          <p:cNvSpPr txBox="1"/>
          <p:nvPr/>
        </p:nvSpPr>
        <p:spPr>
          <a:xfrm>
            <a:off x="1544177" y="5571004"/>
            <a:ext cx="284321" cy="159659"/>
          </a:xfrm>
          <a:prstGeom prst="rect">
            <a:avLst/>
          </a:prstGeom>
        </p:spPr>
        <p:txBody>
          <a:bodyPr vert="horz" wrap="square" lIns="0" tIns="9525" rIns="0" bIns="0" rtlCol="0">
            <a:spAutoFit/>
          </a:bodyPr>
          <a:lstStyle/>
          <a:p>
            <a:pPr marL="9525">
              <a:spcBef>
                <a:spcPts val="75"/>
              </a:spcBef>
            </a:pPr>
            <a:r>
              <a:rPr sz="975" spc="-19">
                <a:solidFill>
                  <a:srgbClr val="0E4633"/>
                </a:solidFill>
                <a:latin typeface="Gotham Bold"/>
                <a:cs typeface="Gotham Bold"/>
              </a:rPr>
              <a:t>KEY</a:t>
            </a:r>
            <a:endParaRPr sz="975">
              <a:solidFill>
                <a:prstClr val="black"/>
              </a:solidFill>
              <a:latin typeface="Gotham Bold"/>
              <a:cs typeface="Gotham Bold"/>
            </a:endParaRPr>
          </a:p>
        </p:txBody>
      </p:sp>
      <p:pic>
        <p:nvPicPr>
          <p:cNvPr id="47" name="Picture Placeholder 46" descr="A close-up of a plant&#10;&#10;Description automatically generated with low confidence">
            <a:extLst>
              <a:ext uri="{FF2B5EF4-FFF2-40B4-BE49-F238E27FC236}">
                <a16:creationId xmlns:a16="http://schemas.microsoft.com/office/drawing/2014/main" id="{FDEDC5F1-5B75-41E2-B010-747E10EC0B71}"/>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a:ext>
            </a:extLst>
          </a:blip>
          <a:srcRect l="-18521" t="12171" r="-19088" b="1137"/>
          <a:stretch/>
        </p:blipFill>
        <p:spPr>
          <a:xfrm>
            <a:off x="5410200" y="2430066"/>
            <a:ext cx="2343150" cy="1824038"/>
          </a:xfrm>
          <a:prstGeom prst="rect">
            <a:avLst/>
          </a:prstGeom>
          <a:effectLst>
            <a:softEdge rad="31750"/>
          </a:effectLst>
        </p:spPr>
      </p:pic>
      <p:pic>
        <p:nvPicPr>
          <p:cNvPr id="48" name="Picture 2">
            <a:extLst>
              <a:ext uri="{FF2B5EF4-FFF2-40B4-BE49-F238E27FC236}">
                <a16:creationId xmlns:a16="http://schemas.microsoft.com/office/drawing/2014/main" id="{651681D4-A671-0F00-ACB6-F3F48A1B6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4036" y="1988214"/>
            <a:ext cx="457200"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42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1" y="2430114"/>
            <a:ext cx="3761899" cy="1487523"/>
          </a:xfrm>
          <a:prstGeom prst="rect">
            <a:avLst/>
          </a:prstGeom>
          <a:solidFill>
            <a:srgbClr val="E7ECEA"/>
          </a:solidFill>
        </p:spPr>
        <p:txBody>
          <a:bodyPr vert="horz" wrap="square" lIns="0" tIns="94298" rIns="0" bIns="0" rtlCol="0">
            <a:spAutoFit/>
          </a:bodyPr>
          <a:lstStyle/>
          <a:p>
            <a:pPr>
              <a:spcBef>
                <a:spcPts val="743"/>
              </a:spcBef>
            </a:pPr>
            <a:endParaRPr sz="1200">
              <a:solidFill>
                <a:prstClr val="black"/>
              </a:solidFill>
              <a:latin typeface="Times New Roman"/>
              <a:cs typeface="Times New Roman"/>
            </a:endParaRPr>
          </a:p>
          <a:p>
            <a:pPr marL="310038" marR="320040" indent="-171450">
              <a:lnSpc>
                <a:spcPts val="1200"/>
              </a:lnSpc>
              <a:buFontTx/>
              <a:buChar char="•"/>
              <a:tabLst>
                <a:tab pos="310038" algn="l"/>
              </a:tabLst>
            </a:pPr>
            <a:r>
              <a:rPr sz="1200" spc="-8">
                <a:solidFill>
                  <a:srgbClr val="231F20"/>
                </a:solidFill>
                <a:latin typeface="Gotham Book"/>
                <a:cs typeface="Gotham Book"/>
              </a:rPr>
              <a:t>Features</a:t>
            </a:r>
            <a:r>
              <a:rPr sz="1200" spc="-19">
                <a:solidFill>
                  <a:srgbClr val="231F20"/>
                </a:solidFill>
                <a:latin typeface="Gotham Book"/>
                <a:cs typeface="Gotham Book"/>
              </a:rPr>
              <a:t> thoroughbred-</a:t>
            </a:r>
            <a:r>
              <a:rPr sz="1200">
                <a:solidFill>
                  <a:srgbClr val="231F20"/>
                </a:solidFill>
                <a:latin typeface="Gotham Book"/>
                <a:cs typeface="Gotham Book"/>
              </a:rPr>
              <a:t>like</a:t>
            </a:r>
            <a:r>
              <a:rPr sz="1200" spc="-19">
                <a:solidFill>
                  <a:srgbClr val="231F20"/>
                </a:solidFill>
                <a:latin typeface="Gotham Book"/>
                <a:cs typeface="Gotham Book"/>
              </a:rPr>
              <a:t> </a:t>
            </a:r>
            <a:r>
              <a:rPr sz="1200">
                <a:solidFill>
                  <a:srgbClr val="231F20"/>
                </a:solidFill>
                <a:latin typeface="Gotham Book"/>
                <a:cs typeface="Gotham Book"/>
              </a:rPr>
              <a:t>genetics</a:t>
            </a:r>
            <a:r>
              <a:rPr sz="1200" spc="-19">
                <a:solidFill>
                  <a:srgbClr val="231F20"/>
                </a:solidFill>
                <a:latin typeface="Gotham Book"/>
                <a:cs typeface="Gotham Book"/>
              </a:rPr>
              <a:t> </a:t>
            </a:r>
            <a:r>
              <a:rPr sz="1200" spc="-15">
                <a:solidFill>
                  <a:srgbClr val="231F20"/>
                </a:solidFill>
                <a:latin typeface="Gotham Book"/>
                <a:cs typeface="Gotham Book"/>
              </a:rPr>
              <a:t>with </a:t>
            </a:r>
            <a:r>
              <a:rPr sz="1200">
                <a:solidFill>
                  <a:srgbClr val="231F20"/>
                </a:solidFill>
                <a:latin typeface="Gotham Book"/>
                <a:cs typeface="Gotham Book"/>
              </a:rPr>
              <a:t>wide</a:t>
            </a:r>
            <a:r>
              <a:rPr sz="1200" spc="-60">
                <a:solidFill>
                  <a:srgbClr val="231F20"/>
                </a:solidFill>
                <a:latin typeface="Gotham Book"/>
                <a:cs typeface="Gotham Book"/>
              </a:rPr>
              <a:t> </a:t>
            </a:r>
            <a:r>
              <a:rPr sz="1200">
                <a:solidFill>
                  <a:srgbClr val="231F20"/>
                </a:solidFill>
                <a:latin typeface="Gotham Book"/>
                <a:cs typeface="Gotham Book"/>
              </a:rPr>
              <a:t>adaptability</a:t>
            </a:r>
            <a:r>
              <a:rPr sz="1200" spc="-56">
                <a:solidFill>
                  <a:srgbClr val="231F20"/>
                </a:solidFill>
                <a:latin typeface="Gotham Book"/>
                <a:cs typeface="Gotham Book"/>
              </a:rPr>
              <a:t> </a:t>
            </a:r>
            <a:r>
              <a:rPr sz="1200">
                <a:solidFill>
                  <a:srgbClr val="231F20"/>
                </a:solidFill>
                <a:latin typeface="Gotham Book"/>
                <a:cs typeface="Gotham Book"/>
              </a:rPr>
              <a:t>across</a:t>
            </a:r>
            <a:r>
              <a:rPr sz="1200" spc="-56">
                <a:solidFill>
                  <a:srgbClr val="231F20"/>
                </a:solidFill>
                <a:latin typeface="Gotham Book"/>
                <a:cs typeface="Gotham Book"/>
              </a:rPr>
              <a:t> </a:t>
            </a:r>
            <a:r>
              <a:rPr sz="1200">
                <a:solidFill>
                  <a:srgbClr val="231F20"/>
                </a:solidFill>
                <a:latin typeface="Gotham Book"/>
                <a:cs typeface="Gotham Book"/>
              </a:rPr>
              <a:t>vast</a:t>
            </a:r>
            <a:r>
              <a:rPr sz="1200" spc="-56">
                <a:solidFill>
                  <a:srgbClr val="231F20"/>
                </a:solidFill>
                <a:latin typeface="Gotham Book"/>
                <a:cs typeface="Gotham Book"/>
              </a:rPr>
              <a:t> </a:t>
            </a:r>
            <a:r>
              <a:rPr sz="1200" spc="-8">
                <a:solidFill>
                  <a:srgbClr val="231F20"/>
                </a:solidFill>
                <a:latin typeface="Gotham Book"/>
                <a:cs typeface="Gotham Book"/>
              </a:rPr>
              <a:t>acres</a:t>
            </a:r>
            <a:endParaRPr sz="1200">
              <a:solidFill>
                <a:prstClr val="black"/>
              </a:solidFill>
              <a:latin typeface="Gotham Book"/>
              <a:cs typeface="Gotham Book"/>
            </a:endParaRPr>
          </a:p>
          <a:p>
            <a:pPr marL="310038" marR="449104" indent="-171450">
              <a:lnSpc>
                <a:spcPts val="1200"/>
              </a:lnSpc>
              <a:spcBef>
                <a:spcPts val="1080"/>
              </a:spcBef>
              <a:buFontTx/>
              <a:buChar char="•"/>
              <a:tabLst>
                <a:tab pos="310038" algn="l"/>
              </a:tabLst>
            </a:pPr>
            <a:r>
              <a:rPr sz="1200">
                <a:solidFill>
                  <a:srgbClr val="231F20"/>
                </a:solidFill>
                <a:latin typeface="Gotham Book"/>
                <a:cs typeface="Gotham Book"/>
              </a:rPr>
              <a:t>Offers</a:t>
            </a:r>
            <a:r>
              <a:rPr sz="1200" spc="-49">
                <a:solidFill>
                  <a:srgbClr val="231F20"/>
                </a:solidFill>
                <a:latin typeface="Gotham Book"/>
                <a:cs typeface="Gotham Book"/>
              </a:rPr>
              <a:t> </a:t>
            </a:r>
            <a:r>
              <a:rPr sz="1200" spc="-8">
                <a:solidFill>
                  <a:srgbClr val="231F20"/>
                </a:solidFill>
                <a:latin typeface="Gotham Book"/>
                <a:cs typeface="Gotham Book"/>
              </a:rPr>
              <a:t>excellent</a:t>
            </a:r>
            <a:r>
              <a:rPr sz="1200" spc="-49">
                <a:solidFill>
                  <a:srgbClr val="231F20"/>
                </a:solidFill>
                <a:latin typeface="Gotham Book"/>
                <a:cs typeface="Gotham Book"/>
              </a:rPr>
              <a:t> </a:t>
            </a:r>
            <a:r>
              <a:rPr sz="1200">
                <a:solidFill>
                  <a:srgbClr val="231F20"/>
                </a:solidFill>
                <a:latin typeface="Gotham Book"/>
                <a:cs typeface="Gotham Book"/>
              </a:rPr>
              <a:t>ear</a:t>
            </a:r>
            <a:r>
              <a:rPr sz="1200" spc="-49">
                <a:solidFill>
                  <a:srgbClr val="231F20"/>
                </a:solidFill>
                <a:latin typeface="Gotham Book"/>
                <a:cs typeface="Gotham Book"/>
              </a:rPr>
              <a:t> </a:t>
            </a:r>
            <a:r>
              <a:rPr sz="1200">
                <a:solidFill>
                  <a:srgbClr val="231F20"/>
                </a:solidFill>
                <a:latin typeface="Gotham Book"/>
                <a:cs typeface="Gotham Book"/>
              </a:rPr>
              <a:t>flex,</a:t>
            </a:r>
            <a:r>
              <a:rPr sz="1200" spc="-45">
                <a:solidFill>
                  <a:srgbClr val="231F20"/>
                </a:solidFill>
                <a:latin typeface="Gotham Book"/>
                <a:cs typeface="Gotham Book"/>
              </a:rPr>
              <a:t> </a:t>
            </a:r>
            <a:r>
              <a:rPr sz="1200">
                <a:solidFill>
                  <a:srgbClr val="231F20"/>
                </a:solidFill>
                <a:latin typeface="Gotham Book"/>
                <a:cs typeface="Gotham Book"/>
              </a:rPr>
              <a:t>pairing</a:t>
            </a:r>
            <a:r>
              <a:rPr sz="1200" spc="-49">
                <a:solidFill>
                  <a:srgbClr val="231F20"/>
                </a:solidFill>
                <a:latin typeface="Gotham Book"/>
                <a:cs typeface="Gotham Book"/>
              </a:rPr>
              <a:t> </a:t>
            </a:r>
            <a:r>
              <a:rPr sz="1200">
                <a:solidFill>
                  <a:srgbClr val="231F20"/>
                </a:solidFill>
                <a:latin typeface="Gotham Book"/>
                <a:cs typeface="Gotham Book"/>
              </a:rPr>
              <a:t>well</a:t>
            </a:r>
            <a:r>
              <a:rPr sz="1200" spc="-49">
                <a:solidFill>
                  <a:srgbClr val="231F20"/>
                </a:solidFill>
                <a:latin typeface="Gotham Book"/>
                <a:cs typeface="Gotham Book"/>
              </a:rPr>
              <a:t> </a:t>
            </a:r>
            <a:r>
              <a:rPr sz="1200" spc="-19">
                <a:solidFill>
                  <a:srgbClr val="231F20"/>
                </a:solidFill>
                <a:latin typeface="Gotham Book"/>
                <a:cs typeface="Gotham Book"/>
              </a:rPr>
              <a:t>for </a:t>
            </a:r>
            <a:r>
              <a:rPr sz="1200">
                <a:solidFill>
                  <a:srgbClr val="231F20"/>
                </a:solidFill>
                <a:latin typeface="Gotham Book"/>
                <a:cs typeface="Gotham Book"/>
              </a:rPr>
              <a:t>those</a:t>
            </a:r>
            <a:r>
              <a:rPr sz="1200" spc="-38">
                <a:solidFill>
                  <a:srgbClr val="231F20"/>
                </a:solidFill>
                <a:latin typeface="Gotham Book"/>
                <a:cs typeface="Gotham Book"/>
              </a:rPr>
              <a:t> </a:t>
            </a:r>
            <a:r>
              <a:rPr sz="1200">
                <a:solidFill>
                  <a:srgbClr val="231F20"/>
                </a:solidFill>
                <a:latin typeface="Gotham Book"/>
                <a:cs typeface="Gotham Book"/>
              </a:rPr>
              <a:t>seeking</a:t>
            </a:r>
            <a:r>
              <a:rPr sz="1200" spc="-34">
                <a:solidFill>
                  <a:srgbClr val="231F20"/>
                </a:solidFill>
                <a:latin typeface="Gotham Book"/>
                <a:cs typeface="Gotham Book"/>
              </a:rPr>
              <a:t> </a:t>
            </a:r>
            <a:r>
              <a:rPr sz="1200">
                <a:solidFill>
                  <a:srgbClr val="231F20"/>
                </a:solidFill>
                <a:latin typeface="Gotham Book"/>
                <a:cs typeface="Gotham Book"/>
              </a:rPr>
              <a:t>to</a:t>
            </a:r>
            <a:r>
              <a:rPr sz="1200" spc="-34">
                <a:solidFill>
                  <a:srgbClr val="231F20"/>
                </a:solidFill>
                <a:latin typeface="Gotham Book"/>
                <a:cs typeface="Gotham Book"/>
              </a:rPr>
              <a:t> </a:t>
            </a:r>
            <a:r>
              <a:rPr sz="1200">
                <a:solidFill>
                  <a:srgbClr val="231F20"/>
                </a:solidFill>
                <a:latin typeface="Gotham Book"/>
                <a:cs typeface="Gotham Book"/>
              </a:rPr>
              <a:t>maximize</a:t>
            </a:r>
            <a:r>
              <a:rPr sz="1200" spc="-34">
                <a:solidFill>
                  <a:srgbClr val="231F20"/>
                </a:solidFill>
                <a:latin typeface="Gotham Book"/>
                <a:cs typeface="Gotham Book"/>
              </a:rPr>
              <a:t> </a:t>
            </a:r>
            <a:r>
              <a:rPr sz="1200" spc="-8">
                <a:solidFill>
                  <a:srgbClr val="231F20"/>
                </a:solidFill>
                <a:latin typeface="Gotham Book"/>
                <a:cs typeface="Gotham Book"/>
              </a:rPr>
              <a:t>populations </a:t>
            </a:r>
            <a:r>
              <a:rPr sz="1200">
                <a:solidFill>
                  <a:srgbClr val="231F20"/>
                </a:solidFill>
                <a:latin typeface="Gotham Book"/>
                <a:cs typeface="Gotham Book"/>
              </a:rPr>
              <a:t>through</a:t>
            </a:r>
            <a:r>
              <a:rPr sz="1200" spc="-79">
                <a:solidFill>
                  <a:srgbClr val="231F20"/>
                </a:solidFill>
                <a:latin typeface="Gotham Book"/>
                <a:cs typeface="Gotham Book"/>
              </a:rPr>
              <a:t> </a:t>
            </a:r>
            <a:r>
              <a:rPr sz="1200" spc="-19">
                <a:solidFill>
                  <a:srgbClr val="231F20"/>
                </a:solidFill>
                <a:latin typeface="Gotham Book"/>
                <a:cs typeface="Gotham Book"/>
              </a:rPr>
              <a:t>VRT</a:t>
            </a:r>
            <a:endParaRPr sz="1200">
              <a:solidFill>
                <a:prstClr val="black"/>
              </a:solidFill>
              <a:latin typeface="Gotham Book"/>
              <a:cs typeface="Gotham Book"/>
            </a:endParaRPr>
          </a:p>
          <a:p>
            <a:pPr marL="310038" marR="756761" indent="-171450">
              <a:lnSpc>
                <a:spcPts val="1200"/>
              </a:lnSpc>
              <a:spcBef>
                <a:spcPts val="1080"/>
              </a:spcBef>
              <a:buFontTx/>
              <a:buChar char="•"/>
              <a:tabLst>
                <a:tab pos="310038" algn="l"/>
              </a:tabLst>
            </a:pPr>
            <a:r>
              <a:rPr sz="1200">
                <a:solidFill>
                  <a:srgbClr val="231F20"/>
                </a:solidFill>
                <a:latin typeface="Gotham Book"/>
                <a:cs typeface="Gotham Book"/>
              </a:rPr>
              <a:t>Apply</a:t>
            </a:r>
            <a:r>
              <a:rPr sz="1200" spc="-45">
                <a:solidFill>
                  <a:srgbClr val="231F20"/>
                </a:solidFill>
                <a:latin typeface="Gotham Book"/>
                <a:cs typeface="Gotham Book"/>
              </a:rPr>
              <a:t> </a:t>
            </a:r>
            <a:r>
              <a:rPr sz="1200">
                <a:solidFill>
                  <a:srgbClr val="231F20"/>
                </a:solidFill>
                <a:latin typeface="Gotham Book"/>
                <a:cs typeface="Gotham Book"/>
              </a:rPr>
              <a:t>fungicide</a:t>
            </a:r>
            <a:r>
              <a:rPr sz="1200" spc="-41">
                <a:solidFill>
                  <a:srgbClr val="231F20"/>
                </a:solidFill>
                <a:latin typeface="Gotham Book"/>
                <a:cs typeface="Gotham Book"/>
              </a:rPr>
              <a:t> </a:t>
            </a:r>
            <a:r>
              <a:rPr sz="1200">
                <a:solidFill>
                  <a:srgbClr val="231F20"/>
                </a:solidFill>
                <a:latin typeface="Gotham Book"/>
                <a:cs typeface="Gotham Book"/>
              </a:rPr>
              <a:t>at</a:t>
            </a:r>
            <a:r>
              <a:rPr sz="1200" spc="-45">
                <a:solidFill>
                  <a:srgbClr val="231F20"/>
                </a:solidFill>
                <a:latin typeface="Gotham Book"/>
                <a:cs typeface="Gotham Book"/>
              </a:rPr>
              <a:t> </a:t>
            </a:r>
            <a:r>
              <a:rPr sz="1200" spc="-8">
                <a:solidFill>
                  <a:srgbClr val="231F20"/>
                </a:solidFill>
                <a:latin typeface="Gotham Book"/>
                <a:cs typeface="Gotham Book"/>
              </a:rPr>
              <a:t>VT/R1</a:t>
            </a:r>
            <a:r>
              <a:rPr sz="1200" spc="-41">
                <a:solidFill>
                  <a:srgbClr val="231F20"/>
                </a:solidFill>
                <a:latin typeface="Gotham Book"/>
                <a:cs typeface="Gotham Book"/>
              </a:rPr>
              <a:t> </a:t>
            </a:r>
            <a:r>
              <a:rPr sz="1200">
                <a:solidFill>
                  <a:srgbClr val="231F20"/>
                </a:solidFill>
                <a:latin typeface="Gotham Book"/>
                <a:cs typeface="Gotham Book"/>
              </a:rPr>
              <a:t>to</a:t>
            </a:r>
            <a:r>
              <a:rPr sz="1200" spc="-45">
                <a:solidFill>
                  <a:srgbClr val="231F20"/>
                </a:solidFill>
                <a:latin typeface="Gotham Book"/>
                <a:cs typeface="Gotham Book"/>
              </a:rPr>
              <a:t> </a:t>
            </a:r>
            <a:r>
              <a:rPr sz="1200" spc="-8">
                <a:solidFill>
                  <a:srgbClr val="231F20"/>
                </a:solidFill>
                <a:latin typeface="Gotham Book"/>
                <a:cs typeface="Gotham Book"/>
              </a:rPr>
              <a:t>protect </a:t>
            </a:r>
            <a:r>
              <a:rPr sz="1200">
                <a:solidFill>
                  <a:srgbClr val="231F20"/>
                </a:solidFill>
                <a:latin typeface="Gotham Book"/>
                <a:cs typeface="Gotham Book"/>
              </a:rPr>
              <a:t>against</a:t>
            </a:r>
            <a:r>
              <a:rPr sz="1200" spc="-60">
                <a:solidFill>
                  <a:srgbClr val="231F20"/>
                </a:solidFill>
                <a:latin typeface="Gotham Book"/>
                <a:cs typeface="Gotham Book"/>
              </a:rPr>
              <a:t> </a:t>
            </a:r>
            <a:r>
              <a:rPr sz="1200">
                <a:solidFill>
                  <a:srgbClr val="231F20"/>
                </a:solidFill>
                <a:latin typeface="Gotham Book"/>
                <a:cs typeface="Gotham Book"/>
              </a:rPr>
              <a:t>heavy</a:t>
            </a:r>
            <a:r>
              <a:rPr sz="1200" spc="-60">
                <a:solidFill>
                  <a:srgbClr val="231F20"/>
                </a:solidFill>
                <a:latin typeface="Gotham Book"/>
                <a:cs typeface="Gotham Book"/>
              </a:rPr>
              <a:t> </a:t>
            </a:r>
            <a:r>
              <a:rPr sz="1200">
                <a:solidFill>
                  <a:srgbClr val="231F20"/>
                </a:solidFill>
                <a:latin typeface="Gotham Book"/>
                <a:cs typeface="Gotham Book"/>
              </a:rPr>
              <a:t>disease</a:t>
            </a:r>
            <a:r>
              <a:rPr sz="1200" spc="-56">
                <a:solidFill>
                  <a:srgbClr val="231F20"/>
                </a:solidFill>
                <a:latin typeface="Gotham Book"/>
                <a:cs typeface="Gotham Book"/>
              </a:rPr>
              <a:t> </a:t>
            </a:r>
            <a:r>
              <a:rPr sz="1200" spc="-8">
                <a:solidFill>
                  <a:srgbClr val="231F20"/>
                </a:solidFill>
                <a:latin typeface="Gotham Book"/>
                <a:cs typeface="Gotham Book"/>
              </a:rPr>
              <a:t>pressure</a:t>
            </a:r>
            <a:endParaRPr sz="1200">
              <a:solidFill>
                <a:prstClr val="black"/>
              </a:solidFill>
              <a:latin typeface="Gotham Book"/>
              <a:cs typeface="Gotham Book"/>
            </a:endParaRPr>
          </a:p>
        </p:txBody>
      </p:sp>
      <p:sp>
        <p:nvSpPr>
          <p:cNvPr id="3" name="object 3"/>
          <p:cNvSpPr/>
          <p:nvPr/>
        </p:nvSpPr>
        <p:spPr>
          <a:xfrm>
            <a:off x="1524001" y="857252"/>
            <a:ext cx="9142095" cy="802481"/>
          </a:xfrm>
          <a:custGeom>
            <a:avLst/>
            <a:gdLst/>
            <a:ahLst/>
            <a:cxnLst/>
            <a:rect l="l" t="t" r="r" b="b"/>
            <a:pathLst>
              <a:path w="12189460" h="1069975">
                <a:moveTo>
                  <a:pt x="12188952" y="0"/>
                </a:moveTo>
                <a:lnTo>
                  <a:pt x="0" y="0"/>
                </a:lnTo>
                <a:lnTo>
                  <a:pt x="0" y="1069848"/>
                </a:lnTo>
                <a:lnTo>
                  <a:pt x="12188952" y="1069848"/>
                </a:lnTo>
                <a:lnTo>
                  <a:pt x="12188952"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4" name="object 4"/>
          <p:cNvSpPr txBox="1">
            <a:spLocks noGrp="1"/>
          </p:cNvSpPr>
          <p:nvPr>
            <p:ph type="title"/>
          </p:nvPr>
        </p:nvSpPr>
        <p:spPr>
          <a:xfrm>
            <a:off x="1653123" y="1112920"/>
            <a:ext cx="2138363" cy="508216"/>
          </a:xfrm>
        </p:spPr>
        <p:txBody>
          <a:bodyPr vert="horz" wrap="square" lIns="0" tIns="9525" rIns="0" bIns="0" rtlCol="0" anchor="ctr">
            <a:spAutoFit/>
          </a:bodyPr>
          <a:lstStyle/>
          <a:p>
            <a:r>
              <a:rPr lang="en-US"/>
              <a:t>A638-91</a:t>
            </a:r>
          </a:p>
        </p:txBody>
      </p:sp>
      <p:sp>
        <p:nvSpPr>
          <p:cNvPr id="50" name="object 50"/>
          <p:cNvSpPr txBox="1">
            <a:spLocks noGrp="1"/>
          </p:cNvSpPr>
          <p:nvPr>
            <p:ph type="ftr" sz="quarter" idx="5"/>
          </p:nvPr>
        </p:nvSpPr>
        <p:spPr>
          <a:xfrm>
            <a:off x="1848910" y="5813967"/>
            <a:ext cx="8494183" cy="147637"/>
          </a:xfrm>
        </p:spPr>
        <p:txBody>
          <a:bodyPr vert="horz" wrap="square" lIns="0" tIns="9049" rIns="0" bIns="0" rtlCol="0" anchor="ctr">
            <a:spAutoFit/>
          </a:bodyPr>
          <a:lstStyle/>
          <a:p>
            <a:r>
              <a:rPr lang="en-US">
                <a:solidFill>
                  <a:prstClr val="white"/>
                </a:solidFill>
              </a:rPr>
              <a:t>COMPANY CONFIDENTIAL – Not for Distribution</a:t>
            </a:r>
          </a:p>
          <a:p>
            <a:r>
              <a:rPr lang="en-US">
                <a:solidFill>
                  <a:prstClr val="white"/>
                </a:solidFill>
              </a:rPr>
              <a:t>Performance may vary from location to location and from year to year, as local growing, soil and weather conditions may vary. Growers should evaluate data from multiple locations and years whenever possible and should consider the impacts of these conditions on the grower’s fields.</a:t>
            </a:r>
          </a:p>
        </p:txBody>
      </p:sp>
      <p:pic>
        <p:nvPicPr>
          <p:cNvPr id="52" name="Picture Placeholder 51" descr="Corn on the cob of corn&#10;&#10;AI-generated content may be incorrect.">
            <a:extLst>
              <a:ext uri="{FF2B5EF4-FFF2-40B4-BE49-F238E27FC236}">
                <a16:creationId xmlns:a16="http://schemas.microsoft.com/office/drawing/2014/main" id="{E2E026CE-00E3-B604-C201-15B2FD12317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828" r="1828"/>
          <a:stretch>
            <a:fillRect/>
          </a:stretch>
        </p:blipFill>
        <p:spPr/>
      </p:pic>
      <p:sp>
        <p:nvSpPr>
          <p:cNvPr id="5" name="object 5"/>
          <p:cNvSpPr txBox="1"/>
          <p:nvPr/>
        </p:nvSpPr>
        <p:spPr>
          <a:xfrm>
            <a:off x="1653123" y="1682214"/>
            <a:ext cx="559594" cy="182742"/>
          </a:xfrm>
          <a:prstGeom prst="rect">
            <a:avLst/>
          </a:prstGeom>
        </p:spPr>
        <p:txBody>
          <a:bodyPr vert="horz" wrap="square" lIns="0" tIns="9525" rIns="0" bIns="0" rtlCol="0">
            <a:spAutoFit/>
          </a:bodyPr>
          <a:lstStyle/>
          <a:p>
            <a:pPr marL="9525">
              <a:spcBef>
                <a:spcPts val="75"/>
              </a:spcBef>
            </a:pPr>
            <a:r>
              <a:rPr sz="1125" spc="-8">
                <a:solidFill>
                  <a:srgbClr val="0E4633"/>
                </a:solidFill>
                <a:latin typeface="Gotham Bold"/>
                <a:cs typeface="Gotham Bold"/>
              </a:rPr>
              <a:t>TRAITS</a:t>
            </a:r>
            <a:endParaRPr sz="1125">
              <a:solidFill>
                <a:prstClr val="black"/>
              </a:solidFill>
              <a:latin typeface="Gotham Bold"/>
              <a:cs typeface="Gotham Bold"/>
            </a:endParaRPr>
          </a:p>
        </p:txBody>
      </p:sp>
      <p:grpSp>
        <p:nvGrpSpPr>
          <p:cNvPr id="6" name="object 6"/>
          <p:cNvGrpSpPr/>
          <p:nvPr/>
        </p:nvGrpSpPr>
        <p:grpSpPr>
          <a:xfrm>
            <a:off x="4199898" y="932754"/>
            <a:ext cx="6226016" cy="651510"/>
            <a:chOff x="3567863" y="100672"/>
            <a:chExt cx="8301355" cy="868680"/>
          </a:xfrm>
        </p:grpSpPr>
        <p:sp>
          <p:nvSpPr>
            <p:cNvPr id="7" name="object 7"/>
            <p:cNvSpPr/>
            <p:nvPr/>
          </p:nvSpPr>
          <p:spPr>
            <a:xfrm>
              <a:off x="10954499" y="105485"/>
              <a:ext cx="915035" cy="864235"/>
            </a:xfrm>
            <a:custGeom>
              <a:avLst/>
              <a:gdLst/>
              <a:ahLst/>
              <a:cxnLst/>
              <a:rect l="l" t="t" r="r" b="b"/>
              <a:pathLst>
                <a:path w="915034" h="864235">
                  <a:moveTo>
                    <a:pt x="168605" y="823048"/>
                  </a:moveTo>
                  <a:lnTo>
                    <a:pt x="161747" y="803478"/>
                  </a:lnTo>
                  <a:lnTo>
                    <a:pt x="147231" y="762050"/>
                  </a:lnTo>
                  <a:lnTo>
                    <a:pt x="133337" y="722414"/>
                  </a:lnTo>
                  <a:lnTo>
                    <a:pt x="109435" y="654240"/>
                  </a:lnTo>
                  <a:lnTo>
                    <a:pt x="98221" y="654240"/>
                  </a:lnTo>
                  <a:lnTo>
                    <a:pt x="98221" y="762050"/>
                  </a:lnTo>
                  <a:lnTo>
                    <a:pt x="69303" y="762050"/>
                  </a:lnTo>
                  <a:lnTo>
                    <a:pt x="83489" y="722414"/>
                  </a:lnTo>
                  <a:lnTo>
                    <a:pt x="98221" y="762050"/>
                  </a:lnTo>
                  <a:lnTo>
                    <a:pt x="98221" y="654240"/>
                  </a:lnTo>
                  <a:lnTo>
                    <a:pt x="58623" y="654240"/>
                  </a:lnTo>
                  <a:lnTo>
                    <a:pt x="0" y="822794"/>
                  </a:lnTo>
                  <a:lnTo>
                    <a:pt x="48717" y="822794"/>
                  </a:lnTo>
                  <a:lnTo>
                    <a:pt x="56248" y="803478"/>
                  </a:lnTo>
                  <a:lnTo>
                    <a:pt x="112344" y="803478"/>
                  </a:lnTo>
                  <a:lnTo>
                    <a:pt x="119773" y="822794"/>
                  </a:lnTo>
                  <a:lnTo>
                    <a:pt x="119862" y="823048"/>
                  </a:lnTo>
                  <a:lnTo>
                    <a:pt x="168605" y="823048"/>
                  </a:lnTo>
                  <a:close/>
                </a:path>
                <a:path w="915034" h="864235">
                  <a:moveTo>
                    <a:pt x="271157" y="759955"/>
                  </a:moveTo>
                  <a:lnTo>
                    <a:pt x="260413" y="718375"/>
                  </a:lnTo>
                  <a:lnTo>
                    <a:pt x="269506" y="700963"/>
                  </a:lnTo>
                  <a:lnTo>
                    <a:pt x="228180" y="700963"/>
                  </a:lnTo>
                  <a:lnTo>
                    <a:pt x="228180" y="746391"/>
                  </a:lnTo>
                  <a:lnTo>
                    <a:pt x="228180" y="764997"/>
                  </a:lnTo>
                  <a:lnTo>
                    <a:pt x="218986" y="770229"/>
                  </a:lnTo>
                  <a:lnTo>
                    <a:pt x="202526" y="770229"/>
                  </a:lnTo>
                  <a:lnTo>
                    <a:pt x="195948" y="763587"/>
                  </a:lnTo>
                  <a:lnTo>
                    <a:pt x="195948" y="746391"/>
                  </a:lnTo>
                  <a:lnTo>
                    <a:pt x="203873" y="739609"/>
                  </a:lnTo>
                  <a:lnTo>
                    <a:pt x="220256" y="739609"/>
                  </a:lnTo>
                  <a:lnTo>
                    <a:pt x="228180" y="746391"/>
                  </a:lnTo>
                  <a:lnTo>
                    <a:pt x="228180" y="700963"/>
                  </a:lnTo>
                  <a:lnTo>
                    <a:pt x="204939" y="700963"/>
                  </a:lnTo>
                  <a:lnTo>
                    <a:pt x="198780" y="702081"/>
                  </a:lnTo>
                  <a:lnTo>
                    <a:pt x="163626" y="722223"/>
                  </a:lnTo>
                  <a:lnTo>
                    <a:pt x="154051" y="752500"/>
                  </a:lnTo>
                  <a:lnTo>
                    <a:pt x="157949" y="775106"/>
                  </a:lnTo>
                  <a:lnTo>
                    <a:pt x="169227" y="793737"/>
                  </a:lnTo>
                  <a:lnTo>
                    <a:pt x="187210" y="806399"/>
                  </a:lnTo>
                  <a:lnTo>
                    <a:pt x="211264" y="811060"/>
                  </a:lnTo>
                  <a:lnTo>
                    <a:pt x="214350" y="811060"/>
                  </a:lnTo>
                  <a:lnTo>
                    <a:pt x="220167" y="811403"/>
                  </a:lnTo>
                  <a:lnTo>
                    <a:pt x="223113" y="808913"/>
                  </a:lnTo>
                  <a:lnTo>
                    <a:pt x="224028" y="809421"/>
                  </a:lnTo>
                  <a:lnTo>
                    <a:pt x="225501" y="810526"/>
                  </a:lnTo>
                  <a:lnTo>
                    <a:pt x="225501" y="821931"/>
                  </a:lnTo>
                  <a:lnTo>
                    <a:pt x="221170" y="827557"/>
                  </a:lnTo>
                  <a:lnTo>
                    <a:pt x="221056" y="827709"/>
                  </a:lnTo>
                  <a:lnTo>
                    <a:pt x="209918" y="827709"/>
                  </a:lnTo>
                  <a:lnTo>
                    <a:pt x="202095" y="827163"/>
                  </a:lnTo>
                  <a:lnTo>
                    <a:pt x="193852" y="825195"/>
                  </a:lnTo>
                  <a:lnTo>
                    <a:pt x="185496" y="821321"/>
                  </a:lnTo>
                  <a:lnTo>
                    <a:pt x="177330" y="815086"/>
                  </a:lnTo>
                  <a:lnTo>
                    <a:pt x="156337" y="844080"/>
                  </a:lnTo>
                  <a:lnTo>
                    <a:pt x="169443" y="853960"/>
                  </a:lnTo>
                  <a:lnTo>
                    <a:pt x="182473" y="859942"/>
                  </a:lnTo>
                  <a:lnTo>
                    <a:pt x="195503" y="862901"/>
                  </a:lnTo>
                  <a:lnTo>
                    <a:pt x="208572" y="863701"/>
                  </a:lnTo>
                  <a:lnTo>
                    <a:pt x="223837" y="862545"/>
                  </a:lnTo>
                  <a:lnTo>
                    <a:pt x="239306" y="858024"/>
                  </a:lnTo>
                  <a:lnTo>
                    <a:pt x="253479" y="848499"/>
                  </a:lnTo>
                  <a:lnTo>
                    <a:pt x="264820" y="832396"/>
                  </a:lnTo>
                  <a:lnTo>
                    <a:pt x="267030" y="827709"/>
                  </a:lnTo>
                  <a:lnTo>
                    <a:pt x="267106" y="827557"/>
                  </a:lnTo>
                  <a:lnTo>
                    <a:pt x="269011" y="820597"/>
                  </a:lnTo>
                  <a:lnTo>
                    <a:pt x="268960" y="808913"/>
                  </a:lnTo>
                  <a:lnTo>
                    <a:pt x="267373" y="800862"/>
                  </a:lnTo>
                  <a:lnTo>
                    <a:pt x="263144" y="792403"/>
                  </a:lnTo>
                  <a:lnTo>
                    <a:pt x="259334" y="788492"/>
                  </a:lnTo>
                  <a:lnTo>
                    <a:pt x="259334" y="785812"/>
                  </a:lnTo>
                  <a:lnTo>
                    <a:pt x="266039" y="777633"/>
                  </a:lnTo>
                  <a:lnTo>
                    <a:pt x="268592" y="770229"/>
                  </a:lnTo>
                  <a:lnTo>
                    <a:pt x="269532" y="767499"/>
                  </a:lnTo>
                  <a:lnTo>
                    <a:pt x="271157" y="759955"/>
                  </a:lnTo>
                  <a:close/>
                </a:path>
                <a:path w="915034" h="864235">
                  <a:moveTo>
                    <a:pt x="345440" y="702119"/>
                  </a:moveTo>
                  <a:lnTo>
                    <a:pt x="344081" y="702564"/>
                  </a:lnTo>
                  <a:lnTo>
                    <a:pt x="342036" y="702005"/>
                  </a:lnTo>
                  <a:lnTo>
                    <a:pt x="333844" y="702005"/>
                  </a:lnTo>
                  <a:lnTo>
                    <a:pt x="327710" y="705713"/>
                  </a:lnTo>
                  <a:lnTo>
                    <a:pt x="319112" y="709041"/>
                  </a:lnTo>
                  <a:lnTo>
                    <a:pt x="319112" y="702081"/>
                  </a:lnTo>
                  <a:lnTo>
                    <a:pt x="276313" y="702081"/>
                  </a:lnTo>
                  <a:lnTo>
                    <a:pt x="276313" y="823328"/>
                  </a:lnTo>
                  <a:lnTo>
                    <a:pt x="319176" y="823328"/>
                  </a:lnTo>
                  <a:lnTo>
                    <a:pt x="319176" y="765187"/>
                  </a:lnTo>
                  <a:lnTo>
                    <a:pt x="319341" y="757072"/>
                  </a:lnTo>
                  <a:lnTo>
                    <a:pt x="345440" y="741680"/>
                  </a:lnTo>
                  <a:lnTo>
                    <a:pt x="345440" y="702119"/>
                  </a:lnTo>
                  <a:close/>
                </a:path>
                <a:path w="915034" h="864235">
                  <a:moveTo>
                    <a:pt x="393801" y="702614"/>
                  </a:moveTo>
                  <a:lnTo>
                    <a:pt x="350443" y="702614"/>
                  </a:lnTo>
                  <a:lnTo>
                    <a:pt x="350443" y="822794"/>
                  </a:lnTo>
                  <a:lnTo>
                    <a:pt x="393801" y="822794"/>
                  </a:lnTo>
                  <a:lnTo>
                    <a:pt x="393801" y="702614"/>
                  </a:lnTo>
                  <a:close/>
                </a:path>
                <a:path w="915034" h="864235">
                  <a:moveTo>
                    <a:pt x="393801" y="652119"/>
                  </a:moveTo>
                  <a:lnTo>
                    <a:pt x="350443" y="652119"/>
                  </a:lnTo>
                  <a:lnTo>
                    <a:pt x="350443" y="689571"/>
                  </a:lnTo>
                  <a:lnTo>
                    <a:pt x="393801" y="689571"/>
                  </a:lnTo>
                  <a:lnTo>
                    <a:pt x="393801" y="652119"/>
                  </a:lnTo>
                  <a:close/>
                </a:path>
                <a:path w="915034" h="864235">
                  <a:moveTo>
                    <a:pt x="550316" y="668362"/>
                  </a:moveTo>
                  <a:lnTo>
                    <a:pt x="535774" y="660196"/>
                  </a:lnTo>
                  <a:lnTo>
                    <a:pt x="521119" y="654824"/>
                  </a:lnTo>
                  <a:lnTo>
                    <a:pt x="506628" y="651865"/>
                  </a:lnTo>
                  <a:lnTo>
                    <a:pt x="492569" y="650963"/>
                  </a:lnTo>
                  <a:lnTo>
                    <a:pt x="456984" y="657834"/>
                  </a:lnTo>
                  <a:lnTo>
                    <a:pt x="426885" y="676884"/>
                  </a:lnTo>
                  <a:lnTo>
                    <a:pt x="406057" y="705815"/>
                  </a:lnTo>
                  <a:lnTo>
                    <a:pt x="398284" y="742289"/>
                  </a:lnTo>
                  <a:lnTo>
                    <a:pt x="406057" y="778764"/>
                  </a:lnTo>
                  <a:lnTo>
                    <a:pt x="426885" y="807694"/>
                  </a:lnTo>
                  <a:lnTo>
                    <a:pt x="456984" y="826744"/>
                  </a:lnTo>
                  <a:lnTo>
                    <a:pt x="492569" y="833615"/>
                  </a:lnTo>
                  <a:lnTo>
                    <a:pt x="502805" y="833081"/>
                  </a:lnTo>
                  <a:lnTo>
                    <a:pt x="550265" y="814666"/>
                  </a:lnTo>
                  <a:lnTo>
                    <a:pt x="550265" y="739140"/>
                  </a:lnTo>
                  <a:lnTo>
                    <a:pt x="478955" y="739140"/>
                  </a:lnTo>
                  <a:lnTo>
                    <a:pt x="502589" y="768807"/>
                  </a:lnTo>
                  <a:lnTo>
                    <a:pt x="503123" y="786422"/>
                  </a:lnTo>
                  <a:lnTo>
                    <a:pt x="502653" y="786904"/>
                  </a:lnTo>
                  <a:lnTo>
                    <a:pt x="499516" y="787412"/>
                  </a:lnTo>
                  <a:lnTo>
                    <a:pt x="492836" y="787412"/>
                  </a:lnTo>
                  <a:lnTo>
                    <a:pt x="475678" y="784567"/>
                  </a:lnTo>
                  <a:lnTo>
                    <a:pt x="459930" y="776097"/>
                  </a:lnTo>
                  <a:lnTo>
                    <a:pt x="448411" y="762063"/>
                  </a:lnTo>
                  <a:lnTo>
                    <a:pt x="443953" y="742556"/>
                  </a:lnTo>
                  <a:lnTo>
                    <a:pt x="448208" y="723684"/>
                  </a:lnTo>
                  <a:lnTo>
                    <a:pt x="459384" y="709396"/>
                  </a:lnTo>
                  <a:lnTo>
                    <a:pt x="475145" y="700328"/>
                  </a:lnTo>
                  <a:lnTo>
                    <a:pt x="493115" y="697166"/>
                  </a:lnTo>
                  <a:lnTo>
                    <a:pt x="501319" y="697953"/>
                  </a:lnTo>
                  <a:lnTo>
                    <a:pt x="510565" y="700328"/>
                  </a:lnTo>
                  <a:lnTo>
                    <a:pt x="519557" y="704354"/>
                  </a:lnTo>
                  <a:lnTo>
                    <a:pt x="526986" y="710057"/>
                  </a:lnTo>
                  <a:lnTo>
                    <a:pt x="550316" y="668362"/>
                  </a:lnTo>
                  <a:close/>
                </a:path>
                <a:path w="915034" h="864235">
                  <a:moveTo>
                    <a:pt x="682739" y="762215"/>
                  </a:moveTo>
                  <a:lnTo>
                    <a:pt x="667867" y="721906"/>
                  </a:lnTo>
                  <a:lnTo>
                    <a:pt x="639762" y="703541"/>
                  </a:lnTo>
                  <a:lnTo>
                    <a:pt x="639762" y="762749"/>
                  </a:lnTo>
                  <a:lnTo>
                    <a:pt x="637946" y="771232"/>
                  </a:lnTo>
                  <a:lnTo>
                    <a:pt x="633183" y="777659"/>
                  </a:lnTo>
                  <a:lnTo>
                    <a:pt x="626465" y="781735"/>
                  </a:lnTo>
                  <a:lnTo>
                    <a:pt x="618807" y="783170"/>
                  </a:lnTo>
                  <a:lnTo>
                    <a:pt x="610539" y="781532"/>
                  </a:lnTo>
                  <a:lnTo>
                    <a:pt x="603897" y="777113"/>
                  </a:lnTo>
                  <a:lnTo>
                    <a:pt x="599465" y="770610"/>
                  </a:lnTo>
                  <a:lnTo>
                    <a:pt x="597852" y="762749"/>
                  </a:lnTo>
                  <a:lnTo>
                    <a:pt x="599655" y="754265"/>
                  </a:lnTo>
                  <a:lnTo>
                    <a:pt x="604418" y="747839"/>
                  </a:lnTo>
                  <a:lnTo>
                    <a:pt x="611136" y="743762"/>
                  </a:lnTo>
                  <a:lnTo>
                    <a:pt x="618807" y="742340"/>
                  </a:lnTo>
                  <a:lnTo>
                    <a:pt x="627062" y="743966"/>
                  </a:lnTo>
                  <a:lnTo>
                    <a:pt x="633717" y="748385"/>
                  </a:lnTo>
                  <a:lnTo>
                    <a:pt x="638149" y="754888"/>
                  </a:lnTo>
                  <a:lnTo>
                    <a:pt x="639648" y="762215"/>
                  </a:lnTo>
                  <a:lnTo>
                    <a:pt x="639762" y="762749"/>
                  </a:lnTo>
                  <a:lnTo>
                    <a:pt x="639762" y="703541"/>
                  </a:lnTo>
                  <a:lnTo>
                    <a:pt x="625551" y="698830"/>
                  </a:lnTo>
                  <a:lnTo>
                    <a:pt x="619112" y="698296"/>
                  </a:lnTo>
                  <a:lnTo>
                    <a:pt x="616826" y="698030"/>
                  </a:lnTo>
                  <a:lnTo>
                    <a:pt x="568134" y="721906"/>
                  </a:lnTo>
                  <a:lnTo>
                    <a:pt x="554342" y="762215"/>
                  </a:lnTo>
                  <a:lnTo>
                    <a:pt x="559244" y="786879"/>
                  </a:lnTo>
                  <a:lnTo>
                    <a:pt x="572757" y="807224"/>
                  </a:lnTo>
                  <a:lnTo>
                    <a:pt x="593039" y="821042"/>
                  </a:lnTo>
                  <a:lnTo>
                    <a:pt x="618274" y="826147"/>
                  </a:lnTo>
                  <a:lnTo>
                    <a:pt x="642734" y="821245"/>
                  </a:lnTo>
                  <a:lnTo>
                    <a:pt x="663295" y="807745"/>
                  </a:lnTo>
                  <a:lnTo>
                    <a:pt x="677456" y="787476"/>
                  </a:lnTo>
                  <a:lnTo>
                    <a:pt x="678357" y="783170"/>
                  </a:lnTo>
                  <a:lnTo>
                    <a:pt x="682625" y="762749"/>
                  </a:lnTo>
                  <a:lnTo>
                    <a:pt x="682739" y="762215"/>
                  </a:lnTo>
                  <a:close/>
                </a:path>
                <a:path w="915034" h="864235">
                  <a:moveTo>
                    <a:pt x="700646" y="57975"/>
                  </a:moveTo>
                  <a:lnTo>
                    <a:pt x="696112" y="35433"/>
                  </a:lnTo>
                  <a:lnTo>
                    <a:pt x="683742" y="16992"/>
                  </a:lnTo>
                  <a:lnTo>
                    <a:pt x="665403" y="4559"/>
                  </a:lnTo>
                  <a:lnTo>
                    <a:pt x="642912" y="0"/>
                  </a:lnTo>
                  <a:lnTo>
                    <a:pt x="252984" y="0"/>
                  </a:lnTo>
                  <a:lnTo>
                    <a:pt x="230492" y="4559"/>
                  </a:lnTo>
                  <a:lnTo>
                    <a:pt x="212140" y="16992"/>
                  </a:lnTo>
                  <a:lnTo>
                    <a:pt x="199771" y="35433"/>
                  </a:lnTo>
                  <a:lnTo>
                    <a:pt x="195249" y="57975"/>
                  </a:lnTo>
                  <a:lnTo>
                    <a:pt x="195249" y="530796"/>
                  </a:lnTo>
                  <a:lnTo>
                    <a:pt x="199771" y="553351"/>
                  </a:lnTo>
                  <a:lnTo>
                    <a:pt x="212140" y="571779"/>
                  </a:lnTo>
                  <a:lnTo>
                    <a:pt x="230492" y="584212"/>
                  </a:lnTo>
                  <a:lnTo>
                    <a:pt x="252984" y="588772"/>
                  </a:lnTo>
                  <a:lnTo>
                    <a:pt x="642912" y="588772"/>
                  </a:lnTo>
                  <a:lnTo>
                    <a:pt x="665403" y="584212"/>
                  </a:lnTo>
                  <a:lnTo>
                    <a:pt x="683742" y="571779"/>
                  </a:lnTo>
                  <a:lnTo>
                    <a:pt x="696112" y="553351"/>
                  </a:lnTo>
                  <a:lnTo>
                    <a:pt x="700646" y="530796"/>
                  </a:lnTo>
                  <a:lnTo>
                    <a:pt x="700646" y="57975"/>
                  </a:lnTo>
                  <a:close/>
                </a:path>
                <a:path w="915034" h="864235">
                  <a:moveTo>
                    <a:pt x="729716" y="653186"/>
                  </a:moveTo>
                  <a:lnTo>
                    <a:pt x="686904" y="653186"/>
                  </a:lnTo>
                  <a:lnTo>
                    <a:pt x="686904" y="822248"/>
                  </a:lnTo>
                  <a:lnTo>
                    <a:pt x="729716" y="822248"/>
                  </a:lnTo>
                  <a:lnTo>
                    <a:pt x="729716" y="653186"/>
                  </a:lnTo>
                  <a:close/>
                </a:path>
                <a:path w="915034" h="864235">
                  <a:moveTo>
                    <a:pt x="741680" y="11772"/>
                  </a:moveTo>
                  <a:lnTo>
                    <a:pt x="739241" y="11099"/>
                  </a:lnTo>
                  <a:lnTo>
                    <a:pt x="739241" y="13690"/>
                  </a:lnTo>
                  <a:lnTo>
                    <a:pt x="739241" y="18249"/>
                  </a:lnTo>
                  <a:lnTo>
                    <a:pt x="735457" y="17843"/>
                  </a:lnTo>
                  <a:lnTo>
                    <a:pt x="730364" y="17843"/>
                  </a:lnTo>
                  <a:lnTo>
                    <a:pt x="730364" y="13360"/>
                  </a:lnTo>
                  <a:lnTo>
                    <a:pt x="736879" y="13360"/>
                  </a:lnTo>
                  <a:lnTo>
                    <a:pt x="739241" y="13690"/>
                  </a:lnTo>
                  <a:lnTo>
                    <a:pt x="739241" y="11099"/>
                  </a:lnTo>
                  <a:lnTo>
                    <a:pt x="738632" y="10922"/>
                  </a:lnTo>
                  <a:lnTo>
                    <a:pt x="727925" y="10922"/>
                  </a:lnTo>
                  <a:lnTo>
                    <a:pt x="727925" y="28308"/>
                  </a:lnTo>
                  <a:lnTo>
                    <a:pt x="730364" y="28308"/>
                  </a:lnTo>
                  <a:lnTo>
                    <a:pt x="730364" y="20281"/>
                  </a:lnTo>
                  <a:lnTo>
                    <a:pt x="733298" y="20281"/>
                  </a:lnTo>
                  <a:lnTo>
                    <a:pt x="738505" y="28308"/>
                  </a:lnTo>
                  <a:lnTo>
                    <a:pt x="741438" y="28308"/>
                  </a:lnTo>
                  <a:lnTo>
                    <a:pt x="736193" y="20281"/>
                  </a:lnTo>
                  <a:lnTo>
                    <a:pt x="739140" y="20281"/>
                  </a:lnTo>
                  <a:lnTo>
                    <a:pt x="741680" y="18935"/>
                  </a:lnTo>
                  <a:lnTo>
                    <a:pt x="741680" y="18249"/>
                  </a:lnTo>
                  <a:lnTo>
                    <a:pt x="741680" y="13360"/>
                  </a:lnTo>
                  <a:lnTo>
                    <a:pt x="741680" y="11772"/>
                  </a:lnTo>
                  <a:close/>
                </a:path>
                <a:path w="915034" h="864235">
                  <a:moveTo>
                    <a:pt x="749833" y="10922"/>
                  </a:moveTo>
                  <a:lnTo>
                    <a:pt x="747382" y="8458"/>
                  </a:lnTo>
                  <a:lnTo>
                    <a:pt x="747382" y="12217"/>
                  </a:lnTo>
                  <a:lnTo>
                    <a:pt x="747382" y="27203"/>
                  </a:lnTo>
                  <a:lnTo>
                    <a:pt x="741159" y="33147"/>
                  </a:lnTo>
                  <a:lnTo>
                    <a:pt x="726579" y="33147"/>
                  </a:lnTo>
                  <a:lnTo>
                    <a:pt x="720344" y="27203"/>
                  </a:lnTo>
                  <a:lnTo>
                    <a:pt x="720344" y="12217"/>
                  </a:lnTo>
                  <a:lnTo>
                    <a:pt x="726579" y="6273"/>
                  </a:lnTo>
                  <a:lnTo>
                    <a:pt x="741159" y="6273"/>
                  </a:lnTo>
                  <a:lnTo>
                    <a:pt x="747382" y="12217"/>
                  </a:lnTo>
                  <a:lnTo>
                    <a:pt x="747382" y="8458"/>
                  </a:lnTo>
                  <a:lnTo>
                    <a:pt x="745223" y="6273"/>
                  </a:lnTo>
                  <a:lnTo>
                    <a:pt x="742784" y="3835"/>
                  </a:lnTo>
                  <a:lnTo>
                    <a:pt x="724954" y="3835"/>
                  </a:lnTo>
                  <a:lnTo>
                    <a:pt x="717905" y="10922"/>
                  </a:lnTo>
                  <a:lnTo>
                    <a:pt x="717905" y="28549"/>
                  </a:lnTo>
                  <a:lnTo>
                    <a:pt x="724954" y="35598"/>
                  </a:lnTo>
                  <a:lnTo>
                    <a:pt x="742784" y="35598"/>
                  </a:lnTo>
                  <a:lnTo>
                    <a:pt x="745236" y="33147"/>
                  </a:lnTo>
                  <a:lnTo>
                    <a:pt x="749833" y="28549"/>
                  </a:lnTo>
                  <a:lnTo>
                    <a:pt x="749833" y="10922"/>
                  </a:lnTo>
                  <a:close/>
                </a:path>
                <a:path w="915034" h="864235">
                  <a:moveTo>
                    <a:pt x="867308" y="653542"/>
                  </a:moveTo>
                  <a:lnTo>
                    <a:pt x="824992" y="653542"/>
                  </a:lnTo>
                  <a:lnTo>
                    <a:pt x="824953" y="699198"/>
                  </a:lnTo>
                  <a:lnTo>
                    <a:pt x="824496" y="699198"/>
                  </a:lnTo>
                  <a:lnTo>
                    <a:pt x="824103" y="699655"/>
                  </a:lnTo>
                  <a:lnTo>
                    <a:pt x="818502" y="697509"/>
                  </a:lnTo>
                  <a:lnTo>
                    <a:pt x="818502" y="757402"/>
                  </a:lnTo>
                  <a:lnTo>
                    <a:pt x="816838" y="765568"/>
                  </a:lnTo>
                  <a:lnTo>
                    <a:pt x="812469" y="772071"/>
                  </a:lnTo>
                  <a:lnTo>
                    <a:pt x="805903" y="776478"/>
                  </a:lnTo>
                  <a:lnTo>
                    <a:pt x="797826" y="778090"/>
                  </a:lnTo>
                  <a:lnTo>
                    <a:pt x="790016" y="776478"/>
                  </a:lnTo>
                  <a:lnTo>
                    <a:pt x="783196" y="772071"/>
                  </a:lnTo>
                  <a:lnTo>
                    <a:pt x="778421" y="765568"/>
                  </a:lnTo>
                  <a:lnTo>
                    <a:pt x="776605" y="757669"/>
                  </a:lnTo>
                  <a:lnTo>
                    <a:pt x="778421" y="749414"/>
                  </a:lnTo>
                  <a:lnTo>
                    <a:pt x="783196" y="742772"/>
                  </a:lnTo>
                  <a:lnTo>
                    <a:pt x="789978" y="738352"/>
                  </a:lnTo>
                  <a:lnTo>
                    <a:pt x="797826" y="736727"/>
                  </a:lnTo>
                  <a:lnTo>
                    <a:pt x="805903" y="738352"/>
                  </a:lnTo>
                  <a:lnTo>
                    <a:pt x="812482" y="742772"/>
                  </a:lnTo>
                  <a:lnTo>
                    <a:pt x="816914" y="749414"/>
                  </a:lnTo>
                  <a:lnTo>
                    <a:pt x="818502" y="757402"/>
                  </a:lnTo>
                  <a:lnTo>
                    <a:pt x="818502" y="697509"/>
                  </a:lnTo>
                  <a:lnTo>
                    <a:pt x="817740" y="697217"/>
                  </a:lnTo>
                  <a:lnTo>
                    <a:pt x="811339" y="695553"/>
                  </a:lnTo>
                  <a:lnTo>
                    <a:pt x="804824" y="694601"/>
                  </a:lnTo>
                  <a:lnTo>
                    <a:pt x="798093" y="694283"/>
                  </a:lnTo>
                  <a:lnTo>
                    <a:pt x="773455" y="699058"/>
                  </a:lnTo>
                  <a:lnTo>
                    <a:pt x="753110" y="712279"/>
                  </a:lnTo>
                  <a:lnTo>
                    <a:pt x="739267" y="732358"/>
                  </a:lnTo>
                  <a:lnTo>
                    <a:pt x="734225" y="757402"/>
                  </a:lnTo>
                  <a:lnTo>
                    <a:pt x="734161" y="757669"/>
                  </a:lnTo>
                  <a:lnTo>
                    <a:pt x="739063" y="782345"/>
                  </a:lnTo>
                  <a:lnTo>
                    <a:pt x="752563" y="802690"/>
                  </a:lnTo>
                  <a:lnTo>
                    <a:pt x="772833" y="816508"/>
                  </a:lnTo>
                  <a:lnTo>
                    <a:pt x="798093" y="821601"/>
                  </a:lnTo>
                  <a:lnTo>
                    <a:pt x="804278" y="821309"/>
                  </a:lnTo>
                  <a:lnTo>
                    <a:pt x="810945" y="820369"/>
                  </a:lnTo>
                  <a:lnTo>
                    <a:pt x="817930" y="818692"/>
                  </a:lnTo>
                  <a:lnTo>
                    <a:pt x="825055" y="816178"/>
                  </a:lnTo>
                  <a:lnTo>
                    <a:pt x="825055" y="822604"/>
                  </a:lnTo>
                  <a:lnTo>
                    <a:pt x="867308" y="822604"/>
                  </a:lnTo>
                  <a:lnTo>
                    <a:pt x="867308" y="816178"/>
                  </a:lnTo>
                  <a:lnTo>
                    <a:pt x="867308" y="778090"/>
                  </a:lnTo>
                  <a:lnTo>
                    <a:pt x="867308" y="736727"/>
                  </a:lnTo>
                  <a:lnTo>
                    <a:pt x="867308" y="699655"/>
                  </a:lnTo>
                  <a:lnTo>
                    <a:pt x="867308" y="653542"/>
                  </a:lnTo>
                  <a:close/>
                </a:path>
                <a:path w="915034" h="864235">
                  <a:moveTo>
                    <a:pt x="906259" y="644893"/>
                  </a:moveTo>
                  <a:lnTo>
                    <a:pt x="903820" y="644220"/>
                  </a:lnTo>
                  <a:lnTo>
                    <a:pt x="903820" y="646811"/>
                  </a:lnTo>
                  <a:lnTo>
                    <a:pt x="903820" y="651370"/>
                  </a:lnTo>
                  <a:lnTo>
                    <a:pt x="900036" y="650963"/>
                  </a:lnTo>
                  <a:lnTo>
                    <a:pt x="894943" y="650963"/>
                  </a:lnTo>
                  <a:lnTo>
                    <a:pt x="894943" y="646480"/>
                  </a:lnTo>
                  <a:lnTo>
                    <a:pt x="901458" y="646480"/>
                  </a:lnTo>
                  <a:lnTo>
                    <a:pt x="903820" y="646811"/>
                  </a:lnTo>
                  <a:lnTo>
                    <a:pt x="903820" y="644220"/>
                  </a:lnTo>
                  <a:lnTo>
                    <a:pt x="903211" y="644042"/>
                  </a:lnTo>
                  <a:lnTo>
                    <a:pt x="892505" y="644042"/>
                  </a:lnTo>
                  <a:lnTo>
                    <a:pt x="892505" y="661428"/>
                  </a:lnTo>
                  <a:lnTo>
                    <a:pt x="894943" y="661428"/>
                  </a:lnTo>
                  <a:lnTo>
                    <a:pt x="894943" y="653402"/>
                  </a:lnTo>
                  <a:lnTo>
                    <a:pt x="897877" y="653402"/>
                  </a:lnTo>
                  <a:lnTo>
                    <a:pt x="903084" y="661428"/>
                  </a:lnTo>
                  <a:lnTo>
                    <a:pt x="906018" y="661428"/>
                  </a:lnTo>
                  <a:lnTo>
                    <a:pt x="900772" y="653402"/>
                  </a:lnTo>
                  <a:lnTo>
                    <a:pt x="903719" y="653402"/>
                  </a:lnTo>
                  <a:lnTo>
                    <a:pt x="906259" y="652068"/>
                  </a:lnTo>
                  <a:lnTo>
                    <a:pt x="906259" y="651370"/>
                  </a:lnTo>
                  <a:lnTo>
                    <a:pt x="906259" y="646480"/>
                  </a:lnTo>
                  <a:lnTo>
                    <a:pt x="906259" y="644893"/>
                  </a:lnTo>
                  <a:close/>
                </a:path>
                <a:path w="915034" h="864235">
                  <a:moveTo>
                    <a:pt x="914412" y="644042"/>
                  </a:moveTo>
                  <a:lnTo>
                    <a:pt x="911961" y="641578"/>
                  </a:lnTo>
                  <a:lnTo>
                    <a:pt x="911961" y="645350"/>
                  </a:lnTo>
                  <a:lnTo>
                    <a:pt x="911961" y="660323"/>
                  </a:lnTo>
                  <a:lnTo>
                    <a:pt x="905738" y="666267"/>
                  </a:lnTo>
                  <a:lnTo>
                    <a:pt x="891159" y="666267"/>
                  </a:lnTo>
                  <a:lnTo>
                    <a:pt x="884923" y="660323"/>
                  </a:lnTo>
                  <a:lnTo>
                    <a:pt x="884923" y="645350"/>
                  </a:lnTo>
                  <a:lnTo>
                    <a:pt x="891159" y="639406"/>
                  </a:lnTo>
                  <a:lnTo>
                    <a:pt x="905738" y="639406"/>
                  </a:lnTo>
                  <a:lnTo>
                    <a:pt x="911961" y="645350"/>
                  </a:lnTo>
                  <a:lnTo>
                    <a:pt x="911961" y="641578"/>
                  </a:lnTo>
                  <a:lnTo>
                    <a:pt x="909815" y="639406"/>
                  </a:lnTo>
                  <a:lnTo>
                    <a:pt x="907364" y="636955"/>
                  </a:lnTo>
                  <a:lnTo>
                    <a:pt x="889533" y="636955"/>
                  </a:lnTo>
                  <a:lnTo>
                    <a:pt x="882484" y="644042"/>
                  </a:lnTo>
                  <a:lnTo>
                    <a:pt x="882484" y="661670"/>
                  </a:lnTo>
                  <a:lnTo>
                    <a:pt x="889533" y="668718"/>
                  </a:lnTo>
                  <a:lnTo>
                    <a:pt x="907364" y="668718"/>
                  </a:lnTo>
                  <a:lnTo>
                    <a:pt x="909815" y="666267"/>
                  </a:lnTo>
                  <a:lnTo>
                    <a:pt x="914412" y="661670"/>
                  </a:lnTo>
                  <a:lnTo>
                    <a:pt x="914412" y="644042"/>
                  </a:lnTo>
                  <a:close/>
                </a:path>
              </a:pathLst>
            </a:custGeom>
            <a:solidFill>
              <a:srgbClr val="FFFFFF"/>
            </a:solidFill>
          </p:spPr>
          <p:txBody>
            <a:bodyPr wrap="square" lIns="0" tIns="0" rIns="0" bIns="0" rtlCol="0"/>
            <a:lstStyle/>
            <a:p>
              <a:endParaRPr sz="1350">
                <a:solidFill>
                  <a:prstClr val="black"/>
                </a:solidFill>
                <a:latin typeface="Calibri" panose="020F0502020204030204"/>
              </a:endParaRPr>
            </a:p>
          </p:txBody>
        </p:sp>
        <p:sp>
          <p:nvSpPr>
            <p:cNvPr id="8" name="object 8"/>
            <p:cNvSpPr/>
            <p:nvPr/>
          </p:nvSpPr>
          <p:spPr>
            <a:xfrm>
              <a:off x="11153120" y="257928"/>
              <a:ext cx="386080" cy="431800"/>
            </a:xfrm>
            <a:custGeom>
              <a:avLst/>
              <a:gdLst/>
              <a:ahLst/>
              <a:cxnLst/>
              <a:rect l="l" t="t" r="r" b="b"/>
              <a:pathLst>
                <a:path w="386079" h="431800">
                  <a:moveTo>
                    <a:pt x="82191" y="0"/>
                  </a:moveTo>
                  <a:lnTo>
                    <a:pt x="39748" y="1445"/>
                  </a:lnTo>
                  <a:lnTo>
                    <a:pt x="0" y="6066"/>
                  </a:lnTo>
                  <a:lnTo>
                    <a:pt x="0" y="221000"/>
                  </a:lnTo>
                  <a:lnTo>
                    <a:pt x="10902" y="207682"/>
                  </a:lnTo>
                  <a:lnTo>
                    <a:pt x="23025" y="200842"/>
                  </a:lnTo>
                  <a:lnTo>
                    <a:pt x="44005" y="198323"/>
                  </a:lnTo>
                  <a:lnTo>
                    <a:pt x="81483" y="197963"/>
                  </a:lnTo>
                  <a:lnTo>
                    <a:pt x="122927" y="207162"/>
                  </a:lnTo>
                  <a:lnTo>
                    <a:pt x="169497" y="251026"/>
                  </a:lnTo>
                  <a:lnTo>
                    <a:pt x="186067" y="291408"/>
                  </a:lnTo>
                  <a:lnTo>
                    <a:pt x="189534" y="337320"/>
                  </a:lnTo>
                  <a:lnTo>
                    <a:pt x="189036" y="367775"/>
                  </a:lnTo>
                  <a:lnTo>
                    <a:pt x="189091" y="398507"/>
                  </a:lnTo>
                  <a:lnTo>
                    <a:pt x="189534" y="431795"/>
                  </a:lnTo>
                  <a:lnTo>
                    <a:pt x="385572" y="431795"/>
                  </a:lnTo>
                  <a:lnTo>
                    <a:pt x="385572" y="258783"/>
                  </a:lnTo>
                  <a:lnTo>
                    <a:pt x="364079" y="175844"/>
                  </a:lnTo>
                  <a:lnTo>
                    <a:pt x="342031" y="126671"/>
                  </a:lnTo>
                  <a:lnTo>
                    <a:pt x="306031" y="91891"/>
                  </a:lnTo>
                  <a:lnTo>
                    <a:pt x="242684" y="52129"/>
                  </a:lnTo>
                  <a:lnTo>
                    <a:pt x="181959" y="21599"/>
                  </a:lnTo>
                  <a:lnTo>
                    <a:pt x="129028" y="5470"/>
                  </a:lnTo>
                  <a:lnTo>
                    <a:pt x="82191" y="0"/>
                  </a:lnTo>
                  <a:close/>
                </a:path>
              </a:pathLst>
            </a:custGeom>
            <a:solidFill>
              <a:srgbClr val="84BD41"/>
            </a:solidFill>
          </p:spPr>
          <p:txBody>
            <a:bodyPr wrap="square" lIns="0" tIns="0" rIns="0" bIns="0" rtlCol="0"/>
            <a:lstStyle/>
            <a:p>
              <a:endParaRPr sz="1350">
                <a:solidFill>
                  <a:prstClr val="black"/>
                </a:solidFill>
                <a:latin typeface="Calibri" panose="020F0502020204030204"/>
              </a:endParaRPr>
            </a:p>
          </p:txBody>
        </p:sp>
        <p:sp>
          <p:nvSpPr>
            <p:cNvPr id="9" name="object 9"/>
            <p:cNvSpPr/>
            <p:nvPr/>
          </p:nvSpPr>
          <p:spPr>
            <a:xfrm>
              <a:off x="11342658" y="122877"/>
              <a:ext cx="196850" cy="394335"/>
            </a:xfrm>
            <a:custGeom>
              <a:avLst/>
              <a:gdLst/>
              <a:ahLst/>
              <a:cxnLst/>
              <a:rect l="l" t="t" r="r" b="b"/>
              <a:pathLst>
                <a:path w="196850" h="394334">
                  <a:moveTo>
                    <a:pt x="95656" y="0"/>
                  </a:moveTo>
                  <a:lnTo>
                    <a:pt x="62273" y="5525"/>
                  </a:lnTo>
                  <a:lnTo>
                    <a:pt x="31440" y="21178"/>
                  </a:lnTo>
                  <a:lnTo>
                    <a:pt x="8800" y="45578"/>
                  </a:lnTo>
                  <a:lnTo>
                    <a:pt x="0" y="77342"/>
                  </a:lnTo>
                  <a:lnTo>
                    <a:pt x="0" y="157060"/>
                  </a:lnTo>
                  <a:lnTo>
                    <a:pt x="4557" y="157061"/>
                  </a:lnTo>
                  <a:lnTo>
                    <a:pt x="20073" y="161934"/>
                  </a:lnTo>
                  <a:lnTo>
                    <a:pt x="95059" y="215518"/>
                  </a:lnTo>
                  <a:lnTo>
                    <a:pt x="137837" y="254838"/>
                  </a:lnTo>
                  <a:lnTo>
                    <a:pt x="162675" y="286519"/>
                  </a:lnTo>
                  <a:lnTo>
                    <a:pt x="179096" y="327281"/>
                  </a:lnTo>
                  <a:lnTo>
                    <a:pt x="196621" y="393839"/>
                  </a:lnTo>
                  <a:lnTo>
                    <a:pt x="196621" y="93294"/>
                  </a:lnTo>
                  <a:lnTo>
                    <a:pt x="186989" y="52308"/>
                  </a:lnTo>
                  <a:lnTo>
                    <a:pt x="162521" y="23172"/>
                  </a:lnTo>
                  <a:lnTo>
                    <a:pt x="129863" y="5774"/>
                  </a:lnTo>
                  <a:lnTo>
                    <a:pt x="95656" y="0"/>
                  </a:lnTo>
                  <a:close/>
                </a:path>
              </a:pathLst>
            </a:custGeom>
            <a:solidFill>
              <a:srgbClr val="FFC82D"/>
            </a:solidFill>
          </p:spPr>
          <p:txBody>
            <a:bodyPr wrap="square" lIns="0" tIns="0" rIns="0" bIns="0" rtlCol="0"/>
            <a:lstStyle/>
            <a:p>
              <a:endParaRPr sz="1350">
                <a:solidFill>
                  <a:prstClr val="black"/>
                </a:solidFill>
                <a:latin typeface="Calibri" panose="020F0502020204030204"/>
              </a:endParaRPr>
            </a:p>
          </p:txBody>
        </p:sp>
        <p:sp>
          <p:nvSpPr>
            <p:cNvPr id="10" name="object 10"/>
            <p:cNvSpPr/>
            <p:nvPr/>
          </p:nvSpPr>
          <p:spPr>
            <a:xfrm>
              <a:off x="11537807" y="257152"/>
              <a:ext cx="113664" cy="280035"/>
            </a:xfrm>
            <a:custGeom>
              <a:avLst/>
              <a:gdLst/>
              <a:ahLst/>
              <a:cxnLst/>
              <a:rect l="l" t="t" r="r" b="b"/>
              <a:pathLst>
                <a:path w="113665" h="280034">
                  <a:moveTo>
                    <a:pt x="80247" y="0"/>
                  </a:moveTo>
                  <a:lnTo>
                    <a:pt x="57529" y="1489"/>
                  </a:lnTo>
                  <a:lnTo>
                    <a:pt x="34313" y="7795"/>
                  </a:lnTo>
                  <a:lnTo>
                    <a:pt x="0" y="20718"/>
                  </a:lnTo>
                  <a:lnTo>
                    <a:pt x="2654" y="279633"/>
                  </a:lnTo>
                  <a:lnTo>
                    <a:pt x="18977" y="244623"/>
                  </a:lnTo>
                  <a:lnTo>
                    <a:pt x="31368" y="225388"/>
                  </a:lnTo>
                  <a:lnTo>
                    <a:pt x="46084" y="215121"/>
                  </a:lnTo>
                  <a:lnTo>
                    <a:pt x="69380" y="207014"/>
                  </a:lnTo>
                  <a:lnTo>
                    <a:pt x="92895" y="200673"/>
                  </a:lnTo>
                  <a:lnTo>
                    <a:pt x="106059" y="198818"/>
                  </a:lnTo>
                  <a:lnTo>
                    <a:pt x="111805" y="199290"/>
                  </a:lnTo>
                  <a:lnTo>
                    <a:pt x="113068" y="199928"/>
                  </a:lnTo>
                  <a:lnTo>
                    <a:pt x="113068" y="1528"/>
                  </a:lnTo>
                  <a:lnTo>
                    <a:pt x="80247" y="0"/>
                  </a:lnTo>
                  <a:close/>
                </a:path>
              </a:pathLst>
            </a:custGeom>
            <a:solidFill>
              <a:srgbClr val="046B38"/>
            </a:solidFill>
          </p:spPr>
          <p:txBody>
            <a:bodyPr wrap="square" lIns="0" tIns="0" rIns="0" bIns="0" rtlCol="0"/>
            <a:lstStyle/>
            <a:p>
              <a:endParaRPr sz="1350">
                <a:solidFill>
                  <a:prstClr val="black"/>
                </a:solidFill>
                <a:latin typeface="Calibri" panose="020F0502020204030204"/>
              </a:endParaRPr>
            </a:p>
          </p:txBody>
        </p:sp>
        <p:sp>
          <p:nvSpPr>
            <p:cNvPr id="11" name="object 11"/>
            <p:cNvSpPr/>
            <p:nvPr/>
          </p:nvSpPr>
          <p:spPr>
            <a:xfrm>
              <a:off x="11146635" y="100672"/>
              <a:ext cx="514350" cy="598805"/>
            </a:xfrm>
            <a:custGeom>
              <a:avLst/>
              <a:gdLst/>
              <a:ahLst/>
              <a:cxnLst/>
              <a:rect l="l" t="t" r="r" b="b"/>
              <a:pathLst>
                <a:path w="514350" h="598805">
                  <a:moveTo>
                    <a:pt x="455256" y="0"/>
                  </a:moveTo>
                  <a:lnTo>
                    <a:pt x="58712" y="0"/>
                  </a:lnTo>
                  <a:lnTo>
                    <a:pt x="35843" y="4637"/>
                  </a:lnTo>
                  <a:lnTo>
                    <a:pt x="17183" y="17279"/>
                  </a:lnTo>
                  <a:lnTo>
                    <a:pt x="4608" y="36020"/>
                  </a:lnTo>
                  <a:lnTo>
                    <a:pt x="0" y="58953"/>
                  </a:lnTo>
                  <a:lnTo>
                    <a:pt x="0" y="539800"/>
                  </a:lnTo>
                  <a:lnTo>
                    <a:pt x="4608" y="562733"/>
                  </a:lnTo>
                  <a:lnTo>
                    <a:pt x="17183" y="581474"/>
                  </a:lnTo>
                  <a:lnTo>
                    <a:pt x="35843" y="594116"/>
                  </a:lnTo>
                  <a:lnTo>
                    <a:pt x="58712" y="598754"/>
                  </a:lnTo>
                  <a:lnTo>
                    <a:pt x="455256" y="598754"/>
                  </a:lnTo>
                  <a:lnTo>
                    <a:pt x="478125" y="594116"/>
                  </a:lnTo>
                  <a:lnTo>
                    <a:pt x="494637" y="582929"/>
                  </a:lnTo>
                  <a:lnTo>
                    <a:pt x="58712" y="582929"/>
                  </a:lnTo>
                  <a:lnTo>
                    <a:pt x="42034" y="579545"/>
                  </a:lnTo>
                  <a:lnTo>
                    <a:pt x="28400" y="570309"/>
                  </a:lnTo>
                  <a:lnTo>
                    <a:pt x="19200" y="556601"/>
                  </a:lnTo>
                  <a:lnTo>
                    <a:pt x="15824" y="539800"/>
                  </a:lnTo>
                  <a:lnTo>
                    <a:pt x="15824" y="381406"/>
                  </a:lnTo>
                  <a:lnTo>
                    <a:pt x="29886" y="373032"/>
                  </a:lnTo>
                  <a:lnTo>
                    <a:pt x="45196" y="366795"/>
                  </a:lnTo>
                  <a:lnTo>
                    <a:pt x="61558" y="362900"/>
                  </a:lnTo>
                  <a:lnTo>
                    <a:pt x="64949" y="362635"/>
                  </a:lnTo>
                  <a:lnTo>
                    <a:pt x="15824" y="362635"/>
                  </a:lnTo>
                  <a:lnTo>
                    <a:pt x="15824" y="308292"/>
                  </a:lnTo>
                  <a:lnTo>
                    <a:pt x="30772" y="303291"/>
                  </a:lnTo>
                  <a:lnTo>
                    <a:pt x="46291" y="299632"/>
                  </a:lnTo>
                  <a:lnTo>
                    <a:pt x="62315" y="297385"/>
                  </a:lnTo>
                  <a:lnTo>
                    <a:pt x="78778" y="296621"/>
                  </a:lnTo>
                  <a:lnTo>
                    <a:pt x="152664" y="296621"/>
                  </a:lnTo>
                  <a:lnTo>
                    <a:pt x="138202" y="291452"/>
                  </a:lnTo>
                  <a:lnTo>
                    <a:pt x="15824" y="291452"/>
                  </a:lnTo>
                  <a:lnTo>
                    <a:pt x="15824" y="240906"/>
                  </a:lnTo>
                  <a:lnTo>
                    <a:pt x="30833" y="237339"/>
                  </a:lnTo>
                  <a:lnTo>
                    <a:pt x="46643" y="234648"/>
                  </a:lnTo>
                  <a:lnTo>
                    <a:pt x="62562" y="233033"/>
                  </a:lnTo>
                  <a:lnTo>
                    <a:pt x="75506" y="232596"/>
                  </a:lnTo>
                  <a:lnTo>
                    <a:pt x="167648" y="232596"/>
                  </a:lnTo>
                  <a:lnTo>
                    <a:pt x="138199" y="224510"/>
                  </a:lnTo>
                  <a:lnTo>
                    <a:pt x="15824" y="224510"/>
                  </a:lnTo>
                  <a:lnTo>
                    <a:pt x="15824" y="172440"/>
                  </a:lnTo>
                  <a:lnTo>
                    <a:pt x="31197" y="169627"/>
                  </a:lnTo>
                  <a:lnTo>
                    <a:pt x="46824" y="167587"/>
                  </a:lnTo>
                  <a:lnTo>
                    <a:pt x="62690" y="166345"/>
                  </a:lnTo>
                  <a:lnTo>
                    <a:pt x="78778" y="165925"/>
                  </a:lnTo>
                  <a:lnTo>
                    <a:pt x="178269" y="165925"/>
                  </a:lnTo>
                  <a:lnTo>
                    <a:pt x="162547" y="160983"/>
                  </a:lnTo>
                  <a:lnTo>
                    <a:pt x="141132" y="156260"/>
                  </a:lnTo>
                  <a:lnTo>
                    <a:pt x="15824" y="156260"/>
                  </a:lnTo>
                  <a:lnTo>
                    <a:pt x="15824" y="58953"/>
                  </a:lnTo>
                  <a:lnTo>
                    <a:pt x="19200" y="42147"/>
                  </a:lnTo>
                  <a:lnTo>
                    <a:pt x="28400" y="28440"/>
                  </a:lnTo>
                  <a:lnTo>
                    <a:pt x="42034" y="19207"/>
                  </a:lnTo>
                  <a:lnTo>
                    <a:pt x="58712" y="15824"/>
                  </a:lnTo>
                  <a:lnTo>
                    <a:pt x="494637" y="15824"/>
                  </a:lnTo>
                  <a:lnTo>
                    <a:pt x="478125" y="4637"/>
                  </a:lnTo>
                  <a:lnTo>
                    <a:pt x="455256" y="0"/>
                  </a:lnTo>
                  <a:close/>
                </a:path>
                <a:path w="514350" h="598805">
                  <a:moveTo>
                    <a:pt x="136497" y="361556"/>
                  </a:moveTo>
                  <a:lnTo>
                    <a:pt x="78778" y="361556"/>
                  </a:lnTo>
                  <a:lnTo>
                    <a:pt x="121511" y="370185"/>
                  </a:lnTo>
                  <a:lnTo>
                    <a:pt x="156414" y="393722"/>
                  </a:lnTo>
                  <a:lnTo>
                    <a:pt x="179940" y="428614"/>
                  </a:lnTo>
                  <a:lnTo>
                    <a:pt x="188569" y="471360"/>
                  </a:lnTo>
                  <a:lnTo>
                    <a:pt x="188569" y="582929"/>
                  </a:lnTo>
                  <a:lnTo>
                    <a:pt x="204393" y="582929"/>
                  </a:lnTo>
                  <a:lnTo>
                    <a:pt x="204393" y="471360"/>
                  </a:lnTo>
                  <a:lnTo>
                    <a:pt x="194522" y="422466"/>
                  </a:lnTo>
                  <a:lnTo>
                    <a:pt x="167603" y="382533"/>
                  </a:lnTo>
                  <a:lnTo>
                    <a:pt x="136497" y="361556"/>
                  </a:lnTo>
                  <a:close/>
                </a:path>
                <a:path w="514350" h="598805">
                  <a:moveTo>
                    <a:pt x="152664" y="296621"/>
                  </a:moveTo>
                  <a:lnTo>
                    <a:pt x="78778" y="296621"/>
                  </a:lnTo>
                  <a:lnTo>
                    <a:pt x="125225" y="302862"/>
                  </a:lnTo>
                  <a:lnTo>
                    <a:pt x="166964" y="320474"/>
                  </a:lnTo>
                  <a:lnTo>
                    <a:pt x="202326" y="347794"/>
                  </a:lnTo>
                  <a:lnTo>
                    <a:pt x="229648" y="383156"/>
                  </a:lnTo>
                  <a:lnTo>
                    <a:pt x="247263" y="424895"/>
                  </a:lnTo>
                  <a:lnTo>
                    <a:pt x="253504" y="471360"/>
                  </a:lnTo>
                  <a:lnTo>
                    <a:pt x="253504" y="582929"/>
                  </a:lnTo>
                  <a:lnTo>
                    <a:pt x="269341" y="582929"/>
                  </a:lnTo>
                  <a:lnTo>
                    <a:pt x="269341" y="471360"/>
                  </a:lnTo>
                  <a:lnTo>
                    <a:pt x="264417" y="428614"/>
                  </a:lnTo>
                  <a:lnTo>
                    <a:pt x="264308" y="427666"/>
                  </a:lnTo>
                  <a:lnTo>
                    <a:pt x="249972" y="387555"/>
                  </a:lnTo>
                  <a:lnTo>
                    <a:pt x="227476" y="352172"/>
                  </a:lnTo>
                  <a:lnTo>
                    <a:pt x="197965" y="322661"/>
                  </a:lnTo>
                  <a:lnTo>
                    <a:pt x="162582" y="300166"/>
                  </a:lnTo>
                  <a:lnTo>
                    <a:pt x="152664" y="296621"/>
                  </a:lnTo>
                  <a:close/>
                </a:path>
                <a:path w="514350" h="598805">
                  <a:moveTo>
                    <a:pt x="167648" y="232596"/>
                  </a:moveTo>
                  <a:lnTo>
                    <a:pt x="79874" y="232596"/>
                  </a:lnTo>
                  <a:lnTo>
                    <a:pt x="126915" y="237339"/>
                  </a:lnTo>
                  <a:lnTo>
                    <a:pt x="171751" y="251257"/>
                  </a:lnTo>
                  <a:lnTo>
                    <a:pt x="212325" y="273281"/>
                  </a:lnTo>
                  <a:lnTo>
                    <a:pt x="247676" y="302448"/>
                  </a:lnTo>
                  <a:lnTo>
                    <a:pt x="276844" y="337800"/>
                  </a:lnTo>
                  <a:lnTo>
                    <a:pt x="298868" y="378374"/>
                  </a:lnTo>
                  <a:lnTo>
                    <a:pt x="312786" y="423210"/>
                  </a:lnTo>
                  <a:lnTo>
                    <a:pt x="317639" y="471360"/>
                  </a:lnTo>
                  <a:lnTo>
                    <a:pt x="317639" y="582929"/>
                  </a:lnTo>
                  <a:lnTo>
                    <a:pt x="333463" y="582929"/>
                  </a:lnTo>
                  <a:lnTo>
                    <a:pt x="333463" y="471360"/>
                  </a:lnTo>
                  <a:lnTo>
                    <a:pt x="329360" y="425578"/>
                  </a:lnTo>
                  <a:lnTo>
                    <a:pt x="317543" y="382533"/>
                  </a:lnTo>
                  <a:lnTo>
                    <a:pt x="298693" y="342809"/>
                  </a:lnTo>
                  <a:lnTo>
                    <a:pt x="273567" y="307261"/>
                  </a:lnTo>
                  <a:lnTo>
                    <a:pt x="242871" y="276564"/>
                  </a:lnTo>
                  <a:lnTo>
                    <a:pt x="207325" y="251436"/>
                  </a:lnTo>
                  <a:lnTo>
                    <a:pt x="167648" y="232596"/>
                  </a:lnTo>
                  <a:close/>
                </a:path>
                <a:path w="514350" h="598805">
                  <a:moveTo>
                    <a:pt x="178269" y="165925"/>
                  </a:moveTo>
                  <a:lnTo>
                    <a:pt x="78778" y="165925"/>
                  </a:lnTo>
                  <a:lnTo>
                    <a:pt x="128342" y="169922"/>
                  </a:lnTo>
                  <a:lnTo>
                    <a:pt x="175400" y="181496"/>
                  </a:lnTo>
                  <a:lnTo>
                    <a:pt x="219313" y="200015"/>
                  </a:lnTo>
                  <a:lnTo>
                    <a:pt x="258888" y="224510"/>
                  </a:lnTo>
                  <a:lnTo>
                    <a:pt x="295151" y="255381"/>
                  </a:lnTo>
                  <a:lnTo>
                    <a:pt x="325798" y="290968"/>
                  </a:lnTo>
                  <a:lnTo>
                    <a:pt x="350747" y="330988"/>
                  </a:lnTo>
                  <a:lnTo>
                    <a:pt x="369358" y="374810"/>
                  </a:lnTo>
                  <a:lnTo>
                    <a:pt x="380993" y="421806"/>
                  </a:lnTo>
                  <a:lnTo>
                    <a:pt x="385013" y="471360"/>
                  </a:lnTo>
                  <a:lnTo>
                    <a:pt x="385013" y="582929"/>
                  </a:lnTo>
                  <a:lnTo>
                    <a:pt x="400837" y="582929"/>
                  </a:lnTo>
                  <a:lnTo>
                    <a:pt x="400837" y="458063"/>
                  </a:lnTo>
                  <a:lnTo>
                    <a:pt x="411002" y="423210"/>
                  </a:lnTo>
                  <a:lnTo>
                    <a:pt x="411493" y="422466"/>
                  </a:lnTo>
                  <a:lnTo>
                    <a:pt x="421294" y="408952"/>
                  </a:lnTo>
                  <a:lnTo>
                    <a:pt x="400837" y="408952"/>
                  </a:lnTo>
                  <a:lnTo>
                    <a:pt x="400818" y="372757"/>
                  </a:lnTo>
                  <a:lnTo>
                    <a:pt x="385000" y="372757"/>
                  </a:lnTo>
                  <a:lnTo>
                    <a:pt x="385000" y="372552"/>
                  </a:lnTo>
                  <a:lnTo>
                    <a:pt x="384034" y="370185"/>
                  </a:lnTo>
                  <a:lnTo>
                    <a:pt x="375431" y="347262"/>
                  </a:lnTo>
                  <a:lnTo>
                    <a:pt x="363835" y="322835"/>
                  </a:lnTo>
                  <a:lnTo>
                    <a:pt x="350364" y="299632"/>
                  </a:lnTo>
                  <a:lnTo>
                    <a:pt x="335051" y="277609"/>
                  </a:lnTo>
                  <a:lnTo>
                    <a:pt x="335053" y="258305"/>
                  </a:lnTo>
                  <a:lnTo>
                    <a:pt x="319239" y="258305"/>
                  </a:lnTo>
                  <a:lnTo>
                    <a:pt x="308351" y="246628"/>
                  </a:lnTo>
                  <a:lnTo>
                    <a:pt x="296903" y="235502"/>
                  </a:lnTo>
                  <a:lnTo>
                    <a:pt x="284917" y="224947"/>
                  </a:lnTo>
                  <a:lnTo>
                    <a:pt x="272414" y="214985"/>
                  </a:lnTo>
                  <a:lnTo>
                    <a:pt x="272425" y="203758"/>
                  </a:lnTo>
                  <a:lnTo>
                    <a:pt x="256603" y="203758"/>
                  </a:lnTo>
                  <a:lnTo>
                    <a:pt x="244111" y="195846"/>
                  </a:lnTo>
                  <a:lnTo>
                    <a:pt x="231241" y="188502"/>
                  </a:lnTo>
                  <a:lnTo>
                    <a:pt x="218009" y="181745"/>
                  </a:lnTo>
                  <a:lnTo>
                    <a:pt x="204431" y="175590"/>
                  </a:lnTo>
                  <a:lnTo>
                    <a:pt x="204450" y="169227"/>
                  </a:lnTo>
                  <a:lnTo>
                    <a:pt x="188772" y="169227"/>
                  </a:lnTo>
                  <a:lnTo>
                    <a:pt x="178269" y="165925"/>
                  </a:lnTo>
                  <a:close/>
                </a:path>
                <a:path w="514350" h="598805">
                  <a:moveTo>
                    <a:pt x="513968" y="362203"/>
                  </a:moveTo>
                  <a:lnTo>
                    <a:pt x="498144" y="362203"/>
                  </a:lnTo>
                  <a:lnTo>
                    <a:pt x="498144" y="539800"/>
                  </a:lnTo>
                  <a:lnTo>
                    <a:pt x="494768" y="556601"/>
                  </a:lnTo>
                  <a:lnTo>
                    <a:pt x="485568" y="570309"/>
                  </a:lnTo>
                  <a:lnTo>
                    <a:pt x="471934" y="579545"/>
                  </a:lnTo>
                  <a:lnTo>
                    <a:pt x="455256" y="582929"/>
                  </a:lnTo>
                  <a:lnTo>
                    <a:pt x="494637" y="582929"/>
                  </a:lnTo>
                  <a:lnTo>
                    <a:pt x="496785" y="581474"/>
                  </a:lnTo>
                  <a:lnTo>
                    <a:pt x="509360" y="562733"/>
                  </a:lnTo>
                  <a:lnTo>
                    <a:pt x="513968" y="539800"/>
                  </a:lnTo>
                  <a:lnTo>
                    <a:pt x="513968" y="362203"/>
                  </a:lnTo>
                  <a:close/>
                </a:path>
                <a:path w="514350" h="598805">
                  <a:moveTo>
                    <a:pt x="513968" y="297040"/>
                  </a:moveTo>
                  <a:lnTo>
                    <a:pt x="498144" y="297040"/>
                  </a:lnTo>
                  <a:lnTo>
                    <a:pt x="498144" y="346290"/>
                  </a:lnTo>
                  <a:lnTo>
                    <a:pt x="468126" y="352843"/>
                  </a:lnTo>
                  <a:lnTo>
                    <a:pt x="441275" y="366101"/>
                  </a:lnTo>
                  <a:lnTo>
                    <a:pt x="418533" y="385118"/>
                  </a:lnTo>
                  <a:lnTo>
                    <a:pt x="400837" y="408952"/>
                  </a:lnTo>
                  <a:lnTo>
                    <a:pt x="421294" y="408952"/>
                  </a:lnTo>
                  <a:lnTo>
                    <a:pt x="432341" y="393722"/>
                  </a:lnTo>
                  <a:lnTo>
                    <a:pt x="462221" y="372552"/>
                  </a:lnTo>
                  <a:lnTo>
                    <a:pt x="498144" y="362203"/>
                  </a:lnTo>
                  <a:lnTo>
                    <a:pt x="513968" y="362203"/>
                  </a:lnTo>
                  <a:lnTo>
                    <a:pt x="513968" y="297040"/>
                  </a:lnTo>
                  <a:close/>
                </a:path>
                <a:path w="514350" h="598805">
                  <a:moveTo>
                    <a:pt x="361230" y="39052"/>
                  </a:moveTo>
                  <a:lnTo>
                    <a:pt x="335076" y="39052"/>
                  </a:lnTo>
                  <a:lnTo>
                    <a:pt x="355275" y="52824"/>
                  </a:lnTo>
                  <a:lnTo>
                    <a:pt x="370993" y="71429"/>
                  </a:lnTo>
                  <a:lnTo>
                    <a:pt x="381237" y="93861"/>
                  </a:lnTo>
                  <a:lnTo>
                    <a:pt x="385013" y="119113"/>
                  </a:lnTo>
                  <a:lnTo>
                    <a:pt x="385000" y="372757"/>
                  </a:lnTo>
                  <a:lnTo>
                    <a:pt x="400818" y="372757"/>
                  </a:lnTo>
                  <a:lnTo>
                    <a:pt x="400799" y="334797"/>
                  </a:lnTo>
                  <a:lnTo>
                    <a:pt x="422254" y="320114"/>
                  </a:lnTo>
                  <a:lnTo>
                    <a:pt x="432768" y="315036"/>
                  </a:lnTo>
                  <a:lnTo>
                    <a:pt x="400837" y="315036"/>
                  </a:lnTo>
                  <a:lnTo>
                    <a:pt x="400735" y="258800"/>
                  </a:lnTo>
                  <a:lnTo>
                    <a:pt x="423456" y="248587"/>
                  </a:lnTo>
                  <a:lnTo>
                    <a:pt x="446312" y="241096"/>
                  </a:lnTo>
                  <a:lnTo>
                    <a:pt x="400837" y="241096"/>
                  </a:lnTo>
                  <a:lnTo>
                    <a:pt x="400837" y="185966"/>
                  </a:lnTo>
                  <a:lnTo>
                    <a:pt x="424060" y="178150"/>
                  </a:lnTo>
                  <a:lnTo>
                    <a:pt x="448071" y="172189"/>
                  </a:lnTo>
                  <a:lnTo>
                    <a:pt x="467292" y="169062"/>
                  </a:lnTo>
                  <a:lnTo>
                    <a:pt x="400837" y="169062"/>
                  </a:lnTo>
                  <a:lnTo>
                    <a:pt x="400837" y="119113"/>
                  </a:lnTo>
                  <a:lnTo>
                    <a:pt x="394162" y="82745"/>
                  </a:lnTo>
                  <a:lnTo>
                    <a:pt x="376254" y="51944"/>
                  </a:lnTo>
                  <a:lnTo>
                    <a:pt x="361230" y="39052"/>
                  </a:lnTo>
                  <a:close/>
                </a:path>
                <a:path w="514350" h="598805">
                  <a:moveTo>
                    <a:pt x="78778" y="345732"/>
                  </a:moveTo>
                  <a:lnTo>
                    <a:pt x="61869" y="346862"/>
                  </a:lnTo>
                  <a:lnTo>
                    <a:pt x="45643" y="350154"/>
                  </a:lnTo>
                  <a:lnTo>
                    <a:pt x="30247" y="355461"/>
                  </a:lnTo>
                  <a:lnTo>
                    <a:pt x="15824" y="362635"/>
                  </a:lnTo>
                  <a:lnTo>
                    <a:pt x="64949" y="362635"/>
                  </a:lnTo>
                  <a:lnTo>
                    <a:pt x="78778" y="361556"/>
                  </a:lnTo>
                  <a:lnTo>
                    <a:pt x="136497" y="361556"/>
                  </a:lnTo>
                  <a:lnTo>
                    <a:pt x="127675" y="355606"/>
                  </a:lnTo>
                  <a:lnTo>
                    <a:pt x="78778" y="345732"/>
                  </a:lnTo>
                  <a:close/>
                </a:path>
                <a:path w="514350" h="598805">
                  <a:moveTo>
                    <a:pt x="513968" y="232790"/>
                  </a:moveTo>
                  <a:lnTo>
                    <a:pt x="498144" y="232790"/>
                  </a:lnTo>
                  <a:lnTo>
                    <a:pt x="498144" y="281177"/>
                  </a:lnTo>
                  <a:lnTo>
                    <a:pt x="471644" y="284650"/>
                  </a:lnTo>
                  <a:lnTo>
                    <a:pt x="446419" y="291620"/>
                  </a:lnTo>
                  <a:lnTo>
                    <a:pt x="422730" y="301834"/>
                  </a:lnTo>
                  <a:lnTo>
                    <a:pt x="400837" y="315036"/>
                  </a:lnTo>
                  <a:lnTo>
                    <a:pt x="432768" y="315036"/>
                  </a:lnTo>
                  <a:lnTo>
                    <a:pt x="445847" y="308717"/>
                  </a:lnTo>
                  <a:lnTo>
                    <a:pt x="471252" y="300921"/>
                  </a:lnTo>
                  <a:lnTo>
                    <a:pt x="498144" y="297040"/>
                  </a:lnTo>
                  <a:lnTo>
                    <a:pt x="513968" y="297040"/>
                  </a:lnTo>
                  <a:lnTo>
                    <a:pt x="513968" y="232790"/>
                  </a:lnTo>
                  <a:close/>
                </a:path>
                <a:path w="514350" h="598805">
                  <a:moveTo>
                    <a:pt x="78778" y="280796"/>
                  </a:moveTo>
                  <a:lnTo>
                    <a:pt x="62413" y="281492"/>
                  </a:lnTo>
                  <a:lnTo>
                    <a:pt x="46429" y="283538"/>
                  </a:lnTo>
                  <a:lnTo>
                    <a:pt x="30881" y="286878"/>
                  </a:lnTo>
                  <a:lnTo>
                    <a:pt x="15824" y="291452"/>
                  </a:lnTo>
                  <a:lnTo>
                    <a:pt x="138202" y="291452"/>
                  </a:lnTo>
                  <a:lnTo>
                    <a:pt x="122472" y="285829"/>
                  </a:lnTo>
                  <a:lnTo>
                    <a:pt x="78778" y="280796"/>
                  </a:lnTo>
                  <a:close/>
                </a:path>
                <a:path w="514350" h="598805">
                  <a:moveTo>
                    <a:pt x="350157" y="29552"/>
                  </a:moveTo>
                  <a:lnTo>
                    <a:pt x="303187" y="29552"/>
                  </a:lnTo>
                  <a:lnTo>
                    <a:pt x="311467" y="30746"/>
                  </a:lnTo>
                  <a:lnTo>
                    <a:pt x="319252" y="32931"/>
                  </a:lnTo>
                  <a:lnTo>
                    <a:pt x="319239" y="258305"/>
                  </a:lnTo>
                  <a:lnTo>
                    <a:pt x="335053" y="258305"/>
                  </a:lnTo>
                  <a:lnTo>
                    <a:pt x="335076" y="39052"/>
                  </a:lnTo>
                  <a:lnTo>
                    <a:pt x="361230" y="39052"/>
                  </a:lnTo>
                  <a:lnTo>
                    <a:pt x="350157" y="29552"/>
                  </a:lnTo>
                  <a:close/>
                </a:path>
                <a:path w="514350" h="598805">
                  <a:moveTo>
                    <a:pt x="513968" y="166166"/>
                  </a:moveTo>
                  <a:lnTo>
                    <a:pt x="498144" y="166166"/>
                  </a:lnTo>
                  <a:lnTo>
                    <a:pt x="498144" y="216941"/>
                  </a:lnTo>
                  <a:lnTo>
                    <a:pt x="472485" y="219397"/>
                  </a:lnTo>
                  <a:lnTo>
                    <a:pt x="447624" y="224323"/>
                  </a:lnTo>
                  <a:lnTo>
                    <a:pt x="423696" y="231596"/>
                  </a:lnTo>
                  <a:lnTo>
                    <a:pt x="400837" y="241096"/>
                  </a:lnTo>
                  <a:lnTo>
                    <a:pt x="446312" y="241096"/>
                  </a:lnTo>
                  <a:lnTo>
                    <a:pt x="447363" y="240752"/>
                  </a:lnTo>
                  <a:lnTo>
                    <a:pt x="472009" y="235502"/>
                  </a:lnTo>
                  <a:lnTo>
                    <a:pt x="471687" y="235502"/>
                  </a:lnTo>
                  <a:lnTo>
                    <a:pt x="498144" y="232790"/>
                  </a:lnTo>
                  <a:lnTo>
                    <a:pt x="513968" y="232790"/>
                  </a:lnTo>
                  <a:lnTo>
                    <a:pt x="513968" y="166166"/>
                  </a:lnTo>
                  <a:close/>
                </a:path>
                <a:path w="514350" h="598805">
                  <a:moveTo>
                    <a:pt x="78778" y="216661"/>
                  </a:moveTo>
                  <a:lnTo>
                    <a:pt x="62612" y="217168"/>
                  </a:lnTo>
                  <a:lnTo>
                    <a:pt x="46710" y="218667"/>
                  </a:lnTo>
                  <a:lnTo>
                    <a:pt x="31104" y="221125"/>
                  </a:lnTo>
                  <a:lnTo>
                    <a:pt x="15824" y="224510"/>
                  </a:lnTo>
                  <a:lnTo>
                    <a:pt x="138199" y="224510"/>
                  </a:lnTo>
                  <a:lnTo>
                    <a:pt x="124559" y="220765"/>
                  </a:lnTo>
                  <a:lnTo>
                    <a:pt x="78778" y="216661"/>
                  </a:lnTo>
                  <a:close/>
                </a:path>
                <a:path w="514350" h="598805">
                  <a:moveTo>
                    <a:pt x="272575" y="37909"/>
                  </a:moveTo>
                  <a:lnTo>
                    <a:pt x="256743" y="37909"/>
                  </a:lnTo>
                  <a:lnTo>
                    <a:pt x="256725" y="58953"/>
                  </a:lnTo>
                  <a:lnTo>
                    <a:pt x="256603" y="203758"/>
                  </a:lnTo>
                  <a:lnTo>
                    <a:pt x="272425" y="203758"/>
                  </a:lnTo>
                  <a:lnTo>
                    <a:pt x="272545" y="70326"/>
                  </a:lnTo>
                  <a:lnTo>
                    <a:pt x="272575" y="37909"/>
                  </a:lnTo>
                  <a:close/>
                </a:path>
                <a:path w="514350" h="598805">
                  <a:moveTo>
                    <a:pt x="315785" y="15824"/>
                  </a:moveTo>
                  <a:lnTo>
                    <a:pt x="273634" y="15824"/>
                  </a:lnTo>
                  <a:lnTo>
                    <a:pt x="240089" y="28880"/>
                  </a:lnTo>
                  <a:lnTo>
                    <a:pt x="213277" y="51944"/>
                  </a:lnTo>
                  <a:lnTo>
                    <a:pt x="195427" y="82745"/>
                  </a:lnTo>
                  <a:lnTo>
                    <a:pt x="188772" y="119113"/>
                  </a:lnTo>
                  <a:lnTo>
                    <a:pt x="188772" y="169227"/>
                  </a:lnTo>
                  <a:lnTo>
                    <a:pt x="204450" y="169227"/>
                  </a:lnTo>
                  <a:lnTo>
                    <a:pt x="204506" y="150101"/>
                  </a:lnTo>
                  <a:lnTo>
                    <a:pt x="204596" y="119113"/>
                  </a:lnTo>
                  <a:lnTo>
                    <a:pt x="219316" y="70326"/>
                  </a:lnTo>
                  <a:lnTo>
                    <a:pt x="256743" y="37909"/>
                  </a:lnTo>
                  <a:lnTo>
                    <a:pt x="272575" y="37909"/>
                  </a:lnTo>
                  <a:lnTo>
                    <a:pt x="272580" y="32283"/>
                  </a:lnTo>
                  <a:lnTo>
                    <a:pt x="279704" y="30479"/>
                  </a:lnTo>
                  <a:lnTo>
                    <a:pt x="287019" y="29552"/>
                  </a:lnTo>
                  <a:lnTo>
                    <a:pt x="350157" y="29552"/>
                  </a:lnTo>
                  <a:lnTo>
                    <a:pt x="349374" y="28880"/>
                  </a:lnTo>
                  <a:lnTo>
                    <a:pt x="315785" y="15824"/>
                  </a:lnTo>
                  <a:close/>
                </a:path>
                <a:path w="514350" h="598805">
                  <a:moveTo>
                    <a:pt x="494637" y="15824"/>
                  </a:moveTo>
                  <a:lnTo>
                    <a:pt x="455256" y="15824"/>
                  </a:lnTo>
                  <a:lnTo>
                    <a:pt x="471934" y="19207"/>
                  </a:lnTo>
                  <a:lnTo>
                    <a:pt x="485568" y="28440"/>
                  </a:lnTo>
                  <a:lnTo>
                    <a:pt x="494768" y="42147"/>
                  </a:lnTo>
                  <a:lnTo>
                    <a:pt x="498144" y="58953"/>
                  </a:lnTo>
                  <a:lnTo>
                    <a:pt x="498144" y="150317"/>
                  </a:lnTo>
                  <a:lnTo>
                    <a:pt x="472871" y="152210"/>
                  </a:lnTo>
                  <a:lnTo>
                    <a:pt x="448176" y="156013"/>
                  </a:lnTo>
                  <a:lnTo>
                    <a:pt x="424139" y="161654"/>
                  </a:lnTo>
                  <a:lnTo>
                    <a:pt x="400837" y="169062"/>
                  </a:lnTo>
                  <a:lnTo>
                    <a:pt x="467292" y="169062"/>
                  </a:lnTo>
                  <a:lnTo>
                    <a:pt x="472792" y="168167"/>
                  </a:lnTo>
                  <a:lnTo>
                    <a:pt x="498144" y="166166"/>
                  </a:lnTo>
                  <a:lnTo>
                    <a:pt x="513968" y="166166"/>
                  </a:lnTo>
                  <a:lnTo>
                    <a:pt x="513968" y="58953"/>
                  </a:lnTo>
                  <a:lnTo>
                    <a:pt x="509360" y="36020"/>
                  </a:lnTo>
                  <a:lnTo>
                    <a:pt x="496785" y="17279"/>
                  </a:lnTo>
                  <a:lnTo>
                    <a:pt x="494637" y="15824"/>
                  </a:lnTo>
                  <a:close/>
                </a:path>
                <a:path w="514350" h="598805">
                  <a:moveTo>
                    <a:pt x="78778" y="150101"/>
                  </a:moveTo>
                  <a:lnTo>
                    <a:pt x="62712" y="150495"/>
                  </a:lnTo>
                  <a:lnTo>
                    <a:pt x="46853" y="151666"/>
                  </a:lnTo>
                  <a:lnTo>
                    <a:pt x="31218" y="153594"/>
                  </a:lnTo>
                  <a:lnTo>
                    <a:pt x="15824" y="156260"/>
                  </a:lnTo>
                  <a:lnTo>
                    <a:pt x="141132" y="156260"/>
                  </a:lnTo>
                  <a:lnTo>
                    <a:pt x="135380" y="154992"/>
                  </a:lnTo>
                  <a:lnTo>
                    <a:pt x="107410" y="151337"/>
                  </a:lnTo>
                  <a:lnTo>
                    <a:pt x="78778" y="150101"/>
                  </a:lnTo>
                  <a:close/>
                </a:path>
              </a:pathLst>
            </a:custGeom>
            <a:solidFill>
              <a:srgbClr val="2D2826"/>
            </a:solidFill>
          </p:spPr>
          <p:txBody>
            <a:bodyPr wrap="square" lIns="0" tIns="0" rIns="0" bIns="0" rtlCol="0"/>
            <a:lstStyle/>
            <a:p>
              <a:endParaRPr sz="1350">
                <a:solidFill>
                  <a:prstClr val="black"/>
                </a:solidFill>
                <a:latin typeface="Calibri" panose="020F0502020204030204"/>
              </a:endParaRPr>
            </a:p>
          </p:txBody>
        </p:sp>
        <p:pic>
          <p:nvPicPr>
            <p:cNvPr id="12" name="object 12"/>
            <p:cNvPicPr/>
            <p:nvPr/>
          </p:nvPicPr>
          <p:blipFill>
            <a:blip r:embed="rId3" cstate="print"/>
            <a:stretch>
              <a:fillRect/>
            </a:stretch>
          </p:blipFill>
          <p:spPr>
            <a:xfrm>
              <a:off x="3567863" y="548678"/>
              <a:ext cx="1047036" cy="374865"/>
            </a:xfrm>
            <a:prstGeom prst="rect">
              <a:avLst/>
            </a:prstGeom>
          </p:spPr>
        </p:pic>
        <p:pic>
          <p:nvPicPr>
            <p:cNvPr id="13" name="object 13"/>
            <p:cNvPicPr/>
            <p:nvPr/>
          </p:nvPicPr>
          <p:blipFill>
            <a:blip r:embed="rId4" cstate="print"/>
            <a:stretch>
              <a:fillRect/>
            </a:stretch>
          </p:blipFill>
          <p:spPr>
            <a:xfrm>
              <a:off x="4954777" y="556806"/>
              <a:ext cx="1063491" cy="358609"/>
            </a:xfrm>
            <a:prstGeom prst="rect">
              <a:avLst/>
            </a:prstGeom>
          </p:spPr>
        </p:pic>
      </p:grpSp>
      <p:sp>
        <p:nvSpPr>
          <p:cNvPr id="14" name="object 14"/>
          <p:cNvSpPr txBox="1"/>
          <p:nvPr/>
        </p:nvSpPr>
        <p:spPr>
          <a:xfrm>
            <a:off x="1653122" y="942286"/>
            <a:ext cx="2061210" cy="182742"/>
          </a:xfrm>
          <a:prstGeom prst="rect">
            <a:avLst/>
          </a:prstGeom>
        </p:spPr>
        <p:txBody>
          <a:bodyPr vert="horz" wrap="square" lIns="0" tIns="9525" rIns="0" bIns="0" rtlCol="0">
            <a:spAutoFit/>
          </a:bodyPr>
          <a:lstStyle/>
          <a:p>
            <a:pPr marL="9525">
              <a:spcBef>
                <a:spcPts val="75"/>
              </a:spcBef>
              <a:tabLst>
                <a:tab pos="1524000" algn="l"/>
              </a:tabLst>
            </a:pPr>
            <a:r>
              <a:rPr sz="1125" spc="-8">
                <a:solidFill>
                  <a:srgbClr val="EAAA00"/>
                </a:solidFill>
                <a:latin typeface="Gotham Bold"/>
                <a:cs typeface="Gotham Bold"/>
              </a:rPr>
              <a:t>BRAND</a:t>
            </a:r>
            <a:r>
              <a:rPr sz="1125">
                <a:solidFill>
                  <a:srgbClr val="EAAA00"/>
                </a:solidFill>
                <a:latin typeface="Gotham Bold"/>
                <a:cs typeface="Gotham Bold"/>
              </a:rPr>
              <a:t>	RM</a:t>
            </a:r>
            <a:r>
              <a:rPr sz="1125" spc="-4">
                <a:solidFill>
                  <a:srgbClr val="EAAA00"/>
                </a:solidFill>
                <a:latin typeface="Gotham Bold"/>
                <a:cs typeface="Gotham Bold"/>
              </a:rPr>
              <a:t> </a:t>
            </a:r>
            <a:r>
              <a:rPr sz="1125" spc="-19">
                <a:solidFill>
                  <a:srgbClr val="EAAA00"/>
                </a:solidFill>
                <a:latin typeface="Gotham Bold"/>
                <a:cs typeface="Gotham Bold"/>
              </a:rPr>
              <a:t>108</a:t>
            </a:r>
            <a:endParaRPr sz="1125">
              <a:solidFill>
                <a:prstClr val="black"/>
              </a:solidFill>
              <a:latin typeface="Gotham Bold"/>
              <a:cs typeface="Gotham Bold"/>
            </a:endParaRPr>
          </a:p>
        </p:txBody>
      </p:sp>
      <p:pic>
        <p:nvPicPr>
          <p:cNvPr id="15" name="object 15"/>
          <p:cNvPicPr/>
          <p:nvPr/>
        </p:nvPicPr>
        <p:blipFill>
          <a:blip r:embed="rId5" cstate="print"/>
          <a:stretch>
            <a:fillRect/>
          </a:stretch>
        </p:blipFill>
        <p:spPr>
          <a:xfrm>
            <a:off x="1662647" y="1927303"/>
            <a:ext cx="1200150" cy="372055"/>
          </a:xfrm>
          <a:prstGeom prst="rect">
            <a:avLst/>
          </a:prstGeom>
        </p:spPr>
      </p:pic>
      <p:pic>
        <p:nvPicPr>
          <p:cNvPr id="16" name="object 16"/>
          <p:cNvPicPr/>
          <p:nvPr/>
        </p:nvPicPr>
        <p:blipFill>
          <a:blip r:embed="rId6" cstate="print"/>
          <a:stretch>
            <a:fillRect/>
          </a:stretch>
        </p:blipFill>
        <p:spPr>
          <a:xfrm>
            <a:off x="2953742" y="2028224"/>
            <a:ext cx="1200149" cy="170214"/>
          </a:xfrm>
          <a:prstGeom prst="rect">
            <a:avLst/>
          </a:prstGeom>
        </p:spPr>
      </p:pic>
      <p:sp>
        <p:nvSpPr>
          <p:cNvPr id="17" name="object 17"/>
          <p:cNvSpPr txBox="1"/>
          <p:nvPr/>
        </p:nvSpPr>
        <p:spPr>
          <a:xfrm>
            <a:off x="3249473" y="4716537"/>
            <a:ext cx="492919" cy="534890"/>
          </a:xfrm>
          <a:prstGeom prst="rect">
            <a:avLst/>
          </a:prstGeom>
        </p:spPr>
        <p:txBody>
          <a:bodyPr vert="horz" wrap="square" lIns="0" tIns="9525" rIns="0" bIns="0" rtlCol="0">
            <a:spAutoFit/>
          </a:bodyPr>
          <a:lstStyle/>
          <a:p>
            <a:pPr marL="9525" marR="3810">
              <a:lnSpc>
                <a:spcPct val="131300"/>
              </a:lnSpc>
              <a:spcBef>
                <a:spcPts val="75"/>
              </a:spcBef>
            </a:pPr>
            <a:r>
              <a:rPr sz="900" spc="49">
                <a:solidFill>
                  <a:srgbClr val="231F20"/>
                </a:solidFill>
                <a:latin typeface="Arial"/>
                <a:cs typeface="Arial"/>
              </a:rPr>
              <a:t>High </a:t>
            </a:r>
            <a:r>
              <a:rPr sz="900" spc="45">
                <a:solidFill>
                  <a:srgbClr val="231F20"/>
                </a:solidFill>
                <a:latin typeface="Arial"/>
                <a:cs typeface="Arial"/>
              </a:rPr>
              <a:t>Average </a:t>
            </a:r>
            <a:r>
              <a:rPr sz="900" spc="53">
                <a:solidFill>
                  <a:srgbClr val="231F20"/>
                </a:solidFill>
                <a:latin typeface="Arial"/>
                <a:cs typeface="Arial"/>
              </a:rPr>
              <a:t>Low</a:t>
            </a:r>
            <a:endParaRPr sz="900">
              <a:solidFill>
                <a:prstClr val="black"/>
              </a:solidFill>
              <a:latin typeface="Arial"/>
              <a:cs typeface="Arial"/>
            </a:endParaRPr>
          </a:p>
        </p:txBody>
      </p:sp>
      <p:sp>
        <p:nvSpPr>
          <p:cNvPr id="18" name="object 18"/>
          <p:cNvSpPr txBox="1"/>
          <p:nvPr/>
        </p:nvSpPr>
        <p:spPr>
          <a:xfrm>
            <a:off x="3053110" y="4459280"/>
            <a:ext cx="1800701" cy="159659"/>
          </a:xfrm>
          <a:prstGeom prst="rect">
            <a:avLst/>
          </a:prstGeom>
        </p:spPr>
        <p:txBody>
          <a:bodyPr vert="horz" wrap="square" lIns="0" tIns="9525" rIns="0" bIns="0" rtlCol="0">
            <a:spAutoFit/>
          </a:bodyPr>
          <a:lstStyle/>
          <a:p>
            <a:pPr marL="9525">
              <a:spcBef>
                <a:spcPts val="75"/>
              </a:spcBef>
              <a:tabLst>
                <a:tab pos="1423511" algn="l"/>
              </a:tabLst>
            </a:pPr>
            <a:r>
              <a:rPr sz="975" b="1" spc="-8">
                <a:solidFill>
                  <a:srgbClr val="0E4633"/>
                </a:solidFill>
                <a:latin typeface="Gotham Black"/>
                <a:cs typeface="Gotham Black"/>
              </a:rPr>
              <a:t>YIELD</a:t>
            </a:r>
            <a:r>
              <a:rPr sz="975" b="1">
                <a:solidFill>
                  <a:srgbClr val="0E4633"/>
                </a:solidFill>
                <a:latin typeface="Gotham Black"/>
                <a:cs typeface="Gotham Black"/>
              </a:rPr>
              <a:t>	</a:t>
            </a:r>
            <a:r>
              <a:rPr sz="975" b="1" spc="-15">
                <a:solidFill>
                  <a:srgbClr val="0E4633"/>
                </a:solidFill>
                <a:latin typeface="Gotham Black"/>
                <a:cs typeface="Gotham Black"/>
              </a:rPr>
              <a:t>CROP</a:t>
            </a:r>
            <a:endParaRPr sz="975" b="1">
              <a:solidFill>
                <a:prstClr val="black"/>
              </a:solidFill>
              <a:latin typeface="Gotham Black"/>
              <a:cs typeface="Gotham Black"/>
            </a:endParaRPr>
          </a:p>
        </p:txBody>
      </p:sp>
      <p:sp>
        <p:nvSpPr>
          <p:cNvPr id="19" name="object 19"/>
          <p:cNvSpPr txBox="1"/>
          <p:nvPr/>
        </p:nvSpPr>
        <p:spPr>
          <a:xfrm>
            <a:off x="3053109" y="4583105"/>
            <a:ext cx="2106454" cy="159659"/>
          </a:xfrm>
          <a:prstGeom prst="rect">
            <a:avLst/>
          </a:prstGeom>
        </p:spPr>
        <p:txBody>
          <a:bodyPr vert="horz" wrap="square" lIns="0" tIns="9525" rIns="0" bIns="0" rtlCol="0">
            <a:spAutoFit/>
          </a:bodyPr>
          <a:lstStyle/>
          <a:p>
            <a:pPr marL="9525">
              <a:spcBef>
                <a:spcPts val="75"/>
              </a:spcBef>
              <a:tabLst>
                <a:tab pos="1423511" algn="l"/>
              </a:tabLst>
            </a:pPr>
            <a:r>
              <a:rPr sz="975" b="1" spc="-8">
                <a:solidFill>
                  <a:srgbClr val="0E4633"/>
                </a:solidFill>
                <a:latin typeface="Gotham Black"/>
                <a:cs typeface="Gotham Black"/>
              </a:rPr>
              <a:t>ENVIRONMENT</a:t>
            </a:r>
            <a:r>
              <a:rPr sz="975" b="1">
                <a:solidFill>
                  <a:srgbClr val="0E4633"/>
                </a:solidFill>
                <a:latin typeface="Gotham Black"/>
                <a:cs typeface="Gotham Black"/>
              </a:rPr>
              <a:t>	</a:t>
            </a:r>
            <a:r>
              <a:rPr sz="975" b="1" spc="-23">
                <a:solidFill>
                  <a:srgbClr val="0E4633"/>
                </a:solidFill>
                <a:latin typeface="Gotham Black"/>
                <a:cs typeface="Gotham Black"/>
              </a:rPr>
              <a:t>ROTATION</a:t>
            </a:r>
            <a:endParaRPr sz="975" b="1">
              <a:solidFill>
                <a:prstClr val="black"/>
              </a:solidFill>
              <a:latin typeface="Gotham Black"/>
              <a:cs typeface="Gotham Black"/>
            </a:endParaRPr>
          </a:p>
        </p:txBody>
      </p:sp>
      <p:sp>
        <p:nvSpPr>
          <p:cNvPr id="20" name="object 20"/>
          <p:cNvSpPr/>
          <p:nvPr/>
        </p:nvSpPr>
        <p:spPr>
          <a:xfrm>
            <a:off x="3087340" y="4777294"/>
            <a:ext cx="120491" cy="120491"/>
          </a:xfrm>
          <a:custGeom>
            <a:avLst/>
            <a:gdLst/>
            <a:ahLst/>
            <a:cxnLst/>
            <a:rect l="l" t="t" r="r" b="b"/>
            <a:pathLst>
              <a:path w="160655"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1" name="object 21"/>
          <p:cNvSpPr/>
          <p:nvPr/>
        </p:nvSpPr>
        <p:spPr>
          <a:xfrm>
            <a:off x="3087340" y="4957316"/>
            <a:ext cx="120491" cy="120491"/>
          </a:xfrm>
          <a:custGeom>
            <a:avLst/>
            <a:gdLst/>
            <a:ahLst/>
            <a:cxnLst/>
            <a:rect l="l" t="t" r="r" b="b"/>
            <a:pathLst>
              <a:path w="160655" h="160654">
                <a:moveTo>
                  <a:pt x="160566" y="0"/>
                </a:moveTo>
                <a:lnTo>
                  <a:pt x="0" y="0"/>
                </a:lnTo>
                <a:lnTo>
                  <a:pt x="0" y="160566"/>
                </a:lnTo>
                <a:lnTo>
                  <a:pt x="160566" y="160566"/>
                </a:lnTo>
                <a:lnTo>
                  <a:pt x="160566"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2" name="object 22"/>
          <p:cNvSpPr/>
          <p:nvPr/>
        </p:nvSpPr>
        <p:spPr>
          <a:xfrm>
            <a:off x="3087340" y="5137339"/>
            <a:ext cx="120491" cy="120491"/>
          </a:xfrm>
          <a:custGeom>
            <a:avLst/>
            <a:gdLst/>
            <a:ahLst/>
            <a:cxnLst/>
            <a:rect l="l" t="t" r="r" b="b"/>
            <a:pathLst>
              <a:path w="160655" h="160654">
                <a:moveTo>
                  <a:pt x="160578" y="0"/>
                </a:moveTo>
                <a:lnTo>
                  <a:pt x="0" y="0"/>
                </a:lnTo>
                <a:lnTo>
                  <a:pt x="0" y="160578"/>
                </a:lnTo>
                <a:lnTo>
                  <a:pt x="160578" y="160578"/>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23" name="object 23"/>
          <p:cNvSpPr txBox="1"/>
          <p:nvPr/>
        </p:nvSpPr>
        <p:spPr>
          <a:xfrm>
            <a:off x="5882033" y="4459280"/>
            <a:ext cx="321944" cy="159659"/>
          </a:xfrm>
          <a:prstGeom prst="rect">
            <a:avLst/>
          </a:prstGeom>
        </p:spPr>
        <p:txBody>
          <a:bodyPr vert="horz" wrap="square" lIns="0" tIns="9525" rIns="0" bIns="0" rtlCol="0">
            <a:spAutoFit/>
          </a:bodyPr>
          <a:lstStyle/>
          <a:p>
            <a:pPr marL="9525">
              <a:spcBef>
                <a:spcPts val="75"/>
              </a:spcBef>
            </a:pPr>
            <a:r>
              <a:rPr sz="975" b="1" spc="-15">
                <a:solidFill>
                  <a:srgbClr val="0E4633"/>
                </a:solidFill>
                <a:latin typeface="Gotham Black"/>
                <a:cs typeface="Gotham Black"/>
              </a:rPr>
              <a:t>SOIL</a:t>
            </a:r>
            <a:endParaRPr sz="975" b="1">
              <a:solidFill>
                <a:prstClr val="black"/>
              </a:solidFill>
              <a:latin typeface="Gotham Black"/>
              <a:cs typeface="Gotham Black"/>
            </a:endParaRPr>
          </a:p>
        </p:txBody>
      </p:sp>
      <p:sp>
        <p:nvSpPr>
          <p:cNvPr id="24" name="object 24"/>
          <p:cNvSpPr txBox="1"/>
          <p:nvPr/>
        </p:nvSpPr>
        <p:spPr>
          <a:xfrm>
            <a:off x="5882033" y="4583105"/>
            <a:ext cx="720566" cy="159659"/>
          </a:xfrm>
          <a:prstGeom prst="rect">
            <a:avLst/>
          </a:prstGeom>
        </p:spPr>
        <p:txBody>
          <a:bodyPr vert="horz" wrap="square" lIns="0" tIns="9525" rIns="0" bIns="0" rtlCol="0">
            <a:spAutoFit/>
          </a:bodyPr>
          <a:lstStyle/>
          <a:p>
            <a:pPr marL="9525">
              <a:spcBef>
                <a:spcPts val="75"/>
              </a:spcBef>
            </a:pPr>
            <a:r>
              <a:rPr sz="975" b="1" spc="-8">
                <a:solidFill>
                  <a:srgbClr val="0E4633"/>
                </a:solidFill>
                <a:latin typeface="Gotham Black"/>
                <a:cs typeface="Gotham Black"/>
              </a:rPr>
              <a:t>DRAINAGE</a:t>
            </a:r>
            <a:endParaRPr sz="975" b="1">
              <a:solidFill>
                <a:prstClr val="black"/>
              </a:solidFill>
              <a:latin typeface="Gotham Black"/>
              <a:cs typeface="Gotham Black"/>
            </a:endParaRPr>
          </a:p>
        </p:txBody>
      </p:sp>
      <p:sp>
        <p:nvSpPr>
          <p:cNvPr id="25" name="object 25"/>
          <p:cNvSpPr txBox="1"/>
          <p:nvPr/>
        </p:nvSpPr>
        <p:spPr>
          <a:xfrm>
            <a:off x="6062055" y="4716537"/>
            <a:ext cx="875824" cy="353430"/>
          </a:xfrm>
          <a:prstGeom prst="rect">
            <a:avLst/>
          </a:prstGeom>
        </p:spPr>
        <p:txBody>
          <a:bodyPr vert="horz" wrap="square" lIns="0" tIns="9525" rIns="0" bIns="0" rtlCol="0">
            <a:spAutoFit/>
          </a:bodyPr>
          <a:lstStyle/>
          <a:p>
            <a:pPr marL="9525" marR="3810">
              <a:lnSpc>
                <a:spcPct val="131300"/>
              </a:lnSpc>
              <a:spcBef>
                <a:spcPts val="75"/>
              </a:spcBef>
            </a:pPr>
            <a:r>
              <a:rPr sz="900" spc="64">
                <a:solidFill>
                  <a:srgbClr val="231F20"/>
                </a:solidFill>
                <a:latin typeface="Arial"/>
                <a:cs typeface="Arial"/>
              </a:rPr>
              <a:t>Well-</a:t>
            </a:r>
            <a:r>
              <a:rPr sz="900" spc="53">
                <a:solidFill>
                  <a:srgbClr val="231F20"/>
                </a:solidFill>
                <a:latin typeface="Arial"/>
                <a:cs typeface="Arial"/>
              </a:rPr>
              <a:t>drained </a:t>
            </a:r>
            <a:r>
              <a:rPr sz="900" spc="60">
                <a:solidFill>
                  <a:srgbClr val="231F20"/>
                </a:solidFill>
                <a:latin typeface="Arial"/>
                <a:cs typeface="Arial"/>
              </a:rPr>
              <a:t>Poorly-</a:t>
            </a:r>
            <a:r>
              <a:rPr sz="900" spc="56">
                <a:solidFill>
                  <a:srgbClr val="231F20"/>
                </a:solidFill>
                <a:latin typeface="Arial"/>
                <a:cs typeface="Arial"/>
              </a:rPr>
              <a:t>drained</a:t>
            </a:r>
            <a:endParaRPr sz="900">
              <a:solidFill>
                <a:prstClr val="black"/>
              </a:solidFill>
              <a:latin typeface="Arial"/>
              <a:cs typeface="Arial"/>
            </a:endParaRPr>
          </a:p>
        </p:txBody>
      </p:sp>
      <p:sp>
        <p:nvSpPr>
          <p:cNvPr id="26" name="object 26"/>
          <p:cNvSpPr/>
          <p:nvPr/>
        </p:nvSpPr>
        <p:spPr>
          <a:xfrm>
            <a:off x="5899919"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7" name="object 27"/>
          <p:cNvSpPr/>
          <p:nvPr/>
        </p:nvSpPr>
        <p:spPr>
          <a:xfrm>
            <a:off x="5899919" y="4957316"/>
            <a:ext cx="120491" cy="120491"/>
          </a:xfrm>
          <a:custGeom>
            <a:avLst/>
            <a:gdLst/>
            <a:ahLst/>
            <a:cxnLst/>
            <a:rect l="l" t="t" r="r" b="b"/>
            <a:pathLst>
              <a:path w="160654" h="160654">
                <a:moveTo>
                  <a:pt x="160578" y="0"/>
                </a:moveTo>
                <a:lnTo>
                  <a:pt x="0" y="0"/>
                </a:lnTo>
                <a:lnTo>
                  <a:pt x="0" y="160566"/>
                </a:lnTo>
                <a:lnTo>
                  <a:pt x="160578" y="160566"/>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28" name="object 28"/>
          <p:cNvSpPr/>
          <p:nvPr/>
        </p:nvSpPr>
        <p:spPr>
          <a:xfrm>
            <a:off x="1658236" y="4780750"/>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29" name="object 29"/>
          <p:cNvSpPr/>
          <p:nvPr/>
        </p:nvSpPr>
        <p:spPr>
          <a:xfrm>
            <a:off x="1658236" y="4960773"/>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30" name="object 30"/>
          <p:cNvSpPr txBox="1"/>
          <p:nvPr/>
        </p:nvSpPr>
        <p:spPr>
          <a:xfrm>
            <a:off x="1638646" y="4459280"/>
            <a:ext cx="1001078" cy="292067"/>
          </a:xfrm>
          <a:prstGeom prst="rect">
            <a:avLst/>
          </a:prstGeom>
        </p:spPr>
        <p:txBody>
          <a:bodyPr vert="horz" wrap="square" lIns="0" tIns="34289" rIns="0" bIns="0" rtlCol="0">
            <a:spAutoFit/>
          </a:bodyPr>
          <a:lstStyle/>
          <a:p>
            <a:pPr marL="9525" marR="175736">
              <a:lnSpc>
                <a:spcPts val="975"/>
              </a:lnSpc>
              <a:spcBef>
                <a:spcPts val="269"/>
              </a:spcBef>
            </a:pPr>
            <a:r>
              <a:rPr sz="975" b="1" spc="-8">
                <a:solidFill>
                  <a:srgbClr val="0E4633"/>
                </a:solidFill>
                <a:latin typeface="Gotham Black"/>
                <a:cs typeface="Gotham Black"/>
              </a:rPr>
              <a:t>DISEASE TOLERANC</a:t>
            </a:r>
            <a:r>
              <a:rPr lang="en-US" sz="975" b="1" spc="-8">
                <a:solidFill>
                  <a:srgbClr val="0E4633"/>
                </a:solidFill>
                <a:latin typeface="Gotham Black"/>
                <a:cs typeface="Gotham Black"/>
              </a:rPr>
              <a:t>E</a:t>
            </a:r>
            <a:endParaRPr sz="975" b="1">
              <a:solidFill>
                <a:prstClr val="black"/>
              </a:solidFill>
              <a:latin typeface="Gotham Black"/>
              <a:cs typeface="Gotham Black"/>
            </a:endParaRPr>
          </a:p>
        </p:txBody>
      </p:sp>
      <p:sp>
        <p:nvSpPr>
          <p:cNvPr id="31" name="object 31"/>
          <p:cNvSpPr/>
          <p:nvPr/>
        </p:nvSpPr>
        <p:spPr>
          <a:xfrm>
            <a:off x="1654779" y="5137339"/>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32" name="object 32"/>
          <p:cNvSpPr txBox="1"/>
          <p:nvPr/>
        </p:nvSpPr>
        <p:spPr>
          <a:xfrm>
            <a:off x="4660842" y="4716537"/>
            <a:ext cx="878205" cy="353430"/>
          </a:xfrm>
          <a:prstGeom prst="rect">
            <a:avLst/>
          </a:prstGeom>
        </p:spPr>
        <p:txBody>
          <a:bodyPr vert="horz" wrap="square" lIns="0" tIns="9525" rIns="0" bIns="0" rtlCol="0">
            <a:spAutoFit/>
          </a:bodyPr>
          <a:lstStyle/>
          <a:p>
            <a:pPr marL="12383" marR="3810" indent="-3334">
              <a:lnSpc>
                <a:spcPct val="131300"/>
              </a:lnSpc>
              <a:spcBef>
                <a:spcPts val="75"/>
              </a:spcBef>
            </a:pPr>
            <a:r>
              <a:rPr sz="900" spc="71">
                <a:solidFill>
                  <a:srgbClr val="231F20"/>
                </a:solidFill>
                <a:latin typeface="Arial"/>
                <a:cs typeface="Arial"/>
              </a:rPr>
              <a:t>Following</a:t>
            </a:r>
            <a:r>
              <a:rPr sz="900" spc="26">
                <a:solidFill>
                  <a:srgbClr val="231F20"/>
                </a:solidFill>
                <a:latin typeface="Arial"/>
                <a:cs typeface="Arial"/>
              </a:rPr>
              <a:t> </a:t>
            </a:r>
            <a:r>
              <a:rPr sz="900" spc="30">
                <a:solidFill>
                  <a:srgbClr val="231F20"/>
                </a:solidFill>
                <a:latin typeface="Arial"/>
                <a:cs typeface="Arial"/>
              </a:rPr>
              <a:t>soy </a:t>
            </a:r>
            <a:r>
              <a:rPr sz="900" spc="71">
                <a:solidFill>
                  <a:srgbClr val="231F20"/>
                </a:solidFill>
                <a:latin typeface="Arial"/>
                <a:cs typeface="Arial"/>
              </a:rPr>
              <a:t>Following</a:t>
            </a:r>
            <a:r>
              <a:rPr sz="900" spc="26">
                <a:solidFill>
                  <a:srgbClr val="231F20"/>
                </a:solidFill>
                <a:latin typeface="Arial"/>
                <a:cs typeface="Arial"/>
              </a:rPr>
              <a:t> </a:t>
            </a:r>
            <a:r>
              <a:rPr sz="900" spc="49">
                <a:solidFill>
                  <a:srgbClr val="231F20"/>
                </a:solidFill>
                <a:latin typeface="Arial"/>
                <a:cs typeface="Arial"/>
              </a:rPr>
              <a:t>corn</a:t>
            </a:r>
            <a:endParaRPr sz="900">
              <a:solidFill>
                <a:prstClr val="black"/>
              </a:solidFill>
              <a:latin typeface="Arial"/>
              <a:cs typeface="Arial"/>
            </a:endParaRPr>
          </a:p>
        </p:txBody>
      </p:sp>
      <p:sp>
        <p:nvSpPr>
          <p:cNvPr id="33" name="object 33"/>
          <p:cNvSpPr/>
          <p:nvPr/>
        </p:nvSpPr>
        <p:spPr>
          <a:xfrm>
            <a:off x="4498706"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34" name="object 34"/>
          <p:cNvSpPr/>
          <p:nvPr/>
        </p:nvSpPr>
        <p:spPr>
          <a:xfrm>
            <a:off x="4501802" y="4957316"/>
            <a:ext cx="120491" cy="120491"/>
          </a:xfrm>
          <a:custGeom>
            <a:avLst/>
            <a:gdLst/>
            <a:ahLst/>
            <a:cxnLst/>
            <a:rect l="l" t="t" r="r" b="b"/>
            <a:pathLst>
              <a:path w="160654" h="160654">
                <a:moveTo>
                  <a:pt x="160566" y="0"/>
                </a:moveTo>
                <a:lnTo>
                  <a:pt x="0" y="0"/>
                </a:lnTo>
                <a:lnTo>
                  <a:pt x="0" y="160566"/>
                </a:lnTo>
                <a:lnTo>
                  <a:pt x="160566" y="160566"/>
                </a:lnTo>
                <a:lnTo>
                  <a:pt x="160566"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35" name="object 35"/>
          <p:cNvSpPr txBox="1"/>
          <p:nvPr/>
        </p:nvSpPr>
        <p:spPr>
          <a:xfrm>
            <a:off x="9096381" y="1779842"/>
            <a:ext cx="1329771" cy="316753"/>
          </a:xfrm>
          <a:prstGeom prst="rect">
            <a:avLst/>
          </a:prstGeom>
        </p:spPr>
        <p:txBody>
          <a:bodyPr vert="horz" wrap="square" lIns="0" tIns="34290" rIns="0" bIns="0" rtlCol="0">
            <a:spAutoFit/>
          </a:bodyPr>
          <a:lstStyle/>
          <a:p>
            <a:pPr marL="9525" marR="417671">
              <a:lnSpc>
                <a:spcPts val="975"/>
              </a:lnSpc>
              <a:spcBef>
                <a:spcPts val="270"/>
              </a:spcBef>
            </a:pPr>
            <a:r>
              <a:rPr sz="975" b="1" spc="-8">
                <a:solidFill>
                  <a:srgbClr val="0E4633"/>
                </a:solidFill>
                <a:latin typeface="Gotham Black"/>
                <a:cs typeface="Gotham Black"/>
              </a:rPr>
              <a:t>PLANT HEIGHT</a:t>
            </a:r>
            <a:endParaRPr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Medium </a:t>
            </a:r>
            <a:r>
              <a:rPr sz="1050" spc="-8">
                <a:solidFill>
                  <a:srgbClr val="231F20"/>
                </a:solidFill>
                <a:latin typeface="Gotham Book"/>
                <a:cs typeface="Gotham Book"/>
              </a:rPr>
              <a:t>short</a:t>
            </a:r>
            <a:endParaRPr sz="1050">
              <a:solidFill>
                <a:prstClr val="black"/>
              </a:solidFill>
              <a:latin typeface="Gotham Book"/>
              <a:cs typeface="Gotham Book"/>
            </a:endParaRPr>
          </a:p>
        </p:txBody>
      </p:sp>
      <p:sp>
        <p:nvSpPr>
          <p:cNvPr id="36" name="object 36"/>
          <p:cNvSpPr txBox="1"/>
          <p:nvPr/>
        </p:nvSpPr>
        <p:spPr>
          <a:xfrm>
            <a:off x="9096380" y="2421095"/>
            <a:ext cx="934614" cy="316753"/>
          </a:xfrm>
          <a:prstGeom prst="rect">
            <a:avLst/>
          </a:prstGeom>
        </p:spPr>
        <p:txBody>
          <a:bodyPr vert="horz" wrap="square" lIns="0" tIns="34290" rIns="0" bIns="0" rtlCol="0">
            <a:spAutoFit/>
          </a:bodyPr>
          <a:lstStyle/>
          <a:p>
            <a:pPr marL="9525" marR="3810">
              <a:lnSpc>
                <a:spcPts val="975"/>
              </a:lnSpc>
              <a:spcBef>
                <a:spcPts val="270"/>
              </a:spcBef>
            </a:pPr>
            <a:r>
              <a:rPr sz="975" b="1" spc="-8">
                <a:solidFill>
                  <a:srgbClr val="0E4633"/>
                </a:solidFill>
                <a:latin typeface="Gotham Black"/>
                <a:cs typeface="Gotham Black"/>
              </a:rPr>
              <a:t>STALK STRENGTH</a:t>
            </a:r>
            <a:endParaRPr sz="975" b="1">
              <a:solidFill>
                <a:prstClr val="black"/>
              </a:solidFill>
              <a:latin typeface="Gotham Black"/>
              <a:cs typeface="Gotham Black"/>
            </a:endParaRPr>
          </a:p>
          <a:p>
            <a:pPr marL="9525">
              <a:lnSpc>
                <a:spcPts val="1193"/>
              </a:lnSpc>
            </a:pP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37" name="object 37"/>
          <p:cNvSpPr txBox="1"/>
          <p:nvPr/>
        </p:nvSpPr>
        <p:spPr>
          <a:xfrm>
            <a:off x="9096379" y="3073192"/>
            <a:ext cx="1569716" cy="316753"/>
          </a:xfrm>
          <a:prstGeom prst="rect">
            <a:avLst/>
          </a:prstGeom>
        </p:spPr>
        <p:txBody>
          <a:bodyPr vert="horz" wrap="square" lIns="0" tIns="34290" rIns="0" bIns="0" rtlCol="0">
            <a:spAutoFit/>
          </a:bodyPr>
          <a:lstStyle/>
          <a:p>
            <a:pPr marL="9525" marR="3810">
              <a:lnSpc>
                <a:spcPts val="975"/>
              </a:lnSpc>
              <a:spcBef>
                <a:spcPts val="270"/>
              </a:spcBef>
            </a:pPr>
            <a:r>
              <a:rPr sz="975" b="1" spc="-8">
                <a:solidFill>
                  <a:srgbClr val="0E4633"/>
                </a:solidFill>
                <a:latin typeface="Gotham Black"/>
                <a:cs typeface="Gotham Black"/>
              </a:rPr>
              <a:t>GREENSNAP VULNERABILITY</a:t>
            </a:r>
            <a:endParaRPr sz="975" b="1">
              <a:solidFill>
                <a:prstClr val="black"/>
              </a:solidFill>
              <a:latin typeface="Gotham Black"/>
              <a:cs typeface="Gotham Black"/>
            </a:endParaRPr>
          </a:p>
          <a:p>
            <a:pPr marL="9525">
              <a:lnSpc>
                <a:spcPts val="1193"/>
              </a:lnSpc>
            </a:pPr>
            <a:r>
              <a:rPr sz="1050" spc="-19">
                <a:solidFill>
                  <a:srgbClr val="231F20"/>
                </a:solidFill>
                <a:latin typeface="Gotham Book"/>
                <a:cs typeface="Gotham Book"/>
              </a:rPr>
              <a:t>Low</a:t>
            </a:r>
            <a:endParaRPr sz="1050">
              <a:solidFill>
                <a:prstClr val="black"/>
              </a:solidFill>
              <a:latin typeface="Gotham Book"/>
              <a:cs typeface="Gotham Book"/>
            </a:endParaRPr>
          </a:p>
        </p:txBody>
      </p:sp>
      <p:sp>
        <p:nvSpPr>
          <p:cNvPr id="38" name="object 38"/>
          <p:cNvSpPr txBox="1"/>
          <p:nvPr/>
        </p:nvSpPr>
        <p:spPr>
          <a:xfrm>
            <a:off x="9096380" y="3714445"/>
            <a:ext cx="1398746" cy="639918"/>
          </a:xfrm>
          <a:prstGeom prst="rect">
            <a:avLst/>
          </a:prstGeom>
        </p:spPr>
        <p:txBody>
          <a:bodyPr vert="horz" wrap="square" lIns="0" tIns="34289" rIns="0" bIns="0" rtlCol="0">
            <a:spAutoFit/>
          </a:bodyPr>
          <a:lstStyle/>
          <a:p>
            <a:pPr marL="9525" marR="144780">
              <a:lnSpc>
                <a:spcPts val="975"/>
              </a:lnSpc>
              <a:spcBef>
                <a:spcPts val="269"/>
              </a:spcBef>
            </a:pPr>
            <a:r>
              <a:rPr sz="975" b="1" spc="-19">
                <a:solidFill>
                  <a:srgbClr val="0E4633"/>
                </a:solidFill>
                <a:latin typeface="Gotham Black"/>
                <a:cs typeface="Gotham Black"/>
              </a:rPr>
              <a:t>EAR </a:t>
            </a:r>
            <a:r>
              <a:rPr sz="975" b="1" spc="-8">
                <a:solidFill>
                  <a:srgbClr val="0E4633"/>
                </a:solidFill>
                <a:latin typeface="Gotham Black"/>
                <a:cs typeface="Gotham Black"/>
              </a:rPr>
              <a:t>CHARACTERISTICS</a:t>
            </a:r>
            <a:endParaRPr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Semi-</a:t>
            </a:r>
            <a:r>
              <a:rPr sz="1050" spc="-15">
                <a:solidFill>
                  <a:srgbClr val="231F20"/>
                </a:solidFill>
                <a:latin typeface="Gotham Book"/>
                <a:cs typeface="Gotham Book"/>
              </a:rPr>
              <a:t>flex</a:t>
            </a:r>
            <a:endParaRPr sz="1050">
              <a:solidFill>
                <a:prstClr val="black"/>
              </a:solidFill>
              <a:latin typeface="Gotham Book"/>
              <a:cs typeface="Gotham Book"/>
            </a:endParaRPr>
          </a:p>
          <a:p>
            <a:pPr marL="9525" marR="3810"/>
            <a:r>
              <a:rPr sz="1050">
                <a:solidFill>
                  <a:srgbClr val="231F20"/>
                </a:solidFill>
                <a:latin typeface="Gotham Book"/>
                <a:cs typeface="Gotham Book"/>
              </a:rPr>
              <a:t>Crimson </a:t>
            </a:r>
            <a:r>
              <a:rPr sz="1050" spc="-8">
                <a:solidFill>
                  <a:srgbClr val="231F20"/>
                </a:solidFill>
                <a:latin typeface="Gotham Book"/>
                <a:cs typeface="Gotham Book"/>
              </a:rPr>
              <a:t>coloring </a:t>
            </a:r>
            <a:r>
              <a:rPr sz="1050">
                <a:solidFill>
                  <a:srgbClr val="231F20"/>
                </a:solidFill>
                <a:latin typeface="Gotham Book"/>
                <a:cs typeface="Gotham Book"/>
              </a:rPr>
              <a:t>Excellent</a:t>
            </a:r>
            <a:r>
              <a:rPr sz="1050" spc="-49">
                <a:solidFill>
                  <a:srgbClr val="231F20"/>
                </a:solidFill>
                <a:latin typeface="Gotham Book"/>
                <a:cs typeface="Gotham Book"/>
              </a:rPr>
              <a:t> </a:t>
            </a:r>
            <a:r>
              <a:rPr sz="1050">
                <a:solidFill>
                  <a:srgbClr val="231F20"/>
                </a:solidFill>
                <a:latin typeface="Gotham Book"/>
                <a:cs typeface="Gotham Book"/>
              </a:rPr>
              <a:t>test</a:t>
            </a:r>
            <a:r>
              <a:rPr sz="1050" spc="-45">
                <a:solidFill>
                  <a:srgbClr val="231F20"/>
                </a:solidFill>
                <a:latin typeface="Gotham Book"/>
                <a:cs typeface="Gotham Book"/>
              </a:rPr>
              <a:t> </a:t>
            </a:r>
            <a:r>
              <a:rPr sz="1050" spc="-8">
                <a:solidFill>
                  <a:srgbClr val="231F20"/>
                </a:solidFill>
                <a:latin typeface="Gotham Book"/>
                <a:cs typeface="Gotham Book"/>
              </a:rPr>
              <a:t>weight</a:t>
            </a:r>
            <a:endParaRPr sz="1050">
              <a:solidFill>
                <a:prstClr val="black"/>
              </a:solidFill>
              <a:latin typeface="Gotham Book"/>
              <a:cs typeface="Gotham Book"/>
            </a:endParaRPr>
          </a:p>
        </p:txBody>
      </p:sp>
      <p:sp>
        <p:nvSpPr>
          <p:cNvPr id="39" name="object 39"/>
          <p:cNvSpPr txBox="1"/>
          <p:nvPr/>
        </p:nvSpPr>
        <p:spPr>
          <a:xfrm>
            <a:off x="9096381" y="4663555"/>
            <a:ext cx="844391" cy="304571"/>
          </a:xfrm>
          <a:prstGeom prst="rect">
            <a:avLst/>
          </a:prstGeom>
        </p:spPr>
        <p:txBody>
          <a:bodyPr vert="horz" wrap="square" lIns="0" tIns="9525" rIns="0" bIns="0" rtlCol="0">
            <a:spAutoFit/>
          </a:bodyPr>
          <a:lstStyle/>
          <a:p>
            <a:pPr marL="9525">
              <a:lnSpc>
                <a:spcPts val="1136"/>
              </a:lnSpc>
              <a:spcBef>
                <a:spcPts val="75"/>
              </a:spcBef>
            </a:pPr>
            <a:r>
              <a:rPr sz="975" b="1" spc="-8">
                <a:solidFill>
                  <a:srgbClr val="0E4633"/>
                </a:solidFill>
                <a:latin typeface="Gotham Black"/>
                <a:cs typeface="Gotham Black"/>
              </a:rPr>
              <a:t>EMERGENCE</a:t>
            </a:r>
            <a:endParaRPr sz="975" b="1">
              <a:solidFill>
                <a:prstClr val="black"/>
              </a:solidFill>
              <a:latin typeface="Gotham Black"/>
              <a:cs typeface="Gotham Black"/>
            </a:endParaRPr>
          </a:p>
          <a:p>
            <a:pPr marL="9525">
              <a:lnSpc>
                <a:spcPts val="1226"/>
              </a:lnSpc>
            </a:pPr>
            <a:r>
              <a:rPr sz="1050">
                <a:solidFill>
                  <a:srgbClr val="231F20"/>
                </a:solidFill>
                <a:latin typeface="Gotham Book"/>
                <a:cs typeface="Gotham Book"/>
              </a:rPr>
              <a:t>Very</a:t>
            </a:r>
            <a:r>
              <a:rPr sz="1050" spc="-75">
                <a:solidFill>
                  <a:srgbClr val="231F20"/>
                </a:solidFill>
                <a:latin typeface="Gotham Book"/>
                <a:cs typeface="Gotham Book"/>
              </a:rPr>
              <a:t> </a:t>
            </a: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40" name="object 40"/>
          <p:cNvSpPr txBox="1"/>
          <p:nvPr/>
        </p:nvSpPr>
        <p:spPr>
          <a:xfrm>
            <a:off x="9096380" y="5191825"/>
            <a:ext cx="934614" cy="316752"/>
          </a:xfrm>
          <a:prstGeom prst="rect">
            <a:avLst/>
          </a:prstGeom>
        </p:spPr>
        <p:txBody>
          <a:bodyPr vert="horz" wrap="square" lIns="0" tIns="34289" rIns="0" bIns="0" rtlCol="0">
            <a:spAutoFit/>
          </a:bodyPr>
          <a:lstStyle/>
          <a:p>
            <a:pPr marL="9525" marR="3810">
              <a:lnSpc>
                <a:spcPts val="975"/>
              </a:lnSpc>
              <a:spcBef>
                <a:spcPts val="269"/>
              </a:spcBef>
            </a:pPr>
            <a:r>
              <a:rPr sz="975" b="1" spc="-15">
                <a:solidFill>
                  <a:srgbClr val="0E4633"/>
                </a:solidFill>
                <a:latin typeface="Gotham Black"/>
                <a:cs typeface="Gotham Black"/>
              </a:rPr>
              <a:t>ROOT </a:t>
            </a:r>
            <a:r>
              <a:rPr sz="975" b="1" spc="-8">
                <a:solidFill>
                  <a:srgbClr val="0E4633"/>
                </a:solidFill>
                <a:latin typeface="Gotham Black"/>
                <a:cs typeface="Gotham Black"/>
              </a:rPr>
              <a:t>STRENGTH</a:t>
            </a:r>
            <a:endParaRPr sz="975" b="1">
              <a:solidFill>
                <a:prstClr val="black"/>
              </a:solidFill>
              <a:latin typeface="Gotham Black"/>
              <a:cs typeface="Gotham Black"/>
            </a:endParaRPr>
          </a:p>
          <a:p>
            <a:pPr marL="9525">
              <a:lnSpc>
                <a:spcPts val="1193"/>
              </a:lnSpc>
            </a:pP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41" name="object 41"/>
          <p:cNvSpPr txBox="1"/>
          <p:nvPr/>
        </p:nvSpPr>
        <p:spPr>
          <a:xfrm>
            <a:off x="2009020"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2" name="object 42"/>
          <p:cNvSpPr txBox="1"/>
          <p:nvPr/>
        </p:nvSpPr>
        <p:spPr>
          <a:xfrm>
            <a:off x="2009019" y="5634820"/>
            <a:ext cx="343853"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confidently</a:t>
            </a:r>
            <a:endParaRPr sz="450">
              <a:solidFill>
                <a:prstClr val="black"/>
              </a:solidFill>
              <a:latin typeface="Arial"/>
              <a:cs typeface="Arial"/>
            </a:endParaRPr>
          </a:p>
        </p:txBody>
      </p:sp>
      <p:sp>
        <p:nvSpPr>
          <p:cNvPr id="43" name="object 43"/>
          <p:cNvSpPr/>
          <p:nvPr/>
        </p:nvSpPr>
        <p:spPr>
          <a:xfrm>
            <a:off x="2416131" y="5598071"/>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44" name="object 44"/>
          <p:cNvSpPr txBox="1"/>
          <p:nvPr/>
        </p:nvSpPr>
        <p:spPr>
          <a:xfrm>
            <a:off x="2548008"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5" name="object 45"/>
          <p:cNvSpPr txBox="1"/>
          <p:nvPr/>
        </p:nvSpPr>
        <p:spPr>
          <a:xfrm>
            <a:off x="2548006" y="5634820"/>
            <a:ext cx="231458"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reliably</a:t>
            </a:r>
            <a:endParaRPr sz="450">
              <a:solidFill>
                <a:prstClr val="black"/>
              </a:solidFill>
              <a:latin typeface="Arial"/>
              <a:cs typeface="Arial"/>
            </a:endParaRPr>
          </a:p>
        </p:txBody>
      </p:sp>
      <p:sp>
        <p:nvSpPr>
          <p:cNvPr id="46" name="object 46"/>
          <p:cNvSpPr/>
          <p:nvPr/>
        </p:nvSpPr>
        <p:spPr>
          <a:xfrm>
            <a:off x="2951656" y="5594615"/>
            <a:ext cx="120491" cy="120491"/>
          </a:xfrm>
          <a:custGeom>
            <a:avLst/>
            <a:gdLst/>
            <a:ahLst/>
            <a:cxnLst/>
            <a:rect l="l" t="t" r="r" b="b"/>
            <a:pathLst>
              <a:path w="160655" h="160654">
                <a:moveTo>
                  <a:pt x="160578" y="0"/>
                </a:moveTo>
                <a:lnTo>
                  <a:pt x="0" y="0"/>
                </a:lnTo>
                <a:lnTo>
                  <a:pt x="0" y="160566"/>
                </a:lnTo>
                <a:lnTo>
                  <a:pt x="160578" y="160566"/>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47" name="object 47"/>
          <p:cNvSpPr txBox="1"/>
          <p:nvPr/>
        </p:nvSpPr>
        <p:spPr>
          <a:xfrm>
            <a:off x="3086996" y="5587195"/>
            <a:ext cx="671513" cy="78868"/>
          </a:xfrm>
          <a:prstGeom prst="rect">
            <a:avLst/>
          </a:prstGeom>
        </p:spPr>
        <p:txBody>
          <a:bodyPr vert="horz" wrap="square" lIns="0" tIns="9525" rIns="0" bIns="0" rtlCol="0">
            <a:spAutoFit/>
          </a:bodyPr>
          <a:lstStyle/>
          <a:p>
            <a:pPr marL="9525">
              <a:spcBef>
                <a:spcPts val="75"/>
              </a:spcBef>
            </a:pPr>
            <a:r>
              <a:rPr sz="450">
                <a:solidFill>
                  <a:srgbClr val="231F20"/>
                </a:solidFill>
                <a:latin typeface="Arial"/>
                <a:cs typeface="Arial"/>
              </a:rPr>
              <a:t>Place</a:t>
            </a:r>
            <a:r>
              <a:rPr sz="450" spc="45">
                <a:solidFill>
                  <a:srgbClr val="231F20"/>
                </a:solidFill>
                <a:latin typeface="Arial"/>
                <a:cs typeface="Arial"/>
              </a:rPr>
              <a:t> </a:t>
            </a:r>
            <a:r>
              <a:rPr sz="450" spc="41">
                <a:solidFill>
                  <a:srgbClr val="231F20"/>
                </a:solidFill>
                <a:latin typeface="Arial"/>
                <a:cs typeface="Arial"/>
              </a:rPr>
              <a:t>with</a:t>
            </a:r>
            <a:r>
              <a:rPr sz="450" spc="45">
                <a:solidFill>
                  <a:srgbClr val="231F20"/>
                </a:solidFill>
                <a:latin typeface="Arial"/>
                <a:cs typeface="Arial"/>
              </a:rPr>
              <a:t> </a:t>
            </a:r>
            <a:r>
              <a:rPr sz="450" spc="-8">
                <a:solidFill>
                  <a:srgbClr val="231F20"/>
                </a:solidFill>
                <a:latin typeface="Arial"/>
                <a:cs typeface="Arial"/>
              </a:rPr>
              <a:t>appropriate</a:t>
            </a:r>
            <a:endParaRPr sz="450">
              <a:solidFill>
                <a:prstClr val="black"/>
              </a:solidFill>
              <a:latin typeface="Arial"/>
              <a:cs typeface="Arial"/>
            </a:endParaRPr>
          </a:p>
        </p:txBody>
      </p:sp>
      <p:sp>
        <p:nvSpPr>
          <p:cNvPr id="48" name="object 48"/>
          <p:cNvSpPr txBox="1"/>
          <p:nvPr/>
        </p:nvSpPr>
        <p:spPr>
          <a:xfrm>
            <a:off x="3086995" y="5634820"/>
            <a:ext cx="396716"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management</a:t>
            </a:r>
            <a:endParaRPr sz="450">
              <a:solidFill>
                <a:prstClr val="black"/>
              </a:solidFill>
              <a:latin typeface="Arial"/>
              <a:cs typeface="Arial"/>
            </a:endParaRPr>
          </a:p>
        </p:txBody>
      </p:sp>
      <p:sp>
        <p:nvSpPr>
          <p:cNvPr id="49" name="object 49"/>
          <p:cNvSpPr txBox="1"/>
          <p:nvPr/>
        </p:nvSpPr>
        <p:spPr>
          <a:xfrm>
            <a:off x="1544177" y="5571004"/>
            <a:ext cx="284321" cy="159659"/>
          </a:xfrm>
          <a:prstGeom prst="rect">
            <a:avLst/>
          </a:prstGeom>
        </p:spPr>
        <p:txBody>
          <a:bodyPr vert="horz" wrap="square" lIns="0" tIns="9525" rIns="0" bIns="0" rtlCol="0">
            <a:spAutoFit/>
          </a:bodyPr>
          <a:lstStyle/>
          <a:p>
            <a:pPr marL="9525">
              <a:spcBef>
                <a:spcPts val="75"/>
              </a:spcBef>
            </a:pPr>
            <a:r>
              <a:rPr sz="975" spc="-19">
                <a:solidFill>
                  <a:srgbClr val="0E4633"/>
                </a:solidFill>
                <a:latin typeface="Gotham Bold"/>
                <a:cs typeface="Gotham Bold"/>
              </a:rPr>
              <a:t>KEY</a:t>
            </a:r>
            <a:endParaRPr sz="975">
              <a:solidFill>
                <a:prstClr val="black"/>
              </a:solidFill>
              <a:latin typeface="Gotham Bold"/>
              <a:cs typeface="Gotham Bold"/>
            </a:endParaRPr>
          </a:p>
        </p:txBody>
      </p:sp>
      <p:sp>
        <p:nvSpPr>
          <p:cNvPr id="51" name="object 27">
            <a:extLst>
              <a:ext uri="{FF2B5EF4-FFF2-40B4-BE49-F238E27FC236}">
                <a16:creationId xmlns:a16="http://schemas.microsoft.com/office/drawing/2014/main" id="{7BA3A507-D8B5-3AD4-9876-7D9B971F4023}"/>
              </a:ext>
            </a:extLst>
          </p:cNvPr>
          <p:cNvSpPr txBox="1"/>
          <p:nvPr/>
        </p:nvSpPr>
        <p:spPr>
          <a:xfrm>
            <a:off x="1816912" y="4716539"/>
            <a:ext cx="822484" cy="549509"/>
          </a:xfrm>
          <a:prstGeom prst="rect">
            <a:avLst/>
          </a:prstGeom>
        </p:spPr>
        <p:txBody>
          <a:bodyPr vert="horz" wrap="square" lIns="0" tIns="9525" rIns="0" bIns="0" rtlCol="0">
            <a:spAutoFit/>
          </a:bodyPr>
          <a:lstStyle/>
          <a:p>
            <a:pPr marL="9525" marR="3810">
              <a:lnSpc>
                <a:spcPct val="131300"/>
              </a:lnSpc>
              <a:spcBef>
                <a:spcPts val="75"/>
              </a:spcBef>
            </a:pPr>
            <a:r>
              <a:rPr sz="900">
                <a:solidFill>
                  <a:srgbClr val="231F20"/>
                </a:solidFill>
                <a:latin typeface="Arial"/>
                <a:cs typeface="Arial"/>
              </a:rPr>
              <a:t>Gray</a:t>
            </a:r>
            <a:r>
              <a:rPr sz="900" spc="94">
                <a:solidFill>
                  <a:srgbClr val="231F20"/>
                </a:solidFill>
                <a:latin typeface="Arial"/>
                <a:cs typeface="Arial"/>
              </a:rPr>
              <a:t> </a:t>
            </a:r>
            <a:r>
              <a:rPr sz="900" spc="53">
                <a:solidFill>
                  <a:srgbClr val="231F20"/>
                </a:solidFill>
                <a:latin typeface="Arial"/>
                <a:cs typeface="Arial"/>
              </a:rPr>
              <a:t>leaf</a:t>
            </a:r>
            <a:r>
              <a:rPr sz="900" spc="94">
                <a:solidFill>
                  <a:srgbClr val="231F20"/>
                </a:solidFill>
                <a:latin typeface="Arial"/>
                <a:cs typeface="Arial"/>
              </a:rPr>
              <a:t> </a:t>
            </a:r>
            <a:r>
              <a:rPr sz="900" spc="60">
                <a:solidFill>
                  <a:srgbClr val="231F20"/>
                </a:solidFill>
                <a:latin typeface="Arial"/>
                <a:cs typeface="Arial"/>
              </a:rPr>
              <a:t>spot </a:t>
            </a:r>
            <a:r>
              <a:rPr sz="900" spc="30">
                <a:solidFill>
                  <a:srgbClr val="231F20"/>
                </a:solidFill>
                <a:latin typeface="Arial"/>
                <a:cs typeface="Arial"/>
              </a:rPr>
              <a:t>NCLB</a:t>
            </a:r>
            <a:endParaRPr sz="900">
              <a:solidFill>
                <a:prstClr val="black"/>
              </a:solidFill>
              <a:latin typeface="Arial"/>
              <a:cs typeface="Arial"/>
            </a:endParaRPr>
          </a:p>
          <a:p>
            <a:pPr marL="9525">
              <a:spcBef>
                <a:spcPts val="338"/>
              </a:spcBef>
            </a:pPr>
            <a:r>
              <a:rPr lang="en-US" sz="900">
                <a:solidFill>
                  <a:srgbClr val="231F20"/>
                </a:solidFill>
                <a:latin typeface="Arial"/>
                <a:cs typeface="Arial"/>
              </a:rPr>
              <a:t>Southern rust</a:t>
            </a:r>
            <a:endParaRPr sz="900">
              <a:solidFill>
                <a:prstClr val="black"/>
              </a:solidFill>
              <a:latin typeface="Arial"/>
              <a:cs typeface="Arial"/>
            </a:endParaRPr>
          </a:p>
        </p:txBody>
      </p:sp>
      <p:pic>
        <p:nvPicPr>
          <p:cNvPr id="53" name="object 12">
            <a:extLst>
              <a:ext uri="{FF2B5EF4-FFF2-40B4-BE49-F238E27FC236}">
                <a16:creationId xmlns:a16="http://schemas.microsoft.com/office/drawing/2014/main" id="{2D9B48CF-C3DE-E6D0-C98D-9E754708F508}"/>
              </a:ext>
            </a:extLst>
          </p:cNvPr>
          <p:cNvPicPr/>
          <p:nvPr/>
        </p:nvPicPr>
        <p:blipFill>
          <a:blip r:embed="rId7" cstate="print"/>
          <a:stretch>
            <a:fillRect/>
          </a:stretch>
        </p:blipFill>
        <p:spPr>
          <a:xfrm>
            <a:off x="4764897" y="934907"/>
            <a:ext cx="475187" cy="250793"/>
          </a:xfrm>
          <a:prstGeom prst="rect">
            <a:avLst/>
          </a:prstGeom>
        </p:spPr>
      </p:pic>
    </p:spTree>
    <p:extLst>
      <p:ext uri="{BB962C8B-B14F-4D97-AF65-F5344CB8AC3E}">
        <p14:creationId xmlns:p14="http://schemas.microsoft.com/office/powerpoint/2010/main" val="2975169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03496-2808-53CA-0737-FBEF745B05D7}"/>
              </a:ext>
            </a:extLst>
          </p:cNvPr>
          <p:cNvSpPr>
            <a:spLocks noGrp="1"/>
          </p:cNvSpPr>
          <p:nvPr>
            <p:ph type="title"/>
          </p:nvPr>
        </p:nvSpPr>
        <p:spPr>
          <a:xfrm>
            <a:off x="1653122" y="1083185"/>
            <a:ext cx="7945620" cy="2215991"/>
          </a:xfrm>
        </p:spPr>
        <p:txBody>
          <a:bodyPr/>
          <a:lstStyle/>
          <a:p>
            <a:r>
              <a:rPr lang="en-US" dirty="0"/>
              <a:t>105-109 RM </a:t>
            </a:r>
            <a:r>
              <a:rPr lang="en-US" dirty="0" err="1"/>
              <a:t>Scattergraph</a:t>
            </a:r>
            <a:endParaRPr lang="en-US" dirty="0"/>
          </a:p>
        </p:txBody>
      </p:sp>
      <p:pic>
        <p:nvPicPr>
          <p:cNvPr id="4" name="Picture 3">
            <a:extLst>
              <a:ext uri="{FF2B5EF4-FFF2-40B4-BE49-F238E27FC236}">
                <a16:creationId xmlns:a16="http://schemas.microsoft.com/office/drawing/2014/main" id="{98F04CFD-D874-9796-0555-6AF9FBA5FCF2}"/>
              </a:ext>
            </a:extLst>
          </p:cNvPr>
          <p:cNvPicPr>
            <a:picLocks noChangeAspect="1"/>
          </p:cNvPicPr>
          <p:nvPr/>
        </p:nvPicPr>
        <p:blipFill>
          <a:blip r:embed="rId2"/>
          <a:stretch>
            <a:fillRect/>
          </a:stretch>
        </p:blipFill>
        <p:spPr>
          <a:xfrm>
            <a:off x="2389501" y="1676808"/>
            <a:ext cx="7412998" cy="4098010"/>
          </a:xfrm>
          <a:prstGeom prst="rect">
            <a:avLst/>
          </a:prstGeom>
        </p:spPr>
      </p:pic>
      <p:sp>
        <p:nvSpPr>
          <p:cNvPr id="5" name="TextBox 4">
            <a:extLst>
              <a:ext uri="{FF2B5EF4-FFF2-40B4-BE49-F238E27FC236}">
                <a16:creationId xmlns:a16="http://schemas.microsoft.com/office/drawing/2014/main" id="{1314EEED-7ED1-143A-F812-B990473C7530}"/>
              </a:ext>
            </a:extLst>
          </p:cNvPr>
          <p:cNvSpPr txBox="1"/>
          <p:nvPr/>
        </p:nvSpPr>
        <p:spPr>
          <a:xfrm>
            <a:off x="6663644" y="4904194"/>
            <a:ext cx="1818314" cy="300082"/>
          </a:xfrm>
          <a:prstGeom prst="rect">
            <a:avLst/>
          </a:prstGeom>
          <a:noFill/>
        </p:spPr>
        <p:txBody>
          <a:bodyPr wrap="square" rtlCol="0">
            <a:spAutoFit/>
          </a:bodyPr>
          <a:lstStyle/>
          <a:p>
            <a:r>
              <a:rPr lang="en-US" sz="1350" dirty="0">
                <a:solidFill>
                  <a:prstClr val="black"/>
                </a:solidFill>
                <a:latin typeface="Calibri" panose="020F0502020204030204"/>
              </a:rPr>
              <a:t>2025 Central &amp; West</a:t>
            </a:r>
          </a:p>
        </p:txBody>
      </p:sp>
    </p:spTree>
    <p:extLst>
      <p:ext uri="{BB962C8B-B14F-4D97-AF65-F5344CB8AC3E}">
        <p14:creationId xmlns:p14="http://schemas.microsoft.com/office/powerpoint/2010/main" val="1193351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1" y="2430114"/>
            <a:ext cx="3761899" cy="1564466"/>
          </a:xfrm>
          <a:prstGeom prst="rect">
            <a:avLst/>
          </a:prstGeom>
          <a:solidFill>
            <a:srgbClr val="E7ECEA"/>
          </a:solidFill>
        </p:spPr>
        <p:txBody>
          <a:bodyPr vert="horz" wrap="square" lIns="0" tIns="170497" rIns="0" bIns="0" rtlCol="0">
            <a:spAutoFit/>
          </a:bodyPr>
          <a:lstStyle/>
          <a:p>
            <a:pPr>
              <a:spcBef>
                <a:spcPts val="1342"/>
              </a:spcBef>
            </a:pPr>
            <a:endParaRPr sz="1200">
              <a:solidFill>
                <a:prstClr val="black"/>
              </a:solidFill>
              <a:latin typeface="Times New Roman"/>
              <a:cs typeface="Times New Roman"/>
            </a:endParaRPr>
          </a:p>
          <a:p>
            <a:pPr marL="310038" marR="592455" indent="-171450">
              <a:lnSpc>
                <a:spcPts val="1200"/>
              </a:lnSpc>
              <a:buFontTx/>
              <a:buChar char="•"/>
              <a:tabLst>
                <a:tab pos="310038" algn="l"/>
              </a:tabLst>
            </a:pPr>
            <a:r>
              <a:rPr sz="1200">
                <a:solidFill>
                  <a:srgbClr val="231F20"/>
                </a:solidFill>
                <a:latin typeface="Gotham Book"/>
                <a:cs typeface="Gotham Book"/>
              </a:rPr>
              <a:t>Excels</a:t>
            </a:r>
            <a:r>
              <a:rPr sz="1200" spc="-38">
                <a:solidFill>
                  <a:srgbClr val="231F20"/>
                </a:solidFill>
                <a:latin typeface="Gotham Book"/>
                <a:cs typeface="Gotham Book"/>
              </a:rPr>
              <a:t> </a:t>
            </a:r>
            <a:r>
              <a:rPr sz="1200">
                <a:solidFill>
                  <a:srgbClr val="231F20"/>
                </a:solidFill>
                <a:latin typeface="Gotham Book"/>
                <a:cs typeface="Gotham Book"/>
              </a:rPr>
              <a:t>in</a:t>
            </a:r>
            <a:r>
              <a:rPr sz="1200" spc="-34">
                <a:solidFill>
                  <a:srgbClr val="231F20"/>
                </a:solidFill>
                <a:latin typeface="Gotham Book"/>
                <a:cs typeface="Gotham Book"/>
              </a:rPr>
              <a:t> </a:t>
            </a:r>
            <a:r>
              <a:rPr sz="1200" spc="-15">
                <a:solidFill>
                  <a:srgbClr val="231F20"/>
                </a:solidFill>
                <a:latin typeface="Gotham Book"/>
                <a:cs typeface="Gotham Book"/>
              </a:rPr>
              <a:t>high-</a:t>
            </a:r>
            <a:r>
              <a:rPr sz="1200">
                <a:solidFill>
                  <a:srgbClr val="231F20"/>
                </a:solidFill>
                <a:latin typeface="Gotham Book"/>
                <a:cs typeface="Gotham Book"/>
              </a:rPr>
              <a:t>yield</a:t>
            </a:r>
            <a:r>
              <a:rPr sz="1200" spc="-38">
                <a:solidFill>
                  <a:srgbClr val="231F20"/>
                </a:solidFill>
                <a:latin typeface="Gotham Book"/>
                <a:cs typeface="Gotham Book"/>
              </a:rPr>
              <a:t> </a:t>
            </a:r>
            <a:r>
              <a:rPr sz="1200" spc="-8">
                <a:solidFill>
                  <a:srgbClr val="231F20"/>
                </a:solidFill>
                <a:latin typeface="Gotham Book"/>
                <a:cs typeface="Gotham Book"/>
              </a:rPr>
              <a:t>environments</a:t>
            </a:r>
            <a:r>
              <a:rPr sz="1200" spc="-34">
                <a:solidFill>
                  <a:srgbClr val="231F20"/>
                </a:solidFill>
                <a:latin typeface="Gotham Book"/>
                <a:cs typeface="Gotham Book"/>
              </a:rPr>
              <a:t> </a:t>
            </a:r>
            <a:r>
              <a:rPr sz="1200" spc="-19">
                <a:solidFill>
                  <a:srgbClr val="231F20"/>
                </a:solidFill>
                <a:latin typeface="Gotham Book"/>
                <a:cs typeface="Gotham Book"/>
              </a:rPr>
              <a:t>and </a:t>
            </a:r>
            <a:r>
              <a:rPr sz="1200" spc="-8">
                <a:solidFill>
                  <a:srgbClr val="231F20"/>
                </a:solidFill>
                <a:latin typeface="Gotham Book"/>
                <a:cs typeface="Gotham Book"/>
              </a:rPr>
              <a:t>provides</a:t>
            </a:r>
            <a:r>
              <a:rPr sz="1200" spc="-64">
                <a:solidFill>
                  <a:srgbClr val="231F20"/>
                </a:solidFill>
                <a:latin typeface="Gotham Book"/>
                <a:cs typeface="Gotham Book"/>
              </a:rPr>
              <a:t> </a:t>
            </a:r>
            <a:r>
              <a:rPr sz="1200">
                <a:solidFill>
                  <a:srgbClr val="231F20"/>
                </a:solidFill>
                <a:latin typeface="Gotham Book"/>
                <a:cs typeface="Gotham Book"/>
              </a:rPr>
              <a:t>robust</a:t>
            </a:r>
            <a:r>
              <a:rPr sz="1200" spc="-64">
                <a:solidFill>
                  <a:srgbClr val="231F20"/>
                </a:solidFill>
                <a:latin typeface="Gotham Book"/>
                <a:cs typeface="Gotham Book"/>
              </a:rPr>
              <a:t> </a:t>
            </a:r>
            <a:r>
              <a:rPr sz="1200">
                <a:solidFill>
                  <a:srgbClr val="231F20"/>
                </a:solidFill>
                <a:latin typeface="Gotham Book"/>
                <a:cs typeface="Gotham Book"/>
              </a:rPr>
              <a:t>disease</a:t>
            </a:r>
            <a:r>
              <a:rPr sz="1200" spc="-64">
                <a:solidFill>
                  <a:srgbClr val="231F20"/>
                </a:solidFill>
                <a:latin typeface="Gotham Book"/>
                <a:cs typeface="Gotham Book"/>
              </a:rPr>
              <a:t> </a:t>
            </a:r>
            <a:r>
              <a:rPr sz="1200" spc="-8">
                <a:solidFill>
                  <a:srgbClr val="231F20"/>
                </a:solidFill>
                <a:latin typeface="Gotham Book"/>
                <a:cs typeface="Gotham Book"/>
              </a:rPr>
              <a:t>protection</a:t>
            </a:r>
            <a:endParaRPr sz="1200">
              <a:solidFill>
                <a:prstClr val="black"/>
              </a:solidFill>
              <a:latin typeface="Gotham Book"/>
              <a:cs typeface="Gotham Book"/>
            </a:endParaRPr>
          </a:p>
          <a:p>
            <a:pPr marL="310038" marR="471011" indent="-171450">
              <a:lnSpc>
                <a:spcPts val="1200"/>
              </a:lnSpc>
              <a:spcBef>
                <a:spcPts val="1080"/>
              </a:spcBef>
              <a:buFontTx/>
              <a:buChar char="•"/>
              <a:tabLst>
                <a:tab pos="310038" algn="l"/>
              </a:tabLst>
            </a:pPr>
            <a:r>
              <a:rPr sz="1200" spc="-8">
                <a:solidFill>
                  <a:srgbClr val="231F20"/>
                </a:solidFill>
                <a:latin typeface="Gotham Book"/>
                <a:cs typeface="Gotham Book"/>
              </a:rPr>
              <a:t>Provides</a:t>
            </a:r>
            <a:r>
              <a:rPr sz="1200" spc="-53">
                <a:solidFill>
                  <a:srgbClr val="231F20"/>
                </a:solidFill>
                <a:latin typeface="Gotham Book"/>
                <a:cs typeface="Gotham Book"/>
              </a:rPr>
              <a:t> </a:t>
            </a:r>
            <a:r>
              <a:rPr sz="1200" spc="-8">
                <a:solidFill>
                  <a:srgbClr val="231F20"/>
                </a:solidFill>
                <a:latin typeface="Gotham Book"/>
                <a:cs typeface="Gotham Book"/>
              </a:rPr>
              <a:t>excellent</a:t>
            </a:r>
            <a:r>
              <a:rPr sz="1200" spc="-49">
                <a:solidFill>
                  <a:srgbClr val="231F20"/>
                </a:solidFill>
                <a:latin typeface="Gotham Book"/>
                <a:cs typeface="Gotham Book"/>
              </a:rPr>
              <a:t> </a:t>
            </a:r>
            <a:r>
              <a:rPr sz="1200" spc="-8">
                <a:solidFill>
                  <a:srgbClr val="231F20"/>
                </a:solidFill>
                <a:latin typeface="Gotham Book"/>
                <a:cs typeface="Gotham Book"/>
              </a:rPr>
              <a:t>tolerance</a:t>
            </a:r>
            <a:r>
              <a:rPr sz="1200" spc="-49">
                <a:solidFill>
                  <a:srgbClr val="231F20"/>
                </a:solidFill>
                <a:latin typeface="Gotham Book"/>
                <a:cs typeface="Gotham Book"/>
              </a:rPr>
              <a:t> </a:t>
            </a:r>
            <a:r>
              <a:rPr sz="1200">
                <a:solidFill>
                  <a:srgbClr val="231F20"/>
                </a:solidFill>
                <a:latin typeface="Gotham Book"/>
                <a:cs typeface="Gotham Book"/>
              </a:rPr>
              <a:t>to</a:t>
            </a:r>
            <a:r>
              <a:rPr sz="1200" spc="-53">
                <a:solidFill>
                  <a:srgbClr val="231F20"/>
                </a:solidFill>
                <a:latin typeface="Gotham Book"/>
                <a:cs typeface="Gotham Book"/>
              </a:rPr>
              <a:t> </a:t>
            </a:r>
            <a:r>
              <a:rPr sz="1200" spc="-8">
                <a:solidFill>
                  <a:srgbClr val="231F20"/>
                </a:solidFill>
                <a:latin typeface="Gotham Book"/>
                <a:cs typeface="Gotham Book"/>
              </a:rPr>
              <a:t>multiple </a:t>
            </a:r>
            <a:r>
              <a:rPr sz="1200">
                <a:solidFill>
                  <a:srgbClr val="231F20"/>
                </a:solidFill>
                <a:latin typeface="Gotham Book"/>
                <a:cs typeface="Gotham Book"/>
              </a:rPr>
              <a:t>foliar</a:t>
            </a:r>
            <a:r>
              <a:rPr sz="1200" spc="-45">
                <a:solidFill>
                  <a:srgbClr val="231F20"/>
                </a:solidFill>
                <a:latin typeface="Gotham Book"/>
                <a:cs typeface="Gotham Book"/>
              </a:rPr>
              <a:t> </a:t>
            </a:r>
            <a:r>
              <a:rPr sz="1200">
                <a:solidFill>
                  <a:srgbClr val="231F20"/>
                </a:solidFill>
                <a:latin typeface="Gotham Book"/>
                <a:cs typeface="Gotham Book"/>
              </a:rPr>
              <a:t>diseases,</a:t>
            </a:r>
            <a:r>
              <a:rPr sz="1200" spc="-41">
                <a:solidFill>
                  <a:srgbClr val="231F20"/>
                </a:solidFill>
                <a:latin typeface="Gotham Book"/>
                <a:cs typeface="Gotham Book"/>
              </a:rPr>
              <a:t> </a:t>
            </a:r>
            <a:r>
              <a:rPr sz="1200">
                <a:solidFill>
                  <a:srgbClr val="231F20"/>
                </a:solidFill>
                <a:latin typeface="Gotham Book"/>
                <a:cs typeface="Gotham Book"/>
              </a:rPr>
              <a:t>including</a:t>
            </a:r>
            <a:r>
              <a:rPr sz="1200" spc="-41">
                <a:solidFill>
                  <a:srgbClr val="231F20"/>
                </a:solidFill>
                <a:latin typeface="Gotham Book"/>
                <a:cs typeface="Gotham Book"/>
              </a:rPr>
              <a:t> </a:t>
            </a:r>
            <a:r>
              <a:rPr sz="1200">
                <a:solidFill>
                  <a:srgbClr val="231F20"/>
                </a:solidFill>
                <a:latin typeface="Gotham Book"/>
                <a:cs typeface="Gotham Book"/>
              </a:rPr>
              <a:t>tar</a:t>
            </a:r>
            <a:r>
              <a:rPr sz="1200" spc="-45">
                <a:solidFill>
                  <a:srgbClr val="231F20"/>
                </a:solidFill>
                <a:latin typeface="Gotham Book"/>
                <a:cs typeface="Gotham Book"/>
              </a:rPr>
              <a:t> </a:t>
            </a:r>
            <a:r>
              <a:rPr sz="1200" spc="-15">
                <a:solidFill>
                  <a:srgbClr val="231F20"/>
                </a:solidFill>
                <a:latin typeface="Gotham Book"/>
                <a:cs typeface="Gotham Book"/>
              </a:rPr>
              <a:t>spot</a:t>
            </a:r>
            <a:endParaRPr sz="1200">
              <a:solidFill>
                <a:prstClr val="black"/>
              </a:solidFill>
              <a:latin typeface="Gotham Book"/>
              <a:cs typeface="Gotham Book"/>
            </a:endParaRPr>
          </a:p>
          <a:p>
            <a:pPr marL="310038" marR="250508" indent="-171450">
              <a:lnSpc>
                <a:spcPts val="1200"/>
              </a:lnSpc>
              <a:spcBef>
                <a:spcPts val="1080"/>
              </a:spcBef>
              <a:buFontTx/>
              <a:buChar char="•"/>
              <a:tabLst>
                <a:tab pos="310038" algn="l"/>
              </a:tabLst>
            </a:pPr>
            <a:r>
              <a:rPr sz="1200">
                <a:solidFill>
                  <a:srgbClr val="231F20"/>
                </a:solidFill>
                <a:latin typeface="Gotham Book"/>
                <a:cs typeface="Gotham Book"/>
              </a:rPr>
              <a:t>Thrives</a:t>
            </a:r>
            <a:r>
              <a:rPr sz="1200" spc="-68">
                <a:solidFill>
                  <a:srgbClr val="231F20"/>
                </a:solidFill>
                <a:latin typeface="Gotham Book"/>
                <a:cs typeface="Gotham Book"/>
              </a:rPr>
              <a:t> </a:t>
            </a:r>
            <a:r>
              <a:rPr sz="1200">
                <a:solidFill>
                  <a:srgbClr val="231F20"/>
                </a:solidFill>
                <a:latin typeface="Gotham Book"/>
                <a:cs typeface="Gotham Book"/>
              </a:rPr>
              <a:t>under</a:t>
            </a:r>
            <a:r>
              <a:rPr sz="1200" spc="-64">
                <a:solidFill>
                  <a:srgbClr val="231F20"/>
                </a:solidFill>
                <a:latin typeface="Gotham Book"/>
                <a:cs typeface="Gotham Book"/>
              </a:rPr>
              <a:t> </a:t>
            </a:r>
            <a:r>
              <a:rPr sz="1200" spc="-8">
                <a:solidFill>
                  <a:srgbClr val="231F20"/>
                </a:solidFill>
                <a:latin typeface="Gotham Book"/>
                <a:cs typeface="Gotham Book"/>
              </a:rPr>
              <a:t>high-</a:t>
            </a:r>
            <a:r>
              <a:rPr sz="1200">
                <a:solidFill>
                  <a:srgbClr val="231F20"/>
                </a:solidFill>
                <a:latin typeface="Gotham Book"/>
                <a:cs typeface="Gotham Book"/>
              </a:rPr>
              <a:t>management</a:t>
            </a:r>
            <a:r>
              <a:rPr sz="1200" spc="-64">
                <a:solidFill>
                  <a:srgbClr val="231F20"/>
                </a:solidFill>
                <a:latin typeface="Gotham Book"/>
                <a:cs typeface="Gotham Book"/>
              </a:rPr>
              <a:t> </a:t>
            </a:r>
            <a:r>
              <a:rPr sz="1200" spc="-8">
                <a:solidFill>
                  <a:srgbClr val="231F20"/>
                </a:solidFill>
                <a:latin typeface="Gotham Book"/>
                <a:cs typeface="Gotham Book"/>
              </a:rPr>
              <a:t>practices </a:t>
            </a:r>
            <a:r>
              <a:rPr sz="1200">
                <a:solidFill>
                  <a:srgbClr val="231F20"/>
                </a:solidFill>
                <a:latin typeface="Gotham Book"/>
                <a:cs typeface="Gotham Book"/>
              </a:rPr>
              <a:t>and</a:t>
            </a:r>
            <a:r>
              <a:rPr sz="1200" spc="-49">
                <a:solidFill>
                  <a:srgbClr val="231F20"/>
                </a:solidFill>
                <a:latin typeface="Gotham Book"/>
                <a:cs typeface="Gotham Book"/>
              </a:rPr>
              <a:t> </a:t>
            </a:r>
            <a:r>
              <a:rPr sz="1200">
                <a:solidFill>
                  <a:srgbClr val="231F20"/>
                </a:solidFill>
                <a:latin typeface="Gotham Book"/>
                <a:cs typeface="Gotham Book"/>
              </a:rPr>
              <a:t>strong</a:t>
            </a:r>
            <a:r>
              <a:rPr sz="1200" spc="-45">
                <a:solidFill>
                  <a:srgbClr val="231F20"/>
                </a:solidFill>
                <a:latin typeface="Gotham Book"/>
                <a:cs typeface="Gotham Book"/>
              </a:rPr>
              <a:t> </a:t>
            </a:r>
            <a:r>
              <a:rPr sz="1200">
                <a:solidFill>
                  <a:srgbClr val="231F20"/>
                </a:solidFill>
                <a:latin typeface="Gotham Book"/>
                <a:cs typeface="Gotham Book"/>
              </a:rPr>
              <a:t>soil</a:t>
            </a:r>
            <a:r>
              <a:rPr sz="1200" spc="-45">
                <a:solidFill>
                  <a:srgbClr val="231F20"/>
                </a:solidFill>
                <a:latin typeface="Gotham Book"/>
                <a:cs typeface="Gotham Book"/>
              </a:rPr>
              <a:t> </a:t>
            </a:r>
            <a:r>
              <a:rPr sz="1200">
                <a:solidFill>
                  <a:srgbClr val="231F20"/>
                </a:solidFill>
                <a:latin typeface="Gotham Book"/>
                <a:cs typeface="Gotham Book"/>
              </a:rPr>
              <a:t>fertility</a:t>
            </a:r>
            <a:r>
              <a:rPr sz="1200" spc="-49">
                <a:solidFill>
                  <a:srgbClr val="231F20"/>
                </a:solidFill>
                <a:latin typeface="Gotham Book"/>
                <a:cs typeface="Gotham Book"/>
              </a:rPr>
              <a:t> </a:t>
            </a:r>
            <a:r>
              <a:rPr sz="1200" spc="-8">
                <a:solidFill>
                  <a:srgbClr val="231F20"/>
                </a:solidFill>
                <a:latin typeface="Gotham Book"/>
                <a:cs typeface="Gotham Book"/>
              </a:rPr>
              <a:t>levels</a:t>
            </a:r>
            <a:endParaRPr sz="1200">
              <a:solidFill>
                <a:prstClr val="black"/>
              </a:solidFill>
              <a:latin typeface="Gotham Book"/>
              <a:cs typeface="Gotham Book"/>
            </a:endParaRPr>
          </a:p>
        </p:txBody>
      </p:sp>
      <p:sp>
        <p:nvSpPr>
          <p:cNvPr id="3" name="object 3"/>
          <p:cNvSpPr/>
          <p:nvPr/>
        </p:nvSpPr>
        <p:spPr>
          <a:xfrm>
            <a:off x="1524001" y="857252"/>
            <a:ext cx="9142095" cy="802481"/>
          </a:xfrm>
          <a:custGeom>
            <a:avLst/>
            <a:gdLst/>
            <a:ahLst/>
            <a:cxnLst/>
            <a:rect l="l" t="t" r="r" b="b"/>
            <a:pathLst>
              <a:path w="12189460" h="1069975">
                <a:moveTo>
                  <a:pt x="12188952" y="0"/>
                </a:moveTo>
                <a:lnTo>
                  <a:pt x="0" y="0"/>
                </a:lnTo>
                <a:lnTo>
                  <a:pt x="0" y="1069848"/>
                </a:lnTo>
                <a:lnTo>
                  <a:pt x="12188952" y="1069848"/>
                </a:lnTo>
                <a:lnTo>
                  <a:pt x="12188952"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4" name="object 4"/>
          <p:cNvSpPr txBox="1">
            <a:spLocks noGrp="1"/>
          </p:cNvSpPr>
          <p:nvPr>
            <p:ph type="title"/>
          </p:nvPr>
        </p:nvSpPr>
        <p:spPr>
          <a:xfrm>
            <a:off x="1653123" y="1112920"/>
            <a:ext cx="2138363" cy="508216"/>
          </a:xfrm>
        </p:spPr>
        <p:txBody>
          <a:bodyPr vert="horz" wrap="square" lIns="0" tIns="9525" rIns="0" bIns="0" rtlCol="0" anchor="ctr">
            <a:spAutoFit/>
          </a:bodyPr>
          <a:lstStyle/>
          <a:p>
            <a:r>
              <a:rPr lang="en-US"/>
              <a:t>A640-16</a:t>
            </a:r>
          </a:p>
        </p:txBody>
      </p:sp>
      <p:sp>
        <p:nvSpPr>
          <p:cNvPr id="49" name="object 49"/>
          <p:cNvSpPr txBox="1">
            <a:spLocks noGrp="1"/>
          </p:cNvSpPr>
          <p:nvPr>
            <p:ph type="ftr" sz="quarter" idx="5"/>
          </p:nvPr>
        </p:nvSpPr>
        <p:spPr>
          <a:xfrm>
            <a:off x="1848910" y="5813967"/>
            <a:ext cx="8494183" cy="147637"/>
          </a:xfrm>
        </p:spPr>
        <p:txBody>
          <a:bodyPr vert="horz" wrap="square" lIns="0" tIns="9049" rIns="0" bIns="0" rtlCol="0" anchor="ctr">
            <a:spAutoFit/>
          </a:bodyPr>
          <a:lstStyle/>
          <a:p>
            <a:r>
              <a:rPr lang="en-US">
                <a:solidFill>
                  <a:prstClr val="white"/>
                </a:solidFill>
              </a:rPr>
              <a:t>COMPANY CONFIDENTIAL – Not for Distribution</a:t>
            </a:r>
          </a:p>
          <a:p>
            <a:r>
              <a:rPr lang="en-US">
                <a:solidFill>
                  <a:prstClr val="white"/>
                </a:solidFill>
              </a:rPr>
              <a:t>Performance may vary from location to location and from year to year, as local growing, soil and weather conditions may vary. Growers should evaluate data from multiple locations and years whenever possible and should consider the impacts of these conditions on the grower’s fields.</a:t>
            </a:r>
          </a:p>
        </p:txBody>
      </p:sp>
      <p:sp>
        <p:nvSpPr>
          <p:cNvPr id="5" name="object 5"/>
          <p:cNvSpPr txBox="1"/>
          <p:nvPr/>
        </p:nvSpPr>
        <p:spPr>
          <a:xfrm>
            <a:off x="1653123" y="1682214"/>
            <a:ext cx="559594" cy="182742"/>
          </a:xfrm>
          <a:prstGeom prst="rect">
            <a:avLst/>
          </a:prstGeom>
        </p:spPr>
        <p:txBody>
          <a:bodyPr vert="horz" wrap="square" lIns="0" tIns="9525" rIns="0" bIns="0" rtlCol="0">
            <a:spAutoFit/>
          </a:bodyPr>
          <a:lstStyle/>
          <a:p>
            <a:pPr marL="9525">
              <a:spcBef>
                <a:spcPts val="75"/>
              </a:spcBef>
            </a:pPr>
            <a:r>
              <a:rPr sz="1125" spc="-8">
                <a:solidFill>
                  <a:srgbClr val="0E4633"/>
                </a:solidFill>
                <a:latin typeface="Gotham Bold"/>
                <a:cs typeface="Gotham Bold"/>
              </a:rPr>
              <a:t>TRAITS</a:t>
            </a:r>
            <a:endParaRPr sz="1125">
              <a:solidFill>
                <a:prstClr val="black"/>
              </a:solidFill>
              <a:latin typeface="Gotham Bold"/>
              <a:cs typeface="Gotham Bold"/>
            </a:endParaRPr>
          </a:p>
        </p:txBody>
      </p:sp>
      <p:grpSp>
        <p:nvGrpSpPr>
          <p:cNvPr id="6" name="object 6"/>
          <p:cNvGrpSpPr/>
          <p:nvPr/>
        </p:nvGrpSpPr>
        <p:grpSpPr>
          <a:xfrm>
            <a:off x="4193731" y="932754"/>
            <a:ext cx="6232207" cy="651510"/>
            <a:chOff x="3559639" y="100672"/>
            <a:chExt cx="8309609" cy="868680"/>
          </a:xfrm>
        </p:grpSpPr>
        <p:sp>
          <p:nvSpPr>
            <p:cNvPr id="7" name="object 7"/>
            <p:cNvSpPr/>
            <p:nvPr/>
          </p:nvSpPr>
          <p:spPr>
            <a:xfrm>
              <a:off x="10954499" y="105485"/>
              <a:ext cx="915035" cy="864235"/>
            </a:xfrm>
            <a:custGeom>
              <a:avLst/>
              <a:gdLst/>
              <a:ahLst/>
              <a:cxnLst/>
              <a:rect l="l" t="t" r="r" b="b"/>
              <a:pathLst>
                <a:path w="915034" h="864235">
                  <a:moveTo>
                    <a:pt x="168605" y="823048"/>
                  </a:moveTo>
                  <a:lnTo>
                    <a:pt x="161747" y="803478"/>
                  </a:lnTo>
                  <a:lnTo>
                    <a:pt x="147231" y="762050"/>
                  </a:lnTo>
                  <a:lnTo>
                    <a:pt x="133337" y="722414"/>
                  </a:lnTo>
                  <a:lnTo>
                    <a:pt x="109435" y="654240"/>
                  </a:lnTo>
                  <a:lnTo>
                    <a:pt x="98221" y="654240"/>
                  </a:lnTo>
                  <a:lnTo>
                    <a:pt x="98221" y="762050"/>
                  </a:lnTo>
                  <a:lnTo>
                    <a:pt x="69303" y="762050"/>
                  </a:lnTo>
                  <a:lnTo>
                    <a:pt x="83489" y="722414"/>
                  </a:lnTo>
                  <a:lnTo>
                    <a:pt x="98221" y="762050"/>
                  </a:lnTo>
                  <a:lnTo>
                    <a:pt x="98221" y="654240"/>
                  </a:lnTo>
                  <a:lnTo>
                    <a:pt x="58623" y="654240"/>
                  </a:lnTo>
                  <a:lnTo>
                    <a:pt x="0" y="822794"/>
                  </a:lnTo>
                  <a:lnTo>
                    <a:pt x="48717" y="822794"/>
                  </a:lnTo>
                  <a:lnTo>
                    <a:pt x="56248" y="803478"/>
                  </a:lnTo>
                  <a:lnTo>
                    <a:pt x="112344" y="803478"/>
                  </a:lnTo>
                  <a:lnTo>
                    <a:pt x="119773" y="822794"/>
                  </a:lnTo>
                  <a:lnTo>
                    <a:pt x="119862" y="823048"/>
                  </a:lnTo>
                  <a:lnTo>
                    <a:pt x="168605" y="823048"/>
                  </a:lnTo>
                  <a:close/>
                </a:path>
                <a:path w="915034" h="864235">
                  <a:moveTo>
                    <a:pt x="271157" y="759955"/>
                  </a:moveTo>
                  <a:lnTo>
                    <a:pt x="260413" y="718375"/>
                  </a:lnTo>
                  <a:lnTo>
                    <a:pt x="269506" y="700963"/>
                  </a:lnTo>
                  <a:lnTo>
                    <a:pt x="228180" y="700963"/>
                  </a:lnTo>
                  <a:lnTo>
                    <a:pt x="228180" y="746391"/>
                  </a:lnTo>
                  <a:lnTo>
                    <a:pt x="228180" y="764997"/>
                  </a:lnTo>
                  <a:lnTo>
                    <a:pt x="218986" y="770229"/>
                  </a:lnTo>
                  <a:lnTo>
                    <a:pt x="202526" y="770229"/>
                  </a:lnTo>
                  <a:lnTo>
                    <a:pt x="195948" y="763587"/>
                  </a:lnTo>
                  <a:lnTo>
                    <a:pt x="195948" y="746391"/>
                  </a:lnTo>
                  <a:lnTo>
                    <a:pt x="203873" y="739609"/>
                  </a:lnTo>
                  <a:lnTo>
                    <a:pt x="220256" y="739609"/>
                  </a:lnTo>
                  <a:lnTo>
                    <a:pt x="228180" y="746391"/>
                  </a:lnTo>
                  <a:lnTo>
                    <a:pt x="228180" y="700963"/>
                  </a:lnTo>
                  <a:lnTo>
                    <a:pt x="204939" y="700963"/>
                  </a:lnTo>
                  <a:lnTo>
                    <a:pt x="198780" y="702081"/>
                  </a:lnTo>
                  <a:lnTo>
                    <a:pt x="163626" y="722223"/>
                  </a:lnTo>
                  <a:lnTo>
                    <a:pt x="154051" y="752500"/>
                  </a:lnTo>
                  <a:lnTo>
                    <a:pt x="157949" y="775106"/>
                  </a:lnTo>
                  <a:lnTo>
                    <a:pt x="169227" y="793737"/>
                  </a:lnTo>
                  <a:lnTo>
                    <a:pt x="187210" y="806399"/>
                  </a:lnTo>
                  <a:lnTo>
                    <a:pt x="211264" y="811060"/>
                  </a:lnTo>
                  <a:lnTo>
                    <a:pt x="214350" y="811060"/>
                  </a:lnTo>
                  <a:lnTo>
                    <a:pt x="220167" y="811403"/>
                  </a:lnTo>
                  <a:lnTo>
                    <a:pt x="223113" y="808913"/>
                  </a:lnTo>
                  <a:lnTo>
                    <a:pt x="224028" y="809421"/>
                  </a:lnTo>
                  <a:lnTo>
                    <a:pt x="225501" y="810526"/>
                  </a:lnTo>
                  <a:lnTo>
                    <a:pt x="225501" y="821931"/>
                  </a:lnTo>
                  <a:lnTo>
                    <a:pt x="221170" y="827557"/>
                  </a:lnTo>
                  <a:lnTo>
                    <a:pt x="221056" y="827709"/>
                  </a:lnTo>
                  <a:lnTo>
                    <a:pt x="209918" y="827709"/>
                  </a:lnTo>
                  <a:lnTo>
                    <a:pt x="202095" y="827163"/>
                  </a:lnTo>
                  <a:lnTo>
                    <a:pt x="193852" y="825195"/>
                  </a:lnTo>
                  <a:lnTo>
                    <a:pt x="185496" y="821321"/>
                  </a:lnTo>
                  <a:lnTo>
                    <a:pt x="177330" y="815086"/>
                  </a:lnTo>
                  <a:lnTo>
                    <a:pt x="156337" y="844080"/>
                  </a:lnTo>
                  <a:lnTo>
                    <a:pt x="169443" y="853960"/>
                  </a:lnTo>
                  <a:lnTo>
                    <a:pt x="182473" y="859942"/>
                  </a:lnTo>
                  <a:lnTo>
                    <a:pt x="195503" y="862901"/>
                  </a:lnTo>
                  <a:lnTo>
                    <a:pt x="208572" y="863701"/>
                  </a:lnTo>
                  <a:lnTo>
                    <a:pt x="223837" y="862545"/>
                  </a:lnTo>
                  <a:lnTo>
                    <a:pt x="239306" y="858024"/>
                  </a:lnTo>
                  <a:lnTo>
                    <a:pt x="253479" y="848499"/>
                  </a:lnTo>
                  <a:lnTo>
                    <a:pt x="264820" y="832396"/>
                  </a:lnTo>
                  <a:lnTo>
                    <a:pt x="267030" y="827709"/>
                  </a:lnTo>
                  <a:lnTo>
                    <a:pt x="267106" y="827557"/>
                  </a:lnTo>
                  <a:lnTo>
                    <a:pt x="269011" y="820597"/>
                  </a:lnTo>
                  <a:lnTo>
                    <a:pt x="268960" y="808913"/>
                  </a:lnTo>
                  <a:lnTo>
                    <a:pt x="267373" y="800862"/>
                  </a:lnTo>
                  <a:lnTo>
                    <a:pt x="263144" y="792403"/>
                  </a:lnTo>
                  <a:lnTo>
                    <a:pt x="259334" y="788492"/>
                  </a:lnTo>
                  <a:lnTo>
                    <a:pt x="259334" y="785812"/>
                  </a:lnTo>
                  <a:lnTo>
                    <a:pt x="266039" y="777633"/>
                  </a:lnTo>
                  <a:lnTo>
                    <a:pt x="268592" y="770229"/>
                  </a:lnTo>
                  <a:lnTo>
                    <a:pt x="269532" y="767499"/>
                  </a:lnTo>
                  <a:lnTo>
                    <a:pt x="271157" y="759955"/>
                  </a:lnTo>
                  <a:close/>
                </a:path>
                <a:path w="915034" h="864235">
                  <a:moveTo>
                    <a:pt x="345440" y="702119"/>
                  </a:moveTo>
                  <a:lnTo>
                    <a:pt x="344081" y="702564"/>
                  </a:lnTo>
                  <a:lnTo>
                    <a:pt x="342036" y="702005"/>
                  </a:lnTo>
                  <a:lnTo>
                    <a:pt x="333844" y="702005"/>
                  </a:lnTo>
                  <a:lnTo>
                    <a:pt x="327710" y="705713"/>
                  </a:lnTo>
                  <a:lnTo>
                    <a:pt x="319112" y="709041"/>
                  </a:lnTo>
                  <a:lnTo>
                    <a:pt x="319112" y="702081"/>
                  </a:lnTo>
                  <a:lnTo>
                    <a:pt x="276313" y="702081"/>
                  </a:lnTo>
                  <a:lnTo>
                    <a:pt x="276313" y="823328"/>
                  </a:lnTo>
                  <a:lnTo>
                    <a:pt x="319176" y="823328"/>
                  </a:lnTo>
                  <a:lnTo>
                    <a:pt x="319176" y="765187"/>
                  </a:lnTo>
                  <a:lnTo>
                    <a:pt x="319341" y="757072"/>
                  </a:lnTo>
                  <a:lnTo>
                    <a:pt x="345440" y="741680"/>
                  </a:lnTo>
                  <a:lnTo>
                    <a:pt x="345440" y="702119"/>
                  </a:lnTo>
                  <a:close/>
                </a:path>
                <a:path w="915034" h="864235">
                  <a:moveTo>
                    <a:pt x="393801" y="702614"/>
                  </a:moveTo>
                  <a:lnTo>
                    <a:pt x="350443" y="702614"/>
                  </a:lnTo>
                  <a:lnTo>
                    <a:pt x="350443" y="822794"/>
                  </a:lnTo>
                  <a:lnTo>
                    <a:pt x="393801" y="822794"/>
                  </a:lnTo>
                  <a:lnTo>
                    <a:pt x="393801" y="702614"/>
                  </a:lnTo>
                  <a:close/>
                </a:path>
                <a:path w="915034" h="864235">
                  <a:moveTo>
                    <a:pt x="393801" y="652119"/>
                  </a:moveTo>
                  <a:lnTo>
                    <a:pt x="350443" y="652119"/>
                  </a:lnTo>
                  <a:lnTo>
                    <a:pt x="350443" y="689571"/>
                  </a:lnTo>
                  <a:lnTo>
                    <a:pt x="393801" y="689571"/>
                  </a:lnTo>
                  <a:lnTo>
                    <a:pt x="393801" y="652119"/>
                  </a:lnTo>
                  <a:close/>
                </a:path>
                <a:path w="915034" h="864235">
                  <a:moveTo>
                    <a:pt x="550316" y="668362"/>
                  </a:moveTo>
                  <a:lnTo>
                    <a:pt x="535774" y="660196"/>
                  </a:lnTo>
                  <a:lnTo>
                    <a:pt x="521119" y="654824"/>
                  </a:lnTo>
                  <a:lnTo>
                    <a:pt x="506628" y="651865"/>
                  </a:lnTo>
                  <a:lnTo>
                    <a:pt x="492569" y="650963"/>
                  </a:lnTo>
                  <a:lnTo>
                    <a:pt x="456984" y="657834"/>
                  </a:lnTo>
                  <a:lnTo>
                    <a:pt x="426885" y="676884"/>
                  </a:lnTo>
                  <a:lnTo>
                    <a:pt x="406057" y="705815"/>
                  </a:lnTo>
                  <a:lnTo>
                    <a:pt x="398284" y="742289"/>
                  </a:lnTo>
                  <a:lnTo>
                    <a:pt x="406057" y="778764"/>
                  </a:lnTo>
                  <a:lnTo>
                    <a:pt x="426885" y="807694"/>
                  </a:lnTo>
                  <a:lnTo>
                    <a:pt x="456984" y="826744"/>
                  </a:lnTo>
                  <a:lnTo>
                    <a:pt x="492569" y="833615"/>
                  </a:lnTo>
                  <a:lnTo>
                    <a:pt x="502805" y="833081"/>
                  </a:lnTo>
                  <a:lnTo>
                    <a:pt x="550265" y="814666"/>
                  </a:lnTo>
                  <a:lnTo>
                    <a:pt x="550265" y="739140"/>
                  </a:lnTo>
                  <a:lnTo>
                    <a:pt x="478955" y="739140"/>
                  </a:lnTo>
                  <a:lnTo>
                    <a:pt x="502589" y="768807"/>
                  </a:lnTo>
                  <a:lnTo>
                    <a:pt x="503123" y="786422"/>
                  </a:lnTo>
                  <a:lnTo>
                    <a:pt x="502653" y="786904"/>
                  </a:lnTo>
                  <a:lnTo>
                    <a:pt x="499516" y="787412"/>
                  </a:lnTo>
                  <a:lnTo>
                    <a:pt x="492836" y="787412"/>
                  </a:lnTo>
                  <a:lnTo>
                    <a:pt x="475678" y="784567"/>
                  </a:lnTo>
                  <a:lnTo>
                    <a:pt x="459930" y="776097"/>
                  </a:lnTo>
                  <a:lnTo>
                    <a:pt x="448411" y="762063"/>
                  </a:lnTo>
                  <a:lnTo>
                    <a:pt x="443953" y="742556"/>
                  </a:lnTo>
                  <a:lnTo>
                    <a:pt x="448208" y="723684"/>
                  </a:lnTo>
                  <a:lnTo>
                    <a:pt x="459384" y="709396"/>
                  </a:lnTo>
                  <a:lnTo>
                    <a:pt x="475145" y="700328"/>
                  </a:lnTo>
                  <a:lnTo>
                    <a:pt x="493115" y="697166"/>
                  </a:lnTo>
                  <a:lnTo>
                    <a:pt x="501319" y="697953"/>
                  </a:lnTo>
                  <a:lnTo>
                    <a:pt x="510565" y="700328"/>
                  </a:lnTo>
                  <a:lnTo>
                    <a:pt x="519557" y="704354"/>
                  </a:lnTo>
                  <a:lnTo>
                    <a:pt x="526986" y="710057"/>
                  </a:lnTo>
                  <a:lnTo>
                    <a:pt x="550316" y="668362"/>
                  </a:lnTo>
                  <a:close/>
                </a:path>
                <a:path w="915034" h="864235">
                  <a:moveTo>
                    <a:pt x="682739" y="762215"/>
                  </a:moveTo>
                  <a:lnTo>
                    <a:pt x="667867" y="721906"/>
                  </a:lnTo>
                  <a:lnTo>
                    <a:pt x="639762" y="703541"/>
                  </a:lnTo>
                  <a:lnTo>
                    <a:pt x="639762" y="762749"/>
                  </a:lnTo>
                  <a:lnTo>
                    <a:pt x="637946" y="771232"/>
                  </a:lnTo>
                  <a:lnTo>
                    <a:pt x="633183" y="777659"/>
                  </a:lnTo>
                  <a:lnTo>
                    <a:pt x="626465" y="781735"/>
                  </a:lnTo>
                  <a:lnTo>
                    <a:pt x="618807" y="783170"/>
                  </a:lnTo>
                  <a:lnTo>
                    <a:pt x="610539" y="781532"/>
                  </a:lnTo>
                  <a:lnTo>
                    <a:pt x="603897" y="777113"/>
                  </a:lnTo>
                  <a:lnTo>
                    <a:pt x="599465" y="770610"/>
                  </a:lnTo>
                  <a:lnTo>
                    <a:pt x="597852" y="762749"/>
                  </a:lnTo>
                  <a:lnTo>
                    <a:pt x="599655" y="754265"/>
                  </a:lnTo>
                  <a:lnTo>
                    <a:pt x="604418" y="747839"/>
                  </a:lnTo>
                  <a:lnTo>
                    <a:pt x="611136" y="743762"/>
                  </a:lnTo>
                  <a:lnTo>
                    <a:pt x="618807" y="742340"/>
                  </a:lnTo>
                  <a:lnTo>
                    <a:pt x="627062" y="743966"/>
                  </a:lnTo>
                  <a:lnTo>
                    <a:pt x="633717" y="748385"/>
                  </a:lnTo>
                  <a:lnTo>
                    <a:pt x="638149" y="754888"/>
                  </a:lnTo>
                  <a:lnTo>
                    <a:pt x="639648" y="762215"/>
                  </a:lnTo>
                  <a:lnTo>
                    <a:pt x="639762" y="762749"/>
                  </a:lnTo>
                  <a:lnTo>
                    <a:pt x="639762" y="703541"/>
                  </a:lnTo>
                  <a:lnTo>
                    <a:pt x="625551" y="698830"/>
                  </a:lnTo>
                  <a:lnTo>
                    <a:pt x="619112" y="698296"/>
                  </a:lnTo>
                  <a:lnTo>
                    <a:pt x="616826" y="698030"/>
                  </a:lnTo>
                  <a:lnTo>
                    <a:pt x="568134" y="721906"/>
                  </a:lnTo>
                  <a:lnTo>
                    <a:pt x="554342" y="762215"/>
                  </a:lnTo>
                  <a:lnTo>
                    <a:pt x="559244" y="786879"/>
                  </a:lnTo>
                  <a:lnTo>
                    <a:pt x="572757" y="807224"/>
                  </a:lnTo>
                  <a:lnTo>
                    <a:pt x="593039" y="821042"/>
                  </a:lnTo>
                  <a:lnTo>
                    <a:pt x="618274" y="826147"/>
                  </a:lnTo>
                  <a:lnTo>
                    <a:pt x="642734" y="821245"/>
                  </a:lnTo>
                  <a:lnTo>
                    <a:pt x="663295" y="807745"/>
                  </a:lnTo>
                  <a:lnTo>
                    <a:pt x="677456" y="787476"/>
                  </a:lnTo>
                  <a:lnTo>
                    <a:pt x="678357" y="783170"/>
                  </a:lnTo>
                  <a:lnTo>
                    <a:pt x="682625" y="762749"/>
                  </a:lnTo>
                  <a:lnTo>
                    <a:pt x="682739" y="762215"/>
                  </a:lnTo>
                  <a:close/>
                </a:path>
                <a:path w="915034" h="864235">
                  <a:moveTo>
                    <a:pt x="700646" y="57975"/>
                  </a:moveTo>
                  <a:lnTo>
                    <a:pt x="696112" y="35433"/>
                  </a:lnTo>
                  <a:lnTo>
                    <a:pt x="683742" y="16992"/>
                  </a:lnTo>
                  <a:lnTo>
                    <a:pt x="665403" y="4559"/>
                  </a:lnTo>
                  <a:lnTo>
                    <a:pt x="642912" y="0"/>
                  </a:lnTo>
                  <a:lnTo>
                    <a:pt x="252984" y="0"/>
                  </a:lnTo>
                  <a:lnTo>
                    <a:pt x="230492" y="4559"/>
                  </a:lnTo>
                  <a:lnTo>
                    <a:pt x="212140" y="16992"/>
                  </a:lnTo>
                  <a:lnTo>
                    <a:pt x="199771" y="35433"/>
                  </a:lnTo>
                  <a:lnTo>
                    <a:pt x="195249" y="57975"/>
                  </a:lnTo>
                  <a:lnTo>
                    <a:pt x="195249" y="530796"/>
                  </a:lnTo>
                  <a:lnTo>
                    <a:pt x="199771" y="553351"/>
                  </a:lnTo>
                  <a:lnTo>
                    <a:pt x="212140" y="571779"/>
                  </a:lnTo>
                  <a:lnTo>
                    <a:pt x="230492" y="584212"/>
                  </a:lnTo>
                  <a:lnTo>
                    <a:pt x="252984" y="588772"/>
                  </a:lnTo>
                  <a:lnTo>
                    <a:pt x="642912" y="588772"/>
                  </a:lnTo>
                  <a:lnTo>
                    <a:pt x="665403" y="584212"/>
                  </a:lnTo>
                  <a:lnTo>
                    <a:pt x="683742" y="571779"/>
                  </a:lnTo>
                  <a:lnTo>
                    <a:pt x="696112" y="553351"/>
                  </a:lnTo>
                  <a:lnTo>
                    <a:pt x="700646" y="530796"/>
                  </a:lnTo>
                  <a:lnTo>
                    <a:pt x="700646" y="57975"/>
                  </a:lnTo>
                  <a:close/>
                </a:path>
                <a:path w="915034" h="864235">
                  <a:moveTo>
                    <a:pt x="729716" y="653186"/>
                  </a:moveTo>
                  <a:lnTo>
                    <a:pt x="686904" y="653186"/>
                  </a:lnTo>
                  <a:lnTo>
                    <a:pt x="686904" y="822248"/>
                  </a:lnTo>
                  <a:lnTo>
                    <a:pt x="729716" y="822248"/>
                  </a:lnTo>
                  <a:lnTo>
                    <a:pt x="729716" y="653186"/>
                  </a:lnTo>
                  <a:close/>
                </a:path>
                <a:path w="915034" h="864235">
                  <a:moveTo>
                    <a:pt x="741680" y="11772"/>
                  </a:moveTo>
                  <a:lnTo>
                    <a:pt x="739241" y="11099"/>
                  </a:lnTo>
                  <a:lnTo>
                    <a:pt x="739241" y="13690"/>
                  </a:lnTo>
                  <a:lnTo>
                    <a:pt x="739241" y="18249"/>
                  </a:lnTo>
                  <a:lnTo>
                    <a:pt x="735457" y="17843"/>
                  </a:lnTo>
                  <a:lnTo>
                    <a:pt x="730364" y="17843"/>
                  </a:lnTo>
                  <a:lnTo>
                    <a:pt x="730364" y="13360"/>
                  </a:lnTo>
                  <a:lnTo>
                    <a:pt x="736879" y="13360"/>
                  </a:lnTo>
                  <a:lnTo>
                    <a:pt x="739241" y="13690"/>
                  </a:lnTo>
                  <a:lnTo>
                    <a:pt x="739241" y="11099"/>
                  </a:lnTo>
                  <a:lnTo>
                    <a:pt x="738632" y="10922"/>
                  </a:lnTo>
                  <a:lnTo>
                    <a:pt x="727925" y="10922"/>
                  </a:lnTo>
                  <a:lnTo>
                    <a:pt x="727925" y="28308"/>
                  </a:lnTo>
                  <a:lnTo>
                    <a:pt x="730364" y="28308"/>
                  </a:lnTo>
                  <a:lnTo>
                    <a:pt x="730364" y="20281"/>
                  </a:lnTo>
                  <a:lnTo>
                    <a:pt x="733298" y="20281"/>
                  </a:lnTo>
                  <a:lnTo>
                    <a:pt x="738505" y="28308"/>
                  </a:lnTo>
                  <a:lnTo>
                    <a:pt x="741438" y="28308"/>
                  </a:lnTo>
                  <a:lnTo>
                    <a:pt x="736193" y="20281"/>
                  </a:lnTo>
                  <a:lnTo>
                    <a:pt x="739140" y="20281"/>
                  </a:lnTo>
                  <a:lnTo>
                    <a:pt x="741680" y="18935"/>
                  </a:lnTo>
                  <a:lnTo>
                    <a:pt x="741680" y="18249"/>
                  </a:lnTo>
                  <a:lnTo>
                    <a:pt x="741680" y="13360"/>
                  </a:lnTo>
                  <a:lnTo>
                    <a:pt x="741680" y="11772"/>
                  </a:lnTo>
                  <a:close/>
                </a:path>
                <a:path w="915034" h="864235">
                  <a:moveTo>
                    <a:pt x="749833" y="10922"/>
                  </a:moveTo>
                  <a:lnTo>
                    <a:pt x="747382" y="8458"/>
                  </a:lnTo>
                  <a:lnTo>
                    <a:pt x="747382" y="12217"/>
                  </a:lnTo>
                  <a:lnTo>
                    <a:pt x="747382" y="27203"/>
                  </a:lnTo>
                  <a:lnTo>
                    <a:pt x="741159" y="33147"/>
                  </a:lnTo>
                  <a:lnTo>
                    <a:pt x="726579" y="33147"/>
                  </a:lnTo>
                  <a:lnTo>
                    <a:pt x="720344" y="27203"/>
                  </a:lnTo>
                  <a:lnTo>
                    <a:pt x="720344" y="12217"/>
                  </a:lnTo>
                  <a:lnTo>
                    <a:pt x="726579" y="6273"/>
                  </a:lnTo>
                  <a:lnTo>
                    <a:pt x="741159" y="6273"/>
                  </a:lnTo>
                  <a:lnTo>
                    <a:pt x="747382" y="12217"/>
                  </a:lnTo>
                  <a:lnTo>
                    <a:pt x="747382" y="8458"/>
                  </a:lnTo>
                  <a:lnTo>
                    <a:pt x="745223" y="6273"/>
                  </a:lnTo>
                  <a:lnTo>
                    <a:pt x="742784" y="3835"/>
                  </a:lnTo>
                  <a:lnTo>
                    <a:pt x="724954" y="3835"/>
                  </a:lnTo>
                  <a:lnTo>
                    <a:pt x="717905" y="10922"/>
                  </a:lnTo>
                  <a:lnTo>
                    <a:pt x="717905" y="28549"/>
                  </a:lnTo>
                  <a:lnTo>
                    <a:pt x="724954" y="35598"/>
                  </a:lnTo>
                  <a:lnTo>
                    <a:pt x="742784" y="35598"/>
                  </a:lnTo>
                  <a:lnTo>
                    <a:pt x="745236" y="33147"/>
                  </a:lnTo>
                  <a:lnTo>
                    <a:pt x="749833" y="28549"/>
                  </a:lnTo>
                  <a:lnTo>
                    <a:pt x="749833" y="10922"/>
                  </a:lnTo>
                  <a:close/>
                </a:path>
                <a:path w="915034" h="864235">
                  <a:moveTo>
                    <a:pt x="867308" y="653542"/>
                  </a:moveTo>
                  <a:lnTo>
                    <a:pt x="824992" y="653542"/>
                  </a:lnTo>
                  <a:lnTo>
                    <a:pt x="824953" y="699198"/>
                  </a:lnTo>
                  <a:lnTo>
                    <a:pt x="824496" y="699198"/>
                  </a:lnTo>
                  <a:lnTo>
                    <a:pt x="824103" y="699655"/>
                  </a:lnTo>
                  <a:lnTo>
                    <a:pt x="818502" y="697509"/>
                  </a:lnTo>
                  <a:lnTo>
                    <a:pt x="818502" y="757402"/>
                  </a:lnTo>
                  <a:lnTo>
                    <a:pt x="816838" y="765568"/>
                  </a:lnTo>
                  <a:lnTo>
                    <a:pt x="812469" y="772071"/>
                  </a:lnTo>
                  <a:lnTo>
                    <a:pt x="805903" y="776478"/>
                  </a:lnTo>
                  <a:lnTo>
                    <a:pt x="797826" y="778090"/>
                  </a:lnTo>
                  <a:lnTo>
                    <a:pt x="790016" y="776478"/>
                  </a:lnTo>
                  <a:lnTo>
                    <a:pt x="783196" y="772071"/>
                  </a:lnTo>
                  <a:lnTo>
                    <a:pt x="778421" y="765568"/>
                  </a:lnTo>
                  <a:lnTo>
                    <a:pt x="776605" y="757669"/>
                  </a:lnTo>
                  <a:lnTo>
                    <a:pt x="778421" y="749414"/>
                  </a:lnTo>
                  <a:lnTo>
                    <a:pt x="783196" y="742772"/>
                  </a:lnTo>
                  <a:lnTo>
                    <a:pt x="789978" y="738352"/>
                  </a:lnTo>
                  <a:lnTo>
                    <a:pt x="797826" y="736727"/>
                  </a:lnTo>
                  <a:lnTo>
                    <a:pt x="805903" y="738352"/>
                  </a:lnTo>
                  <a:lnTo>
                    <a:pt x="812482" y="742772"/>
                  </a:lnTo>
                  <a:lnTo>
                    <a:pt x="816914" y="749414"/>
                  </a:lnTo>
                  <a:lnTo>
                    <a:pt x="818502" y="757402"/>
                  </a:lnTo>
                  <a:lnTo>
                    <a:pt x="818502" y="697509"/>
                  </a:lnTo>
                  <a:lnTo>
                    <a:pt x="817740" y="697217"/>
                  </a:lnTo>
                  <a:lnTo>
                    <a:pt x="811339" y="695553"/>
                  </a:lnTo>
                  <a:lnTo>
                    <a:pt x="804824" y="694601"/>
                  </a:lnTo>
                  <a:lnTo>
                    <a:pt x="798093" y="694283"/>
                  </a:lnTo>
                  <a:lnTo>
                    <a:pt x="773455" y="699058"/>
                  </a:lnTo>
                  <a:lnTo>
                    <a:pt x="753110" y="712279"/>
                  </a:lnTo>
                  <a:lnTo>
                    <a:pt x="739267" y="732358"/>
                  </a:lnTo>
                  <a:lnTo>
                    <a:pt x="734225" y="757402"/>
                  </a:lnTo>
                  <a:lnTo>
                    <a:pt x="734161" y="757669"/>
                  </a:lnTo>
                  <a:lnTo>
                    <a:pt x="739063" y="782345"/>
                  </a:lnTo>
                  <a:lnTo>
                    <a:pt x="752563" y="802690"/>
                  </a:lnTo>
                  <a:lnTo>
                    <a:pt x="772833" y="816508"/>
                  </a:lnTo>
                  <a:lnTo>
                    <a:pt x="798093" y="821601"/>
                  </a:lnTo>
                  <a:lnTo>
                    <a:pt x="804278" y="821309"/>
                  </a:lnTo>
                  <a:lnTo>
                    <a:pt x="810945" y="820369"/>
                  </a:lnTo>
                  <a:lnTo>
                    <a:pt x="817930" y="818692"/>
                  </a:lnTo>
                  <a:lnTo>
                    <a:pt x="825055" y="816178"/>
                  </a:lnTo>
                  <a:lnTo>
                    <a:pt x="825055" y="822604"/>
                  </a:lnTo>
                  <a:lnTo>
                    <a:pt x="867308" y="822604"/>
                  </a:lnTo>
                  <a:lnTo>
                    <a:pt x="867308" y="816178"/>
                  </a:lnTo>
                  <a:lnTo>
                    <a:pt x="867308" y="778090"/>
                  </a:lnTo>
                  <a:lnTo>
                    <a:pt x="867308" y="736727"/>
                  </a:lnTo>
                  <a:lnTo>
                    <a:pt x="867308" y="699655"/>
                  </a:lnTo>
                  <a:lnTo>
                    <a:pt x="867308" y="653542"/>
                  </a:lnTo>
                  <a:close/>
                </a:path>
                <a:path w="915034" h="864235">
                  <a:moveTo>
                    <a:pt x="906259" y="644893"/>
                  </a:moveTo>
                  <a:lnTo>
                    <a:pt x="903820" y="644220"/>
                  </a:lnTo>
                  <a:lnTo>
                    <a:pt x="903820" y="646811"/>
                  </a:lnTo>
                  <a:lnTo>
                    <a:pt x="903820" y="651370"/>
                  </a:lnTo>
                  <a:lnTo>
                    <a:pt x="900036" y="650963"/>
                  </a:lnTo>
                  <a:lnTo>
                    <a:pt x="894943" y="650963"/>
                  </a:lnTo>
                  <a:lnTo>
                    <a:pt x="894943" y="646480"/>
                  </a:lnTo>
                  <a:lnTo>
                    <a:pt x="901458" y="646480"/>
                  </a:lnTo>
                  <a:lnTo>
                    <a:pt x="903820" y="646811"/>
                  </a:lnTo>
                  <a:lnTo>
                    <a:pt x="903820" y="644220"/>
                  </a:lnTo>
                  <a:lnTo>
                    <a:pt x="903211" y="644042"/>
                  </a:lnTo>
                  <a:lnTo>
                    <a:pt x="892505" y="644042"/>
                  </a:lnTo>
                  <a:lnTo>
                    <a:pt x="892505" y="661428"/>
                  </a:lnTo>
                  <a:lnTo>
                    <a:pt x="894943" y="661428"/>
                  </a:lnTo>
                  <a:lnTo>
                    <a:pt x="894943" y="653402"/>
                  </a:lnTo>
                  <a:lnTo>
                    <a:pt x="897877" y="653402"/>
                  </a:lnTo>
                  <a:lnTo>
                    <a:pt x="903084" y="661428"/>
                  </a:lnTo>
                  <a:lnTo>
                    <a:pt x="906018" y="661428"/>
                  </a:lnTo>
                  <a:lnTo>
                    <a:pt x="900772" y="653402"/>
                  </a:lnTo>
                  <a:lnTo>
                    <a:pt x="903719" y="653402"/>
                  </a:lnTo>
                  <a:lnTo>
                    <a:pt x="906259" y="652068"/>
                  </a:lnTo>
                  <a:lnTo>
                    <a:pt x="906259" y="651370"/>
                  </a:lnTo>
                  <a:lnTo>
                    <a:pt x="906259" y="646480"/>
                  </a:lnTo>
                  <a:lnTo>
                    <a:pt x="906259" y="644893"/>
                  </a:lnTo>
                  <a:close/>
                </a:path>
                <a:path w="915034" h="864235">
                  <a:moveTo>
                    <a:pt x="914412" y="644042"/>
                  </a:moveTo>
                  <a:lnTo>
                    <a:pt x="911961" y="641578"/>
                  </a:lnTo>
                  <a:lnTo>
                    <a:pt x="911961" y="645350"/>
                  </a:lnTo>
                  <a:lnTo>
                    <a:pt x="911961" y="660323"/>
                  </a:lnTo>
                  <a:lnTo>
                    <a:pt x="905738" y="666267"/>
                  </a:lnTo>
                  <a:lnTo>
                    <a:pt x="891159" y="666267"/>
                  </a:lnTo>
                  <a:lnTo>
                    <a:pt x="884923" y="660323"/>
                  </a:lnTo>
                  <a:lnTo>
                    <a:pt x="884923" y="645350"/>
                  </a:lnTo>
                  <a:lnTo>
                    <a:pt x="891159" y="639406"/>
                  </a:lnTo>
                  <a:lnTo>
                    <a:pt x="905738" y="639406"/>
                  </a:lnTo>
                  <a:lnTo>
                    <a:pt x="911961" y="645350"/>
                  </a:lnTo>
                  <a:lnTo>
                    <a:pt x="911961" y="641578"/>
                  </a:lnTo>
                  <a:lnTo>
                    <a:pt x="909815" y="639406"/>
                  </a:lnTo>
                  <a:lnTo>
                    <a:pt x="907364" y="636955"/>
                  </a:lnTo>
                  <a:lnTo>
                    <a:pt x="889533" y="636955"/>
                  </a:lnTo>
                  <a:lnTo>
                    <a:pt x="882484" y="644042"/>
                  </a:lnTo>
                  <a:lnTo>
                    <a:pt x="882484" y="661670"/>
                  </a:lnTo>
                  <a:lnTo>
                    <a:pt x="889533" y="668718"/>
                  </a:lnTo>
                  <a:lnTo>
                    <a:pt x="907364" y="668718"/>
                  </a:lnTo>
                  <a:lnTo>
                    <a:pt x="909815" y="666267"/>
                  </a:lnTo>
                  <a:lnTo>
                    <a:pt x="914412" y="661670"/>
                  </a:lnTo>
                  <a:lnTo>
                    <a:pt x="914412" y="644042"/>
                  </a:lnTo>
                  <a:close/>
                </a:path>
              </a:pathLst>
            </a:custGeom>
            <a:solidFill>
              <a:srgbClr val="FFFFFF"/>
            </a:solidFill>
          </p:spPr>
          <p:txBody>
            <a:bodyPr wrap="square" lIns="0" tIns="0" rIns="0" bIns="0" rtlCol="0"/>
            <a:lstStyle/>
            <a:p>
              <a:endParaRPr sz="1350">
                <a:solidFill>
                  <a:prstClr val="black"/>
                </a:solidFill>
                <a:latin typeface="Calibri" panose="020F0502020204030204"/>
              </a:endParaRPr>
            </a:p>
          </p:txBody>
        </p:sp>
        <p:sp>
          <p:nvSpPr>
            <p:cNvPr id="8" name="object 8"/>
            <p:cNvSpPr/>
            <p:nvPr/>
          </p:nvSpPr>
          <p:spPr>
            <a:xfrm>
              <a:off x="11153120" y="257928"/>
              <a:ext cx="386080" cy="431800"/>
            </a:xfrm>
            <a:custGeom>
              <a:avLst/>
              <a:gdLst/>
              <a:ahLst/>
              <a:cxnLst/>
              <a:rect l="l" t="t" r="r" b="b"/>
              <a:pathLst>
                <a:path w="386079" h="431800">
                  <a:moveTo>
                    <a:pt x="82191" y="0"/>
                  </a:moveTo>
                  <a:lnTo>
                    <a:pt x="39748" y="1445"/>
                  </a:lnTo>
                  <a:lnTo>
                    <a:pt x="0" y="6066"/>
                  </a:lnTo>
                  <a:lnTo>
                    <a:pt x="0" y="221000"/>
                  </a:lnTo>
                  <a:lnTo>
                    <a:pt x="10902" y="207682"/>
                  </a:lnTo>
                  <a:lnTo>
                    <a:pt x="23025" y="200842"/>
                  </a:lnTo>
                  <a:lnTo>
                    <a:pt x="44005" y="198323"/>
                  </a:lnTo>
                  <a:lnTo>
                    <a:pt x="81483" y="197963"/>
                  </a:lnTo>
                  <a:lnTo>
                    <a:pt x="122927" y="207162"/>
                  </a:lnTo>
                  <a:lnTo>
                    <a:pt x="169497" y="251026"/>
                  </a:lnTo>
                  <a:lnTo>
                    <a:pt x="186067" y="291408"/>
                  </a:lnTo>
                  <a:lnTo>
                    <a:pt x="189534" y="337320"/>
                  </a:lnTo>
                  <a:lnTo>
                    <a:pt x="189036" y="367775"/>
                  </a:lnTo>
                  <a:lnTo>
                    <a:pt x="189091" y="398507"/>
                  </a:lnTo>
                  <a:lnTo>
                    <a:pt x="189534" y="431795"/>
                  </a:lnTo>
                  <a:lnTo>
                    <a:pt x="385572" y="431795"/>
                  </a:lnTo>
                  <a:lnTo>
                    <a:pt x="385572" y="258783"/>
                  </a:lnTo>
                  <a:lnTo>
                    <a:pt x="364079" y="175844"/>
                  </a:lnTo>
                  <a:lnTo>
                    <a:pt x="342031" y="126671"/>
                  </a:lnTo>
                  <a:lnTo>
                    <a:pt x="306031" y="91891"/>
                  </a:lnTo>
                  <a:lnTo>
                    <a:pt x="242684" y="52129"/>
                  </a:lnTo>
                  <a:lnTo>
                    <a:pt x="181959" y="21599"/>
                  </a:lnTo>
                  <a:lnTo>
                    <a:pt x="129028" y="5470"/>
                  </a:lnTo>
                  <a:lnTo>
                    <a:pt x="82191" y="0"/>
                  </a:lnTo>
                  <a:close/>
                </a:path>
              </a:pathLst>
            </a:custGeom>
            <a:solidFill>
              <a:srgbClr val="84BD41"/>
            </a:solidFill>
          </p:spPr>
          <p:txBody>
            <a:bodyPr wrap="square" lIns="0" tIns="0" rIns="0" bIns="0" rtlCol="0"/>
            <a:lstStyle/>
            <a:p>
              <a:endParaRPr sz="1350">
                <a:solidFill>
                  <a:prstClr val="black"/>
                </a:solidFill>
                <a:latin typeface="Calibri" panose="020F0502020204030204"/>
              </a:endParaRPr>
            </a:p>
          </p:txBody>
        </p:sp>
        <p:sp>
          <p:nvSpPr>
            <p:cNvPr id="9" name="object 9"/>
            <p:cNvSpPr/>
            <p:nvPr/>
          </p:nvSpPr>
          <p:spPr>
            <a:xfrm>
              <a:off x="11342658" y="122877"/>
              <a:ext cx="196850" cy="394335"/>
            </a:xfrm>
            <a:custGeom>
              <a:avLst/>
              <a:gdLst/>
              <a:ahLst/>
              <a:cxnLst/>
              <a:rect l="l" t="t" r="r" b="b"/>
              <a:pathLst>
                <a:path w="196850" h="394334">
                  <a:moveTo>
                    <a:pt x="95656" y="0"/>
                  </a:moveTo>
                  <a:lnTo>
                    <a:pt x="62273" y="5525"/>
                  </a:lnTo>
                  <a:lnTo>
                    <a:pt x="31440" y="21178"/>
                  </a:lnTo>
                  <a:lnTo>
                    <a:pt x="8800" y="45578"/>
                  </a:lnTo>
                  <a:lnTo>
                    <a:pt x="0" y="77342"/>
                  </a:lnTo>
                  <a:lnTo>
                    <a:pt x="0" y="157060"/>
                  </a:lnTo>
                  <a:lnTo>
                    <a:pt x="4557" y="157061"/>
                  </a:lnTo>
                  <a:lnTo>
                    <a:pt x="20073" y="161934"/>
                  </a:lnTo>
                  <a:lnTo>
                    <a:pt x="95059" y="215518"/>
                  </a:lnTo>
                  <a:lnTo>
                    <a:pt x="137837" y="254838"/>
                  </a:lnTo>
                  <a:lnTo>
                    <a:pt x="162675" y="286519"/>
                  </a:lnTo>
                  <a:lnTo>
                    <a:pt x="179096" y="327281"/>
                  </a:lnTo>
                  <a:lnTo>
                    <a:pt x="196621" y="393839"/>
                  </a:lnTo>
                  <a:lnTo>
                    <a:pt x="196621" y="93294"/>
                  </a:lnTo>
                  <a:lnTo>
                    <a:pt x="186989" y="52308"/>
                  </a:lnTo>
                  <a:lnTo>
                    <a:pt x="162521" y="23172"/>
                  </a:lnTo>
                  <a:lnTo>
                    <a:pt x="129863" y="5774"/>
                  </a:lnTo>
                  <a:lnTo>
                    <a:pt x="95656" y="0"/>
                  </a:lnTo>
                  <a:close/>
                </a:path>
              </a:pathLst>
            </a:custGeom>
            <a:solidFill>
              <a:srgbClr val="FFC82D"/>
            </a:solidFill>
          </p:spPr>
          <p:txBody>
            <a:bodyPr wrap="square" lIns="0" tIns="0" rIns="0" bIns="0" rtlCol="0"/>
            <a:lstStyle/>
            <a:p>
              <a:endParaRPr sz="1350">
                <a:solidFill>
                  <a:prstClr val="black"/>
                </a:solidFill>
                <a:latin typeface="Calibri" panose="020F0502020204030204"/>
              </a:endParaRPr>
            </a:p>
          </p:txBody>
        </p:sp>
        <p:sp>
          <p:nvSpPr>
            <p:cNvPr id="10" name="object 10"/>
            <p:cNvSpPr/>
            <p:nvPr/>
          </p:nvSpPr>
          <p:spPr>
            <a:xfrm>
              <a:off x="11537807" y="257152"/>
              <a:ext cx="113664" cy="280035"/>
            </a:xfrm>
            <a:custGeom>
              <a:avLst/>
              <a:gdLst/>
              <a:ahLst/>
              <a:cxnLst/>
              <a:rect l="l" t="t" r="r" b="b"/>
              <a:pathLst>
                <a:path w="113665" h="280034">
                  <a:moveTo>
                    <a:pt x="80247" y="0"/>
                  </a:moveTo>
                  <a:lnTo>
                    <a:pt x="57529" y="1489"/>
                  </a:lnTo>
                  <a:lnTo>
                    <a:pt x="34313" y="7795"/>
                  </a:lnTo>
                  <a:lnTo>
                    <a:pt x="0" y="20718"/>
                  </a:lnTo>
                  <a:lnTo>
                    <a:pt x="2654" y="279633"/>
                  </a:lnTo>
                  <a:lnTo>
                    <a:pt x="18977" y="244623"/>
                  </a:lnTo>
                  <a:lnTo>
                    <a:pt x="31368" y="225388"/>
                  </a:lnTo>
                  <a:lnTo>
                    <a:pt x="46084" y="215121"/>
                  </a:lnTo>
                  <a:lnTo>
                    <a:pt x="69380" y="207014"/>
                  </a:lnTo>
                  <a:lnTo>
                    <a:pt x="92895" y="200673"/>
                  </a:lnTo>
                  <a:lnTo>
                    <a:pt x="106059" y="198818"/>
                  </a:lnTo>
                  <a:lnTo>
                    <a:pt x="111805" y="199290"/>
                  </a:lnTo>
                  <a:lnTo>
                    <a:pt x="113068" y="199928"/>
                  </a:lnTo>
                  <a:lnTo>
                    <a:pt x="113068" y="1528"/>
                  </a:lnTo>
                  <a:lnTo>
                    <a:pt x="80247" y="0"/>
                  </a:lnTo>
                  <a:close/>
                </a:path>
              </a:pathLst>
            </a:custGeom>
            <a:solidFill>
              <a:srgbClr val="046B38"/>
            </a:solidFill>
          </p:spPr>
          <p:txBody>
            <a:bodyPr wrap="square" lIns="0" tIns="0" rIns="0" bIns="0" rtlCol="0"/>
            <a:lstStyle/>
            <a:p>
              <a:endParaRPr sz="1350">
                <a:solidFill>
                  <a:prstClr val="black"/>
                </a:solidFill>
                <a:latin typeface="Calibri" panose="020F0502020204030204"/>
              </a:endParaRPr>
            </a:p>
          </p:txBody>
        </p:sp>
        <p:sp>
          <p:nvSpPr>
            <p:cNvPr id="11" name="object 11"/>
            <p:cNvSpPr/>
            <p:nvPr/>
          </p:nvSpPr>
          <p:spPr>
            <a:xfrm>
              <a:off x="11146635" y="100672"/>
              <a:ext cx="514350" cy="598805"/>
            </a:xfrm>
            <a:custGeom>
              <a:avLst/>
              <a:gdLst/>
              <a:ahLst/>
              <a:cxnLst/>
              <a:rect l="l" t="t" r="r" b="b"/>
              <a:pathLst>
                <a:path w="514350" h="598805">
                  <a:moveTo>
                    <a:pt x="455256" y="0"/>
                  </a:moveTo>
                  <a:lnTo>
                    <a:pt x="58712" y="0"/>
                  </a:lnTo>
                  <a:lnTo>
                    <a:pt x="35843" y="4637"/>
                  </a:lnTo>
                  <a:lnTo>
                    <a:pt x="17183" y="17279"/>
                  </a:lnTo>
                  <a:lnTo>
                    <a:pt x="4608" y="36020"/>
                  </a:lnTo>
                  <a:lnTo>
                    <a:pt x="0" y="58953"/>
                  </a:lnTo>
                  <a:lnTo>
                    <a:pt x="0" y="539800"/>
                  </a:lnTo>
                  <a:lnTo>
                    <a:pt x="4608" y="562733"/>
                  </a:lnTo>
                  <a:lnTo>
                    <a:pt x="17183" y="581474"/>
                  </a:lnTo>
                  <a:lnTo>
                    <a:pt x="35843" y="594116"/>
                  </a:lnTo>
                  <a:lnTo>
                    <a:pt x="58712" y="598754"/>
                  </a:lnTo>
                  <a:lnTo>
                    <a:pt x="455256" y="598754"/>
                  </a:lnTo>
                  <a:lnTo>
                    <a:pt x="478125" y="594116"/>
                  </a:lnTo>
                  <a:lnTo>
                    <a:pt x="494637" y="582929"/>
                  </a:lnTo>
                  <a:lnTo>
                    <a:pt x="58712" y="582929"/>
                  </a:lnTo>
                  <a:lnTo>
                    <a:pt x="42034" y="579545"/>
                  </a:lnTo>
                  <a:lnTo>
                    <a:pt x="28400" y="570309"/>
                  </a:lnTo>
                  <a:lnTo>
                    <a:pt x="19200" y="556601"/>
                  </a:lnTo>
                  <a:lnTo>
                    <a:pt x="15824" y="539800"/>
                  </a:lnTo>
                  <a:lnTo>
                    <a:pt x="15824" y="381406"/>
                  </a:lnTo>
                  <a:lnTo>
                    <a:pt x="29886" y="373032"/>
                  </a:lnTo>
                  <a:lnTo>
                    <a:pt x="45196" y="366795"/>
                  </a:lnTo>
                  <a:lnTo>
                    <a:pt x="61558" y="362900"/>
                  </a:lnTo>
                  <a:lnTo>
                    <a:pt x="64949" y="362635"/>
                  </a:lnTo>
                  <a:lnTo>
                    <a:pt x="15824" y="362635"/>
                  </a:lnTo>
                  <a:lnTo>
                    <a:pt x="15824" y="308292"/>
                  </a:lnTo>
                  <a:lnTo>
                    <a:pt x="30772" y="303291"/>
                  </a:lnTo>
                  <a:lnTo>
                    <a:pt x="46291" y="299632"/>
                  </a:lnTo>
                  <a:lnTo>
                    <a:pt x="62315" y="297385"/>
                  </a:lnTo>
                  <a:lnTo>
                    <a:pt x="78778" y="296621"/>
                  </a:lnTo>
                  <a:lnTo>
                    <a:pt x="152664" y="296621"/>
                  </a:lnTo>
                  <a:lnTo>
                    <a:pt x="138202" y="291452"/>
                  </a:lnTo>
                  <a:lnTo>
                    <a:pt x="15824" y="291452"/>
                  </a:lnTo>
                  <a:lnTo>
                    <a:pt x="15824" y="240906"/>
                  </a:lnTo>
                  <a:lnTo>
                    <a:pt x="30833" y="237339"/>
                  </a:lnTo>
                  <a:lnTo>
                    <a:pt x="46643" y="234648"/>
                  </a:lnTo>
                  <a:lnTo>
                    <a:pt x="62562" y="233033"/>
                  </a:lnTo>
                  <a:lnTo>
                    <a:pt x="75506" y="232596"/>
                  </a:lnTo>
                  <a:lnTo>
                    <a:pt x="167648" y="232596"/>
                  </a:lnTo>
                  <a:lnTo>
                    <a:pt x="138199" y="224510"/>
                  </a:lnTo>
                  <a:lnTo>
                    <a:pt x="15824" y="224510"/>
                  </a:lnTo>
                  <a:lnTo>
                    <a:pt x="15824" y="172440"/>
                  </a:lnTo>
                  <a:lnTo>
                    <a:pt x="31197" y="169627"/>
                  </a:lnTo>
                  <a:lnTo>
                    <a:pt x="46824" y="167587"/>
                  </a:lnTo>
                  <a:lnTo>
                    <a:pt x="62690" y="166345"/>
                  </a:lnTo>
                  <a:lnTo>
                    <a:pt x="78778" y="165925"/>
                  </a:lnTo>
                  <a:lnTo>
                    <a:pt x="178269" y="165925"/>
                  </a:lnTo>
                  <a:lnTo>
                    <a:pt x="162547" y="160983"/>
                  </a:lnTo>
                  <a:lnTo>
                    <a:pt x="141132" y="156260"/>
                  </a:lnTo>
                  <a:lnTo>
                    <a:pt x="15824" y="156260"/>
                  </a:lnTo>
                  <a:lnTo>
                    <a:pt x="15824" y="58953"/>
                  </a:lnTo>
                  <a:lnTo>
                    <a:pt x="19200" y="42147"/>
                  </a:lnTo>
                  <a:lnTo>
                    <a:pt x="28400" y="28440"/>
                  </a:lnTo>
                  <a:lnTo>
                    <a:pt x="42034" y="19207"/>
                  </a:lnTo>
                  <a:lnTo>
                    <a:pt x="58712" y="15824"/>
                  </a:lnTo>
                  <a:lnTo>
                    <a:pt x="494637" y="15824"/>
                  </a:lnTo>
                  <a:lnTo>
                    <a:pt x="478125" y="4637"/>
                  </a:lnTo>
                  <a:lnTo>
                    <a:pt x="455256" y="0"/>
                  </a:lnTo>
                  <a:close/>
                </a:path>
                <a:path w="514350" h="598805">
                  <a:moveTo>
                    <a:pt x="136497" y="361556"/>
                  </a:moveTo>
                  <a:lnTo>
                    <a:pt x="78778" y="361556"/>
                  </a:lnTo>
                  <a:lnTo>
                    <a:pt x="121511" y="370185"/>
                  </a:lnTo>
                  <a:lnTo>
                    <a:pt x="156414" y="393722"/>
                  </a:lnTo>
                  <a:lnTo>
                    <a:pt x="179940" y="428614"/>
                  </a:lnTo>
                  <a:lnTo>
                    <a:pt x="188569" y="471360"/>
                  </a:lnTo>
                  <a:lnTo>
                    <a:pt x="188569" y="582929"/>
                  </a:lnTo>
                  <a:lnTo>
                    <a:pt x="204393" y="582929"/>
                  </a:lnTo>
                  <a:lnTo>
                    <a:pt x="204393" y="471360"/>
                  </a:lnTo>
                  <a:lnTo>
                    <a:pt x="194522" y="422466"/>
                  </a:lnTo>
                  <a:lnTo>
                    <a:pt x="167603" y="382533"/>
                  </a:lnTo>
                  <a:lnTo>
                    <a:pt x="136497" y="361556"/>
                  </a:lnTo>
                  <a:close/>
                </a:path>
                <a:path w="514350" h="598805">
                  <a:moveTo>
                    <a:pt x="152664" y="296621"/>
                  </a:moveTo>
                  <a:lnTo>
                    <a:pt x="78778" y="296621"/>
                  </a:lnTo>
                  <a:lnTo>
                    <a:pt x="125225" y="302862"/>
                  </a:lnTo>
                  <a:lnTo>
                    <a:pt x="166964" y="320474"/>
                  </a:lnTo>
                  <a:lnTo>
                    <a:pt x="202326" y="347794"/>
                  </a:lnTo>
                  <a:lnTo>
                    <a:pt x="229648" y="383156"/>
                  </a:lnTo>
                  <a:lnTo>
                    <a:pt x="247263" y="424895"/>
                  </a:lnTo>
                  <a:lnTo>
                    <a:pt x="253504" y="471360"/>
                  </a:lnTo>
                  <a:lnTo>
                    <a:pt x="253504" y="582929"/>
                  </a:lnTo>
                  <a:lnTo>
                    <a:pt x="269341" y="582929"/>
                  </a:lnTo>
                  <a:lnTo>
                    <a:pt x="269341" y="471360"/>
                  </a:lnTo>
                  <a:lnTo>
                    <a:pt x="264417" y="428614"/>
                  </a:lnTo>
                  <a:lnTo>
                    <a:pt x="264308" y="427666"/>
                  </a:lnTo>
                  <a:lnTo>
                    <a:pt x="249972" y="387555"/>
                  </a:lnTo>
                  <a:lnTo>
                    <a:pt x="227476" y="352172"/>
                  </a:lnTo>
                  <a:lnTo>
                    <a:pt x="197965" y="322661"/>
                  </a:lnTo>
                  <a:lnTo>
                    <a:pt x="162582" y="300166"/>
                  </a:lnTo>
                  <a:lnTo>
                    <a:pt x="152664" y="296621"/>
                  </a:lnTo>
                  <a:close/>
                </a:path>
                <a:path w="514350" h="598805">
                  <a:moveTo>
                    <a:pt x="167648" y="232596"/>
                  </a:moveTo>
                  <a:lnTo>
                    <a:pt x="79874" y="232596"/>
                  </a:lnTo>
                  <a:lnTo>
                    <a:pt x="126915" y="237339"/>
                  </a:lnTo>
                  <a:lnTo>
                    <a:pt x="171751" y="251257"/>
                  </a:lnTo>
                  <a:lnTo>
                    <a:pt x="212325" y="273281"/>
                  </a:lnTo>
                  <a:lnTo>
                    <a:pt x="247676" y="302448"/>
                  </a:lnTo>
                  <a:lnTo>
                    <a:pt x="276844" y="337800"/>
                  </a:lnTo>
                  <a:lnTo>
                    <a:pt x="298868" y="378374"/>
                  </a:lnTo>
                  <a:lnTo>
                    <a:pt x="312786" y="423210"/>
                  </a:lnTo>
                  <a:lnTo>
                    <a:pt x="317639" y="471360"/>
                  </a:lnTo>
                  <a:lnTo>
                    <a:pt x="317639" y="582929"/>
                  </a:lnTo>
                  <a:lnTo>
                    <a:pt x="333463" y="582929"/>
                  </a:lnTo>
                  <a:lnTo>
                    <a:pt x="333463" y="471360"/>
                  </a:lnTo>
                  <a:lnTo>
                    <a:pt x="329360" y="425578"/>
                  </a:lnTo>
                  <a:lnTo>
                    <a:pt x="317543" y="382533"/>
                  </a:lnTo>
                  <a:lnTo>
                    <a:pt x="298693" y="342809"/>
                  </a:lnTo>
                  <a:lnTo>
                    <a:pt x="273567" y="307261"/>
                  </a:lnTo>
                  <a:lnTo>
                    <a:pt x="242871" y="276564"/>
                  </a:lnTo>
                  <a:lnTo>
                    <a:pt x="207325" y="251436"/>
                  </a:lnTo>
                  <a:lnTo>
                    <a:pt x="167648" y="232596"/>
                  </a:lnTo>
                  <a:close/>
                </a:path>
                <a:path w="514350" h="598805">
                  <a:moveTo>
                    <a:pt x="178269" y="165925"/>
                  </a:moveTo>
                  <a:lnTo>
                    <a:pt x="78778" y="165925"/>
                  </a:lnTo>
                  <a:lnTo>
                    <a:pt x="128342" y="169922"/>
                  </a:lnTo>
                  <a:lnTo>
                    <a:pt x="175400" y="181496"/>
                  </a:lnTo>
                  <a:lnTo>
                    <a:pt x="219313" y="200015"/>
                  </a:lnTo>
                  <a:lnTo>
                    <a:pt x="258888" y="224510"/>
                  </a:lnTo>
                  <a:lnTo>
                    <a:pt x="295151" y="255381"/>
                  </a:lnTo>
                  <a:lnTo>
                    <a:pt x="325798" y="290968"/>
                  </a:lnTo>
                  <a:lnTo>
                    <a:pt x="350747" y="330988"/>
                  </a:lnTo>
                  <a:lnTo>
                    <a:pt x="369358" y="374810"/>
                  </a:lnTo>
                  <a:lnTo>
                    <a:pt x="380993" y="421806"/>
                  </a:lnTo>
                  <a:lnTo>
                    <a:pt x="385013" y="471360"/>
                  </a:lnTo>
                  <a:lnTo>
                    <a:pt x="385013" y="582929"/>
                  </a:lnTo>
                  <a:lnTo>
                    <a:pt x="400837" y="582929"/>
                  </a:lnTo>
                  <a:lnTo>
                    <a:pt x="400837" y="458063"/>
                  </a:lnTo>
                  <a:lnTo>
                    <a:pt x="411002" y="423210"/>
                  </a:lnTo>
                  <a:lnTo>
                    <a:pt x="411493" y="422466"/>
                  </a:lnTo>
                  <a:lnTo>
                    <a:pt x="421294" y="408952"/>
                  </a:lnTo>
                  <a:lnTo>
                    <a:pt x="400837" y="408952"/>
                  </a:lnTo>
                  <a:lnTo>
                    <a:pt x="400818" y="372757"/>
                  </a:lnTo>
                  <a:lnTo>
                    <a:pt x="385000" y="372757"/>
                  </a:lnTo>
                  <a:lnTo>
                    <a:pt x="385000" y="372552"/>
                  </a:lnTo>
                  <a:lnTo>
                    <a:pt x="384034" y="370185"/>
                  </a:lnTo>
                  <a:lnTo>
                    <a:pt x="375431" y="347262"/>
                  </a:lnTo>
                  <a:lnTo>
                    <a:pt x="363835" y="322835"/>
                  </a:lnTo>
                  <a:lnTo>
                    <a:pt x="350364" y="299632"/>
                  </a:lnTo>
                  <a:lnTo>
                    <a:pt x="335051" y="277609"/>
                  </a:lnTo>
                  <a:lnTo>
                    <a:pt x="335053" y="258305"/>
                  </a:lnTo>
                  <a:lnTo>
                    <a:pt x="319239" y="258305"/>
                  </a:lnTo>
                  <a:lnTo>
                    <a:pt x="308351" y="246628"/>
                  </a:lnTo>
                  <a:lnTo>
                    <a:pt x="296903" y="235502"/>
                  </a:lnTo>
                  <a:lnTo>
                    <a:pt x="284917" y="224947"/>
                  </a:lnTo>
                  <a:lnTo>
                    <a:pt x="272414" y="214985"/>
                  </a:lnTo>
                  <a:lnTo>
                    <a:pt x="272425" y="203758"/>
                  </a:lnTo>
                  <a:lnTo>
                    <a:pt x="256603" y="203758"/>
                  </a:lnTo>
                  <a:lnTo>
                    <a:pt x="244111" y="195846"/>
                  </a:lnTo>
                  <a:lnTo>
                    <a:pt x="231241" y="188502"/>
                  </a:lnTo>
                  <a:lnTo>
                    <a:pt x="218009" y="181745"/>
                  </a:lnTo>
                  <a:lnTo>
                    <a:pt x="204431" y="175590"/>
                  </a:lnTo>
                  <a:lnTo>
                    <a:pt x="204450" y="169227"/>
                  </a:lnTo>
                  <a:lnTo>
                    <a:pt x="188772" y="169227"/>
                  </a:lnTo>
                  <a:lnTo>
                    <a:pt x="178269" y="165925"/>
                  </a:lnTo>
                  <a:close/>
                </a:path>
                <a:path w="514350" h="598805">
                  <a:moveTo>
                    <a:pt x="513968" y="362203"/>
                  </a:moveTo>
                  <a:lnTo>
                    <a:pt x="498144" y="362203"/>
                  </a:lnTo>
                  <a:lnTo>
                    <a:pt x="498144" y="539800"/>
                  </a:lnTo>
                  <a:lnTo>
                    <a:pt x="494768" y="556601"/>
                  </a:lnTo>
                  <a:lnTo>
                    <a:pt x="485568" y="570309"/>
                  </a:lnTo>
                  <a:lnTo>
                    <a:pt x="471934" y="579545"/>
                  </a:lnTo>
                  <a:lnTo>
                    <a:pt x="455256" y="582929"/>
                  </a:lnTo>
                  <a:lnTo>
                    <a:pt x="494637" y="582929"/>
                  </a:lnTo>
                  <a:lnTo>
                    <a:pt x="496785" y="581474"/>
                  </a:lnTo>
                  <a:lnTo>
                    <a:pt x="509360" y="562733"/>
                  </a:lnTo>
                  <a:lnTo>
                    <a:pt x="513968" y="539800"/>
                  </a:lnTo>
                  <a:lnTo>
                    <a:pt x="513968" y="362203"/>
                  </a:lnTo>
                  <a:close/>
                </a:path>
                <a:path w="514350" h="598805">
                  <a:moveTo>
                    <a:pt x="513968" y="297040"/>
                  </a:moveTo>
                  <a:lnTo>
                    <a:pt x="498144" y="297040"/>
                  </a:lnTo>
                  <a:lnTo>
                    <a:pt x="498144" y="346290"/>
                  </a:lnTo>
                  <a:lnTo>
                    <a:pt x="468126" y="352843"/>
                  </a:lnTo>
                  <a:lnTo>
                    <a:pt x="441275" y="366101"/>
                  </a:lnTo>
                  <a:lnTo>
                    <a:pt x="418533" y="385118"/>
                  </a:lnTo>
                  <a:lnTo>
                    <a:pt x="400837" y="408952"/>
                  </a:lnTo>
                  <a:lnTo>
                    <a:pt x="421294" y="408952"/>
                  </a:lnTo>
                  <a:lnTo>
                    <a:pt x="432341" y="393722"/>
                  </a:lnTo>
                  <a:lnTo>
                    <a:pt x="462221" y="372552"/>
                  </a:lnTo>
                  <a:lnTo>
                    <a:pt x="498144" y="362203"/>
                  </a:lnTo>
                  <a:lnTo>
                    <a:pt x="513968" y="362203"/>
                  </a:lnTo>
                  <a:lnTo>
                    <a:pt x="513968" y="297040"/>
                  </a:lnTo>
                  <a:close/>
                </a:path>
                <a:path w="514350" h="598805">
                  <a:moveTo>
                    <a:pt x="361230" y="39052"/>
                  </a:moveTo>
                  <a:lnTo>
                    <a:pt x="335076" y="39052"/>
                  </a:lnTo>
                  <a:lnTo>
                    <a:pt x="355275" y="52824"/>
                  </a:lnTo>
                  <a:lnTo>
                    <a:pt x="370993" y="71429"/>
                  </a:lnTo>
                  <a:lnTo>
                    <a:pt x="381237" y="93861"/>
                  </a:lnTo>
                  <a:lnTo>
                    <a:pt x="385013" y="119113"/>
                  </a:lnTo>
                  <a:lnTo>
                    <a:pt x="385000" y="372757"/>
                  </a:lnTo>
                  <a:lnTo>
                    <a:pt x="400818" y="372757"/>
                  </a:lnTo>
                  <a:lnTo>
                    <a:pt x="400799" y="334797"/>
                  </a:lnTo>
                  <a:lnTo>
                    <a:pt x="422254" y="320114"/>
                  </a:lnTo>
                  <a:lnTo>
                    <a:pt x="432768" y="315036"/>
                  </a:lnTo>
                  <a:lnTo>
                    <a:pt x="400837" y="315036"/>
                  </a:lnTo>
                  <a:lnTo>
                    <a:pt x="400735" y="258800"/>
                  </a:lnTo>
                  <a:lnTo>
                    <a:pt x="423456" y="248587"/>
                  </a:lnTo>
                  <a:lnTo>
                    <a:pt x="446312" y="241096"/>
                  </a:lnTo>
                  <a:lnTo>
                    <a:pt x="400837" y="241096"/>
                  </a:lnTo>
                  <a:lnTo>
                    <a:pt x="400837" y="185966"/>
                  </a:lnTo>
                  <a:lnTo>
                    <a:pt x="424060" y="178150"/>
                  </a:lnTo>
                  <a:lnTo>
                    <a:pt x="448071" y="172189"/>
                  </a:lnTo>
                  <a:lnTo>
                    <a:pt x="467292" y="169062"/>
                  </a:lnTo>
                  <a:lnTo>
                    <a:pt x="400837" y="169062"/>
                  </a:lnTo>
                  <a:lnTo>
                    <a:pt x="400837" y="119113"/>
                  </a:lnTo>
                  <a:lnTo>
                    <a:pt x="394162" y="82745"/>
                  </a:lnTo>
                  <a:lnTo>
                    <a:pt x="376254" y="51944"/>
                  </a:lnTo>
                  <a:lnTo>
                    <a:pt x="361230" y="39052"/>
                  </a:lnTo>
                  <a:close/>
                </a:path>
                <a:path w="514350" h="598805">
                  <a:moveTo>
                    <a:pt x="78778" y="345732"/>
                  </a:moveTo>
                  <a:lnTo>
                    <a:pt x="61869" y="346862"/>
                  </a:lnTo>
                  <a:lnTo>
                    <a:pt x="45643" y="350154"/>
                  </a:lnTo>
                  <a:lnTo>
                    <a:pt x="30247" y="355461"/>
                  </a:lnTo>
                  <a:lnTo>
                    <a:pt x="15824" y="362635"/>
                  </a:lnTo>
                  <a:lnTo>
                    <a:pt x="64949" y="362635"/>
                  </a:lnTo>
                  <a:lnTo>
                    <a:pt x="78778" y="361556"/>
                  </a:lnTo>
                  <a:lnTo>
                    <a:pt x="136497" y="361556"/>
                  </a:lnTo>
                  <a:lnTo>
                    <a:pt x="127675" y="355606"/>
                  </a:lnTo>
                  <a:lnTo>
                    <a:pt x="78778" y="345732"/>
                  </a:lnTo>
                  <a:close/>
                </a:path>
                <a:path w="514350" h="598805">
                  <a:moveTo>
                    <a:pt x="513968" y="232790"/>
                  </a:moveTo>
                  <a:lnTo>
                    <a:pt x="498144" y="232790"/>
                  </a:lnTo>
                  <a:lnTo>
                    <a:pt x="498144" y="281177"/>
                  </a:lnTo>
                  <a:lnTo>
                    <a:pt x="471644" y="284650"/>
                  </a:lnTo>
                  <a:lnTo>
                    <a:pt x="446419" y="291620"/>
                  </a:lnTo>
                  <a:lnTo>
                    <a:pt x="422730" y="301834"/>
                  </a:lnTo>
                  <a:lnTo>
                    <a:pt x="400837" y="315036"/>
                  </a:lnTo>
                  <a:lnTo>
                    <a:pt x="432768" y="315036"/>
                  </a:lnTo>
                  <a:lnTo>
                    <a:pt x="445847" y="308717"/>
                  </a:lnTo>
                  <a:lnTo>
                    <a:pt x="471252" y="300921"/>
                  </a:lnTo>
                  <a:lnTo>
                    <a:pt x="498144" y="297040"/>
                  </a:lnTo>
                  <a:lnTo>
                    <a:pt x="513968" y="297040"/>
                  </a:lnTo>
                  <a:lnTo>
                    <a:pt x="513968" y="232790"/>
                  </a:lnTo>
                  <a:close/>
                </a:path>
                <a:path w="514350" h="598805">
                  <a:moveTo>
                    <a:pt x="78778" y="280796"/>
                  </a:moveTo>
                  <a:lnTo>
                    <a:pt x="62413" y="281492"/>
                  </a:lnTo>
                  <a:lnTo>
                    <a:pt x="46429" y="283538"/>
                  </a:lnTo>
                  <a:lnTo>
                    <a:pt x="30881" y="286878"/>
                  </a:lnTo>
                  <a:lnTo>
                    <a:pt x="15824" y="291452"/>
                  </a:lnTo>
                  <a:lnTo>
                    <a:pt x="138202" y="291452"/>
                  </a:lnTo>
                  <a:lnTo>
                    <a:pt x="122472" y="285829"/>
                  </a:lnTo>
                  <a:lnTo>
                    <a:pt x="78778" y="280796"/>
                  </a:lnTo>
                  <a:close/>
                </a:path>
                <a:path w="514350" h="598805">
                  <a:moveTo>
                    <a:pt x="350157" y="29552"/>
                  </a:moveTo>
                  <a:lnTo>
                    <a:pt x="303187" y="29552"/>
                  </a:lnTo>
                  <a:lnTo>
                    <a:pt x="311467" y="30746"/>
                  </a:lnTo>
                  <a:lnTo>
                    <a:pt x="319252" y="32931"/>
                  </a:lnTo>
                  <a:lnTo>
                    <a:pt x="319239" y="258305"/>
                  </a:lnTo>
                  <a:lnTo>
                    <a:pt x="335053" y="258305"/>
                  </a:lnTo>
                  <a:lnTo>
                    <a:pt x="335076" y="39052"/>
                  </a:lnTo>
                  <a:lnTo>
                    <a:pt x="361230" y="39052"/>
                  </a:lnTo>
                  <a:lnTo>
                    <a:pt x="350157" y="29552"/>
                  </a:lnTo>
                  <a:close/>
                </a:path>
                <a:path w="514350" h="598805">
                  <a:moveTo>
                    <a:pt x="513968" y="166166"/>
                  </a:moveTo>
                  <a:lnTo>
                    <a:pt x="498144" y="166166"/>
                  </a:lnTo>
                  <a:lnTo>
                    <a:pt x="498144" y="216941"/>
                  </a:lnTo>
                  <a:lnTo>
                    <a:pt x="472485" y="219397"/>
                  </a:lnTo>
                  <a:lnTo>
                    <a:pt x="447624" y="224323"/>
                  </a:lnTo>
                  <a:lnTo>
                    <a:pt x="423696" y="231596"/>
                  </a:lnTo>
                  <a:lnTo>
                    <a:pt x="400837" y="241096"/>
                  </a:lnTo>
                  <a:lnTo>
                    <a:pt x="446312" y="241096"/>
                  </a:lnTo>
                  <a:lnTo>
                    <a:pt x="447363" y="240752"/>
                  </a:lnTo>
                  <a:lnTo>
                    <a:pt x="472009" y="235502"/>
                  </a:lnTo>
                  <a:lnTo>
                    <a:pt x="471687" y="235502"/>
                  </a:lnTo>
                  <a:lnTo>
                    <a:pt x="498144" y="232790"/>
                  </a:lnTo>
                  <a:lnTo>
                    <a:pt x="513968" y="232790"/>
                  </a:lnTo>
                  <a:lnTo>
                    <a:pt x="513968" y="166166"/>
                  </a:lnTo>
                  <a:close/>
                </a:path>
                <a:path w="514350" h="598805">
                  <a:moveTo>
                    <a:pt x="78778" y="216661"/>
                  </a:moveTo>
                  <a:lnTo>
                    <a:pt x="62612" y="217168"/>
                  </a:lnTo>
                  <a:lnTo>
                    <a:pt x="46710" y="218667"/>
                  </a:lnTo>
                  <a:lnTo>
                    <a:pt x="31104" y="221125"/>
                  </a:lnTo>
                  <a:lnTo>
                    <a:pt x="15824" y="224510"/>
                  </a:lnTo>
                  <a:lnTo>
                    <a:pt x="138199" y="224510"/>
                  </a:lnTo>
                  <a:lnTo>
                    <a:pt x="124559" y="220765"/>
                  </a:lnTo>
                  <a:lnTo>
                    <a:pt x="78778" y="216661"/>
                  </a:lnTo>
                  <a:close/>
                </a:path>
                <a:path w="514350" h="598805">
                  <a:moveTo>
                    <a:pt x="272575" y="37909"/>
                  </a:moveTo>
                  <a:lnTo>
                    <a:pt x="256743" y="37909"/>
                  </a:lnTo>
                  <a:lnTo>
                    <a:pt x="256725" y="58953"/>
                  </a:lnTo>
                  <a:lnTo>
                    <a:pt x="256603" y="203758"/>
                  </a:lnTo>
                  <a:lnTo>
                    <a:pt x="272425" y="203758"/>
                  </a:lnTo>
                  <a:lnTo>
                    <a:pt x="272545" y="70326"/>
                  </a:lnTo>
                  <a:lnTo>
                    <a:pt x="272575" y="37909"/>
                  </a:lnTo>
                  <a:close/>
                </a:path>
                <a:path w="514350" h="598805">
                  <a:moveTo>
                    <a:pt x="315785" y="15824"/>
                  </a:moveTo>
                  <a:lnTo>
                    <a:pt x="273634" y="15824"/>
                  </a:lnTo>
                  <a:lnTo>
                    <a:pt x="240089" y="28880"/>
                  </a:lnTo>
                  <a:lnTo>
                    <a:pt x="213277" y="51944"/>
                  </a:lnTo>
                  <a:lnTo>
                    <a:pt x="195427" y="82745"/>
                  </a:lnTo>
                  <a:lnTo>
                    <a:pt x="188772" y="119113"/>
                  </a:lnTo>
                  <a:lnTo>
                    <a:pt x="188772" y="169227"/>
                  </a:lnTo>
                  <a:lnTo>
                    <a:pt x="204450" y="169227"/>
                  </a:lnTo>
                  <a:lnTo>
                    <a:pt x="204506" y="150101"/>
                  </a:lnTo>
                  <a:lnTo>
                    <a:pt x="204596" y="119113"/>
                  </a:lnTo>
                  <a:lnTo>
                    <a:pt x="219316" y="70326"/>
                  </a:lnTo>
                  <a:lnTo>
                    <a:pt x="256743" y="37909"/>
                  </a:lnTo>
                  <a:lnTo>
                    <a:pt x="272575" y="37909"/>
                  </a:lnTo>
                  <a:lnTo>
                    <a:pt x="272580" y="32283"/>
                  </a:lnTo>
                  <a:lnTo>
                    <a:pt x="279704" y="30479"/>
                  </a:lnTo>
                  <a:lnTo>
                    <a:pt x="287019" y="29552"/>
                  </a:lnTo>
                  <a:lnTo>
                    <a:pt x="350157" y="29552"/>
                  </a:lnTo>
                  <a:lnTo>
                    <a:pt x="349374" y="28880"/>
                  </a:lnTo>
                  <a:lnTo>
                    <a:pt x="315785" y="15824"/>
                  </a:lnTo>
                  <a:close/>
                </a:path>
                <a:path w="514350" h="598805">
                  <a:moveTo>
                    <a:pt x="494637" y="15824"/>
                  </a:moveTo>
                  <a:lnTo>
                    <a:pt x="455256" y="15824"/>
                  </a:lnTo>
                  <a:lnTo>
                    <a:pt x="471934" y="19207"/>
                  </a:lnTo>
                  <a:lnTo>
                    <a:pt x="485568" y="28440"/>
                  </a:lnTo>
                  <a:lnTo>
                    <a:pt x="494768" y="42147"/>
                  </a:lnTo>
                  <a:lnTo>
                    <a:pt x="498144" y="58953"/>
                  </a:lnTo>
                  <a:lnTo>
                    <a:pt x="498144" y="150317"/>
                  </a:lnTo>
                  <a:lnTo>
                    <a:pt x="472871" y="152210"/>
                  </a:lnTo>
                  <a:lnTo>
                    <a:pt x="448176" y="156013"/>
                  </a:lnTo>
                  <a:lnTo>
                    <a:pt x="424139" y="161654"/>
                  </a:lnTo>
                  <a:lnTo>
                    <a:pt x="400837" y="169062"/>
                  </a:lnTo>
                  <a:lnTo>
                    <a:pt x="467292" y="169062"/>
                  </a:lnTo>
                  <a:lnTo>
                    <a:pt x="472792" y="168167"/>
                  </a:lnTo>
                  <a:lnTo>
                    <a:pt x="498144" y="166166"/>
                  </a:lnTo>
                  <a:lnTo>
                    <a:pt x="513968" y="166166"/>
                  </a:lnTo>
                  <a:lnTo>
                    <a:pt x="513968" y="58953"/>
                  </a:lnTo>
                  <a:lnTo>
                    <a:pt x="509360" y="36020"/>
                  </a:lnTo>
                  <a:lnTo>
                    <a:pt x="496785" y="17279"/>
                  </a:lnTo>
                  <a:lnTo>
                    <a:pt x="494637" y="15824"/>
                  </a:lnTo>
                  <a:close/>
                </a:path>
                <a:path w="514350" h="598805">
                  <a:moveTo>
                    <a:pt x="78778" y="150101"/>
                  </a:moveTo>
                  <a:lnTo>
                    <a:pt x="62712" y="150495"/>
                  </a:lnTo>
                  <a:lnTo>
                    <a:pt x="46853" y="151666"/>
                  </a:lnTo>
                  <a:lnTo>
                    <a:pt x="31218" y="153594"/>
                  </a:lnTo>
                  <a:lnTo>
                    <a:pt x="15824" y="156260"/>
                  </a:lnTo>
                  <a:lnTo>
                    <a:pt x="141132" y="156260"/>
                  </a:lnTo>
                  <a:lnTo>
                    <a:pt x="135380" y="154992"/>
                  </a:lnTo>
                  <a:lnTo>
                    <a:pt x="107410" y="151337"/>
                  </a:lnTo>
                  <a:lnTo>
                    <a:pt x="78778" y="150101"/>
                  </a:lnTo>
                  <a:close/>
                </a:path>
              </a:pathLst>
            </a:custGeom>
            <a:solidFill>
              <a:srgbClr val="2D2826"/>
            </a:solidFill>
          </p:spPr>
          <p:txBody>
            <a:bodyPr wrap="square" lIns="0" tIns="0" rIns="0" bIns="0" rtlCol="0"/>
            <a:lstStyle/>
            <a:p>
              <a:endParaRPr sz="1350">
                <a:solidFill>
                  <a:prstClr val="black"/>
                </a:solidFill>
                <a:latin typeface="Calibri" panose="020F0502020204030204"/>
              </a:endParaRPr>
            </a:p>
          </p:txBody>
        </p:sp>
        <p:pic>
          <p:nvPicPr>
            <p:cNvPr id="12" name="object 12"/>
            <p:cNvPicPr/>
            <p:nvPr/>
          </p:nvPicPr>
          <p:blipFill>
            <a:blip r:embed="rId2" cstate="print"/>
            <a:stretch>
              <a:fillRect/>
            </a:stretch>
          </p:blipFill>
          <p:spPr>
            <a:xfrm>
              <a:off x="3559639" y="565479"/>
              <a:ext cx="1063493" cy="341259"/>
            </a:xfrm>
            <a:prstGeom prst="rect">
              <a:avLst/>
            </a:prstGeom>
          </p:spPr>
        </p:pic>
      </p:grpSp>
      <p:sp>
        <p:nvSpPr>
          <p:cNvPr id="13" name="object 13"/>
          <p:cNvSpPr txBox="1"/>
          <p:nvPr/>
        </p:nvSpPr>
        <p:spPr>
          <a:xfrm>
            <a:off x="1653123" y="942286"/>
            <a:ext cx="2060734" cy="182742"/>
          </a:xfrm>
          <a:prstGeom prst="rect">
            <a:avLst/>
          </a:prstGeom>
        </p:spPr>
        <p:txBody>
          <a:bodyPr vert="horz" wrap="square" lIns="0" tIns="9525" rIns="0" bIns="0" rtlCol="0">
            <a:spAutoFit/>
          </a:bodyPr>
          <a:lstStyle/>
          <a:p>
            <a:pPr marL="9525">
              <a:spcBef>
                <a:spcPts val="75"/>
              </a:spcBef>
              <a:tabLst>
                <a:tab pos="1555433" algn="l"/>
              </a:tabLst>
            </a:pPr>
            <a:r>
              <a:rPr sz="1125" spc="-8">
                <a:solidFill>
                  <a:srgbClr val="EAAA00"/>
                </a:solidFill>
                <a:latin typeface="Gotham Bold"/>
                <a:cs typeface="Gotham Bold"/>
              </a:rPr>
              <a:t>BRAND</a:t>
            </a:r>
            <a:r>
              <a:rPr sz="1125">
                <a:solidFill>
                  <a:srgbClr val="EAAA00"/>
                </a:solidFill>
                <a:latin typeface="Gotham Bold"/>
                <a:cs typeface="Gotham Bold"/>
              </a:rPr>
              <a:t>	RM</a:t>
            </a:r>
            <a:r>
              <a:rPr sz="1125" spc="-4">
                <a:solidFill>
                  <a:srgbClr val="EAAA00"/>
                </a:solidFill>
                <a:latin typeface="Gotham Bold"/>
                <a:cs typeface="Gotham Bold"/>
              </a:rPr>
              <a:t> </a:t>
            </a:r>
            <a:r>
              <a:rPr sz="1125" spc="-19">
                <a:solidFill>
                  <a:srgbClr val="EAAA00"/>
                </a:solidFill>
                <a:latin typeface="Gotham Bold"/>
                <a:cs typeface="Gotham Bold"/>
              </a:rPr>
              <a:t>110</a:t>
            </a:r>
            <a:endParaRPr sz="1125">
              <a:solidFill>
                <a:prstClr val="black"/>
              </a:solidFill>
              <a:latin typeface="Gotham Bold"/>
              <a:cs typeface="Gotham Bold"/>
            </a:endParaRPr>
          </a:p>
        </p:txBody>
      </p:sp>
      <p:pic>
        <p:nvPicPr>
          <p:cNvPr id="14" name="object 14"/>
          <p:cNvPicPr/>
          <p:nvPr/>
        </p:nvPicPr>
        <p:blipFill>
          <a:blip r:embed="rId3" cstate="print"/>
          <a:stretch>
            <a:fillRect/>
          </a:stretch>
        </p:blipFill>
        <p:spPr>
          <a:xfrm>
            <a:off x="1662647" y="1992085"/>
            <a:ext cx="1200150" cy="242490"/>
          </a:xfrm>
          <a:prstGeom prst="rect">
            <a:avLst/>
          </a:prstGeom>
        </p:spPr>
      </p:pic>
      <p:pic>
        <p:nvPicPr>
          <p:cNvPr id="15" name="object 15"/>
          <p:cNvPicPr/>
          <p:nvPr/>
        </p:nvPicPr>
        <p:blipFill>
          <a:blip r:embed="rId4" cstate="print"/>
          <a:stretch>
            <a:fillRect/>
          </a:stretch>
        </p:blipFill>
        <p:spPr>
          <a:xfrm>
            <a:off x="2953743" y="2002562"/>
            <a:ext cx="1200149" cy="221537"/>
          </a:xfrm>
          <a:prstGeom prst="rect">
            <a:avLst/>
          </a:prstGeom>
        </p:spPr>
      </p:pic>
      <p:sp>
        <p:nvSpPr>
          <p:cNvPr id="16" name="object 16"/>
          <p:cNvSpPr txBox="1"/>
          <p:nvPr/>
        </p:nvSpPr>
        <p:spPr>
          <a:xfrm>
            <a:off x="3249473" y="4716537"/>
            <a:ext cx="492919" cy="534890"/>
          </a:xfrm>
          <a:prstGeom prst="rect">
            <a:avLst/>
          </a:prstGeom>
        </p:spPr>
        <p:txBody>
          <a:bodyPr vert="horz" wrap="square" lIns="0" tIns="9525" rIns="0" bIns="0" rtlCol="0">
            <a:spAutoFit/>
          </a:bodyPr>
          <a:lstStyle/>
          <a:p>
            <a:pPr marL="9525" marR="3810">
              <a:lnSpc>
                <a:spcPct val="131300"/>
              </a:lnSpc>
              <a:spcBef>
                <a:spcPts val="75"/>
              </a:spcBef>
            </a:pPr>
            <a:r>
              <a:rPr sz="900" spc="49">
                <a:solidFill>
                  <a:srgbClr val="231F20"/>
                </a:solidFill>
                <a:latin typeface="Arial"/>
                <a:cs typeface="Arial"/>
              </a:rPr>
              <a:t>High </a:t>
            </a:r>
            <a:r>
              <a:rPr sz="900" spc="45">
                <a:solidFill>
                  <a:srgbClr val="231F20"/>
                </a:solidFill>
                <a:latin typeface="Arial"/>
                <a:cs typeface="Arial"/>
              </a:rPr>
              <a:t>Average </a:t>
            </a:r>
            <a:r>
              <a:rPr sz="900" spc="53">
                <a:solidFill>
                  <a:srgbClr val="231F20"/>
                </a:solidFill>
                <a:latin typeface="Arial"/>
                <a:cs typeface="Arial"/>
              </a:rPr>
              <a:t>Low</a:t>
            </a:r>
            <a:endParaRPr sz="900">
              <a:solidFill>
                <a:prstClr val="black"/>
              </a:solidFill>
              <a:latin typeface="Arial"/>
              <a:cs typeface="Arial"/>
            </a:endParaRPr>
          </a:p>
        </p:txBody>
      </p:sp>
      <p:sp>
        <p:nvSpPr>
          <p:cNvPr id="17" name="object 17"/>
          <p:cNvSpPr/>
          <p:nvPr/>
        </p:nvSpPr>
        <p:spPr>
          <a:xfrm>
            <a:off x="3087340" y="4777294"/>
            <a:ext cx="120491" cy="120491"/>
          </a:xfrm>
          <a:custGeom>
            <a:avLst/>
            <a:gdLst/>
            <a:ahLst/>
            <a:cxnLst/>
            <a:rect l="l" t="t" r="r" b="b"/>
            <a:pathLst>
              <a:path w="160655"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18" name="object 18"/>
          <p:cNvSpPr/>
          <p:nvPr/>
        </p:nvSpPr>
        <p:spPr>
          <a:xfrm>
            <a:off x="3087340" y="4957316"/>
            <a:ext cx="120491" cy="120491"/>
          </a:xfrm>
          <a:custGeom>
            <a:avLst/>
            <a:gdLst/>
            <a:ahLst/>
            <a:cxnLst/>
            <a:rect l="l" t="t" r="r" b="b"/>
            <a:pathLst>
              <a:path w="160655" h="160654">
                <a:moveTo>
                  <a:pt x="160566" y="0"/>
                </a:moveTo>
                <a:lnTo>
                  <a:pt x="0" y="0"/>
                </a:lnTo>
                <a:lnTo>
                  <a:pt x="0" y="160566"/>
                </a:lnTo>
                <a:lnTo>
                  <a:pt x="160566" y="160566"/>
                </a:lnTo>
                <a:lnTo>
                  <a:pt x="160566"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19" name="object 19"/>
          <p:cNvSpPr/>
          <p:nvPr/>
        </p:nvSpPr>
        <p:spPr>
          <a:xfrm>
            <a:off x="3087340" y="5137339"/>
            <a:ext cx="120491" cy="120491"/>
          </a:xfrm>
          <a:custGeom>
            <a:avLst/>
            <a:gdLst/>
            <a:ahLst/>
            <a:cxnLst/>
            <a:rect l="l" t="t" r="r" b="b"/>
            <a:pathLst>
              <a:path w="160655" h="160654">
                <a:moveTo>
                  <a:pt x="160578" y="0"/>
                </a:moveTo>
                <a:lnTo>
                  <a:pt x="0" y="0"/>
                </a:lnTo>
                <a:lnTo>
                  <a:pt x="0" y="160578"/>
                </a:lnTo>
                <a:lnTo>
                  <a:pt x="160578" y="160578"/>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20" name="object 20"/>
          <p:cNvSpPr txBox="1"/>
          <p:nvPr/>
        </p:nvSpPr>
        <p:spPr>
          <a:xfrm>
            <a:off x="5882033" y="4459280"/>
            <a:ext cx="321944" cy="159659"/>
          </a:xfrm>
          <a:prstGeom prst="rect">
            <a:avLst/>
          </a:prstGeom>
        </p:spPr>
        <p:txBody>
          <a:bodyPr vert="horz" wrap="square" lIns="0" tIns="9525" rIns="0" bIns="0" rtlCol="0">
            <a:spAutoFit/>
          </a:bodyPr>
          <a:lstStyle/>
          <a:p>
            <a:pPr marL="9525">
              <a:spcBef>
                <a:spcPts val="75"/>
              </a:spcBef>
            </a:pPr>
            <a:r>
              <a:rPr lang="en-US" sz="975" b="1" spc="-15">
                <a:solidFill>
                  <a:srgbClr val="0E4633"/>
                </a:solidFill>
                <a:latin typeface="Gotham Black"/>
                <a:cs typeface="Gotham Black"/>
              </a:rPr>
              <a:t>SOIL</a:t>
            </a:r>
            <a:endParaRPr lang="en-US" sz="975" b="1">
              <a:solidFill>
                <a:prstClr val="black"/>
              </a:solidFill>
              <a:latin typeface="Gotham Black"/>
              <a:cs typeface="Gotham Black"/>
            </a:endParaRPr>
          </a:p>
        </p:txBody>
      </p:sp>
      <p:sp>
        <p:nvSpPr>
          <p:cNvPr id="21" name="object 21"/>
          <p:cNvSpPr txBox="1"/>
          <p:nvPr/>
        </p:nvSpPr>
        <p:spPr>
          <a:xfrm>
            <a:off x="5882033" y="4583105"/>
            <a:ext cx="720566" cy="159659"/>
          </a:xfrm>
          <a:prstGeom prst="rect">
            <a:avLst/>
          </a:prstGeom>
        </p:spPr>
        <p:txBody>
          <a:bodyPr vert="horz" wrap="square" lIns="0" tIns="9525" rIns="0" bIns="0" rtlCol="0">
            <a:spAutoFit/>
          </a:bodyPr>
          <a:lstStyle/>
          <a:p>
            <a:pPr marL="9525">
              <a:spcBef>
                <a:spcPts val="75"/>
              </a:spcBef>
            </a:pPr>
            <a:r>
              <a:rPr lang="en-US" sz="975" b="1" spc="-8">
                <a:solidFill>
                  <a:srgbClr val="0E4633"/>
                </a:solidFill>
                <a:latin typeface="Gotham Black"/>
                <a:cs typeface="Gotham Black"/>
              </a:rPr>
              <a:t>DRAINAGE</a:t>
            </a:r>
            <a:endParaRPr lang="en-US" sz="975" b="1">
              <a:solidFill>
                <a:prstClr val="black"/>
              </a:solidFill>
              <a:latin typeface="Gotham Black"/>
              <a:cs typeface="Gotham Black"/>
            </a:endParaRPr>
          </a:p>
        </p:txBody>
      </p:sp>
      <p:sp>
        <p:nvSpPr>
          <p:cNvPr id="22" name="object 22"/>
          <p:cNvSpPr txBox="1"/>
          <p:nvPr/>
        </p:nvSpPr>
        <p:spPr>
          <a:xfrm>
            <a:off x="6062055" y="4716537"/>
            <a:ext cx="875824" cy="353430"/>
          </a:xfrm>
          <a:prstGeom prst="rect">
            <a:avLst/>
          </a:prstGeom>
        </p:spPr>
        <p:txBody>
          <a:bodyPr vert="horz" wrap="square" lIns="0" tIns="9525" rIns="0" bIns="0" rtlCol="0">
            <a:spAutoFit/>
          </a:bodyPr>
          <a:lstStyle/>
          <a:p>
            <a:pPr marL="9525" marR="3810">
              <a:lnSpc>
                <a:spcPct val="131300"/>
              </a:lnSpc>
              <a:spcBef>
                <a:spcPts val="75"/>
              </a:spcBef>
            </a:pPr>
            <a:r>
              <a:rPr sz="900" spc="64">
                <a:solidFill>
                  <a:srgbClr val="231F20"/>
                </a:solidFill>
                <a:latin typeface="Arial"/>
                <a:cs typeface="Arial"/>
              </a:rPr>
              <a:t>Well-</a:t>
            </a:r>
            <a:r>
              <a:rPr sz="900" spc="53">
                <a:solidFill>
                  <a:srgbClr val="231F20"/>
                </a:solidFill>
                <a:latin typeface="Arial"/>
                <a:cs typeface="Arial"/>
              </a:rPr>
              <a:t>drained </a:t>
            </a:r>
            <a:r>
              <a:rPr sz="900" spc="60">
                <a:solidFill>
                  <a:srgbClr val="231F20"/>
                </a:solidFill>
                <a:latin typeface="Arial"/>
                <a:cs typeface="Arial"/>
              </a:rPr>
              <a:t>Poorly-</a:t>
            </a:r>
            <a:r>
              <a:rPr sz="900" spc="56">
                <a:solidFill>
                  <a:srgbClr val="231F20"/>
                </a:solidFill>
                <a:latin typeface="Arial"/>
                <a:cs typeface="Arial"/>
              </a:rPr>
              <a:t>drained</a:t>
            </a:r>
            <a:endParaRPr sz="900">
              <a:solidFill>
                <a:prstClr val="black"/>
              </a:solidFill>
              <a:latin typeface="Arial"/>
              <a:cs typeface="Arial"/>
            </a:endParaRPr>
          </a:p>
        </p:txBody>
      </p:sp>
      <p:sp>
        <p:nvSpPr>
          <p:cNvPr id="23" name="object 23"/>
          <p:cNvSpPr/>
          <p:nvPr/>
        </p:nvSpPr>
        <p:spPr>
          <a:xfrm>
            <a:off x="5899919"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4" name="object 24"/>
          <p:cNvSpPr/>
          <p:nvPr/>
        </p:nvSpPr>
        <p:spPr>
          <a:xfrm>
            <a:off x="5899919" y="4957316"/>
            <a:ext cx="120491" cy="120491"/>
          </a:xfrm>
          <a:custGeom>
            <a:avLst/>
            <a:gdLst/>
            <a:ahLst/>
            <a:cxnLst/>
            <a:rect l="l" t="t" r="r" b="b"/>
            <a:pathLst>
              <a:path w="160654" h="160654">
                <a:moveTo>
                  <a:pt x="160578" y="0"/>
                </a:moveTo>
                <a:lnTo>
                  <a:pt x="0" y="0"/>
                </a:lnTo>
                <a:lnTo>
                  <a:pt x="0" y="160566"/>
                </a:lnTo>
                <a:lnTo>
                  <a:pt x="160578" y="160566"/>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5" name="object 25"/>
          <p:cNvSpPr txBox="1"/>
          <p:nvPr/>
        </p:nvSpPr>
        <p:spPr>
          <a:xfrm>
            <a:off x="1816912" y="4716539"/>
            <a:ext cx="822484" cy="549509"/>
          </a:xfrm>
          <a:prstGeom prst="rect">
            <a:avLst/>
          </a:prstGeom>
        </p:spPr>
        <p:txBody>
          <a:bodyPr vert="horz" wrap="square" lIns="0" tIns="9525" rIns="0" bIns="0" rtlCol="0">
            <a:spAutoFit/>
          </a:bodyPr>
          <a:lstStyle/>
          <a:p>
            <a:pPr marL="9525" marR="3810">
              <a:lnSpc>
                <a:spcPct val="131300"/>
              </a:lnSpc>
              <a:spcBef>
                <a:spcPts val="75"/>
              </a:spcBef>
            </a:pPr>
            <a:r>
              <a:rPr sz="900">
                <a:solidFill>
                  <a:srgbClr val="231F20"/>
                </a:solidFill>
                <a:latin typeface="Arial"/>
                <a:cs typeface="Arial"/>
              </a:rPr>
              <a:t>Gray</a:t>
            </a:r>
            <a:r>
              <a:rPr sz="900" spc="94">
                <a:solidFill>
                  <a:srgbClr val="231F20"/>
                </a:solidFill>
                <a:latin typeface="Arial"/>
                <a:cs typeface="Arial"/>
              </a:rPr>
              <a:t> </a:t>
            </a:r>
            <a:r>
              <a:rPr sz="900" spc="53">
                <a:solidFill>
                  <a:srgbClr val="231F20"/>
                </a:solidFill>
                <a:latin typeface="Arial"/>
                <a:cs typeface="Arial"/>
              </a:rPr>
              <a:t>leaf</a:t>
            </a:r>
            <a:r>
              <a:rPr sz="900" spc="94">
                <a:solidFill>
                  <a:srgbClr val="231F20"/>
                </a:solidFill>
                <a:latin typeface="Arial"/>
                <a:cs typeface="Arial"/>
              </a:rPr>
              <a:t> </a:t>
            </a:r>
            <a:r>
              <a:rPr sz="900" spc="60">
                <a:solidFill>
                  <a:srgbClr val="231F20"/>
                </a:solidFill>
                <a:latin typeface="Arial"/>
                <a:cs typeface="Arial"/>
              </a:rPr>
              <a:t>spot </a:t>
            </a:r>
            <a:r>
              <a:rPr sz="900" spc="30">
                <a:solidFill>
                  <a:srgbClr val="231F20"/>
                </a:solidFill>
                <a:latin typeface="Arial"/>
                <a:cs typeface="Arial"/>
              </a:rPr>
              <a:t>NCLB</a:t>
            </a:r>
            <a:endParaRPr sz="900">
              <a:solidFill>
                <a:prstClr val="black"/>
              </a:solidFill>
              <a:latin typeface="Arial"/>
              <a:cs typeface="Arial"/>
            </a:endParaRPr>
          </a:p>
          <a:p>
            <a:pPr marL="9525">
              <a:spcBef>
                <a:spcPts val="338"/>
              </a:spcBef>
            </a:pPr>
            <a:r>
              <a:rPr sz="900">
                <a:solidFill>
                  <a:srgbClr val="231F20"/>
                </a:solidFill>
                <a:latin typeface="Arial"/>
                <a:cs typeface="Arial"/>
              </a:rPr>
              <a:t>Tar</a:t>
            </a:r>
            <a:r>
              <a:rPr sz="900" spc="38">
                <a:solidFill>
                  <a:srgbClr val="231F20"/>
                </a:solidFill>
                <a:latin typeface="Arial"/>
                <a:cs typeface="Arial"/>
              </a:rPr>
              <a:t> </a:t>
            </a:r>
            <a:r>
              <a:rPr sz="900" spc="60">
                <a:solidFill>
                  <a:srgbClr val="231F20"/>
                </a:solidFill>
                <a:latin typeface="Arial"/>
                <a:cs typeface="Arial"/>
              </a:rPr>
              <a:t>spot</a:t>
            </a:r>
            <a:endParaRPr sz="900">
              <a:solidFill>
                <a:prstClr val="black"/>
              </a:solidFill>
              <a:latin typeface="Arial"/>
              <a:cs typeface="Arial"/>
            </a:endParaRPr>
          </a:p>
        </p:txBody>
      </p:sp>
      <p:sp>
        <p:nvSpPr>
          <p:cNvPr id="26" name="object 26"/>
          <p:cNvSpPr txBox="1"/>
          <p:nvPr/>
        </p:nvSpPr>
        <p:spPr>
          <a:xfrm>
            <a:off x="1638646" y="4459280"/>
            <a:ext cx="3215164" cy="159659"/>
          </a:xfrm>
          <a:prstGeom prst="rect">
            <a:avLst/>
          </a:prstGeom>
        </p:spPr>
        <p:txBody>
          <a:bodyPr vert="horz" wrap="square" lIns="0" tIns="9525" rIns="0" bIns="0" rtlCol="0">
            <a:spAutoFit/>
          </a:bodyPr>
          <a:lstStyle/>
          <a:p>
            <a:pPr marL="9525">
              <a:spcBef>
                <a:spcPts val="75"/>
              </a:spcBef>
              <a:tabLst>
                <a:tab pos="1423511" algn="l"/>
                <a:tab pos="2837974" algn="l"/>
              </a:tabLst>
            </a:pPr>
            <a:r>
              <a:rPr lang="en-US" sz="975" b="1" spc="-8">
                <a:solidFill>
                  <a:srgbClr val="0E4633"/>
                </a:solidFill>
                <a:latin typeface="Gotham Black"/>
                <a:cs typeface="Gotham Black"/>
              </a:rPr>
              <a:t>DISEASE</a:t>
            </a:r>
            <a:r>
              <a:rPr lang="en-US" sz="975" b="1">
                <a:solidFill>
                  <a:srgbClr val="0E4633"/>
                </a:solidFill>
                <a:latin typeface="Gotham Black"/>
                <a:cs typeface="Gotham Black"/>
              </a:rPr>
              <a:t>	</a:t>
            </a:r>
            <a:r>
              <a:rPr lang="en-US" sz="975" b="1" spc="-15">
                <a:solidFill>
                  <a:srgbClr val="0E4633"/>
                </a:solidFill>
                <a:latin typeface="Gotham Black"/>
                <a:cs typeface="Gotham Black"/>
              </a:rPr>
              <a:t>YIELD</a:t>
            </a:r>
            <a:r>
              <a:rPr lang="en-US" sz="975" b="1">
                <a:solidFill>
                  <a:srgbClr val="0E4633"/>
                </a:solidFill>
                <a:latin typeface="Gotham Black"/>
                <a:cs typeface="Gotham Black"/>
              </a:rPr>
              <a:t>	</a:t>
            </a:r>
            <a:r>
              <a:rPr lang="en-US" sz="975" b="1" spc="-15">
                <a:solidFill>
                  <a:srgbClr val="0E4633"/>
                </a:solidFill>
                <a:latin typeface="Gotham Black"/>
                <a:cs typeface="Gotham Black"/>
              </a:rPr>
              <a:t>CROP</a:t>
            </a:r>
            <a:endParaRPr lang="en-US" sz="975" b="1">
              <a:solidFill>
                <a:prstClr val="black"/>
              </a:solidFill>
              <a:latin typeface="Gotham Black"/>
              <a:cs typeface="Gotham Black"/>
            </a:endParaRPr>
          </a:p>
        </p:txBody>
      </p:sp>
      <p:sp>
        <p:nvSpPr>
          <p:cNvPr id="27" name="object 27"/>
          <p:cNvSpPr txBox="1"/>
          <p:nvPr/>
        </p:nvSpPr>
        <p:spPr>
          <a:xfrm>
            <a:off x="1638646" y="4583105"/>
            <a:ext cx="3520916" cy="159659"/>
          </a:xfrm>
          <a:prstGeom prst="rect">
            <a:avLst/>
          </a:prstGeom>
        </p:spPr>
        <p:txBody>
          <a:bodyPr vert="horz" wrap="square" lIns="0" tIns="9525" rIns="0" bIns="0" rtlCol="0">
            <a:spAutoFit/>
          </a:bodyPr>
          <a:lstStyle/>
          <a:p>
            <a:pPr marL="9525">
              <a:spcBef>
                <a:spcPts val="75"/>
              </a:spcBef>
              <a:tabLst>
                <a:tab pos="1423511" algn="l"/>
                <a:tab pos="2837974" algn="l"/>
              </a:tabLst>
            </a:pPr>
            <a:r>
              <a:rPr lang="en-US" sz="975" b="1" spc="-8">
                <a:solidFill>
                  <a:srgbClr val="0E4633"/>
                </a:solidFill>
                <a:latin typeface="Gotham Black"/>
                <a:cs typeface="Gotham Black"/>
              </a:rPr>
              <a:t>TOLERANCE</a:t>
            </a:r>
            <a:r>
              <a:rPr lang="en-US" sz="975" b="1">
                <a:solidFill>
                  <a:srgbClr val="0E4633"/>
                </a:solidFill>
                <a:latin typeface="Gotham Black"/>
                <a:cs typeface="Gotham Black"/>
              </a:rPr>
              <a:t>	</a:t>
            </a:r>
            <a:r>
              <a:rPr lang="en-US" sz="975" b="1" spc="-8">
                <a:solidFill>
                  <a:srgbClr val="0E4633"/>
                </a:solidFill>
                <a:latin typeface="Gotham Black"/>
                <a:cs typeface="Gotham Black"/>
              </a:rPr>
              <a:t>ENVIRONMENT</a:t>
            </a:r>
            <a:r>
              <a:rPr lang="en-US" sz="975" b="1">
                <a:solidFill>
                  <a:srgbClr val="0E4633"/>
                </a:solidFill>
                <a:latin typeface="Gotham Black"/>
                <a:cs typeface="Gotham Black"/>
              </a:rPr>
              <a:t>	</a:t>
            </a:r>
            <a:r>
              <a:rPr lang="en-US" sz="975" b="1" spc="-23">
                <a:solidFill>
                  <a:srgbClr val="0E4633"/>
                </a:solidFill>
                <a:latin typeface="Gotham Black"/>
                <a:cs typeface="Gotham Black"/>
              </a:rPr>
              <a:t>ROTATION</a:t>
            </a:r>
            <a:endParaRPr lang="en-US" sz="975" b="1">
              <a:solidFill>
                <a:prstClr val="black"/>
              </a:solidFill>
              <a:latin typeface="Gotham Black"/>
              <a:cs typeface="Gotham Black"/>
            </a:endParaRPr>
          </a:p>
        </p:txBody>
      </p:sp>
      <p:sp>
        <p:nvSpPr>
          <p:cNvPr id="28" name="object 28"/>
          <p:cNvSpPr/>
          <p:nvPr/>
        </p:nvSpPr>
        <p:spPr>
          <a:xfrm>
            <a:off x="1654779"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9" name="object 29"/>
          <p:cNvSpPr/>
          <p:nvPr/>
        </p:nvSpPr>
        <p:spPr>
          <a:xfrm>
            <a:off x="1658236" y="4960773"/>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30" name="object 30"/>
          <p:cNvSpPr/>
          <p:nvPr/>
        </p:nvSpPr>
        <p:spPr>
          <a:xfrm>
            <a:off x="1658236" y="5140795"/>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31" name="object 31"/>
          <p:cNvSpPr txBox="1"/>
          <p:nvPr/>
        </p:nvSpPr>
        <p:spPr>
          <a:xfrm>
            <a:off x="4660842" y="4716537"/>
            <a:ext cx="878205" cy="353430"/>
          </a:xfrm>
          <a:prstGeom prst="rect">
            <a:avLst/>
          </a:prstGeom>
        </p:spPr>
        <p:txBody>
          <a:bodyPr vert="horz" wrap="square" lIns="0" tIns="9525" rIns="0" bIns="0" rtlCol="0">
            <a:spAutoFit/>
          </a:bodyPr>
          <a:lstStyle/>
          <a:p>
            <a:pPr marL="12383" marR="3810" indent="-3334">
              <a:lnSpc>
                <a:spcPct val="131300"/>
              </a:lnSpc>
              <a:spcBef>
                <a:spcPts val="75"/>
              </a:spcBef>
            </a:pPr>
            <a:r>
              <a:rPr sz="900" spc="71">
                <a:solidFill>
                  <a:srgbClr val="231F20"/>
                </a:solidFill>
                <a:latin typeface="Arial"/>
                <a:cs typeface="Arial"/>
              </a:rPr>
              <a:t>Following</a:t>
            </a:r>
            <a:r>
              <a:rPr sz="900" spc="26">
                <a:solidFill>
                  <a:srgbClr val="231F20"/>
                </a:solidFill>
                <a:latin typeface="Arial"/>
                <a:cs typeface="Arial"/>
              </a:rPr>
              <a:t> </a:t>
            </a:r>
            <a:r>
              <a:rPr sz="900" spc="30">
                <a:solidFill>
                  <a:srgbClr val="231F20"/>
                </a:solidFill>
                <a:latin typeface="Arial"/>
                <a:cs typeface="Arial"/>
              </a:rPr>
              <a:t>soy </a:t>
            </a:r>
            <a:r>
              <a:rPr sz="900" spc="71">
                <a:solidFill>
                  <a:srgbClr val="231F20"/>
                </a:solidFill>
                <a:latin typeface="Arial"/>
                <a:cs typeface="Arial"/>
              </a:rPr>
              <a:t>Following</a:t>
            </a:r>
            <a:r>
              <a:rPr sz="900" spc="26">
                <a:solidFill>
                  <a:srgbClr val="231F20"/>
                </a:solidFill>
                <a:latin typeface="Arial"/>
                <a:cs typeface="Arial"/>
              </a:rPr>
              <a:t> </a:t>
            </a:r>
            <a:r>
              <a:rPr sz="900" spc="49">
                <a:solidFill>
                  <a:srgbClr val="231F20"/>
                </a:solidFill>
                <a:latin typeface="Arial"/>
                <a:cs typeface="Arial"/>
              </a:rPr>
              <a:t>corn</a:t>
            </a:r>
            <a:endParaRPr sz="900">
              <a:solidFill>
                <a:prstClr val="black"/>
              </a:solidFill>
              <a:latin typeface="Arial"/>
              <a:cs typeface="Arial"/>
            </a:endParaRPr>
          </a:p>
        </p:txBody>
      </p:sp>
      <p:sp>
        <p:nvSpPr>
          <p:cNvPr id="32" name="object 32"/>
          <p:cNvSpPr/>
          <p:nvPr/>
        </p:nvSpPr>
        <p:spPr>
          <a:xfrm>
            <a:off x="4498706"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33" name="object 33"/>
          <p:cNvSpPr/>
          <p:nvPr/>
        </p:nvSpPr>
        <p:spPr>
          <a:xfrm>
            <a:off x="4505259" y="4960773"/>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34" name="object 34"/>
          <p:cNvSpPr txBox="1"/>
          <p:nvPr/>
        </p:nvSpPr>
        <p:spPr>
          <a:xfrm>
            <a:off x="9096379" y="1779842"/>
            <a:ext cx="1246712" cy="316753"/>
          </a:xfrm>
          <a:prstGeom prst="rect">
            <a:avLst/>
          </a:prstGeom>
        </p:spPr>
        <p:txBody>
          <a:bodyPr vert="horz" wrap="square" lIns="0" tIns="34290" rIns="0" bIns="0" rtlCol="0">
            <a:spAutoFit/>
          </a:bodyPr>
          <a:lstStyle/>
          <a:p>
            <a:pPr marL="9525" marR="276701">
              <a:lnSpc>
                <a:spcPts val="975"/>
              </a:lnSpc>
              <a:spcBef>
                <a:spcPts val="270"/>
              </a:spcBef>
            </a:pPr>
            <a:r>
              <a:rPr lang="en-US" sz="975" b="1" spc="-8">
                <a:solidFill>
                  <a:srgbClr val="0E4633"/>
                </a:solidFill>
                <a:latin typeface="Gotham Black"/>
                <a:cs typeface="Gotham Black"/>
              </a:rPr>
              <a:t>PLANT HEIGHT</a:t>
            </a:r>
            <a:endParaRPr lang="en-US"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Medium </a:t>
            </a:r>
            <a:r>
              <a:rPr sz="1050" spc="-15">
                <a:solidFill>
                  <a:srgbClr val="231F20"/>
                </a:solidFill>
                <a:latin typeface="Gotham Book"/>
                <a:cs typeface="Gotham Book"/>
              </a:rPr>
              <a:t>tall</a:t>
            </a:r>
            <a:endParaRPr sz="1050">
              <a:solidFill>
                <a:prstClr val="black"/>
              </a:solidFill>
              <a:latin typeface="Gotham Book"/>
              <a:cs typeface="Gotham Book"/>
            </a:endParaRPr>
          </a:p>
        </p:txBody>
      </p:sp>
      <p:sp>
        <p:nvSpPr>
          <p:cNvPr id="35" name="object 35"/>
          <p:cNvSpPr txBox="1"/>
          <p:nvPr/>
        </p:nvSpPr>
        <p:spPr>
          <a:xfrm>
            <a:off x="9096380" y="2421095"/>
            <a:ext cx="1080976" cy="316753"/>
          </a:xfrm>
          <a:prstGeom prst="rect">
            <a:avLst/>
          </a:prstGeom>
        </p:spPr>
        <p:txBody>
          <a:bodyPr vert="horz" wrap="square" lIns="0" tIns="34290" rIns="0" bIns="0" rtlCol="0">
            <a:spAutoFit/>
          </a:bodyPr>
          <a:lstStyle/>
          <a:p>
            <a:pPr marL="9525" marR="3810">
              <a:lnSpc>
                <a:spcPts val="975"/>
              </a:lnSpc>
              <a:spcBef>
                <a:spcPts val="270"/>
              </a:spcBef>
            </a:pPr>
            <a:r>
              <a:rPr lang="en-US" sz="975" b="1" spc="-8">
                <a:solidFill>
                  <a:srgbClr val="0E4633"/>
                </a:solidFill>
                <a:latin typeface="Gotham Black"/>
                <a:cs typeface="Gotham Black"/>
              </a:rPr>
              <a:t>STALK STRENGTH</a:t>
            </a:r>
            <a:endParaRPr lang="en-US" sz="975" b="1">
              <a:solidFill>
                <a:prstClr val="black"/>
              </a:solidFill>
              <a:latin typeface="Gotham Black"/>
              <a:cs typeface="Gotham Black"/>
            </a:endParaRPr>
          </a:p>
          <a:p>
            <a:pPr marL="9525">
              <a:lnSpc>
                <a:spcPts val="1193"/>
              </a:lnSpc>
            </a:pP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36" name="object 36"/>
          <p:cNvSpPr txBox="1"/>
          <p:nvPr/>
        </p:nvSpPr>
        <p:spPr>
          <a:xfrm>
            <a:off x="9096379" y="3073192"/>
            <a:ext cx="1569716" cy="316753"/>
          </a:xfrm>
          <a:prstGeom prst="rect">
            <a:avLst/>
          </a:prstGeom>
        </p:spPr>
        <p:txBody>
          <a:bodyPr vert="horz" wrap="square" lIns="0" tIns="34290" rIns="0" bIns="0" rtlCol="0">
            <a:spAutoFit/>
          </a:bodyPr>
          <a:lstStyle/>
          <a:p>
            <a:pPr marL="9525" marR="3810">
              <a:lnSpc>
                <a:spcPts val="975"/>
              </a:lnSpc>
              <a:spcBef>
                <a:spcPts val="270"/>
              </a:spcBef>
            </a:pPr>
            <a:r>
              <a:rPr lang="en-US" sz="975" b="1" spc="-8">
                <a:solidFill>
                  <a:srgbClr val="0E4633"/>
                </a:solidFill>
                <a:latin typeface="Gotham Black"/>
                <a:cs typeface="Gotham Black"/>
              </a:rPr>
              <a:t>GREENSNAP VULNERABILITY</a:t>
            </a:r>
            <a:endParaRPr lang="en-US" sz="975" b="1">
              <a:solidFill>
                <a:prstClr val="black"/>
              </a:solidFill>
              <a:latin typeface="Gotham Black"/>
              <a:cs typeface="Gotham Black"/>
            </a:endParaRPr>
          </a:p>
          <a:p>
            <a:pPr marL="9525">
              <a:lnSpc>
                <a:spcPts val="1193"/>
              </a:lnSpc>
            </a:pPr>
            <a:r>
              <a:rPr sz="1050" spc="-19">
                <a:solidFill>
                  <a:srgbClr val="231F20"/>
                </a:solidFill>
                <a:latin typeface="Gotham Book"/>
                <a:cs typeface="Gotham Book"/>
              </a:rPr>
              <a:t>Low</a:t>
            </a:r>
            <a:endParaRPr sz="1050">
              <a:solidFill>
                <a:prstClr val="black"/>
              </a:solidFill>
              <a:latin typeface="Gotham Book"/>
              <a:cs typeface="Gotham Book"/>
            </a:endParaRPr>
          </a:p>
        </p:txBody>
      </p:sp>
      <p:sp>
        <p:nvSpPr>
          <p:cNvPr id="37" name="object 37"/>
          <p:cNvSpPr txBox="1"/>
          <p:nvPr/>
        </p:nvSpPr>
        <p:spPr>
          <a:xfrm>
            <a:off x="9096381" y="3714445"/>
            <a:ext cx="1491139" cy="639918"/>
          </a:xfrm>
          <a:prstGeom prst="rect">
            <a:avLst/>
          </a:prstGeom>
        </p:spPr>
        <p:txBody>
          <a:bodyPr vert="horz" wrap="square" lIns="0" tIns="34289" rIns="0" bIns="0" rtlCol="0">
            <a:spAutoFit/>
          </a:bodyPr>
          <a:lstStyle/>
          <a:p>
            <a:pPr marL="9525" marR="237173">
              <a:lnSpc>
                <a:spcPts val="975"/>
              </a:lnSpc>
              <a:spcBef>
                <a:spcPts val="269"/>
              </a:spcBef>
            </a:pPr>
            <a:r>
              <a:rPr lang="en-US" sz="975" b="1" spc="-19">
                <a:solidFill>
                  <a:srgbClr val="0E4633"/>
                </a:solidFill>
                <a:latin typeface="Gotham Black"/>
                <a:cs typeface="Gotham Black"/>
              </a:rPr>
              <a:t>EAR </a:t>
            </a:r>
            <a:r>
              <a:rPr lang="en-US" sz="975" b="1" spc="-8">
                <a:solidFill>
                  <a:srgbClr val="0E4633"/>
                </a:solidFill>
                <a:latin typeface="Gotham Black"/>
                <a:cs typeface="Gotham Black"/>
              </a:rPr>
              <a:t>CHARACTERISTICS</a:t>
            </a:r>
            <a:endParaRPr lang="en-US"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Semi-</a:t>
            </a:r>
            <a:r>
              <a:rPr sz="1050" spc="-15">
                <a:solidFill>
                  <a:srgbClr val="231F20"/>
                </a:solidFill>
                <a:latin typeface="Gotham Book"/>
                <a:cs typeface="Gotham Book"/>
              </a:rPr>
              <a:t>flex</a:t>
            </a:r>
            <a:endParaRPr sz="1050">
              <a:solidFill>
                <a:prstClr val="black"/>
              </a:solidFill>
              <a:latin typeface="Gotham Book"/>
              <a:cs typeface="Gotham Book"/>
            </a:endParaRPr>
          </a:p>
          <a:p>
            <a:pPr marL="9525"/>
            <a:r>
              <a:rPr sz="1050">
                <a:solidFill>
                  <a:srgbClr val="231F20"/>
                </a:solidFill>
                <a:latin typeface="Gotham Book"/>
                <a:cs typeface="Gotham Book"/>
              </a:rPr>
              <a:t>Red</a:t>
            </a:r>
            <a:r>
              <a:rPr sz="1050" spc="-23">
                <a:solidFill>
                  <a:srgbClr val="231F20"/>
                </a:solidFill>
                <a:latin typeface="Gotham Book"/>
                <a:cs typeface="Gotham Book"/>
              </a:rPr>
              <a:t> </a:t>
            </a:r>
            <a:r>
              <a:rPr sz="1050" spc="-8">
                <a:solidFill>
                  <a:srgbClr val="231F20"/>
                </a:solidFill>
                <a:latin typeface="Gotham Book"/>
                <a:cs typeface="Gotham Book"/>
              </a:rPr>
              <a:t>coloring</a:t>
            </a:r>
            <a:endParaRPr sz="1050">
              <a:solidFill>
                <a:prstClr val="black"/>
              </a:solidFill>
              <a:latin typeface="Gotham Book"/>
              <a:cs typeface="Gotham Book"/>
            </a:endParaRPr>
          </a:p>
          <a:p>
            <a:pPr marL="9525"/>
            <a:r>
              <a:rPr sz="1050">
                <a:solidFill>
                  <a:srgbClr val="231F20"/>
                </a:solidFill>
                <a:latin typeface="Gotham Book"/>
                <a:cs typeface="Gotham Book"/>
              </a:rPr>
              <a:t>Very</a:t>
            </a:r>
            <a:r>
              <a:rPr sz="1050" spc="-38">
                <a:solidFill>
                  <a:srgbClr val="231F20"/>
                </a:solidFill>
                <a:latin typeface="Gotham Book"/>
                <a:cs typeface="Gotham Book"/>
              </a:rPr>
              <a:t> </a:t>
            </a:r>
            <a:r>
              <a:rPr sz="1050">
                <a:solidFill>
                  <a:srgbClr val="231F20"/>
                </a:solidFill>
                <a:latin typeface="Gotham Book"/>
                <a:cs typeface="Gotham Book"/>
              </a:rPr>
              <a:t>good</a:t>
            </a:r>
            <a:r>
              <a:rPr sz="1050" spc="-34">
                <a:solidFill>
                  <a:srgbClr val="231F20"/>
                </a:solidFill>
                <a:latin typeface="Gotham Book"/>
                <a:cs typeface="Gotham Book"/>
              </a:rPr>
              <a:t> </a:t>
            </a:r>
            <a:r>
              <a:rPr sz="1050">
                <a:solidFill>
                  <a:srgbClr val="231F20"/>
                </a:solidFill>
                <a:latin typeface="Gotham Book"/>
                <a:cs typeface="Gotham Book"/>
              </a:rPr>
              <a:t>test</a:t>
            </a:r>
            <a:r>
              <a:rPr sz="1050" spc="-34">
                <a:solidFill>
                  <a:srgbClr val="231F20"/>
                </a:solidFill>
                <a:latin typeface="Gotham Book"/>
                <a:cs typeface="Gotham Book"/>
              </a:rPr>
              <a:t> </a:t>
            </a:r>
            <a:r>
              <a:rPr sz="1050" spc="-8">
                <a:solidFill>
                  <a:srgbClr val="231F20"/>
                </a:solidFill>
                <a:latin typeface="Gotham Book"/>
                <a:cs typeface="Gotham Book"/>
              </a:rPr>
              <a:t>weight</a:t>
            </a:r>
            <a:endParaRPr sz="1050">
              <a:solidFill>
                <a:prstClr val="black"/>
              </a:solidFill>
              <a:latin typeface="Gotham Book"/>
              <a:cs typeface="Gotham Book"/>
            </a:endParaRPr>
          </a:p>
        </p:txBody>
      </p:sp>
      <p:sp>
        <p:nvSpPr>
          <p:cNvPr id="38" name="object 38"/>
          <p:cNvSpPr txBox="1"/>
          <p:nvPr/>
        </p:nvSpPr>
        <p:spPr>
          <a:xfrm>
            <a:off x="9096381" y="4663555"/>
            <a:ext cx="844391" cy="304571"/>
          </a:xfrm>
          <a:prstGeom prst="rect">
            <a:avLst/>
          </a:prstGeom>
        </p:spPr>
        <p:txBody>
          <a:bodyPr vert="horz" wrap="square" lIns="0" tIns="9525" rIns="0" bIns="0" rtlCol="0">
            <a:spAutoFit/>
          </a:bodyPr>
          <a:lstStyle/>
          <a:p>
            <a:pPr marL="9525">
              <a:lnSpc>
                <a:spcPts val="1136"/>
              </a:lnSpc>
              <a:spcBef>
                <a:spcPts val="75"/>
              </a:spcBef>
            </a:pPr>
            <a:r>
              <a:rPr lang="en-US" sz="975" b="1" spc="-8">
                <a:solidFill>
                  <a:srgbClr val="0E4633"/>
                </a:solidFill>
                <a:latin typeface="Gotham Black"/>
                <a:cs typeface="Gotham Black"/>
              </a:rPr>
              <a:t>EMERGENCE</a:t>
            </a:r>
            <a:endParaRPr lang="en-US" sz="975" b="1">
              <a:solidFill>
                <a:prstClr val="black"/>
              </a:solidFill>
              <a:latin typeface="Gotham Black"/>
              <a:cs typeface="Gotham Black"/>
            </a:endParaRPr>
          </a:p>
          <a:p>
            <a:pPr marL="9525">
              <a:lnSpc>
                <a:spcPts val="1226"/>
              </a:lnSpc>
            </a:pPr>
            <a:r>
              <a:rPr sz="1050" spc="-8">
                <a:solidFill>
                  <a:srgbClr val="231F20"/>
                </a:solidFill>
                <a:latin typeface="Gotham Book"/>
                <a:cs typeface="Gotham Book"/>
              </a:rPr>
              <a:t>Excellent</a:t>
            </a:r>
            <a:endParaRPr sz="1050">
              <a:solidFill>
                <a:prstClr val="black"/>
              </a:solidFill>
              <a:latin typeface="Gotham Book"/>
              <a:cs typeface="Gotham Book"/>
            </a:endParaRPr>
          </a:p>
        </p:txBody>
      </p:sp>
      <p:sp>
        <p:nvSpPr>
          <p:cNvPr id="39" name="object 39"/>
          <p:cNvSpPr txBox="1"/>
          <p:nvPr/>
        </p:nvSpPr>
        <p:spPr>
          <a:xfrm>
            <a:off x="9096380" y="5191825"/>
            <a:ext cx="1166224" cy="316752"/>
          </a:xfrm>
          <a:prstGeom prst="rect">
            <a:avLst/>
          </a:prstGeom>
        </p:spPr>
        <p:txBody>
          <a:bodyPr vert="horz" wrap="square" lIns="0" tIns="34289" rIns="0" bIns="0" rtlCol="0">
            <a:spAutoFit/>
          </a:bodyPr>
          <a:lstStyle/>
          <a:p>
            <a:pPr marL="9525" marR="3810">
              <a:lnSpc>
                <a:spcPts val="975"/>
              </a:lnSpc>
              <a:spcBef>
                <a:spcPts val="269"/>
              </a:spcBef>
            </a:pPr>
            <a:r>
              <a:rPr lang="en-US" sz="975" b="1" spc="-15">
                <a:solidFill>
                  <a:srgbClr val="0E4633"/>
                </a:solidFill>
                <a:latin typeface="Gotham Black"/>
                <a:cs typeface="Gotham Black"/>
              </a:rPr>
              <a:t>ROOT </a:t>
            </a:r>
            <a:r>
              <a:rPr lang="en-US" sz="975" b="1" spc="-8">
                <a:solidFill>
                  <a:srgbClr val="0E4633"/>
                </a:solidFill>
                <a:latin typeface="Gotham Black"/>
                <a:cs typeface="Gotham Black"/>
              </a:rPr>
              <a:t>STRENGTH</a:t>
            </a:r>
            <a:endParaRPr lang="en-US" sz="975" b="1">
              <a:solidFill>
                <a:prstClr val="black"/>
              </a:solidFill>
              <a:latin typeface="Gotham Black"/>
              <a:cs typeface="Gotham Black"/>
            </a:endParaRPr>
          </a:p>
          <a:p>
            <a:pPr marL="9525">
              <a:lnSpc>
                <a:spcPts val="1193"/>
              </a:lnSpc>
            </a:pPr>
            <a:r>
              <a:rPr sz="1050" spc="-8">
                <a:solidFill>
                  <a:srgbClr val="231F20"/>
                </a:solidFill>
                <a:latin typeface="Gotham Book"/>
                <a:cs typeface="Gotham Book"/>
              </a:rPr>
              <a:t>Excellent</a:t>
            </a:r>
            <a:endParaRPr sz="1050">
              <a:solidFill>
                <a:prstClr val="black"/>
              </a:solidFill>
              <a:latin typeface="Gotham Book"/>
              <a:cs typeface="Gotham Book"/>
            </a:endParaRPr>
          </a:p>
        </p:txBody>
      </p:sp>
      <p:sp>
        <p:nvSpPr>
          <p:cNvPr id="40" name="object 40"/>
          <p:cNvSpPr txBox="1"/>
          <p:nvPr/>
        </p:nvSpPr>
        <p:spPr>
          <a:xfrm>
            <a:off x="2009020"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1" name="object 41"/>
          <p:cNvSpPr txBox="1"/>
          <p:nvPr/>
        </p:nvSpPr>
        <p:spPr>
          <a:xfrm>
            <a:off x="2009019" y="5634820"/>
            <a:ext cx="343853"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confidently</a:t>
            </a:r>
            <a:endParaRPr sz="450">
              <a:solidFill>
                <a:prstClr val="black"/>
              </a:solidFill>
              <a:latin typeface="Arial"/>
              <a:cs typeface="Arial"/>
            </a:endParaRPr>
          </a:p>
        </p:txBody>
      </p:sp>
      <p:sp>
        <p:nvSpPr>
          <p:cNvPr id="42" name="object 42"/>
          <p:cNvSpPr/>
          <p:nvPr/>
        </p:nvSpPr>
        <p:spPr>
          <a:xfrm>
            <a:off x="2416131" y="5598071"/>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43" name="object 43"/>
          <p:cNvSpPr txBox="1"/>
          <p:nvPr/>
        </p:nvSpPr>
        <p:spPr>
          <a:xfrm>
            <a:off x="2548008"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4" name="object 44"/>
          <p:cNvSpPr txBox="1"/>
          <p:nvPr/>
        </p:nvSpPr>
        <p:spPr>
          <a:xfrm>
            <a:off x="2548006" y="5634820"/>
            <a:ext cx="231458"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reliably</a:t>
            </a:r>
            <a:endParaRPr sz="450">
              <a:solidFill>
                <a:prstClr val="black"/>
              </a:solidFill>
              <a:latin typeface="Arial"/>
              <a:cs typeface="Arial"/>
            </a:endParaRPr>
          </a:p>
        </p:txBody>
      </p:sp>
      <p:sp>
        <p:nvSpPr>
          <p:cNvPr id="45" name="object 45"/>
          <p:cNvSpPr/>
          <p:nvPr/>
        </p:nvSpPr>
        <p:spPr>
          <a:xfrm>
            <a:off x="2951656" y="5594615"/>
            <a:ext cx="120491" cy="120491"/>
          </a:xfrm>
          <a:custGeom>
            <a:avLst/>
            <a:gdLst/>
            <a:ahLst/>
            <a:cxnLst/>
            <a:rect l="l" t="t" r="r" b="b"/>
            <a:pathLst>
              <a:path w="160655" h="160654">
                <a:moveTo>
                  <a:pt x="160578" y="0"/>
                </a:moveTo>
                <a:lnTo>
                  <a:pt x="0" y="0"/>
                </a:lnTo>
                <a:lnTo>
                  <a:pt x="0" y="160566"/>
                </a:lnTo>
                <a:lnTo>
                  <a:pt x="160578" y="160566"/>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46" name="object 46"/>
          <p:cNvSpPr txBox="1"/>
          <p:nvPr/>
        </p:nvSpPr>
        <p:spPr>
          <a:xfrm>
            <a:off x="3086996" y="5587195"/>
            <a:ext cx="671513" cy="78868"/>
          </a:xfrm>
          <a:prstGeom prst="rect">
            <a:avLst/>
          </a:prstGeom>
        </p:spPr>
        <p:txBody>
          <a:bodyPr vert="horz" wrap="square" lIns="0" tIns="9525" rIns="0" bIns="0" rtlCol="0">
            <a:spAutoFit/>
          </a:bodyPr>
          <a:lstStyle/>
          <a:p>
            <a:pPr marL="9525">
              <a:spcBef>
                <a:spcPts val="75"/>
              </a:spcBef>
            </a:pPr>
            <a:r>
              <a:rPr sz="450">
                <a:solidFill>
                  <a:srgbClr val="231F20"/>
                </a:solidFill>
                <a:latin typeface="Arial"/>
                <a:cs typeface="Arial"/>
              </a:rPr>
              <a:t>Place</a:t>
            </a:r>
            <a:r>
              <a:rPr sz="450" spc="45">
                <a:solidFill>
                  <a:srgbClr val="231F20"/>
                </a:solidFill>
                <a:latin typeface="Arial"/>
                <a:cs typeface="Arial"/>
              </a:rPr>
              <a:t> </a:t>
            </a:r>
            <a:r>
              <a:rPr sz="450" spc="41">
                <a:solidFill>
                  <a:srgbClr val="231F20"/>
                </a:solidFill>
                <a:latin typeface="Arial"/>
                <a:cs typeface="Arial"/>
              </a:rPr>
              <a:t>with</a:t>
            </a:r>
            <a:r>
              <a:rPr sz="450" spc="45">
                <a:solidFill>
                  <a:srgbClr val="231F20"/>
                </a:solidFill>
                <a:latin typeface="Arial"/>
                <a:cs typeface="Arial"/>
              </a:rPr>
              <a:t> </a:t>
            </a:r>
            <a:r>
              <a:rPr sz="450" spc="-8">
                <a:solidFill>
                  <a:srgbClr val="231F20"/>
                </a:solidFill>
                <a:latin typeface="Arial"/>
                <a:cs typeface="Arial"/>
              </a:rPr>
              <a:t>appropriate</a:t>
            </a:r>
            <a:endParaRPr sz="450">
              <a:solidFill>
                <a:prstClr val="black"/>
              </a:solidFill>
              <a:latin typeface="Arial"/>
              <a:cs typeface="Arial"/>
            </a:endParaRPr>
          </a:p>
        </p:txBody>
      </p:sp>
      <p:sp>
        <p:nvSpPr>
          <p:cNvPr id="47" name="object 47"/>
          <p:cNvSpPr txBox="1"/>
          <p:nvPr/>
        </p:nvSpPr>
        <p:spPr>
          <a:xfrm>
            <a:off x="3086995" y="5634820"/>
            <a:ext cx="396716"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management</a:t>
            </a:r>
            <a:endParaRPr sz="450">
              <a:solidFill>
                <a:prstClr val="black"/>
              </a:solidFill>
              <a:latin typeface="Arial"/>
              <a:cs typeface="Arial"/>
            </a:endParaRPr>
          </a:p>
        </p:txBody>
      </p:sp>
      <p:sp>
        <p:nvSpPr>
          <p:cNvPr id="48" name="object 48"/>
          <p:cNvSpPr txBox="1"/>
          <p:nvPr/>
        </p:nvSpPr>
        <p:spPr>
          <a:xfrm>
            <a:off x="1544177" y="5571004"/>
            <a:ext cx="284321" cy="159659"/>
          </a:xfrm>
          <a:prstGeom prst="rect">
            <a:avLst/>
          </a:prstGeom>
        </p:spPr>
        <p:txBody>
          <a:bodyPr vert="horz" wrap="square" lIns="0" tIns="9525" rIns="0" bIns="0" rtlCol="0">
            <a:spAutoFit/>
          </a:bodyPr>
          <a:lstStyle/>
          <a:p>
            <a:pPr marL="9525">
              <a:spcBef>
                <a:spcPts val="75"/>
              </a:spcBef>
            </a:pPr>
            <a:r>
              <a:rPr sz="975" spc="-19">
                <a:solidFill>
                  <a:srgbClr val="0E4633"/>
                </a:solidFill>
                <a:latin typeface="Gotham Bold"/>
                <a:cs typeface="Gotham Bold"/>
              </a:rPr>
              <a:t>KEY</a:t>
            </a:r>
            <a:endParaRPr sz="975">
              <a:solidFill>
                <a:prstClr val="black"/>
              </a:solidFill>
              <a:latin typeface="Gotham Bold"/>
              <a:cs typeface="Gotham Bold"/>
            </a:endParaRPr>
          </a:p>
        </p:txBody>
      </p:sp>
      <p:pic>
        <p:nvPicPr>
          <p:cNvPr id="64" name="Picture Placeholder 63" descr="Corn on the cob in a field&#10;&#10;AI-generated content may be incorrect.">
            <a:extLst>
              <a:ext uri="{FF2B5EF4-FFF2-40B4-BE49-F238E27FC236}">
                <a16:creationId xmlns:a16="http://schemas.microsoft.com/office/drawing/2014/main" id="{C37B9B43-0B56-0AED-E38C-39118B9AC181}"/>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t="20808" b="20808"/>
          <a:stretch>
            <a:fillRect/>
          </a:stretch>
        </p:blipFill>
        <p:spPr/>
      </p:pic>
    </p:spTree>
    <p:extLst>
      <p:ext uri="{BB962C8B-B14F-4D97-AF65-F5344CB8AC3E}">
        <p14:creationId xmlns:p14="http://schemas.microsoft.com/office/powerpoint/2010/main" val="1730922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1" y="2430115"/>
            <a:ext cx="3761899" cy="1641411"/>
          </a:xfrm>
          <a:prstGeom prst="rect">
            <a:avLst/>
          </a:prstGeom>
          <a:solidFill>
            <a:srgbClr val="E7ECEA"/>
          </a:solidFill>
        </p:spPr>
        <p:txBody>
          <a:bodyPr vert="horz" wrap="square" lIns="0" tIns="94298" rIns="0" bIns="0" rtlCol="0">
            <a:spAutoFit/>
          </a:bodyPr>
          <a:lstStyle/>
          <a:p>
            <a:pPr>
              <a:spcBef>
                <a:spcPts val="743"/>
              </a:spcBef>
            </a:pPr>
            <a:endParaRPr lang="en-US" sz="1200">
              <a:solidFill>
                <a:prstClr val="black"/>
              </a:solidFill>
              <a:latin typeface="Times New Roman"/>
              <a:cs typeface="Times New Roman"/>
            </a:endParaRPr>
          </a:p>
          <a:p>
            <a:pPr marL="308610" marR="421958" indent="-170021">
              <a:lnSpc>
                <a:spcPts val="1200"/>
              </a:lnSpc>
              <a:buFontTx/>
              <a:buChar char="•"/>
              <a:tabLst>
                <a:tab pos="310038" algn="l"/>
              </a:tabLst>
            </a:pPr>
            <a:r>
              <a:rPr sz="1200">
                <a:solidFill>
                  <a:srgbClr val="231F20"/>
                </a:solidFill>
                <a:latin typeface="Gotham Book"/>
                <a:cs typeface="Gotham Book"/>
              </a:rPr>
              <a:t>Shows</a:t>
            </a:r>
            <a:r>
              <a:rPr sz="1200" spc="-60">
                <a:solidFill>
                  <a:srgbClr val="231F20"/>
                </a:solidFill>
                <a:latin typeface="Gotham Book"/>
                <a:cs typeface="Gotham Book"/>
              </a:rPr>
              <a:t> </a:t>
            </a:r>
            <a:r>
              <a:rPr sz="1200">
                <a:solidFill>
                  <a:srgbClr val="231F20"/>
                </a:solidFill>
                <a:latin typeface="Gotham Book"/>
                <a:cs typeface="Gotham Book"/>
              </a:rPr>
              <a:t>broad</a:t>
            </a:r>
            <a:r>
              <a:rPr sz="1200" spc="-64">
                <a:solidFill>
                  <a:srgbClr val="231F20"/>
                </a:solidFill>
                <a:latin typeface="Gotham Book"/>
                <a:cs typeface="Gotham Book"/>
              </a:rPr>
              <a:t> </a:t>
            </a:r>
            <a:r>
              <a:rPr sz="1200">
                <a:solidFill>
                  <a:srgbClr val="231F20"/>
                </a:solidFill>
                <a:latin typeface="Gotham Book"/>
                <a:cs typeface="Gotham Book"/>
              </a:rPr>
              <a:t>adaptability</a:t>
            </a:r>
            <a:r>
              <a:rPr sz="1200" spc="-60">
                <a:solidFill>
                  <a:srgbClr val="231F20"/>
                </a:solidFill>
                <a:latin typeface="Gotham Book"/>
                <a:cs typeface="Gotham Book"/>
              </a:rPr>
              <a:t> </a:t>
            </a:r>
            <a:r>
              <a:rPr sz="1200">
                <a:solidFill>
                  <a:srgbClr val="231F20"/>
                </a:solidFill>
                <a:latin typeface="Gotham Book"/>
                <a:cs typeface="Gotham Book"/>
              </a:rPr>
              <a:t>with</a:t>
            </a:r>
            <a:r>
              <a:rPr sz="1200" spc="-60">
                <a:solidFill>
                  <a:srgbClr val="231F20"/>
                </a:solidFill>
                <a:latin typeface="Gotham Book"/>
                <a:cs typeface="Gotham Book"/>
              </a:rPr>
              <a:t> </a:t>
            </a:r>
            <a:r>
              <a:rPr sz="1200" spc="-8">
                <a:solidFill>
                  <a:srgbClr val="231F20"/>
                </a:solidFill>
                <a:latin typeface="Gotham Book"/>
                <a:cs typeface="Gotham Book"/>
              </a:rPr>
              <a:t>excellent 	movement</a:t>
            </a:r>
            <a:r>
              <a:rPr sz="1200" spc="-34">
                <a:solidFill>
                  <a:srgbClr val="231F20"/>
                </a:solidFill>
                <a:latin typeface="Gotham Book"/>
                <a:cs typeface="Gotham Book"/>
              </a:rPr>
              <a:t> </a:t>
            </a:r>
            <a:r>
              <a:rPr sz="1200">
                <a:solidFill>
                  <a:srgbClr val="231F20"/>
                </a:solidFill>
                <a:latin typeface="Gotham Book"/>
                <a:cs typeface="Gotham Book"/>
              </a:rPr>
              <a:t>south</a:t>
            </a:r>
            <a:r>
              <a:rPr sz="1200" spc="-30">
                <a:solidFill>
                  <a:srgbClr val="231F20"/>
                </a:solidFill>
                <a:latin typeface="Gotham Book"/>
                <a:cs typeface="Gotham Book"/>
              </a:rPr>
              <a:t> </a:t>
            </a:r>
            <a:r>
              <a:rPr sz="1200">
                <a:solidFill>
                  <a:srgbClr val="231F20"/>
                </a:solidFill>
                <a:latin typeface="Gotham Book"/>
                <a:cs typeface="Gotham Book"/>
              </a:rPr>
              <a:t>of</a:t>
            </a:r>
            <a:r>
              <a:rPr sz="1200" spc="-34">
                <a:solidFill>
                  <a:srgbClr val="231F20"/>
                </a:solidFill>
                <a:latin typeface="Gotham Book"/>
                <a:cs typeface="Gotham Book"/>
              </a:rPr>
              <a:t> </a:t>
            </a:r>
            <a:r>
              <a:rPr sz="1200">
                <a:solidFill>
                  <a:srgbClr val="231F20"/>
                </a:solidFill>
                <a:latin typeface="Gotham Book"/>
                <a:cs typeface="Gotham Book"/>
              </a:rPr>
              <a:t>the</a:t>
            </a:r>
            <a:r>
              <a:rPr sz="1200" spc="-34">
                <a:solidFill>
                  <a:srgbClr val="231F20"/>
                </a:solidFill>
                <a:latin typeface="Gotham Book"/>
                <a:cs typeface="Gotham Book"/>
              </a:rPr>
              <a:t> </a:t>
            </a:r>
            <a:r>
              <a:rPr sz="1200">
                <a:solidFill>
                  <a:srgbClr val="231F20"/>
                </a:solidFill>
                <a:latin typeface="Gotham Book"/>
                <a:cs typeface="Gotham Book"/>
              </a:rPr>
              <a:t>normal</a:t>
            </a:r>
            <a:r>
              <a:rPr sz="1200" spc="-30">
                <a:solidFill>
                  <a:srgbClr val="231F20"/>
                </a:solidFill>
                <a:latin typeface="Gotham Book"/>
                <a:cs typeface="Gotham Book"/>
              </a:rPr>
              <a:t> </a:t>
            </a:r>
            <a:r>
              <a:rPr sz="1200" spc="-8">
                <a:solidFill>
                  <a:srgbClr val="231F20"/>
                </a:solidFill>
                <a:latin typeface="Gotham Book"/>
                <a:cs typeface="Gotham Book"/>
              </a:rPr>
              <a:t>maturity 	</a:t>
            </a:r>
            <a:r>
              <a:rPr sz="1200" spc="-15">
                <a:solidFill>
                  <a:srgbClr val="231F20"/>
                </a:solidFill>
                <a:latin typeface="Gotham Book"/>
                <a:cs typeface="Gotham Book"/>
              </a:rPr>
              <a:t>zone</a:t>
            </a:r>
            <a:endParaRPr lang="en-US" sz="1200">
              <a:solidFill>
                <a:prstClr val="black"/>
              </a:solidFill>
              <a:latin typeface="Gotham Book"/>
              <a:cs typeface="Gotham Book"/>
            </a:endParaRPr>
          </a:p>
          <a:p>
            <a:pPr marL="310038" marR="210026" indent="-171450">
              <a:lnSpc>
                <a:spcPts val="1200"/>
              </a:lnSpc>
              <a:spcBef>
                <a:spcPts val="1080"/>
              </a:spcBef>
              <a:buFontTx/>
              <a:buChar char="•"/>
              <a:tabLst>
                <a:tab pos="310038" algn="l"/>
              </a:tabLst>
            </a:pPr>
            <a:r>
              <a:rPr sz="1200">
                <a:solidFill>
                  <a:srgbClr val="231F20"/>
                </a:solidFill>
                <a:latin typeface="Gotham Book"/>
                <a:cs typeface="Gotham Book"/>
              </a:rPr>
              <a:t>Responds</a:t>
            </a:r>
            <a:r>
              <a:rPr sz="1200" spc="-34">
                <a:solidFill>
                  <a:srgbClr val="231F20"/>
                </a:solidFill>
                <a:latin typeface="Gotham Book"/>
                <a:cs typeface="Gotham Book"/>
              </a:rPr>
              <a:t> </a:t>
            </a:r>
            <a:r>
              <a:rPr sz="1200" spc="-15">
                <a:solidFill>
                  <a:srgbClr val="231F20"/>
                </a:solidFill>
                <a:latin typeface="Gotham Book"/>
                <a:cs typeface="Gotham Book"/>
              </a:rPr>
              <a:t>favorably</a:t>
            </a:r>
            <a:r>
              <a:rPr sz="1200" spc="-34">
                <a:solidFill>
                  <a:srgbClr val="231F20"/>
                </a:solidFill>
                <a:latin typeface="Gotham Book"/>
                <a:cs typeface="Gotham Book"/>
              </a:rPr>
              <a:t> </a:t>
            </a:r>
            <a:r>
              <a:rPr sz="1200">
                <a:solidFill>
                  <a:srgbClr val="231F20"/>
                </a:solidFill>
                <a:latin typeface="Gotham Book"/>
                <a:cs typeface="Gotham Book"/>
              </a:rPr>
              <a:t>to</a:t>
            </a:r>
            <a:r>
              <a:rPr sz="1200" spc="-30">
                <a:solidFill>
                  <a:srgbClr val="231F20"/>
                </a:solidFill>
                <a:latin typeface="Gotham Book"/>
                <a:cs typeface="Gotham Book"/>
              </a:rPr>
              <a:t> </a:t>
            </a:r>
            <a:r>
              <a:rPr sz="1200" spc="-15">
                <a:solidFill>
                  <a:srgbClr val="231F20"/>
                </a:solidFill>
                <a:latin typeface="Gotham Book"/>
                <a:cs typeface="Gotham Book"/>
              </a:rPr>
              <a:t>early-</a:t>
            </a:r>
            <a:r>
              <a:rPr sz="1200">
                <a:solidFill>
                  <a:srgbClr val="231F20"/>
                </a:solidFill>
                <a:latin typeface="Gotham Book"/>
                <a:cs typeface="Gotham Book"/>
              </a:rPr>
              <a:t>season</a:t>
            </a:r>
            <a:r>
              <a:rPr sz="1200" spc="-34">
                <a:solidFill>
                  <a:srgbClr val="231F20"/>
                </a:solidFill>
                <a:latin typeface="Gotham Book"/>
                <a:cs typeface="Gotham Book"/>
              </a:rPr>
              <a:t> </a:t>
            </a:r>
            <a:r>
              <a:rPr sz="1200" spc="-8">
                <a:solidFill>
                  <a:srgbClr val="231F20"/>
                </a:solidFill>
                <a:latin typeface="Gotham Book"/>
                <a:cs typeface="Gotham Book"/>
              </a:rPr>
              <a:t>starter </a:t>
            </a:r>
            <a:r>
              <a:rPr sz="1200">
                <a:solidFill>
                  <a:srgbClr val="231F20"/>
                </a:solidFill>
                <a:latin typeface="Gotham Book"/>
                <a:cs typeface="Gotham Book"/>
              </a:rPr>
              <a:t>or</a:t>
            </a:r>
            <a:r>
              <a:rPr sz="1200" spc="-26">
                <a:solidFill>
                  <a:srgbClr val="231F20"/>
                </a:solidFill>
                <a:latin typeface="Gotham Book"/>
                <a:cs typeface="Gotham Book"/>
              </a:rPr>
              <a:t> </a:t>
            </a:r>
            <a:r>
              <a:rPr sz="1200" spc="-8">
                <a:solidFill>
                  <a:srgbClr val="231F20"/>
                </a:solidFill>
                <a:latin typeface="Gotham Book"/>
                <a:cs typeface="Gotham Book"/>
              </a:rPr>
              <a:t>sidedressed</a:t>
            </a:r>
            <a:r>
              <a:rPr sz="1200" spc="-23">
                <a:solidFill>
                  <a:srgbClr val="231F20"/>
                </a:solidFill>
                <a:latin typeface="Gotham Book"/>
                <a:cs typeface="Gotham Book"/>
              </a:rPr>
              <a:t> </a:t>
            </a:r>
            <a:r>
              <a:rPr sz="1200" spc="-8">
                <a:solidFill>
                  <a:srgbClr val="231F20"/>
                </a:solidFill>
                <a:latin typeface="Gotham Book"/>
                <a:cs typeface="Gotham Book"/>
              </a:rPr>
              <a:t>nutrients</a:t>
            </a:r>
            <a:endParaRPr lang="en-US" sz="1200">
              <a:solidFill>
                <a:prstClr val="black"/>
              </a:solidFill>
              <a:latin typeface="Gotham Book"/>
              <a:cs typeface="Gotham Book"/>
            </a:endParaRPr>
          </a:p>
          <a:p>
            <a:pPr marL="310038" marR="737711" indent="-171450">
              <a:lnSpc>
                <a:spcPts val="1200"/>
              </a:lnSpc>
              <a:spcBef>
                <a:spcPts val="1080"/>
              </a:spcBef>
              <a:buFontTx/>
              <a:buChar char="•"/>
              <a:tabLst>
                <a:tab pos="310038" algn="l"/>
              </a:tabLst>
            </a:pPr>
            <a:r>
              <a:rPr sz="1200">
                <a:solidFill>
                  <a:srgbClr val="231F20"/>
                </a:solidFill>
                <a:latin typeface="Gotham Book"/>
                <a:cs typeface="Gotham Book"/>
              </a:rPr>
              <a:t>Thrives</a:t>
            </a:r>
            <a:r>
              <a:rPr sz="1200" spc="-56">
                <a:solidFill>
                  <a:srgbClr val="231F20"/>
                </a:solidFill>
                <a:latin typeface="Gotham Book"/>
                <a:cs typeface="Gotham Book"/>
              </a:rPr>
              <a:t> </a:t>
            </a:r>
            <a:r>
              <a:rPr sz="1200">
                <a:solidFill>
                  <a:srgbClr val="231F20"/>
                </a:solidFill>
                <a:latin typeface="Gotham Book"/>
                <a:cs typeface="Gotham Book"/>
              </a:rPr>
              <a:t>under</a:t>
            </a:r>
            <a:r>
              <a:rPr sz="1200" spc="-53">
                <a:solidFill>
                  <a:srgbClr val="231F20"/>
                </a:solidFill>
                <a:latin typeface="Gotham Book"/>
                <a:cs typeface="Gotham Book"/>
              </a:rPr>
              <a:t> </a:t>
            </a:r>
            <a:r>
              <a:rPr sz="1200">
                <a:solidFill>
                  <a:srgbClr val="231F20"/>
                </a:solidFill>
                <a:latin typeface="Gotham Book"/>
                <a:cs typeface="Gotham Book"/>
              </a:rPr>
              <a:t>an</a:t>
            </a:r>
            <a:r>
              <a:rPr sz="1200" spc="-53">
                <a:solidFill>
                  <a:srgbClr val="231F20"/>
                </a:solidFill>
                <a:latin typeface="Gotham Book"/>
                <a:cs typeface="Gotham Book"/>
              </a:rPr>
              <a:t> </a:t>
            </a:r>
            <a:r>
              <a:rPr sz="1200" spc="-8">
                <a:solidFill>
                  <a:srgbClr val="231F20"/>
                </a:solidFill>
                <a:latin typeface="Gotham Book"/>
                <a:cs typeface="Gotham Book"/>
              </a:rPr>
              <a:t>aggressive,</a:t>
            </a:r>
            <a:r>
              <a:rPr sz="1200" spc="-53">
                <a:solidFill>
                  <a:srgbClr val="231F20"/>
                </a:solidFill>
                <a:latin typeface="Gotham Book"/>
                <a:cs typeface="Gotham Book"/>
              </a:rPr>
              <a:t> </a:t>
            </a:r>
            <a:r>
              <a:rPr sz="1200" spc="-8">
                <a:solidFill>
                  <a:srgbClr val="231F20"/>
                </a:solidFill>
                <a:latin typeface="Gotham Book"/>
                <a:cs typeface="Gotham Book"/>
              </a:rPr>
              <a:t>highly- </a:t>
            </a:r>
            <a:r>
              <a:rPr sz="1200">
                <a:solidFill>
                  <a:srgbClr val="231F20"/>
                </a:solidFill>
                <a:latin typeface="Gotham Book"/>
                <a:cs typeface="Gotham Book"/>
              </a:rPr>
              <a:t>managed </a:t>
            </a:r>
            <a:r>
              <a:rPr sz="1200" spc="-8">
                <a:solidFill>
                  <a:srgbClr val="231F20"/>
                </a:solidFill>
                <a:latin typeface="Gotham Book"/>
                <a:cs typeface="Gotham Book"/>
              </a:rPr>
              <a:t>environment</a:t>
            </a:r>
            <a:endParaRPr lang="en-US" sz="1200">
              <a:solidFill>
                <a:prstClr val="black"/>
              </a:solidFill>
              <a:latin typeface="Gotham Book"/>
              <a:cs typeface="Gotham Book"/>
            </a:endParaRPr>
          </a:p>
        </p:txBody>
      </p:sp>
      <p:sp>
        <p:nvSpPr>
          <p:cNvPr id="3" name="object 3"/>
          <p:cNvSpPr/>
          <p:nvPr/>
        </p:nvSpPr>
        <p:spPr>
          <a:xfrm>
            <a:off x="1524001" y="857252"/>
            <a:ext cx="9142095" cy="802481"/>
          </a:xfrm>
          <a:custGeom>
            <a:avLst/>
            <a:gdLst/>
            <a:ahLst/>
            <a:cxnLst/>
            <a:rect l="l" t="t" r="r" b="b"/>
            <a:pathLst>
              <a:path w="12189460" h="1069975">
                <a:moveTo>
                  <a:pt x="12188952" y="0"/>
                </a:moveTo>
                <a:lnTo>
                  <a:pt x="0" y="0"/>
                </a:lnTo>
                <a:lnTo>
                  <a:pt x="0" y="1069848"/>
                </a:lnTo>
                <a:lnTo>
                  <a:pt x="12188952" y="1069848"/>
                </a:lnTo>
                <a:lnTo>
                  <a:pt x="12188952"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4" name="object 4"/>
          <p:cNvSpPr txBox="1">
            <a:spLocks noGrp="1"/>
          </p:cNvSpPr>
          <p:nvPr>
            <p:ph type="title"/>
          </p:nvPr>
        </p:nvSpPr>
        <p:spPr>
          <a:xfrm>
            <a:off x="1653123" y="1112920"/>
            <a:ext cx="2138363" cy="508216"/>
          </a:xfrm>
        </p:spPr>
        <p:txBody>
          <a:bodyPr vert="horz" wrap="square" lIns="0" tIns="9525" rIns="0" bIns="0" rtlCol="0" anchor="ctr">
            <a:spAutoFit/>
          </a:bodyPr>
          <a:lstStyle/>
          <a:p>
            <a:r>
              <a:rPr lang="en-US"/>
              <a:t>A642-18</a:t>
            </a:r>
          </a:p>
        </p:txBody>
      </p:sp>
      <p:sp>
        <p:nvSpPr>
          <p:cNvPr id="51" name="object 51"/>
          <p:cNvSpPr txBox="1">
            <a:spLocks noGrp="1"/>
          </p:cNvSpPr>
          <p:nvPr>
            <p:ph type="ftr" sz="quarter" idx="5"/>
          </p:nvPr>
        </p:nvSpPr>
        <p:spPr>
          <a:xfrm>
            <a:off x="1848910" y="5813967"/>
            <a:ext cx="8494183" cy="147637"/>
          </a:xfrm>
        </p:spPr>
        <p:txBody>
          <a:bodyPr vert="horz" wrap="square" lIns="0" tIns="9049" rIns="0" bIns="0" rtlCol="0" anchor="ctr">
            <a:spAutoFit/>
          </a:bodyPr>
          <a:lstStyle/>
          <a:p>
            <a:r>
              <a:rPr lang="en-US">
                <a:solidFill>
                  <a:prstClr val="white"/>
                </a:solidFill>
              </a:rPr>
              <a:t>COMPANY CONFIDENTIAL – Not for Distribution</a:t>
            </a:r>
          </a:p>
          <a:p>
            <a:r>
              <a:rPr lang="en-US">
                <a:solidFill>
                  <a:prstClr val="white"/>
                </a:solidFill>
              </a:rPr>
              <a:t>Performance may vary from location to location and from year to year, as local growing, soil and weather conditions may vary. Growers should evaluate data from multiple locations and years whenever possible and should consider the impacts of these conditions on the grower’s fields.</a:t>
            </a:r>
          </a:p>
        </p:txBody>
      </p:sp>
      <p:pic>
        <p:nvPicPr>
          <p:cNvPr id="53" name="Picture Placeholder 52" descr="Corn cobs on a plant&#10;&#10;AI-generated content may be incorrect.">
            <a:extLst>
              <a:ext uri="{FF2B5EF4-FFF2-40B4-BE49-F238E27FC236}">
                <a16:creationId xmlns:a16="http://schemas.microsoft.com/office/drawing/2014/main" id="{9E57547C-9012-27F5-5BDB-5A8A235FC6B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0808" b="20808"/>
          <a:stretch>
            <a:fillRect/>
          </a:stretch>
        </p:blipFill>
        <p:spPr/>
      </p:pic>
      <p:sp>
        <p:nvSpPr>
          <p:cNvPr id="5" name="object 5"/>
          <p:cNvSpPr txBox="1"/>
          <p:nvPr/>
        </p:nvSpPr>
        <p:spPr>
          <a:xfrm>
            <a:off x="1653123" y="1682214"/>
            <a:ext cx="559594" cy="182742"/>
          </a:xfrm>
          <a:prstGeom prst="rect">
            <a:avLst/>
          </a:prstGeom>
        </p:spPr>
        <p:txBody>
          <a:bodyPr vert="horz" wrap="square" lIns="0" tIns="9525" rIns="0" bIns="0" rtlCol="0">
            <a:spAutoFit/>
          </a:bodyPr>
          <a:lstStyle/>
          <a:p>
            <a:pPr marL="9525">
              <a:spcBef>
                <a:spcPts val="75"/>
              </a:spcBef>
            </a:pPr>
            <a:r>
              <a:rPr sz="1125" spc="-8">
                <a:solidFill>
                  <a:srgbClr val="0E4633"/>
                </a:solidFill>
                <a:latin typeface="Gotham Bold"/>
                <a:cs typeface="Gotham Bold"/>
              </a:rPr>
              <a:t>TRAITS</a:t>
            </a:r>
            <a:endParaRPr sz="1125">
              <a:solidFill>
                <a:prstClr val="black"/>
              </a:solidFill>
              <a:latin typeface="Gotham Bold"/>
              <a:cs typeface="Gotham Bold"/>
            </a:endParaRPr>
          </a:p>
        </p:txBody>
      </p:sp>
      <p:grpSp>
        <p:nvGrpSpPr>
          <p:cNvPr id="6" name="object 6"/>
          <p:cNvGrpSpPr/>
          <p:nvPr/>
        </p:nvGrpSpPr>
        <p:grpSpPr>
          <a:xfrm>
            <a:off x="4199898" y="932754"/>
            <a:ext cx="6226016" cy="651510"/>
            <a:chOff x="3567863" y="100672"/>
            <a:chExt cx="8301355" cy="868680"/>
          </a:xfrm>
        </p:grpSpPr>
        <p:sp>
          <p:nvSpPr>
            <p:cNvPr id="7" name="object 7"/>
            <p:cNvSpPr/>
            <p:nvPr/>
          </p:nvSpPr>
          <p:spPr>
            <a:xfrm>
              <a:off x="10954499" y="105485"/>
              <a:ext cx="915035" cy="864235"/>
            </a:xfrm>
            <a:custGeom>
              <a:avLst/>
              <a:gdLst/>
              <a:ahLst/>
              <a:cxnLst/>
              <a:rect l="l" t="t" r="r" b="b"/>
              <a:pathLst>
                <a:path w="915034" h="864235">
                  <a:moveTo>
                    <a:pt x="168605" y="823048"/>
                  </a:moveTo>
                  <a:lnTo>
                    <a:pt x="161747" y="803478"/>
                  </a:lnTo>
                  <a:lnTo>
                    <a:pt x="147231" y="762050"/>
                  </a:lnTo>
                  <a:lnTo>
                    <a:pt x="133337" y="722414"/>
                  </a:lnTo>
                  <a:lnTo>
                    <a:pt x="109435" y="654240"/>
                  </a:lnTo>
                  <a:lnTo>
                    <a:pt x="98221" y="654240"/>
                  </a:lnTo>
                  <a:lnTo>
                    <a:pt x="98221" y="762050"/>
                  </a:lnTo>
                  <a:lnTo>
                    <a:pt x="69303" y="762050"/>
                  </a:lnTo>
                  <a:lnTo>
                    <a:pt x="83489" y="722414"/>
                  </a:lnTo>
                  <a:lnTo>
                    <a:pt x="98221" y="762050"/>
                  </a:lnTo>
                  <a:lnTo>
                    <a:pt x="98221" y="654240"/>
                  </a:lnTo>
                  <a:lnTo>
                    <a:pt x="58623" y="654240"/>
                  </a:lnTo>
                  <a:lnTo>
                    <a:pt x="0" y="822794"/>
                  </a:lnTo>
                  <a:lnTo>
                    <a:pt x="48717" y="822794"/>
                  </a:lnTo>
                  <a:lnTo>
                    <a:pt x="56248" y="803478"/>
                  </a:lnTo>
                  <a:lnTo>
                    <a:pt x="112344" y="803478"/>
                  </a:lnTo>
                  <a:lnTo>
                    <a:pt x="119773" y="822794"/>
                  </a:lnTo>
                  <a:lnTo>
                    <a:pt x="119862" y="823048"/>
                  </a:lnTo>
                  <a:lnTo>
                    <a:pt x="168605" y="823048"/>
                  </a:lnTo>
                  <a:close/>
                </a:path>
                <a:path w="915034" h="864235">
                  <a:moveTo>
                    <a:pt x="271157" y="759955"/>
                  </a:moveTo>
                  <a:lnTo>
                    <a:pt x="260413" y="718375"/>
                  </a:lnTo>
                  <a:lnTo>
                    <a:pt x="269506" y="700963"/>
                  </a:lnTo>
                  <a:lnTo>
                    <a:pt x="228180" y="700963"/>
                  </a:lnTo>
                  <a:lnTo>
                    <a:pt x="228180" y="746391"/>
                  </a:lnTo>
                  <a:lnTo>
                    <a:pt x="228180" y="764997"/>
                  </a:lnTo>
                  <a:lnTo>
                    <a:pt x="218986" y="770229"/>
                  </a:lnTo>
                  <a:lnTo>
                    <a:pt x="202526" y="770229"/>
                  </a:lnTo>
                  <a:lnTo>
                    <a:pt x="195948" y="763587"/>
                  </a:lnTo>
                  <a:lnTo>
                    <a:pt x="195948" y="746391"/>
                  </a:lnTo>
                  <a:lnTo>
                    <a:pt x="203873" y="739609"/>
                  </a:lnTo>
                  <a:lnTo>
                    <a:pt x="220256" y="739609"/>
                  </a:lnTo>
                  <a:lnTo>
                    <a:pt x="228180" y="746391"/>
                  </a:lnTo>
                  <a:lnTo>
                    <a:pt x="228180" y="700963"/>
                  </a:lnTo>
                  <a:lnTo>
                    <a:pt x="204939" y="700963"/>
                  </a:lnTo>
                  <a:lnTo>
                    <a:pt x="198780" y="702081"/>
                  </a:lnTo>
                  <a:lnTo>
                    <a:pt x="163626" y="722223"/>
                  </a:lnTo>
                  <a:lnTo>
                    <a:pt x="154051" y="752500"/>
                  </a:lnTo>
                  <a:lnTo>
                    <a:pt x="157949" y="775106"/>
                  </a:lnTo>
                  <a:lnTo>
                    <a:pt x="169227" y="793737"/>
                  </a:lnTo>
                  <a:lnTo>
                    <a:pt x="187210" y="806399"/>
                  </a:lnTo>
                  <a:lnTo>
                    <a:pt x="211264" y="811060"/>
                  </a:lnTo>
                  <a:lnTo>
                    <a:pt x="214350" y="811060"/>
                  </a:lnTo>
                  <a:lnTo>
                    <a:pt x="220167" y="811403"/>
                  </a:lnTo>
                  <a:lnTo>
                    <a:pt x="223113" y="808913"/>
                  </a:lnTo>
                  <a:lnTo>
                    <a:pt x="224028" y="809421"/>
                  </a:lnTo>
                  <a:lnTo>
                    <a:pt x="225501" y="810526"/>
                  </a:lnTo>
                  <a:lnTo>
                    <a:pt x="225501" y="821931"/>
                  </a:lnTo>
                  <a:lnTo>
                    <a:pt x="221170" y="827557"/>
                  </a:lnTo>
                  <a:lnTo>
                    <a:pt x="221056" y="827709"/>
                  </a:lnTo>
                  <a:lnTo>
                    <a:pt x="209918" y="827709"/>
                  </a:lnTo>
                  <a:lnTo>
                    <a:pt x="202095" y="827163"/>
                  </a:lnTo>
                  <a:lnTo>
                    <a:pt x="193852" y="825195"/>
                  </a:lnTo>
                  <a:lnTo>
                    <a:pt x="185496" y="821321"/>
                  </a:lnTo>
                  <a:lnTo>
                    <a:pt x="177330" y="815086"/>
                  </a:lnTo>
                  <a:lnTo>
                    <a:pt x="156337" y="844080"/>
                  </a:lnTo>
                  <a:lnTo>
                    <a:pt x="169443" y="853960"/>
                  </a:lnTo>
                  <a:lnTo>
                    <a:pt x="182473" y="859942"/>
                  </a:lnTo>
                  <a:lnTo>
                    <a:pt x="195503" y="862901"/>
                  </a:lnTo>
                  <a:lnTo>
                    <a:pt x="208572" y="863701"/>
                  </a:lnTo>
                  <a:lnTo>
                    <a:pt x="223837" y="862545"/>
                  </a:lnTo>
                  <a:lnTo>
                    <a:pt x="239306" y="858024"/>
                  </a:lnTo>
                  <a:lnTo>
                    <a:pt x="253479" y="848499"/>
                  </a:lnTo>
                  <a:lnTo>
                    <a:pt x="264820" y="832396"/>
                  </a:lnTo>
                  <a:lnTo>
                    <a:pt x="267030" y="827709"/>
                  </a:lnTo>
                  <a:lnTo>
                    <a:pt x="267106" y="827557"/>
                  </a:lnTo>
                  <a:lnTo>
                    <a:pt x="269011" y="820597"/>
                  </a:lnTo>
                  <a:lnTo>
                    <a:pt x="268960" y="808913"/>
                  </a:lnTo>
                  <a:lnTo>
                    <a:pt x="267373" y="800862"/>
                  </a:lnTo>
                  <a:lnTo>
                    <a:pt x="263144" y="792403"/>
                  </a:lnTo>
                  <a:lnTo>
                    <a:pt x="259334" y="788492"/>
                  </a:lnTo>
                  <a:lnTo>
                    <a:pt x="259334" y="785812"/>
                  </a:lnTo>
                  <a:lnTo>
                    <a:pt x="266039" y="777633"/>
                  </a:lnTo>
                  <a:lnTo>
                    <a:pt x="268592" y="770229"/>
                  </a:lnTo>
                  <a:lnTo>
                    <a:pt x="269532" y="767499"/>
                  </a:lnTo>
                  <a:lnTo>
                    <a:pt x="271157" y="759955"/>
                  </a:lnTo>
                  <a:close/>
                </a:path>
                <a:path w="915034" h="864235">
                  <a:moveTo>
                    <a:pt x="345440" y="702119"/>
                  </a:moveTo>
                  <a:lnTo>
                    <a:pt x="344081" y="702564"/>
                  </a:lnTo>
                  <a:lnTo>
                    <a:pt x="342036" y="702005"/>
                  </a:lnTo>
                  <a:lnTo>
                    <a:pt x="333844" y="702005"/>
                  </a:lnTo>
                  <a:lnTo>
                    <a:pt x="327710" y="705713"/>
                  </a:lnTo>
                  <a:lnTo>
                    <a:pt x="319112" y="709041"/>
                  </a:lnTo>
                  <a:lnTo>
                    <a:pt x="319112" y="702081"/>
                  </a:lnTo>
                  <a:lnTo>
                    <a:pt x="276313" y="702081"/>
                  </a:lnTo>
                  <a:lnTo>
                    <a:pt x="276313" y="823328"/>
                  </a:lnTo>
                  <a:lnTo>
                    <a:pt x="319176" y="823328"/>
                  </a:lnTo>
                  <a:lnTo>
                    <a:pt x="319176" y="765187"/>
                  </a:lnTo>
                  <a:lnTo>
                    <a:pt x="319341" y="757072"/>
                  </a:lnTo>
                  <a:lnTo>
                    <a:pt x="345440" y="741680"/>
                  </a:lnTo>
                  <a:lnTo>
                    <a:pt x="345440" y="702119"/>
                  </a:lnTo>
                  <a:close/>
                </a:path>
                <a:path w="915034" h="864235">
                  <a:moveTo>
                    <a:pt x="393801" y="702614"/>
                  </a:moveTo>
                  <a:lnTo>
                    <a:pt x="350443" y="702614"/>
                  </a:lnTo>
                  <a:lnTo>
                    <a:pt x="350443" y="822794"/>
                  </a:lnTo>
                  <a:lnTo>
                    <a:pt x="393801" y="822794"/>
                  </a:lnTo>
                  <a:lnTo>
                    <a:pt x="393801" y="702614"/>
                  </a:lnTo>
                  <a:close/>
                </a:path>
                <a:path w="915034" h="864235">
                  <a:moveTo>
                    <a:pt x="393801" y="652119"/>
                  </a:moveTo>
                  <a:lnTo>
                    <a:pt x="350443" y="652119"/>
                  </a:lnTo>
                  <a:lnTo>
                    <a:pt x="350443" y="689571"/>
                  </a:lnTo>
                  <a:lnTo>
                    <a:pt x="393801" y="689571"/>
                  </a:lnTo>
                  <a:lnTo>
                    <a:pt x="393801" y="652119"/>
                  </a:lnTo>
                  <a:close/>
                </a:path>
                <a:path w="915034" h="864235">
                  <a:moveTo>
                    <a:pt x="550316" y="668362"/>
                  </a:moveTo>
                  <a:lnTo>
                    <a:pt x="535774" y="660196"/>
                  </a:lnTo>
                  <a:lnTo>
                    <a:pt x="521119" y="654824"/>
                  </a:lnTo>
                  <a:lnTo>
                    <a:pt x="506628" y="651865"/>
                  </a:lnTo>
                  <a:lnTo>
                    <a:pt x="492569" y="650963"/>
                  </a:lnTo>
                  <a:lnTo>
                    <a:pt x="456984" y="657834"/>
                  </a:lnTo>
                  <a:lnTo>
                    <a:pt x="426885" y="676884"/>
                  </a:lnTo>
                  <a:lnTo>
                    <a:pt x="406057" y="705815"/>
                  </a:lnTo>
                  <a:lnTo>
                    <a:pt x="398284" y="742289"/>
                  </a:lnTo>
                  <a:lnTo>
                    <a:pt x="406057" y="778764"/>
                  </a:lnTo>
                  <a:lnTo>
                    <a:pt x="426885" y="807694"/>
                  </a:lnTo>
                  <a:lnTo>
                    <a:pt x="456984" y="826744"/>
                  </a:lnTo>
                  <a:lnTo>
                    <a:pt x="492569" y="833615"/>
                  </a:lnTo>
                  <a:lnTo>
                    <a:pt x="502805" y="833081"/>
                  </a:lnTo>
                  <a:lnTo>
                    <a:pt x="550265" y="814666"/>
                  </a:lnTo>
                  <a:lnTo>
                    <a:pt x="550265" y="739140"/>
                  </a:lnTo>
                  <a:lnTo>
                    <a:pt x="478955" y="739140"/>
                  </a:lnTo>
                  <a:lnTo>
                    <a:pt x="502589" y="768807"/>
                  </a:lnTo>
                  <a:lnTo>
                    <a:pt x="503123" y="786422"/>
                  </a:lnTo>
                  <a:lnTo>
                    <a:pt x="502653" y="786904"/>
                  </a:lnTo>
                  <a:lnTo>
                    <a:pt x="499516" y="787412"/>
                  </a:lnTo>
                  <a:lnTo>
                    <a:pt x="492836" y="787412"/>
                  </a:lnTo>
                  <a:lnTo>
                    <a:pt x="475678" y="784567"/>
                  </a:lnTo>
                  <a:lnTo>
                    <a:pt x="459930" y="776097"/>
                  </a:lnTo>
                  <a:lnTo>
                    <a:pt x="448411" y="762063"/>
                  </a:lnTo>
                  <a:lnTo>
                    <a:pt x="443953" y="742556"/>
                  </a:lnTo>
                  <a:lnTo>
                    <a:pt x="448208" y="723684"/>
                  </a:lnTo>
                  <a:lnTo>
                    <a:pt x="459384" y="709396"/>
                  </a:lnTo>
                  <a:lnTo>
                    <a:pt x="475145" y="700328"/>
                  </a:lnTo>
                  <a:lnTo>
                    <a:pt x="493115" y="697166"/>
                  </a:lnTo>
                  <a:lnTo>
                    <a:pt x="501319" y="697953"/>
                  </a:lnTo>
                  <a:lnTo>
                    <a:pt x="510565" y="700328"/>
                  </a:lnTo>
                  <a:lnTo>
                    <a:pt x="519557" y="704354"/>
                  </a:lnTo>
                  <a:lnTo>
                    <a:pt x="526986" y="710057"/>
                  </a:lnTo>
                  <a:lnTo>
                    <a:pt x="550316" y="668362"/>
                  </a:lnTo>
                  <a:close/>
                </a:path>
                <a:path w="915034" h="864235">
                  <a:moveTo>
                    <a:pt x="682739" y="762215"/>
                  </a:moveTo>
                  <a:lnTo>
                    <a:pt x="667867" y="721906"/>
                  </a:lnTo>
                  <a:lnTo>
                    <a:pt x="639762" y="703541"/>
                  </a:lnTo>
                  <a:lnTo>
                    <a:pt x="639762" y="762749"/>
                  </a:lnTo>
                  <a:lnTo>
                    <a:pt x="637946" y="771232"/>
                  </a:lnTo>
                  <a:lnTo>
                    <a:pt x="633183" y="777659"/>
                  </a:lnTo>
                  <a:lnTo>
                    <a:pt x="626465" y="781735"/>
                  </a:lnTo>
                  <a:lnTo>
                    <a:pt x="618807" y="783170"/>
                  </a:lnTo>
                  <a:lnTo>
                    <a:pt x="610539" y="781532"/>
                  </a:lnTo>
                  <a:lnTo>
                    <a:pt x="603897" y="777113"/>
                  </a:lnTo>
                  <a:lnTo>
                    <a:pt x="599465" y="770610"/>
                  </a:lnTo>
                  <a:lnTo>
                    <a:pt x="597852" y="762749"/>
                  </a:lnTo>
                  <a:lnTo>
                    <a:pt x="599655" y="754265"/>
                  </a:lnTo>
                  <a:lnTo>
                    <a:pt x="604418" y="747839"/>
                  </a:lnTo>
                  <a:lnTo>
                    <a:pt x="611136" y="743762"/>
                  </a:lnTo>
                  <a:lnTo>
                    <a:pt x="618807" y="742340"/>
                  </a:lnTo>
                  <a:lnTo>
                    <a:pt x="627062" y="743966"/>
                  </a:lnTo>
                  <a:lnTo>
                    <a:pt x="633717" y="748385"/>
                  </a:lnTo>
                  <a:lnTo>
                    <a:pt x="638149" y="754888"/>
                  </a:lnTo>
                  <a:lnTo>
                    <a:pt x="639648" y="762215"/>
                  </a:lnTo>
                  <a:lnTo>
                    <a:pt x="639762" y="762749"/>
                  </a:lnTo>
                  <a:lnTo>
                    <a:pt x="639762" y="703541"/>
                  </a:lnTo>
                  <a:lnTo>
                    <a:pt x="625551" y="698830"/>
                  </a:lnTo>
                  <a:lnTo>
                    <a:pt x="619112" y="698296"/>
                  </a:lnTo>
                  <a:lnTo>
                    <a:pt x="616826" y="698030"/>
                  </a:lnTo>
                  <a:lnTo>
                    <a:pt x="568134" y="721906"/>
                  </a:lnTo>
                  <a:lnTo>
                    <a:pt x="554342" y="762215"/>
                  </a:lnTo>
                  <a:lnTo>
                    <a:pt x="559244" y="786879"/>
                  </a:lnTo>
                  <a:lnTo>
                    <a:pt x="572757" y="807224"/>
                  </a:lnTo>
                  <a:lnTo>
                    <a:pt x="593039" y="821042"/>
                  </a:lnTo>
                  <a:lnTo>
                    <a:pt x="618274" y="826147"/>
                  </a:lnTo>
                  <a:lnTo>
                    <a:pt x="642734" y="821245"/>
                  </a:lnTo>
                  <a:lnTo>
                    <a:pt x="663295" y="807745"/>
                  </a:lnTo>
                  <a:lnTo>
                    <a:pt x="677456" y="787476"/>
                  </a:lnTo>
                  <a:lnTo>
                    <a:pt x="678357" y="783170"/>
                  </a:lnTo>
                  <a:lnTo>
                    <a:pt x="682625" y="762749"/>
                  </a:lnTo>
                  <a:lnTo>
                    <a:pt x="682739" y="762215"/>
                  </a:lnTo>
                  <a:close/>
                </a:path>
                <a:path w="915034" h="864235">
                  <a:moveTo>
                    <a:pt x="700646" y="57975"/>
                  </a:moveTo>
                  <a:lnTo>
                    <a:pt x="696112" y="35433"/>
                  </a:lnTo>
                  <a:lnTo>
                    <a:pt x="683742" y="16992"/>
                  </a:lnTo>
                  <a:lnTo>
                    <a:pt x="665403" y="4559"/>
                  </a:lnTo>
                  <a:lnTo>
                    <a:pt x="642912" y="0"/>
                  </a:lnTo>
                  <a:lnTo>
                    <a:pt x="252984" y="0"/>
                  </a:lnTo>
                  <a:lnTo>
                    <a:pt x="230492" y="4559"/>
                  </a:lnTo>
                  <a:lnTo>
                    <a:pt x="212140" y="16992"/>
                  </a:lnTo>
                  <a:lnTo>
                    <a:pt x="199771" y="35433"/>
                  </a:lnTo>
                  <a:lnTo>
                    <a:pt x="195249" y="57975"/>
                  </a:lnTo>
                  <a:lnTo>
                    <a:pt x="195249" y="530796"/>
                  </a:lnTo>
                  <a:lnTo>
                    <a:pt x="199771" y="553351"/>
                  </a:lnTo>
                  <a:lnTo>
                    <a:pt x="212140" y="571779"/>
                  </a:lnTo>
                  <a:lnTo>
                    <a:pt x="230492" y="584212"/>
                  </a:lnTo>
                  <a:lnTo>
                    <a:pt x="252984" y="588772"/>
                  </a:lnTo>
                  <a:lnTo>
                    <a:pt x="642912" y="588772"/>
                  </a:lnTo>
                  <a:lnTo>
                    <a:pt x="665403" y="584212"/>
                  </a:lnTo>
                  <a:lnTo>
                    <a:pt x="683742" y="571779"/>
                  </a:lnTo>
                  <a:lnTo>
                    <a:pt x="696112" y="553351"/>
                  </a:lnTo>
                  <a:lnTo>
                    <a:pt x="700646" y="530796"/>
                  </a:lnTo>
                  <a:lnTo>
                    <a:pt x="700646" y="57975"/>
                  </a:lnTo>
                  <a:close/>
                </a:path>
                <a:path w="915034" h="864235">
                  <a:moveTo>
                    <a:pt x="729716" y="653186"/>
                  </a:moveTo>
                  <a:lnTo>
                    <a:pt x="686904" y="653186"/>
                  </a:lnTo>
                  <a:lnTo>
                    <a:pt x="686904" y="822248"/>
                  </a:lnTo>
                  <a:lnTo>
                    <a:pt x="729716" y="822248"/>
                  </a:lnTo>
                  <a:lnTo>
                    <a:pt x="729716" y="653186"/>
                  </a:lnTo>
                  <a:close/>
                </a:path>
                <a:path w="915034" h="864235">
                  <a:moveTo>
                    <a:pt x="741680" y="11772"/>
                  </a:moveTo>
                  <a:lnTo>
                    <a:pt x="739241" y="11099"/>
                  </a:lnTo>
                  <a:lnTo>
                    <a:pt x="739241" y="13690"/>
                  </a:lnTo>
                  <a:lnTo>
                    <a:pt x="739241" y="18249"/>
                  </a:lnTo>
                  <a:lnTo>
                    <a:pt x="735457" y="17843"/>
                  </a:lnTo>
                  <a:lnTo>
                    <a:pt x="730364" y="17843"/>
                  </a:lnTo>
                  <a:lnTo>
                    <a:pt x="730364" y="13360"/>
                  </a:lnTo>
                  <a:lnTo>
                    <a:pt x="736879" y="13360"/>
                  </a:lnTo>
                  <a:lnTo>
                    <a:pt x="739241" y="13690"/>
                  </a:lnTo>
                  <a:lnTo>
                    <a:pt x="739241" y="11099"/>
                  </a:lnTo>
                  <a:lnTo>
                    <a:pt x="738632" y="10922"/>
                  </a:lnTo>
                  <a:lnTo>
                    <a:pt x="727925" y="10922"/>
                  </a:lnTo>
                  <a:lnTo>
                    <a:pt x="727925" y="28308"/>
                  </a:lnTo>
                  <a:lnTo>
                    <a:pt x="730364" y="28308"/>
                  </a:lnTo>
                  <a:lnTo>
                    <a:pt x="730364" y="20281"/>
                  </a:lnTo>
                  <a:lnTo>
                    <a:pt x="733298" y="20281"/>
                  </a:lnTo>
                  <a:lnTo>
                    <a:pt x="738505" y="28308"/>
                  </a:lnTo>
                  <a:lnTo>
                    <a:pt x="741438" y="28308"/>
                  </a:lnTo>
                  <a:lnTo>
                    <a:pt x="736193" y="20281"/>
                  </a:lnTo>
                  <a:lnTo>
                    <a:pt x="739140" y="20281"/>
                  </a:lnTo>
                  <a:lnTo>
                    <a:pt x="741680" y="18935"/>
                  </a:lnTo>
                  <a:lnTo>
                    <a:pt x="741680" y="18249"/>
                  </a:lnTo>
                  <a:lnTo>
                    <a:pt x="741680" y="13360"/>
                  </a:lnTo>
                  <a:lnTo>
                    <a:pt x="741680" y="11772"/>
                  </a:lnTo>
                  <a:close/>
                </a:path>
                <a:path w="915034" h="864235">
                  <a:moveTo>
                    <a:pt x="749833" y="10922"/>
                  </a:moveTo>
                  <a:lnTo>
                    <a:pt x="747382" y="8458"/>
                  </a:lnTo>
                  <a:lnTo>
                    <a:pt x="747382" y="12217"/>
                  </a:lnTo>
                  <a:lnTo>
                    <a:pt x="747382" y="27203"/>
                  </a:lnTo>
                  <a:lnTo>
                    <a:pt x="741159" y="33147"/>
                  </a:lnTo>
                  <a:lnTo>
                    <a:pt x="726579" y="33147"/>
                  </a:lnTo>
                  <a:lnTo>
                    <a:pt x="720344" y="27203"/>
                  </a:lnTo>
                  <a:lnTo>
                    <a:pt x="720344" y="12217"/>
                  </a:lnTo>
                  <a:lnTo>
                    <a:pt x="726579" y="6273"/>
                  </a:lnTo>
                  <a:lnTo>
                    <a:pt x="741159" y="6273"/>
                  </a:lnTo>
                  <a:lnTo>
                    <a:pt x="747382" y="12217"/>
                  </a:lnTo>
                  <a:lnTo>
                    <a:pt x="747382" y="8458"/>
                  </a:lnTo>
                  <a:lnTo>
                    <a:pt x="745223" y="6273"/>
                  </a:lnTo>
                  <a:lnTo>
                    <a:pt x="742784" y="3835"/>
                  </a:lnTo>
                  <a:lnTo>
                    <a:pt x="724954" y="3835"/>
                  </a:lnTo>
                  <a:lnTo>
                    <a:pt x="717905" y="10922"/>
                  </a:lnTo>
                  <a:lnTo>
                    <a:pt x="717905" y="28549"/>
                  </a:lnTo>
                  <a:lnTo>
                    <a:pt x="724954" y="35598"/>
                  </a:lnTo>
                  <a:lnTo>
                    <a:pt x="742784" y="35598"/>
                  </a:lnTo>
                  <a:lnTo>
                    <a:pt x="745236" y="33147"/>
                  </a:lnTo>
                  <a:lnTo>
                    <a:pt x="749833" y="28549"/>
                  </a:lnTo>
                  <a:lnTo>
                    <a:pt x="749833" y="10922"/>
                  </a:lnTo>
                  <a:close/>
                </a:path>
                <a:path w="915034" h="864235">
                  <a:moveTo>
                    <a:pt x="867308" y="653542"/>
                  </a:moveTo>
                  <a:lnTo>
                    <a:pt x="824992" y="653542"/>
                  </a:lnTo>
                  <a:lnTo>
                    <a:pt x="824953" y="699198"/>
                  </a:lnTo>
                  <a:lnTo>
                    <a:pt x="824496" y="699198"/>
                  </a:lnTo>
                  <a:lnTo>
                    <a:pt x="824103" y="699655"/>
                  </a:lnTo>
                  <a:lnTo>
                    <a:pt x="818502" y="697509"/>
                  </a:lnTo>
                  <a:lnTo>
                    <a:pt x="818502" y="757402"/>
                  </a:lnTo>
                  <a:lnTo>
                    <a:pt x="816838" y="765568"/>
                  </a:lnTo>
                  <a:lnTo>
                    <a:pt x="812469" y="772071"/>
                  </a:lnTo>
                  <a:lnTo>
                    <a:pt x="805903" y="776478"/>
                  </a:lnTo>
                  <a:lnTo>
                    <a:pt x="797826" y="778090"/>
                  </a:lnTo>
                  <a:lnTo>
                    <a:pt x="790016" y="776478"/>
                  </a:lnTo>
                  <a:lnTo>
                    <a:pt x="783196" y="772071"/>
                  </a:lnTo>
                  <a:lnTo>
                    <a:pt x="778421" y="765568"/>
                  </a:lnTo>
                  <a:lnTo>
                    <a:pt x="776605" y="757669"/>
                  </a:lnTo>
                  <a:lnTo>
                    <a:pt x="778421" y="749414"/>
                  </a:lnTo>
                  <a:lnTo>
                    <a:pt x="783196" y="742772"/>
                  </a:lnTo>
                  <a:lnTo>
                    <a:pt x="789978" y="738352"/>
                  </a:lnTo>
                  <a:lnTo>
                    <a:pt x="797826" y="736727"/>
                  </a:lnTo>
                  <a:lnTo>
                    <a:pt x="805903" y="738352"/>
                  </a:lnTo>
                  <a:lnTo>
                    <a:pt x="812482" y="742772"/>
                  </a:lnTo>
                  <a:lnTo>
                    <a:pt x="816914" y="749414"/>
                  </a:lnTo>
                  <a:lnTo>
                    <a:pt x="818502" y="757402"/>
                  </a:lnTo>
                  <a:lnTo>
                    <a:pt x="818502" y="697509"/>
                  </a:lnTo>
                  <a:lnTo>
                    <a:pt x="817740" y="697217"/>
                  </a:lnTo>
                  <a:lnTo>
                    <a:pt x="811339" y="695553"/>
                  </a:lnTo>
                  <a:lnTo>
                    <a:pt x="804824" y="694601"/>
                  </a:lnTo>
                  <a:lnTo>
                    <a:pt x="798093" y="694283"/>
                  </a:lnTo>
                  <a:lnTo>
                    <a:pt x="773455" y="699058"/>
                  </a:lnTo>
                  <a:lnTo>
                    <a:pt x="753110" y="712279"/>
                  </a:lnTo>
                  <a:lnTo>
                    <a:pt x="739267" y="732358"/>
                  </a:lnTo>
                  <a:lnTo>
                    <a:pt x="734225" y="757402"/>
                  </a:lnTo>
                  <a:lnTo>
                    <a:pt x="734161" y="757669"/>
                  </a:lnTo>
                  <a:lnTo>
                    <a:pt x="739063" y="782345"/>
                  </a:lnTo>
                  <a:lnTo>
                    <a:pt x="752563" y="802690"/>
                  </a:lnTo>
                  <a:lnTo>
                    <a:pt x="772833" y="816508"/>
                  </a:lnTo>
                  <a:lnTo>
                    <a:pt x="798093" y="821601"/>
                  </a:lnTo>
                  <a:lnTo>
                    <a:pt x="804278" y="821309"/>
                  </a:lnTo>
                  <a:lnTo>
                    <a:pt x="810945" y="820369"/>
                  </a:lnTo>
                  <a:lnTo>
                    <a:pt x="817930" y="818692"/>
                  </a:lnTo>
                  <a:lnTo>
                    <a:pt x="825055" y="816178"/>
                  </a:lnTo>
                  <a:lnTo>
                    <a:pt x="825055" y="822604"/>
                  </a:lnTo>
                  <a:lnTo>
                    <a:pt x="867308" y="822604"/>
                  </a:lnTo>
                  <a:lnTo>
                    <a:pt x="867308" y="816178"/>
                  </a:lnTo>
                  <a:lnTo>
                    <a:pt x="867308" y="778090"/>
                  </a:lnTo>
                  <a:lnTo>
                    <a:pt x="867308" y="736727"/>
                  </a:lnTo>
                  <a:lnTo>
                    <a:pt x="867308" y="699655"/>
                  </a:lnTo>
                  <a:lnTo>
                    <a:pt x="867308" y="653542"/>
                  </a:lnTo>
                  <a:close/>
                </a:path>
                <a:path w="915034" h="864235">
                  <a:moveTo>
                    <a:pt x="906259" y="644893"/>
                  </a:moveTo>
                  <a:lnTo>
                    <a:pt x="903820" y="644220"/>
                  </a:lnTo>
                  <a:lnTo>
                    <a:pt x="903820" y="646811"/>
                  </a:lnTo>
                  <a:lnTo>
                    <a:pt x="903820" y="651370"/>
                  </a:lnTo>
                  <a:lnTo>
                    <a:pt x="900036" y="650963"/>
                  </a:lnTo>
                  <a:lnTo>
                    <a:pt x="894943" y="650963"/>
                  </a:lnTo>
                  <a:lnTo>
                    <a:pt x="894943" y="646480"/>
                  </a:lnTo>
                  <a:lnTo>
                    <a:pt x="901458" y="646480"/>
                  </a:lnTo>
                  <a:lnTo>
                    <a:pt x="903820" y="646811"/>
                  </a:lnTo>
                  <a:lnTo>
                    <a:pt x="903820" y="644220"/>
                  </a:lnTo>
                  <a:lnTo>
                    <a:pt x="903211" y="644042"/>
                  </a:lnTo>
                  <a:lnTo>
                    <a:pt x="892505" y="644042"/>
                  </a:lnTo>
                  <a:lnTo>
                    <a:pt x="892505" y="661428"/>
                  </a:lnTo>
                  <a:lnTo>
                    <a:pt x="894943" y="661428"/>
                  </a:lnTo>
                  <a:lnTo>
                    <a:pt x="894943" y="653402"/>
                  </a:lnTo>
                  <a:lnTo>
                    <a:pt x="897877" y="653402"/>
                  </a:lnTo>
                  <a:lnTo>
                    <a:pt x="903084" y="661428"/>
                  </a:lnTo>
                  <a:lnTo>
                    <a:pt x="906018" y="661428"/>
                  </a:lnTo>
                  <a:lnTo>
                    <a:pt x="900772" y="653402"/>
                  </a:lnTo>
                  <a:lnTo>
                    <a:pt x="903719" y="653402"/>
                  </a:lnTo>
                  <a:lnTo>
                    <a:pt x="906259" y="652068"/>
                  </a:lnTo>
                  <a:lnTo>
                    <a:pt x="906259" y="651370"/>
                  </a:lnTo>
                  <a:lnTo>
                    <a:pt x="906259" y="646480"/>
                  </a:lnTo>
                  <a:lnTo>
                    <a:pt x="906259" y="644893"/>
                  </a:lnTo>
                  <a:close/>
                </a:path>
                <a:path w="915034" h="864235">
                  <a:moveTo>
                    <a:pt x="914412" y="644042"/>
                  </a:moveTo>
                  <a:lnTo>
                    <a:pt x="911961" y="641578"/>
                  </a:lnTo>
                  <a:lnTo>
                    <a:pt x="911961" y="645350"/>
                  </a:lnTo>
                  <a:lnTo>
                    <a:pt x="911961" y="660323"/>
                  </a:lnTo>
                  <a:lnTo>
                    <a:pt x="905738" y="666267"/>
                  </a:lnTo>
                  <a:lnTo>
                    <a:pt x="891159" y="666267"/>
                  </a:lnTo>
                  <a:lnTo>
                    <a:pt x="884923" y="660323"/>
                  </a:lnTo>
                  <a:lnTo>
                    <a:pt x="884923" y="645350"/>
                  </a:lnTo>
                  <a:lnTo>
                    <a:pt x="891159" y="639406"/>
                  </a:lnTo>
                  <a:lnTo>
                    <a:pt x="905738" y="639406"/>
                  </a:lnTo>
                  <a:lnTo>
                    <a:pt x="911961" y="645350"/>
                  </a:lnTo>
                  <a:lnTo>
                    <a:pt x="911961" y="641578"/>
                  </a:lnTo>
                  <a:lnTo>
                    <a:pt x="909815" y="639406"/>
                  </a:lnTo>
                  <a:lnTo>
                    <a:pt x="907364" y="636955"/>
                  </a:lnTo>
                  <a:lnTo>
                    <a:pt x="889533" y="636955"/>
                  </a:lnTo>
                  <a:lnTo>
                    <a:pt x="882484" y="644042"/>
                  </a:lnTo>
                  <a:lnTo>
                    <a:pt x="882484" y="661670"/>
                  </a:lnTo>
                  <a:lnTo>
                    <a:pt x="889533" y="668718"/>
                  </a:lnTo>
                  <a:lnTo>
                    <a:pt x="907364" y="668718"/>
                  </a:lnTo>
                  <a:lnTo>
                    <a:pt x="909815" y="666267"/>
                  </a:lnTo>
                  <a:lnTo>
                    <a:pt x="914412" y="661670"/>
                  </a:lnTo>
                  <a:lnTo>
                    <a:pt x="914412" y="644042"/>
                  </a:lnTo>
                  <a:close/>
                </a:path>
              </a:pathLst>
            </a:custGeom>
            <a:solidFill>
              <a:srgbClr val="FFFFFF"/>
            </a:solidFill>
          </p:spPr>
          <p:txBody>
            <a:bodyPr wrap="square" lIns="0" tIns="0" rIns="0" bIns="0" rtlCol="0"/>
            <a:lstStyle/>
            <a:p>
              <a:endParaRPr sz="1350">
                <a:solidFill>
                  <a:prstClr val="black"/>
                </a:solidFill>
                <a:latin typeface="Calibri" panose="020F0502020204030204"/>
              </a:endParaRPr>
            </a:p>
          </p:txBody>
        </p:sp>
        <p:sp>
          <p:nvSpPr>
            <p:cNvPr id="8" name="object 8"/>
            <p:cNvSpPr/>
            <p:nvPr/>
          </p:nvSpPr>
          <p:spPr>
            <a:xfrm>
              <a:off x="11153120" y="257928"/>
              <a:ext cx="386080" cy="431800"/>
            </a:xfrm>
            <a:custGeom>
              <a:avLst/>
              <a:gdLst/>
              <a:ahLst/>
              <a:cxnLst/>
              <a:rect l="l" t="t" r="r" b="b"/>
              <a:pathLst>
                <a:path w="386079" h="431800">
                  <a:moveTo>
                    <a:pt x="82191" y="0"/>
                  </a:moveTo>
                  <a:lnTo>
                    <a:pt x="39748" y="1445"/>
                  </a:lnTo>
                  <a:lnTo>
                    <a:pt x="0" y="6066"/>
                  </a:lnTo>
                  <a:lnTo>
                    <a:pt x="0" y="221000"/>
                  </a:lnTo>
                  <a:lnTo>
                    <a:pt x="10902" y="207682"/>
                  </a:lnTo>
                  <a:lnTo>
                    <a:pt x="23025" y="200842"/>
                  </a:lnTo>
                  <a:lnTo>
                    <a:pt x="44005" y="198323"/>
                  </a:lnTo>
                  <a:lnTo>
                    <a:pt x="81483" y="197963"/>
                  </a:lnTo>
                  <a:lnTo>
                    <a:pt x="122927" y="207162"/>
                  </a:lnTo>
                  <a:lnTo>
                    <a:pt x="169497" y="251026"/>
                  </a:lnTo>
                  <a:lnTo>
                    <a:pt x="186067" y="291408"/>
                  </a:lnTo>
                  <a:lnTo>
                    <a:pt x="189534" y="337320"/>
                  </a:lnTo>
                  <a:lnTo>
                    <a:pt x="189036" y="367775"/>
                  </a:lnTo>
                  <a:lnTo>
                    <a:pt x="189091" y="398507"/>
                  </a:lnTo>
                  <a:lnTo>
                    <a:pt x="189534" y="431795"/>
                  </a:lnTo>
                  <a:lnTo>
                    <a:pt x="385572" y="431795"/>
                  </a:lnTo>
                  <a:lnTo>
                    <a:pt x="385572" y="258783"/>
                  </a:lnTo>
                  <a:lnTo>
                    <a:pt x="364079" y="175844"/>
                  </a:lnTo>
                  <a:lnTo>
                    <a:pt x="342031" y="126671"/>
                  </a:lnTo>
                  <a:lnTo>
                    <a:pt x="306031" y="91891"/>
                  </a:lnTo>
                  <a:lnTo>
                    <a:pt x="242684" y="52129"/>
                  </a:lnTo>
                  <a:lnTo>
                    <a:pt x="181959" y="21599"/>
                  </a:lnTo>
                  <a:lnTo>
                    <a:pt x="129028" y="5470"/>
                  </a:lnTo>
                  <a:lnTo>
                    <a:pt x="82191" y="0"/>
                  </a:lnTo>
                  <a:close/>
                </a:path>
              </a:pathLst>
            </a:custGeom>
            <a:solidFill>
              <a:srgbClr val="84BD41"/>
            </a:solidFill>
          </p:spPr>
          <p:txBody>
            <a:bodyPr wrap="square" lIns="0" tIns="0" rIns="0" bIns="0" rtlCol="0"/>
            <a:lstStyle/>
            <a:p>
              <a:endParaRPr sz="1350">
                <a:solidFill>
                  <a:prstClr val="black"/>
                </a:solidFill>
                <a:latin typeface="Calibri" panose="020F0502020204030204"/>
              </a:endParaRPr>
            </a:p>
          </p:txBody>
        </p:sp>
        <p:sp>
          <p:nvSpPr>
            <p:cNvPr id="9" name="object 9"/>
            <p:cNvSpPr/>
            <p:nvPr/>
          </p:nvSpPr>
          <p:spPr>
            <a:xfrm>
              <a:off x="11342658" y="122877"/>
              <a:ext cx="196850" cy="394335"/>
            </a:xfrm>
            <a:custGeom>
              <a:avLst/>
              <a:gdLst/>
              <a:ahLst/>
              <a:cxnLst/>
              <a:rect l="l" t="t" r="r" b="b"/>
              <a:pathLst>
                <a:path w="196850" h="394334">
                  <a:moveTo>
                    <a:pt x="95656" y="0"/>
                  </a:moveTo>
                  <a:lnTo>
                    <a:pt x="62273" y="5525"/>
                  </a:lnTo>
                  <a:lnTo>
                    <a:pt x="31440" y="21178"/>
                  </a:lnTo>
                  <a:lnTo>
                    <a:pt x="8800" y="45578"/>
                  </a:lnTo>
                  <a:lnTo>
                    <a:pt x="0" y="77342"/>
                  </a:lnTo>
                  <a:lnTo>
                    <a:pt x="0" y="157060"/>
                  </a:lnTo>
                  <a:lnTo>
                    <a:pt x="4557" y="157061"/>
                  </a:lnTo>
                  <a:lnTo>
                    <a:pt x="20073" y="161934"/>
                  </a:lnTo>
                  <a:lnTo>
                    <a:pt x="95059" y="215518"/>
                  </a:lnTo>
                  <a:lnTo>
                    <a:pt x="137837" y="254838"/>
                  </a:lnTo>
                  <a:lnTo>
                    <a:pt x="162675" y="286519"/>
                  </a:lnTo>
                  <a:lnTo>
                    <a:pt x="179096" y="327281"/>
                  </a:lnTo>
                  <a:lnTo>
                    <a:pt x="196621" y="393839"/>
                  </a:lnTo>
                  <a:lnTo>
                    <a:pt x="196621" y="93294"/>
                  </a:lnTo>
                  <a:lnTo>
                    <a:pt x="186989" y="52308"/>
                  </a:lnTo>
                  <a:lnTo>
                    <a:pt x="162521" y="23172"/>
                  </a:lnTo>
                  <a:lnTo>
                    <a:pt x="129863" y="5774"/>
                  </a:lnTo>
                  <a:lnTo>
                    <a:pt x="95656" y="0"/>
                  </a:lnTo>
                  <a:close/>
                </a:path>
              </a:pathLst>
            </a:custGeom>
            <a:solidFill>
              <a:srgbClr val="FFC82D"/>
            </a:solidFill>
          </p:spPr>
          <p:txBody>
            <a:bodyPr wrap="square" lIns="0" tIns="0" rIns="0" bIns="0" rtlCol="0"/>
            <a:lstStyle/>
            <a:p>
              <a:endParaRPr sz="1350">
                <a:solidFill>
                  <a:prstClr val="black"/>
                </a:solidFill>
                <a:latin typeface="Calibri" panose="020F0502020204030204"/>
              </a:endParaRPr>
            </a:p>
          </p:txBody>
        </p:sp>
        <p:sp>
          <p:nvSpPr>
            <p:cNvPr id="10" name="object 10"/>
            <p:cNvSpPr/>
            <p:nvPr/>
          </p:nvSpPr>
          <p:spPr>
            <a:xfrm>
              <a:off x="11537807" y="257152"/>
              <a:ext cx="113664" cy="280035"/>
            </a:xfrm>
            <a:custGeom>
              <a:avLst/>
              <a:gdLst/>
              <a:ahLst/>
              <a:cxnLst/>
              <a:rect l="l" t="t" r="r" b="b"/>
              <a:pathLst>
                <a:path w="113665" h="280034">
                  <a:moveTo>
                    <a:pt x="80247" y="0"/>
                  </a:moveTo>
                  <a:lnTo>
                    <a:pt x="57529" y="1489"/>
                  </a:lnTo>
                  <a:lnTo>
                    <a:pt x="34313" y="7795"/>
                  </a:lnTo>
                  <a:lnTo>
                    <a:pt x="0" y="20718"/>
                  </a:lnTo>
                  <a:lnTo>
                    <a:pt x="2654" y="279633"/>
                  </a:lnTo>
                  <a:lnTo>
                    <a:pt x="18977" y="244623"/>
                  </a:lnTo>
                  <a:lnTo>
                    <a:pt x="31368" y="225388"/>
                  </a:lnTo>
                  <a:lnTo>
                    <a:pt x="46084" y="215121"/>
                  </a:lnTo>
                  <a:lnTo>
                    <a:pt x="69380" y="207014"/>
                  </a:lnTo>
                  <a:lnTo>
                    <a:pt x="92895" y="200673"/>
                  </a:lnTo>
                  <a:lnTo>
                    <a:pt x="106059" y="198818"/>
                  </a:lnTo>
                  <a:lnTo>
                    <a:pt x="111805" y="199290"/>
                  </a:lnTo>
                  <a:lnTo>
                    <a:pt x="113068" y="199928"/>
                  </a:lnTo>
                  <a:lnTo>
                    <a:pt x="113068" y="1528"/>
                  </a:lnTo>
                  <a:lnTo>
                    <a:pt x="80247" y="0"/>
                  </a:lnTo>
                  <a:close/>
                </a:path>
              </a:pathLst>
            </a:custGeom>
            <a:solidFill>
              <a:srgbClr val="046B38"/>
            </a:solidFill>
          </p:spPr>
          <p:txBody>
            <a:bodyPr wrap="square" lIns="0" tIns="0" rIns="0" bIns="0" rtlCol="0"/>
            <a:lstStyle/>
            <a:p>
              <a:endParaRPr sz="1350">
                <a:solidFill>
                  <a:prstClr val="black"/>
                </a:solidFill>
                <a:latin typeface="Calibri" panose="020F0502020204030204"/>
              </a:endParaRPr>
            </a:p>
          </p:txBody>
        </p:sp>
        <p:sp>
          <p:nvSpPr>
            <p:cNvPr id="11" name="object 11"/>
            <p:cNvSpPr/>
            <p:nvPr/>
          </p:nvSpPr>
          <p:spPr>
            <a:xfrm>
              <a:off x="11146635" y="100672"/>
              <a:ext cx="514350" cy="598805"/>
            </a:xfrm>
            <a:custGeom>
              <a:avLst/>
              <a:gdLst/>
              <a:ahLst/>
              <a:cxnLst/>
              <a:rect l="l" t="t" r="r" b="b"/>
              <a:pathLst>
                <a:path w="514350" h="598805">
                  <a:moveTo>
                    <a:pt x="455256" y="0"/>
                  </a:moveTo>
                  <a:lnTo>
                    <a:pt x="58712" y="0"/>
                  </a:lnTo>
                  <a:lnTo>
                    <a:pt x="35843" y="4637"/>
                  </a:lnTo>
                  <a:lnTo>
                    <a:pt x="17183" y="17279"/>
                  </a:lnTo>
                  <a:lnTo>
                    <a:pt x="4608" y="36020"/>
                  </a:lnTo>
                  <a:lnTo>
                    <a:pt x="0" y="58953"/>
                  </a:lnTo>
                  <a:lnTo>
                    <a:pt x="0" y="539800"/>
                  </a:lnTo>
                  <a:lnTo>
                    <a:pt x="4608" y="562733"/>
                  </a:lnTo>
                  <a:lnTo>
                    <a:pt x="17183" y="581474"/>
                  </a:lnTo>
                  <a:lnTo>
                    <a:pt x="35843" y="594116"/>
                  </a:lnTo>
                  <a:lnTo>
                    <a:pt x="58712" y="598754"/>
                  </a:lnTo>
                  <a:lnTo>
                    <a:pt x="455256" y="598754"/>
                  </a:lnTo>
                  <a:lnTo>
                    <a:pt x="478125" y="594116"/>
                  </a:lnTo>
                  <a:lnTo>
                    <a:pt x="494637" y="582929"/>
                  </a:lnTo>
                  <a:lnTo>
                    <a:pt x="58712" y="582929"/>
                  </a:lnTo>
                  <a:lnTo>
                    <a:pt x="42034" y="579545"/>
                  </a:lnTo>
                  <a:lnTo>
                    <a:pt x="28400" y="570309"/>
                  </a:lnTo>
                  <a:lnTo>
                    <a:pt x="19200" y="556601"/>
                  </a:lnTo>
                  <a:lnTo>
                    <a:pt x="15824" y="539800"/>
                  </a:lnTo>
                  <a:lnTo>
                    <a:pt x="15824" y="381406"/>
                  </a:lnTo>
                  <a:lnTo>
                    <a:pt x="29886" y="373032"/>
                  </a:lnTo>
                  <a:lnTo>
                    <a:pt x="45196" y="366795"/>
                  </a:lnTo>
                  <a:lnTo>
                    <a:pt x="61558" y="362900"/>
                  </a:lnTo>
                  <a:lnTo>
                    <a:pt x="64949" y="362635"/>
                  </a:lnTo>
                  <a:lnTo>
                    <a:pt x="15824" y="362635"/>
                  </a:lnTo>
                  <a:lnTo>
                    <a:pt x="15824" y="308292"/>
                  </a:lnTo>
                  <a:lnTo>
                    <a:pt x="30772" y="303291"/>
                  </a:lnTo>
                  <a:lnTo>
                    <a:pt x="46291" y="299632"/>
                  </a:lnTo>
                  <a:lnTo>
                    <a:pt x="62315" y="297385"/>
                  </a:lnTo>
                  <a:lnTo>
                    <a:pt x="78778" y="296621"/>
                  </a:lnTo>
                  <a:lnTo>
                    <a:pt x="152664" y="296621"/>
                  </a:lnTo>
                  <a:lnTo>
                    <a:pt x="138202" y="291452"/>
                  </a:lnTo>
                  <a:lnTo>
                    <a:pt x="15824" y="291452"/>
                  </a:lnTo>
                  <a:lnTo>
                    <a:pt x="15824" y="240906"/>
                  </a:lnTo>
                  <a:lnTo>
                    <a:pt x="30833" y="237339"/>
                  </a:lnTo>
                  <a:lnTo>
                    <a:pt x="46643" y="234648"/>
                  </a:lnTo>
                  <a:lnTo>
                    <a:pt x="62562" y="233033"/>
                  </a:lnTo>
                  <a:lnTo>
                    <a:pt x="75506" y="232596"/>
                  </a:lnTo>
                  <a:lnTo>
                    <a:pt x="167648" y="232596"/>
                  </a:lnTo>
                  <a:lnTo>
                    <a:pt x="138199" y="224510"/>
                  </a:lnTo>
                  <a:lnTo>
                    <a:pt x="15824" y="224510"/>
                  </a:lnTo>
                  <a:lnTo>
                    <a:pt x="15824" y="172440"/>
                  </a:lnTo>
                  <a:lnTo>
                    <a:pt x="31197" y="169627"/>
                  </a:lnTo>
                  <a:lnTo>
                    <a:pt x="46824" y="167587"/>
                  </a:lnTo>
                  <a:lnTo>
                    <a:pt x="62690" y="166345"/>
                  </a:lnTo>
                  <a:lnTo>
                    <a:pt x="78778" y="165925"/>
                  </a:lnTo>
                  <a:lnTo>
                    <a:pt x="178269" y="165925"/>
                  </a:lnTo>
                  <a:lnTo>
                    <a:pt x="162547" y="160983"/>
                  </a:lnTo>
                  <a:lnTo>
                    <a:pt x="141132" y="156260"/>
                  </a:lnTo>
                  <a:lnTo>
                    <a:pt x="15824" y="156260"/>
                  </a:lnTo>
                  <a:lnTo>
                    <a:pt x="15824" y="58953"/>
                  </a:lnTo>
                  <a:lnTo>
                    <a:pt x="19200" y="42147"/>
                  </a:lnTo>
                  <a:lnTo>
                    <a:pt x="28400" y="28440"/>
                  </a:lnTo>
                  <a:lnTo>
                    <a:pt x="42034" y="19207"/>
                  </a:lnTo>
                  <a:lnTo>
                    <a:pt x="58712" y="15824"/>
                  </a:lnTo>
                  <a:lnTo>
                    <a:pt x="494637" y="15824"/>
                  </a:lnTo>
                  <a:lnTo>
                    <a:pt x="478125" y="4637"/>
                  </a:lnTo>
                  <a:lnTo>
                    <a:pt x="455256" y="0"/>
                  </a:lnTo>
                  <a:close/>
                </a:path>
                <a:path w="514350" h="598805">
                  <a:moveTo>
                    <a:pt x="136497" y="361556"/>
                  </a:moveTo>
                  <a:lnTo>
                    <a:pt x="78778" y="361556"/>
                  </a:lnTo>
                  <a:lnTo>
                    <a:pt x="121511" y="370185"/>
                  </a:lnTo>
                  <a:lnTo>
                    <a:pt x="156414" y="393722"/>
                  </a:lnTo>
                  <a:lnTo>
                    <a:pt x="179940" y="428614"/>
                  </a:lnTo>
                  <a:lnTo>
                    <a:pt x="188569" y="471360"/>
                  </a:lnTo>
                  <a:lnTo>
                    <a:pt x="188569" y="582929"/>
                  </a:lnTo>
                  <a:lnTo>
                    <a:pt x="204393" y="582929"/>
                  </a:lnTo>
                  <a:lnTo>
                    <a:pt x="204393" y="471360"/>
                  </a:lnTo>
                  <a:lnTo>
                    <a:pt x="194522" y="422466"/>
                  </a:lnTo>
                  <a:lnTo>
                    <a:pt x="167603" y="382533"/>
                  </a:lnTo>
                  <a:lnTo>
                    <a:pt x="136497" y="361556"/>
                  </a:lnTo>
                  <a:close/>
                </a:path>
                <a:path w="514350" h="598805">
                  <a:moveTo>
                    <a:pt x="152664" y="296621"/>
                  </a:moveTo>
                  <a:lnTo>
                    <a:pt x="78778" y="296621"/>
                  </a:lnTo>
                  <a:lnTo>
                    <a:pt x="125225" y="302862"/>
                  </a:lnTo>
                  <a:lnTo>
                    <a:pt x="166964" y="320474"/>
                  </a:lnTo>
                  <a:lnTo>
                    <a:pt x="202326" y="347794"/>
                  </a:lnTo>
                  <a:lnTo>
                    <a:pt x="229648" y="383156"/>
                  </a:lnTo>
                  <a:lnTo>
                    <a:pt x="247263" y="424895"/>
                  </a:lnTo>
                  <a:lnTo>
                    <a:pt x="253504" y="471360"/>
                  </a:lnTo>
                  <a:lnTo>
                    <a:pt x="253504" y="582929"/>
                  </a:lnTo>
                  <a:lnTo>
                    <a:pt x="269341" y="582929"/>
                  </a:lnTo>
                  <a:lnTo>
                    <a:pt x="269341" y="471360"/>
                  </a:lnTo>
                  <a:lnTo>
                    <a:pt x="264417" y="428614"/>
                  </a:lnTo>
                  <a:lnTo>
                    <a:pt x="264308" y="427666"/>
                  </a:lnTo>
                  <a:lnTo>
                    <a:pt x="249972" y="387555"/>
                  </a:lnTo>
                  <a:lnTo>
                    <a:pt x="227476" y="352172"/>
                  </a:lnTo>
                  <a:lnTo>
                    <a:pt x="197965" y="322661"/>
                  </a:lnTo>
                  <a:lnTo>
                    <a:pt x="162582" y="300166"/>
                  </a:lnTo>
                  <a:lnTo>
                    <a:pt x="152664" y="296621"/>
                  </a:lnTo>
                  <a:close/>
                </a:path>
                <a:path w="514350" h="598805">
                  <a:moveTo>
                    <a:pt x="167648" y="232596"/>
                  </a:moveTo>
                  <a:lnTo>
                    <a:pt x="79874" y="232596"/>
                  </a:lnTo>
                  <a:lnTo>
                    <a:pt x="126915" y="237339"/>
                  </a:lnTo>
                  <a:lnTo>
                    <a:pt x="171751" y="251257"/>
                  </a:lnTo>
                  <a:lnTo>
                    <a:pt x="212325" y="273281"/>
                  </a:lnTo>
                  <a:lnTo>
                    <a:pt x="247676" y="302448"/>
                  </a:lnTo>
                  <a:lnTo>
                    <a:pt x="276844" y="337800"/>
                  </a:lnTo>
                  <a:lnTo>
                    <a:pt x="298868" y="378374"/>
                  </a:lnTo>
                  <a:lnTo>
                    <a:pt x="312786" y="423210"/>
                  </a:lnTo>
                  <a:lnTo>
                    <a:pt x="317639" y="471360"/>
                  </a:lnTo>
                  <a:lnTo>
                    <a:pt x="317639" y="582929"/>
                  </a:lnTo>
                  <a:lnTo>
                    <a:pt x="333463" y="582929"/>
                  </a:lnTo>
                  <a:lnTo>
                    <a:pt x="333463" y="471360"/>
                  </a:lnTo>
                  <a:lnTo>
                    <a:pt x="329360" y="425578"/>
                  </a:lnTo>
                  <a:lnTo>
                    <a:pt x="317543" y="382533"/>
                  </a:lnTo>
                  <a:lnTo>
                    <a:pt x="298693" y="342809"/>
                  </a:lnTo>
                  <a:lnTo>
                    <a:pt x="273567" y="307261"/>
                  </a:lnTo>
                  <a:lnTo>
                    <a:pt x="242871" y="276564"/>
                  </a:lnTo>
                  <a:lnTo>
                    <a:pt x="207325" y="251436"/>
                  </a:lnTo>
                  <a:lnTo>
                    <a:pt x="167648" y="232596"/>
                  </a:lnTo>
                  <a:close/>
                </a:path>
                <a:path w="514350" h="598805">
                  <a:moveTo>
                    <a:pt x="178269" y="165925"/>
                  </a:moveTo>
                  <a:lnTo>
                    <a:pt x="78778" y="165925"/>
                  </a:lnTo>
                  <a:lnTo>
                    <a:pt x="128342" y="169922"/>
                  </a:lnTo>
                  <a:lnTo>
                    <a:pt x="175400" y="181496"/>
                  </a:lnTo>
                  <a:lnTo>
                    <a:pt x="219313" y="200015"/>
                  </a:lnTo>
                  <a:lnTo>
                    <a:pt x="258888" y="224510"/>
                  </a:lnTo>
                  <a:lnTo>
                    <a:pt x="295151" y="255381"/>
                  </a:lnTo>
                  <a:lnTo>
                    <a:pt x="325798" y="290968"/>
                  </a:lnTo>
                  <a:lnTo>
                    <a:pt x="350747" y="330988"/>
                  </a:lnTo>
                  <a:lnTo>
                    <a:pt x="369358" y="374810"/>
                  </a:lnTo>
                  <a:lnTo>
                    <a:pt x="380993" y="421806"/>
                  </a:lnTo>
                  <a:lnTo>
                    <a:pt x="385013" y="471360"/>
                  </a:lnTo>
                  <a:lnTo>
                    <a:pt x="385013" y="582929"/>
                  </a:lnTo>
                  <a:lnTo>
                    <a:pt x="400837" y="582929"/>
                  </a:lnTo>
                  <a:lnTo>
                    <a:pt x="400837" y="458063"/>
                  </a:lnTo>
                  <a:lnTo>
                    <a:pt x="411002" y="423210"/>
                  </a:lnTo>
                  <a:lnTo>
                    <a:pt x="411493" y="422466"/>
                  </a:lnTo>
                  <a:lnTo>
                    <a:pt x="421294" y="408952"/>
                  </a:lnTo>
                  <a:lnTo>
                    <a:pt x="400837" y="408952"/>
                  </a:lnTo>
                  <a:lnTo>
                    <a:pt x="400818" y="372757"/>
                  </a:lnTo>
                  <a:lnTo>
                    <a:pt x="385000" y="372757"/>
                  </a:lnTo>
                  <a:lnTo>
                    <a:pt x="385000" y="372552"/>
                  </a:lnTo>
                  <a:lnTo>
                    <a:pt x="384034" y="370185"/>
                  </a:lnTo>
                  <a:lnTo>
                    <a:pt x="375431" y="347262"/>
                  </a:lnTo>
                  <a:lnTo>
                    <a:pt x="363835" y="322835"/>
                  </a:lnTo>
                  <a:lnTo>
                    <a:pt x="350364" y="299632"/>
                  </a:lnTo>
                  <a:lnTo>
                    <a:pt x="335051" y="277609"/>
                  </a:lnTo>
                  <a:lnTo>
                    <a:pt x="335053" y="258305"/>
                  </a:lnTo>
                  <a:lnTo>
                    <a:pt x="319239" y="258305"/>
                  </a:lnTo>
                  <a:lnTo>
                    <a:pt x="308351" y="246628"/>
                  </a:lnTo>
                  <a:lnTo>
                    <a:pt x="296903" y="235502"/>
                  </a:lnTo>
                  <a:lnTo>
                    <a:pt x="284917" y="224947"/>
                  </a:lnTo>
                  <a:lnTo>
                    <a:pt x="272414" y="214985"/>
                  </a:lnTo>
                  <a:lnTo>
                    <a:pt x="272425" y="203758"/>
                  </a:lnTo>
                  <a:lnTo>
                    <a:pt x="256603" y="203758"/>
                  </a:lnTo>
                  <a:lnTo>
                    <a:pt x="244111" y="195846"/>
                  </a:lnTo>
                  <a:lnTo>
                    <a:pt x="231241" y="188502"/>
                  </a:lnTo>
                  <a:lnTo>
                    <a:pt x="218009" y="181745"/>
                  </a:lnTo>
                  <a:lnTo>
                    <a:pt x="204431" y="175590"/>
                  </a:lnTo>
                  <a:lnTo>
                    <a:pt x="204450" y="169227"/>
                  </a:lnTo>
                  <a:lnTo>
                    <a:pt x="188772" y="169227"/>
                  </a:lnTo>
                  <a:lnTo>
                    <a:pt x="178269" y="165925"/>
                  </a:lnTo>
                  <a:close/>
                </a:path>
                <a:path w="514350" h="598805">
                  <a:moveTo>
                    <a:pt x="513968" y="362203"/>
                  </a:moveTo>
                  <a:lnTo>
                    <a:pt x="498144" y="362203"/>
                  </a:lnTo>
                  <a:lnTo>
                    <a:pt x="498144" y="539800"/>
                  </a:lnTo>
                  <a:lnTo>
                    <a:pt x="494768" y="556601"/>
                  </a:lnTo>
                  <a:lnTo>
                    <a:pt x="485568" y="570309"/>
                  </a:lnTo>
                  <a:lnTo>
                    <a:pt x="471934" y="579545"/>
                  </a:lnTo>
                  <a:lnTo>
                    <a:pt x="455256" y="582929"/>
                  </a:lnTo>
                  <a:lnTo>
                    <a:pt x="494637" y="582929"/>
                  </a:lnTo>
                  <a:lnTo>
                    <a:pt x="496785" y="581474"/>
                  </a:lnTo>
                  <a:lnTo>
                    <a:pt x="509360" y="562733"/>
                  </a:lnTo>
                  <a:lnTo>
                    <a:pt x="513968" y="539800"/>
                  </a:lnTo>
                  <a:lnTo>
                    <a:pt x="513968" y="362203"/>
                  </a:lnTo>
                  <a:close/>
                </a:path>
                <a:path w="514350" h="598805">
                  <a:moveTo>
                    <a:pt x="513968" y="297040"/>
                  </a:moveTo>
                  <a:lnTo>
                    <a:pt x="498144" y="297040"/>
                  </a:lnTo>
                  <a:lnTo>
                    <a:pt x="498144" y="346290"/>
                  </a:lnTo>
                  <a:lnTo>
                    <a:pt x="468126" y="352843"/>
                  </a:lnTo>
                  <a:lnTo>
                    <a:pt x="441275" y="366101"/>
                  </a:lnTo>
                  <a:lnTo>
                    <a:pt x="418533" y="385118"/>
                  </a:lnTo>
                  <a:lnTo>
                    <a:pt x="400837" y="408952"/>
                  </a:lnTo>
                  <a:lnTo>
                    <a:pt x="421294" y="408952"/>
                  </a:lnTo>
                  <a:lnTo>
                    <a:pt x="432341" y="393722"/>
                  </a:lnTo>
                  <a:lnTo>
                    <a:pt x="462221" y="372552"/>
                  </a:lnTo>
                  <a:lnTo>
                    <a:pt x="498144" y="362203"/>
                  </a:lnTo>
                  <a:lnTo>
                    <a:pt x="513968" y="362203"/>
                  </a:lnTo>
                  <a:lnTo>
                    <a:pt x="513968" y="297040"/>
                  </a:lnTo>
                  <a:close/>
                </a:path>
                <a:path w="514350" h="598805">
                  <a:moveTo>
                    <a:pt x="361230" y="39052"/>
                  </a:moveTo>
                  <a:lnTo>
                    <a:pt x="335076" y="39052"/>
                  </a:lnTo>
                  <a:lnTo>
                    <a:pt x="355275" y="52824"/>
                  </a:lnTo>
                  <a:lnTo>
                    <a:pt x="370993" y="71429"/>
                  </a:lnTo>
                  <a:lnTo>
                    <a:pt x="381237" y="93861"/>
                  </a:lnTo>
                  <a:lnTo>
                    <a:pt x="385013" y="119113"/>
                  </a:lnTo>
                  <a:lnTo>
                    <a:pt x="385000" y="372757"/>
                  </a:lnTo>
                  <a:lnTo>
                    <a:pt x="400818" y="372757"/>
                  </a:lnTo>
                  <a:lnTo>
                    <a:pt x="400799" y="334797"/>
                  </a:lnTo>
                  <a:lnTo>
                    <a:pt x="422254" y="320114"/>
                  </a:lnTo>
                  <a:lnTo>
                    <a:pt x="432768" y="315036"/>
                  </a:lnTo>
                  <a:lnTo>
                    <a:pt x="400837" y="315036"/>
                  </a:lnTo>
                  <a:lnTo>
                    <a:pt x="400735" y="258800"/>
                  </a:lnTo>
                  <a:lnTo>
                    <a:pt x="423456" y="248587"/>
                  </a:lnTo>
                  <a:lnTo>
                    <a:pt x="446312" y="241096"/>
                  </a:lnTo>
                  <a:lnTo>
                    <a:pt x="400837" y="241096"/>
                  </a:lnTo>
                  <a:lnTo>
                    <a:pt x="400837" y="185966"/>
                  </a:lnTo>
                  <a:lnTo>
                    <a:pt x="424060" y="178150"/>
                  </a:lnTo>
                  <a:lnTo>
                    <a:pt x="448071" y="172189"/>
                  </a:lnTo>
                  <a:lnTo>
                    <a:pt x="467292" y="169062"/>
                  </a:lnTo>
                  <a:lnTo>
                    <a:pt x="400837" y="169062"/>
                  </a:lnTo>
                  <a:lnTo>
                    <a:pt x="400837" y="119113"/>
                  </a:lnTo>
                  <a:lnTo>
                    <a:pt x="394162" y="82745"/>
                  </a:lnTo>
                  <a:lnTo>
                    <a:pt x="376254" y="51944"/>
                  </a:lnTo>
                  <a:lnTo>
                    <a:pt x="361230" y="39052"/>
                  </a:lnTo>
                  <a:close/>
                </a:path>
                <a:path w="514350" h="598805">
                  <a:moveTo>
                    <a:pt x="78778" y="345732"/>
                  </a:moveTo>
                  <a:lnTo>
                    <a:pt x="61869" y="346862"/>
                  </a:lnTo>
                  <a:lnTo>
                    <a:pt x="45643" y="350154"/>
                  </a:lnTo>
                  <a:lnTo>
                    <a:pt x="30247" y="355461"/>
                  </a:lnTo>
                  <a:lnTo>
                    <a:pt x="15824" y="362635"/>
                  </a:lnTo>
                  <a:lnTo>
                    <a:pt x="64949" y="362635"/>
                  </a:lnTo>
                  <a:lnTo>
                    <a:pt x="78778" y="361556"/>
                  </a:lnTo>
                  <a:lnTo>
                    <a:pt x="136497" y="361556"/>
                  </a:lnTo>
                  <a:lnTo>
                    <a:pt x="127675" y="355606"/>
                  </a:lnTo>
                  <a:lnTo>
                    <a:pt x="78778" y="345732"/>
                  </a:lnTo>
                  <a:close/>
                </a:path>
                <a:path w="514350" h="598805">
                  <a:moveTo>
                    <a:pt x="513968" y="232790"/>
                  </a:moveTo>
                  <a:lnTo>
                    <a:pt x="498144" y="232790"/>
                  </a:lnTo>
                  <a:lnTo>
                    <a:pt x="498144" y="281177"/>
                  </a:lnTo>
                  <a:lnTo>
                    <a:pt x="471644" y="284650"/>
                  </a:lnTo>
                  <a:lnTo>
                    <a:pt x="446419" y="291620"/>
                  </a:lnTo>
                  <a:lnTo>
                    <a:pt x="422730" y="301834"/>
                  </a:lnTo>
                  <a:lnTo>
                    <a:pt x="400837" y="315036"/>
                  </a:lnTo>
                  <a:lnTo>
                    <a:pt x="432768" y="315036"/>
                  </a:lnTo>
                  <a:lnTo>
                    <a:pt x="445847" y="308717"/>
                  </a:lnTo>
                  <a:lnTo>
                    <a:pt x="471252" y="300921"/>
                  </a:lnTo>
                  <a:lnTo>
                    <a:pt x="498144" y="297040"/>
                  </a:lnTo>
                  <a:lnTo>
                    <a:pt x="513968" y="297040"/>
                  </a:lnTo>
                  <a:lnTo>
                    <a:pt x="513968" y="232790"/>
                  </a:lnTo>
                  <a:close/>
                </a:path>
                <a:path w="514350" h="598805">
                  <a:moveTo>
                    <a:pt x="78778" y="280796"/>
                  </a:moveTo>
                  <a:lnTo>
                    <a:pt x="62413" y="281492"/>
                  </a:lnTo>
                  <a:lnTo>
                    <a:pt x="46429" y="283538"/>
                  </a:lnTo>
                  <a:lnTo>
                    <a:pt x="30881" y="286878"/>
                  </a:lnTo>
                  <a:lnTo>
                    <a:pt x="15824" y="291452"/>
                  </a:lnTo>
                  <a:lnTo>
                    <a:pt x="138202" y="291452"/>
                  </a:lnTo>
                  <a:lnTo>
                    <a:pt x="122472" y="285829"/>
                  </a:lnTo>
                  <a:lnTo>
                    <a:pt x="78778" y="280796"/>
                  </a:lnTo>
                  <a:close/>
                </a:path>
                <a:path w="514350" h="598805">
                  <a:moveTo>
                    <a:pt x="350157" y="29552"/>
                  </a:moveTo>
                  <a:lnTo>
                    <a:pt x="303187" y="29552"/>
                  </a:lnTo>
                  <a:lnTo>
                    <a:pt x="311467" y="30746"/>
                  </a:lnTo>
                  <a:lnTo>
                    <a:pt x="319252" y="32931"/>
                  </a:lnTo>
                  <a:lnTo>
                    <a:pt x="319239" y="258305"/>
                  </a:lnTo>
                  <a:lnTo>
                    <a:pt x="335053" y="258305"/>
                  </a:lnTo>
                  <a:lnTo>
                    <a:pt x="335076" y="39052"/>
                  </a:lnTo>
                  <a:lnTo>
                    <a:pt x="361230" y="39052"/>
                  </a:lnTo>
                  <a:lnTo>
                    <a:pt x="350157" y="29552"/>
                  </a:lnTo>
                  <a:close/>
                </a:path>
                <a:path w="514350" h="598805">
                  <a:moveTo>
                    <a:pt x="513968" y="166166"/>
                  </a:moveTo>
                  <a:lnTo>
                    <a:pt x="498144" y="166166"/>
                  </a:lnTo>
                  <a:lnTo>
                    <a:pt x="498144" y="216941"/>
                  </a:lnTo>
                  <a:lnTo>
                    <a:pt x="472485" y="219397"/>
                  </a:lnTo>
                  <a:lnTo>
                    <a:pt x="447624" y="224323"/>
                  </a:lnTo>
                  <a:lnTo>
                    <a:pt x="423696" y="231596"/>
                  </a:lnTo>
                  <a:lnTo>
                    <a:pt x="400837" y="241096"/>
                  </a:lnTo>
                  <a:lnTo>
                    <a:pt x="446312" y="241096"/>
                  </a:lnTo>
                  <a:lnTo>
                    <a:pt x="447363" y="240752"/>
                  </a:lnTo>
                  <a:lnTo>
                    <a:pt x="472009" y="235502"/>
                  </a:lnTo>
                  <a:lnTo>
                    <a:pt x="471687" y="235502"/>
                  </a:lnTo>
                  <a:lnTo>
                    <a:pt x="498144" y="232790"/>
                  </a:lnTo>
                  <a:lnTo>
                    <a:pt x="513968" y="232790"/>
                  </a:lnTo>
                  <a:lnTo>
                    <a:pt x="513968" y="166166"/>
                  </a:lnTo>
                  <a:close/>
                </a:path>
                <a:path w="514350" h="598805">
                  <a:moveTo>
                    <a:pt x="78778" y="216661"/>
                  </a:moveTo>
                  <a:lnTo>
                    <a:pt x="62612" y="217168"/>
                  </a:lnTo>
                  <a:lnTo>
                    <a:pt x="46710" y="218667"/>
                  </a:lnTo>
                  <a:lnTo>
                    <a:pt x="31104" y="221125"/>
                  </a:lnTo>
                  <a:lnTo>
                    <a:pt x="15824" y="224510"/>
                  </a:lnTo>
                  <a:lnTo>
                    <a:pt x="138199" y="224510"/>
                  </a:lnTo>
                  <a:lnTo>
                    <a:pt x="124559" y="220765"/>
                  </a:lnTo>
                  <a:lnTo>
                    <a:pt x="78778" y="216661"/>
                  </a:lnTo>
                  <a:close/>
                </a:path>
                <a:path w="514350" h="598805">
                  <a:moveTo>
                    <a:pt x="272575" y="37909"/>
                  </a:moveTo>
                  <a:lnTo>
                    <a:pt x="256743" y="37909"/>
                  </a:lnTo>
                  <a:lnTo>
                    <a:pt x="256725" y="58953"/>
                  </a:lnTo>
                  <a:lnTo>
                    <a:pt x="256603" y="203758"/>
                  </a:lnTo>
                  <a:lnTo>
                    <a:pt x="272425" y="203758"/>
                  </a:lnTo>
                  <a:lnTo>
                    <a:pt x="272545" y="70326"/>
                  </a:lnTo>
                  <a:lnTo>
                    <a:pt x="272575" y="37909"/>
                  </a:lnTo>
                  <a:close/>
                </a:path>
                <a:path w="514350" h="598805">
                  <a:moveTo>
                    <a:pt x="315785" y="15824"/>
                  </a:moveTo>
                  <a:lnTo>
                    <a:pt x="273634" y="15824"/>
                  </a:lnTo>
                  <a:lnTo>
                    <a:pt x="240089" y="28880"/>
                  </a:lnTo>
                  <a:lnTo>
                    <a:pt x="213277" y="51944"/>
                  </a:lnTo>
                  <a:lnTo>
                    <a:pt x="195427" y="82745"/>
                  </a:lnTo>
                  <a:lnTo>
                    <a:pt x="188772" y="119113"/>
                  </a:lnTo>
                  <a:lnTo>
                    <a:pt x="188772" y="169227"/>
                  </a:lnTo>
                  <a:lnTo>
                    <a:pt x="204450" y="169227"/>
                  </a:lnTo>
                  <a:lnTo>
                    <a:pt x="204506" y="150101"/>
                  </a:lnTo>
                  <a:lnTo>
                    <a:pt x="204596" y="119113"/>
                  </a:lnTo>
                  <a:lnTo>
                    <a:pt x="219316" y="70326"/>
                  </a:lnTo>
                  <a:lnTo>
                    <a:pt x="256743" y="37909"/>
                  </a:lnTo>
                  <a:lnTo>
                    <a:pt x="272575" y="37909"/>
                  </a:lnTo>
                  <a:lnTo>
                    <a:pt x="272580" y="32283"/>
                  </a:lnTo>
                  <a:lnTo>
                    <a:pt x="279704" y="30479"/>
                  </a:lnTo>
                  <a:lnTo>
                    <a:pt x="287019" y="29552"/>
                  </a:lnTo>
                  <a:lnTo>
                    <a:pt x="350157" y="29552"/>
                  </a:lnTo>
                  <a:lnTo>
                    <a:pt x="349374" y="28880"/>
                  </a:lnTo>
                  <a:lnTo>
                    <a:pt x="315785" y="15824"/>
                  </a:lnTo>
                  <a:close/>
                </a:path>
                <a:path w="514350" h="598805">
                  <a:moveTo>
                    <a:pt x="494637" y="15824"/>
                  </a:moveTo>
                  <a:lnTo>
                    <a:pt x="455256" y="15824"/>
                  </a:lnTo>
                  <a:lnTo>
                    <a:pt x="471934" y="19207"/>
                  </a:lnTo>
                  <a:lnTo>
                    <a:pt x="485568" y="28440"/>
                  </a:lnTo>
                  <a:lnTo>
                    <a:pt x="494768" y="42147"/>
                  </a:lnTo>
                  <a:lnTo>
                    <a:pt x="498144" y="58953"/>
                  </a:lnTo>
                  <a:lnTo>
                    <a:pt x="498144" y="150317"/>
                  </a:lnTo>
                  <a:lnTo>
                    <a:pt x="472871" y="152210"/>
                  </a:lnTo>
                  <a:lnTo>
                    <a:pt x="448176" y="156013"/>
                  </a:lnTo>
                  <a:lnTo>
                    <a:pt x="424139" y="161654"/>
                  </a:lnTo>
                  <a:lnTo>
                    <a:pt x="400837" y="169062"/>
                  </a:lnTo>
                  <a:lnTo>
                    <a:pt x="467292" y="169062"/>
                  </a:lnTo>
                  <a:lnTo>
                    <a:pt x="472792" y="168167"/>
                  </a:lnTo>
                  <a:lnTo>
                    <a:pt x="498144" y="166166"/>
                  </a:lnTo>
                  <a:lnTo>
                    <a:pt x="513968" y="166166"/>
                  </a:lnTo>
                  <a:lnTo>
                    <a:pt x="513968" y="58953"/>
                  </a:lnTo>
                  <a:lnTo>
                    <a:pt x="509360" y="36020"/>
                  </a:lnTo>
                  <a:lnTo>
                    <a:pt x="496785" y="17279"/>
                  </a:lnTo>
                  <a:lnTo>
                    <a:pt x="494637" y="15824"/>
                  </a:lnTo>
                  <a:close/>
                </a:path>
                <a:path w="514350" h="598805">
                  <a:moveTo>
                    <a:pt x="78778" y="150101"/>
                  </a:moveTo>
                  <a:lnTo>
                    <a:pt x="62712" y="150495"/>
                  </a:lnTo>
                  <a:lnTo>
                    <a:pt x="46853" y="151666"/>
                  </a:lnTo>
                  <a:lnTo>
                    <a:pt x="31218" y="153594"/>
                  </a:lnTo>
                  <a:lnTo>
                    <a:pt x="15824" y="156260"/>
                  </a:lnTo>
                  <a:lnTo>
                    <a:pt x="141132" y="156260"/>
                  </a:lnTo>
                  <a:lnTo>
                    <a:pt x="135380" y="154992"/>
                  </a:lnTo>
                  <a:lnTo>
                    <a:pt x="107410" y="151337"/>
                  </a:lnTo>
                  <a:lnTo>
                    <a:pt x="78778" y="150101"/>
                  </a:lnTo>
                  <a:close/>
                </a:path>
              </a:pathLst>
            </a:custGeom>
            <a:solidFill>
              <a:srgbClr val="2D2826"/>
            </a:solidFill>
          </p:spPr>
          <p:txBody>
            <a:bodyPr wrap="square" lIns="0" tIns="0" rIns="0" bIns="0" rtlCol="0"/>
            <a:lstStyle/>
            <a:p>
              <a:endParaRPr sz="1350">
                <a:solidFill>
                  <a:prstClr val="black"/>
                </a:solidFill>
                <a:latin typeface="Calibri" panose="020F0502020204030204"/>
              </a:endParaRPr>
            </a:p>
          </p:txBody>
        </p:sp>
        <p:pic>
          <p:nvPicPr>
            <p:cNvPr id="12" name="object 12"/>
            <p:cNvPicPr/>
            <p:nvPr/>
          </p:nvPicPr>
          <p:blipFill>
            <a:blip r:embed="rId3" cstate="print"/>
            <a:stretch>
              <a:fillRect/>
            </a:stretch>
          </p:blipFill>
          <p:spPr>
            <a:xfrm>
              <a:off x="3567863" y="548678"/>
              <a:ext cx="1047036" cy="374865"/>
            </a:xfrm>
            <a:prstGeom prst="rect">
              <a:avLst/>
            </a:prstGeom>
          </p:spPr>
        </p:pic>
      </p:grpSp>
      <p:sp>
        <p:nvSpPr>
          <p:cNvPr id="13" name="object 13"/>
          <p:cNvSpPr txBox="1"/>
          <p:nvPr/>
        </p:nvSpPr>
        <p:spPr>
          <a:xfrm>
            <a:off x="1653123" y="942286"/>
            <a:ext cx="2060734" cy="182742"/>
          </a:xfrm>
          <a:prstGeom prst="rect">
            <a:avLst/>
          </a:prstGeom>
        </p:spPr>
        <p:txBody>
          <a:bodyPr vert="horz" wrap="square" lIns="0" tIns="9525" rIns="0" bIns="0" rtlCol="0">
            <a:spAutoFit/>
          </a:bodyPr>
          <a:lstStyle/>
          <a:p>
            <a:pPr marL="9525">
              <a:spcBef>
                <a:spcPts val="75"/>
              </a:spcBef>
              <a:tabLst>
                <a:tab pos="1571625" algn="l"/>
              </a:tabLst>
            </a:pPr>
            <a:r>
              <a:rPr sz="1125" spc="-8">
                <a:solidFill>
                  <a:srgbClr val="EAAA00"/>
                </a:solidFill>
                <a:latin typeface="Gotham Bold"/>
                <a:cs typeface="Gotham Bold"/>
              </a:rPr>
              <a:t>BRAND</a:t>
            </a:r>
            <a:r>
              <a:rPr sz="1125">
                <a:solidFill>
                  <a:srgbClr val="EAAA00"/>
                </a:solidFill>
                <a:latin typeface="Gotham Bold"/>
                <a:cs typeface="Gotham Bold"/>
              </a:rPr>
              <a:t>	RM</a:t>
            </a:r>
            <a:r>
              <a:rPr sz="1125" spc="-4">
                <a:solidFill>
                  <a:srgbClr val="EAAA00"/>
                </a:solidFill>
                <a:latin typeface="Gotham Bold"/>
                <a:cs typeface="Gotham Bold"/>
              </a:rPr>
              <a:t> </a:t>
            </a:r>
            <a:r>
              <a:rPr sz="1125" spc="-19">
                <a:solidFill>
                  <a:srgbClr val="EAAA00"/>
                </a:solidFill>
                <a:latin typeface="Gotham Bold"/>
                <a:cs typeface="Gotham Bold"/>
              </a:rPr>
              <a:t>112</a:t>
            </a:r>
            <a:endParaRPr sz="1125">
              <a:solidFill>
                <a:prstClr val="black"/>
              </a:solidFill>
              <a:latin typeface="Gotham Bold"/>
              <a:cs typeface="Gotham Bold"/>
            </a:endParaRPr>
          </a:p>
        </p:txBody>
      </p:sp>
      <p:pic>
        <p:nvPicPr>
          <p:cNvPr id="14" name="object 14"/>
          <p:cNvPicPr/>
          <p:nvPr/>
        </p:nvPicPr>
        <p:blipFill>
          <a:blip r:embed="rId4" cstate="print"/>
          <a:stretch>
            <a:fillRect/>
          </a:stretch>
        </p:blipFill>
        <p:spPr>
          <a:xfrm>
            <a:off x="1662655" y="1964169"/>
            <a:ext cx="1200142" cy="298326"/>
          </a:xfrm>
          <a:prstGeom prst="rect">
            <a:avLst/>
          </a:prstGeom>
        </p:spPr>
      </p:pic>
      <p:pic>
        <p:nvPicPr>
          <p:cNvPr id="15" name="object 15"/>
          <p:cNvPicPr/>
          <p:nvPr/>
        </p:nvPicPr>
        <p:blipFill>
          <a:blip r:embed="rId5" cstate="print"/>
          <a:stretch>
            <a:fillRect/>
          </a:stretch>
        </p:blipFill>
        <p:spPr>
          <a:xfrm>
            <a:off x="2953743" y="1964117"/>
            <a:ext cx="1200149" cy="298427"/>
          </a:xfrm>
          <a:prstGeom prst="rect">
            <a:avLst/>
          </a:prstGeom>
        </p:spPr>
      </p:pic>
      <p:pic>
        <p:nvPicPr>
          <p:cNvPr id="16" name="object 16"/>
          <p:cNvPicPr/>
          <p:nvPr/>
        </p:nvPicPr>
        <p:blipFill>
          <a:blip r:embed="rId6" cstate="print"/>
          <a:stretch>
            <a:fillRect/>
          </a:stretch>
        </p:blipFill>
        <p:spPr>
          <a:xfrm>
            <a:off x="4244837" y="1923860"/>
            <a:ext cx="1200149" cy="378942"/>
          </a:xfrm>
          <a:prstGeom prst="rect">
            <a:avLst/>
          </a:prstGeom>
        </p:spPr>
      </p:pic>
      <p:pic>
        <p:nvPicPr>
          <p:cNvPr id="17" name="object 17"/>
          <p:cNvPicPr/>
          <p:nvPr/>
        </p:nvPicPr>
        <p:blipFill>
          <a:blip r:embed="rId7" cstate="print"/>
          <a:stretch>
            <a:fillRect/>
          </a:stretch>
        </p:blipFill>
        <p:spPr>
          <a:xfrm>
            <a:off x="5535930" y="1955103"/>
            <a:ext cx="1200150" cy="316454"/>
          </a:xfrm>
          <a:prstGeom prst="rect">
            <a:avLst/>
          </a:prstGeom>
        </p:spPr>
      </p:pic>
      <p:sp>
        <p:nvSpPr>
          <p:cNvPr id="18" name="object 18"/>
          <p:cNvSpPr txBox="1"/>
          <p:nvPr/>
        </p:nvSpPr>
        <p:spPr>
          <a:xfrm>
            <a:off x="3249473" y="4716537"/>
            <a:ext cx="492919" cy="534890"/>
          </a:xfrm>
          <a:prstGeom prst="rect">
            <a:avLst/>
          </a:prstGeom>
        </p:spPr>
        <p:txBody>
          <a:bodyPr vert="horz" wrap="square" lIns="0" tIns="9525" rIns="0" bIns="0" rtlCol="0">
            <a:spAutoFit/>
          </a:bodyPr>
          <a:lstStyle/>
          <a:p>
            <a:pPr marL="9525" marR="3810">
              <a:lnSpc>
                <a:spcPct val="131300"/>
              </a:lnSpc>
              <a:spcBef>
                <a:spcPts val="75"/>
              </a:spcBef>
            </a:pPr>
            <a:r>
              <a:rPr sz="900" spc="49">
                <a:solidFill>
                  <a:srgbClr val="231F20"/>
                </a:solidFill>
                <a:latin typeface="Arial"/>
                <a:cs typeface="Arial"/>
              </a:rPr>
              <a:t>High </a:t>
            </a:r>
            <a:r>
              <a:rPr sz="900" spc="45">
                <a:solidFill>
                  <a:srgbClr val="231F20"/>
                </a:solidFill>
                <a:latin typeface="Arial"/>
                <a:cs typeface="Arial"/>
              </a:rPr>
              <a:t>Average </a:t>
            </a:r>
            <a:r>
              <a:rPr sz="900" spc="53">
                <a:solidFill>
                  <a:srgbClr val="231F20"/>
                </a:solidFill>
                <a:latin typeface="Arial"/>
                <a:cs typeface="Arial"/>
              </a:rPr>
              <a:t>Low</a:t>
            </a:r>
            <a:endParaRPr sz="900">
              <a:solidFill>
                <a:prstClr val="black"/>
              </a:solidFill>
              <a:latin typeface="Arial"/>
              <a:cs typeface="Arial"/>
            </a:endParaRPr>
          </a:p>
        </p:txBody>
      </p:sp>
      <p:sp>
        <p:nvSpPr>
          <p:cNvPr id="19" name="object 19"/>
          <p:cNvSpPr/>
          <p:nvPr/>
        </p:nvSpPr>
        <p:spPr>
          <a:xfrm>
            <a:off x="3090796" y="4780750"/>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20" name="object 20"/>
          <p:cNvSpPr/>
          <p:nvPr/>
        </p:nvSpPr>
        <p:spPr>
          <a:xfrm>
            <a:off x="3087340" y="4957316"/>
            <a:ext cx="120491" cy="120491"/>
          </a:xfrm>
          <a:custGeom>
            <a:avLst/>
            <a:gdLst/>
            <a:ahLst/>
            <a:cxnLst/>
            <a:rect l="l" t="t" r="r" b="b"/>
            <a:pathLst>
              <a:path w="160655" h="160654">
                <a:moveTo>
                  <a:pt x="160566" y="0"/>
                </a:moveTo>
                <a:lnTo>
                  <a:pt x="0" y="0"/>
                </a:lnTo>
                <a:lnTo>
                  <a:pt x="0" y="160566"/>
                </a:lnTo>
                <a:lnTo>
                  <a:pt x="160566" y="160566"/>
                </a:lnTo>
                <a:lnTo>
                  <a:pt x="160566"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1" name="object 21"/>
          <p:cNvSpPr/>
          <p:nvPr/>
        </p:nvSpPr>
        <p:spPr>
          <a:xfrm>
            <a:off x="3087340" y="5137339"/>
            <a:ext cx="120491" cy="120491"/>
          </a:xfrm>
          <a:custGeom>
            <a:avLst/>
            <a:gdLst/>
            <a:ahLst/>
            <a:cxnLst/>
            <a:rect l="l" t="t" r="r" b="b"/>
            <a:pathLst>
              <a:path w="160655"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2" name="object 22"/>
          <p:cNvSpPr txBox="1"/>
          <p:nvPr/>
        </p:nvSpPr>
        <p:spPr>
          <a:xfrm>
            <a:off x="5882033" y="4459280"/>
            <a:ext cx="321944" cy="159659"/>
          </a:xfrm>
          <a:prstGeom prst="rect">
            <a:avLst/>
          </a:prstGeom>
        </p:spPr>
        <p:txBody>
          <a:bodyPr vert="horz" wrap="square" lIns="0" tIns="9525" rIns="0" bIns="0" rtlCol="0">
            <a:spAutoFit/>
          </a:bodyPr>
          <a:lstStyle/>
          <a:p>
            <a:pPr marL="9525">
              <a:spcBef>
                <a:spcPts val="75"/>
              </a:spcBef>
            </a:pPr>
            <a:r>
              <a:rPr lang="en-US" sz="975" b="1" spc="-15">
                <a:solidFill>
                  <a:srgbClr val="0E4633"/>
                </a:solidFill>
                <a:latin typeface="Gotham Black"/>
                <a:cs typeface="Gotham Black"/>
              </a:rPr>
              <a:t>SOIL</a:t>
            </a:r>
            <a:endParaRPr lang="en-US" sz="975" b="1">
              <a:solidFill>
                <a:prstClr val="black"/>
              </a:solidFill>
              <a:latin typeface="Gotham Black"/>
              <a:cs typeface="Gotham Black"/>
            </a:endParaRPr>
          </a:p>
        </p:txBody>
      </p:sp>
      <p:sp>
        <p:nvSpPr>
          <p:cNvPr id="23" name="object 23"/>
          <p:cNvSpPr txBox="1"/>
          <p:nvPr/>
        </p:nvSpPr>
        <p:spPr>
          <a:xfrm>
            <a:off x="5882033" y="4583105"/>
            <a:ext cx="720566" cy="159659"/>
          </a:xfrm>
          <a:prstGeom prst="rect">
            <a:avLst/>
          </a:prstGeom>
        </p:spPr>
        <p:txBody>
          <a:bodyPr vert="horz" wrap="square" lIns="0" tIns="9525" rIns="0" bIns="0" rtlCol="0">
            <a:spAutoFit/>
          </a:bodyPr>
          <a:lstStyle/>
          <a:p>
            <a:pPr marL="9525">
              <a:spcBef>
                <a:spcPts val="75"/>
              </a:spcBef>
            </a:pPr>
            <a:r>
              <a:rPr lang="en-US" sz="975" b="1" spc="-8">
                <a:solidFill>
                  <a:srgbClr val="0E4633"/>
                </a:solidFill>
                <a:latin typeface="Gotham Black"/>
                <a:cs typeface="Gotham Black"/>
              </a:rPr>
              <a:t>DRAINAGE</a:t>
            </a:r>
            <a:endParaRPr lang="en-US" sz="975" b="1">
              <a:solidFill>
                <a:prstClr val="black"/>
              </a:solidFill>
              <a:latin typeface="Gotham Black"/>
              <a:cs typeface="Gotham Black"/>
            </a:endParaRPr>
          </a:p>
        </p:txBody>
      </p:sp>
      <p:sp>
        <p:nvSpPr>
          <p:cNvPr id="24" name="object 24"/>
          <p:cNvSpPr txBox="1"/>
          <p:nvPr/>
        </p:nvSpPr>
        <p:spPr>
          <a:xfrm>
            <a:off x="6062055" y="4716537"/>
            <a:ext cx="875824" cy="353430"/>
          </a:xfrm>
          <a:prstGeom prst="rect">
            <a:avLst/>
          </a:prstGeom>
        </p:spPr>
        <p:txBody>
          <a:bodyPr vert="horz" wrap="square" lIns="0" tIns="9525" rIns="0" bIns="0" rtlCol="0">
            <a:spAutoFit/>
          </a:bodyPr>
          <a:lstStyle/>
          <a:p>
            <a:pPr marL="9525" marR="3810">
              <a:lnSpc>
                <a:spcPct val="131300"/>
              </a:lnSpc>
              <a:spcBef>
                <a:spcPts val="75"/>
              </a:spcBef>
            </a:pPr>
            <a:r>
              <a:rPr sz="900" spc="64">
                <a:solidFill>
                  <a:srgbClr val="231F20"/>
                </a:solidFill>
                <a:latin typeface="Arial"/>
                <a:cs typeface="Arial"/>
              </a:rPr>
              <a:t>Well-</a:t>
            </a:r>
            <a:r>
              <a:rPr sz="900" spc="53">
                <a:solidFill>
                  <a:srgbClr val="231F20"/>
                </a:solidFill>
                <a:latin typeface="Arial"/>
                <a:cs typeface="Arial"/>
              </a:rPr>
              <a:t>drained </a:t>
            </a:r>
            <a:r>
              <a:rPr sz="900" spc="60">
                <a:solidFill>
                  <a:srgbClr val="231F20"/>
                </a:solidFill>
                <a:latin typeface="Arial"/>
                <a:cs typeface="Arial"/>
              </a:rPr>
              <a:t>Poorly-</a:t>
            </a:r>
            <a:r>
              <a:rPr sz="900" spc="56">
                <a:solidFill>
                  <a:srgbClr val="231F20"/>
                </a:solidFill>
                <a:latin typeface="Arial"/>
                <a:cs typeface="Arial"/>
              </a:rPr>
              <a:t>drained</a:t>
            </a:r>
            <a:endParaRPr sz="900">
              <a:solidFill>
                <a:prstClr val="black"/>
              </a:solidFill>
              <a:latin typeface="Arial"/>
              <a:cs typeface="Arial"/>
            </a:endParaRPr>
          </a:p>
        </p:txBody>
      </p:sp>
      <p:sp>
        <p:nvSpPr>
          <p:cNvPr id="25" name="object 25"/>
          <p:cNvSpPr/>
          <p:nvPr/>
        </p:nvSpPr>
        <p:spPr>
          <a:xfrm>
            <a:off x="5899919"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6" name="object 26"/>
          <p:cNvSpPr/>
          <p:nvPr/>
        </p:nvSpPr>
        <p:spPr>
          <a:xfrm>
            <a:off x="5899919" y="4957316"/>
            <a:ext cx="120491" cy="120491"/>
          </a:xfrm>
          <a:custGeom>
            <a:avLst/>
            <a:gdLst/>
            <a:ahLst/>
            <a:cxnLst/>
            <a:rect l="l" t="t" r="r" b="b"/>
            <a:pathLst>
              <a:path w="160654" h="160654">
                <a:moveTo>
                  <a:pt x="160578" y="0"/>
                </a:moveTo>
                <a:lnTo>
                  <a:pt x="0" y="0"/>
                </a:lnTo>
                <a:lnTo>
                  <a:pt x="0" y="160566"/>
                </a:lnTo>
                <a:lnTo>
                  <a:pt x="160578" y="160566"/>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7" name="object 27"/>
          <p:cNvSpPr txBox="1"/>
          <p:nvPr/>
        </p:nvSpPr>
        <p:spPr>
          <a:xfrm>
            <a:off x="1816912" y="4716539"/>
            <a:ext cx="822484" cy="549509"/>
          </a:xfrm>
          <a:prstGeom prst="rect">
            <a:avLst/>
          </a:prstGeom>
        </p:spPr>
        <p:txBody>
          <a:bodyPr vert="horz" wrap="square" lIns="0" tIns="9525" rIns="0" bIns="0" rtlCol="0">
            <a:spAutoFit/>
          </a:bodyPr>
          <a:lstStyle/>
          <a:p>
            <a:pPr marL="9525" marR="3810">
              <a:lnSpc>
                <a:spcPct val="131300"/>
              </a:lnSpc>
              <a:spcBef>
                <a:spcPts val="75"/>
              </a:spcBef>
            </a:pPr>
            <a:r>
              <a:rPr sz="900">
                <a:solidFill>
                  <a:srgbClr val="231F20"/>
                </a:solidFill>
                <a:latin typeface="Arial"/>
                <a:cs typeface="Arial"/>
              </a:rPr>
              <a:t>Gray</a:t>
            </a:r>
            <a:r>
              <a:rPr sz="900" spc="94">
                <a:solidFill>
                  <a:srgbClr val="231F20"/>
                </a:solidFill>
                <a:latin typeface="Arial"/>
                <a:cs typeface="Arial"/>
              </a:rPr>
              <a:t> </a:t>
            </a:r>
            <a:r>
              <a:rPr sz="900" spc="53">
                <a:solidFill>
                  <a:srgbClr val="231F20"/>
                </a:solidFill>
                <a:latin typeface="Arial"/>
                <a:cs typeface="Arial"/>
              </a:rPr>
              <a:t>leaf</a:t>
            </a:r>
            <a:r>
              <a:rPr sz="900" spc="94">
                <a:solidFill>
                  <a:srgbClr val="231F20"/>
                </a:solidFill>
                <a:latin typeface="Arial"/>
                <a:cs typeface="Arial"/>
              </a:rPr>
              <a:t> </a:t>
            </a:r>
            <a:r>
              <a:rPr sz="900" spc="60">
                <a:solidFill>
                  <a:srgbClr val="231F20"/>
                </a:solidFill>
                <a:latin typeface="Arial"/>
                <a:cs typeface="Arial"/>
              </a:rPr>
              <a:t>spot </a:t>
            </a:r>
            <a:r>
              <a:rPr sz="900" spc="30">
                <a:solidFill>
                  <a:srgbClr val="231F20"/>
                </a:solidFill>
                <a:latin typeface="Arial"/>
                <a:cs typeface="Arial"/>
              </a:rPr>
              <a:t>NCLB</a:t>
            </a:r>
            <a:endParaRPr sz="900">
              <a:solidFill>
                <a:prstClr val="black"/>
              </a:solidFill>
              <a:latin typeface="Arial"/>
              <a:cs typeface="Arial"/>
            </a:endParaRPr>
          </a:p>
          <a:p>
            <a:pPr marL="9525">
              <a:spcBef>
                <a:spcPts val="338"/>
              </a:spcBef>
            </a:pPr>
            <a:r>
              <a:rPr sz="900">
                <a:solidFill>
                  <a:srgbClr val="231F20"/>
                </a:solidFill>
                <a:latin typeface="Arial"/>
                <a:cs typeface="Arial"/>
              </a:rPr>
              <a:t>Tar</a:t>
            </a:r>
            <a:r>
              <a:rPr sz="900" spc="38">
                <a:solidFill>
                  <a:srgbClr val="231F20"/>
                </a:solidFill>
                <a:latin typeface="Arial"/>
                <a:cs typeface="Arial"/>
              </a:rPr>
              <a:t> </a:t>
            </a:r>
            <a:r>
              <a:rPr sz="900" spc="60">
                <a:solidFill>
                  <a:srgbClr val="231F20"/>
                </a:solidFill>
                <a:latin typeface="Arial"/>
                <a:cs typeface="Arial"/>
              </a:rPr>
              <a:t>spot</a:t>
            </a:r>
            <a:endParaRPr sz="900">
              <a:solidFill>
                <a:prstClr val="black"/>
              </a:solidFill>
              <a:latin typeface="Arial"/>
              <a:cs typeface="Arial"/>
            </a:endParaRPr>
          </a:p>
        </p:txBody>
      </p:sp>
      <p:sp>
        <p:nvSpPr>
          <p:cNvPr id="28" name="object 28"/>
          <p:cNvSpPr txBox="1"/>
          <p:nvPr/>
        </p:nvSpPr>
        <p:spPr>
          <a:xfrm>
            <a:off x="1638646" y="4459280"/>
            <a:ext cx="3215164" cy="159659"/>
          </a:xfrm>
          <a:prstGeom prst="rect">
            <a:avLst/>
          </a:prstGeom>
        </p:spPr>
        <p:txBody>
          <a:bodyPr vert="horz" wrap="square" lIns="0" tIns="9525" rIns="0" bIns="0" rtlCol="0">
            <a:spAutoFit/>
          </a:bodyPr>
          <a:lstStyle/>
          <a:p>
            <a:pPr marL="9525">
              <a:spcBef>
                <a:spcPts val="75"/>
              </a:spcBef>
              <a:tabLst>
                <a:tab pos="1423511" algn="l"/>
                <a:tab pos="2837974" algn="l"/>
              </a:tabLst>
            </a:pPr>
            <a:r>
              <a:rPr lang="en-US" sz="975" b="1" spc="-8">
                <a:solidFill>
                  <a:srgbClr val="0E4633"/>
                </a:solidFill>
                <a:latin typeface="Gotham Black"/>
                <a:cs typeface="Gotham Black"/>
              </a:rPr>
              <a:t>DISEASE</a:t>
            </a:r>
            <a:r>
              <a:rPr lang="en-US" sz="975" b="1">
                <a:solidFill>
                  <a:srgbClr val="0E4633"/>
                </a:solidFill>
                <a:latin typeface="Gotham Black"/>
                <a:cs typeface="Gotham Black"/>
              </a:rPr>
              <a:t>	</a:t>
            </a:r>
            <a:r>
              <a:rPr lang="en-US" sz="975" b="1" spc="-15">
                <a:solidFill>
                  <a:srgbClr val="0E4633"/>
                </a:solidFill>
                <a:latin typeface="Gotham Black"/>
                <a:cs typeface="Gotham Black"/>
              </a:rPr>
              <a:t>YIELD</a:t>
            </a:r>
            <a:r>
              <a:rPr lang="en-US" sz="975" b="1">
                <a:solidFill>
                  <a:srgbClr val="0E4633"/>
                </a:solidFill>
                <a:latin typeface="Gotham Black"/>
                <a:cs typeface="Gotham Black"/>
              </a:rPr>
              <a:t>	</a:t>
            </a:r>
            <a:r>
              <a:rPr lang="en-US" sz="975" b="1" spc="-15">
                <a:solidFill>
                  <a:srgbClr val="0E4633"/>
                </a:solidFill>
                <a:latin typeface="Gotham Black"/>
                <a:cs typeface="Gotham Black"/>
              </a:rPr>
              <a:t>CROP</a:t>
            </a:r>
            <a:endParaRPr lang="en-US" sz="975" b="1">
              <a:solidFill>
                <a:prstClr val="black"/>
              </a:solidFill>
              <a:latin typeface="Gotham Black"/>
              <a:cs typeface="Gotham Black"/>
            </a:endParaRPr>
          </a:p>
        </p:txBody>
      </p:sp>
      <p:sp>
        <p:nvSpPr>
          <p:cNvPr id="29" name="object 29"/>
          <p:cNvSpPr txBox="1"/>
          <p:nvPr/>
        </p:nvSpPr>
        <p:spPr>
          <a:xfrm>
            <a:off x="1638646" y="4583105"/>
            <a:ext cx="3520916" cy="159659"/>
          </a:xfrm>
          <a:prstGeom prst="rect">
            <a:avLst/>
          </a:prstGeom>
        </p:spPr>
        <p:txBody>
          <a:bodyPr vert="horz" wrap="square" lIns="0" tIns="9525" rIns="0" bIns="0" rtlCol="0">
            <a:spAutoFit/>
          </a:bodyPr>
          <a:lstStyle/>
          <a:p>
            <a:pPr marL="9525">
              <a:spcBef>
                <a:spcPts val="75"/>
              </a:spcBef>
              <a:tabLst>
                <a:tab pos="1423511" algn="l"/>
                <a:tab pos="2837974" algn="l"/>
              </a:tabLst>
            </a:pPr>
            <a:r>
              <a:rPr lang="en-US" sz="975" b="1" spc="-8">
                <a:solidFill>
                  <a:srgbClr val="0E4633"/>
                </a:solidFill>
                <a:latin typeface="Gotham Black"/>
                <a:cs typeface="Gotham Black"/>
              </a:rPr>
              <a:t>TOLERANCE</a:t>
            </a:r>
            <a:r>
              <a:rPr lang="en-US" sz="975" b="1">
                <a:solidFill>
                  <a:srgbClr val="0E4633"/>
                </a:solidFill>
                <a:latin typeface="Gotham Black"/>
                <a:cs typeface="Gotham Black"/>
              </a:rPr>
              <a:t>	</a:t>
            </a:r>
            <a:r>
              <a:rPr lang="en-US" sz="975" b="1" spc="-8">
                <a:solidFill>
                  <a:srgbClr val="0E4633"/>
                </a:solidFill>
                <a:latin typeface="Gotham Black"/>
                <a:cs typeface="Gotham Black"/>
              </a:rPr>
              <a:t>ENVIRONMENT</a:t>
            </a:r>
            <a:r>
              <a:rPr lang="en-US" sz="975" b="1">
                <a:solidFill>
                  <a:srgbClr val="0E4633"/>
                </a:solidFill>
                <a:latin typeface="Gotham Black"/>
                <a:cs typeface="Gotham Black"/>
              </a:rPr>
              <a:t>	</a:t>
            </a:r>
            <a:r>
              <a:rPr lang="en-US" sz="975" b="1" spc="-23">
                <a:solidFill>
                  <a:srgbClr val="0E4633"/>
                </a:solidFill>
                <a:latin typeface="Gotham Black"/>
                <a:cs typeface="Gotham Black"/>
              </a:rPr>
              <a:t>ROTATION</a:t>
            </a:r>
            <a:endParaRPr lang="en-US" sz="975" b="1">
              <a:solidFill>
                <a:prstClr val="black"/>
              </a:solidFill>
              <a:latin typeface="Gotham Black"/>
              <a:cs typeface="Gotham Black"/>
            </a:endParaRPr>
          </a:p>
        </p:txBody>
      </p:sp>
      <p:sp>
        <p:nvSpPr>
          <p:cNvPr id="30" name="object 30"/>
          <p:cNvSpPr/>
          <p:nvPr/>
        </p:nvSpPr>
        <p:spPr>
          <a:xfrm>
            <a:off x="1654779"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31" name="object 31"/>
          <p:cNvSpPr/>
          <p:nvPr/>
        </p:nvSpPr>
        <p:spPr>
          <a:xfrm>
            <a:off x="1658236" y="4960773"/>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32" name="object 32"/>
          <p:cNvSpPr/>
          <p:nvPr/>
        </p:nvSpPr>
        <p:spPr>
          <a:xfrm>
            <a:off x="1654779" y="5137339"/>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33" name="object 33"/>
          <p:cNvSpPr txBox="1"/>
          <p:nvPr/>
        </p:nvSpPr>
        <p:spPr>
          <a:xfrm>
            <a:off x="4660842" y="4716537"/>
            <a:ext cx="878205" cy="353430"/>
          </a:xfrm>
          <a:prstGeom prst="rect">
            <a:avLst/>
          </a:prstGeom>
        </p:spPr>
        <p:txBody>
          <a:bodyPr vert="horz" wrap="square" lIns="0" tIns="9525" rIns="0" bIns="0" rtlCol="0">
            <a:spAutoFit/>
          </a:bodyPr>
          <a:lstStyle/>
          <a:p>
            <a:pPr marL="12383" marR="3810" indent="-3334">
              <a:lnSpc>
                <a:spcPct val="131300"/>
              </a:lnSpc>
              <a:spcBef>
                <a:spcPts val="75"/>
              </a:spcBef>
            </a:pPr>
            <a:r>
              <a:rPr sz="900" spc="71">
                <a:solidFill>
                  <a:srgbClr val="231F20"/>
                </a:solidFill>
                <a:latin typeface="Arial"/>
                <a:cs typeface="Arial"/>
              </a:rPr>
              <a:t>Following</a:t>
            </a:r>
            <a:r>
              <a:rPr sz="900" spc="26">
                <a:solidFill>
                  <a:srgbClr val="231F20"/>
                </a:solidFill>
                <a:latin typeface="Arial"/>
                <a:cs typeface="Arial"/>
              </a:rPr>
              <a:t> </a:t>
            </a:r>
            <a:r>
              <a:rPr sz="900" spc="30">
                <a:solidFill>
                  <a:srgbClr val="231F20"/>
                </a:solidFill>
                <a:latin typeface="Arial"/>
                <a:cs typeface="Arial"/>
              </a:rPr>
              <a:t>soy </a:t>
            </a:r>
            <a:r>
              <a:rPr sz="900" spc="71">
                <a:solidFill>
                  <a:srgbClr val="231F20"/>
                </a:solidFill>
                <a:latin typeface="Arial"/>
                <a:cs typeface="Arial"/>
              </a:rPr>
              <a:t>Following</a:t>
            </a:r>
            <a:r>
              <a:rPr sz="900" spc="26">
                <a:solidFill>
                  <a:srgbClr val="231F20"/>
                </a:solidFill>
                <a:latin typeface="Arial"/>
                <a:cs typeface="Arial"/>
              </a:rPr>
              <a:t> </a:t>
            </a:r>
            <a:r>
              <a:rPr sz="900" spc="49">
                <a:solidFill>
                  <a:srgbClr val="231F20"/>
                </a:solidFill>
                <a:latin typeface="Arial"/>
                <a:cs typeface="Arial"/>
              </a:rPr>
              <a:t>corn</a:t>
            </a:r>
            <a:endParaRPr sz="900">
              <a:solidFill>
                <a:prstClr val="black"/>
              </a:solidFill>
              <a:latin typeface="Arial"/>
              <a:cs typeface="Arial"/>
            </a:endParaRPr>
          </a:p>
        </p:txBody>
      </p:sp>
      <p:sp>
        <p:nvSpPr>
          <p:cNvPr id="34" name="object 34"/>
          <p:cNvSpPr/>
          <p:nvPr/>
        </p:nvSpPr>
        <p:spPr>
          <a:xfrm>
            <a:off x="4498706"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35" name="object 35"/>
          <p:cNvSpPr/>
          <p:nvPr/>
        </p:nvSpPr>
        <p:spPr>
          <a:xfrm>
            <a:off x="4501802" y="4957316"/>
            <a:ext cx="120491" cy="120491"/>
          </a:xfrm>
          <a:custGeom>
            <a:avLst/>
            <a:gdLst/>
            <a:ahLst/>
            <a:cxnLst/>
            <a:rect l="l" t="t" r="r" b="b"/>
            <a:pathLst>
              <a:path w="160654" h="160654">
                <a:moveTo>
                  <a:pt x="160566" y="0"/>
                </a:moveTo>
                <a:lnTo>
                  <a:pt x="0" y="0"/>
                </a:lnTo>
                <a:lnTo>
                  <a:pt x="0" y="160566"/>
                </a:lnTo>
                <a:lnTo>
                  <a:pt x="160566" y="160566"/>
                </a:lnTo>
                <a:lnTo>
                  <a:pt x="160566"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36" name="object 36"/>
          <p:cNvSpPr txBox="1"/>
          <p:nvPr/>
        </p:nvSpPr>
        <p:spPr>
          <a:xfrm>
            <a:off x="9096380" y="1779842"/>
            <a:ext cx="1080976" cy="316753"/>
          </a:xfrm>
          <a:prstGeom prst="rect">
            <a:avLst/>
          </a:prstGeom>
        </p:spPr>
        <p:txBody>
          <a:bodyPr vert="horz" wrap="square" lIns="0" tIns="34290" rIns="0" bIns="0" rtlCol="0">
            <a:spAutoFit/>
          </a:bodyPr>
          <a:lstStyle/>
          <a:p>
            <a:pPr marL="9525" marR="276701">
              <a:lnSpc>
                <a:spcPts val="975"/>
              </a:lnSpc>
              <a:spcBef>
                <a:spcPts val="270"/>
              </a:spcBef>
            </a:pPr>
            <a:r>
              <a:rPr lang="en-US" sz="975" b="1" spc="-8">
                <a:solidFill>
                  <a:srgbClr val="0E4633"/>
                </a:solidFill>
                <a:latin typeface="Gotham Black"/>
                <a:cs typeface="Gotham Black"/>
              </a:rPr>
              <a:t>PLANT HEIGHT</a:t>
            </a:r>
            <a:endParaRPr lang="en-US"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Medium </a:t>
            </a:r>
            <a:r>
              <a:rPr sz="1050" spc="-15">
                <a:solidFill>
                  <a:srgbClr val="231F20"/>
                </a:solidFill>
                <a:latin typeface="Gotham Book"/>
                <a:cs typeface="Gotham Book"/>
              </a:rPr>
              <a:t>tall</a:t>
            </a:r>
            <a:endParaRPr sz="1050">
              <a:solidFill>
                <a:prstClr val="black"/>
              </a:solidFill>
              <a:latin typeface="Gotham Book"/>
              <a:cs typeface="Gotham Book"/>
            </a:endParaRPr>
          </a:p>
        </p:txBody>
      </p:sp>
      <p:sp>
        <p:nvSpPr>
          <p:cNvPr id="37" name="object 37"/>
          <p:cNvSpPr txBox="1"/>
          <p:nvPr/>
        </p:nvSpPr>
        <p:spPr>
          <a:xfrm>
            <a:off x="9096380" y="2421095"/>
            <a:ext cx="1080976" cy="316753"/>
          </a:xfrm>
          <a:prstGeom prst="rect">
            <a:avLst/>
          </a:prstGeom>
        </p:spPr>
        <p:txBody>
          <a:bodyPr vert="horz" wrap="square" lIns="0" tIns="34290" rIns="0" bIns="0" rtlCol="0">
            <a:spAutoFit/>
          </a:bodyPr>
          <a:lstStyle/>
          <a:p>
            <a:pPr marL="9525" marR="3810">
              <a:lnSpc>
                <a:spcPts val="975"/>
              </a:lnSpc>
              <a:spcBef>
                <a:spcPts val="270"/>
              </a:spcBef>
            </a:pPr>
            <a:r>
              <a:rPr lang="en-US" sz="975" b="1" spc="-8">
                <a:solidFill>
                  <a:srgbClr val="0E4633"/>
                </a:solidFill>
                <a:latin typeface="Gotham Black"/>
                <a:cs typeface="Gotham Black"/>
              </a:rPr>
              <a:t>STALK STRENGTH</a:t>
            </a:r>
            <a:endParaRPr lang="en-US" sz="975" b="1">
              <a:solidFill>
                <a:prstClr val="black"/>
              </a:solidFill>
              <a:latin typeface="Gotham Black"/>
              <a:cs typeface="Gotham Black"/>
            </a:endParaRPr>
          </a:p>
          <a:p>
            <a:pPr marL="9525">
              <a:lnSpc>
                <a:spcPts val="1193"/>
              </a:lnSpc>
            </a:pPr>
            <a:r>
              <a:rPr sz="1050" spc="-8">
                <a:solidFill>
                  <a:srgbClr val="231F20"/>
                </a:solidFill>
                <a:latin typeface="Gotham Book"/>
                <a:cs typeface="Gotham Book"/>
              </a:rPr>
              <a:t>Excellent</a:t>
            </a:r>
            <a:endParaRPr sz="1050">
              <a:solidFill>
                <a:prstClr val="black"/>
              </a:solidFill>
              <a:latin typeface="Gotham Book"/>
              <a:cs typeface="Gotham Book"/>
            </a:endParaRPr>
          </a:p>
        </p:txBody>
      </p:sp>
      <p:sp>
        <p:nvSpPr>
          <p:cNvPr id="38" name="object 38"/>
          <p:cNvSpPr txBox="1"/>
          <p:nvPr/>
        </p:nvSpPr>
        <p:spPr>
          <a:xfrm>
            <a:off x="9096379" y="3073192"/>
            <a:ext cx="1569716" cy="316753"/>
          </a:xfrm>
          <a:prstGeom prst="rect">
            <a:avLst/>
          </a:prstGeom>
        </p:spPr>
        <p:txBody>
          <a:bodyPr vert="horz" wrap="square" lIns="0" tIns="34290" rIns="0" bIns="0" rtlCol="0">
            <a:spAutoFit/>
          </a:bodyPr>
          <a:lstStyle/>
          <a:p>
            <a:pPr marL="9525" marR="3810">
              <a:lnSpc>
                <a:spcPts val="975"/>
              </a:lnSpc>
              <a:spcBef>
                <a:spcPts val="270"/>
              </a:spcBef>
            </a:pPr>
            <a:r>
              <a:rPr lang="en-US" sz="975" b="1" spc="-8">
                <a:solidFill>
                  <a:srgbClr val="0E4633"/>
                </a:solidFill>
                <a:latin typeface="Gotham Black"/>
                <a:cs typeface="Gotham Black"/>
              </a:rPr>
              <a:t>GREENSNAP VULNERABILITY</a:t>
            </a:r>
            <a:endParaRPr lang="en-US" sz="975" b="1">
              <a:solidFill>
                <a:prstClr val="black"/>
              </a:solidFill>
              <a:latin typeface="Gotham Black"/>
              <a:cs typeface="Gotham Black"/>
            </a:endParaRPr>
          </a:p>
          <a:p>
            <a:pPr marL="9525">
              <a:lnSpc>
                <a:spcPts val="1193"/>
              </a:lnSpc>
            </a:pPr>
            <a:r>
              <a:rPr sz="1050" spc="-8">
                <a:solidFill>
                  <a:srgbClr val="231F20"/>
                </a:solidFill>
                <a:latin typeface="Gotham Book"/>
                <a:cs typeface="Gotham Book"/>
              </a:rPr>
              <a:t>Moderate</a:t>
            </a:r>
            <a:endParaRPr sz="1050">
              <a:solidFill>
                <a:prstClr val="black"/>
              </a:solidFill>
              <a:latin typeface="Gotham Book"/>
              <a:cs typeface="Gotham Book"/>
            </a:endParaRPr>
          </a:p>
        </p:txBody>
      </p:sp>
      <p:sp>
        <p:nvSpPr>
          <p:cNvPr id="39" name="object 39"/>
          <p:cNvSpPr txBox="1"/>
          <p:nvPr/>
        </p:nvSpPr>
        <p:spPr>
          <a:xfrm>
            <a:off x="9096380" y="3714445"/>
            <a:ext cx="1257300" cy="639918"/>
          </a:xfrm>
          <a:prstGeom prst="rect">
            <a:avLst/>
          </a:prstGeom>
        </p:spPr>
        <p:txBody>
          <a:bodyPr vert="horz" wrap="square" lIns="0" tIns="34289" rIns="0" bIns="0" rtlCol="0">
            <a:spAutoFit/>
          </a:bodyPr>
          <a:lstStyle/>
          <a:p>
            <a:pPr marL="9525" marR="3810">
              <a:lnSpc>
                <a:spcPts val="975"/>
              </a:lnSpc>
              <a:spcBef>
                <a:spcPts val="269"/>
              </a:spcBef>
            </a:pPr>
            <a:r>
              <a:rPr lang="en-US" sz="975" b="1" spc="-19">
                <a:solidFill>
                  <a:srgbClr val="0E4633"/>
                </a:solidFill>
                <a:latin typeface="Gotham Black"/>
                <a:cs typeface="Gotham Black"/>
              </a:rPr>
              <a:t>EAR </a:t>
            </a:r>
            <a:r>
              <a:rPr lang="en-US" sz="975" b="1" spc="-8">
                <a:solidFill>
                  <a:srgbClr val="0E4633"/>
                </a:solidFill>
                <a:latin typeface="Gotham Black"/>
                <a:cs typeface="Gotham Black"/>
              </a:rPr>
              <a:t>CHARACTERISTICS</a:t>
            </a:r>
            <a:endParaRPr lang="en-US" sz="975" b="1">
              <a:solidFill>
                <a:prstClr val="black"/>
              </a:solidFill>
              <a:latin typeface="Gotham Black"/>
              <a:cs typeface="Gotham Black"/>
            </a:endParaRPr>
          </a:p>
          <a:p>
            <a:pPr marL="9525">
              <a:lnSpc>
                <a:spcPts val="1193"/>
              </a:lnSpc>
            </a:pPr>
            <a:r>
              <a:rPr sz="1050" spc="-15">
                <a:solidFill>
                  <a:srgbClr val="231F20"/>
                </a:solidFill>
                <a:latin typeface="Gotham Book"/>
                <a:cs typeface="Gotham Book"/>
              </a:rPr>
              <a:t>Flex</a:t>
            </a:r>
            <a:endParaRPr sz="1050">
              <a:solidFill>
                <a:prstClr val="black"/>
              </a:solidFill>
              <a:latin typeface="Gotham Book"/>
              <a:cs typeface="Gotham Book"/>
            </a:endParaRPr>
          </a:p>
          <a:p>
            <a:pPr marL="9525" marR="96679"/>
            <a:r>
              <a:rPr sz="1050">
                <a:solidFill>
                  <a:srgbClr val="231F20"/>
                </a:solidFill>
                <a:latin typeface="Gotham Book"/>
                <a:cs typeface="Gotham Book"/>
              </a:rPr>
              <a:t>Red</a:t>
            </a:r>
            <a:r>
              <a:rPr sz="1050" spc="-23">
                <a:solidFill>
                  <a:srgbClr val="231F20"/>
                </a:solidFill>
                <a:latin typeface="Gotham Book"/>
                <a:cs typeface="Gotham Book"/>
              </a:rPr>
              <a:t> </a:t>
            </a:r>
            <a:r>
              <a:rPr sz="1050" spc="-8">
                <a:solidFill>
                  <a:srgbClr val="231F20"/>
                </a:solidFill>
                <a:latin typeface="Gotham Book"/>
                <a:cs typeface="Gotham Book"/>
              </a:rPr>
              <a:t>coloring</a:t>
            </a:r>
            <a:endParaRPr lang="en-US" sz="1050" spc="-8">
              <a:solidFill>
                <a:srgbClr val="231F20"/>
              </a:solidFill>
              <a:latin typeface="Gotham Book"/>
              <a:cs typeface="Gotham Book"/>
            </a:endParaRPr>
          </a:p>
          <a:p>
            <a:pPr marL="9525" marR="96679"/>
            <a:r>
              <a:rPr sz="1050">
                <a:solidFill>
                  <a:srgbClr val="231F20"/>
                </a:solidFill>
                <a:latin typeface="Gotham Book"/>
                <a:cs typeface="Gotham Book"/>
              </a:rPr>
              <a:t>Good</a:t>
            </a:r>
            <a:r>
              <a:rPr sz="1050" spc="-15">
                <a:solidFill>
                  <a:srgbClr val="231F20"/>
                </a:solidFill>
                <a:latin typeface="Gotham Book"/>
                <a:cs typeface="Gotham Book"/>
              </a:rPr>
              <a:t> </a:t>
            </a:r>
            <a:r>
              <a:rPr sz="1050">
                <a:solidFill>
                  <a:srgbClr val="231F20"/>
                </a:solidFill>
                <a:latin typeface="Gotham Book"/>
                <a:cs typeface="Gotham Book"/>
              </a:rPr>
              <a:t>test</a:t>
            </a:r>
            <a:r>
              <a:rPr sz="1050" spc="-15">
                <a:solidFill>
                  <a:srgbClr val="231F20"/>
                </a:solidFill>
                <a:latin typeface="Gotham Book"/>
                <a:cs typeface="Gotham Book"/>
              </a:rPr>
              <a:t> </a:t>
            </a:r>
            <a:r>
              <a:rPr sz="1050" spc="-8">
                <a:solidFill>
                  <a:srgbClr val="231F20"/>
                </a:solidFill>
                <a:latin typeface="Gotham Book"/>
                <a:cs typeface="Gotham Book"/>
              </a:rPr>
              <a:t>weight</a:t>
            </a:r>
            <a:endParaRPr sz="1050">
              <a:solidFill>
                <a:prstClr val="black"/>
              </a:solidFill>
              <a:latin typeface="Gotham Book"/>
              <a:cs typeface="Gotham Book"/>
            </a:endParaRPr>
          </a:p>
        </p:txBody>
      </p:sp>
      <p:sp>
        <p:nvSpPr>
          <p:cNvPr id="40" name="object 40"/>
          <p:cNvSpPr txBox="1"/>
          <p:nvPr/>
        </p:nvSpPr>
        <p:spPr>
          <a:xfrm>
            <a:off x="9096381" y="4663555"/>
            <a:ext cx="844391" cy="304571"/>
          </a:xfrm>
          <a:prstGeom prst="rect">
            <a:avLst/>
          </a:prstGeom>
        </p:spPr>
        <p:txBody>
          <a:bodyPr vert="horz" wrap="square" lIns="0" tIns="9525" rIns="0" bIns="0" rtlCol="0">
            <a:spAutoFit/>
          </a:bodyPr>
          <a:lstStyle/>
          <a:p>
            <a:pPr marL="9525">
              <a:lnSpc>
                <a:spcPts val="1136"/>
              </a:lnSpc>
              <a:spcBef>
                <a:spcPts val="75"/>
              </a:spcBef>
            </a:pPr>
            <a:r>
              <a:rPr lang="en-US" sz="975" b="1" spc="-8">
                <a:solidFill>
                  <a:srgbClr val="0E4633"/>
                </a:solidFill>
                <a:latin typeface="Gotham Black"/>
                <a:cs typeface="Gotham Black"/>
              </a:rPr>
              <a:t>EMERGENCE</a:t>
            </a:r>
            <a:endParaRPr lang="en-US" sz="975" b="1">
              <a:solidFill>
                <a:prstClr val="black"/>
              </a:solidFill>
              <a:latin typeface="Gotham Black"/>
              <a:cs typeface="Gotham Black"/>
            </a:endParaRPr>
          </a:p>
          <a:p>
            <a:pPr marL="9525">
              <a:lnSpc>
                <a:spcPts val="1226"/>
              </a:lnSpc>
            </a:pP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41" name="object 41"/>
          <p:cNvSpPr txBox="1"/>
          <p:nvPr/>
        </p:nvSpPr>
        <p:spPr>
          <a:xfrm>
            <a:off x="9096380" y="5191825"/>
            <a:ext cx="1257300" cy="316752"/>
          </a:xfrm>
          <a:prstGeom prst="rect">
            <a:avLst/>
          </a:prstGeom>
        </p:spPr>
        <p:txBody>
          <a:bodyPr vert="horz" wrap="square" lIns="0" tIns="34289" rIns="0" bIns="0" rtlCol="0">
            <a:spAutoFit/>
          </a:bodyPr>
          <a:lstStyle/>
          <a:p>
            <a:pPr marL="9525" marR="3810">
              <a:lnSpc>
                <a:spcPts val="975"/>
              </a:lnSpc>
              <a:spcBef>
                <a:spcPts val="269"/>
              </a:spcBef>
            </a:pPr>
            <a:r>
              <a:rPr lang="en-US" sz="975" b="1" spc="-15">
                <a:solidFill>
                  <a:srgbClr val="0E4633"/>
                </a:solidFill>
                <a:latin typeface="Gotham Black"/>
                <a:cs typeface="Gotham Black"/>
              </a:rPr>
              <a:t>ROOT </a:t>
            </a:r>
            <a:r>
              <a:rPr lang="en-US" sz="975" b="1" spc="-8">
                <a:solidFill>
                  <a:srgbClr val="0E4633"/>
                </a:solidFill>
                <a:latin typeface="Gotham Black"/>
                <a:cs typeface="Gotham Black"/>
              </a:rPr>
              <a:t>STRENGTH</a:t>
            </a:r>
            <a:endParaRPr lang="en-US"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Very</a:t>
            </a:r>
            <a:r>
              <a:rPr sz="1050" spc="-75">
                <a:solidFill>
                  <a:srgbClr val="231F20"/>
                </a:solidFill>
                <a:latin typeface="Gotham Book"/>
                <a:cs typeface="Gotham Book"/>
              </a:rPr>
              <a:t> </a:t>
            </a: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42" name="object 42"/>
          <p:cNvSpPr txBox="1"/>
          <p:nvPr/>
        </p:nvSpPr>
        <p:spPr>
          <a:xfrm>
            <a:off x="2009020"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3" name="object 43"/>
          <p:cNvSpPr txBox="1"/>
          <p:nvPr/>
        </p:nvSpPr>
        <p:spPr>
          <a:xfrm>
            <a:off x="2009019" y="5634820"/>
            <a:ext cx="343853"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confidently</a:t>
            </a:r>
            <a:endParaRPr sz="450">
              <a:solidFill>
                <a:prstClr val="black"/>
              </a:solidFill>
              <a:latin typeface="Arial"/>
              <a:cs typeface="Arial"/>
            </a:endParaRPr>
          </a:p>
        </p:txBody>
      </p:sp>
      <p:sp>
        <p:nvSpPr>
          <p:cNvPr id="44" name="object 44"/>
          <p:cNvSpPr/>
          <p:nvPr/>
        </p:nvSpPr>
        <p:spPr>
          <a:xfrm>
            <a:off x="2416131" y="5598071"/>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45" name="object 45"/>
          <p:cNvSpPr txBox="1"/>
          <p:nvPr/>
        </p:nvSpPr>
        <p:spPr>
          <a:xfrm>
            <a:off x="2548008"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6" name="object 46"/>
          <p:cNvSpPr txBox="1"/>
          <p:nvPr/>
        </p:nvSpPr>
        <p:spPr>
          <a:xfrm>
            <a:off x="2548006" y="5634820"/>
            <a:ext cx="231458"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reliably</a:t>
            </a:r>
            <a:endParaRPr sz="450">
              <a:solidFill>
                <a:prstClr val="black"/>
              </a:solidFill>
              <a:latin typeface="Arial"/>
              <a:cs typeface="Arial"/>
            </a:endParaRPr>
          </a:p>
        </p:txBody>
      </p:sp>
      <p:sp>
        <p:nvSpPr>
          <p:cNvPr id="47" name="object 47"/>
          <p:cNvSpPr/>
          <p:nvPr/>
        </p:nvSpPr>
        <p:spPr>
          <a:xfrm>
            <a:off x="2951656" y="5594615"/>
            <a:ext cx="120491" cy="120491"/>
          </a:xfrm>
          <a:custGeom>
            <a:avLst/>
            <a:gdLst/>
            <a:ahLst/>
            <a:cxnLst/>
            <a:rect l="l" t="t" r="r" b="b"/>
            <a:pathLst>
              <a:path w="160655" h="160654">
                <a:moveTo>
                  <a:pt x="160578" y="0"/>
                </a:moveTo>
                <a:lnTo>
                  <a:pt x="0" y="0"/>
                </a:lnTo>
                <a:lnTo>
                  <a:pt x="0" y="160566"/>
                </a:lnTo>
                <a:lnTo>
                  <a:pt x="160578" y="160566"/>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48" name="object 48"/>
          <p:cNvSpPr txBox="1"/>
          <p:nvPr/>
        </p:nvSpPr>
        <p:spPr>
          <a:xfrm>
            <a:off x="3086996" y="5587195"/>
            <a:ext cx="671513" cy="78868"/>
          </a:xfrm>
          <a:prstGeom prst="rect">
            <a:avLst/>
          </a:prstGeom>
        </p:spPr>
        <p:txBody>
          <a:bodyPr vert="horz" wrap="square" lIns="0" tIns="9525" rIns="0" bIns="0" rtlCol="0">
            <a:spAutoFit/>
          </a:bodyPr>
          <a:lstStyle/>
          <a:p>
            <a:pPr marL="9525">
              <a:spcBef>
                <a:spcPts val="75"/>
              </a:spcBef>
            </a:pPr>
            <a:r>
              <a:rPr sz="450">
                <a:solidFill>
                  <a:srgbClr val="231F20"/>
                </a:solidFill>
                <a:latin typeface="Arial"/>
                <a:cs typeface="Arial"/>
              </a:rPr>
              <a:t>Place</a:t>
            </a:r>
            <a:r>
              <a:rPr sz="450" spc="45">
                <a:solidFill>
                  <a:srgbClr val="231F20"/>
                </a:solidFill>
                <a:latin typeface="Arial"/>
                <a:cs typeface="Arial"/>
              </a:rPr>
              <a:t> </a:t>
            </a:r>
            <a:r>
              <a:rPr sz="450" spc="41">
                <a:solidFill>
                  <a:srgbClr val="231F20"/>
                </a:solidFill>
                <a:latin typeface="Arial"/>
                <a:cs typeface="Arial"/>
              </a:rPr>
              <a:t>with</a:t>
            </a:r>
            <a:r>
              <a:rPr sz="450" spc="45">
                <a:solidFill>
                  <a:srgbClr val="231F20"/>
                </a:solidFill>
                <a:latin typeface="Arial"/>
                <a:cs typeface="Arial"/>
              </a:rPr>
              <a:t> </a:t>
            </a:r>
            <a:r>
              <a:rPr sz="450" spc="-8">
                <a:solidFill>
                  <a:srgbClr val="231F20"/>
                </a:solidFill>
                <a:latin typeface="Arial"/>
                <a:cs typeface="Arial"/>
              </a:rPr>
              <a:t>appropriate</a:t>
            </a:r>
            <a:endParaRPr sz="450">
              <a:solidFill>
                <a:prstClr val="black"/>
              </a:solidFill>
              <a:latin typeface="Arial"/>
              <a:cs typeface="Arial"/>
            </a:endParaRPr>
          </a:p>
        </p:txBody>
      </p:sp>
      <p:sp>
        <p:nvSpPr>
          <p:cNvPr id="49" name="object 49"/>
          <p:cNvSpPr txBox="1"/>
          <p:nvPr/>
        </p:nvSpPr>
        <p:spPr>
          <a:xfrm>
            <a:off x="3086995" y="5634820"/>
            <a:ext cx="396716"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management</a:t>
            </a:r>
            <a:endParaRPr sz="450">
              <a:solidFill>
                <a:prstClr val="black"/>
              </a:solidFill>
              <a:latin typeface="Arial"/>
              <a:cs typeface="Arial"/>
            </a:endParaRPr>
          </a:p>
        </p:txBody>
      </p:sp>
      <p:sp>
        <p:nvSpPr>
          <p:cNvPr id="50" name="object 50"/>
          <p:cNvSpPr txBox="1"/>
          <p:nvPr/>
        </p:nvSpPr>
        <p:spPr>
          <a:xfrm>
            <a:off x="1544177" y="5571004"/>
            <a:ext cx="284321" cy="159659"/>
          </a:xfrm>
          <a:prstGeom prst="rect">
            <a:avLst/>
          </a:prstGeom>
        </p:spPr>
        <p:txBody>
          <a:bodyPr vert="horz" wrap="square" lIns="0" tIns="9525" rIns="0" bIns="0" rtlCol="0">
            <a:spAutoFit/>
          </a:bodyPr>
          <a:lstStyle/>
          <a:p>
            <a:pPr marL="9525">
              <a:spcBef>
                <a:spcPts val="75"/>
              </a:spcBef>
            </a:pPr>
            <a:r>
              <a:rPr sz="975" spc="-19">
                <a:solidFill>
                  <a:srgbClr val="0E4633"/>
                </a:solidFill>
                <a:latin typeface="Gotham Bold"/>
                <a:cs typeface="Gotham Bold"/>
              </a:rPr>
              <a:t>KEY</a:t>
            </a:r>
            <a:endParaRPr sz="975">
              <a:solidFill>
                <a:prstClr val="black"/>
              </a:solidFill>
              <a:latin typeface="Gotham Bold"/>
              <a:cs typeface="Gotham Bold"/>
            </a:endParaRPr>
          </a:p>
        </p:txBody>
      </p:sp>
    </p:spTree>
    <p:extLst>
      <p:ext uri="{BB962C8B-B14F-4D97-AF65-F5344CB8AC3E}">
        <p14:creationId xmlns:p14="http://schemas.microsoft.com/office/powerpoint/2010/main" val="3379377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97C65-21C2-0036-095D-8B102ACF1028}"/>
            </a:ext>
          </a:extLst>
        </p:cNvPr>
        <p:cNvGrpSpPr/>
        <p:nvPr/>
      </p:nvGrpSpPr>
      <p:grpSpPr>
        <a:xfrm>
          <a:off x="0" y="0"/>
          <a:ext cx="0" cy="0"/>
          <a:chOff x="0" y="0"/>
          <a:chExt cx="0" cy="0"/>
        </a:xfrm>
      </p:grpSpPr>
      <p:pic>
        <p:nvPicPr>
          <p:cNvPr id="2" name="Content Placeholder 1" descr="Generated chart">
            <a:extLst>
              <a:ext uri="{FF2B5EF4-FFF2-40B4-BE49-F238E27FC236}">
                <a16:creationId xmlns:a16="http://schemas.microsoft.com/office/drawing/2014/main" id="{38F2E0E3-2FA9-18F5-7313-480FAC845D92}"/>
              </a:ext>
            </a:extLst>
          </p:cNvPr>
          <p:cNvPicPr>
            <a:picLocks noGrp="1" noChangeAspect="1"/>
          </p:cNvPicPr>
          <p:nvPr>
            <p:ph idx="4294967295"/>
          </p:nvPr>
        </p:nvPicPr>
        <p:blipFill>
          <a:blip r:embed="rId2"/>
          <a:stretch>
            <a:fillRect/>
          </a:stretch>
        </p:blipFill>
        <p:spPr>
          <a:xfrm>
            <a:off x="1524001" y="857250"/>
            <a:ext cx="5182791" cy="2944416"/>
          </a:xfrm>
          <a:prstGeom prst="rect">
            <a:avLst/>
          </a:prstGeom>
        </p:spPr>
      </p:pic>
      <p:pic>
        <p:nvPicPr>
          <p:cNvPr id="5" name="Content Placeholder 4" descr="A map of the u. s. state with weather forecasts&#10;&#10;AI-generated content may be incorrect.">
            <a:extLst>
              <a:ext uri="{FF2B5EF4-FFF2-40B4-BE49-F238E27FC236}">
                <a16:creationId xmlns:a16="http://schemas.microsoft.com/office/drawing/2014/main" id="{865A4962-D89B-85D6-4114-AF02528F4E5B}"/>
              </a:ext>
            </a:extLst>
          </p:cNvPr>
          <p:cNvPicPr>
            <a:picLocks noGrp="1" noChangeAspect="1"/>
          </p:cNvPicPr>
          <p:nvPr>
            <p:ph idx="4294967295"/>
          </p:nvPr>
        </p:nvPicPr>
        <p:blipFill>
          <a:blip r:embed="rId3"/>
          <a:stretch>
            <a:fillRect/>
          </a:stretch>
        </p:blipFill>
        <p:spPr>
          <a:xfrm>
            <a:off x="1524001" y="3498057"/>
            <a:ext cx="4804172" cy="2690813"/>
          </a:xfrm>
          <a:prstGeom prst="rect">
            <a:avLst/>
          </a:prstGeom>
        </p:spPr>
      </p:pic>
      <p:pic>
        <p:nvPicPr>
          <p:cNvPr id="3" name="Content Placeholder 4" descr="Generated chart">
            <a:extLst>
              <a:ext uri="{FF2B5EF4-FFF2-40B4-BE49-F238E27FC236}">
                <a16:creationId xmlns:a16="http://schemas.microsoft.com/office/drawing/2014/main" id="{C85BEB71-AB2D-A83B-1AB3-DAC7892A4391}"/>
              </a:ext>
            </a:extLst>
          </p:cNvPr>
          <p:cNvPicPr>
            <a:picLocks noChangeAspect="1"/>
          </p:cNvPicPr>
          <p:nvPr/>
        </p:nvPicPr>
        <p:blipFill>
          <a:blip r:embed="rId4"/>
          <a:stretch>
            <a:fillRect/>
          </a:stretch>
        </p:blipFill>
        <p:spPr>
          <a:xfrm>
            <a:off x="5700169" y="2131792"/>
            <a:ext cx="5139206" cy="2942203"/>
          </a:xfrm>
          <a:prstGeom prst="rect">
            <a:avLst/>
          </a:prstGeom>
        </p:spPr>
      </p:pic>
      <p:sp>
        <p:nvSpPr>
          <p:cNvPr id="4" name="TextBox 3">
            <a:extLst>
              <a:ext uri="{FF2B5EF4-FFF2-40B4-BE49-F238E27FC236}">
                <a16:creationId xmlns:a16="http://schemas.microsoft.com/office/drawing/2014/main" id="{35B8C0BE-0E47-85EA-30EC-4B679CEF5418}"/>
              </a:ext>
            </a:extLst>
          </p:cNvPr>
          <p:cNvSpPr txBox="1"/>
          <p:nvPr/>
        </p:nvSpPr>
        <p:spPr>
          <a:xfrm>
            <a:off x="7286934" y="1222274"/>
            <a:ext cx="2444545" cy="646331"/>
          </a:xfrm>
          <a:prstGeom prst="rect">
            <a:avLst/>
          </a:prstGeom>
          <a:noFill/>
        </p:spPr>
        <p:txBody>
          <a:bodyPr wrap="square" rtlCol="0">
            <a:spAutoFit/>
          </a:bodyPr>
          <a:lstStyle/>
          <a:p>
            <a:r>
              <a:rPr lang="en-US" sz="3600" b="1" dirty="0">
                <a:solidFill>
                  <a:prstClr val="white"/>
                </a:solidFill>
                <a:latin typeface="Calibri" panose="020F0502020204030204"/>
              </a:rPr>
              <a:t>RAINFALL</a:t>
            </a:r>
          </a:p>
        </p:txBody>
      </p:sp>
    </p:spTree>
    <p:extLst>
      <p:ext uri="{BB962C8B-B14F-4D97-AF65-F5344CB8AC3E}">
        <p14:creationId xmlns:p14="http://schemas.microsoft.com/office/powerpoint/2010/main" val="253459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1" y="2430114"/>
            <a:ext cx="3761899" cy="1564466"/>
          </a:xfrm>
          <a:prstGeom prst="rect">
            <a:avLst/>
          </a:prstGeom>
          <a:solidFill>
            <a:srgbClr val="E7ECEA"/>
          </a:solidFill>
        </p:spPr>
        <p:txBody>
          <a:bodyPr vert="horz" wrap="square" lIns="0" tIns="170497" rIns="0" bIns="0" rtlCol="0">
            <a:spAutoFit/>
          </a:bodyPr>
          <a:lstStyle/>
          <a:p>
            <a:pPr>
              <a:spcBef>
                <a:spcPts val="1342"/>
              </a:spcBef>
            </a:pPr>
            <a:endParaRPr sz="1200">
              <a:solidFill>
                <a:prstClr val="black"/>
              </a:solidFill>
              <a:latin typeface="Times New Roman"/>
              <a:cs typeface="Times New Roman"/>
            </a:endParaRPr>
          </a:p>
          <a:p>
            <a:pPr marL="310038" marR="285750" indent="-171450">
              <a:lnSpc>
                <a:spcPts val="1200"/>
              </a:lnSpc>
              <a:buFontTx/>
              <a:buChar char="•"/>
              <a:tabLst>
                <a:tab pos="310038" algn="l"/>
              </a:tabLst>
            </a:pPr>
            <a:r>
              <a:rPr sz="1200" spc="-8">
                <a:solidFill>
                  <a:srgbClr val="231F20"/>
                </a:solidFill>
                <a:latin typeface="Gotham Book"/>
                <a:cs typeface="Gotham Book"/>
              </a:rPr>
              <a:t>Features</a:t>
            </a:r>
            <a:r>
              <a:rPr sz="1200" spc="-26">
                <a:solidFill>
                  <a:srgbClr val="231F20"/>
                </a:solidFill>
                <a:latin typeface="Gotham Book"/>
                <a:cs typeface="Gotham Book"/>
              </a:rPr>
              <a:t> </a:t>
            </a:r>
            <a:r>
              <a:rPr sz="1200">
                <a:solidFill>
                  <a:srgbClr val="231F20"/>
                </a:solidFill>
                <a:latin typeface="Gotham Book"/>
                <a:cs typeface="Gotham Book"/>
              </a:rPr>
              <a:t>a</a:t>
            </a:r>
            <a:r>
              <a:rPr sz="1200" spc="-26">
                <a:solidFill>
                  <a:srgbClr val="231F20"/>
                </a:solidFill>
                <a:latin typeface="Gotham Book"/>
                <a:cs typeface="Gotham Book"/>
              </a:rPr>
              <a:t> </a:t>
            </a:r>
            <a:r>
              <a:rPr sz="1200" spc="-8">
                <a:solidFill>
                  <a:srgbClr val="231F20"/>
                </a:solidFill>
                <a:latin typeface="Gotham Book"/>
                <a:cs typeface="Gotham Book"/>
              </a:rPr>
              <a:t>semi-</a:t>
            </a:r>
            <a:r>
              <a:rPr sz="1200">
                <a:solidFill>
                  <a:srgbClr val="231F20"/>
                </a:solidFill>
                <a:latin typeface="Gotham Book"/>
                <a:cs typeface="Gotham Book"/>
              </a:rPr>
              <a:t>flex</a:t>
            </a:r>
            <a:r>
              <a:rPr sz="1200" spc="-26">
                <a:solidFill>
                  <a:srgbClr val="231F20"/>
                </a:solidFill>
                <a:latin typeface="Gotham Book"/>
                <a:cs typeface="Gotham Book"/>
              </a:rPr>
              <a:t> </a:t>
            </a:r>
            <a:r>
              <a:rPr sz="1200">
                <a:solidFill>
                  <a:srgbClr val="231F20"/>
                </a:solidFill>
                <a:latin typeface="Gotham Book"/>
                <a:cs typeface="Gotham Book"/>
              </a:rPr>
              <a:t>ear</a:t>
            </a:r>
            <a:r>
              <a:rPr sz="1200" spc="-26">
                <a:solidFill>
                  <a:srgbClr val="231F20"/>
                </a:solidFill>
                <a:latin typeface="Gotham Book"/>
                <a:cs typeface="Gotham Book"/>
              </a:rPr>
              <a:t> </a:t>
            </a:r>
            <a:r>
              <a:rPr sz="1200">
                <a:solidFill>
                  <a:srgbClr val="231F20"/>
                </a:solidFill>
                <a:latin typeface="Gotham Book"/>
                <a:cs typeface="Gotham Book"/>
              </a:rPr>
              <a:t>that</a:t>
            </a:r>
            <a:r>
              <a:rPr sz="1200" spc="-26">
                <a:solidFill>
                  <a:srgbClr val="231F20"/>
                </a:solidFill>
                <a:latin typeface="Gotham Book"/>
                <a:cs typeface="Gotham Book"/>
              </a:rPr>
              <a:t> </a:t>
            </a:r>
            <a:r>
              <a:rPr sz="1200">
                <a:solidFill>
                  <a:srgbClr val="231F20"/>
                </a:solidFill>
                <a:latin typeface="Gotham Book"/>
                <a:cs typeface="Gotham Book"/>
              </a:rPr>
              <a:t>can</a:t>
            </a:r>
            <a:r>
              <a:rPr sz="1200" spc="-26">
                <a:solidFill>
                  <a:srgbClr val="231F20"/>
                </a:solidFill>
                <a:latin typeface="Gotham Book"/>
                <a:cs typeface="Gotham Book"/>
              </a:rPr>
              <a:t> </a:t>
            </a:r>
            <a:r>
              <a:rPr sz="1200">
                <a:solidFill>
                  <a:srgbClr val="231F20"/>
                </a:solidFill>
                <a:latin typeface="Gotham Book"/>
                <a:cs typeface="Gotham Book"/>
              </a:rPr>
              <a:t>adapt</a:t>
            </a:r>
            <a:r>
              <a:rPr sz="1200" spc="-26">
                <a:solidFill>
                  <a:srgbClr val="231F20"/>
                </a:solidFill>
                <a:latin typeface="Gotham Book"/>
                <a:cs typeface="Gotham Book"/>
              </a:rPr>
              <a:t> </a:t>
            </a:r>
            <a:r>
              <a:rPr sz="1200" spc="-19">
                <a:solidFill>
                  <a:srgbClr val="231F20"/>
                </a:solidFill>
                <a:latin typeface="Gotham Book"/>
                <a:cs typeface="Gotham Book"/>
              </a:rPr>
              <a:t>to </a:t>
            </a:r>
            <a:r>
              <a:rPr sz="1200">
                <a:solidFill>
                  <a:srgbClr val="231F20"/>
                </a:solidFill>
                <a:latin typeface="Gotham Book"/>
                <a:cs typeface="Gotham Book"/>
              </a:rPr>
              <a:t>multiple</a:t>
            </a:r>
            <a:r>
              <a:rPr sz="1200" spc="-45">
                <a:solidFill>
                  <a:srgbClr val="231F20"/>
                </a:solidFill>
                <a:latin typeface="Gotham Book"/>
                <a:cs typeface="Gotham Book"/>
              </a:rPr>
              <a:t> </a:t>
            </a:r>
            <a:r>
              <a:rPr sz="1200">
                <a:solidFill>
                  <a:srgbClr val="231F20"/>
                </a:solidFill>
                <a:latin typeface="Gotham Book"/>
                <a:cs typeface="Gotham Book"/>
              </a:rPr>
              <a:t>population</a:t>
            </a:r>
            <a:r>
              <a:rPr sz="1200" spc="-45">
                <a:solidFill>
                  <a:srgbClr val="231F20"/>
                </a:solidFill>
                <a:latin typeface="Gotham Book"/>
                <a:cs typeface="Gotham Book"/>
              </a:rPr>
              <a:t> </a:t>
            </a:r>
            <a:r>
              <a:rPr sz="1200">
                <a:solidFill>
                  <a:srgbClr val="231F20"/>
                </a:solidFill>
                <a:latin typeface="Gotham Book"/>
                <a:cs typeface="Gotham Book"/>
              </a:rPr>
              <a:t>zones</a:t>
            </a:r>
            <a:r>
              <a:rPr sz="1200" spc="-41">
                <a:solidFill>
                  <a:srgbClr val="231F20"/>
                </a:solidFill>
                <a:latin typeface="Gotham Book"/>
                <a:cs typeface="Gotham Book"/>
              </a:rPr>
              <a:t> </a:t>
            </a:r>
            <a:r>
              <a:rPr sz="1200">
                <a:solidFill>
                  <a:srgbClr val="231F20"/>
                </a:solidFill>
                <a:latin typeface="Gotham Book"/>
                <a:cs typeface="Gotham Book"/>
              </a:rPr>
              <a:t>and</a:t>
            </a:r>
            <a:r>
              <a:rPr sz="1200" spc="-45">
                <a:solidFill>
                  <a:srgbClr val="231F20"/>
                </a:solidFill>
                <a:latin typeface="Gotham Book"/>
                <a:cs typeface="Gotham Book"/>
              </a:rPr>
              <a:t> </a:t>
            </a:r>
            <a:r>
              <a:rPr sz="1200">
                <a:solidFill>
                  <a:srgbClr val="231F20"/>
                </a:solidFill>
                <a:latin typeface="Gotham Book"/>
                <a:cs typeface="Gotham Book"/>
              </a:rPr>
              <a:t>yield</a:t>
            </a:r>
            <a:r>
              <a:rPr sz="1200" spc="-45">
                <a:solidFill>
                  <a:srgbClr val="231F20"/>
                </a:solidFill>
                <a:latin typeface="Gotham Book"/>
                <a:cs typeface="Gotham Book"/>
              </a:rPr>
              <a:t> </a:t>
            </a:r>
            <a:r>
              <a:rPr sz="1200" spc="-8">
                <a:solidFill>
                  <a:srgbClr val="231F20"/>
                </a:solidFill>
                <a:latin typeface="Gotham Book"/>
                <a:cs typeface="Gotham Book"/>
              </a:rPr>
              <a:t>levels</a:t>
            </a:r>
            <a:endParaRPr sz="1200">
              <a:solidFill>
                <a:prstClr val="black"/>
              </a:solidFill>
              <a:latin typeface="Gotham Book"/>
              <a:cs typeface="Gotham Book"/>
            </a:endParaRPr>
          </a:p>
          <a:p>
            <a:pPr marL="310038" marR="507683" indent="-171450">
              <a:lnSpc>
                <a:spcPts val="1200"/>
              </a:lnSpc>
              <a:spcBef>
                <a:spcPts val="1080"/>
              </a:spcBef>
              <a:buFontTx/>
              <a:buChar char="•"/>
              <a:tabLst>
                <a:tab pos="310038" algn="l"/>
              </a:tabLst>
            </a:pPr>
            <a:r>
              <a:rPr sz="1200">
                <a:solidFill>
                  <a:srgbClr val="231F20"/>
                </a:solidFill>
                <a:latin typeface="Gotham Book"/>
                <a:cs typeface="Gotham Book"/>
              </a:rPr>
              <a:t>Delivers</a:t>
            </a:r>
            <a:r>
              <a:rPr sz="1200" spc="-45">
                <a:solidFill>
                  <a:srgbClr val="231F20"/>
                </a:solidFill>
                <a:latin typeface="Gotham Book"/>
                <a:cs typeface="Gotham Book"/>
              </a:rPr>
              <a:t> </a:t>
            </a:r>
            <a:r>
              <a:rPr sz="1200" spc="-8">
                <a:solidFill>
                  <a:srgbClr val="231F20"/>
                </a:solidFill>
                <a:latin typeface="Gotham Book"/>
                <a:cs typeface="Gotham Book"/>
              </a:rPr>
              <a:t>consistent</a:t>
            </a:r>
            <a:r>
              <a:rPr sz="1200" spc="-41">
                <a:solidFill>
                  <a:srgbClr val="231F20"/>
                </a:solidFill>
                <a:latin typeface="Gotham Book"/>
                <a:cs typeface="Gotham Book"/>
              </a:rPr>
              <a:t> </a:t>
            </a:r>
            <a:r>
              <a:rPr sz="1200">
                <a:solidFill>
                  <a:srgbClr val="231F20"/>
                </a:solidFill>
                <a:latin typeface="Gotham Book"/>
                <a:cs typeface="Gotham Book"/>
              </a:rPr>
              <a:t>results</a:t>
            </a:r>
            <a:r>
              <a:rPr sz="1200" spc="-45">
                <a:solidFill>
                  <a:srgbClr val="231F20"/>
                </a:solidFill>
                <a:latin typeface="Gotham Book"/>
                <a:cs typeface="Gotham Book"/>
              </a:rPr>
              <a:t> </a:t>
            </a:r>
            <a:r>
              <a:rPr sz="1200">
                <a:solidFill>
                  <a:srgbClr val="231F20"/>
                </a:solidFill>
                <a:latin typeface="Gotham Book"/>
                <a:cs typeface="Gotham Book"/>
              </a:rPr>
              <a:t>in</a:t>
            </a:r>
            <a:r>
              <a:rPr sz="1200" spc="-41">
                <a:solidFill>
                  <a:srgbClr val="231F20"/>
                </a:solidFill>
                <a:latin typeface="Gotham Book"/>
                <a:cs typeface="Gotham Book"/>
              </a:rPr>
              <a:t> </a:t>
            </a:r>
            <a:r>
              <a:rPr sz="1200" spc="-15">
                <a:solidFill>
                  <a:srgbClr val="231F20"/>
                </a:solidFill>
                <a:latin typeface="Gotham Book"/>
                <a:cs typeface="Gotham Book"/>
              </a:rPr>
              <a:t>high-</a:t>
            </a:r>
            <a:r>
              <a:rPr sz="1200" spc="-8">
                <a:solidFill>
                  <a:srgbClr val="231F20"/>
                </a:solidFill>
                <a:latin typeface="Gotham Book"/>
                <a:cs typeface="Gotham Book"/>
              </a:rPr>
              <a:t>yield environments</a:t>
            </a:r>
            <a:endParaRPr sz="1200">
              <a:solidFill>
                <a:prstClr val="black"/>
              </a:solidFill>
              <a:latin typeface="Gotham Book"/>
              <a:cs typeface="Gotham Book"/>
            </a:endParaRPr>
          </a:p>
          <a:p>
            <a:pPr marL="310038" marR="323374" indent="-171450">
              <a:lnSpc>
                <a:spcPts val="1200"/>
              </a:lnSpc>
              <a:spcBef>
                <a:spcPts val="1080"/>
              </a:spcBef>
              <a:buFontTx/>
              <a:buChar char="•"/>
              <a:tabLst>
                <a:tab pos="310038" algn="l"/>
              </a:tabLst>
            </a:pPr>
            <a:r>
              <a:rPr sz="1200">
                <a:solidFill>
                  <a:srgbClr val="231F20"/>
                </a:solidFill>
                <a:latin typeface="Gotham Book"/>
                <a:cs typeface="Gotham Book"/>
              </a:rPr>
              <a:t>Apply</a:t>
            </a:r>
            <a:r>
              <a:rPr sz="1200" spc="-41">
                <a:solidFill>
                  <a:srgbClr val="231F20"/>
                </a:solidFill>
                <a:latin typeface="Gotham Book"/>
                <a:cs typeface="Gotham Book"/>
              </a:rPr>
              <a:t> </a:t>
            </a:r>
            <a:r>
              <a:rPr sz="1200" spc="-15">
                <a:solidFill>
                  <a:srgbClr val="231F20"/>
                </a:solidFill>
                <a:latin typeface="Gotham Book"/>
                <a:cs typeface="Gotham Book"/>
              </a:rPr>
              <a:t>late-</a:t>
            </a:r>
            <a:r>
              <a:rPr sz="1200">
                <a:solidFill>
                  <a:srgbClr val="231F20"/>
                </a:solidFill>
                <a:latin typeface="Gotham Book"/>
                <a:cs typeface="Gotham Book"/>
              </a:rPr>
              <a:t>season</a:t>
            </a:r>
            <a:r>
              <a:rPr sz="1200" spc="-41">
                <a:solidFill>
                  <a:srgbClr val="231F20"/>
                </a:solidFill>
                <a:latin typeface="Gotham Book"/>
                <a:cs typeface="Gotham Book"/>
              </a:rPr>
              <a:t> </a:t>
            </a:r>
            <a:r>
              <a:rPr sz="1200">
                <a:solidFill>
                  <a:srgbClr val="231F20"/>
                </a:solidFill>
                <a:latin typeface="Gotham Book"/>
                <a:cs typeface="Gotham Book"/>
              </a:rPr>
              <a:t>nitrogen</a:t>
            </a:r>
            <a:r>
              <a:rPr sz="1200" spc="-38">
                <a:solidFill>
                  <a:srgbClr val="231F20"/>
                </a:solidFill>
                <a:latin typeface="Gotham Book"/>
                <a:cs typeface="Gotham Book"/>
              </a:rPr>
              <a:t> </a:t>
            </a:r>
            <a:r>
              <a:rPr sz="1200">
                <a:solidFill>
                  <a:srgbClr val="231F20"/>
                </a:solidFill>
                <a:latin typeface="Gotham Book"/>
                <a:cs typeface="Gotham Book"/>
              </a:rPr>
              <a:t>and</a:t>
            </a:r>
            <a:r>
              <a:rPr sz="1200" spc="-41">
                <a:solidFill>
                  <a:srgbClr val="231F20"/>
                </a:solidFill>
                <a:latin typeface="Gotham Book"/>
                <a:cs typeface="Gotham Book"/>
              </a:rPr>
              <a:t> </a:t>
            </a:r>
            <a:r>
              <a:rPr sz="1200" spc="-8">
                <a:solidFill>
                  <a:srgbClr val="231F20"/>
                </a:solidFill>
                <a:latin typeface="Gotham Book"/>
                <a:cs typeface="Gotham Book"/>
              </a:rPr>
              <a:t>fungicide </a:t>
            </a:r>
            <a:r>
              <a:rPr sz="1200">
                <a:solidFill>
                  <a:srgbClr val="231F20"/>
                </a:solidFill>
                <a:latin typeface="Gotham Book"/>
                <a:cs typeface="Gotham Book"/>
              </a:rPr>
              <a:t>to</a:t>
            </a:r>
            <a:r>
              <a:rPr sz="1200" spc="-30">
                <a:solidFill>
                  <a:srgbClr val="231F20"/>
                </a:solidFill>
                <a:latin typeface="Gotham Book"/>
                <a:cs typeface="Gotham Book"/>
              </a:rPr>
              <a:t> </a:t>
            </a:r>
            <a:r>
              <a:rPr sz="1200">
                <a:solidFill>
                  <a:srgbClr val="231F20"/>
                </a:solidFill>
                <a:latin typeface="Gotham Book"/>
                <a:cs typeface="Gotham Book"/>
              </a:rPr>
              <a:t>maximize</a:t>
            </a:r>
            <a:r>
              <a:rPr sz="1200" spc="-30">
                <a:solidFill>
                  <a:srgbClr val="231F20"/>
                </a:solidFill>
                <a:latin typeface="Gotham Book"/>
                <a:cs typeface="Gotham Book"/>
              </a:rPr>
              <a:t> </a:t>
            </a:r>
            <a:r>
              <a:rPr sz="1200" spc="-8">
                <a:solidFill>
                  <a:srgbClr val="231F20"/>
                </a:solidFill>
                <a:latin typeface="Gotham Book"/>
                <a:cs typeface="Gotham Book"/>
              </a:rPr>
              <a:t>yield</a:t>
            </a:r>
            <a:endParaRPr sz="1200">
              <a:solidFill>
                <a:prstClr val="black"/>
              </a:solidFill>
              <a:latin typeface="Gotham Book"/>
              <a:cs typeface="Gotham Book"/>
            </a:endParaRPr>
          </a:p>
        </p:txBody>
      </p:sp>
      <p:sp>
        <p:nvSpPr>
          <p:cNvPr id="3" name="object 3"/>
          <p:cNvSpPr/>
          <p:nvPr/>
        </p:nvSpPr>
        <p:spPr>
          <a:xfrm>
            <a:off x="1524001" y="857252"/>
            <a:ext cx="9142095" cy="802481"/>
          </a:xfrm>
          <a:custGeom>
            <a:avLst/>
            <a:gdLst/>
            <a:ahLst/>
            <a:cxnLst/>
            <a:rect l="l" t="t" r="r" b="b"/>
            <a:pathLst>
              <a:path w="12189460" h="1069975">
                <a:moveTo>
                  <a:pt x="12188952" y="0"/>
                </a:moveTo>
                <a:lnTo>
                  <a:pt x="0" y="0"/>
                </a:lnTo>
                <a:lnTo>
                  <a:pt x="0" y="1069848"/>
                </a:lnTo>
                <a:lnTo>
                  <a:pt x="12188952" y="1069848"/>
                </a:lnTo>
                <a:lnTo>
                  <a:pt x="12188952"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4" name="object 4"/>
          <p:cNvSpPr txBox="1">
            <a:spLocks noGrp="1"/>
          </p:cNvSpPr>
          <p:nvPr>
            <p:ph type="title"/>
          </p:nvPr>
        </p:nvSpPr>
        <p:spPr>
          <a:xfrm>
            <a:off x="1653123" y="1112920"/>
            <a:ext cx="2138363" cy="508216"/>
          </a:xfrm>
        </p:spPr>
        <p:txBody>
          <a:bodyPr vert="horz" wrap="square" lIns="0" tIns="9525" rIns="0" bIns="0" rtlCol="0" anchor="ctr">
            <a:spAutoFit/>
          </a:bodyPr>
          <a:lstStyle/>
          <a:p>
            <a:r>
              <a:rPr lang="en-US"/>
              <a:t>A642-32</a:t>
            </a:r>
          </a:p>
        </p:txBody>
      </p:sp>
      <p:sp>
        <p:nvSpPr>
          <p:cNvPr id="49" name="object 49"/>
          <p:cNvSpPr txBox="1">
            <a:spLocks noGrp="1"/>
          </p:cNvSpPr>
          <p:nvPr>
            <p:ph type="ftr" sz="quarter" idx="5"/>
          </p:nvPr>
        </p:nvSpPr>
        <p:spPr>
          <a:xfrm>
            <a:off x="1848910" y="5813967"/>
            <a:ext cx="8494183" cy="147637"/>
          </a:xfrm>
        </p:spPr>
        <p:txBody>
          <a:bodyPr vert="horz" wrap="square" lIns="0" tIns="9049" rIns="0" bIns="0" rtlCol="0" anchor="ctr">
            <a:spAutoFit/>
          </a:bodyPr>
          <a:lstStyle/>
          <a:p>
            <a:r>
              <a:rPr lang="en-US">
                <a:solidFill>
                  <a:prstClr val="white"/>
                </a:solidFill>
              </a:rPr>
              <a:t>COMPANY CONFIDENTIAL – Not for Distribution</a:t>
            </a:r>
          </a:p>
          <a:p>
            <a:r>
              <a:rPr lang="en-US">
                <a:solidFill>
                  <a:prstClr val="white"/>
                </a:solidFill>
              </a:rPr>
              <a:t>Performance may vary from location to location and from year to year, as local growing, soil and weather conditions may vary. Growers should evaluate data from multiple locations and years whenever possible and should consider the impacts of these conditions on the grower’s fields.</a:t>
            </a:r>
          </a:p>
        </p:txBody>
      </p:sp>
      <p:pic>
        <p:nvPicPr>
          <p:cNvPr id="51" name="Picture Placeholder 50" descr="A field of corn with dried corn&#10;&#10;AI-generated content may be incorrect.">
            <a:extLst>
              <a:ext uri="{FF2B5EF4-FFF2-40B4-BE49-F238E27FC236}">
                <a16:creationId xmlns:a16="http://schemas.microsoft.com/office/drawing/2014/main" id="{D117D15B-4419-C62A-EED3-79F35CBC109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828" r="1828"/>
          <a:stretch>
            <a:fillRect/>
          </a:stretch>
        </p:blipFill>
        <p:spPr/>
      </p:pic>
      <p:sp>
        <p:nvSpPr>
          <p:cNvPr id="5" name="object 5"/>
          <p:cNvSpPr txBox="1"/>
          <p:nvPr/>
        </p:nvSpPr>
        <p:spPr>
          <a:xfrm>
            <a:off x="1653123" y="1682214"/>
            <a:ext cx="559594" cy="182742"/>
          </a:xfrm>
          <a:prstGeom prst="rect">
            <a:avLst/>
          </a:prstGeom>
        </p:spPr>
        <p:txBody>
          <a:bodyPr vert="horz" wrap="square" lIns="0" tIns="9525" rIns="0" bIns="0" rtlCol="0">
            <a:spAutoFit/>
          </a:bodyPr>
          <a:lstStyle/>
          <a:p>
            <a:pPr marL="9525">
              <a:spcBef>
                <a:spcPts val="75"/>
              </a:spcBef>
            </a:pPr>
            <a:r>
              <a:rPr sz="1125" spc="-8">
                <a:solidFill>
                  <a:srgbClr val="0E4633"/>
                </a:solidFill>
                <a:latin typeface="Gotham Bold"/>
                <a:cs typeface="Gotham Bold"/>
              </a:rPr>
              <a:t>TRAITS</a:t>
            </a:r>
            <a:endParaRPr sz="1125">
              <a:solidFill>
                <a:prstClr val="black"/>
              </a:solidFill>
              <a:latin typeface="Gotham Bold"/>
              <a:cs typeface="Gotham Bold"/>
            </a:endParaRPr>
          </a:p>
        </p:txBody>
      </p:sp>
      <p:grpSp>
        <p:nvGrpSpPr>
          <p:cNvPr id="6" name="object 6"/>
          <p:cNvGrpSpPr/>
          <p:nvPr/>
        </p:nvGrpSpPr>
        <p:grpSpPr>
          <a:xfrm>
            <a:off x="4199898" y="932754"/>
            <a:ext cx="6226016" cy="651510"/>
            <a:chOff x="3567863" y="100672"/>
            <a:chExt cx="8301355" cy="868680"/>
          </a:xfrm>
        </p:grpSpPr>
        <p:sp>
          <p:nvSpPr>
            <p:cNvPr id="7" name="object 7"/>
            <p:cNvSpPr/>
            <p:nvPr/>
          </p:nvSpPr>
          <p:spPr>
            <a:xfrm>
              <a:off x="10954499" y="105485"/>
              <a:ext cx="915035" cy="864235"/>
            </a:xfrm>
            <a:custGeom>
              <a:avLst/>
              <a:gdLst/>
              <a:ahLst/>
              <a:cxnLst/>
              <a:rect l="l" t="t" r="r" b="b"/>
              <a:pathLst>
                <a:path w="915034" h="864235">
                  <a:moveTo>
                    <a:pt x="168605" y="823048"/>
                  </a:moveTo>
                  <a:lnTo>
                    <a:pt x="161747" y="803478"/>
                  </a:lnTo>
                  <a:lnTo>
                    <a:pt x="147231" y="762050"/>
                  </a:lnTo>
                  <a:lnTo>
                    <a:pt x="133337" y="722414"/>
                  </a:lnTo>
                  <a:lnTo>
                    <a:pt x="109435" y="654240"/>
                  </a:lnTo>
                  <a:lnTo>
                    <a:pt x="98221" y="654240"/>
                  </a:lnTo>
                  <a:lnTo>
                    <a:pt x="98221" y="762050"/>
                  </a:lnTo>
                  <a:lnTo>
                    <a:pt x="69303" y="762050"/>
                  </a:lnTo>
                  <a:lnTo>
                    <a:pt x="83489" y="722414"/>
                  </a:lnTo>
                  <a:lnTo>
                    <a:pt x="98221" y="762050"/>
                  </a:lnTo>
                  <a:lnTo>
                    <a:pt x="98221" y="654240"/>
                  </a:lnTo>
                  <a:lnTo>
                    <a:pt x="58623" y="654240"/>
                  </a:lnTo>
                  <a:lnTo>
                    <a:pt x="0" y="822794"/>
                  </a:lnTo>
                  <a:lnTo>
                    <a:pt x="48717" y="822794"/>
                  </a:lnTo>
                  <a:lnTo>
                    <a:pt x="56248" y="803478"/>
                  </a:lnTo>
                  <a:lnTo>
                    <a:pt x="112344" y="803478"/>
                  </a:lnTo>
                  <a:lnTo>
                    <a:pt x="119773" y="822794"/>
                  </a:lnTo>
                  <a:lnTo>
                    <a:pt x="119862" y="823048"/>
                  </a:lnTo>
                  <a:lnTo>
                    <a:pt x="168605" y="823048"/>
                  </a:lnTo>
                  <a:close/>
                </a:path>
                <a:path w="915034" h="864235">
                  <a:moveTo>
                    <a:pt x="271157" y="759955"/>
                  </a:moveTo>
                  <a:lnTo>
                    <a:pt x="260413" y="718375"/>
                  </a:lnTo>
                  <a:lnTo>
                    <a:pt x="269506" y="700963"/>
                  </a:lnTo>
                  <a:lnTo>
                    <a:pt x="228180" y="700963"/>
                  </a:lnTo>
                  <a:lnTo>
                    <a:pt x="228180" y="746391"/>
                  </a:lnTo>
                  <a:lnTo>
                    <a:pt x="228180" y="764997"/>
                  </a:lnTo>
                  <a:lnTo>
                    <a:pt x="218986" y="770229"/>
                  </a:lnTo>
                  <a:lnTo>
                    <a:pt x="202526" y="770229"/>
                  </a:lnTo>
                  <a:lnTo>
                    <a:pt x="195948" y="763587"/>
                  </a:lnTo>
                  <a:lnTo>
                    <a:pt x="195948" y="746391"/>
                  </a:lnTo>
                  <a:lnTo>
                    <a:pt x="203873" y="739609"/>
                  </a:lnTo>
                  <a:lnTo>
                    <a:pt x="220256" y="739609"/>
                  </a:lnTo>
                  <a:lnTo>
                    <a:pt x="228180" y="746391"/>
                  </a:lnTo>
                  <a:lnTo>
                    <a:pt x="228180" y="700963"/>
                  </a:lnTo>
                  <a:lnTo>
                    <a:pt x="204939" y="700963"/>
                  </a:lnTo>
                  <a:lnTo>
                    <a:pt x="198780" y="702081"/>
                  </a:lnTo>
                  <a:lnTo>
                    <a:pt x="163626" y="722223"/>
                  </a:lnTo>
                  <a:lnTo>
                    <a:pt x="154051" y="752500"/>
                  </a:lnTo>
                  <a:lnTo>
                    <a:pt x="157949" y="775106"/>
                  </a:lnTo>
                  <a:lnTo>
                    <a:pt x="169227" y="793737"/>
                  </a:lnTo>
                  <a:lnTo>
                    <a:pt x="187210" y="806399"/>
                  </a:lnTo>
                  <a:lnTo>
                    <a:pt x="211264" y="811060"/>
                  </a:lnTo>
                  <a:lnTo>
                    <a:pt x="214350" y="811060"/>
                  </a:lnTo>
                  <a:lnTo>
                    <a:pt x="220167" y="811403"/>
                  </a:lnTo>
                  <a:lnTo>
                    <a:pt x="223113" y="808913"/>
                  </a:lnTo>
                  <a:lnTo>
                    <a:pt x="224028" y="809421"/>
                  </a:lnTo>
                  <a:lnTo>
                    <a:pt x="225501" y="810526"/>
                  </a:lnTo>
                  <a:lnTo>
                    <a:pt x="225501" y="821931"/>
                  </a:lnTo>
                  <a:lnTo>
                    <a:pt x="221170" y="827557"/>
                  </a:lnTo>
                  <a:lnTo>
                    <a:pt x="221056" y="827709"/>
                  </a:lnTo>
                  <a:lnTo>
                    <a:pt x="209918" y="827709"/>
                  </a:lnTo>
                  <a:lnTo>
                    <a:pt x="202095" y="827163"/>
                  </a:lnTo>
                  <a:lnTo>
                    <a:pt x="193852" y="825195"/>
                  </a:lnTo>
                  <a:lnTo>
                    <a:pt x="185496" y="821321"/>
                  </a:lnTo>
                  <a:lnTo>
                    <a:pt x="177330" y="815086"/>
                  </a:lnTo>
                  <a:lnTo>
                    <a:pt x="156337" y="844080"/>
                  </a:lnTo>
                  <a:lnTo>
                    <a:pt x="169443" y="853960"/>
                  </a:lnTo>
                  <a:lnTo>
                    <a:pt x="182473" y="859942"/>
                  </a:lnTo>
                  <a:lnTo>
                    <a:pt x="195503" y="862901"/>
                  </a:lnTo>
                  <a:lnTo>
                    <a:pt x="208572" y="863701"/>
                  </a:lnTo>
                  <a:lnTo>
                    <a:pt x="223837" y="862545"/>
                  </a:lnTo>
                  <a:lnTo>
                    <a:pt x="239306" y="858024"/>
                  </a:lnTo>
                  <a:lnTo>
                    <a:pt x="253479" y="848499"/>
                  </a:lnTo>
                  <a:lnTo>
                    <a:pt x="264820" y="832396"/>
                  </a:lnTo>
                  <a:lnTo>
                    <a:pt x="267030" y="827709"/>
                  </a:lnTo>
                  <a:lnTo>
                    <a:pt x="267106" y="827557"/>
                  </a:lnTo>
                  <a:lnTo>
                    <a:pt x="269011" y="820597"/>
                  </a:lnTo>
                  <a:lnTo>
                    <a:pt x="268960" y="808913"/>
                  </a:lnTo>
                  <a:lnTo>
                    <a:pt x="267373" y="800862"/>
                  </a:lnTo>
                  <a:lnTo>
                    <a:pt x="263144" y="792403"/>
                  </a:lnTo>
                  <a:lnTo>
                    <a:pt x="259334" y="788492"/>
                  </a:lnTo>
                  <a:lnTo>
                    <a:pt x="259334" y="785812"/>
                  </a:lnTo>
                  <a:lnTo>
                    <a:pt x="266039" y="777633"/>
                  </a:lnTo>
                  <a:lnTo>
                    <a:pt x="268592" y="770229"/>
                  </a:lnTo>
                  <a:lnTo>
                    <a:pt x="269532" y="767499"/>
                  </a:lnTo>
                  <a:lnTo>
                    <a:pt x="271157" y="759955"/>
                  </a:lnTo>
                  <a:close/>
                </a:path>
                <a:path w="915034" h="864235">
                  <a:moveTo>
                    <a:pt x="345440" y="702119"/>
                  </a:moveTo>
                  <a:lnTo>
                    <a:pt x="344081" y="702564"/>
                  </a:lnTo>
                  <a:lnTo>
                    <a:pt x="342036" y="702005"/>
                  </a:lnTo>
                  <a:lnTo>
                    <a:pt x="333844" y="702005"/>
                  </a:lnTo>
                  <a:lnTo>
                    <a:pt x="327710" y="705713"/>
                  </a:lnTo>
                  <a:lnTo>
                    <a:pt x="319112" y="709041"/>
                  </a:lnTo>
                  <a:lnTo>
                    <a:pt x="319112" y="702081"/>
                  </a:lnTo>
                  <a:lnTo>
                    <a:pt x="276313" y="702081"/>
                  </a:lnTo>
                  <a:lnTo>
                    <a:pt x="276313" y="823328"/>
                  </a:lnTo>
                  <a:lnTo>
                    <a:pt x="319176" y="823328"/>
                  </a:lnTo>
                  <a:lnTo>
                    <a:pt x="319176" y="765187"/>
                  </a:lnTo>
                  <a:lnTo>
                    <a:pt x="319341" y="757072"/>
                  </a:lnTo>
                  <a:lnTo>
                    <a:pt x="345440" y="741680"/>
                  </a:lnTo>
                  <a:lnTo>
                    <a:pt x="345440" y="702119"/>
                  </a:lnTo>
                  <a:close/>
                </a:path>
                <a:path w="915034" h="864235">
                  <a:moveTo>
                    <a:pt x="393801" y="702614"/>
                  </a:moveTo>
                  <a:lnTo>
                    <a:pt x="350443" y="702614"/>
                  </a:lnTo>
                  <a:lnTo>
                    <a:pt x="350443" y="822794"/>
                  </a:lnTo>
                  <a:lnTo>
                    <a:pt x="393801" y="822794"/>
                  </a:lnTo>
                  <a:lnTo>
                    <a:pt x="393801" y="702614"/>
                  </a:lnTo>
                  <a:close/>
                </a:path>
                <a:path w="915034" h="864235">
                  <a:moveTo>
                    <a:pt x="393801" y="652119"/>
                  </a:moveTo>
                  <a:lnTo>
                    <a:pt x="350443" y="652119"/>
                  </a:lnTo>
                  <a:lnTo>
                    <a:pt x="350443" y="689571"/>
                  </a:lnTo>
                  <a:lnTo>
                    <a:pt x="393801" y="689571"/>
                  </a:lnTo>
                  <a:lnTo>
                    <a:pt x="393801" y="652119"/>
                  </a:lnTo>
                  <a:close/>
                </a:path>
                <a:path w="915034" h="864235">
                  <a:moveTo>
                    <a:pt x="550316" y="668362"/>
                  </a:moveTo>
                  <a:lnTo>
                    <a:pt x="535774" y="660196"/>
                  </a:lnTo>
                  <a:lnTo>
                    <a:pt x="521119" y="654824"/>
                  </a:lnTo>
                  <a:lnTo>
                    <a:pt x="506628" y="651865"/>
                  </a:lnTo>
                  <a:lnTo>
                    <a:pt x="492569" y="650963"/>
                  </a:lnTo>
                  <a:lnTo>
                    <a:pt x="456984" y="657834"/>
                  </a:lnTo>
                  <a:lnTo>
                    <a:pt x="426885" y="676884"/>
                  </a:lnTo>
                  <a:lnTo>
                    <a:pt x="406057" y="705815"/>
                  </a:lnTo>
                  <a:lnTo>
                    <a:pt x="398284" y="742289"/>
                  </a:lnTo>
                  <a:lnTo>
                    <a:pt x="406057" y="778764"/>
                  </a:lnTo>
                  <a:lnTo>
                    <a:pt x="426885" y="807694"/>
                  </a:lnTo>
                  <a:lnTo>
                    <a:pt x="456984" y="826744"/>
                  </a:lnTo>
                  <a:lnTo>
                    <a:pt x="492569" y="833615"/>
                  </a:lnTo>
                  <a:lnTo>
                    <a:pt x="502805" y="833081"/>
                  </a:lnTo>
                  <a:lnTo>
                    <a:pt x="550265" y="814666"/>
                  </a:lnTo>
                  <a:lnTo>
                    <a:pt x="550265" y="739140"/>
                  </a:lnTo>
                  <a:lnTo>
                    <a:pt x="478955" y="739140"/>
                  </a:lnTo>
                  <a:lnTo>
                    <a:pt x="502589" y="768807"/>
                  </a:lnTo>
                  <a:lnTo>
                    <a:pt x="503123" y="786422"/>
                  </a:lnTo>
                  <a:lnTo>
                    <a:pt x="502653" y="786904"/>
                  </a:lnTo>
                  <a:lnTo>
                    <a:pt x="499516" y="787412"/>
                  </a:lnTo>
                  <a:lnTo>
                    <a:pt x="492836" y="787412"/>
                  </a:lnTo>
                  <a:lnTo>
                    <a:pt x="475678" y="784567"/>
                  </a:lnTo>
                  <a:lnTo>
                    <a:pt x="459930" y="776097"/>
                  </a:lnTo>
                  <a:lnTo>
                    <a:pt x="448411" y="762063"/>
                  </a:lnTo>
                  <a:lnTo>
                    <a:pt x="443953" y="742556"/>
                  </a:lnTo>
                  <a:lnTo>
                    <a:pt x="448208" y="723684"/>
                  </a:lnTo>
                  <a:lnTo>
                    <a:pt x="459384" y="709396"/>
                  </a:lnTo>
                  <a:lnTo>
                    <a:pt x="475145" y="700328"/>
                  </a:lnTo>
                  <a:lnTo>
                    <a:pt x="493115" y="697166"/>
                  </a:lnTo>
                  <a:lnTo>
                    <a:pt x="501319" y="697953"/>
                  </a:lnTo>
                  <a:lnTo>
                    <a:pt x="510565" y="700328"/>
                  </a:lnTo>
                  <a:lnTo>
                    <a:pt x="519557" y="704354"/>
                  </a:lnTo>
                  <a:lnTo>
                    <a:pt x="526986" y="710057"/>
                  </a:lnTo>
                  <a:lnTo>
                    <a:pt x="550316" y="668362"/>
                  </a:lnTo>
                  <a:close/>
                </a:path>
                <a:path w="915034" h="864235">
                  <a:moveTo>
                    <a:pt x="682739" y="762215"/>
                  </a:moveTo>
                  <a:lnTo>
                    <a:pt x="667867" y="721906"/>
                  </a:lnTo>
                  <a:lnTo>
                    <a:pt x="639762" y="703541"/>
                  </a:lnTo>
                  <a:lnTo>
                    <a:pt x="639762" y="762749"/>
                  </a:lnTo>
                  <a:lnTo>
                    <a:pt x="637946" y="771232"/>
                  </a:lnTo>
                  <a:lnTo>
                    <a:pt x="633183" y="777659"/>
                  </a:lnTo>
                  <a:lnTo>
                    <a:pt x="626465" y="781735"/>
                  </a:lnTo>
                  <a:lnTo>
                    <a:pt x="618807" y="783170"/>
                  </a:lnTo>
                  <a:lnTo>
                    <a:pt x="610539" y="781532"/>
                  </a:lnTo>
                  <a:lnTo>
                    <a:pt x="603897" y="777113"/>
                  </a:lnTo>
                  <a:lnTo>
                    <a:pt x="599465" y="770610"/>
                  </a:lnTo>
                  <a:lnTo>
                    <a:pt x="597852" y="762749"/>
                  </a:lnTo>
                  <a:lnTo>
                    <a:pt x="599655" y="754265"/>
                  </a:lnTo>
                  <a:lnTo>
                    <a:pt x="604418" y="747839"/>
                  </a:lnTo>
                  <a:lnTo>
                    <a:pt x="611136" y="743762"/>
                  </a:lnTo>
                  <a:lnTo>
                    <a:pt x="618807" y="742340"/>
                  </a:lnTo>
                  <a:lnTo>
                    <a:pt x="627062" y="743966"/>
                  </a:lnTo>
                  <a:lnTo>
                    <a:pt x="633717" y="748385"/>
                  </a:lnTo>
                  <a:lnTo>
                    <a:pt x="638149" y="754888"/>
                  </a:lnTo>
                  <a:lnTo>
                    <a:pt x="639648" y="762215"/>
                  </a:lnTo>
                  <a:lnTo>
                    <a:pt x="639762" y="762749"/>
                  </a:lnTo>
                  <a:lnTo>
                    <a:pt x="639762" y="703541"/>
                  </a:lnTo>
                  <a:lnTo>
                    <a:pt x="625551" y="698830"/>
                  </a:lnTo>
                  <a:lnTo>
                    <a:pt x="619112" y="698296"/>
                  </a:lnTo>
                  <a:lnTo>
                    <a:pt x="616826" y="698030"/>
                  </a:lnTo>
                  <a:lnTo>
                    <a:pt x="568134" y="721906"/>
                  </a:lnTo>
                  <a:lnTo>
                    <a:pt x="554342" y="762215"/>
                  </a:lnTo>
                  <a:lnTo>
                    <a:pt x="559244" y="786879"/>
                  </a:lnTo>
                  <a:lnTo>
                    <a:pt x="572757" y="807224"/>
                  </a:lnTo>
                  <a:lnTo>
                    <a:pt x="593039" y="821042"/>
                  </a:lnTo>
                  <a:lnTo>
                    <a:pt x="618274" y="826147"/>
                  </a:lnTo>
                  <a:lnTo>
                    <a:pt x="642734" y="821245"/>
                  </a:lnTo>
                  <a:lnTo>
                    <a:pt x="663295" y="807745"/>
                  </a:lnTo>
                  <a:lnTo>
                    <a:pt x="677456" y="787476"/>
                  </a:lnTo>
                  <a:lnTo>
                    <a:pt x="678357" y="783170"/>
                  </a:lnTo>
                  <a:lnTo>
                    <a:pt x="682625" y="762749"/>
                  </a:lnTo>
                  <a:lnTo>
                    <a:pt x="682739" y="762215"/>
                  </a:lnTo>
                  <a:close/>
                </a:path>
                <a:path w="915034" h="864235">
                  <a:moveTo>
                    <a:pt x="700646" y="57975"/>
                  </a:moveTo>
                  <a:lnTo>
                    <a:pt x="696112" y="35433"/>
                  </a:lnTo>
                  <a:lnTo>
                    <a:pt x="683742" y="16992"/>
                  </a:lnTo>
                  <a:lnTo>
                    <a:pt x="665403" y="4559"/>
                  </a:lnTo>
                  <a:lnTo>
                    <a:pt x="642912" y="0"/>
                  </a:lnTo>
                  <a:lnTo>
                    <a:pt x="252984" y="0"/>
                  </a:lnTo>
                  <a:lnTo>
                    <a:pt x="230492" y="4559"/>
                  </a:lnTo>
                  <a:lnTo>
                    <a:pt x="212140" y="16992"/>
                  </a:lnTo>
                  <a:lnTo>
                    <a:pt x="199771" y="35433"/>
                  </a:lnTo>
                  <a:lnTo>
                    <a:pt x="195249" y="57975"/>
                  </a:lnTo>
                  <a:lnTo>
                    <a:pt x="195249" y="530796"/>
                  </a:lnTo>
                  <a:lnTo>
                    <a:pt x="199771" y="553351"/>
                  </a:lnTo>
                  <a:lnTo>
                    <a:pt x="212140" y="571779"/>
                  </a:lnTo>
                  <a:lnTo>
                    <a:pt x="230492" y="584212"/>
                  </a:lnTo>
                  <a:lnTo>
                    <a:pt x="252984" y="588772"/>
                  </a:lnTo>
                  <a:lnTo>
                    <a:pt x="642912" y="588772"/>
                  </a:lnTo>
                  <a:lnTo>
                    <a:pt x="665403" y="584212"/>
                  </a:lnTo>
                  <a:lnTo>
                    <a:pt x="683742" y="571779"/>
                  </a:lnTo>
                  <a:lnTo>
                    <a:pt x="696112" y="553351"/>
                  </a:lnTo>
                  <a:lnTo>
                    <a:pt x="700646" y="530796"/>
                  </a:lnTo>
                  <a:lnTo>
                    <a:pt x="700646" y="57975"/>
                  </a:lnTo>
                  <a:close/>
                </a:path>
                <a:path w="915034" h="864235">
                  <a:moveTo>
                    <a:pt x="729716" y="653186"/>
                  </a:moveTo>
                  <a:lnTo>
                    <a:pt x="686904" y="653186"/>
                  </a:lnTo>
                  <a:lnTo>
                    <a:pt x="686904" y="822248"/>
                  </a:lnTo>
                  <a:lnTo>
                    <a:pt x="729716" y="822248"/>
                  </a:lnTo>
                  <a:lnTo>
                    <a:pt x="729716" y="653186"/>
                  </a:lnTo>
                  <a:close/>
                </a:path>
                <a:path w="915034" h="864235">
                  <a:moveTo>
                    <a:pt x="741680" y="11772"/>
                  </a:moveTo>
                  <a:lnTo>
                    <a:pt x="739241" y="11099"/>
                  </a:lnTo>
                  <a:lnTo>
                    <a:pt x="739241" y="13690"/>
                  </a:lnTo>
                  <a:lnTo>
                    <a:pt x="739241" y="18249"/>
                  </a:lnTo>
                  <a:lnTo>
                    <a:pt x="735457" y="17843"/>
                  </a:lnTo>
                  <a:lnTo>
                    <a:pt x="730364" y="17843"/>
                  </a:lnTo>
                  <a:lnTo>
                    <a:pt x="730364" y="13360"/>
                  </a:lnTo>
                  <a:lnTo>
                    <a:pt x="736879" y="13360"/>
                  </a:lnTo>
                  <a:lnTo>
                    <a:pt x="739241" y="13690"/>
                  </a:lnTo>
                  <a:lnTo>
                    <a:pt x="739241" y="11099"/>
                  </a:lnTo>
                  <a:lnTo>
                    <a:pt x="738632" y="10922"/>
                  </a:lnTo>
                  <a:lnTo>
                    <a:pt x="727925" y="10922"/>
                  </a:lnTo>
                  <a:lnTo>
                    <a:pt x="727925" y="28308"/>
                  </a:lnTo>
                  <a:lnTo>
                    <a:pt x="730364" y="28308"/>
                  </a:lnTo>
                  <a:lnTo>
                    <a:pt x="730364" y="20281"/>
                  </a:lnTo>
                  <a:lnTo>
                    <a:pt x="733298" y="20281"/>
                  </a:lnTo>
                  <a:lnTo>
                    <a:pt x="738505" y="28308"/>
                  </a:lnTo>
                  <a:lnTo>
                    <a:pt x="741438" y="28308"/>
                  </a:lnTo>
                  <a:lnTo>
                    <a:pt x="736193" y="20281"/>
                  </a:lnTo>
                  <a:lnTo>
                    <a:pt x="739140" y="20281"/>
                  </a:lnTo>
                  <a:lnTo>
                    <a:pt x="741680" y="18935"/>
                  </a:lnTo>
                  <a:lnTo>
                    <a:pt x="741680" y="18249"/>
                  </a:lnTo>
                  <a:lnTo>
                    <a:pt x="741680" y="13360"/>
                  </a:lnTo>
                  <a:lnTo>
                    <a:pt x="741680" y="11772"/>
                  </a:lnTo>
                  <a:close/>
                </a:path>
                <a:path w="915034" h="864235">
                  <a:moveTo>
                    <a:pt x="749833" y="10922"/>
                  </a:moveTo>
                  <a:lnTo>
                    <a:pt x="747382" y="8458"/>
                  </a:lnTo>
                  <a:lnTo>
                    <a:pt x="747382" y="12217"/>
                  </a:lnTo>
                  <a:lnTo>
                    <a:pt x="747382" y="27203"/>
                  </a:lnTo>
                  <a:lnTo>
                    <a:pt x="741159" y="33147"/>
                  </a:lnTo>
                  <a:lnTo>
                    <a:pt x="726579" y="33147"/>
                  </a:lnTo>
                  <a:lnTo>
                    <a:pt x="720344" y="27203"/>
                  </a:lnTo>
                  <a:lnTo>
                    <a:pt x="720344" y="12217"/>
                  </a:lnTo>
                  <a:lnTo>
                    <a:pt x="726579" y="6273"/>
                  </a:lnTo>
                  <a:lnTo>
                    <a:pt x="741159" y="6273"/>
                  </a:lnTo>
                  <a:lnTo>
                    <a:pt x="747382" y="12217"/>
                  </a:lnTo>
                  <a:lnTo>
                    <a:pt x="747382" y="8458"/>
                  </a:lnTo>
                  <a:lnTo>
                    <a:pt x="745223" y="6273"/>
                  </a:lnTo>
                  <a:lnTo>
                    <a:pt x="742784" y="3835"/>
                  </a:lnTo>
                  <a:lnTo>
                    <a:pt x="724954" y="3835"/>
                  </a:lnTo>
                  <a:lnTo>
                    <a:pt x="717905" y="10922"/>
                  </a:lnTo>
                  <a:lnTo>
                    <a:pt x="717905" y="28549"/>
                  </a:lnTo>
                  <a:lnTo>
                    <a:pt x="724954" y="35598"/>
                  </a:lnTo>
                  <a:lnTo>
                    <a:pt x="742784" y="35598"/>
                  </a:lnTo>
                  <a:lnTo>
                    <a:pt x="745236" y="33147"/>
                  </a:lnTo>
                  <a:lnTo>
                    <a:pt x="749833" y="28549"/>
                  </a:lnTo>
                  <a:lnTo>
                    <a:pt x="749833" y="10922"/>
                  </a:lnTo>
                  <a:close/>
                </a:path>
                <a:path w="915034" h="864235">
                  <a:moveTo>
                    <a:pt x="867308" y="653542"/>
                  </a:moveTo>
                  <a:lnTo>
                    <a:pt x="824992" y="653542"/>
                  </a:lnTo>
                  <a:lnTo>
                    <a:pt x="824953" y="699198"/>
                  </a:lnTo>
                  <a:lnTo>
                    <a:pt x="824496" y="699198"/>
                  </a:lnTo>
                  <a:lnTo>
                    <a:pt x="824103" y="699655"/>
                  </a:lnTo>
                  <a:lnTo>
                    <a:pt x="818502" y="697509"/>
                  </a:lnTo>
                  <a:lnTo>
                    <a:pt x="818502" y="757402"/>
                  </a:lnTo>
                  <a:lnTo>
                    <a:pt x="816838" y="765568"/>
                  </a:lnTo>
                  <a:lnTo>
                    <a:pt x="812469" y="772071"/>
                  </a:lnTo>
                  <a:lnTo>
                    <a:pt x="805903" y="776478"/>
                  </a:lnTo>
                  <a:lnTo>
                    <a:pt x="797826" y="778090"/>
                  </a:lnTo>
                  <a:lnTo>
                    <a:pt x="790016" y="776478"/>
                  </a:lnTo>
                  <a:lnTo>
                    <a:pt x="783196" y="772071"/>
                  </a:lnTo>
                  <a:lnTo>
                    <a:pt x="778421" y="765568"/>
                  </a:lnTo>
                  <a:lnTo>
                    <a:pt x="776605" y="757669"/>
                  </a:lnTo>
                  <a:lnTo>
                    <a:pt x="778421" y="749414"/>
                  </a:lnTo>
                  <a:lnTo>
                    <a:pt x="783196" y="742772"/>
                  </a:lnTo>
                  <a:lnTo>
                    <a:pt x="789978" y="738352"/>
                  </a:lnTo>
                  <a:lnTo>
                    <a:pt x="797826" y="736727"/>
                  </a:lnTo>
                  <a:lnTo>
                    <a:pt x="805903" y="738352"/>
                  </a:lnTo>
                  <a:lnTo>
                    <a:pt x="812482" y="742772"/>
                  </a:lnTo>
                  <a:lnTo>
                    <a:pt x="816914" y="749414"/>
                  </a:lnTo>
                  <a:lnTo>
                    <a:pt x="818502" y="757402"/>
                  </a:lnTo>
                  <a:lnTo>
                    <a:pt x="818502" y="697509"/>
                  </a:lnTo>
                  <a:lnTo>
                    <a:pt x="817740" y="697217"/>
                  </a:lnTo>
                  <a:lnTo>
                    <a:pt x="811339" y="695553"/>
                  </a:lnTo>
                  <a:lnTo>
                    <a:pt x="804824" y="694601"/>
                  </a:lnTo>
                  <a:lnTo>
                    <a:pt x="798093" y="694283"/>
                  </a:lnTo>
                  <a:lnTo>
                    <a:pt x="773455" y="699058"/>
                  </a:lnTo>
                  <a:lnTo>
                    <a:pt x="753110" y="712279"/>
                  </a:lnTo>
                  <a:lnTo>
                    <a:pt x="739267" y="732358"/>
                  </a:lnTo>
                  <a:lnTo>
                    <a:pt x="734225" y="757402"/>
                  </a:lnTo>
                  <a:lnTo>
                    <a:pt x="734161" y="757669"/>
                  </a:lnTo>
                  <a:lnTo>
                    <a:pt x="739063" y="782345"/>
                  </a:lnTo>
                  <a:lnTo>
                    <a:pt x="752563" y="802690"/>
                  </a:lnTo>
                  <a:lnTo>
                    <a:pt x="772833" y="816508"/>
                  </a:lnTo>
                  <a:lnTo>
                    <a:pt x="798093" y="821601"/>
                  </a:lnTo>
                  <a:lnTo>
                    <a:pt x="804278" y="821309"/>
                  </a:lnTo>
                  <a:lnTo>
                    <a:pt x="810945" y="820369"/>
                  </a:lnTo>
                  <a:lnTo>
                    <a:pt x="817930" y="818692"/>
                  </a:lnTo>
                  <a:lnTo>
                    <a:pt x="825055" y="816178"/>
                  </a:lnTo>
                  <a:lnTo>
                    <a:pt x="825055" y="822604"/>
                  </a:lnTo>
                  <a:lnTo>
                    <a:pt x="867308" y="822604"/>
                  </a:lnTo>
                  <a:lnTo>
                    <a:pt x="867308" y="816178"/>
                  </a:lnTo>
                  <a:lnTo>
                    <a:pt x="867308" y="778090"/>
                  </a:lnTo>
                  <a:lnTo>
                    <a:pt x="867308" y="736727"/>
                  </a:lnTo>
                  <a:lnTo>
                    <a:pt x="867308" y="699655"/>
                  </a:lnTo>
                  <a:lnTo>
                    <a:pt x="867308" y="653542"/>
                  </a:lnTo>
                  <a:close/>
                </a:path>
                <a:path w="915034" h="864235">
                  <a:moveTo>
                    <a:pt x="906259" y="644893"/>
                  </a:moveTo>
                  <a:lnTo>
                    <a:pt x="903820" y="644220"/>
                  </a:lnTo>
                  <a:lnTo>
                    <a:pt x="903820" y="646811"/>
                  </a:lnTo>
                  <a:lnTo>
                    <a:pt x="903820" y="651370"/>
                  </a:lnTo>
                  <a:lnTo>
                    <a:pt x="900036" y="650963"/>
                  </a:lnTo>
                  <a:lnTo>
                    <a:pt x="894943" y="650963"/>
                  </a:lnTo>
                  <a:lnTo>
                    <a:pt x="894943" y="646480"/>
                  </a:lnTo>
                  <a:lnTo>
                    <a:pt x="901458" y="646480"/>
                  </a:lnTo>
                  <a:lnTo>
                    <a:pt x="903820" y="646811"/>
                  </a:lnTo>
                  <a:lnTo>
                    <a:pt x="903820" y="644220"/>
                  </a:lnTo>
                  <a:lnTo>
                    <a:pt x="903211" y="644042"/>
                  </a:lnTo>
                  <a:lnTo>
                    <a:pt x="892505" y="644042"/>
                  </a:lnTo>
                  <a:lnTo>
                    <a:pt x="892505" y="661428"/>
                  </a:lnTo>
                  <a:lnTo>
                    <a:pt x="894943" y="661428"/>
                  </a:lnTo>
                  <a:lnTo>
                    <a:pt x="894943" y="653402"/>
                  </a:lnTo>
                  <a:lnTo>
                    <a:pt x="897877" y="653402"/>
                  </a:lnTo>
                  <a:lnTo>
                    <a:pt x="903084" y="661428"/>
                  </a:lnTo>
                  <a:lnTo>
                    <a:pt x="906018" y="661428"/>
                  </a:lnTo>
                  <a:lnTo>
                    <a:pt x="900772" y="653402"/>
                  </a:lnTo>
                  <a:lnTo>
                    <a:pt x="903719" y="653402"/>
                  </a:lnTo>
                  <a:lnTo>
                    <a:pt x="906259" y="652068"/>
                  </a:lnTo>
                  <a:lnTo>
                    <a:pt x="906259" y="651370"/>
                  </a:lnTo>
                  <a:lnTo>
                    <a:pt x="906259" y="646480"/>
                  </a:lnTo>
                  <a:lnTo>
                    <a:pt x="906259" y="644893"/>
                  </a:lnTo>
                  <a:close/>
                </a:path>
                <a:path w="915034" h="864235">
                  <a:moveTo>
                    <a:pt x="914412" y="644042"/>
                  </a:moveTo>
                  <a:lnTo>
                    <a:pt x="911961" y="641578"/>
                  </a:lnTo>
                  <a:lnTo>
                    <a:pt x="911961" y="645350"/>
                  </a:lnTo>
                  <a:lnTo>
                    <a:pt x="911961" y="660323"/>
                  </a:lnTo>
                  <a:lnTo>
                    <a:pt x="905738" y="666267"/>
                  </a:lnTo>
                  <a:lnTo>
                    <a:pt x="891159" y="666267"/>
                  </a:lnTo>
                  <a:lnTo>
                    <a:pt x="884923" y="660323"/>
                  </a:lnTo>
                  <a:lnTo>
                    <a:pt x="884923" y="645350"/>
                  </a:lnTo>
                  <a:lnTo>
                    <a:pt x="891159" y="639406"/>
                  </a:lnTo>
                  <a:lnTo>
                    <a:pt x="905738" y="639406"/>
                  </a:lnTo>
                  <a:lnTo>
                    <a:pt x="911961" y="645350"/>
                  </a:lnTo>
                  <a:lnTo>
                    <a:pt x="911961" y="641578"/>
                  </a:lnTo>
                  <a:lnTo>
                    <a:pt x="909815" y="639406"/>
                  </a:lnTo>
                  <a:lnTo>
                    <a:pt x="907364" y="636955"/>
                  </a:lnTo>
                  <a:lnTo>
                    <a:pt x="889533" y="636955"/>
                  </a:lnTo>
                  <a:lnTo>
                    <a:pt x="882484" y="644042"/>
                  </a:lnTo>
                  <a:lnTo>
                    <a:pt x="882484" y="661670"/>
                  </a:lnTo>
                  <a:lnTo>
                    <a:pt x="889533" y="668718"/>
                  </a:lnTo>
                  <a:lnTo>
                    <a:pt x="907364" y="668718"/>
                  </a:lnTo>
                  <a:lnTo>
                    <a:pt x="909815" y="666267"/>
                  </a:lnTo>
                  <a:lnTo>
                    <a:pt x="914412" y="661670"/>
                  </a:lnTo>
                  <a:lnTo>
                    <a:pt x="914412" y="644042"/>
                  </a:lnTo>
                  <a:close/>
                </a:path>
              </a:pathLst>
            </a:custGeom>
            <a:solidFill>
              <a:srgbClr val="FFFFFF"/>
            </a:solidFill>
          </p:spPr>
          <p:txBody>
            <a:bodyPr wrap="square" lIns="0" tIns="0" rIns="0" bIns="0" rtlCol="0"/>
            <a:lstStyle/>
            <a:p>
              <a:endParaRPr sz="1350">
                <a:solidFill>
                  <a:prstClr val="black"/>
                </a:solidFill>
                <a:latin typeface="Calibri" panose="020F0502020204030204"/>
              </a:endParaRPr>
            </a:p>
          </p:txBody>
        </p:sp>
        <p:sp>
          <p:nvSpPr>
            <p:cNvPr id="8" name="object 8"/>
            <p:cNvSpPr/>
            <p:nvPr/>
          </p:nvSpPr>
          <p:spPr>
            <a:xfrm>
              <a:off x="11153120" y="257928"/>
              <a:ext cx="386080" cy="431800"/>
            </a:xfrm>
            <a:custGeom>
              <a:avLst/>
              <a:gdLst/>
              <a:ahLst/>
              <a:cxnLst/>
              <a:rect l="l" t="t" r="r" b="b"/>
              <a:pathLst>
                <a:path w="386079" h="431800">
                  <a:moveTo>
                    <a:pt x="82191" y="0"/>
                  </a:moveTo>
                  <a:lnTo>
                    <a:pt x="39748" y="1445"/>
                  </a:lnTo>
                  <a:lnTo>
                    <a:pt x="0" y="6066"/>
                  </a:lnTo>
                  <a:lnTo>
                    <a:pt x="0" y="221000"/>
                  </a:lnTo>
                  <a:lnTo>
                    <a:pt x="10902" y="207682"/>
                  </a:lnTo>
                  <a:lnTo>
                    <a:pt x="23025" y="200842"/>
                  </a:lnTo>
                  <a:lnTo>
                    <a:pt x="44005" y="198323"/>
                  </a:lnTo>
                  <a:lnTo>
                    <a:pt x="81483" y="197963"/>
                  </a:lnTo>
                  <a:lnTo>
                    <a:pt x="122927" y="207162"/>
                  </a:lnTo>
                  <a:lnTo>
                    <a:pt x="169497" y="251026"/>
                  </a:lnTo>
                  <a:lnTo>
                    <a:pt x="186067" y="291408"/>
                  </a:lnTo>
                  <a:lnTo>
                    <a:pt x="189534" y="337320"/>
                  </a:lnTo>
                  <a:lnTo>
                    <a:pt x="189036" y="367775"/>
                  </a:lnTo>
                  <a:lnTo>
                    <a:pt x="189091" y="398507"/>
                  </a:lnTo>
                  <a:lnTo>
                    <a:pt x="189534" y="431795"/>
                  </a:lnTo>
                  <a:lnTo>
                    <a:pt x="385572" y="431795"/>
                  </a:lnTo>
                  <a:lnTo>
                    <a:pt x="385572" y="258783"/>
                  </a:lnTo>
                  <a:lnTo>
                    <a:pt x="364079" y="175844"/>
                  </a:lnTo>
                  <a:lnTo>
                    <a:pt x="342031" y="126671"/>
                  </a:lnTo>
                  <a:lnTo>
                    <a:pt x="306031" y="91891"/>
                  </a:lnTo>
                  <a:lnTo>
                    <a:pt x="242684" y="52129"/>
                  </a:lnTo>
                  <a:lnTo>
                    <a:pt x="181959" y="21599"/>
                  </a:lnTo>
                  <a:lnTo>
                    <a:pt x="129028" y="5470"/>
                  </a:lnTo>
                  <a:lnTo>
                    <a:pt x="82191" y="0"/>
                  </a:lnTo>
                  <a:close/>
                </a:path>
              </a:pathLst>
            </a:custGeom>
            <a:solidFill>
              <a:srgbClr val="84BD41"/>
            </a:solidFill>
          </p:spPr>
          <p:txBody>
            <a:bodyPr wrap="square" lIns="0" tIns="0" rIns="0" bIns="0" rtlCol="0"/>
            <a:lstStyle/>
            <a:p>
              <a:endParaRPr sz="1350">
                <a:solidFill>
                  <a:prstClr val="black"/>
                </a:solidFill>
                <a:latin typeface="Calibri" panose="020F0502020204030204"/>
              </a:endParaRPr>
            </a:p>
          </p:txBody>
        </p:sp>
        <p:sp>
          <p:nvSpPr>
            <p:cNvPr id="9" name="object 9"/>
            <p:cNvSpPr/>
            <p:nvPr/>
          </p:nvSpPr>
          <p:spPr>
            <a:xfrm>
              <a:off x="11342658" y="122877"/>
              <a:ext cx="196850" cy="394335"/>
            </a:xfrm>
            <a:custGeom>
              <a:avLst/>
              <a:gdLst/>
              <a:ahLst/>
              <a:cxnLst/>
              <a:rect l="l" t="t" r="r" b="b"/>
              <a:pathLst>
                <a:path w="196850" h="394334">
                  <a:moveTo>
                    <a:pt x="95656" y="0"/>
                  </a:moveTo>
                  <a:lnTo>
                    <a:pt x="62273" y="5525"/>
                  </a:lnTo>
                  <a:lnTo>
                    <a:pt x="31440" y="21178"/>
                  </a:lnTo>
                  <a:lnTo>
                    <a:pt x="8800" y="45578"/>
                  </a:lnTo>
                  <a:lnTo>
                    <a:pt x="0" y="77342"/>
                  </a:lnTo>
                  <a:lnTo>
                    <a:pt x="0" y="157060"/>
                  </a:lnTo>
                  <a:lnTo>
                    <a:pt x="4557" y="157061"/>
                  </a:lnTo>
                  <a:lnTo>
                    <a:pt x="20073" y="161934"/>
                  </a:lnTo>
                  <a:lnTo>
                    <a:pt x="95059" y="215518"/>
                  </a:lnTo>
                  <a:lnTo>
                    <a:pt x="137837" y="254838"/>
                  </a:lnTo>
                  <a:lnTo>
                    <a:pt x="162675" y="286519"/>
                  </a:lnTo>
                  <a:lnTo>
                    <a:pt x="179096" y="327281"/>
                  </a:lnTo>
                  <a:lnTo>
                    <a:pt x="196621" y="393839"/>
                  </a:lnTo>
                  <a:lnTo>
                    <a:pt x="196621" y="93294"/>
                  </a:lnTo>
                  <a:lnTo>
                    <a:pt x="186989" y="52308"/>
                  </a:lnTo>
                  <a:lnTo>
                    <a:pt x="162521" y="23172"/>
                  </a:lnTo>
                  <a:lnTo>
                    <a:pt x="129863" y="5774"/>
                  </a:lnTo>
                  <a:lnTo>
                    <a:pt x="95656" y="0"/>
                  </a:lnTo>
                  <a:close/>
                </a:path>
              </a:pathLst>
            </a:custGeom>
            <a:solidFill>
              <a:srgbClr val="FFC82D"/>
            </a:solidFill>
          </p:spPr>
          <p:txBody>
            <a:bodyPr wrap="square" lIns="0" tIns="0" rIns="0" bIns="0" rtlCol="0"/>
            <a:lstStyle/>
            <a:p>
              <a:endParaRPr sz="1350">
                <a:solidFill>
                  <a:prstClr val="black"/>
                </a:solidFill>
                <a:latin typeface="Calibri" panose="020F0502020204030204"/>
              </a:endParaRPr>
            </a:p>
          </p:txBody>
        </p:sp>
        <p:sp>
          <p:nvSpPr>
            <p:cNvPr id="10" name="object 10"/>
            <p:cNvSpPr/>
            <p:nvPr/>
          </p:nvSpPr>
          <p:spPr>
            <a:xfrm>
              <a:off x="11537807" y="257152"/>
              <a:ext cx="113664" cy="280035"/>
            </a:xfrm>
            <a:custGeom>
              <a:avLst/>
              <a:gdLst/>
              <a:ahLst/>
              <a:cxnLst/>
              <a:rect l="l" t="t" r="r" b="b"/>
              <a:pathLst>
                <a:path w="113665" h="280034">
                  <a:moveTo>
                    <a:pt x="80247" y="0"/>
                  </a:moveTo>
                  <a:lnTo>
                    <a:pt x="57529" y="1489"/>
                  </a:lnTo>
                  <a:lnTo>
                    <a:pt x="34313" y="7795"/>
                  </a:lnTo>
                  <a:lnTo>
                    <a:pt x="0" y="20718"/>
                  </a:lnTo>
                  <a:lnTo>
                    <a:pt x="2654" y="279633"/>
                  </a:lnTo>
                  <a:lnTo>
                    <a:pt x="18977" y="244623"/>
                  </a:lnTo>
                  <a:lnTo>
                    <a:pt x="31368" y="225388"/>
                  </a:lnTo>
                  <a:lnTo>
                    <a:pt x="46084" y="215121"/>
                  </a:lnTo>
                  <a:lnTo>
                    <a:pt x="69380" y="207014"/>
                  </a:lnTo>
                  <a:lnTo>
                    <a:pt x="92895" y="200673"/>
                  </a:lnTo>
                  <a:lnTo>
                    <a:pt x="106059" y="198818"/>
                  </a:lnTo>
                  <a:lnTo>
                    <a:pt x="111805" y="199290"/>
                  </a:lnTo>
                  <a:lnTo>
                    <a:pt x="113068" y="199928"/>
                  </a:lnTo>
                  <a:lnTo>
                    <a:pt x="113068" y="1528"/>
                  </a:lnTo>
                  <a:lnTo>
                    <a:pt x="80247" y="0"/>
                  </a:lnTo>
                  <a:close/>
                </a:path>
              </a:pathLst>
            </a:custGeom>
            <a:solidFill>
              <a:srgbClr val="046B38"/>
            </a:solidFill>
          </p:spPr>
          <p:txBody>
            <a:bodyPr wrap="square" lIns="0" tIns="0" rIns="0" bIns="0" rtlCol="0"/>
            <a:lstStyle/>
            <a:p>
              <a:endParaRPr sz="1350">
                <a:solidFill>
                  <a:prstClr val="black"/>
                </a:solidFill>
                <a:latin typeface="Calibri" panose="020F0502020204030204"/>
              </a:endParaRPr>
            </a:p>
          </p:txBody>
        </p:sp>
        <p:sp>
          <p:nvSpPr>
            <p:cNvPr id="11" name="object 11"/>
            <p:cNvSpPr/>
            <p:nvPr/>
          </p:nvSpPr>
          <p:spPr>
            <a:xfrm>
              <a:off x="11146635" y="100672"/>
              <a:ext cx="514350" cy="598805"/>
            </a:xfrm>
            <a:custGeom>
              <a:avLst/>
              <a:gdLst/>
              <a:ahLst/>
              <a:cxnLst/>
              <a:rect l="l" t="t" r="r" b="b"/>
              <a:pathLst>
                <a:path w="514350" h="598805">
                  <a:moveTo>
                    <a:pt x="455256" y="0"/>
                  </a:moveTo>
                  <a:lnTo>
                    <a:pt x="58712" y="0"/>
                  </a:lnTo>
                  <a:lnTo>
                    <a:pt x="35843" y="4637"/>
                  </a:lnTo>
                  <a:lnTo>
                    <a:pt x="17183" y="17279"/>
                  </a:lnTo>
                  <a:lnTo>
                    <a:pt x="4608" y="36020"/>
                  </a:lnTo>
                  <a:lnTo>
                    <a:pt x="0" y="58953"/>
                  </a:lnTo>
                  <a:lnTo>
                    <a:pt x="0" y="539800"/>
                  </a:lnTo>
                  <a:lnTo>
                    <a:pt x="4608" y="562733"/>
                  </a:lnTo>
                  <a:lnTo>
                    <a:pt x="17183" y="581474"/>
                  </a:lnTo>
                  <a:lnTo>
                    <a:pt x="35843" y="594116"/>
                  </a:lnTo>
                  <a:lnTo>
                    <a:pt x="58712" y="598754"/>
                  </a:lnTo>
                  <a:lnTo>
                    <a:pt x="455256" y="598754"/>
                  </a:lnTo>
                  <a:lnTo>
                    <a:pt x="478125" y="594116"/>
                  </a:lnTo>
                  <a:lnTo>
                    <a:pt x="494637" y="582929"/>
                  </a:lnTo>
                  <a:lnTo>
                    <a:pt x="58712" y="582929"/>
                  </a:lnTo>
                  <a:lnTo>
                    <a:pt x="42034" y="579545"/>
                  </a:lnTo>
                  <a:lnTo>
                    <a:pt x="28400" y="570309"/>
                  </a:lnTo>
                  <a:lnTo>
                    <a:pt x="19200" y="556601"/>
                  </a:lnTo>
                  <a:lnTo>
                    <a:pt x="15824" y="539800"/>
                  </a:lnTo>
                  <a:lnTo>
                    <a:pt x="15824" y="381406"/>
                  </a:lnTo>
                  <a:lnTo>
                    <a:pt x="29886" y="373032"/>
                  </a:lnTo>
                  <a:lnTo>
                    <a:pt x="45196" y="366795"/>
                  </a:lnTo>
                  <a:lnTo>
                    <a:pt x="61558" y="362900"/>
                  </a:lnTo>
                  <a:lnTo>
                    <a:pt x="64949" y="362635"/>
                  </a:lnTo>
                  <a:lnTo>
                    <a:pt x="15824" y="362635"/>
                  </a:lnTo>
                  <a:lnTo>
                    <a:pt x="15824" y="308292"/>
                  </a:lnTo>
                  <a:lnTo>
                    <a:pt x="30772" y="303291"/>
                  </a:lnTo>
                  <a:lnTo>
                    <a:pt x="46291" y="299632"/>
                  </a:lnTo>
                  <a:lnTo>
                    <a:pt x="62315" y="297385"/>
                  </a:lnTo>
                  <a:lnTo>
                    <a:pt x="78778" y="296621"/>
                  </a:lnTo>
                  <a:lnTo>
                    <a:pt x="152664" y="296621"/>
                  </a:lnTo>
                  <a:lnTo>
                    <a:pt x="138202" y="291452"/>
                  </a:lnTo>
                  <a:lnTo>
                    <a:pt x="15824" y="291452"/>
                  </a:lnTo>
                  <a:lnTo>
                    <a:pt x="15824" y="240906"/>
                  </a:lnTo>
                  <a:lnTo>
                    <a:pt x="30833" y="237339"/>
                  </a:lnTo>
                  <a:lnTo>
                    <a:pt x="46643" y="234648"/>
                  </a:lnTo>
                  <a:lnTo>
                    <a:pt x="62562" y="233033"/>
                  </a:lnTo>
                  <a:lnTo>
                    <a:pt x="75506" y="232596"/>
                  </a:lnTo>
                  <a:lnTo>
                    <a:pt x="167648" y="232596"/>
                  </a:lnTo>
                  <a:lnTo>
                    <a:pt x="138199" y="224510"/>
                  </a:lnTo>
                  <a:lnTo>
                    <a:pt x="15824" y="224510"/>
                  </a:lnTo>
                  <a:lnTo>
                    <a:pt x="15824" y="172440"/>
                  </a:lnTo>
                  <a:lnTo>
                    <a:pt x="31197" y="169627"/>
                  </a:lnTo>
                  <a:lnTo>
                    <a:pt x="46824" y="167587"/>
                  </a:lnTo>
                  <a:lnTo>
                    <a:pt x="62690" y="166345"/>
                  </a:lnTo>
                  <a:lnTo>
                    <a:pt x="78778" y="165925"/>
                  </a:lnTo>
                  <a:lnTo>
                    <a:pt x="178269" y="165925"/>
                  </a:lnTo>
                  <a:lnTo>
                    <a:pt x="162547" y="160983"/>
                  </a:lnTo>
                  <a:lnTo>
                    <a:pt x="141132" y="156260"/>
                  </a:lnTo>
                  <a:lnTo>
                    <a:pt x="15824" y="156260"/>
                  </a:lnTo>
                  <a:lnTo>
                    <a:pt x="15824" y="58953"/>
                  </a:lnTo>
                  <a:lnTo>
                    <a:pt x="19200" y="42147"/>
                  </a:lnTo>
                  <a:lnTo>
                    <a:pt x="28400" y="28440"/>
                  </a:lnTo>
                  <a:lnTo>
                    <a:pt x="42034" y="19207"/>
                  </a:lnTo>
                  <a:lnTo>
                    <a:pt x="58712" y="15824"/>
                  </a:lnTo>
                  <a:lnTo>
                    <a:pt x="494637" y="15824"/>
                  </a:lnTo>
                  <a:lnTo>
                    <a:pt x="478125" y="4637"/>
                  </a:lnTo>
                  <a:lnTo>
                    <a:pt x="455256" y="0"/>
                  </a:lnTo>
                  <a:close/>
                </a:path>
                <a:path w="514350" h="598805">
                  <a:moveTo>
                    <a:pt x="136497" y="361556"/>
                  </a:moveTo>
                  <a:lnTo>
                    <a:pt x="78778" y="361556"/>
                  </a:lnTo>
                  <a:lnTo>
                    <a:pt x="121511" y="370185"/>
                  </a:lnTo>
                  <a:lnTo>
                    <a:pt x="156414" y="393722"/>
                  </a:lnTo>
                  <a:lnTo>
                    <a:pt x="179940" y="428614"/>
                  </a:lnTo>
                  <a:lnTo>
                    <a:pt x="188569" y="471360"/>
                  </a:lnTo>
                  <a:lnTo>
                    <a:pt x="188569" y="582929"/>
                  </a:lnTo>
                  <a:lnTo>
                    <a:pt x="204393" y="582929"/>
                  </a:lnTo>
                  <a:lnTo>
                    <a:pt x="204393" y="471360"/>
                  </a:lnTo>
                  <a:lnTo>
                    <a:pt x="194522" y="422466"/>
                  </a:lnTo>
                  <a:lnTo>
                    <a:pt x="167603" y="382533"/>
                  </a:lnTo>
                  <a:lnTo>
                    <a:pt x="136497" y="361556"/>
                  </a:lnTo>
                  <a:close/>
                </a:path>
                <a:path w="514350" h="598805">
                  <a:moveTo>
                    <a:pt x="152664" y="296621"/>
                  </a:moveTo>
                  <a:lnTo>
                    <a:pt x="78778" y="296621"/>
                  </a:lnTo>
                  <a:lnTo>
                    <a:pt x="125225" y="302862"/>
                  </a:lnTo>
                  <a:lnTo>
                    <a:pt x="166964" y="320474"/>
                  </a:lnTo>
                  <a:lnTo>
                    <a:pt x="202326" y="347794"/>
                  </a:lnTo>
                  <a:lnTo>
                    <a:pt x="229648" y="383156"/>
                  </a:lnTo>
                  <a:lnTo>
                    <a:pt x="247263" y="424895"/>
                  </a:lnTo>
                  <a:lnTo>
                    <a:pt x="253504" y="471360"/>
                  </a:lnTo>
                  <a:lnTo>
                    <a:pt x="253504" y="582929"/>
                  </a:lnTo>
                  <a:lnTo>
                    <a:pt x="269341" y="582929"/>
                  </a:lnTo>
                  <a:lnTo>
                    <a:pt x="269341" y="471360"/>
                  </a:lnTo>
                  <a:lnTo>
                    <a:pt x="264417" y="428614"/>
                  </a:lnTo>
                  <a:lnTo>
                    <a:pt x="264308" y="427666"/>
                  </a:lnTo>
                  <a:lnTo>
                    <a:pt x="249972" y="387555"/>
                  </a:lnTo>
                  <a:lnTo>
                    <a:pt x="227476" y="352172"/>
                  </a:lnTo>
                  <a:lnTo>
                    <a:pt x="197965" y="322661"/>
                  </a:lnTo>
                  <a:lnTo>
                    <a:pt x="162582" y="300166"/>
                  </a:lnTo>
                  <a:lnTo>
                    <a:pt x="152664" y="296621"/>
                  </a:lnTo>
                  <a:close/>
                </a:path>
                <a:path w="514350" h="598805">
                  <a:moveTo>
                    <a:pt x="167648" y="232596"/>
                  </a:moveTo>
                  <a:lnTo>
                    <a:pt x="79874" y="232596"/>
                  </a:lnTo>
                  <a:lnTo>
                    <a:pt x="126915" y="237339"/>
                  </a:lnTo>
                  <a:lnTo>
                    <a:pt x="171751" y="251257"/>
                  </a:lnTo>
                  <a:lnTo>
                    <a:pt x="212325" y="273281"/>
                  </a:lnTo>
                  <a:lnTo>
                    <a:pt x="247676" y="302448"/>
                  </a:lnTo>
                  <a:lnTo>
                    <a:pt x="276844" y="337800"/>
                  </a:lnTo>
                  <a:lnTo>
                    <a:pt x="298868" y="378374"/>
                  </a:lnTo>
                  <a:lnTo>
                    <a:pt x="312786" y="423210"/>
                  </a:lnTo>
                  <a:lnTo>
                    <a:pt x="317639" y="471360"/>
                  </a:lnTo>
                  <a:lnTo>
                    <a:pt x="317639" y="582929"/>
                  </a:lnTo>
                  <a:lnTo>
                    <a:pt x="333463" y="582929"/>
                  </a:lnTo>
                  <a:lnTo>
                    <a:pt x="333463" y="471360"/>
                  </a:lnTo>
                  <a:lnTo>
                    <a:pt x="329360" y="425578"/>
                  </a:lnTo>
                  <a:lnTo>
                    <a:pt x="317543" y="382533"/>
                  </a:lnTo>
                  <a:lnTo>
                    <a:pt x="298693" y="342809"/>
                  </a:lnTo>
                  <a:lnTo>
                    <a:pt x="273567" y="307261"/>
                  </a:lnTo>
                  <a:lnTo>
                    <a:pt x="242871" y="276564"/>
                  </a:lnTo>
                  <a:lnTo>
                    <a:pt x="207325" y="251436"/>
                  </a:lnTo>
                  <a:lnTo>
                    <a:pt x="167648" y="232596"/>
                  </a:lnTo>
                  <a:close/>
                </a:path>
                <a:path w="514350" h="598805">
                  <a:moveTo>
                    <a:pt x="178269" y="165925"/>
                  </a:moveTo>
                  <a:lnTo>
                    <a:pt x="78778" y="165925"/>
                  </a:lnTo>
                  <a:lnTo>
                    <a:pt x="128342" y="169922"/>
                  </a:lnTo>
                  <a:lnTo>
                    <a:pt x="175400" y="181496"/>
                  </a:lnTo>
                  <a:lnTo>
                    <a:pt x="219313" y="200015"/>
                  </a:lnTo>
                  <a:lnTo>
                    <a:pt x="258888" y="224510"/>
                  </a:lnTo>
                  <a:lnTo>
                    <a:pt x="295151" y="255381"/>
                  </a:lnTo>
                  <a:lnTo>
                    <a:pt x="325798" y="290968"/>
                  </a:lnTo>
                  <a:lnTo>
                    <a:pt x="350747" y="330988"/>
                  </a:lnTo>
                  <a:lnTo>
                    <a:pt x="369358" y="374810"/>
                  </a:lnTo>
                  <a:lnTo>
                    <a:pt x="380993" y="421806"/>
                  </a:lnTo>
                  <a:lnTo>
                    <a:pt x="385013" y="471360"/>
                  </a:lnTo>
                  <a:lnTo>
                    <a:pt x="385013" y="582929"/>
                  </a:lnTo>
                  <a:lnTo>
                    <a:pt x="400837" y="582929"/>
                  </a:lnTo>
                  <a:lnTo>
                    <a:pt x="400837" y="458063"/>
                  </a:lnTo>
                  <a:lnTo>
                    <a:pt x="411002" y="423210"/>
                  </a:lnTo>
                  <a:lnTo>
                    <a:pt x="411493" y="422466"/>
                  </a:lnTo>
                  <a:lnTo>
                    <a:pt x="421294" y="408952"/>
                  </a:lnTo>
                  <a:lnTo>
                    <a:pt x="400837" y="408952"/>
                  </a:lnTo>
                  <a:lnTo>
                    <a:pt x="400818" y="372757"/>
                  </a:lnTo>
                  <a:lnTo>
                    <a:pt x="385000" y="372757"/>
                  </a:lnTo>
                  <a:lnTo>
                    <a:pt x="385000" y="372552"/>
                  </a:lnTo>
                  <a:lnTo>
                    <a:pt x="384034" y="370185"/>
                  </a:lnTo>
                  <a:lnTo>
                    <a:pt x="375431" y="347262"/>
                  </a:lnTo>
                  <a:lnTo>
                    <a:pt x="363835" y="322835"/>
                  </a:lnTo>
                  <a:lnTo>
                    <a:pt x="350364" y="299632"/>
                  </a:lnTo>
                  <a:lnTo>
                    <a:pt x="335051" y="277609"/>
                  </a:lnTo>
                  <a:lnTo>
                    <a:pt x="335053" y="258305"/>
                  </a:lnTo>
                  <a:lnTo>
                    <a:pt x="319239" y="258305"/>
                  </a:lnTo>
                  <a:lnTo>
                    <a:pt x="308351" y="246628"/>
                  </a:lnTo>
                  <a:lnTo>
                    <a:pt x="296903" y="235502"/>
                  </a:lnTo>
                  <a:lnTo>
                    <a:pt x="284917" y="224947"/>
                  </a:lnTo>
                  <a:lnTo>
                    <a:pt x="272414" y="214985"/>
                  </a:lnTo>
                  <a:lnTo>
                    <a:pt x="272425" y="203758"/>
                  </a:lnTo>
                  <a:lnTo>
                    <a:pt x="256603" y="203758"/>
                  </a:lnTo>
                  <a:lnTo>
                    <a:pt x="244111" y="195846"/>
                  </a:lnTo>
                  <a:lnTo>
                    <a:pt x="231241" y="188502"/>
                  </a:lnTo>
                  <a:lnTo>
                    <a:pt x="218009" y="181745"/>
                  </a:lnTo>
                  <a:lnTo>
                    <a:pt x="204431" y="175590"/>
                  </a:lnTo>
                  <a:lnTo>
                    <a:pt x="204450" y="169227"/>
                  </a:lnTo>
                  <a:lnTo>
                    <a:pt x="188772" y="169227"/>
                  </a:lnTo>
                  <a:lnTo>
                    <a:pt x="178269" y="165925"/>
                  </a:lnTo>
                  <a:close/>
                </a:path>
                <a:path w="514350" h="598805">
                  <a:moveTo>
                    <a:pt x="513968" y="362203"/>
                  </a:moveTo>
                  <a:lnTo>
                    <a:pt x="498144" y="362203"/>
                  </a:lnTo>
                  <a:lnTo>
                    <a:pt x="498144" y="539800"/>
                  </a:lnTo>
                  <a:lnTo>
                    <a:pt x="494768" y="556601"/>
                  </a:lnTo>
                  <a:lnTo>
                    <a:pt x="485568" y="570309"/>
                  </a:lnTo>
                  <a:lnTo>
                    <a:pt x="471934" y="579545"/>
                  </a:lnTo>
                  <a:lnTo>
                    <a:pt x="455256" y="582929"/>
                  </a:lnTo>
                  <a:lnTo>
                    <a:pt x="494637" y="582929"/>
                  </a:lnTo>
                  <a:lnTo>
                    <a:pt x="496785" y="581474"/>
                  </a:lnTo>
                  <a:lnTo>
                    <a:pt x="509360" y="562733"/>
                  </a:lnTo>
                  <a:lnTo>
                    <a:pt x="513968" y="539800"/>
                  </a:lnTo>
                  <a:lnTo>
                    <a:pt x="513968" y="362203"/>
                  </a:lnTo>
                  <a:close/>
                </a:path>
                <a:path w="514350" h="598805">
                  <a:moveTo>
                    <a:pt x="513968" y="297040"/>
                  </a:moveTo>
                  <a:lnTo>
                    <a:pt x="498144" y="297040"/>
                  </a:lnTo>
                  <a:lnTo>
                    <a:pt x="498144" y="346290"/>
                  </a:lnTo>
                  <a:lnTo>
                    <a:pt x="468126" y="352843"/>
                  </a:lnTo>
                  <a:lnTo>
                    <a:pt x="441275" y="366101"/>
                  </a:lnTo>
                  <a:lnTo>
                    <a:pt x="418533" y="385118"/>
                  </a:lnTo>
                  <a:lnTo>
                    <a:pt x="400837" y="408952"/>
                  </a:lnTo>
                  <a:lnTo>
                    <a:pt x="421294" y="408952"/>
                  </a:lnTo>
                  <a:lnTo>
                    <a:pt x="432341" y="393722"/>
                  </a:lnTo>
                  <a:lnTo>
                    <a:pt x="462221" y="372552"/>
                  </a:lnTo>
                  <a:lnTo>
                    <a:pt x="498144" y="362203"/>
                  </a:lnTo>
                  <a:lnTo>
                    <a:pt x="513968" y="362203"/>
                  </a:lnTo>
                  <a:lnTo>
                    <a:pt x="513968" y="297040"/>
                  </a:lnTo>
                  <a:close/>
                </a:path>
                <a:path w="514350" h="598805">
                  <a:moveTo>
                    <a:pt x="361230" y="39052"/>
                  </a:moveTo>
                  <a:lnTo>
                    <a:pt x="335076" y="39052"/>
                  </a:lnTo>
                  <a:lnTo>
                    <a:pt x="355275" y="52824"/>
                  </a:lnTo>
                  <a:lnTo>
                    <a:pt x="370993" y="71429"/>
                  </a:lnTo>
                  <a:lnTo>
                    <a:pt x="381237" y="93861"/>
                  </a:lnTo>
                  <a:lnTo>
                    <a:pt x="385013" y="119113"/>
                  </a:lnTo>
                  <a:lnTo>
                    <a:pt x="385000" y="372757"/>
                  </a:lnTo>
                  <a:lnTo>
                    <a:pt x="400818" y="372757"/>
                  </a:lnTo>
                  <a:lnTo>
                    <a:pt x="400799" y="334797"/>
                  </a:lnTo>
                  <a:lnTo>
                    <a:pt x="422254" y="320114"/>
                  </a:lnTo>
                  <a:lnTo>
                    <a:pt x="432768" y="315036"/>
                  </a:lnTo>
                  <a:lnTo>
                    <a:pt x="400837" y="315036"/>
                  </a:lnTo>
                  <a:lnTo>
                    <a:pt x="400735" y="258800"/>
                  </a:lnTo>
                  <a:lnTo>
                    <a:pt x="423456" y="248587"/>
                  </a:lnTo>
                  <a:lnTo>
                    <a:pt x="446312" y="241096"/>
                  </a:lnTo>
                  <a:lnTo>
                    <a:pt x="400837" y="241096"/>
                  </a:lnTo>
                  <a:lnTo>
                    <a:pt x="400837" y="185966"/>
                  </a:lnTo>
                  <a:lnTo>
                    <a:pt x="424060" y="178150"/>
                  </a:lnTo>
                  <a:lnTo>
                    <a:pt x="448071" y="172189"/>
                  </a:lnTo>
                  <a:lnTo>
                    <a:pt x="467292" y="169062"/>
                  </a:lnTo>
                  <a:lnTo>
                    <a:pt x="400837" y="169062"/>
                  </a:lnTo>
                  <a:lnTo>
                    <a:pt x="400837" y="119113"/>
                  </a:lnTo>
                  <a:lnTo>
                    <a:pt x="394162" y="82745"/>
                  </a:lnTo>
                  <a:lnTo>
                    <a:pt x="376254" y="51944"/>
                  </a:lnTo>
                  <a:lnTo>
                    <a:pt x="361230" y="39052"/>
                  </a:lnTo>
                  <a:close/>
                </a:path>
                <a:path w="514350" h="598805">
                  <a:moveTo>
                    <a:pt x="78778" y="345732"/>
                  </a:moveTo>
                  <a:lnTo>
                    <a:pt x="61869" y="346862"/>
                  </a:lnTo>
                  <a:lnTo>
                    <a:pt x="45643" y="350154"/>
                  </a:lnTo>
                  <a:lnTo>
                    <a:pt x="30247" y="355461"/>
                  </a:lnTo>
                  <a:lnTo>
                    <a:pt x="15824" y="362635"/>
                  </a:lnTo>
                  <a:lnTo>
                    <a:pt x="64949" y="362635"/>
                  </a:lnTo>
                  <a:lnTo>
                    <a:pt x="78778" y="361556"/>
                  </a:lnTo>
                  <a:lnTo>
                    <a:pt x="136497" y="361556"/>
                  </a:lnTo>
                  <a:lnTo>
                    <a:pt x="127675" y="355606"/>
                  </a:lnTo>
                  <a:lnTo>
                    <a:pt x="78778" y="345732"/>
                  </a:lnTo>
                  <a:close/>
                </a:path>
                <a:path w="514350" h="598805">
                  <a:moveTo>
                    <a:pt x="513968" y="232790"/>
                  </a:moveTo>
                  <a:lnTo>
                    <a:pt x="498144" y="232790"/>
                  </a:lnTo>
                  <a:lnTo>
                    <a:pt x="498144" y="281177"/>
                  </a:lnTo>
                  <a:lnTo>
                    <a:pt x="471644" y="284650"/>
                  </a:lnTo>
                  <a:lnTo>
                    <a:pt x="446419" y="291620"/>
                  </a:lnTo>
                  <a:lnTo>
                    <a:pt x="422730" y="301834"/>
                  </a:lnTo>
                  <a:lnTo>
                    <a:pt x="400837" y="315036"/>
                  </a:lnTo>
                  <a:lnTo>
                    <a:pt x="432768" y="315036"/>
                  </a:lnTo>
                  <a:lnTo>
                    <a:pt x="445847" y="308717"/>
                  </a:lnTo>
                  <a:lnTo>
                    <a:pt x="471252" y="300921"/>
                  </a:lnTo>
                  <a:lnTo>
                    <a:pt x="498144" y="297040"/>
                  </a:lnTo>
                  <a:lnTo>
                    <a:pt x="513968" y="297040"/>
                  </a:lnTo>
                  <a:lnTo>
                    <a:pt x="513968" y="232790"/>
                  </a:lnTo>
                  <a:close/>
                </a:path>
                <a:path w="514350" h="598805">
                  <a:moveTo>
                    <a:pt x="78778" y="280796"/>
                  </a:moveTo>
                  <a:lnTo>
                    <a:pt x="62413" y="281492"/>
                  </a:lnTo>
                  <a:lnTo>
                    <a:pt x="46429" y="283538"/>
                  </a:lnTo>
                  <a:lnTo>
                    <a:pt x="30881" y="286878"/>
                  </a:lnTo>
                  <a:lnTo>
                    <a:pt x="15824" y="291452"/>
                  </a:lnTo>
                  <a:lnTo>
                    <a:pt x="138202" y="291452"/>
                  </a:lnTo>
                  <a:lnTo>
                    <a:pt x="122472" y="285829"/>
                  </a:lnTo>
                  <a:lnTo>
                    <a:pt x="78778" y="280796"/>
                  </a:lnTo>
                  <a:close/>
                </a:path>
                <a:path w="514350" h="598805">
                  <a:moveTo>
                    <a:pt x="350157" y="29552"/>
                  </a:moveTo>
                  <a:lnTo>
                    <a:pt x="303187" y="29552"/>
                  </a:lnTo>
                  <a:lnTo>
                    <a:pt x="311467" y="30746"/>
                  </a:lnTo>
                  <a:lnTo>
                    <a:pt x="319252" y="32931"/>
                  </a:lnTo>
                  <a:lnTo>
                    <a:pt x="319239" y="258305"/>
                  </a:lnTo>
                  <a:lnTo>
                    <a:pt x="335053" y="258305"/>
                  </a:lnTo>
                  <a:lnTo>
                    <a:pt x="335076" y="39052"/>
                  </a:lnTo>
                  <a:lnTo>
                    <a:pt x="361230" y="39052"/>
                  </a:lnTo>
                  <a:lnTo>
                    <a:pt x="350157" y="29552"/>
                  </a:lnTo>
                  <a:close/>
                </a:path>
                <a:path w="514350" h="598805">
                  <a:moveTo>
                    <a:pt x="513968" y="166166"/>
                  </a:moveTo>
                  <a:lnTo>
                    <a:pt x="498144" y="166166"/>
                  </a:lnTo>
                  <a:lnTo>
                    <a:pt x="498144" y="216941"/>
                  </a:lnTo>
                  <a:lnTo>
                    <a:pt x="472485" y="219397"/>
                  </a:lnTo>
                  <a:lnTo>
                    <a:pt x="447624" y="224323"/>
                  </a:lnTo>
                  <a:lnTo>
                    <a:pt x="423696" y="231596"/>
                  </a:lnTo>
                  <a:lnTo>
                    <a:pt x="400837" y="241096"/>
                  </a:lnTo>
                  <a:lnTo>
                    <a:pt x="446312" y="241096"/>
                  </a:lnTo>
                  <a:lnTo>
                    <a:pt x="447363" y="240752"/>
                  </a:lnTo>
                  <a:lnTo>
                    <a:pt x="472009" y="235502"/>
                  </a:lnTo>
                  <a:lnTo>
                    <a:pt x="471687" y="235502"/>
                  </a:lnTo>
                  <a:lnTo>
                    <a:pt x="498144" y="232790"/>
                  </a:lnTo>
                  <a:lnTo>
                    <a:pt x="513968" y="232790"/>
                  </a:lnTo>
                  <a:lnTo>
                    <a:pt x="513968" y="166166"/>
                  </a:lnTo>
                  <a:close/>
                </a:path>
                <a:path w="514350" h="598805">
                  <a:moveTo>
                    <a:pt x="78778" y="216661"/>
                  </a:moveTo>
                  <a:lnTo>
                    <a:pt x="62612" y="217168"/>
                  </a:lnTo>
                  <a:lnTo>
                    <a:pt x="46710" y="218667"/>
                  </a:lnTo>
                  <a:lnTo>
                    <a:pt x="31104" y="221125"/>
                  </a:lnTo>
                  <a:lnTo>
                    <a:pt x="15824" y="224510"/>
                  </a:lnTo>
                  <a:lnTo>
                    <a:pt x="138199" y="224510"/>
                  </a:lnTo>
                  <a:lnTo>
                    <a:pt x="124559" y="220765"/>
                  </a:lnTo>
                  <a:lnTo>
                    <a:pt x="78778" y="216661"/>
                  </a:lnTo>
                  <a:close/>
                </a:path>
                <a:path w="514350" h="598805">
                  <a:moveTo>
                    <a:pt x="272575" y="37909"/>
                  </a:moveTo>
                  <a:lnTo>
                    <a:pt x="256743" y="37909"/>
                  </a:lnTo>
                  <a:lnTo>
                    <a:pt x="256725" y="58953"/>
                  </a:lnTo>
                  <a:lnTo>
                    <a:pt x="256603" y="203758"/>
                  </a:lnTo>
                  <a:lnTo>
                    <a:pt x="272425" y="203758"/>
                  </a:lnTo>
                  <a:lnTo>
                    <a:pt x="272545" y="70326"/>
                  </a:lnTo>
                  <a:lnTo>
                    <a:pt x="272575" y="37909"/>
                  </a:lnTo>
                  <a:close/>
                </a:path>
                <a:path w="514350" h="598805">
                  <a:moveTo>
                    <a:pt x="315785" y="15824"/>
                  </a:moveTo>
                  <a:lnTo>
                    <a:pt x="273634" y="15824"/>
                  </a:lnTo>
                  <a:lnTo>
                    <a:pt x="240089" y="28880"/>
                  </a:lnTo>
                  <a:lnTo>
                    <a:pt x="213277" y="51944"/>
                  </a:lnTo>
                  <a:lnTo>
                    <a:pt x="195427" y="82745"/>
                  </a:lnTo>
                  <a:lnTo>
                    <a:pt x="188772" y="119113"/>
                  </a:lnTo>
                  <a:lnTo>
                    <a:pt x="188772" y="169227"/>
                  </a:lnTo>
                  <a:lnTo>
                    <a:pt x="204450" y="169227"/>
                  </a:lnTo>
                  <a:lnTo>
                    <a:pt x="204506" y="150101"/>
                  </a:lnTo>
                  <a:lnTo>
                    <a:pt x="204596" y="119113"/>
                  </a:lnTo>
                  <a:lnTo>
                    <a:pt x="219316" y="70326"/>
                  </a:lnTo>
                  <a:lnTo>
                    <a:pt x="256743" y="37909"/>
                  </a:lnTo>
                  <a:lnTo>
                    <a:pt x="272575" y="37909"/>
                  </a:lnTo>
                  <a:lnTo>
                    <a:pt x="272580" y="32283"/>
                  </a:lnTo>
                  <a:lnTo>
                    <a:pt x="279704" y="30479"/>
                  </a:lnTo>
                  <a:lnTo>
                    <a:pt x="287019" y="29552"/>
                  </a:lnTo>
                  <a:lnTo>
                    <a:pt x="350157" y="29552"/>
                  </a:lnTo>
                  <a:lnTo>
                    <a:pt x="349374" y="28880"/>
                  </a:lnTo>
                  <a:lnTo>
                    <a:pt x="315785" y="15824"/>
                  </a:lnTo>
                  <a:close/>
                </a:path>
                <a:path w="514350" h="598805">
                  <a:moveTo>
                    <a:pt x="494637" y="15824"/>
                  </a:moveTo>
                  <a:lnTo>
                    <a:pt x="455256" y="15824"/>
                  </a:lnTo>
                  <a:lnTo>
                    <a:pt x="471934" y="19207"/>
                  </a:lnTo>
                  <a:lnTo>
                    <a:pt x="485568" y="28440"/>
                  </a:lnTo>
                  <a:lnTo>
                    <a:pt x="494768" y="42147"/>
                  </a:lnTo>
                  <a:lnTo>
                    <a:pt x="498144" y="58953"/>
                  </a:lnTo>
                  <a:lnTo>
                    <a:pt x="498144" y="150317"/>
                  </a:lnTo>
                  <a:lnTo>
                    <a:pt x="472871" y="152210"/>
                  </a:lnTo>
                  <a:lnTo>
                    <a:pt x="448176" y="156013"/>
                  </a:lnTo>
                  <a:lnTo>
                    <a:pt x="424139" y="161654"/>
                  </a:lnTo>
                  <a:lnTo>
                    <a:pt x="400837" y="169062"/>
                  </a:lnTo>
                  <a:lnTo>
                    <a:pt x="467292" y="169062"/>
                  </a:lnTo>
                  <a:lnTo>
                    <a:pt x="472792" y="168167"/>
                  </a:lnTo>
                  <a:lnTo>
                    <a:pt x="498144" y="166166"/>
                  </a:lnTo>
                  <a:lnTo>
                    <a:pt x="513968" y="166166"/>
                  </a:lnTo>
                  <a:lnTo>
                    <a:pt x="513968" y="58953"/>
                  </a:lnTo>
                  <a:lnTo>
                    <a:pt x="509360" y="36020"/>
                  </a:lnTo>
                  <a:lnTo>
                    <a:pt x="496785" y="17279"/>
                  </a:lnTo>
                  <a:lnTo>
                    <a:pt x="494637" y="15824"/>
                  </a:lnTo>
                  <a:close/>
                </a:path>
                <a:path w="514350" h="598805">
                  <a:moveTo>
                    <a:pt x="78778" y="150101"/>
                  </a:moveTo>
                  <a:lnTo>
                    <a:pt x="62712" y="150495"/>
                  </a:lnTo>
                  <a:lnTo>
                    <a:pt x="46853" y="151666"/>
                  </a:lnTo>
                  <a:lnTo>
                    <a:pt x="31218" y="153594"/>
                  </a:lnTo>
                  <a:lnTo>
                    <a:pt x="15824" y="156260"/>
                  </a:lnTo>
                  <a:lnTo>
                    <a:pt x="141132" y="156260"/>
                  </a:lnTo>
                  <a:lnTo>
                    <a:pt x="135380" y="154992"/>
                  </a:lnTo>
                  <a:lnTo>
                    <a:pt x="107410" y="151337"/>
                  </a:lnTo>
                  <a:lnTo>
                    <a:pt x="78778" y="150101"/>
                  </a:lnTo>
                  <a:close/>
                </a:path>
              </a:pathLst>
            </a:custGeom>
            <a:solidFill>
              <a:srgbClr val="2D2826"/>
            </a:solidFill>
          </p:spPr>
          <p:txBody>
            <a:bodyPr wrap="square" lIns="0" tIns="0" rIns="0" bIns="0" rtlCol="0"/>
            <a:lstStyle/>
            <a:p>
              <a:endParaRPr sz="1350">
                <a:solidFill>
                  <a:prstClr val="black"/>
                </a:solidFill>
                <a:latin typeface="Calibri" panose="020F0502020204030204"/>
              </a:endParaRPr>
            </a:p>
          </p:txBody>
        </p:sp>
        <p:pic>
          <p:nvPicPr>
            <p:cNvPr id="12" name="object 12"/>
            <p:cNvPicPr/>
            <p:nvPr/>
          </p:nvPicPr>
          <p:blipFill>
            <a:blip r:embed="rId3" cstate="print"/>
            <a:stretch>
              <a:fillRect/>
            </a:stretch>
          </p:blipFill>
          <p:spPr>
            <a:xfrm>
              <a:off x="3567863" y="548678"/>
              <a:ext cx="1047036" cy="374865"/>
            </a:xfrm>
            <a:prstGeom prst="rect">
              <a:avLst/>
            </a:prstGeom>
          </p:spPr>
        </p:pic>
      </p:grpSp>
      <p:sp>
        <p:nvSpPr>
          <p:cNvPr id="13" name="object 13"/>
          <p:cNvSpPr txBox="1"/>
          <p:nvPr/>
        </p:nvSpPr>
        <p:spPr>
          <a:xfrm>
            <a:off x="1653123" y="942286"/>
            <a:ext cx="2060734" cy="182742"/>
          </a:xfrm>
          <a:prstGeom prst="rect">
            <a:avLst/>
          </a:prstGeom>
        </p:spPr>
        <p:txBody>
          <a:bodyPr vert="horz" wrap="square" lIns="0" tIns="9525" rIns="0" bIns="0" rtlCol="0">
            <a:spAutoFit/>
          </a:bodyPr>
          <a:lstStyle/>
          <a:p>
            <a:pPr marL="9525">
              <a:spcBef>
                <a:spcPts val="75"/>
              </a:spcBef>
              <a:tabLst>
                <a:tab pos="1571625" algn="l"/>
              </a:tabLst>
            </a:pPr>
            <a:r>
              <a:rPr sz="1125" spc="-8">
                <a:solidFill>
                  <a:srgbClr val="EAAA00"/>
                </a:solidFill>
                <a:latin typeface="Gotham Bold"/>
                <a:cs typeface="Gotham Bold"/>
              </a:rPr>
              <a:t>BRAND</a:t>
            </a:r>
            <a:r>
              <a:rPr sz="1125">
                <a:solidFill>
                  <a:srgbClr val="EAAA00"/>
                </a:solidFill>
                <a:latin typeface="Gotham Bold"/>
                <a:cs typeface="Gotham Bold"/>
              </a:rPr>
              <a:t>	RM</a:t>
            </a:r>
            <a:r>
              <a:rPr sz="1125" spc="-4">
                <a:solidFill>
                  <a:srgbClr val="EAAA00"/>
                </a:solidFill>
                <a:latin typeface="Gotham Bold"/>
                <a:cs typeface="Gotham Bold"/>
              </a:rPr>
              <a:t> </a:t>
            </a:r>
            <a:r>
              <a:rPr sz="1125" spc="-19">
                <a:solidFill>
                  <a:srgbClr val="EAAA00"/>
                </a:solidFill>
                <a:latin typeface="Gotham Bold"/>
                <a:cs typeface="Gotham Bold"/>
              </a:rPr>
              <a:t>112</a:t>
            </a:r>
            <a:endParaRPr sz="1125">
              <a:solidFill>
                <a:prstClr val="black"/>
              </a:solidFill>
              <a:latin typeface="Gotham Bold"/>
              <a:cs typeface="Gotham Bold"/>
            </a:endParaRPr>
          </a:p>
        </p:txBody>
      </p:sp>
      <p:pic>
        <p:nvPicPr>
          <p:cNvPr id="14" name="object 14"/>
          <p:cNvPicPr/>
          <p:nvPr/>
        </p:nvPicPr>
        <p:blipFill>
          <a:blip r:embed="rId4" cstate="print"/>
          <a:stretch>
            <a:fillRect/>
          </a:stretch>
        </p:blipFill>
        <p:spPr>
          <a:xfrm>
            <a:off x="1662647" y="1927303"/>
            <a:ext cx="1200150" cy="372055"/>
          </a:xfrm>
          <a:prstGeom prst="rect">
            <a:avLst/>
          </a:prstGeom>
        </p:spPr>
      </p:pic>
      <p:pic>
        <p:nvPicPr>
          <p:cNvPr id="15" name="object 15"/>
          <p:cNvPicPr/>
          <p:nvPr/>
        </p:nvPicPr>
        <p:blipFill>
          <a:blip r:embed="rId5" cstate="print"/>
          <a:stretch>
            <a:fillRect/>
          </a:stretch>
        </p:blipFill>
        <p:spPr>
          <a:xfrm>
            <a:off x="2953742" y="2028224"/>
            <a:ext cx="1200149" cy="170214"/>
          </a:xfrm>
          <a:prstGeom prst="rect">
            <a:avLst/>
          </a:prstGeom>
        </p:spPr>
      </p:pic>
      <p:sp>
        <p:nvSpPr>
          <p:cNvPr id="16" name="object 16"/>
          <p:cNvSpPr txBox="1"/>
          <p:nvPr/>
        </p:nvSpPr>
        <p:spPr>
          <a:xfrm>
            <a:off x="3249473" y="4716537"/>
            <a:ext cx="492919" cy="534890"/>
          </a:xfrm>
          <a:prstGeom prst="rect">
            <a:avLst/>
          </a:prstGeom>
        </p:spPr>
        <p:txBody>
          <a:bodyPr vert="horz" wrap="square" lIns="0" tIns="9525" rIns="0" bIns="0" rtlCol="0">
            <a:spAutoFit/>
          </a:bodyPr>
          <a:lstStyle/>
          <a:p>
            <a:pPr marL="9525" marR="3810">
              <a:lnSpc>
                <a:spcPct val="131300"/>
              </a:lnSpc>
              <a:spcBef>
                <a:spcPts val="75"/>
              </a:spcBef>
            </a:pPr>
            <a:r>
              <a:rPr sz="900" spc="49">
                <a:solidFill>
                  <a:srgbClr val="231F20"/>
                </a:solidFill>
                <a:latin typeface="Arial"/>
                <a:cs typeface="Arial"/>
              </a:rPr>
              <a:t>High </a:t>
            </a:r>
            <a:r>
              <a:rPr sz="900" spc="45">
                <a:solidFill>
                  <a:srgbClr val="231F20"/>
                </a:solidFill>
                <a:latin typeface="Arial"/>
                <a:cs typeface="Arial"/>
              </a:rPr>
              <a:t>Average </a:t>
            </a:r>
            <a:r>
              <a:rPr sz="900" spc="53">
                <a:solidFill>
                  <a:srgbClr val="231F20"/>
                </a:solidFill>
                <a:latin typeface="Arial"/>
                <a:cs typeface="Arial"/>
              </a:rPr>
              <a:t>Low</a:t>
            </a:r>
            <a:endParaRPr sz="900">
              <a:solidFill>
                <a:prstClr val="black"/>
              </a:solidFill>
              <a:latin typeface="Arial"/>
              <a:cs typeface="Arial"/>
            </a:endParaRPr>
          </a:p>
        </p:txBody>
      </p:sp>
      <p:sp>
        <p:nvSpPr>
          <p:cNvPr id="17" name="object 17"/>
          <p:cNvSpPr/>
          <p:nvPr/>
        </p:nvSpPr>
        <p:spPr>
          <a:xfrm>
            <a:off x="3087340" y="4777294"/>
            <a:ext cx="120491" cy="120491"/>
          </a:xfrm>
          <a:custGeom>
            <a:avLst/>
            <a:gdLst/>
            <a:ahLst/>
            <a:cxnLst/>
            <a:rect l="l" t="t" r="r" b="b"/>
            <a:pathLst>
              <a:path w="160655"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18" name="object 18"/>
          <p:cNvSpPr/>
          <p:nvPr/>
        </p:nvSpPr>
        <p:spPr>
          <a:xfrm>
            <a:off x="3090796" y="4960773"/>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19" name="object 19"/>
          <p:cNvSpPr/>
          <p:nvPr/>
        </p:nvSpPr>
        <p:spPr>
          <a:xfrm>
            <a:off x="3090796" y="5140795"/>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20" name="object 20"/>
          <p:cNvSpPr txBox="1"/>
          <p:nvPr/>
        </p:nvSpPr>
        <p:spPr>
          <a:xfrm>
            <a:off x="5882033" y="4459280"/>
            <a:ext cx="321944" cy="159659"/>
          </a:xfrm>
          <a:prstGeom prst="rect">
            <a:avLst/>
          </a:prstGeom>
        </p:spPr>
        <p:txBody>
          <a:bodyPr vert="horz" wrap="square" lIns="0" tIns="9525" rIns="0" bIns="0" rtlCol="0">
            <a:spAutoFit/>
          </a:bodyPr>
          <a:lstStyle/>
          <a:p>
            <a:pPr marL="9525">
              <a:spcBef>
                <a:spcPts val="75"/>
              </a:spcBef>
            </a:pPr>
            <a:r>
              <a:rPr lang="en-US" sz="975" b="1" spc="-15">
                <a:solidFill>
                  <a:srgbClr val="0E4633"/>
                </a:solidFill>
                <a:latin typeface="Gotham Black"/>
                <a:cs typeface="Gotham Black"/>
              </a:rPr>
              <a:t>SOIL</a:t>
            </a:r>
            <a:endParaRPr lang="en-US" sz="975" b="1">
              <a:solidFill>
                <a:prstClr val="black"/>
              </a:solidFill>
              <a:latin typeface="Gotham Black"/>
              <a:cs typeface="Gotham Black"/>
            </a:endParaRPr>
          </a:p>
        </p:txBody>
      </p:sp>
      <p:sp>
        <p:nvSpPr>
          <p:cNvPr id="21" name="object 21"/>
          <p:cNvSpPr txBox="1"/>
          <p:nvPr/>
        </p:nvSpPr>
        <p:spPr>
          <a:xfrm>
            <a:off x="5882033" y="4583105"/>
            <a:ext cx="720566" cy="159659"/>
          </a:xfrm>
          <a:prstGeom prst="rect">
            <a:avLst/>
          </a:prstGeom>
        </p:spPr>
        <p:txBody>
          <a:bodyPr vert="horz" wrap="square" lIns="0" tIns="9525" rIns="0" bIns="0" rtlCol="0">
            <a:spAutoFit/>
          </a:bodyPr>
          <a:lstStyle/>
          <a:p>
            <a:pPr marL="9525">
              <a:spcBef>
                <a:spcPts val="75"/>
              </a:spcBef>
            </a:pPr>
            <a:r>
              <a:rPr lang="en-US" sz="975" b="1" spc="-8">
                <a:solidFill>
                  <a:srgbClr val="0E4633"/>
                </a:solidFill>
                <a:latin typeface="Gotham Black"/>
                <a:cs typeface="Gotham Black"/>
              </a:rPr>
              <a:t>DRAINAGE</a:t>
            </a:r>
            <a:endParaRPr lang="en-US" sz="975" b="1">
              <a:solidFill>
                <a:prstClr val="black"/>
              </a:solidFill>
              <a:latin typeface="Gotham Black"/>
              <a:cs typeface="Gotham Black"/>
            </a:endParaRPr>
          </a:p>
        </p:txBody>
      </p:sp>
      <p:sp>
        <p:nvSpPr>
          <p:cNvPr id="22" name="object 22"/>
          <p:cNvSpPr txBox="1"/>
          <p:nvPr/>
        </p:nvSpPr>
        <p:spPr>
          <a:xfrm>
            <a:off x="6062055" y="4716537"/>
            <a:ext cx="875824" cy="353430"/>
          </a:xfrm>
          <a:prstGeom prst="rect">
            <a:avLst/>
          </a:prstGeom>
        </p:spPr>
        <p:txBody>
          <a:bodyPr vert="horz" wrap="square" lIns="0" tIns="9525" rIns="0" bIns="0" rtlCol="0">
            <a:spAutoFit/>
          </a:bodyPr>
          <a:lstStyle/>
          <a:p>
            <a:pPr marL="9525" marR="3810">
              <a:lnSpc>
                <a:spcPct val="131300"/>
              </a:lnSpc>
              <a:spcBef>
                <a:spcPts val="75"/>
              </a:spcBef>
            </a:pPr>
            <a:r>
              <a:rPr sz="900" spc="64">
                <a:solidFill>
                  <a:srgbClr val="231F20"/>
                </a:solidFill>
                <a:latin typeface="Arial"/>
                <a:cs typeface="Arial"/>
              </a:rPr>
              <a:t>Well-</a:t>
            </a:r>
            <a:r>
              <a:rPr sz="900" spc="53">
                <a:solidFill>
                  <a:srgbClr val="231F20"/>
                </a:solidFill>
                <a:latin typeface="Arial"/>
                <a:cs typeface="Arial"/>
              </a:rPr>
              <a:t>drained </a:t>
            </a:r>
            <a:r>
              <a:rPr sz="900" spc="60">
                <a:solidFill>
                  <a:srgbClr val="231F20"/>
                </a:solidFill>
                <a:latin typeface="Arial"/>
                <a:cs typeface="Arial"/>
              </a:rPr>
              <a:t>Poorly-</a:t>
            </a:r>
            <a:r>
              <a:rPr sz="900" spc="56">
                <a:solidFill>
                  <a:srgbClr val="231F20"/>
                </a:solidFill>
                <a:latin typeface="Arial"/>
                <a:cs typeface="Arial"/>
              </a:rPr>
              <a:t>drained</a:t>
            </a:r>
            <a:endParaRPr sz="900">
              <a:solidFill>
                <a:prstClr val="black"/>
              </a:solidFill>
              <a:latin typeface="Arial"/>
              <a:cs typeface="Arial"/>
            </a:endParaRPr>
          </a:p>
        </p:txBody>
      </p:sp>
      <p:sp>
        <p:nvSpPr>
          <p:cNvPr id="23" name="object 23"/>
          <p:cNvSpPr/>
          <p:nvPr/>
        </p:nvSpPr>
        <p:spPr>
          <a:xfrm>
            <a:off x="5899919"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4" name="object 24"/>
          <p:cNvSpPr/>
          <p:nvPr/>
        </p:nvSpPr>
        <p:spPr>
          <a:xfrm>
            <a:off x="5903385" y="4960773"/>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25" name="object 25"/>
          <p:cNvSpPr txBox="1"/>
          <p:nvPr/>
        </p:nvSpPr>
        <p:spPr>
          <a:xfrm>
            <a:off x="1816912" y="4716539"/>
            <a:ext cx="822484" cy="549509"/>
          </a:xfrm>
          <a:prstGeom prst="rect">
            <a:avLst/>
          </a:prstGeom>
        </p:spPr>
        <p:txBody>
          <a:bodyPr vert="horz" wrap="square" lIns="0" tIns="9525" rIns="0" bIns="0" rtlCol="0">
            <a:spAutoFit/>
          </a:bodyPr>
          <a:lstStyle/>
          <a:p>
            <a:pPr marL="9525" marR="3810">
              <a:lnSpc>
                <a:spcPct val="131300"/>
              </a:lnSpc>
              <a:spcBef>
                <a:spcPts val="75"/>
              </a:spcBef>
            </a:pPr>
            <a:r>
              <a:rPr sz="900">
                <a:solidFill>
                  <a:srgbClr val="231F20"/>
                </a:solidFill>
                <a:latin typeface="Arial"/>
                <a:cs typeface="Arial"/>
              </a:rPr>
              <a:t>G</a:t>
            </a:r>
            <a:r>
              <a:rPr lang="en-US" sz="900">
                <a:solidFill>
                  <a:srgbClr val="231F20"/>
                </a:solidFill>
                <a:latin typeface="Arial"/>
                <a:cs typeface="Arial"/>
              </a:rPr>
              <a:t>oss’s wilt</a:t>
            </a:r>
            <a:r>
              <a:rPr sz="900" spc="60">
                <a:solidFill>
                  <a:srgbClr val="231F20"/>
                </a:solidFill>
                <a:latin typeface="Arial"/>
                <a:cs typeface="Arial"/>
              </a:rPr>
              <a:t> </a:t>
            </a:r>
            <a:r>
              <a:rPr sz="900" spc="30">
                <a:solidFill>
                  <a:srgbClr val="231F20"/>
                </a:solidFill>
                <a:latin typeface="Arial"/>
                <a:cs typeface="Arial"/>
              </a:rPr>
              <a:t>NCLB</a:t>
            </a:r>
            <a:endParaRPr sz="900">
              <a:solidFill>
                <a:prstClr val="black"/>
              </a:solidFill>
              <a:latin typeface="Arial"/>
              <a:cs typeface="Arial"/>
            </a:endParaRPr>
          </a:p>
          <a:p>
            <a:pPr marL="9525">
              <a:spcBef>
                <a:spcPts val="338"/>
              </a:spcBef>
            </a:pPr>
            <a:r>
              <a:rPr sz="900">
                <a:solidFill>
                  <a:srgbClr val="231F20"/>
                </a:solidFill>
                <a:latin typeface="Arial"/>
                <a:cs typeface="Arial"/>
              </a:rPr>
              <a:t>Tar</a:t>
            </a:r>
            <a:r>
              <a:rPr sz="900" spc="38">
                <a:solidFill>
                  <a:srgbClr val="231F20"/>
                </a:solidFill>
                <a:latin typeface="Arial"/>
                <a:cs typeface="Arial"/>
              </a:rPr>
              <a:t> </a:t>
            </a:r>
            <a:r>
              <a:rPr sz="900" spc="60">
                <a:solidFill>
                  <a:srgbClr val="231F20"/>
                </a:solidFill>
                <a:latin typeface="Arial"/>
                <a:cs typeface="Arial"/>
              </a:rPr>
              <a:t>spot</a:t>
            </a:r>
            <a:endParaRPr sz="900">
              <a:solidFill>
                <a:prstClr val="black"/>
              </a:solidFill>
              <a:latin typeface="Arial"/>
              <a:cs typeface="Arial"/>
            </a:endParaRPr>
          </a:p>
        </p:txBody>
      </p:sp>
      <p:sp>
        <p:nvSpPr>
          <p:cNvPr id="26" name="object 26"/>
          <p:cNvSpPr txBox="1"/>
          <p:nvPr/>
        </p:nvSpPr>
        <p:spPr>
          <a:xfrm>
            <a:off x="1638646" y="4459280"/>
            <a:ext cx="3215164" cy="159659"/>
          </a:xfrm>
          <a:prstGeom prst="rect">
            <a:avLst/>
          </a:prstGeom>
        </p:spPr>
        <p:txBody>
          <a:bodyPr vert="horz" wrap="square" lIns="0" tIns="9525" rIns="0" bIns="0" rtlCol="0">
            <a:spAutoFit/>
          </a:bodyPr>
          <a:lstStyle/>
          <a:p>
            <a:pPr marL="9525">
              <a:spcBef>
                <a:spcPts val="75"/>
              </a:spcBef>
              <a:tabLst>
                <a:tab pos="1423511" algn="l"/>
                <a:tab pos="2837974" algn="l"/>
              </a:tabLst>
            </a:pPr>
            <a:r>
              <a:rPr lang="en-US" sz="975" b="1" spc="-8">
                <a:solidFill>
                  <a:srgbClr val="0E4633"/>
                </a:solidFill>
                <a:latin typeface="Gotham Black"/>
                <a:cs typeface="Gotham Black"/>
              </a:rPr>
              <a:t>DISEASE</a:t>
            </a:r>
            <a:r>
              <a:rPr lang="en-US" sz="975" b="1">
                <a:solidFill>
                  <a:srgbClr val="0E4633"/>
                </a:solidFill>
                <a:latin typeface="Gotham Black"/>
                <a:cs typeface="Gotham Black"/>
              </a:rPr>
              <a:t>	</a:t>
            </a:r>
            <a:r>
              <a:rPr lang="en-US" sz="975" b="1" spc="-15">
                <a:solidFill>
                  <a:srgbClr val="0E4633"/>
                </a:solidFill>
                <a:latin typeface="Gotham Black"/>
                <a:cs typeface="Gotham Black"/>
              </a:rPr>
              <a:t>YIELD</a:t>
            </a:r>
            <a:r>
              <a:rPr lang="en-US" sz="975" b="1">
                <a:solidFill>
                  <a:srgbClr val="0E4633"/>
                </a:solidFill>
                <a:latin typeface="Gotham Black"/>
                <a:cs typeface="Gotham Black"/>
              </a:rPr>
              <a:t>	</a:t>
            </a:r>
            <a:r>
              <a:rPr lang="en-US" sz="975" b="1" spc="-15">
                <a:solidFill>
                  <a:srgbClr val="0E4633"/>
                </a:solidFill>
                <a:latin typeface="Gotham Black"/>
                <a:cs typeface="Gotham Black"/>
              </a:rPr>
              <a:t>CROP</a:t>
            </a:r>
            <a:endParaRPr lang="en-US" sz="975" b="1">
              <a:solidFill>
                <a:prstClr val="black"/>
              </a:solidFill>
              <a:latin typeface="Gotham Black"/>
              <a:cs typeface="Gotham Black"/>
            </a:endParaRPr>
          </a:p>
        </p:txBody>
      </p:sp>
      <p:sp>
        <p:nvSpPr>
          <p:cNvPr id="27" name="object 27"/>
          <p:cNvSpPr txBox="1"/>
          <p:nvPr/>
        </p:nvSpPr>
        <p:spPr>
          <a:xfrm>
            <a:off x="1638646" y="4583105"/>
            <a:ext cx="3520916" cy="159659"/>
          </a:xfrm>
          <a:prstGeom prst="rect">
            <a:avLst/>
          </a:prstGeom>
        </p:spPr>
        <p:txBody>
          <a:bodyPr vert="horz" wrap="square" lIns="0" tIns="9525" rIns="0" bIns="0" rtlCol="0">
            <a:spAutoFit/>
          </a:bodyPr>
          <a:lstStyle/>
          <a:p>
            <a:pPr marL="9525">
              <a:spcBef>
                <a:spcPts val="75"/>
              </a:spcBef>
              <a:tabLst>
                <a:tab pos="1423511" algn="l"/>
                <a:tab pos="2837974" algn="l"/>
              </a:tabLst>
            </a:pPr>
            <a:r>
              <a:rPr lang="en-US" sz="975" b="1" spc="-8">
                <a:solidFill>
                  <a:srgbClr val="0E4633"/>
                </a:solidFill>
                <a:latin typeface="Gotham Black"/>
                <a:cs typeface="Gotham Black"/>
              </a:rPr>
              <a:t>TOLERANCE</a:t>
            </a:r>
            <a:r>
              <a:rPr lang="en-US" sz="975" b="1">
                <a:solidFill>
                  <a:srgbClr val="0E4633"/>
                </a:solidFill>
                <a:latin typeface="Gotham Black"/>
                <a:cs typeface="Gotham Black"/>
              </a:rPr>
              <a:t>	</a:t>
            </a:r>
            <a:r>
              <a:rPr lang="en-US" sz="975" b="1" spc="-8">
                <a:solidFill>
                  <a:srgbClr val="0E4633"/>
                </a:solidFill>
                <a:latin typeface="Gotham Black"/>
                <a:cs typeface="Gotham Black"/>
              </a:rPr>
              <a:t>ENVIRONMENT</a:t>
            </a:r>
            <a:r>
              <a:rPr lang="en-US" sz="975" b="1">
                <a:solidFill>
                  <a:srgbClr val="0E4633"/>
                </a:solidFill>
                <a:latin typeface="Gotham Black"/>
                <a:cs typeface="Gotham Black"/>
              </a:rPr>
              <a:t>	</a:t>
            </a:r>
            <a:r>
              <a:rPr lang="en-US" sz="975" b="1" spc="-23">
                <a:solidFill>
                  <a:srgbClr val="0E4633"/>
                </a:solidFill>
                <a:latin typeface="Gotham Black"/>
                <a:cs typeface="Gotham Black"/>
              </a:rPr>
              <a:t>ROTATION</a:t>
            </a:r>
            <a:endParaRPr lang="en-US" sz="975" b="1">
              <a:solidFill>
                <a:prstClr val="black"/>
              </a:solidFill>
              <a:latin typeface="Gotham Black"/>
              <a:cs typeface="Gotham Black"/>
            </a:endParaRPr>
          </a:p>
        </p:txBody>
      </p:sp>
      <p:sp>
        <p:nvSpPr>
          <p:cNvPr id="28" name="object 28"/>
          <p:cNvSpPr/>
          <p:nvPr/>
        </p:nvSpPr>
        <p:spPr>
          <a:xfrm>
            <a:off x="1654779"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29" name="object 29"/>
          <p:cNvSpPr/>
          <p:nvPr/>
        </p:nvSpPr>
        <p:spPr>
          <a:xfrm>
            <a:off x="1658236" y="4960773"/>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30" name="object 30"/>
          <p:cNvSpPr/>
          <p:nvPr/>
        </p:nvSpPr>
        <p:spPr>
          <a:xfrm>
            <a:off x="1658236" y="5140795"/>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31" name="object 31"/>
          <p:cNvSpPr txBox="1"/>
          <p:nvPr/>
        </p:nvSpPr>
        <p:spPr>
          <a:xfrm>
            <a:off x="4660842" y="4716537"/>
            <a:ext cx="878205" cy="353430"/>
          </a:xfrm>
          <a:prstGeom prst="rect">
            <a:avLst/>
          </a:prstGeom>
        </p:spPr>
        <p:txBody>
          <a:bodyPr vert="horz" wrap="square" lIns="0" tIns="9525" rIns="0" bIns="0" rtlCol="0">
            <a:spAutoFit/>
          </a:bodyPr>
          <a:lstStyle/>
          <a:p>
            <a:pPr marL="12383" marR="3810" indent="-3334">
              <a:lnSpc>
                <a:spcPct val="131300"/>
              </a:lnSpc>
              <a:spcBef>
                <a:spcPts val="75"/>
              </a:spcBef>
            </a:pPr>
            <a:r>
              <a:rPr sz="900" spc="71">
                <a:solidFill>
                  <a:srgbClr val="231F20"/>
                </a:solidFill>
                <a:latin typeface="Arial"/>
                <a:cs typeface="Arial"/>
              </a:rPr>
              <a:t>Following</a:t>
            </a:r>
            <a:r>
              <a:rPr sz="900" spc="26">
                <a:solidFill>
                  <a:srgbClr val="231F20"/>
                </a:solidFill>
                <a:latin typeface="Arial"/>
                <a:cs typeface="Arial"/>
              </a:rPr>
              <a:t> </a:t>
            </a:r>
            <a:r>
              <a:rPr sz="900" spc="30">
                <a:solidFill>
                  <a:srgbClr val="231F20"/>
                </a:solidFill>
                <a:latin typeface="Arial"/>
                <a:cs typeface="Arial"/>
              </a:rPr>
              <a:t>soy </a:t>
            </a:r>
            <a:r>
              <a:rPr sz="900" spc="71">
                <a:solidFill>
                  <a:srgbClr val="231F20"/>
                </a:solidFill>
                <a:latin typeface="Arial"/>
                <a:cs typeface="Arial"/>
              </a:rPr>
              <a:t>Following</a:t>
            </a:r>
            <a:r>
              <a:rPr sz="900" spc="26">
                <a:solidFill>
                  <a:srgbClr val="231F20"/>
                </a:solidFill>
                <a:latin typeface="Arial"/>
                <a:cs typeface="Arial"/>
              </a:rPr>
              <a:t> </a:t>
            </a:r>
            <a:r>
              <a:rPr sz="900" spc="49">
                <a:solidFill>
                  <a:srgbClr val="231F20"/>
                </a:solidFill>
                <a:latin typeface="Arial"/>
                <a:cs typeface="Arial"/>
              </a:rPr>
              <a:t>corn</a:t>
            </a:r>
            <a:endParaRPr sz="900">
              <a:solidFill>
                <a:prstClr val="black"/>
              </a:solidFill>
              <a:latin typeface="Arial"/>
              <a:cs typeface="Arial"/>
            </a:endParaRPr>
          </a:p>
        </p:txBody>
      </p:sp>
      <p:sp>
        <p:nvSpPr>
          <p:cNvPr id="32" name="object 32"/>
          <p:cNvSpPr/>
          <p:nvPr/>
        </p:nvSpPr>
        <p:spPr>
          <a:xfrm>
            <a:off x="4498706"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33" name="object 33"/>
          <p:cNvSpPr/>
          <p:nvPr/>
        </p:nvSpPr>
        <p:spPr>
          <a:xfrm>
            <a:off x="4505259" y="4960773"/>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34" name="object 34"/>
          <p:cNvSpPr txBox="1"/>
          <p:nvPr/>
        </p:nvSpPr>
        <p:spPr>
          <a:xfrm>
            <a:off x="9096380" y="1779842"/>
            <a:ext cx="1200149" cy="316753"/>
          </a:xfrm>
          <a:prstGeom prst="rect">
            <a:avLst/>
          </a:prstGeom>
        </p:spPr>
        <p:txBody>
          <a:bodyPr vert="horz" wrap="square" lIns="0" tIns="34290" rIns="0" bIns="0" rtlCol="0">
            <a:spAutoFit/>
          </a:bodyPr>
          <a:lstStyle/>
          <a:p>
            <a:pPr marL="9525" marR="276701">
              <a:lnSpc>
                <a:spcPts val="975"/>
              </a:lnSpc>
              <a:spcBef>
                <a:spcPts val="270"/>
              </a:spcBef>
            </a:pPr>
            <a:r>
              <a:rPr lang="en-US" sz="975" b="1" spc="-8">
                <a:solidFill>
                  <a:srgbClr val="0E4633"/>
                </a:solidFill>
                <a:latin typeface="Gotham Black"/>
                <a:cs typeface="Gotham Black"/>
              </a:rPr>
              <a:t>PLANT HEIGHT</a:t>
            </a:r>
            <a:endParaRPr lang="en-US"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Medium </a:t>
            </a:r>
            <a:r>
              <a:rPr sz="1050" spc="-15">
                <a:solidFill>
                  <a:srgbClr val="231F20"/>
                </a:solidFill>
                <a:latin typeface="Gotham Book"/>
                <a:cs typeface="Gotham Book"/>
              </a:rPr>
              <a:t>tall</a:t>
            </a:r>
            <a:endParaRPr sz="1050">
              <a:solidFill>
                <a:prstClr val="black"/>
              </a:solidFill>
              <a:latin typeface="Gotham Book"/>
              <a:cs typeface="Gotham Book"/>
            </a:endParaRPr>
          </a:p>
        </p:txBody>
      </p:sp>
      <p:sp>
        <p:nvSpPr>
          <p:cNvPr id="35" name="object 35"/>
          <p:cNvSpPr txBox="1"/>
          <p:nvPr/>
        </p:nvSpPr>
        <p:spPr>
          <a:xfrm>
            <a:off x="9096380" y="2421095"/>
            <a:ext cx="1166224" cy="316753"/>
          </a:xfrm>
          <a:prstGeom prst="rect">
            <a:avLst/>
          </a:prstGeom>
        </p:spPr>
        <p:txBody>
          <a:bodyPr vert="horz" wrap="square" lIns="0" tIns="34290" rIns="0" bIns="0" rtlCol="0">
            <a:spAutoFit/>
          </a:bodyPr>
          <a:lstStyle/>
          <a:p>
            <a:pPr marL="9525" marR="3810">
              <a:lnSpc>
                <a:spcPts val="975"/>
              </a:lnSpc>
              <a:spcBef>
                <a:spcPts val="270"/>
              </a:spcBef>
            </a:pPr>
            <a:r>
              <a:rPr lang="en-US" sz="975" b="1" spc="-8">
                <a:solidFill>
                  <a:srgbClr val="0E4633"/>
                </a:solidFill>
                <a:latin typeface="Gotham Black"/>
                <a:cs typeface="Gotham Black"/>
              </a:rPr>
              <a:t>STALK STRENGTH</a:t>
            </a:r>
            <a:endParaRPr lang="en-US"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Very</a:t>
            </a:r>
            <a:r>
              <a:rPr sz="1050" spc="-75">
                <a:solidFill>
                  <a:srgbClr val="231F20"/>
                </a:solidFill>
                <a:latin typeface="Gotham Book"/>
                <a:cs typeface="Gotham Book"/>
              </a:rPr>
              <a:t> </a:t>
            </a: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36" name="object 36"/>
          <p:cNvSpPr txBox="1"/>
          <p:nvPr/>
        </p:nvSpPr>
        <p:spPr>
          <a:xfrm>
            <a:off x="9096379" y="3073192"/>
            <a:ext cx="1569716" cy="316753"/>
          </a:xfrm>
          <a:prstGeom prst="rect">
            <a:avLst/>
          </a:prstGeom>
        </p:spPr>
        <p:txBody>
          <a:bodyPr vert="horz" wrap="square" lIns="0" tIns="34290" rIns="0" bIns="0" rtlCol="0">
            <a:spAutoFit/>
          </a:bodyPr>
          <a:lstStyle/>
          <a:p>
            <a:pPr marL="9525" marR="3810">
              <a:lnSpc>
                <a:spcPts val="975"/>
              </a:lnSpc>
              <a:spcBef>
                <a:spcPts val="270"/>
              </a:spcBef>
            </a:pPr>
            <a:r>
              <a:rPr lang="en-US" sz="975" b="1" spc="-8">
                <a:solidFill>
                  <a:srgbClr val="0E4633"/>
                </a:solidFill>
                <a:latin typeface="Gotham Black"/>
                <a:cs typeface="Gotham Black"/>
              </a:rPr>
              <a:t>GREENSNAP VULNERABILITY</a:t>
            </a:r>
            <a:endParaRPr lang="en-US" sz="975" b="1">
              <a:solidFill>
                <a:prstClr val="black"/>
              </a:solidFill>
              <a:latin typeface="Gotham Black"/>
              <a:cs typeface="Gotham Black"/>
            </a:endParaRPr>
          </a:p>
          <a:p>
            <a:pPr marL="9525">
              <a:lnSpc>
                <a:spcPts val="1193"/>
              </a:lnSpc>
            </a:pPr>
            <a:r>
              <a:rPr sz="1050" spc="-19">
                <a:solidFill>
                  <a:srgbClr val="231F20"/>
                </a:solidFill>
                <a:latin typeface="Gotham Book"/>
                <a:cs typeface="Gotham Book"/>
              </a:rPr>
              <a:t>Low</a:t>
            </a:r>
            <a:endParaRPr sz="1050">
              <a:solidFill>
                <a:prstClr val="black"/>
              </a:solidFill>
              <a:latin typeface="Gotham Book"/>
              <a:cs typeface="Gotham Book"/>
            </a:endParaRPr>
          </a:p>
        </p:txBody>
      </p:sp>
      <p:sp>
        <p:nvSpPr>
          <p:cNvPr id="37" name="object 37"/>
          <p:cNvSpPr txBox="1"/>
          <p:nvPr/>
        </p:nvSpPr>
        <p:spPr>
          <a:xfrm>
            <a:off x="9096380" y="3714445"/>
            <a:ext cx="1398746" cy="639918"/>
          </a:xfrm>
          <a:prstGeom prst="rect">
            <a:avLst/>
          </a:prstGeom>
        </p:spPr>
        <p:txBody>
          <a:bodyPr vert="horz" wrap="square" lIns="0" tIns="34289" rIns="0" bIns="0" rtlCol="0">
            <a:spAutoFit/>
          </a:bodyPr>
          <a:lstStyle/>
          <a:p>
            <a:pPr marL="9525" marR="144780">
              <a:lnSpc>
                <a:spcPts val="975"/>
              </a:lnSpc>
              <a:spcBef>
                <a:spcPts val="269"/>
              </a:spcBef>
            </a:pPr>
            <a:r>
              <a:rPr lang="en-US" sz="975" b="1" spc="-19">
                <a:solidFill>
                  <a:srgbClr val="0E4633"/>
                </a:solidFill>
                <a:latin typeface="Gotham Black"/>
                <a:cs typeface="Gotham Black"/>
              </a:rPr>
              <a:t>EAR </a:t>
            </a:r>
            <a:r>
              <a:rPr lang="en-US" sz="975" b="1" spc="-8">
                <a:solidFill>
                  <a:srgbClr val="0E4633"/>
                </a:solidFill>
                <a:latin typeface="Gotham Black"/>
                <a:cs typeface="Gotham Black"/>
              </a:rPr>
              <a:t>CHARACTERISTICS</a:t>
            </a:r>
            <a:endParaRPr lang="en-US"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Semi-</a:t>
            </a:r>
            <a:r>
              <a:rPr sz="1050" spc="-15">
                <a:solidFill>
                  <a:srgbClr val="231F20"/>
                </a:solidFill>
                <a:latin typeface="Gotham Book"/>
                <a:cs typeface="Gotham Book"/>
              </a:rPr>
              <a:t>flex</a:t>
            </a:r>
            <a:endParaRPr sz="1050">
              <a:solidFill>
                <a:prstClr val="black"/>
              </a:solidFill>
              <a:latin typeface="Gotham Book"/>
              <a:cs typeface="Gotham Book"/>
            </a:endParaRPr>
          </a:p>
          <a:p>
            <a:pPr marL="9525" marR="3810"/>
            <a:r>
              <a:rPr sz="1050">
                <a:solidFill>
                  <a:srgbClr val="231F20"/>
                </a:solidFill>
                <a:latin typeface="Gotham Book"/>
                <a:cs typeface="Gotham Book"/>
              </a:rPr>
              <a:t>Crimson </a:t>
            </a:r>
            <a:r>
              <a:rPr sz="1050" spc="-8">
                <a:solidFill>
                  <a:srgbClr val="231F20"/>
                </a:solidFill>
                <a:latin typeface="Gotham Book"/>
                <a:cs typeface="Gotham Book"/>
              </a:rPr>
              <a:t>coloring </a:t>
            </a:r>
            <a:r>
              <a:rPr sz="1050">
                <a:solidFill>
                  <a:srgbClr val="231F20"/>
                </a:solidFill>
                <a:latin typeface="Gotham Book"/>
                <a:cs typeface="Gotham Book"/>
              </a:rPr>
              <a:t>Excellent</a:t>
            </a:r>
            <a:r>
              <a:rPr sz="1050" spc="-49">
                <a:solidFill>
                  <a:srgbClr val="231F20"/>
                </a:solidFill>
                <a:latin typeface="Gotham Book"/>
                <a:cs typeface="Gotham Book"/>
              </a:rPr>
              <a:t> </a:t>
            </a:r>
            <a:r>
              <a:rPr sz="1050">
                <a:solidFill>
                  <a:srgbClr val="231F20"/>
                </a:solidFill>
                <a:latin typeface="Gotham Book"/>
                <a:cs typeface="Gotham Book"/>
              </a:rPr>
              <a:t>test</a:t>
            </a:r>
            <a:r>
              <a:rPr sz="1050" spc="-45">
                <a:solidFill>
                  <a:srgbClr val="231F20"/>
                </a:solidFill>
                <a:latin typeface="Gotham Book"/>
                <a:cs typeface="Gotham Book"/>
              </a:rPr>
              <a:t> </a:t>
            </a:r>
            <a:r>
              <a:rPr sz="1050" spc="-8">
                <a:solidFill>
                  <a:srgbClr val="231F20"/>
                </a:solidFill>
                <a:latin typeface="Gotham Book"/>
                <a:cs typeface="Gotham Book"/>
              </a:rPr>
              <a:t>weight</a:t>
            </a:r>
            <a:endParaRPr sz="1050">
              <a:solidFill>
                <a:prstClr val="black"/>
              </a:solidFill>
              <a:latin typeface="Gotham Book"/>
              <a:cs typeface="Gotham Book"/>
            </a:endParaRPr>
          </a:p>
        </p:txBody>
      </p:sp>
      <p:sp>
        <p:nvSpPr>
          <p:cNvPr id="38" name="object 38"/>
          <p:cNvSpPr txBox="1"/>
          <p:nvPr/>
        </p:nvSpPr>
        <p:spPr>
          <a:xfrm>
            <a:off x="9096381" y="4663555"/>
            <a:ext cx="844391" cy="304571"/>
          </a:xfrm>
          <a:prstGeom prst="rect">
            <a:avLst/>
          </a:prstGeom>
        </p:spPr>
        <p:txBody>
          <a:bodyPr vert="horz" wrap="square" lIns="0" tIns="9525" rIns="0" bIns="0" rtlCol="0">
            <a:spAutoFit/>
          </a:bodyPr>
          <a:lstStyle/>
          <a:p>
            <a:pPr marL="9525">
              <a:lnSpc>
                <a:spcPts val="1136"/>
              </a:lnSpc>
              <a:spcBef>
                <a:spcPts val="75"/>
              </a:spcBef>
            </a:pPr>
            <a:r>
              <a:rPr lang="en-US" sz="975" b="1" spc="-8">
                <a:solidFill>
                  <a:srgbClr val="0E4633"/>
                </a:solidFill>
                <a:latin typeface="Gotham Black"/>
                <a:cs typeface="Gotham Black"/>
              </a:rPr>
              <a:t>EMERGENCE</a:t>
            </a:r>
            <a:endParaRPr lang="en-US" sz="975" b="1">
              <a:solidFill>
                <a:prstClr val="black"/>
              </a:solidFill>
              <a:latin typeface="Gotham Black"/>
              <a:cs typeface="Gotham Black"/>
            </a:endParaRPr>
          </a:p>
          <a:p>
            <a:pPr marL="9525">
              <a:lnSpc>
                <a:spcPts val="1226"/>
              </a:lnSpc>
            </a:pPr>
            <a:r>
              <a:rPr sz="1050">
                <a:solidFill>
                  <a:srgbClr val="231F20"/>
                </a:solidFill>
                <a:latin typeface="Gotham Book"/>
                <a:cs typeface="Gotham Book"/>
              </a:rPr>
              <a:t>Very</a:t>
            </a:r>
            <a:r>
              <a:rPr sz="1050" spc="-75">
                <a:solidFill>
                  <a:srgbClr val="231F20"/>
                </a:solidFill>
                <a:latin typeface="Gotham Book"/>
                <a:cs typeface="Gotham Book"/>
              </a:rPr>
              <a:t> </a:t>
            </a: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39" name="object 39"/>
          <p:cNvSpPr txBox="1"/>
          <p:nvPr/>
        </p:nvSpPr>
        <p:spPr>
          <a:xfrm>
            <a:off x="9096379" y="5191825"/>
            <a:ext cx="1246712" cy="316752"/>
          </a:xfrm>
          <a:prstGeom prst="rect">
            <a:avLst/>
          </a:prstGeom>
        </p:spPr>
        <p:txBody>
          <a:bodyPr vert="horz" wrap="square" lIns="0" tIns="34289" rIns="0" bIns="0" rtlCol="0">
            <a:spAutoFit/>
          </a:bodyPr>
          <a:lstStyle/>
          <a:p>
            <a:pPr marL="9525" marR="3810">
              <a:lnSpc>
                <a:spcPts val="975"/>
              </a:lnSpc>
              <a:spcBef>
                <a:spcPts val="269"/>
              </a:spcBef>
            </a:pPr>
            <a:r>
              <a:rPr lang="en-US" sz="975" b="1" spc="-15">
                <a:solidFill>
                  <a:srgbClr val="0E4633"/>
                </a:solidFill>
                <a:latin typeface="Gotham Black"/>
                <a:cs typeface="Gotham Black"/>
              </a:rPr>
              <a:t>ROOT </a:t>
            </a:r>
            <a:r>
              <a:rPr lang="en-US" sz="975" b="1" spc="-8">
                <a:solidFill>
                  <a:srgbClr val="0E4633"/>
                </a:solidFill>
                <a:latin typeface="Gotham Black"/>
                <a:cs typeface="Gotham Black"/>
              </a:rPr>
              <a:t>STRENGTH</a:t>
            </a:r>
            <a:endParaRPr lang="en-US" sz="975" b="1">
              <a:solidFill>
                <a:prstClr val="black"/>
              </a:solidFill>
              <a:latin typeface="Gotham Black"/>
              <a:cs typeface="Gotham Black"/>
            </a:endParaRPr>
          </a:p>
          <a:p>
            <a:pPr marL="9525">
              <a:lnSpc>
                <a:spcPts val="1193"/>
              </a:lnSpc>
            </a:pPr>
            <a:r>
              <a:rPr sz="1050" spc="-8">
                <a:solidFill>
                  <a:srgbClr val="231F20"/>
                </a:solidFill>
                <a:latin typeface="Gotham Book"/>
                <a:cs typeface="Gotham Book"/>
              </a:rPr>
              <a:t>Excellent</a:t>
            </a:r>
            <a:endParaRPr sz="1050">
              <a:solidFill>
                <a:prstClr val="black"/>
              </a:solidFill>
              <a:latin typeface="Gotham Book"/>
              <a:cs typeface="Gotham Book"/>
            </a:endParaRPr>
          </a:p>
        </p:txBody>
      </p:sp>
      <p:sp>
        <p:nvSpPr>
          <p:cNvPr id="40" name="object 40"/>
          <p:cNvSpPr txBox="1"/>
          <p:nvPr/>
        </p:nvSpPr>
        <p:spPr>
          <a:xfrm>
            <a:off x="2009020"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1" name="object 41"/>
          <p:cNvSpPr txBox="1"/>
          <p:nvPr/>
        </p:nvSpPr>
        <p:spPr>
          <a:xfrm>
            <a:off x="2009019" y="5634820"/>
            <a:ext cx="343853"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confidently</a:t>
            </a:r>
            <a:endParaRPr sz="450">
              <a:solidFill>
                <a:prstClr val="black"/>
              </a:solidFill>
              <a:latin typeface="Arial"/>
              <a:cs typeface="Arial"/>
            </a:endParaRPr>
          </a:p>
        </p:txBody>
      </p:sp>
      <p:sp>
        <p:nvSpPr>
          <p:cNvPr id="42" name="object 42"/>
          <p:cNvSpPr/>
          <p:nvPr/>
        </p:nvSpPr>
        <p:spPr>
          <a:xfrm>
            <a:off x="2416131" y="5598071"/>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43" name="object 43"/>
          <p:cNvSpPr txBox="1"/>
          <p:nvPr/>
        </p:nvSpPr>
        <p:spPr>
          <a:xfrm>
            <a:off x="2548008"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4" name="object 44"/>
          <p:cNvSpPr txBox="1"/>
          <p:nvPr/>
        </p:nvSpPr>
        <p:spPr>
          <a:xfrm>
            <a:off x="2548006" y="5634820"/>
            <a:ext cx="231458"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reliably</a:t>
            </a:r>
            <a:endParaRPr sz="450">
              <a:solidFill>
                <a:prstClr val="black"/>
              </a:solidFill>
              <a:latin typeface="Arial"/>
              <a:cs typeface="Arial"/>
            </a:endParaRPr>
          </a:p>
        </p:txBody>
      </p:sp>
      <p:sp>
        <p:nvSpPr>
          <p:cNvPr id="45" name="object 45"/>
          <p:cNvSpPr/>
          <p:nvPr/>
        </p:nvSpPr>
        <p:spPr>
          <a:xfrm>
            <a:off x="2951656" y="5594615"/>
            <a:ext cx="120491" cy="120491"/>
          </a:xfrm>
          <a:custGeom>
            <a:avLst/>
            <a:gdLst/>
            <a:ahLst/>
            <a:cxnLst/>
            <a:rect l="l" t="t" r="r" b="b"/>
            <a:pathLst>
              <a:path w="160655" h="160654">
                <a:moveTo>
                  <a:pt x="160578" y="0"/>
                </a:moveTo>
                <a:lnTo>
                  <a:pt x="0" y="0"/>
                </a:lnTo>
                <a:lnTo>
                  <a:pt x="0" y="160566"/>
                </a:lnTo>
                <a:lnTo>
                  <a:pt x="160578" y="160566"/>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46" name="object 46"/>
          <p:cNvSpPr txBox="1"/>
          <p:nvPr/>
        </p:nvSpPr>
        <p:spPr>
          <a:xfrm>
            <a:off x="3086996" y="5587195"/>
            <a:ext cx="671513" cy="78868"/>
          </a:xfrm>
          <a:prstGeom prst="rect">
            <a:avLst/>
          </a:prstGeom>
        </p:spPr>
        <p:txBody>
          <a:bodyPr vert="horz" wrap="square" lIns="0" tIns="9525" rIns="0" bIns="0" rtlCol="0">
            <a:spAutoFit/>
          </a:bodyPr>
          <a:lstStyle/>
          <a:p>
            <a:pPr marL="9525">
              <a:spcBef>
                <a:spcPts val="75"/>
              </a:spcBef>
            </a:pPr>
            <a:r>
              <a:rPr sz="450">
                <a:solidFill>
                  <a:srgbClr val="231F20"/>
                </a:solidFill>
                <a:latin typeface="Arial"/>
                <a:cs typeface="Arial"/>
              </a:rPr>
              <a:t>Place</a:t>
            </a:r>
            <a:r>
              <a:rPr sz="450" spc="45">
                <a:solidFill>
                  <a:srgbClr val="231F20"/>
                </a:solidFill>
                <a:latin typeface="Arial"/>
                <a:cs typeface="Arial"/>
              </a:rPr>
              <a:t> </a:t>
            </a:r>
            <a:r>
              <a:rPr sz="450" spc="41">
                <a:solidFill>
                  <a:srgbClr val="231F20"/>
                </a:solidFill>
                <a:latin typeface="Arial"/>
                <a:cs typeface="Arial"/>
              </a:rPr>
              <a:t>with</a:t>
            </a:r>
            <a:r>
              <a:rPr sz="450" spc="45">
                <a:solidFill>
                  <a:srgbClr val="231F20"/>
                </a:solidFill>
                <a:latin typeface="Arial"/>
                <a:cs typeface="Arial"/>
              </a:rPr>
              <a:t> </a:t>
            </a:r>
            <a:r>
              <a:rPr sz="450" spc="-8">
                <a:solidFill>
                  <a:srgbClr val="231F20"/>
                </a:solidFill>
                <a:latin typeface="Arial"/>
                <a:cs typeface="Arial"/>
              </a:rPr>
              <a:t>appropriate</a:t>
            </a:r>
            <a:endParaRPr sz="450">
              <a:solidFill>
                <a:prstClr val="black"/>
              </a:solidFill>
              <a:latin typeface="Arial"/>
              <a:cs typeface="Arial"/>
            </a:endParaRPr>
          </a:p>
        </p:txBody>
      </p:sp>
      <p:sp>
        <p:nvSpPr>
          <p:cNvPr id="47" name="object 47"/>
          <p:cNvSpPr txBox="1"/>
          <p:nvPr/>
        </p:nvSpPr>
        <p:spPr>
          <a:xfrm>
            <a:off x="3086995" y="5634820"/>
            <a:ext cx="396716"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management</a:t>
            </a:r>
            <a:endParaRPr sz="450">
              <a:solidFill>
                <a:prstClr val="black"/>
              </a:solidFill>
              <a:latin typeface="Arial"/>
              <a:cs typeface="Arial"/>
            </a:endParaRPr>
          </a:p>
        </p:txBody>
      </p:sp>
      <p:sp>
        <p:nvSpPr>
          <p:cNvPr id="48" name="object 48"/>
          <p:cNvSpPr txBox="1"/>
          <p:nvPr/>
        </p:nvSpPr>
        <p:spPr>
          <a:xfrm>
            <a:off x="1544177" y="5571004"/>
            <a:ext cx="284321" cy="159659"/>
          </a:xfrm>
          <a:prstGeom prst="rect">
            <a:avLst/>
          </a:prstGeom>
        </p:spPr>
        <p:txBody>
          <a:bodyPr vert="horz" wrap="square" lIns="0" tIns="9525" rIns="0" bIns="0" rtlCol="0">
            <a:spAutoFit/>
          </a:bodyPr>
          <a:lstStyle/>
          <a:p>
            <a:pPr marL="9525">
              <a:spcBef>
                <a:spcPts val="75"/>
              </a:spcBef>
            </a:pPr>
            <a:r>
              <a:rPr sz="975" spc="-19">
                <a:solidFill>
                  <a:srgbClr val="0E4633"/>
                </a:solidFill>
                <a:latin typeface="Gotham Bold"/>
                <a:cs typeface="Gotham Bold"/>
              </a:rPr>
              <a:t>KEY</a:t>
            </a:r>
            <a:endParaRPr sz="975">
              <a:solidFill>
                <a:prstClr val="black"/>
              </a:solidFill>
              <a:latin typeface="Gotham Bold"/>
              <a:cs typeface="Gotham Bold"/>
            </a:endParaRPr>
          </a:p>
        </p:txBody>
      </p:sp>
    </p:spTree>
    <p:extLst>
      <p:ext uri="{BB962C8B-B14F-4D97-AF65-F5344CB8AC3E}">
        <p14:creationId xmlns:p14="http://schemas.microsoft.com/office/powerpoint/2010/main" val="1363038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B68A5-E9A6-7AD7-CCFF-349D7D7BC89C}"/>
              </a:ext>
            </a:extLst>
          </p:cNvPr>
          <p:cNvSpPr>
            <a:spLocks noGrp="1"/>
          </p:cNvSpPr>
          <p:nvPr>
            <p:ph type="title"/>
          </p:nvPr>
        </p:nvSpPr>
        <p:spPr>
          <a:xfrm>
            <a:off x="1653122" y="1083185"/>
            <a:ext cx="6784184" cy="2215991"/>
          </a:xfrm>
        </p:spPr>
        <p:txBody>
          <a:bodyPr/>
          <a:lstStyle/>
          <a:p>
            <a:r>
              <a:rPr lang="en-US" dirty="0"/>
              <a:t>110-114RM </a:t>
            </a:r>
            <a:r>
              <a:rPr lang="en-US" dirty="0" err="1"/>
              <a:t>Scattergraph</a:t>
            </a:r>
            <a:endParaRPr lang="en-US" dirty="0"/>
          </a:p>
        </p:txBody>
      </p:sp>
      <p:pic>
        <p:nvPicPr>
          <p:cNvPr id="4" name="Picture 3">
            <a:extLst>
              <a:ext uri="{FF2B5EF4-FFF2-40B4-BE49-F238E27FC236}">
                <a16:creationId xmlns:a16="http://schemas.microsoft.com/office/drawing/2014/main" id="{BEA3E3BA-1465-7FE1-FB0D-F1DDBF52DFBA}"/>
              </a:ext>
            </a:extLst>
          </p:cNvPr>
          <p:cNvPicPr>
            <a:picLocks noChangeAspect="1"/>
          </p:cNvPicPr>
          <p:nvPr/>
        </p:nvPicPr>
        <p:blipFill>
          <a:blip r:embed="rId2"/>
          <a:stretch>
            <a:fillRect/>
          </a:stretch>
        </p:blipFill>
        <p:spPr>
          <a:xfrm>
            <a:off x="2403790" y="1676808"/>
            <a:ext cx="7384420" cy="4098010"/>
          </a:xfrm>
          <a:prstGeom prst="rect">
            <a:avLst/>
          </a:prstGeom>
        </p:spPr>
      </p:pic>
      <p:sp>
        <p:nvSpPr>
          <p:cNvPr id="5" name="TextBox 4">
            <a:extLst>
              <a:ext uri="{FF2B5EF4-FFF2-40B4-BE49-F238E27FC236}">
                <a16:creationId xmlns:a16="http://schemas.microsoft.com/office/drawing/2014/main" id="{F3AA4E6A-E7FB-AFA0-BA29-D3392F2F451F}"/>
              </a:ext>
            </a:extLst>
          </p:cNvPr>
          <p:cNvSpPr txBox="1"/>
          <p:nvPr/>
        </p:nvSpPr>
        <p:spPr>
          <a:xfrm>
            <a:off x="6985233" y="4965758"/>
            <a:ext cx="1730230" cy="300082"/>
          </a:xfrm>
          <a:prstGeom prst="rect">
            <a:avLst/>
          </a:prstGeom>
          <a:noFill/>
        </p:spPr>
        <p:txBody>
          <a:bodyPr wrap="square" rtlCol="0">
            <a:spAutoFit/>
          </a:bodyPr>
          <a:lstStyle/>
          <a:p>
            <a:r>
              <a:rPr lang="en-US" sz="1350" dirty="0">
                <a:solidFill>
                  <a:prstClr val="black"/>
                </a:solidFill>
                <a:latin typeface="Calibri" panose="020F0502020204030204"/>
              </a:rPr>
              <a:t>2025 Central &amp; West</a:t>
            </a:r>
          </a:p>
        </p:txBody>
      </p:sp>
    </p:spTree>
    <p:extLst>
      <p:ext uri="{BB962C8B-B14F-4D97-AF65-F5344CB8AC3E}">
        <p14:creationId xmlns:p14="http://schemas.microsoft.com/office/powerpoint/2010/main" val="2060476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FA3FDB-8B66-8DC6-7F9B-D0ED55C14FD2}"/>
              </a:ext>
            </a:extLst>
          </p:cNvPr>
          <p:cNvSpPr txBox="1"/>
          <p:nvPr/>
        </p:nvSpPr>
        <p:spPr>
          <a:xfrm>
            <a:off x="5240593" y="4031840"/>
            <a:ext cx="3816146" cy="784830"/>
          </a:xfrm>
          <a:prstGeom prst="rect">
            <a:avLst/>
          </a:prstGeom>
          <a:noFill/>
        </p:spPr>
        <p:txBody>
          <a:bodyPr wrap="square" rtlCol="0">
            <a:spAutoFit/>
          </a:bodyPr>
          <a:lstStyle/>
          <a:p>
            <a:r>
              <a:rPr lang="en-US" sz="4500" b="1" dirty="0">
                <a:solidFill>
                  <a:prstClr val="white"/>
                </a:solidFill>
                <a:latin typeface="Calibri" panose="020F0502020204030204"/>
              </a:rPr>
              <a:t>SOYBEANS</a:t>
            </a:r>
          </a:p>
        </p:txBody>
      </p:sp>
    </p:spTree>
    <p:extLst>
      <p:ext uri="{BB962C8B-B14F-4D97-AF65-F5344CB8AC3E}">
        <p14:creationId xmlns:p14="http://schemas.microsoft.com/office/powerpoint/2010/main" val="2261562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6">
            <a:extLst>
              <a:ext uri="{FF2B5EF4-FFF2-40B4-BE49-F238E27FC236}">
                <a16:creationId xmlns:a16="http://schemas.microsoft.com/office/drawing/2014/main" id="{2FEC9812-DDB5-DF9A-2AEB-71B7E85BF320}"/>
              </a:ext>
            </a:extLst>
          </p:cNvPr>
          <p:cNvGraphicFramePr>
            <a:graphicFrameLocks noGrp="1"/>
          </p:cNvGraphicFramePr>
          <p:nvPr/>
        </p:nvGraphicFramePr>
        <p:xfrm>
          <a:off x="7732837" y="2570397"/>
          <a:ext cx="2523453" cy="2359106"/>
        </p:xfrm>
        <a:graphic>
          <a:graphicData uri="http://schemas.openxmlformats.org/drawingml/2006/table">
            <a:tbl>
              <a:tblPr firstRow="1" bandRow="1">
                <a:tableStyleId>{7DF18680-E054-41AD-8BC1-D1AEF772440D}</a:tableStyleId>
              </a:tblPr>
              <a:tblGrid>
                <a:gridCol w="841151">
                  <a:extLst>
                    <a:ext uri="{9D8B030D-6E8A-4147-A177-3AD203B41FA5}">
                      <a16:colId xmlns:a16="http://schemas.microsoft.com/office/drawing/2014/main" val="2659230542"/>
                    </a:ext>
                  </a:extLst>
                </a:gridCol>
                <a:gridCol w="841151">
                  <a:extLst>
                    <a:ext uri="{9D8B030D-6E8A-4147-A177-3AD203B41FA5}">
                      <a16:colId xmlns:a16="http://schemas.microsoft.com/office/drawing/2014/main" val="2995608062"/>
                    </a:ext>
                  </a:extLst>
                </a:gridCol>
                <a:gridCol w="841151">
                  <a:extLst>
                    <a:ext uri="{9D8B030D-6E8A-4147-A177-3AD203B41FA5}">
                      <a16:colId xmlns:a16="http://schemas.microsoft.com/office/drawing/2014/main" val="3764267422"/>
                    </a:ext>
                  </a:extLst>
                </a:gridCol>
              </a:tblGrid>
              <a:tr h="278650">
                <a:tc>
                  <a:txBody>
                    <a:bodyPr/>
                    <a:lstStyle/>
                    <a:p>
                      <a:pPr algn="ctr"/>
                      <a:r>
                        <a:rPr lang="en-US" sz="1000"/>
                        <a:t>Early</a:t>
                      </a:r>
                      <a:endParaRPr lang="en-US" sz="1000" b="0">
                        <a:latin typeface="+mj-lt"/>
                      </a:endParaRPr>
                    </a:p>
                  </a:txBody>
                  <a:tcPr marL="68580" marR="68580" marT="34290" marB="34290" anchor="ctr" anchorCtr="1">
                    <a:solidFill>
                      <a:srgbClr val="002060"/>
                    </a:solidFill>
                  </a:tcPr>
                </a:tc>
                <a:tc>
                  <a:txBody>
                    <a:bodyPr/>
                    <a:lstStyle/>
                    <a:p>
                      <a:pPr algn="ctr"/>
                      <a:r>
                        <a:rPr lang="en-US" sz="1000"/>
                        <a:t>Mid</a:t>
                      </a:r>
                      <a:endParaRPr lang="en-US" sz="1000" b="0">
                        <a:latin typeface="+mj-lt"/>
                      </a:endParaRPr>
                    </a:p>
                  </a:txBody>
                  <a:tcPr marL="68580" marR="68580" marT="34290" marB="34290" anchor="ctr" anchorCtr="1">
                    <a:solidFill>
                      <a:srgbClr val="002060"/>
                    </a:solidFill>
                  </a:tcPr>
                </a:tc>
                <a:tc>
                  <a:txBody>
                    <a:bodyPr/>
                    <a:lstStyle/>
                    <a:p>
                      <a:pPr algn="ctr"/>
                      <a:r>
                        <a:rPr lang="en-US" sz="1000"/>
                        <a:t>Full</a:t>
                      </a:r>
                      <a:endParaRPr lang="en-US" sz="1000" b="0">
                        <a:latin typeface="+mj-lt"/>
                      </a:endParaRPr>
                    </a:p>
                  </a:txBody>
                  <a:tcPr marL="68580" marR="68580" marT="34290" marB="34290" anchor="ctr" anchorCtr="1">
                    <a:solidFill>
                      <a:srgbClr val="002060"/>
                    </a:solidFill>
                  </a:tcPr>
                </a:tc>
                <a:extLst>
                  <a:ext uri="{0D108BD9-81ED-4DB2-BD59-A6C34878D82A}">
                    <a16:rowId xmlns:a16="http://schemas.microsoft.com/office/drawing/2014/main" val="4287673992"/>
                  </a:ext>
                </a:extLst>
              </a:tr>
              <a:tr h="260057">
                <a:tc>
                  <a:txBody>
                    <a:bodyPr/>
                    <a:lstStyle/>
                    <a:p>
                      <a:pPr algn="ctr"/>
                      <a:r>
                        <a:rPr lang="en-US" sz="1100" b="1">
                          <a:solidFill>
                            <a:schemeClr val="tx1"/>
                          </a:solidFill>
                          <a:latin typeface="+mn-lt"/>
                        </a:rPr>
                        <a:t>G0431E3</a:t>
                      </a:r>
                    </a:p>
                  </a:txBody>
                  <a:tcPr marL="68597" marR="68597" marT="34251" marB="34251" anchor="ctr" anchorCtr="1">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a:solidFill>
                            <a:srgbClr val="FF0000"/>
                          </a:solidFill>
                          <a:latin typeface="+mn-lt"/>
                          <a:ea typeface="+mn-ea"/>
                          <a:cs typeface="+mn-cs"/>
                        </a:rPr>
                        <a:t>G2265E3</a:t>
                      </a:r>
                    </a:p>
                  </a:txBody>
                  <a:tcPr marL="68597" marR="68597" marT="34250" marB="34250" anchor="ctr" anchorCtr="1">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FF0000"/>
                          </a:solidFill>
                          <a:latin typeface="+mn-lt"/>
                        </a:rPr>
                        <a:t>G3635E3</a:t>
                      </a:r>
                    </a:p>
                  </a:txBody>
                  <a:tcPr marL="68576" marR="68576" marT="34250" marB="34250" anchor="ctr" anchorCtr="1">
                    <a:solidFill>
                      <a:schemeClr val="accent6">
                        <a:lumMod val="20000"/>
                        <a:lumOff val="80000"/>
                      </a:schemeClr>
                    </a:solidFill>
                  </a:tcPr>
                </a:tc>
                <a:extLst>
                  <a:ext uri="{0D108BD9-81ED-4DB2-BD59-A6C34878D82A}">
                    <a16:rowId xmlns:a16="http://schemas.microsoft.com/office/drawing/2014/main" val="3346054202"/>
                  </a:ext>
                </a:extLst>
              </a:tr>
              <a:tr h="260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G0894E3</a:t>
                      </a:r>
                    </a:p>
                  </a:txBody>
                  <a:tcPr marL="68597" marR="68597" marT="34251" marB="34251" anchor="ctr" anchorCtr="1">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FF0000"/>
                          </a:solidFill>
                          <a:latin typeface="+mn-lt"/>
                        </a:rPr>
                        <a:t>G2425E3</a:t>
                      </a:r>
                    </a:p>
                  </a:txBody>
                  <a:tcPr marL="68597" marR="68597" marT="34250" marB="34250" anchor="ctr" anchorCtr="1">
                    <a:solidFill>
                      <a:schemeClr val="accent6">
                        <a:lumMod val="40000"/>
                        <a:lumOff val="60000"/>
                      </a:schemeClr>
                    </a:solidFill>
                  </a:tcPr>
                </a:tc>
                <a:tc>
                  <a:txBody>
                    <a:bodyPr/>
                    <a:lstStyle/>
                    <a:p>
                      <a:pPr algn="ctr"/>
                      <a:r>
                        <a:rPr lang="en-US" sz="1100" b="1">
                          <a:solidFill>
                            <a:schemeClr val="tx1"/>
                          </a:solidFill>
                          <a:latin typeface="+mn-lt"/>
                        </a:rPr>
                        <a:t>G3854E3</a:t>
                      </a:r>
                    </a:p>
                  </a:txBody>
                  <a:tcPr marL="68576" marR="68576" marT="34250" marB="34250" anchor="ctr" anchorCtr="1">
                    <a:solidFill>
                      <a:schemeClr val="accent6">
                        <a:lumMod val="40000"/>
                        <a:lumOff val="60000"/>
                      </a:schemeClr>
                    </a:solidFill>
                  </a:tcPr>
                </a:tc>
                <a:extLst>
                  <a:ext uri="{0D108BD9-81ED-4DB2-BD59-A6C34878D82A}">
                    <a16:rowId xmlns:a16="http://schemas.microsoft.com/office/drawing/2014/main" val="2960784158"/>
                  </a:ext>
                </a:extLst>
              </a:tr>
              <a:tr h="260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G1055E3</a:t>
                      </a:r>
                    </a:p>
                  </a:txBody>
                  <a:tcPr marL="68597" marR="68597" marT="34251" marB="34251" anchor="ctr" anchorCtr="1">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tx1"/>
                          </a:solidFill>
                          <a:effectLst/>
                          <a:uLnTx/>
                          <a:uFillTx/>
                          <a:latin typeface="+mn-lt"/>
                          <a:ea typeface="+mn-ea"/>
                          <a:cs typeface="+mn-cs"/>
                        </a:rPr>
                        <a:t>G2601E3</a:t>
                      </a:r>
                    </a:p>
                  </a:txBody>
                  <a:tcPr marL="68597" marR="68597" marT="34250" marB="34250" anchor="ctr" anchorCtr="1">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G4051E3</a:t>
                      </a:r>
                    </a:p>
                  </a:txBody>
                  <a:tcPr marL="68576" marR="68576" marT="34250" marB="34250" anchor="ctr" anchorCtr="1">
                    <a:solidFill>
                      <a:schemeClr val="accent6">
                        <a:lumMod val="20000"/>
                        <a:lumOff val="80000"/>
                      </a:schemeClr>
                    </a:solidFill>
                  </a:tcPr>
                </a:tc>
                <a:extLst>
                  <a:ext uri="{0D108BD9-81ED-4DB2-BD59-A6C34878D82A}">
                    <a16:rowId xmlns:a16="http://schemas.microsoft.com/office/drawing/2014/main" val="696999897"/>
                  </a:ext>
                </a:extLst>
              </a:tr>
              <a:tr h="260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G1244E3</a:t>
                      </a:r>
                    </a:p>
                  </a:txBody>
                  <a:tcPr marL="68597" marR="68597" marT="34251" marB="34251" anchor="ctr" anchorCtr="1">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G2893E3</a:t>
                      </a:r>
                    </a:p>
                  </a:txBody>
                  <a:tcPr marL="68597" marR="68597" marT="34250" marB="34250" anchor="ctr" anchorCtr="1">
                    <a:solidFill>
                      <a:schemeClr val="accent6">
                        <a:lumMod val="40000"/>
                        <a:lumOff val="60000"/>
                      </a:schemeClr>
                    </a:solidFill>
                  </a:tcPr>
                </a:tc>
                <a:tc>
                  <a:txBody>
                    <a:bodyPr/>
                    <a:lstStyle/>
                    <a:p>
                      <a:pPr algn="ctr"/>
                      <a:r>
                        <a:rPr lang="en-US" sz="1100" b="1">
                          <a:solidFill>
                            <a:schemeClr val="tx1"/>
                          </a:solidFill>
                          <a:latin typeface="+mn-lt"/>
                        </a:rPr>
                        <a:t>G4204E3</a:t>
                      </a:r>
                    </a:p>
                  </a:txBody>
                  <a:tcPr marL="68576" marR="68576" marT="34250" marB="34250" anchor="ctr" anchorCtr="1">
                    <a:solidFill>
                      <a:schemeClr val="accent6">
                        <a:lumMod val="40000"/>
                        <a:lumOff val="60000"/>
                      </a:schemeClr>
                    </a:solidFill>
                  </a:tcPr>
                </a:tc>
                <a:extLst>
                  <a:ext uri="{0D108BD9-81ED-4DB2-BD59-A6C34878D82A}">
                    <a16:rowId xmlns:a16="http://schemas.microsoft.com/office/drawing/2014/main" val="252127562"/>
                  </a:ext>
                </a:extLst>
              </a:tr>
              <a:tr h="260057">
                <a:tc>
                  <a:txBody>
                    <a:bodyPr/>
                    <a:lstStyle/>
                    <a:p>
                      <a:pPr algn="ctr"/>
                      <a:r>
                        <a:rPr lang="en-US" sz="1100" b="1">
                          <a:solidFill>
                            <a:schemeClr val="tx1"/>
                          </a:solidFill>
                          <a:latin typeface="+mn-lt"/>
                        </a:rPr>
                        <a:t>G1493E3</a:t>
                      </a:r>
                    </a:p>
                  </a:txBody>
                  <a:tcPr marL="68597" marR="68597" marT="34251" marB="34251" anchor="ctr" anchorCtr="1">
                    <a:solidFill>
                      <a:schemeClr val="accent6">
                        <a:lumMod val="20000"/>
                        <a:lumOff val="80000"/>
                      </a:schemeClr>
                    </a:solidFill>
                  </a:tcPr>
                </a:tc>
                <a:tc>
                  <a:txBody>
                    <a:bodyPr/>
                    <a:lstStyle/>
                    <a:p>
                      <a:pPr algn="ctr"/>
                      <a:r>
                        <a:rPr lang="en-US" sz="1100" b="1">
                          <a:solidFill>
                            <a:schemeClr val="tx1"/>
                          </a:solidFill>
                          <a:latin typeface="+mn-lt"/>
                        </a:rPr>
                        <a:t>G3051E3</a:t>
                      </a:r>
                    </a:p>
                  </a:txBody>
                  <a:tcPr marL="68597" marR="68597" marT="34250" marB="34250" anchor="ctr" anchorCtr="1">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n-lt"/>
                        </a:rPr>
                        <a:t>G4459E3</a:t>
                      </a:r>
                      <a:endParaRPr lang="en-US" sz="1100" b="1" kern="1200">
                        <a:solidFill>
                          <a:schemeClr val="tx1"/>
                        </a:solidFill>
                        <a:latin typeface="+mn-lt"/>
                        <a:ea typeface="+mn-ea"/>
                        <a:cs typeface="+mn-cs"/>
                      </a:endParaRPr>
                    </a:p>
                  </a:txBody>
                  <a:tcPr marL="68576" marR="68576" marT="34250" marB="34250" anchor="ctr" anchorCtr="1">
                    <a:solidFill>
                      <a:schemeClr val="accent6">
                        <a:lumMod val="20000"/>
                        <a:lumOff val="80000"/>
                      </a:schemeClr>
                    </a:solidFill>
                  </a:tcPr>
                </a:tc>
                <a:extLst>
                  <a:ext uri="{0D108BD9-81ED-4DB2-BD59-A6C34878D82A}">
                    <a16:rowId xmlns:a16="http://schemas.microsoft.com/office/drawing/2014/main" val="2333173216"/>
                  </a:ext>
                </a:extLst>
              </a:tr>
              <a:tr h="260057">
                <a:tc>
                  <a:txBody>
                    <a:bodyPr/>
                    <a:lstStyle/>
                    <a:p>
                      <a:pPr algn="ctr"/>
                      <a:r>
                        <a:rPr lang="en-US" sz="1100" b="1">
                          <a:solidFill>
                            <a:srgbClr val="FF0000"/>
                          </a:solidFill>
                          <a:latin typeface="+mn-lt"/>
                        </a:rPr>
                        <a:t>G1645E3</a:t>
                      </a:r>
                    </a:p>
                  </a:txBody>
                  <a:tcPr marL="68597" marR="68597" marT="34251" marB="34251" anchor="ctr" anchorCtr="1">
                    <a:solidFill>
                      <a:schemeClr val="accent6">
                        <a:lumMod val="40000"/>
                        <a:lumOff val="60000"/>
                      </a:schemeClr>
                    </a:solidFill>
                  </a:tcPr>
                </a:tc>
                <a:tc>
                  <a:txBody>
                    <a:bodyPr/>
                    <a:lstStyle/>
                    <a:p>
                      <a:pPr algn="ctr"/>
                      <a:r>
                        <a:rPr lang="en-US" sz="1100" b="1">
                          <a:solidFill>
                            <a:srgbClr val="FF0000"/>
                          </a:solidFill>
                          <a:latin typeface="+mn-lt"/>
                        </a:rPr>
                        <a:t>G3255E3</a:t>
                      </a:r>
                    </a:p>
                  </a:txBody>
                  <a:tcPr marL="68597" marR="68597" marT="34250" marB="34250" anchor="ctr" anchorCtr="1">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u="none" strike="noStrike">
                          <a:solidFill>
                            <a:srgbClr val="FF0000"/>
                          </a:solidFill>
                          <a:effectLst/>
                          <a:latin typeface="+mn-lt"/>
                        </a:rPr>
                        <a:t>G4695E3</a:t>
                      </a:r>
                      <a:endParaRPr lang="en-US" sz="1100" b="1" i="0" u="none" strike="noStrike">
                        <a:solidFill>
                          <a:srgbClr val="FF0000"/>
                        </a:solidFill>
                        <a:effectLst/>
                        <a:latin typeface="+mn-lt"/>
                      </a:endParaRPr>
                    </a:p>
                  </a:txBody>
                  <a:tcPr marL="68576" marR="68576" marT="34250" marB="34250" anchor="ctr" anchorCtr="1">
                    <a:solidFill>
                      <a:schemeClr val="accent6">
                        <a:lumMod val="40000"/>
                        <a:lumOff val="60000"/>
                      </a:schemeClr>
                    </a:solidFill>
                  </a:tcPr>
                </a:tc>
                <a:extLst>
                  <a:ext uri="{0D108BD9-81ED-4DB2-BD59-A6C34878D82A}">
                    <a16:rowId xmlns:a16="http://schemas.microsoft.com/office/drawing/2014/main" val="209060425"/>
                  </a:ext>
                </a:extLst>
              </a:tr>
              <a:tr h="260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G1823E3</a:t>
                      </a:r>
                    </a:p>
                  </a:txBody>
                  <a:tcPr marL="68580" marR="68580" marT="34290" marB="34290" anchor="ctr" anchorCtr="1">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G3404E3</a:t>
                      </a:r>
                    </a:p>
                  </a:txBody>
                  <a:tcPr marL="68580" marR="68580" marT="34290" marB="34290" anchor="ctr" anchorCtr="1">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n-lt"/>
                          <a:ea typeface="+mn-ea"/>
                          <a:cs typeface="+mn-cs"/>
                        </a:rPr>
                        <a:t>G4884E3</a:t>
                      </a:r>
                    </a:p>
                  </a:txBody>
                  <a:tcPr marL="68576" marR="68576" marT="34250" marB="34250" anchor="ctr" anchorCtr="1">
                    <a:solidFill>
                      <a:schemeClr val="accent6">
                        <a:lumMod val="20000"/>
                        <a:lumOff val="80000"/>
                      </a:schemeClr>
                    </a:solidFill>
                  </a:tcPr>
                </a:tc>
                <a:extLst>
                  <a:ext uri="{0D108BD9-81ED-4DB2-BD59-A6C34878D82A}">
                    <a16:rowId xmlns:a16="http://schemas.microsoft.com/office/drawing/2014/main" val="1162342147"/>
                  </a:ext>
                </a:extLst>
              </a:tr>
              <a:tr h="260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mn-lt"/>
                          <a:ea typeface="+mn-ea"/>
                          <a:cs typeface="+mn-cs"/>
                        </a:rPr>
                        <a:t>G2003E3</a:t>
                      </a:r>
                    </a:p>
                  </a:txBody>
                  <a:tcPr marL="68580" marR="68580" marT="34290" marB="34290" anchor="ctr" anchorCtr="1">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G3577E3</a:t>
                      </a:r>
                    </a:p>
                  </a:txBody>
                  <a:tcPr marL="68580" marR="68580" marT="34290" marB="34290" anchor="ctr" anchorCtr="1">
                    <a:solidFill>
                      <a:schemeClr val="accent6">
                        <a:lumMod val="40000"/>
                        <a:lumOff val="60000"/>
                      </a:schemeClr>
                    </a:solidFill>
                  </a:tcPr>
                </a:tc>
                <a:tc>
                  <a:txBody>
                    <a:bodyPr/>
                    <a:lstStyle/>
                    <a:p>
                      <a:pPr algn="ctr"/>
                      <a:r>
                        <a:rPr lang="en-US" sz="1100" b="1">
                          <a:solidFill>
                            <a:schemeClr val="tx1"/>
                          </a:solidFill>
                          <a:latin typeface="+mn-lt"/>
                        </a:rPr>
                        <a:t>-</a:t>
                      </a:r>
                    </a:p>
                  </a:txBody>
                  <a:tcPr marL="68580" marR="68580" marT="34290" marB="34290" anchor="ctr" anchorCtr="1">
                    <a:solidFill>
                      <a:schemeClr val="accent6">
                        <a:lumMod val="40000"/>
                        <a:lumOff val="60000"/>
                      </a:schemeClr>
                    </a:solidFill>
                  </a:tcPr>
                </a:tc>
                <a:extLst>
                  <a:ext uri="{0D108BD9-81ED-4DB2-BD59-A6C34878D82A}">
                    <a16:rowId xmlns:a16="http://schemas.microsoft.com/office/drawing/2014/main" val="1840503838"/>
                  </a:ext>
                </a:extLst>
              </a:tr>
            </a:tbl>
          </a:graphicData>
        </a:graphic>
      </p:graphicFrame>
      <p:sp>
        <p:nvSpPr>
          <p:cNvPr id="4" name="TextBox 3">
            <a:extLst>
              <a:ext uri="{FF2B5EF4-FFF2-40B4-BE49-F238E27FC236}">
                <a16:creationId xmlns:a16="http://schemas.microsoft.com/office/drawing/2014/main" id="{655EDEB7-1CC1-B7A4-2BAD-D03A903C5A8C}"/>
              </a:ext>
            </a:extLst>
          </p:cNvPr>
          <p:cNvSpPr txBox="1"/>
          <p:nvPr/>
        </p:nvSpPr>
        <p:spPr>
          <a:xfrm>
            <a:off x="7765857" y="2274514"/>
            <a:ext cx="2423160" cy="276999"/>
          </a:xfrm>
          <a:prstGeom prst="rect">
            <a:avLst/>
          </a:prstGeom>
          <a:noFill/>
        </p:spPr>
        <p:txBody>
          <a:bodyPr wrap="square" rtlCol="0">
            <a:spAutoFit/>
          </a:bodyPr>
          <a:lstStyle/>
          <a:p>
            <a:pPr algn="ctr" defTabSz="685800">
              <a:defRPr/>
            </a:pPr>
            <a:r>
              <a:rPr lang="en-US" sz="1200" i="1">
                <a:solidFill>
                  <a:prstClr val="black"/>
                </a:solidFill>
                <a:latin typeface="Franklin Gothic Book" panose="020B0503020102020204"/>
              </a:rPr>
              <a:t>23 Products – </a:t>
            </a:r>
            <a:r>
              <a:rPr lang="en-US" sz="1200" b="1" i="1">
                <a:solidFill>
                  <a:srgbClr val="FF0000"/>
                </a:solidFill>
                <a:latin typeface="Franklin Gothic Book" panose="020B0503020102020204"/>
              </a:rPr>
              <a:t>6 NEW</a:t>
            </a:r>
          </a:p>
        </p:txBody>
      </p:sp>
      <p:graphicFrame>
        <p:nvGraphicFramePr>
          <p:cNvPr id="5" name="Table 6">
            <a:extLst>
              <a:ext uri="{FF2B5EF4-FFF2-40B4-BE49-F238E27FC236}">
                <a16:creationId xmlns:a16="http://schemas.microsoft.com/office/drawing/2014/main" id="{6D5677CD-2D92-472D-4A97-CF1DE5C62653}"/>
              </a:ext>
            </a:extLst>
          </p:cNvPr>
          <p:cNvGraphicFramePr>
            <a:graphicFrameLocks noGrp="1"/>
          </p:cNvGraphicFramePr>
          <p:nvPr/>
        </p:nvGraphicFramePr>
        <p:xfrm>
          <a:off x="4724402" y="2570398"/>
          <a:ext cx="2814639" cy="2619163"/>
        </p:xfrm>
        <a:graphic>
          <a:graphicData uri="http://schemas.openxmlformats.org/drawingml/2006/table">
            <a:tbl>
              <a:tblPr firstRow="1" bandRow="1">
                <a:tableStyleId>{21E4AEA4-8DFA-4A89-87EB-49C32662AFE0}</a:tableStyleId>
              </a:tblPr>
              <a:tblGrid>
                <a:gridCol w="938213">
                  <a:extLst>
                    <a:ext uri="{9D8B030D-6E8A-4147-A177-3AD203B41FA5}">
                      <a16:colId xmlns:a16="http://schemas.microsoft.com/office/drawing/2014/main" val="2659230542"/>
                    </a:ext>
                  </a:extLst>
                </a:gridCol>
                <a:gridCol w="938213">
                  <a:extLst>
                    <a:ext uri="{9D8B030D-6E8A-4147-A177-3AD203B41FA5}">
                      <a16:colId xmlns:a16="http://schemas.microsoft.com/office/drawing/2014/main" val="2995608062"/>
                    </a:ext>
                  </a:extLst>
                </a:gridCol>
                <a:gridCol w="938213">
                  <a:extLst>
                    <a:ext uri="{9D8B030D-6E8A-4147-A177-3AD203B41FA5}">
                      <a16:colId xmlns:a16="http://schemas.microsoft.com/office/drawing/2014/main" val="3764267422"/>
                    </a:ext>
                  </a:extLst>
                </a:gridCol>
              </a:tblGrid>
              <a:tr h="278650">
                <a:tc>
                  <a:txBody>
                    <a:bodyPr/>
                    <a:lstStyle/>
                    <a:p>
                      <a:pPr algn="ctr"/>
                      <a:r>
                        <a:rPr lang="en-US" sz="1000" b="0">
                          <a:latin typeface="+mj-lt"/>
                        </a:rPr>
                        <a:t>Early</a:t>
                      </a:r>
                    </a:p>
                  </a:txBody>
                  <a:tcPr marL="68580" marR="68580" marT="34290" marB="34290" anchor="ctr" anchorCtr="1">
                    <a:solidFill>
                      <a:srgbClr val="CC3300"/>
                    </a:solidFill>
                  </a:tcPr>
                </a:tc>
                <a:tc>
                  <a:txBody>
                    <a:bodyPr/>
                    <a:lstStyle/>
                    <a:p>
                      <a:pPr algn="ctr"/>
                      <a:r>
                        <a:rPr lang="en-US" sz="1000" b="0">
                          <a:latin typeface="+mj-lt"/>
                        </a:rPr>
                        <a:t>Mid</a:t>
                      </a:r>
                    </a:p>
                  </a:txBody>
                  <a:tcPr marL="68580" marR="68580" marT="34290" marB="34290" anchor="ctr" anchorCtr="1">
                    <a:solidFill>
                      <a:srgbClr val="CC3300"/>
                    </a:solidFill>
                  </a:tcPr>
                </a:tc>
                <a:tc>
                  <a:txBody>
                    <a:bodyPr/>
                    <a:lstStyle/>
                    <a:p>
                      <a:pPr algn="ctr"/>
                      <a:r>
                        <a:rPr lang="en-US" sz="1000" b="0">
                          <a:latin typeface="+mj-lt"/>
                        </a:rPr>
                        <a:t>Full</a:t>
                      </a:r>
                    </a:p>
                  </a:txBody>
                  <a:tcPr marL="68580" marR="68580" marT="34290" marB="34290" anchor="ctr" anchorCtr="1">
                    <a:solidFill>
                      <a:srgbClr val="CC3300"/>
                    </a:solidFill>
                  </a:tcPr>
                </a:tc>
                <a:extLst>
                  <a:ext uri="{0D108BD9-81ED-4DB2-BD59-A6C34878D82A}">
                    <a16:rowId xmlns:a16="http://schemas.microsoft.com/office/drawing/2014/main" val="4287673992"/>
                  </a:ext>
                </a:extLst>
              </a:tr>
              <a:tr h="260057">
                <a:tc>
                  <a:txBody>
                    <a:bodyPr/>
                    <a:lstStyle/>
                    <a:p>
                      <a:pPr algn="ctr"/>
                      <a:r>
                        <a:rPr lang="en-US" sz="1100" b="1">
                          <a:solidFill>
                            <a:schemeClr val="tx1"/>
                          </a:solidFill>
                          <a:latin typeface="+mn-lt"/>
                        </a:rPr>
                        <a:t>G0500XF</a:t>
                      </a:r>
                    </a:p>
                  </a:txBody>
                  <a:tcPr marL="68597" marR="68597" marT="34251" marB="34251" anchor="ctr" anchorCtr="1">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rPr>
                        <a:t>G2450XF</a:t>
                      </a:r>
                    </a:p>
                  </a:txBody>
                  <a:tcPr marL="68580" marR="68580" marT="34290" marB="34290" anchor="ctr" anchorCtr="1">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G4184XF</a:t>
                      </a:r>
                    </a:p>
                  </a:txBody>
                  <a:tcPr marL="68576" marR="68576" marT="34250" marB="34250" anchor="ctr" anchorCtr="1">
                    <a:solidFill>
                      <a:schemeClr val="accent4">
                        <a:lumMod val="40000"/>
                        <a:lumOff val="60000"/>
                      </a:schemeClr>
                    </a:solidFill>
                  </a:tcPr>
                </a:tc>
                <a:extLst>
                  <a:ext uri="{0D108BD9-81ED-4DB2-BD59-A6C34878D82A}">
                    <a16:rowId xmlns:a16="http://schemas.microsoft.com/office/drawing/2014/main" val="3346054202"/>
                  </a:ext>
                </a:extLst>
              </a:tr>
              <a:tr h="260057">
                <a:tc>
                  <a:txBody>
                    <a:bodyPr/>
                    <a:lstStyle/>
                    <a:p>
                      <a:pPr algn="ctr"/>
                      <a:r>
                        <a:rPr lang="en-US" sz="1100" b="1">
                          <a:solidFill>
                            <a:schemeClr val="tx1"/>
                          </a:solidFill>
                          <a:latin typeface="+mn-lt"/>
                        </a:rPr>
                        <a:t>G0854XF</a:t>
                      </a:r>
                    </a:p>
                  </a:txBody>
                  <a:tcPr marL="68597" marR="68597" marT="34251" marB="34251" anchor="ctr" anchorCtr="1">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0000"/>
                          </a:solidFill>
                          <a:effectLst/>
                          <a:uLnTx/>
                          <a:uFillTx/>
                          <a:latin typeface="+mn-lt"/>
                          <a:ea typeface="+mn-ea"/>
                          <a:cs typeface="+mn-cs"/>
                        </a:rPr>
                        <a:t>G2755XF</a:t>
                      </a:r>
                    </a:p>
                  </a:txBody>
                  <a:tcPr marL="68580" marR="68580" marT="34290" marB="34290" anchor="ctr" anchorCtr="1">
                    <a:solidFill>
                      <a:schemeClr val="accent4">
                        <a:lumMod val="20000"/>
                        <a:lumOff val="80000"/>
                      </a:schemeClr>
                    </a:solidFill>
                  </a:tcPr>
                </a:tc>
                <a:tc>
                  <a:txBody>
                    <a:bodyPr/>
                    <a:lstStyle/>
                    <a:p>
                      <a:pPr algn="ctr" fontAlgn="b"/>
                      <a:r>
                        <a:rPr lang="en-US" sz="1100" b="1" i="0" u="none" strike="noStrike">
                          <a:solidFill>
                            <a:schemeClr val="tx1"/>
                          </a:solidFill>
                          <a:effectLst/>
                          <a:latin typeface="+mn-lt"/>
                        </a:rPr>
                        <a:t>G4430XF</a:t>
                      </a:r>
                    </a:p>
                  </a:txBody>
                  <a:tcPr marL="68576" marR="68576" marT="34250" marB="34250" anchor="ctr" anchorCtr="1">
                    <a:solidFill>
                      <a:schemeClr val="accent4">
                        <a:lumMod val="20000"/>
                        <a:lumOff val="80000"/>
                      </a:schemeClr>
                    </a:solidFill>
                  </a:tcPr>
                </a:tc>
                <a:extLst>
                  <a:ext uri="{0D108BD9-81ED-4DB2-BD59-A6C34878D82A}">
                    <a16:rowId xmlns:a16="http://schemas.microsoft.com/office/drawing/2014/main" val="2960784158"/>
                  </a:ext>
                </a:extLst>
              </a:tr>
              <a:tr h="26005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G1394XF</a:t>
                      </a:r>
                    </a:p>
                  </a:txBody>
                  <a:tcPr marL="68597" marR="68597" marT="34251" marB="34251" anchor="ctr" anchorCtr="1">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tx1"/>
                          </a:solidFill>
                          <a:effectLst/>
                          <a:uLnTx/>
                          <a:uFillTx/>
                          <a:latin typeface="+mn-lt"/>
                          <a:ea typeface="+mn-ea"/>
                          <a:cs typeface="+mn-cs"/>
                        </a:rPr>
                        <a:t>G2950XF</a:t>
                      </a:r>
                    </a:p>
                  </a:txBody>
                  <a:tcPr marL="68580" marR="68580" marT="34290" marB="34290" anchor="ctr" anchorCtr="1">
                    <a:solidFill>
                      <a:schemeClr val="accent4">
                        <a:lumMod val="40000"/>
                        <a:lumOff val="60000"/>
                      </a:schemeClr>
                    </a:solidFill>
                  </a:tcPr>
                </a:tc>
                <a:tc>
                  <a:txBody>
                    <a:bodyPr/>
                    <a:lstStyle/>
                    <a:p>
                      <a:pPr algn="ctr" fontAlgn="b"/>
                      <a:r>
                        <a:rPr lang="en-US" sz="1100" b="1" i="0" u="none" strike="noStrike" kern="1200">
                          <a:solidFill>
                            <a:schemeClr val="tx1"/>
                          </a:solidFill>
                          <a:effectLst/>
                          <a:latin typeface="+mn-lt"/>
                          <a:ea typeface="+mn-ea"/>
                          <a:cs typeface="+mn-cs"/>
                        </a:rPr>
                        <a:t>G4615XF</a:t>
                      </a:r>
                    </a:p>
                  </a:txBody>
                  <a:tcPr marL="68576" marR="68576" marT="34250" marB="34250" anchor="ctr" anchorCtr="1">
                    <a:solidFill>
                      <a:schemeClr val="accent4">
                        <a:lumMod val="40000"/>
                        <a:lumOff val="60000"/>
                      </a:schemeClr>
                    </a:solidFill>
                  </a:tcPr>
                </a:tc>
                <a:extLst>
                  <a:ext uri="{0D108BD9-81ED-4DB2-BD59-A6C34878D82A}">
                    <a16:rowId xmlns:a16="http://schemas.microsoft.com/office/drawing/2014/main" val="252127562"/>
                  </a:ext>
                </a:extLst>
              </a:tr>
              <a:tr h="260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FF0000"/>
                          </a:solidFill>
                          <a:latin typeface="+mn-lt"/>
                        </a:rPr>
                        <a:t>G1515XF</a:t>
                      </a:r>
                    </a:p>
                  </a:txBody>
                  <a:tcPr marL="68580" marR="68580" marT="34290" marB="34290" anchor="ctr" anchorCtr="1">
                    <a:solidFill>
                      <a:schemeClr val="accent4">
                        <a:lumMod val="20000"/>
                        <a:lumOff val="80000"/>
                      </a:schemeClr>
                    </a:solidFill>
                  </a:tcPr>
                </a:tc>
                <a:tc>
                  <a:txBody>
                    <a:bodyPr/>
                    <a:lstStyle/>
                    <a:p>
                      <a:pPr algn="ctr"/>
                      <a:r>
                        <a:rPr lang="en-US" sz="1100" b="1" kern="1200">
                          <a:solidFill>
                            <a:schemeClr val="tx1"/>
                          </a:solidFill>
                          <a:latin typeface="+mn-lt"/>
                          <a:ea typeface="+mn-ea"/>
                          <a:cs typeface="+mn-cs"/>
                        </a:rPr>
                        <a:t>G3114XF</a:t>
                      </a:r>
                    </a:p>
                  </a:txBody>
                  <a:tcPr marL="68580" marR="68580" marT="34290" marB="34290" anchor="ctr" anchorCtr="1">
                    <a:solidFill>
                      <a:schemeClr val="accent4">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kern="1200">
                          <a:solidFill>
                            <a:schemeClr val="tx1"/>
                          </a:solidFill>
                          <a:effectLst/>
                          <a:latin typeface="+mn-lt"/>
                          <a:ea typeface="+mn-ea"/>
                          <a:cs typeface="+mn-cs"/>
                        </a:rPr>
                        <a:t>G4650XF</a:t>
                      </a:r>
                    </a:p>
                  </a:txBody>
                  <a:tcPr marL="7143" marR="7143" marT="7142" marB="0" anchor="ctr" anchorCtr="1">
                    <a:solidFill>
                      <a:schemeClr val="accent4">
                        <a:lumMod val="20000"/>
                        <a:lumOff val="80000"/>
                      </a:schemeClr>
                    </a:solidFill>
                  </a:tcPr>
                </a:tc>
                <a:extLst>
                  <a:ext uri="{0D108BD9-81ED-4DB2-BD59-A6C34878D82A}">
                    <a16:rowId xmlns:a16="http://schemas.microsoft.com/office/drawing/2014/main" val="2333173216"/>
                  </a:ext>
                </a:extLst>
              </a:tr>
              <a:tr h="260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G1704XF</a:t>
                      </a:r>
                    </a:p>
                  </a:txBody>
                  <a:tcPr marL="68580" marR="68580" marT="34290" marB="34290" anchor="ctr" anchorCtr="1">
                    <a:solidFill>
                      <a:schemeClr val="accent4">
                        <a:lumMod val="40000"/>
                        <a:lumOff val="60000"/>
                      </a:schemeClr>
                    </a:solidFill>
                  </a:tcPr>
                </a:tc>
                <a:tc>
                  <a:txBody>
                    <a:bodyPr/>
                    <a:lstStyle/>
                    <a:p>
                      <a:pPr algn="ctr"/>
                      <a:r>
                        <a:rPr lang="en-US" sz="1100" b="1">
                          <a:solidFill>
                            <a:schemeClr val="tx1"/>
                          </a:solidFill>
                          <a:latin typeface="+mn-lt"/>
                        </a:rPr>
                        <a:t>G3334XF</a:t>
                      </a:r>
                    </a:p>
                  </a:txBody>
                  <a:tcPr marL="68580" marR="68580" marT="34290" marB="34290" anchor="ctr" anchorCtr="1">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0" u="none" strike="noStrike">
                          <a:solidFill>
                            <a:srgbClr val="FF0000"/>
                          </a:solidFill>
                          <a:effectLst/>
                          <a:latin typeface="+mn-lt"/>
                        </a:rPr>
                        <a:t>G4755XF</a:t>
                      </a:r>
                    </a:p>
                  </a:txBody>
                  <a:tcPr marL="7143" marR="7143" marT="7142" marB="0" anchor="ctr" anchorCtr="1">
                    <a:solidFill>
                      <a:schemeClr val="accent4">
                        <a:lumMod val="40000"/>
                        <a:lumOff val="60000"/>
                      </a:schemeClr>
                    </a:solidFill>
                  </a:tcPr>
                </a:tc>
                <a:extLst>
                  <a:ext uri="{0D108BD9-81ED-4DB2-BD59-A6C34878D82A}">
                    <a16:rowId xmlns:a16="http://schemas.microsoft.com/office/drawing/2014/main" val="1162342147"/>
                  </a:ext>
                </a:extLst>
              </a:tr>
              <a:tr h="260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G2000XF</a:t>
                      </a:r>
                    </a:p>
                  </a:txBody>
                  <a:tcPr marL="68580" marR="68580" marT="34290" marB="34290" anchor="ctr" anchorCtr="1">
                    <a:solidFill>
                      <a:schemeClr val="accent4">
                        <a:lumMod val="20000"/>
                        <a:lumOff val="80000"/>
                      </a:schemeClr>
                    </a:solidFill>
                  </a:tcPr>
                </a:tc>
                <a:tc>
                  <a:txBody>
                    <a:bodyPr/>
                    <a:lstStyle/>
                    <a:p>
                      <a:pPr algn="ctr"/>
                      <a:r>
                        <a:rPr lang="en-US" sz="1100" b="1">
                          <a:solidFill>
                            <a:schemeClr val="tx1"/>
                          </a:solidFill>
                          <a:latin typeface="+mn-lt"/>
                        </a:rPr>
                        <a:t>G3552XF</a:t>
                      </a:r>
                    </a:p>
                  </a:txBody>
                  <a:tcPr marL="68580" marR="68580" marT="34290" marB="34290" anchor="ctr" anchorCtr="1">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G4910XF</a:t>
                      </a:r>
                    </a:p>
                  </a:txBody>
                  <a:tcPr marL="68576" marR="68576" marT="34250" marB="34250" anchor="ctr" anchorCtr="1">
                    <a:solidFill>
                      <a:schemeClr val="accent4">
                        <a:lumMod val="20000"/>
                        <a:lumOff val="80000"/>
                      </a:schemeClr>
                    </a:solidFill>
                  </a:tcPr>
                </a:tc>
                <a:extLst>
                  <a:ext uri="{0D108BD9-81ED-4DB2-BD59-A6C34878D82A}">
                    <a16:rowId xmlns:a16="http://schemas.microsoft.com/office/drawing/2014/main" val="1840503838"/>
                  </a:ext>
                </a:extLst>
              </a:tr>
              <a:tr h="260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tx1"/>
                          </a:solidFill>
                          <a:effectLst/>
                          <a:uLnTx/>
                          <a:uFillTx/>
                          <a:latin typeface="+mn-lt"/>
                          <a:ea typeface="+mn-ea"/>
                          <a:cs typeface="+mn-cs"/>
                        </a:rPr>
                        <a:t>G2306XF</a:t>
                      </a:r>
                    </a:p>
                  </a:txBody>
                  <a:tcPr marL="68580" marR="68580" marT="34290" marB="34290" anchor="ctr" anchorCtr="1">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FF0000"/>
                          </a:solidFill>
                          <a:latin typeface="+mn-lt"/>
                        </a:rPr>
                        <a:t>G3725XF</a:t>
                      </a:r>
                    </a:p>
                  </a:txBody>
                  <a:tcPr marL="68576" marR="68576" marT="34250" marB="34250" anchor="ctr" anchorCtr="1">
                    <a:solidFill>
                      <a:schemeClr val="accent4">
                        <a:lumMod val="40000"/>
                        <a:lumOff val="60000"/>
                      </a:schemeClr>
                    </a:solidFill>
                  </a:tcPr>
                </a:tc>
                <a:tc>
                  <a:txBody>
                    <a:bodyPr/>
                    <a:lstStyle/>
                    <a:p>
                      <a:pPr algn="ctr"/>
                      <a:r>
                        <a:rPr lang="en-US" sz="1100" b="1">
                          <a:solidFill>
                            <a:schemeClr val="tx1"/>
                          </a:solidFill>
                          <a:latin typeface="+mn-lt"/>
                        </a:rPr>
                        <a:t>G5104XF</a:t>
                      </a:r>
                    </a:p>
                  </a:txBody>
                  <a:tcPr marL="68576" marR="68576" marT="34250" marB="34250" anchor="ctr" anchorCtr="1">
                    <a:solidFill>
                      <a:schemeClr val="accent4">
                        <a:lumMod val="40000"/>
                        <a:lumOff val="60000"/>
                      </a:schemeClr>
                    </a:solidFill>
                  </a:tcPr>
                </a:tc>
                <a:extLst>
                  <a:ext uri="{0D108BD9-81ED-4DB2-BD59-A6C34878D82A}">
                    <a16:rowId xmlns:a16="http://schemas.microsoft.com/office/drawing/2014/main" val="90887619"/>
                  </a:ext>
                </a:extLst>
              </a:tr>
              <a:tr h="260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tx1"/>
                          </a:solidFill>
                          <a:effectLst/>
                          <a:uLnTx/>
                          <a:uFillTx/>
                          <a:latin typeface="+mn-lt"/>
                          <a:ea typeface="+mn-ea"/>
                          <a:cs typeface="+mn-cs"/>
                        </a:rPr>
                        <a:t>G2573XF</a:t>
                      </a:r>
                    </a:p>
                  </a:txBody>
                  <a:tcPr marL="68597" marR="68597" marT="34250" marB="34250" anchor="ctr" anchorCtr="1">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rgbClr val="FF0000"/>
                          </a:solidFill>
                          <a:latin typeface="+mn-lt"/>
                          <a:ea typeface="+mn-ea"/>
                          <a:cs typeface="+mn-cs"/>
                        </a:rPr>
                        <a:t>G3955XF</a:t>
                      </a:r>
                    </a:p>
                  </a:txBody>
                  <a:tcPr marL="68576" marR="68576" marT="34250" marB="34250" anchor="ctr" anchorCtr="1">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G5364XF</a:t>
                      </a:r>
                    </a:p>
                  </a:txBody>
                  <a:tcPr marL="68576" marR="68576" marT="34250" marB="34250" anchor="ctr" anchorCtr="1">
                    <a:solidFill>
                      <a:schemeClr val="accent4">
                        <a:lumMod val="20000"/>
                        <a:lumOff val="80000"/>
                      </a:schemeClr>
                    </a:solidFill>
                  </a:tcPr>
                </a:tc>
                <a:extLst>
                  <a:ext uri="{0D108BD9-81ED-4DB2-BD59-A6C34878D82A}">
                    <a16:rowId xmlns:a16="http://schemas.microsoft.com/office/drawing/2014/main" val="4057279220"/>
                  </a:ext>
                </a:extLst>
              </a:tr>
              <a:tr h="260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rPr>
                        <a:t>-</a:t>
                      </a:r>
                    </a:p>
                  </a:txBody>
                  <a:tcPr marL="68597" marR="68597" marT="34250" marB="34250" anchor="ctr" anchorCtr="1">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mn-lt"/>
                        </a:rPr>
                        <a:t>-</a:t>
                      </a:r>
                    </a:p>
                  </a:txBody>
                  <a:tcPr marL="68576" marR="68576" marT="34250" marB="34250" anchor="ctr" anchorCtr="1">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latin typeface="+mn-lt"/>
                          <a:ea typeface="+mn-ea"/>
                          <a:cs typeface="+mn-cs"/>
                        </a:rPr>
                        <a:t>-</a:t>
                      </a:r>
                    </a:p>
                  </a:txBody>
                  <a:tcPr marL="68576" marR="68576" marT="34250" marB="34250" anchor="ctr" anchorCtr="1">
                    <a:solidFill>
                      <a:schemeClr val="accent4">
                        <a:lumMod val="40000"/>
                        <a:lumOff val="60000"/>
                      </a:schemeClr>
                    </a:solidFill>
                  </a:tcPr>
                </a:tc>
                <a:extLst>
                  <a:ext uri="{0D108BD9-81ED-4DB2-BD59-A6C34878D82A}">
                    <a16:rowId xmlns:a16="http://schemas.microsoft.com/office/drawing/2014/main" val="3918076018"/>
                  </a:ext>
                </a:extLst>
              </a:tr>
            </a:tbl>
          </a:graphicData>
        </a:graphic>
      </p:graphicFrame>
      <p:sp>
        <p:nvSpPr>
          <p:cNvPr id="6" name="TextBox 5">
            <a:extLst>
              <a:ext uri="{FF2B5EF4-FFF2-40B4-BE49-F238E27FC236}">
                <a16:creationId xmlns:a16="http://schemas.microsoft.com/office/drawing/2014/main" id="{A1EF945A-F772-82D7-72AE-290323A2529F}"/>
              </a:ext>
            </a:extLst>
          </p:cNvPr>
          <p:cNvSpPr txBox="1"/>
          <p:nvPr/>
        </p:nvSpPr>
        <p:spPr>
          <a:xfrm>
            <a:off x="4864366" y="2274514"/>
            <a:ext cx="2423160" cy="276999"/>
          </a:xfrm>
          <a:prstGeom prst="rect">
            <a:avLst/>
          </a:prstGeom>
          <a:noFill/>
        </p:spPr>
        <p:txBody>
          <a:bodyPr wrap="square" rtlCol="0">
            <a:spAutoFit/>
          </a:bodyPr>
          <a:lstStyle/>
          <a:p>
            <a:pPr algn="ctr" defTabSz="685800">
              <a:defRPr/>
            </a:pPr>
            <a:r>
              <a:rPr lang="en-US" sz="1200" i="1">
                <a:solidFill>
                  <a:prstClr val="black"/>
                </a:solidFill>
                <a:latin typeface="Franklin Gothic Book" panose="020B0503020102020204"/>
              </a:rPr>
              <a:t>24 Products – </a:t>
            </a:r>
            <a:r>
              <a:rPr lang="en-US" sz="1200" b="1" i="1">
                <a:solidFill>
                  <a:srgbClr val="FF0000"/>
                </a:solidFill>
                <a:latin typeface="Franklin Gothic Book" panose="020B0503020102020204"/>
              </a:rPr>
              <a:t>5 NEW</a:t>
            </a:r>
          </a:p>
        </p:txBody>
      </p:sp>
      <p:graphicFrame>
        <p:nvGraphicFramePr>
          <p:cNvPr id="11" name="Table 6">
            <a:extLst>
              <a:ext uri="{FF2B5EF4-FFF2-40B4-BE49-F238E27FC236}">
                <a16:creationId xmlns:a16="http://schemas.microsoft.com/office/drawing/2014/main" id="{752EE090-04FC-DEE6-70E4-5D277C8C264C}"/>
              </a:ext>
            </a:extLst>
          </p:cNvPr>
          <p:cNvGraphicFramePr>
            <a:graphicFrameLocks noGrp="1"/>
          </p:cNvGraphicFramePr>
          <p:nvPr/>
        </p:nvGraphicFramePr>
        <p:xfrm>
          <a:off x="1962876" y="2570397"/>
          <a:ext cx="2523453" cy="1040040"/>
        </p:xfrm>
        <a:graphic>
          <a:graphicData uri="http://schemas.openxmlformats.org/drawingml/2006/table">
            <a:tbl>
              <a:tblPr firstRow="1" bandRow="1">
                <a:tableStyleId>{21E4AEA4-8DFA-4A89-87EB-49C32662AFE0}</a:tableStyleId>
              </a:tblPr>
              <a:tblGrid>
                <a:gridCol w="841151">
                  <a:extLst>
                    <a:ext uri="{9D8B030D-6E8A-4147-A177-3AD203B41FA5}">
                      <a16:colId xmlns:a16="http://schemas.microsoft.com/office/drawing/2014/main" val="2659230542"/>
                    </a:ext>
                  </a:extLst>
                </a:gridCol>
                <a:gridCol w="841151">
                  <a:extLst>
                    <a:ext uri="{9D8B030D-6E8A-4147-A177-3AD203B41FA5}">
                      <a16:colId xmlns:a16="http://schemas.microsoft.com/office/drawing/2014/main" val="2995608062"/>
                    </a:ext>
                  </a:extLst>
                </a:gridCol>
                <a:gridCol w="841151">
                  <a:extLst>
                    <a:ext uri="{9D8B030D-6E8A-4147-A177-3AD203B41FA5}">
                      <a16:colId xmlns:a16="http://schemas.microsoft.com/office/drawing/2014/main" val="521004831"/>
                    </a:ext>
                  </a:extLst>
                </a:gridCol>
              </a:tblGrid>
              <a:tr h="264666">
                <a:tc>
                  <a:txBody>
                    <a:bodyPr/>
                    <a:lstStyle/>
                    <a:p>
                      <a:pPr algn="ctr"/>
                      <a:r>
                        <a:rPr lang="en-US" sz="1000" b="0">
                          <a:latin typeface="+mj-lt"/>
                        </a:rPr>
                        <a:t>Early</a:t>
                      </a:r>
                    </a:p>
                  </a:txBody>
                  <a:tcPr marL="68580" marR="68580" marT="34290" marB="34290" anchor="ctr" anchorCtr="1">
                    <a:solidFill>
                      <a:schemeClr val="accent2">
                        <a:lumMod val="75000"/>
                      </a:schemeClr>
                    </a:solidFill>
                  </a:tcPr>
                </a:tc>
                <a:tc>
                  <a:txBody>
                    <a:bodyPr/>
                    <a:lstStyle/>
                    <a:p>
                      <a:pPr algn="ctr"/>
                      <a:r>
                        <a:rPr lang="en-US" sz="1000" b="0">
                          <a:latin typeface="+mj-lt"/>
                        </a:rPr>
                        <a:t>Mid</a:t>
                      </a:r>
                    </a:p>
                  </a:txBody>
                  <a:tcPr marL="68580" marR="68580" marT="34290" marB="34290" anchor="ctr" anchorCtr="1">
                    <a:solidFill>
                      <a:schemeClr val="accent2">
                        <a:lumMod val="75000"/>
                      </a:schemeClr>
                    </a:solidFill>
                  </a:tcPr>
                </a:tc>
                <a:tc>
                  <a:txBody>
                    <a:bodyPr/>
                    <a:lstStyle/>
                    <a:p>
                      <a:pPr algn="ctr"/>
                      <a:r>
                        <a:rPr lang="en-US" sz="1000" b="0">
                          <a:latin typeface="+mj-lt"/>
                        </a:rPr>
                        <a:t>Full</a:t>
                      </a:r>
                    </a:p>
                  </a:txBody>
                  <a:tcPr marL="68580" marR="68580" marT="34290" marB="34290" anchor="ctr" anchorCtr="1">
                    <a:solidFill>
                      <a:schemeClr val="accent2">
                        <a:lumMod val="75000"/>
                      </a:schemeClr>
                    </a:solidFill>
                  </a:tcPr>
                </a:tc>
                <a:extLst>
                  <a:ext uri="{0D108BD9-81ED-4DB2-BD59-A6C34878D82A}">
                    <a16:rowId xmlns:a16="http://schemas.microsoft.com/office/drawing/2014/main" val="4287673992"/>
                  </a:ext>
                </a:extLst>
              </a:tr>
              <a:tr h="258458">
                <a:tc>
                  <a:txBody>
                    <a:bodyPr/>
                    <a:lstStyle/>
                    <a:p>
                      <a:pPr algn="ctr"/>
                      <a:r>
                        <a:rPr lang="en-US" sz="1100" b="1">
                          <a:solidFill>
                            <a:srgbClr val="FF0000"/>
                          </a:solidFill>
                          <a:latin typeface="+mj-lt"/>
                        </a:rPr>
                        <a:t>G1755</a:t>
                      </a:r>
                    </a:p>
                  </a:txBody>
                  <a:tcPr marL="68573" marR="68573" marT="34279" marB="34279" anchor="ctr" anchorCtr="1"/>
                </a:tc>
                <a:tc>
                  <a:txBody>
                    <a:bodyPr/>
                    <a:lstStyle/>
                    <a:p>
                      <a:pPr algn="ctr"/>
                      <a:r>
                        <a:rPr lang="en-US" sz="1100" b="1">
                          <a:solidFill>
                            <a:schemeClr val="tx1">
                              <a:lumMod val="75000"/>
                              <a:lumOff val="25000"/>
                            </a:schemeClr>
                          </a:solidFill>
                          <a:latin typeface="+mj-lt"/>
                        </a:rPr>
                        <a:t>G2802</a:t>
                      </a:r>
                    </a:p>
                  </a:txBody>
                  <a:tcPr marL="68673" marR="68673" marT="34290" marB="34290" anchor="ctr" anchorCtr="1"/>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kern="1200">
                          <a:solidFill>
                            <a:schemeClr val="tx1">
                              <a:lumMod val="75000"/>
                              <a:lumOff val="25000"/>
                            </a:schemeClr>
                          </a:solidFill>
                          <a:effectLst/>
                          <a:latin typeface="+mn-lt"/>
                          <a:ea typeface="+mn-ea"/>
                          <a:cs typeface="+mn-cs"/>
                        </a:rPr>
                        <a:t>G3702</a:t>
                      </a:r>
                    </a:p>
                  </a:txBody>
                  <a:tcPr marL="7149" marR="7149" marT="7146" marB="0" anchor="ctr" anchorCtr="1"/>
                </a:tc>
                <a:extLst>
                  <a:ext uri="{0D108BD9-81ED-4DB2-BD59-A6C34878D82A}">
                    <a16:rowId xmlns:a16="http://schemas.microsoft.com/office/drawing/2014/main" val="3346054202"/>
                  </a:ext>
                </a:extLst>
              </a:tr>
              <a:tr h="258458">
                <a:tc>
                  <a:txBody>
                    <a:bodyPr/>
                    <a:lstStyle/>
                    <a:p>
                      <a:pPr algn="ctr"/>
                      <a:r>
                        <a:rPr lang="en-US" sz="1100" b="1">
                          <a:solidFill>
                            <a:srgbClr val="FF0000"/>
                          </a:solidFill>
                          <a:latin typeface="+mj-lt"/>
                        </a:rPr>
                        <a:t>G2025</a:t>
                      </a:r>
                    </a:p>
                  </a:txBody>
                  <a:tcPr marL="68573" marR="68573" marT="34279" marB="34279" anchor="ctr" anchorCtr="1"/>
                </a:tc>
                <a:tc>
                  <a:txBody>
                    <a:bodyPr/>
                    <a:lstStyle/>
                    <a:p>
                      <a:pPr algn="ctr"/>
                      <a:r>
                        <a:rPr lang="en-US" sz="1100" b="1">
                          <a:solidFill>
                            <a:schemeClr val="tx1">
                              <a:lumMod val="75000"/>
                              <a:lumOff val="25000"/>
                            </a:schemeClr>
                          </a:solidFill>
                          <a:latin typeface="+mj-lt"/>
                        </a:rPr>
                        <a:t>G3104</a:t>
                      </a:r>
                    </a:p>
                  </a:txBody>
                  <a:tcPr marL="68673" marR="68673" marT="34290" marB="34290" anchor="ctr" anchorCtr="1"/>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kern="1200">
                          <a:solidFill>
                            <a:schemeClr val="tx1">
                              <a:lumMod val="75000"/>
                              <a:lumOff val="25000"/>
                            </a:schemeClr>
                          </a:solidFill>
                          <a:effectLst/>
                          <a:latin typeface="+mn-lt"/>
                          <a:ea typeface="+mn-ea"/>
                          <a:cs typeface="+mn-cs"/>
                        </a:rPr>
                        <a:t>-</a:t>
                      </a:r>
                    </a:p>
                  </a:txBody>
                  <a:tcPr marL="7149" marR="7149" marT="7146" marB="0" anchor="ctr" anchorCtr="1"/>
                </a:tc>
                <a:extLst>
                  <a:ext uri="{0D108BD9-81ED-4DB2-BD59-A6C34878D82A}">
                    <a16:rowId xmlns:a16="http://schemas.microsoft.com/office/drawing/2014/main" val="3227219854"/>
                  </a:ext>
                </a:extLst>
              </a:tr>
              <a:tr h="258458">
                <a:tc>
                  <a:txBody>
                    <a:bodyPr/>
                    <a:lstStyle/>
                    <a:p>
                      <a:pPr algn="ctr"/>
                      <a:r>
                        <a:rPr lang="en-US" sz="1100" b="1">
                          <a:solidFill>
                            <a:schemeClr val="tx1">
                              <a:lumMod val="75000"/>
                              <a:lumOff val="25000"/>
                            </a:schemeClr>
                          </a:solidFill>
                          <a:latin typeface="+mj-lt"/>
                        </a:rPr>
                        <a:t>G2304</a:t>
                      </a:r>
                    </a:p>
                  </a:txBody>
                  <a:tcPr marL="68573" marR="68573" marT="34279" marB="34279" anchor="ctr" anchorCtr="1"/>
                </a:tc>
                <a:tc>
                  <a:txBody>
                    <a:bodyPr/>
                    <a:lstStyle/>
                    <a:p>
                      <a:pPr algn="ctr"/>
                      <a:r>
                        <a:rPr lang="en-US" sz="1100" b="1">
                          <a:solidFill>
                            <a:schemeClr val="tx1">
                              <a:lumMod val="75000"/>
                              <a:lumOff val="25000"/>
                            </a:schemeClr>
                          </a:solidFill>
                          <a:latin typeface="+mj-lt"/>
                        </a:rPr>
                        <a:t>G3402</a:t>
                      </a:r>
                    </a:p>
                  </a:txBody>
                  <a:tcPr marL="68673" marR="68673" marT="34290" marB="34290" anchor="ctr" anchorCtr="1"/>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kern="1200">
                          <a:solidFill>
                            <a:schemeClr val="tx1">
                              <a:lumMod val="75000"/>
                              <a:lumOff val="25000"/>
                            </a:schemeClr>
                          </a:solidFill>
                          <a:latin typeface="+mj-lt"/>
                          <a:ea typeface="+mn-ea"/>
                          <a:cs typeface="+mn-cs"/>
                        </a:rPr>
                        <a:t>-</a:t>
                      </a:r>
                    </a:p>
                  </a:txBody>
                  <a:tcPr marL="7149" marR="7149" marT="7146" marB="0" anchor="ctr" anchorCtr="1"/>
                </a:tc>
                <a:extLst>
                  <a:ext uri="{0D108BD9-81ED-4DB2-BD59-A6C34878D82A}">
                    <a16:rowId xmlns:a16="http://schemas.microsoft.com/office/drawing/2014/main" val="3039365897"/>
                  </a:ext>
                </a:extLst>
              </a:tr>
            </a:tbl>
          </a:graphicData>
        </a:graphic>
      </p:graphicFrame>
      <p:sp>
        <p:nvSpPr>
          <p:cNvPr id="13" name="TextBox 12">
            <a:extLst>
              <a:ext uri="{FF2B5EF4-FFF2-40B4-BE49-F238E27FC236}">
                <a16:creationId xmlns:a16="http://schemas.microsoft.com/office/drawing/2014/main" id="{3E203CB9-7210-A6BB-13E3-17EE572E20D9}"/>
              </a:ext>
            </a:extLst>
          </p:cNvPr>
          <p:cNvSpPr txBox="1"/>
          <p:nvPr/>
        </p:nvSpPr>
        <p:spPr>
          <a:xfrm>
            <a:off x="1962875" y="2275971"/>
            <a:ext cx="2423160" cy="276999"/>
          </a:xfrm>
          <a:prstGeom prst="rect">
            <a:avLst/>
          </a:prstGeom>
          <a:noFill/>
        </p:spPr>
        <p:txBody>
          <a:bodyPr wrap="square" rtlCol="0">
            <a:spAutoFit/>
          </a:bodyPr>
          <a:lstStyle/>
          <a:p>
            <a:pPr algn="ctr" defTabSz="685800">
              <a:defRPr/>
            </a:pPr>
            <a:r>
              <a:rPr lang="en-US" sz="1200" i="1">
                <a:solidFill>
                  <a:prstClr val="black"/>
                </a:solidFill>
                <a:latin typeface="Franklin Gothic Book" panose="020B0503020102020204"/>
              </a:rPr>
              <a:t>7 Products – </a:t>
            </a:r>
            <a:r>
              <a:rPr lang="en-US" sz="1200" b="1" i="1">
                <a:solidFill>
                  <a:srgbClr val="FF0000"/>
                </a:solidFill>
                <a:latin typeface="Franklin Gothic Book" panose="020B0503020102020204"/>
              </a:rPr>
              <a:t>2 NEW</a:t>
            </a:r>
            <a:r>
              <a:rPr lang="en-US" sz="1200" i="1">
                <a:solidFill>
                  <a:prstClr val="black"/>
                </a:solidFill>
                <a:latin typeface="Franklin Gothic Book" panose="020B0503020102020204"/>
              </a:rPr>
              <a:t> </a:t>
            </a:r>
            <a:endParaRPr lang="en-US" sz="1200" b="1" i="1">
              <a:solidFill>
                <a:srgbClr val="FF0000"/>
              </a:solidFill>
              <a:latin typeface="Franklin Gothic Book" panose="020B0503020102020204"/>
            </a:endParaRPr>
          </a:p>
        </p:txBody>
      </p:sp>
      <p:sp>
        <p:nvSpPr>
          <p:cNvPr id="14" name="TextBox 13">
            <a:extLst>
              <a:ext uri="{FF2B5EF4-FFF2-40B4-BE49-F238E27FC236}">
                <a16:creationId xmlns:a16="http://schemas.microsoft.com/office/drawing/2014/main" id="{6BBA90EA-CD51-366B-7D53-F4F585DA3D7C}"/>
              </a:ext>
            </a:extLst>
          </p:cNvPr>
          <p:cNvSpPr txBox="1"/>
          <p:nvPr/>
        </p:nvSpPr>
        <p:spPr>
          <a:xfrm>
            <a:off x="2400301" y="1903242"/>
            <a:ext cx="1470225" cy="323165"/>
          </a:xfrm>
          <a:prstGeom prst="rect">
            <a:avLst/>
          </a:prstGeom>
          <a:noFill/>
        </p:spPr>
        <p:txBody>
          <a:bodyPr wrap="square" rtlCol="0">
            <a:spAutoFit/>
          </a:bodyPr>
          <a:lstStyle/>
          <a:p>
            <a:pPr defTabSz="685800">
              <a:defRPr/>
            </a:pPr>
            <a:r>
              <a:rPr lang="en-US" sz="1500" b="1">
                <a:solidFill>
                  <a:srgbClr val="535659"/>
                </a:solidFill>
                <a:latin typeface="Arial" panose="020B0604020202020204"/>
              </a:rPr>
              <a:t>Conventional</a:t>
            </a:r>
          </a:p>
        </p:txBody>
      </p:sp>
      <p:pic>
        <p:nvPicPr>
          <p:cNvPr id="15" name="Picture 14" descr="Logo, company name&#10;&#10;Description automatically generated">
            <a:extLst>
              <a:ext uri="{FF2B5EF4-FFF2-40B4-BE49-F238E27FC236}">
                <a16:creationId xmlns:a16="http://schemas.microsoft.com/office/drawing/2014/main" id="{183B5B35-FEC2-190B-A293-99F833F179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23156" y="1597931"/>
            <a:ext cx="742814" cy="605393"/>
          </a:xfrm>
          <a:prstGeom prst="rect">
            <a:avLst/>
          </a:prstGeom>
        </p:spPr>
      </p:pic>
      <p:pic>
        <p:nvPicPr>
          <p:cNvPr id="16" name="Picture 15" descr="Text, logo&#10;&#10;Description automatically generated">
            <a:extLst>
              <a:ext uri="{FF2B5EF4-FFF2-40B4-BE49-F238E27FC236}">
                <a16:creationId xmlns:a16="http://schemas.microsoft.com/office/drawing/2014/main" id="{EBB9F24C-2CE9-358E-9C38-2F5186E572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9616" y="1967526"/>
            <a:ext cx="1692768" cy="253916"/>
          </a:xfrm>
          <a:prstGeom prst="rect">
            <a:avLst/>
          </a:prstGeom>
        </p:spPr>
      </p:pic>
      <p:sp>
        <p:nvSpPr>
          <p:cNvPr id="7" name="Footer Placeholder 3">
            <a:extLst>
              <a:ext uri="{FF2B5EF4-FFF2-40B4-BE49-F238E27FC236}">
                <a16:creationId xmlns:a16="http://schemas.microsoft.com/office/drawing/2014/main" id="{0F55EC55-7337-8BE7-B11A-57F98AF6C25B}"/>
              </a:ext>
            </a:extLst>
          </p:cNvPr>
          <p:cNvSpPr txBox="1">
            <a:spLocks/>
          </p:cNvSpPr>
          <p:nvPr/>
        </p:nvSpPr>
        <p:spPr>
          <a:xfrm>
            <a:off x="5280609" y="5727463"/>
            <a:ext cx="1590675" cy="27328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900">
                <a:solidFill>
                  <a:srgbClr val="97999B"/>
                </a:solidFill>
                <a:latin typeface="Arial" panose="020B0604020202020204"/>
              </a:rPr>
              <a:t>COMPANY CONFIDENTIAL</a:t>
            </a:r>
          </a:p>
        </p:txBody>
      </p:sp>
      <p:pic>
        <p:nvPicPr>
          <p:cNvPr id="3" name="Picture 2">
            <a:extLst>
              <a:ext uri="{FF2B5EF4-FFF2-40B4-BE49-F238E27FC236}">
                <a16:creationId xmlns:a16="http://schemas.microsoft.com/office/drawing/2014/main" id="{ED68B009-C1F9-6F55-4B00-658C06D462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4652" y="1038274"/>
            <a:ext cx="1342301" cy="50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1679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52F75B-1F5A-B5A0-E293-E9C02E404E9C}"/>
              </a:ext>
            </a:extLst>
          </p:cNvPr>
          <p:cNvSpPr txBox="1"/>
          <p:nvPr/>
        </p:nvSpPr>
        <p:spPr>
          <a:xfrm>
            <a:off x="1524001" y="1332886"/>
            <a:ext cx="5718687" cy="1338828"/>
          </a:xfrm>
          <a:prstGeom prst="rect">
            <a:avLst/>
          </a:prstGeom>
          <a:noFill/>
        </p:spPr>
        <p:txBody>
          <a:bodyPr wrap="square" rtlCol="0">
            <a:spAutoFit/>
          </a:bodyPr>
          <a:lstStyle/>
          <a:p>
            <a:r>
              <a:rPr lang="en-US" sz="4050" b="1" dirty="0">
                <a:solidFill>
                  <a:prstClr val="white"/>
                </a:solidFill>
                <a:latin typeface="Calibri" panose="020F0502020204030204"/>
              </a:rPr>
              <a:t>THANK YOU FOR YOUR SUPPORT &amp; BUSINESS!!</a:t>
            </a:r>
          </a:p>
        </p:txBody>
      </p:sp>
    </p:spTree>
    <p:extLst>
      <p:ext uri="{BB962C8B-B14F-4D97-AF65-F5344CB8AC3E}">
        <p14:creationId xmlns:p14="http://schemas.microsoft.com/office/powerpoint/2010/main" val="1907144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668FE7-2684-65B8-4DD9-A32B2880B1D0}"/>
              </a:ext>
            </a:extLst>
          </p:cNvPr>
          <p:cNvPicPr>
            <a:picLocks noChangeAspect="1"/>
          </p:cNvPicPr>
          <p:nvPr/>
        </p:nvPicPr>
        <p:blipFill>
          <a:blip r:embed="rId2"/>
          <a:stretch>
            <a:fillRect/>
          </a:stretch>
        </p:blipFill>
        <p:spPr>
          <a:xfrm>
            <a:off x="1524001" y="919993"/>
            <a:ext cx="4827273" cy="2451647"/>
          </a:xfrm>
          <a:prstGeom prst="rect">
            <a:avLst/>
          </a:prstGeom>
        </p:spPr>
      </p:pic>
      <p:pic>
        <p:nvPicPr>
          <p:cNvPr id="5" name="Picture 4">
            <a:extLst>
              <a:ext uri="{FF2B5EF4-FFF2-40B4-BE49-F238E27FC236}">
                <a16:creationId xmlns:a16="http://schemas.microsoft.com/office/drawing/2014/main" id="{930289B3-CC48-28F7-C478-DE9E8236A7C7}"/>
              </a:ext>
            </a:extLst>
          </p:cNvPr>
          <p:cNvPicPr>
            <a:picLocks noChangeAspect="1"/>
          </p:cNvPicPr>
          <p:nvPr/>
        </p:nvPicPr>
        <p:blipFill>
          <a:blip r:embed="rId3"/>
          <a:stretch>
            <a:fillRect/>
          </a:stretch>
        </p:blipFill>
        <p:spPr>
          <a:xfrm>
            <a:off x="1523999" y="3507405"/>
            <a:ext cx="4827274" cy="2493347"/>
          </a:xfrm>
          <a:prstGeom prst="rect">
            <a:avLst/>
          </a:prstGeom>
        </p:spPr>
      </p:pic>
      <p:pic>
        <p:nvPicPr>
          <p:cNvPr id="7" name="Picture 6">
            <a:extLst>
              <a:ext uri="{FF2B5EF4-FFF2-40B4-BE49-F238E27FC236}">
                <a16:creationId xmlns:a16="http://schemas.microsoft.com/office/drawing/2014/main" id="{864F5E3D-4478-A502-86EE-A574EA49E589}"/>
              </a:ext>
            </a:extLst>
          </p:cNvPr>
          <p:cNvPicPr>
            <a:picLocks noChangeAspect="1"/>
          </p:cNvPicPr>
          <p:nvPr/>
        </p:nvPicPr>
        <p:blipFill>
          <a:blip r:embed="rId4"/>
          <a:stretch>
            <a:fillRect/>
          </a:stretch>
        </p:blipFill>
        <p:spPr>
          <a:xfrm>
            <a:off x="6157507" y="2387169"/>
            <a:ext cx="4577552" cy="2339505"/>
          </a:xfrm>
          <a:prstGeom prst="rect">
            <a:avLst/>
          </a:prstGeom>
        </p:spPr>
      </p:pic>
      <p:sp>
        <p:nvSpPr>
          <p:cNvPr id="2" name="TextBox 1">
            <a:extLst>
              <a:ext uri="{FF2B5EF4-FFF2-40B4-BE49-F238E27FC236}">
                <a16:creationId xmlns:a16="http://schemas.microsoft.com/office/drawing/2014/main" id="{067E90CD-C518-4E16-258C-48ED4DAA193D}"/>
              </a:ext>
            </a:extLst>
          </p:cNvPr>
          <p:cNvSpPr txBox="1"/>
          <p:nvPr/>
        </p:nvSpPr>
        <p:spPr>
          <a:xfrm>
            <a:off x="6767052" y="1222274"/>
            <a:ext cx="3705532" cy="646331"/>
          </a:xfrm>
          <a:prstGeom prst="rect">
            <a:avLst/>
          </a:prstGeom>
          <a:noFill/>
        </p:spPr>
        <p:txBody>
          <a:bodyPr wrap="square" rtlCol="0">
            <a:spAutoFit/>
          </a:bodyPr>
          <a:lstStyle/>
          <a:p>
            <a:r>
              <a:rPr lang="en-US" sz="3600" b="1" dirty="0">
                <a:solidFill>
                  <a:prstClr val="white"/>
                </a:solidFill>
                <a:latin typeface="Calibri" panose="020F0502020204030204"/>
              </a:rPr>
              <a:t>TEMPERATURE</a:t>
            </a:r>
          </a:p>
        </p:txBody>
      </p:sp>
      <p:sp>
        <p:nvSpPr>
          <p:cNvPr id="3" name="Oval 2">
            <a:extLst>
              <a:ext uri="{FF2B5EF4-FFF2-40B4-BE49-F238E27FC236}">
                <a16:creationId xmlns:a16="http://schemas.microsoft.com/office/drawing/2014/main" id="{EFE6048E-B840-4BB1-3149-514AE3FD2FC1}"/>
              </a:ext>
            </a:extLst>
          </p:cNvPr>
          <p:cNvSpPr/>
          <p:nvPr/>
        </p:nvSpPr>
        <p:spPr>
          <a:xfrm>
            <a:off x="3338052" y="3976534"/>
            <a:ext cx="2510913" cy="342900"/>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Calibri" panose="020F0502020204030204"/>
            </a:endParaRPr>
          </a:p>
        </p:txBody>
      </p:sp>
      <p:sp>
        <p:nvSpPr>
          <p:cNvPr id="4" name="Oval 3">
            <a:extLst>
              <a:ext uri="{FF2B5EF4-FFF2-40B4-BE49-F238E27FC236}">
                <a16:creationId xmlns:a16="http://schemas.microsoft.com/office/drawing/2014/main" id="{DE95CBD6-54F1-7B64-61B4-F1AEDA46F6D7}"/>
              </a:ext>
            </a:extLst>
          </p:cNvPr>
          <p:cNvSpPr/>
          <p:nvPr/>
        </p:nvSpPr>
        <p:spPr>
          <a:xfrm>
            <a:off x="6545827" y="2824422"/>
            <a:ext cx="2389238" cy="357437"/>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noFill/>
              <a:latin typeface="Calibri" panose="020F0502020204030204"/>
            </a:endParaRPr>
          </a:p>
        </p:txBody>
      </p:sp>
    </p:spTree>
    <p:extLst>
      <p:ext uri="{BB962C8B-B14F-4D97-AF65-F5344CB8AC3E}">
        <p14:creationId xmlns:p14="http://schemas.microsoft.com/office/powerpoint/2010/main" val="287487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united states with red squares&#10;&#10;AI-generated content may be incorrect.">
            <a:extLst>
              <a:ext uri="{FF2B5EF4-FFF2-40B4-BE49-F238E27FC236}">
                <a16:creationId xmlns:a16="http://schemas.microsoft.com/office/drawing/2014/main" id="{6A78084C-A474-51BA-9131-4FAFC1875F6C}"/>
              </a:ext>
            </a:extLst>
          </p:cNvPr>
          <p:cNvPicPr>
            <a:picLocks noGrp="1" noChangeAspect="1"/>
          </p:cNvPicPr>
          <p:nvPr>
            <p:ph idx="4294967295"/>
          </p:nvPr>
        </p:nvPicPr>
        <p:blipFill>
          <a:blip r:embed="rId2"/>
          <a:stretch>
            <a:fillRect/>
          </a:stretch>
        </p:blipFill>
        <p:spPr>
          <a:xfrm>
            <a:off x="1524001" y="857251"/>
            <a:ext cx="3902869" cy="3411141"/>
          </a:xfrm>
          <a:prstGeom prst="rect">
            <a:avLst/>
          </a:prstGeom>
        </p:spPr>
      </p:pic>
      <p:sp>
        <p:nvSpPr>
          <p:cNvPr id="7" name="TextBox 6">
            <a:extLst>
              <a:ext uri="{FF2B5EF4-FFF2-40B4-BE49-F238E27FC236}">
                <a16:creationId xmlns:a16="http://schemas.microsoft.com/office/drawing/2014/main" id="{42D93602-E569-A6A1-D217-567AAA3E21B5}"/>
              </a:ext>
            </a:extLst>
          </p:cNvPr>
          <p:cNvSpPr txBox="1"/>
          <p:nvPr/>
        </p:nvSpPr>
        <p:spPr>
          <a:xfrm>
            <a:off x="2013371" y="4261482"/>
            <a:ext cx="3561515" cy="415498"/>
          </a:xfrm>
          <a:prstGeom prst="rect">
            <a:avLst/>
          </a:prstGeom>
          <a:noFill/>
        </p:spPr>
        <p:txBody>
          <a:bodyPr wrap="square">
            <a:spAutoFit/>
          </a:bodyPr>
          <a:lstStyle/>
          <a:p>
            <a:r>
              <a:rPr lang="en-US" sz="2100" b="1" dirty="0">
                <a:solidFill>
                  <a:srgbClr val="FF0000"/>
                </a:solidFill>
                <a:latin typeface="Calibri" panose="020F0502020204030204"/>
              </a:rPr>
              <a:t>Southern Rust Map 2023</a:t>
            </a:r>
          </a:p>
        </p:txBody>
      </p:sp>
      <p:pic>
        <p:nvPicPr>
          <p:cNvPr id="8" name="Picture 7" descr="A map of the united states with red squares&#10;&#10;AI-generated content may be incorrect.">
            <a:extLst>
              <a:ext uri="{FF2B5EF4-FFF2-40B4-BE49-F238E27FC236}">
                <a16:creationId xmlns:a16="http://schemas.microsoft.com/office/drawing/2014/main" id="{1AAE9C7E-F256-5194-D91A-9CEEAC9C20C2}"/>
              </a:ext>
            </a:extLst>
          </p:cNvPr>
          <p:cNvPicPr>
            <a:picLocks noChangeAspect="1"/>
          </p:cNvPicPr>
          <p:nvPr/>
        </p:nvPicPr>
        <p:blipFill>
          <a:blip r:embed="rId3"/>
          <a:stretch>
            <a:fillRect/>
          </a:stretch>
        </p:blipFill>
        <p:spPr>
          <a:xfrm>
            <a:off x="7106486" y="1750267"/>
            <a:ext cx="3561515" cy="3474469"/>
          </a:xfrm>
          <a:prstGeom prst="rect">
            <a:avLst/>
          </a:prstGeom>
        </p:spPr>
      </p:pic>
      <p:sp>
        <p:nvSpPr>
          <p:cNvPr id="10" name="TextBox 9">
            <a:extLst>
              <a:ext uri="{FF2B5EF4-FFF2-40B4-BE49-F238E27FC236}">
                <a16:creationId xmlns:a16="http://schemas.microsoft.com/office/drawing/2014/main" id="{75D6C920-3094-2573-D65C-2010BB76785B}"/>
              </a:ext>
            </a:extLst>
          </p:cNvPr>
          <p:cNvSpPr txBox="1"/>
          <p:nvPr/>
        </p:nvSpPr>
        <p:spPr>
          <a:xfrm>
            <a:off x="7609178" y="5224734"/>
            <a:ext cx="3270550" cy="415498"/>
          </a:xfrm>
          <a:prstGeom prst="rect">
            <a:avLst/>
          </a:prstGeom>
          <a:noFill/>
        </p:spPr>
        <p:txBody>
          <a:bodyPr wrap="square">
            <a:spAutoFit/>
          </a:bodyPr>
          <a:lstStyle/>
          <a:p>
            <a:r>
              <a:rPr lang="en-US" sz="2100" b="1" dirty="0">
                <a:solidFill>
                  <a:srgbClr val="FF0000"/>
                </a:solidFill>
                <a:latin typeface="Avenir Black"/>
              </a:rPr>
              <a:t>Southern Rust Map 2024</a:t>
            </a:r>
            <a:endParaRPr lang="en-US" sz="2100" b="1" dirty="0">
              <a:solidFill>
                <a:srgbClr val="FF0000"/>
              </a:solidFill>
              <a:latin typeface="Calibri" panose="020F0502020204030204"/>
            </a:endParaRPr>
          </a:p>
        </p:txBody>
      </p:sp>
      <p:pic>
        <p:nvPicPr>
          <p:cNvPr id="11" name="Picture 10" descr="A map of the united states with red squares&#10;&#10;AI-generated content may be incorrect.">
            <a:extLst>
              <a:ext uri="{FF2B5EF4-FFF2-40B4-BE49-F238E27FC236}">
                <a16:creationId xmlns:a16="http://schemas.microsoft.com/office/drawing/2014/main" id="{F3DC68D0-DD9C-B062-E3DF-0D6C3DBBF6BC}"/>
              </a:ext>
            </a:extLst>
          </p:cNvPr>
          <p:cNvPicPr>
            <a:picLocks noChangeAspect="1"/>
          </p:cNvPicPr>
          <p:nvPr/>
        </p:nvPicPr>
        <p:blipFill>
          <a:blip r:embed="rId4"/>
          <a:stretch>
            <a:fillRect/>
          </a:stretch>
        </p:blipFill>
        <p:spPr>
          <a:xfrm>
            <a:off x="2793140" y="1024178"/>
            <a:ext cx="4564693" cy="4443840"/>
          </a:xfrm>
          <a:prstGeom prst="rect">
            <a:avLst/>
          </a:prstGeom>
        </p:spPr>
      </p:pic>
      <p:sp>
        <p:nvSpPr>
          <p:cNvPr id="15" name="TextBox 14">
            <a:extLst>
              <a:ext uri="{FF2B5EF4-FFF2-40B4-BE49-F238E27FC236}">
                <a16:creationId xmlns:a16="http://schemas.microsoft.com/office/drawing/2014/main" id="{ADEA7221-C56E-6303-E4F1-D5E5A8F94D79}"/>
              </a:ext>
            </a:extLst>
          </p:cNvPr>
          <p:cNvSpPr txBox="1"/>
          <p:nvPr/>
        </p:nvSpPr>
        <p:spPr>
          <a:xfrm>
            <a:off x="3445939" y="5482663"/>
            <a:ext cx="3597685" cy="415498"/>
          </a:xfrm>
          <a:prstGeom prst="rect">
            <a:avLst/>
          </a:prstGeom>
          <a:noFill/>
        </p:spPr>
        <p:txBody>
          <a:bodyPr wrap="square">
            <a:spAutoFit/>
          </a:bodyPr>
          <a:lstStyle/>
          <a:p>
            <a:r>
              <a:rPr lang="en-US" sz="2100" b="1" dirty="0">
                <a:solidFill>
                  <a:srgbClr val="FF0000"/>
                </a:solidFill>
                <a:latin typeface="Calibri" panose="020F0502020204030204"/>
              </a:rPr>
              <a:t>Southern Rust Map 2025</a:t>
            </a:r>
          </a:p>
        </p:txBody>
      </p:sp>
      <p:sp>
        <p:nvSpPr>
          <p:cNvPr id="2" name="TextBox 1">
            <a:extLst>
              <a:ext uri="{FF2B5EF4-FFF2-40B4-BE49-F238E27FC236}">
                <a16:creationId xmlns:a16="http://schemas.microsoft.com/office/drawing/2014/main" id="{D8986590-3788-19EB-C4D7-D1A11522812C}"/>
              </a:ext>
            </a:extLst>
          </p:cNvPr>
          <p:cNvSpPr txBox="1"/>
          <p:nvPr/>
        </p:nvSpPr>
        <p:spPr>
          <a:xfrm>
            <a:off x="7718323" y="1024179"/>
            <a:ext cx="2344994" cy="646331"/>
          </a:xfrm>
          <a:prstGeom prst="rect">
            <a:avLst/>
          </a:prstGeom>
          <a:noFill/>
        </p:spPr>
        <p:txBody>
          <a:bodyPr wrap="square" rtlCol="0">
            <a:spAutoFit/>
          </a:bodyPr>
          <a:lstStyle/>
          <a:p>
            <a:r>
              <a:rPr lang="en-US" sz="3600" b="1" dirty="0">
                <a:solidFill>
                  <a:prstClr val="white"/>
                </a:solidFill>
                <a:latin typeface="Calibri" panose="020F0502020204030204"/>
              </a:rPr>
              <a:t>DISEASE</a:t>
            </a:r>
          </a:p>
        </p:txBody>
      </p:sp>
    </p:spTree>
    <p:extLst>
      <p:ext uri="{BB962C8B-B14F-4D97-AF65-F5344CB8AC3E}">
        <p14:creationId xmlns:p14="http://schemas.microsoft.com/office/powerpoint/2010/main" val="253607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B71087-A231-1099-612C-5709F6D2169C}"/>
              </a:ext>
            </a:extLst>
          </p:cNvPr>
          <p:cNvSpPr txBox="1"/>
          <p:nvPr/>
        </p:nvSpPr>
        <p:spPr>
          <a:xfrm>
            <a:off x="5016552" y="4022390"/>
            <a:ext cx="5249488" cy="507831"/>
          </a:xfrm>
          <a:prstGeom prst="rect">
            <a:avLst/>
          </a:prstGeom>
          <a:noFill/>
        </p:spPr>
        <p:txBody>
          <a:bodyPr wrap="square" rtlCol="0">
            <a:spAutoFit/>
          </a:bodyPr>
          <a:lstStyle/>
          <a:p>
            <a:r>
              <a:rPr lang="en-US" sz="2700" dirty="0">
                <a:solidFill>
                  <a:prstClr val="white"/>
                </a:solidFill>
                <a:latin typeface="Arial Black" panose="020B0A04020102020204" pitchFamily="34" charset="0"/>
              </a:rPr>
              <a:t>2026 Product Focus</a:t>
            </a:r>
          </a:p>
        </p:txBody>
      </p:sp>
      <p:sp>
        <p:nvSpPr>
          <p:cNvPr id="3" name="TextBox 2">
            <a:extLst>
              <a:ext uri="{FF2B5EF4-FFF2-40B4-BE49-F238E27FC236}">
                <a16:creationId xmlns:a16="http://schemas.microsoft.com/office/drawing/2014/main" id="{B2B71E01-C810-F014-7070-33E5D8964A9A}"/>
              </a:ext>
            </a:extLst>
          </p:cNvPr>
          <p:cNvSpPr txBox="1"/>
          <p:nvPr/>
        </p:nvSpPr>
        <p:spPr>
          <a:xfrm>
            <a:off x="2762866" y="1178026"/>
            <a:ext cx="6891185" cy="1154162"/>
          </a:xfrm>
          <a:prstGeom prst="rect">
            <a:avLst/>
          </a:prstGeom>
          <a:noFill/>
        </p:spPr>
        <p:txBody>
          <a:bodyPr wrap="square" rtlCol="0">
            <a:spAutoFit/>
          </a:bodyPr>
          <a:lstStyle/>
          <a:p>
            <a:pPr algn="ctr"/>
            <a:r>
              <a:rPr lang="en-US" sz="3600" b="1" dirty="0">
                <a:solidFill>
                  <a:prstClr val="white"/>
                </a:solidFill>
                <a:latin typeface="Calibri" panose="020F0502020204030204"/>
              </a:rPr>
              <a:t>OPHEIM SEED &amp; CHEMICAL</a:t>
            </a:r>
          </a:p>
          <a:p>
            <a:pPr algn="ctr"/>
            <a:r>
              <a:rPr lang="en-US" sz="2100" b="1" dirty="0">
                <a:solidFill>
                  <a:prstClr val="white"/>
                </a:solidFill>
                <a:latin typeface="Calibri" panose="020F0502020204030204"/>
              </a:rPr>
              <a:t> POST HARVEST MEETING</a:t>
            </a:r>
          </a:p>
          <a:p>
            <a:pPr algn="ctr"/>
            <a:endParaRPr lang="en-US" sz="1200" b="1" dirty="0">
              <a:solidFill>
                <a:prstClr val="white"/>
              </a:solidFill>
              <a:latin typeface="Calibri" panose="020F0502020204030204"/>
            </a:endParaRPr>
          </a:p>
        </p:txBody>
      </p:sp>
      <p:sp>
        <p:nvSpPr>
          <p:cNvPr id="4" name="TextBox 3">
            <a:extLst>
              <a:ext uri="{FF2B5EF4-FFF2-40B4-BE49-F238E27FC236}">
                <a16:creationId xmlns:a16="http://schemas.microsoft.com/office/drawing/2014/main" id="{CF5D123A-DF13-F07C-252C-222BF83E3F72}"/>
              </a:ext>
            </a:extLst>
          </p:cNvPr>
          <p:cNvSpPr txBox="1"/>
          <p:nvPr/>
        </p:nvSpPr>
        <p:spPr>
          <a:xfrm>
            <a:off x="3138950" y="5195227"/>
            <a:ext cx="5696564" cy="507831"/>
          </a:xfrm>
          <a:prstGeom prst="rect">
            <a:avLst/>
          </a:prstGeom>
          <a:noFill/>
        </p:spPr>
        <p:txBody>
          <a:bodyPr wrap="square" rtlCol="0">
            <a:spAutoFit/>
          </a:bodyPr>
          <a:lstStyle/>
          <a:p>
            <a:pPr algn="ctr"/>
            <a:r>
              <a:rPr lang="en-US" sz="1350" b="1" dirty="0">
                <a:solidFill>
                  <a:prstClr val="white"/>
                </a:solidFill>
                <a:latin typeface="Calibri" panose="020F0502020204030204"/>
              </a:rPr>
              <a:t>Brian Rouse &amp; Jeff Morey</a:t>
            </a:r>
          </a:p>
          <a:p>
            <a:pPr algn="ctr"/>
            <a:r>
              <a:rPr lang="en-US" sz="1350" b="1" dirty="0">
                <a:solidFill>
                  <a:prstClr val="white"/>
                </a:solidFill>
                <a:latin typeface="Calibri" panose="020F0502020204030204"/>
              </a:rPr>
              <a:t>11/13/25 – Thor, IA</a:t>
            </a:r>
          </a:p>
        </p:txBody>
      </p:sp>
    </p:spTree>
    <p:extLst>
      <p:ext uri="{BB962C8B-B14F-4D97-AF65-F5344CB8AC3E}">
        <p14:creationId xmlns:p14="http://schemas.microsoft.com/office/powerpoint/2010/main" val="699712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1" y="2430114"/>
            <a:ext cx="3761899" cy="1564466"/>
          </a:xfrm>
          <a:prstGeom prst="rect">
            <a:avLst/>
          </a:prstGeom>
          <a:solidFill>
            <a:srgbClr val="E7ECEA"/>
          </a:solidFill>
        </p:spPr>
        <p:txBody>
          <a:bodyPr vert="horz" wrap="square" lIns="0" tIns="170497" rIns="0" bIns="0" rtlCol="0">
            <a:spAutoFit/>
          </a:bodyPr>
          <a:lstStyle/>
          <a:p>
            <a:pPr>
              <a:spcBef>
                <a:spcPts val="1342"/>
              </a:spcBef>
            </a:pPr>
            <a:endParaRPr sz="1200">
              <a:solidFill>
                <a:prstClr val="black"/>
              </a:solidFill>
              <a:latin typeface="Times New Roman"/>
              <a:cs typeface="Times New Roman"/>
            </a:endParaRPr>
          </a:p>
          <a:p>
            <a:pPr marL="310038" marR="430054" indent="-171450">
              <a:lnSpc>
                <a:spcPts val="1200"/>
              </a:lnSpc>
              <a:buFontTx/>
              <a:buChar char="•"/>
              <a:tabLst>
                <a:tab pos="310038" algn="l"/>
              </a:tabLst>
            </a:pPr>
            <a:r>
              <a:rPr sz="1200">
                <a:solidFill>
                  <a:srgbClr val="231F20"/>
                </a:solidFill>
                <a:latin typeface="Gotham Book"/>
                <a:cs typeface="Gotham Book"/>
              </a:rPr>
              <a:t>Performs</a:t>
            </a:r>
            <a:r>
              <a:rPr sz="1200" spc="-38">
                <a:solidFill>
                  <a:srgbClr val="231F20"/>
                </a:solidFill>
                <a:latin typeface="Gotham Book"/>
                <a:cs typeface="Gotham Book"/>
              </a:rPr>
              <a:t> </a:t>
            </a:r>
            <a:r>
              <a:rPr sz="1200">
                <a:solidFill>
                  <a:srgbClr val="231F20"/>
                </a:solidFill>
                <a:latin typeface="Gotham Book"/>
                <a:cs typeface="Gotham Book"/>
              </a:rPr>
              <a:t>best</a:t>
            </a:r>
            <a:r>
              <a:rPr sz="1200" spc="-38">
                <a:solidFill>
                  <a:srgbClr val="231F20"/>
                </a:solidFill>
                <a:latin typeface="Gotham Book"/>
                <a:cs typeface="Gotham Book"/>
              </a:rPr>
              <a:t> </a:t>
            </a:r>
            <a:r>
              <a:rPr sz="1200">
                <a:solidFill>
                  <a:srgbClr val="231F20"/>
                </a:solidFill>
                <a:latin typeface="Gotham Book"/>
                <a:cs typeface="Gotham Book"/>
              </a:rPr>
              <a:t>in</a:t>
            </a:r>
            <a:r>
              <a:rPr sz="1200" spc="-38">
                <a:solidFill>
                  <a:srgbClr val="231F20"/>
                </a:solidFill>
                <a:latin typeface="Gotham Book"/>
                <a:cs typeface="Gotham Book"/>
              </a:rPr>
              <a:t> </a:t>
            </a:r>
            <a:r>
              <a:rPr sz="1200" spc="-8">
                <a:solidFill>
                  <a:srgbClr val="231F20"/>
                </a:solidFill>
                <a:latin typeface="Gotham Book"/>
                <a:cs typeface="Gotham Book"/>
              </a:rPr>
              <a:t>moderate</a:t>
            </a:r>
            <a:r>
              <a:rPr sz="1200" spc="-34">
                <a:solidFill>
                  <a:srgbClr val="231F20"/>
                </a:solidFill>
                <a:latin typeface="Gotham Book"/>
                <a:cs typeface="Gotham Book"/>
              </a:rPr>
              <a:t> </a:t>
            </a:r>
            <a:r>
              <a:rPr sz="1200">
                <a:solidFill>
                  <a:srgbClr val="231F20"/>
                </a:solidFill>
                <a:latin typeface="Gotham Book"/>
                <a:cs typeface="Gotham Book"/>
              </a:rPr>
              <a:t>to</a:t>
            </a:r>
            <a:r>
              <a:rPr sz="1200" spc="-38">
                <a:solidFill>
                  <a:srgbClr val="231F20"/>
                </a:solidFill>
                <a:latin typeface="Gotham Book"/>
                <a:cs typeface="Gotham Book"/>
              </a:rPr>
              <a:t> </a:t>
            </a:r>
            <a:r>
              <a:rPr sz="1200" spc="-15">
                <a:solidFill>
                  <a:srgbClr val="231F20"/>
                </a:solidFill>
                <a:latin typeface="Gotham Book"/>
                <a:cs typeface="Gotham Book"/>
              </a:rPr>
              <a:t>high-</a:t>
            </a:r>
            <a:r>
              <a:rPr sz="1200" spc="-8">
                <a:solidFill>
                  <a:srgbClr val="231F20"/>
                </a:solidFill>
                <a:latin typeface="Gotham Book"/>
                <a:cs typeface="Gotham Book"/>
              </a:rPr>
              <a:t>yield environments</a:t>
            </a:r>
            <a:endParaRPr sz="1200">
              <a:solidFill>
                <a:prstClr val="black"/>
              </a:solidFill>
              <a:latin typeface="Gotham Book"/>
              <a:cs typeface="Gotham Book"/>
            </a:endParaRPr>
          </a:p>
          <a:p>
            <a:pPr marL="310038" marR="342424" indent="-171450">
              <a:lnSpc>
                <a:spcPts val="1200"/>
              </a:lnSpc>
              <a:spcBef>
                <a:spcPts val="1080"/>
              </a:spcBef>
              <a:buFontTx/>
              <a:buChar char="•"/>
              <a:tabLst>
                <a:tab pos="310038" algn="l"/>
              </a:tabLst>
            </a:pPr>
            <a:r>
              <a:rPr sz="1200">
                <a:solidFill>
                  <a:srgbClr val="231F20"/>
                </a:solidFill>
                <a:latin typeface="Gotham Book"/>
                <a:cs typeface="Gotham Book"/>
              </a:rPr>
              <a:t>Ear</a:t>
            </a:r>
            <a:r>
              <a:rPr sz="1200" spc="-38">
                <a:solidFill>
                  <a:srgbClr val="231F20"/>
                </a:solidFill>
                <a:latin typeface="Gotham Book"/>
                <a:cs typeface="Gotham Book"/>
              </a:rPr>
              <a:t> </a:t>
            </a:r>
            <a:r>
              <a:rPr sz="1200">
                <a:solidFill>
                  <a:srgbClr val="231F20"/>
                </a:solidFill>
                <a:latin typeface="Gotham Book"/>
                <a:cs typeface="Gotham Book"/>
              </a:rPr>
              <a:t>flex</a:t>
            </a:r>
            <a:r>
              <a:rPr sz="1200" spc="-38">
                <a:solidFill>
                  <a:srgbClr val="231F20"/>
                </a:solidFill>
                <a:latin typeface="Gotham Book"/>
                <a:cs typeface="Gotham Book"/>
              </a:rPr>
              <a:t> </a:t>
            </a:r>
            <a:r>
              <a:rPr sz="1200">
                <a:solidFill>
                  <a:srgbClr val="231F20"/>
                </a:solidFill>
                <a:latin typeface="Gotham Book"/>
                <a:cs typeface="Gotham Book"/>
              </a:rPr>
              <a:t>by</a:t>
            </a:r>
            <a:r>
              <a:rPr sz="1200" spc="-38">
                <a:solidFill>
                  <a:srgbClr val="231F20"/>
                </a:solidFill>
                <a:latin typeface="Gotham Book"/>
                <a:cs typeface="Gotham Book"/>
              </a:rPr>
              <a:t> </a:t>
            </a:r>
            <a:r>
              <a:rPr sz="1200">
                <a:solidFill>
                  <a:srgbClr val="231F20"/>
                </a:solidFill>
                <a:latin typeface="Gotham Book"/>
                <a:cs typeface="Gotham Book"/>
              </a:rPr>
              <a:t>ear</a:t>
            </a:r>
            <a:r>
              <a:rPr sz="1200" spc="-38">
                <a:solidFill>
                  <a:srgbClr val="231F20"/>
                </a:solidFill>
                <a:latin typeface="Gotham Book"/>
                <a:cs typeface="Gotham Book"/>
              </a:rPr>
              <a:t> </a:t>
            </a:r>
            <a:r>
              <a:rPr sz="1200">
                <a:solidFill>
                  <a:srgbClr val="231F20"/>
                </a:solidFill>
                <a:latin typeface="Gotham Book"/>
                <a:cs typeface="Gotham Book"/>
              </a:rPr>
              <a:t>length</a:t>
            </a:r>
            <a:r>
              <a:rPr sz="1200" spc="-38">
                <a:solidFill>
                  <a:srgbClr val="231F20"/>
                </a:solidFill>
                <a:latin typeface="Gotham Book"/>
                <a:cs typeface="Gotham Book"/>
              </a:rPr>
              <a:t> </a:t>
            </a:r>
            <a:r>
              <a:rPr sz="1200">
                <a:solidFill>
                  <a:srgbClr val="231F20"/>
                </a:solidFill>
                <a:latin typeface="Gotham Book"/>
                <a:cs typeface="Gotham Book"/>
              </a:rPr>
              <a:t>supports</a:t>
            </a:r>
            <a:r>
              <a:rPr sz="1200" spc="-38">
                <a:solidFill>
                  <a:srgbClr val="231F20"/>
                </a:solidFill>
                <a:latin typeface="Gotham Book"/>
                <a:cs typeface="Gotham Book"/>
              </a:rPr>
              <a:t> </a:t>
            </a:r>
            <a:r>
              <a:rPr sz="1200" spc="-8">
                <a:solidFill>
                  <a:srgbClr val="231F20"/>
                </a:solidFill>
                <a:latin typeface="Gotham Book"/>
                <a:cs typeface="Gotham Book"/>
              </a:rPr>
              <a:t>moderate </a:t>
            </a:r>
            <a:r>
              <a:rPr sz="1200">
                <a:solidFill>
                  <a:srgbClr val="231F20"/>
                </a:solidFill>
                <a:latin typeface="Gotham Book"/>
                <a:cs typeface="Gotham Book"/>
              </a:rPr>
              <a:t>to</a:t>
            </a:r>
            <a:r>
              <a:rPr sz="1200" spc="-41">
                <a:solidFill>
                  <a:srgbClr val="231F20"/>
                </a:solidFill>
                <a:latin typeface="Gotham Book"/>
                <a:cs typeface="Gotham Book"/>
              </a:rPr>
              <a:t> </a:t>
            </a:r>
            <a:r>
              <a:rPr sz="1200">
                <a:solidFill>
                  <a:srgbClr val="231F20"/>
                </a:solidFill>
                <a:latin typeface="Gotham Book"/>
                <a:cs typeface="Gotham Book"/>
              </a:rPr>
              <a:t>low</a:t>
            </a:r>
            <a:r>
              <a:rPr sz="1200" spc="-41">
                <a:solidFill>
                  <a:srgbClr val="231F20"/>
                </a:solidFill>
                <a:latin typeface="Gotham Book"/>
                <a:cs typeface="Gotham Book"/>
              </a:rPr>
              <a:t> </a:t>
            </a:r>
            <a:r>
              <a:rPr sz="1200">
                <a:solidFill>
                  <a:srgbClr val="231F20"/>
                </a:solidFill>
                <a:latin typeface="Gotham Book"/>
                <a:cs typeface="Gotham Book"/>
              </a:rPr>
              <a:t>planting</a:t>
            </a:r>
            <a:r>
              <a:rPr sz="1200" spc="-41">
                <a:solidFill>
                  <a:srgbClr val="231F20"/>
                </a:solidFill>
                <a:latin typeface="Gotham Book"/>
                <a:cs typeface="Gotham Book"/>
              </a:rPr>
              <a:t> </a:t>
            </a:r>
            <a:r>
              <a:rPr sz="1200" spc="-8">
                <a:solidFill>
                  <a:srgbClr val="231F20"/>
                </a:solidFill>
                <a:latin typeface="Gotham Book"/>
                <a:cs typeface="Gotham Book"/>
              </a:rPr>
              <a:t>populations</a:t>
            </a:r>
            <a:endParaRPr sz="1200">
              <a:solidFill>
                <a:prstClr val="black"/>
              </a:solidFill>
              <a:latin typeface="Gotham Book"/>
              <a:cs typeface="Gotham Book"/>
            </a:endParaRPr>
          </a:p>
          <a:p>
            <a:pPr marL="310038" marR="672941" indent="-171450">
              <a:lnSpc>
                <a:spcPts val="1200"/>
              </a:lnSpc>
              <a:spcBef>
                <a:spcPts val="1080"/>
              </a:spcBef>
              <a:buFontTx/>
              <a:buChar char="•"/>
              <a:tabLst>
                <a:tab pos="310038" algn="l"/>
              </a:tabLst>
            </a:pPr>
            <a:r>
              <a:rPr sz="1200">
                <a:solidFill>
                  <a:srgbClr val="231F20"/>
                </a:solidFill>
                <a:latin typeface="Gotham Book"/>
                <a:cs typeface="Gotham Book"/>
              </a:rPr>
              <a:t>Responds</a:t>
            </a:r>
            <a:r>
              <a:rPr sz="1200" spc="-49">
                <a:solidFill>
                  <a:srgbClr val="231F20"/>
                </a:solidFill>
                <a:latin typeface="Gotham Book"/>
                <a:cs typeface="Gotham Book"/>
              </a:rPr>
              <a:t> </a:t>
            </a:r>
            <a:r>
              <a:rPr sz="1200" spc="-15">
                <a:solidFill>
                  <a:srgbClr val="231F20"/>
                </a:solidFill>
                <a:latin typeface="Gotham Book"/>
                <a:cs typeface="Gotham Book"/>
              </a:rPr>
              <a:t>favorably</a:t>
            </a:r>
            <a:r>
              <a:rPr sz="1200" spc="-45">
                <a:solidFill>
                  <a:srgbClr val="231F20"/>
                </a:solidFill>
                <a:latin typeface="Gotham Book"/>
                <a:cs typeface="Gotham Book"/>
              </a:rPr>
              <a:t> </a:t>
            </a:r>
            <a:r>
              <a:rPr sz="1200">
                <a:solidFill>
                  <a:srgbClr val="231F20"/>
                </a:solidFill>
                <a:latin typeface="Gotham Book"/>
                <a:cs typeface="Gotham Book"/>
              </a:rPr>
              <a:t>to</a:t>
            </a:r>
            <a:r>
              <a:rPr sz="1200" spc="-45">
                <a:solidFill>
                  <a:srgbClr val="231F20"/>
                </a:solidFill>
                <a:latin typeface="Gotham Book"/>
                <a:cs typeface="Gotham Book"/>
              </a:rPr>
              <a:t> </a:t>
            </a:r>
            <a:r>
              <a:rPr sz="1200">
                <a:solidFill>
                  <a:srgbClr val="231F20"/>
                </a:solidFill>
                <a:latin typeface="Gotham Book"/>
                <a:cs typeface="Gotham Book"/>
              </a:rPr>
              <a:t>fungicide</a:t>
            </a:r>
            <a:r>
              <a:rPr sz="1200" spc="-45">
                <a:solidFill>
                  <a:srgbClr val="231F20"/>
                </a:solidFill>
                <a:latin typeface="Gotham Book"/>
                <a:cs typeface="Gotham Book"/>
              </a:rPr>
              <a:t> </a:t>
            </a:r>
            <a:r>
              <a:rPr sz="1200" spc="-19">
                <a:solidFill>
                  <a:srgbClr val="231F20"/>
                </a:solidFill>
                <a:latin typeface="Gotham Book"/>
                <a:cs typeface="Gotham Book"/>
              </a:rPr>
              <a:t>and </a:t>
            </a:r>
            <a:r>
              <a:rPr sz="1200" spc="-15">
                <a:solidFill>
                  <a:srgbClr val="231F20"/>
                </a:solidFill>
                <a:latin typeface="Gotham Book"/>
                <a:cs typeface="Gotham Book"/>
              </a:rPr>
              <a:t>sidedress-</a:t>
            </a:r>
            <a:r>
              <a:rPr sz="1200">
                <a:solidFill>
                  <a:srgbClr val="231F20"/>
                </a:solidFill>
                <a:latin typeface="Gotham Book"/>
                <a:cs typeface="Gotham Book"/>
              </a:rPr>
              <a:t>nitrogen</a:t>
            </a:r>
            <a:r>
              <a:rPr sz="1200" spc="-38">
                <a:solidFill>
                  <a:srgbClr val="231F20"/>
                </a:solidFill>
                <a:latin typeface="Gotham Book"/>
                <a:cs typeface="Gotham Book"/>
              </a:rPr>
              <a:t> </a:t>
            </a:r>
            <a:r>
              <a:rPr sz="1200" spc="-8">
                <a:solidFill>
                  <a:srgbClr val="231F20"/>
                </a:solidFill>
                <a:latin typeface="Gotham Book"/>
                <a:cs typeface="Gotham Book"/>
              </a:rPr>
              <a:t>applications</a:t>
            </a:r>
            <a:endParaRPr sz="1200">
              <a:solidFill>
                <a:prstClr val="black"/>
              </a:solidFill>
              <a:latin typeface="Gotham Book"/>
              <a:cs typeface="Gotham Book"/>
            </a:endParaRPr>
          </a:p>
        </p:txBody>
      </p:sp>
      <p:sp>
        <p:nvSpPr>
          <p:cNvPr id="3" name="object 3"/>
          <p:cNvSpPr/>
          <p:nvPr/>
        </p:nvSpPr>
        <p:spPr>
          <a:xfrm>
            <a:off x="1524001" y="857252"/>
            <a:ext cx="9142095" cy="802481"/>
          </a:xfrm>
          <a:custGeom>
            <a:avLst/>
            <a:gdLst/>
            <a:ahLst/>
            <a:cxnLst/>
            <a:rect l="l" t="t" r="r" b="b"/>
            <a:pathLst>
              <a:path w="12189460" h="1069975">
                <a:moveTo>
                  <a:pt x="12188952" y="0"/>
                </a:moveTo>
                <a:lnTo>
                  <a:pt x="0" y="0"/>
                </a:lnTo>
                <a:lnTo>
                  <a:pt x="0" y="1069848"/>
                </a:lnTo>
                <a:lnTo>
                  <a:pt x="12188952" y="1069848"/>
                </a:lnTo>
                <a:lnTo>
                  <a:pt x="12188952"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4" name="object 4"/>
          <p:cNvSpPr txBox="1">
            <a:spLocks noGrp="1"/>
          </p:cNvSpPr>
          <p:nvPr>
            <p:ph type="title"/>
          </p:nvPr>
        </p:nvSpPr>
        <p:spPr>
          <a:xfrm>
            <a:off x="1653123" y="1112920"/>
            <a:ext cx="2138363" cy="508216"/>
          </a:xfrm>
        </p:spPr>
        <p:txBody>
          <a:bodyPr vert="horz" wrap="square" lIns="0" tIns="9525" rIns="0" bIns="0" rtlCol="0" anchor="ctr">
            <a:spAutoFit/>
          </a:bodyPr>
          <a:lstStyle/>
          <a:p>
            <a:r>
              <a:rPr lang="en-US"/>
              <a:t>A630-04</a:t>
            </a:r>
          </a:p>
        </p:txBody>
      </p:sp>
      <p:sp>
        <p:nvSpPr>
          <p:cNvPr id="50" name="object 50"/>
          <p:cNvSpPr txBox="1">
            <a:spLocks noGrp="1"/>
          </p:cNvSpPr>
          <p:nvPr>
            <p:ph type="ftr" sz="quarter" idx="5"/>
          </p:nvPr>
        </p:nvSpPr>
        <p:spPr>
          <a:xfrm>
            <a:off x="1848910" y="5813967"/>
            <a:ext cx="8494183" cy="147637"/>
          </a:xfrm>
        </p:spPr>
        <p:txBody>
          <a:bodyPr vert="horz" wrap="square" lIns="0" tIns="9049" rIns="0" bIns="0" rtlCol="0" anchor="ctr">
            <a:spAutoFit/>
          </a:bodyPr>
          <a:lstStyle/>
          <a:p>
            <a:r>
              <a:rPr lang="en-US">
                <a:solidFill>
                  <a:prstClr val="white"/>
                </a:solidFill>
              </a:rPr>
              <a:t>COMPANY CONFIDENTIAL – Not for Distribution</a:t>
            </a:r>
          </a:p>
          <a:p>
            <a:r>
              <a:rPr lang="en-US">
                <a:solidFill>
                  <a:prstClr val="white"/>
                </a:solidFill>
              </a:rPr>
              <a:t>Performance may vary from location to location and from year to year, as local growing, soil and weather conditions may vary. Growers should evaluate data from multiple locations and years whenever possible and should consider the impacts of these conditions on the grower’s fields.</a:t>
            </a:r>
          </a:p>
        </p:txBody>
      </p:sp>
      <p:pic>
        <p:nvPicPr>
          <p:cNvPr id="52" name="Picture Placeholder 51" descr="A field of corn with yellow corn on the cob&#10;&#10;AI-generated content may be incorrect.">
            <a:extLst>
              <a:ext uri="{FF2B5EF4-FFF2-40B4-BE49-F238E27FC236}">
                <a16:creationId xmlns:a16="http://schemas.microsoft.com/office/drawing/2014/main" id="{8859C18F-D50A-E3FE-4483-FA1720A611DD}"/>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4196" t="2619" r="6954" b="15539"/>
          <a:stretch/>
        </p:blipFill>
        <p:spPr>
          <a:xfrm>
            <a:off x="5410200" y="2430066"/>
            <a:ext cx="2343150" cy="1824038"/>
          </a:xfrm>
        </p:spPr>
      </p:pic>
      <p:sp>
        <p:nvSpPr>
          <p:cNvPr id="5" name="object 5"/>
          <p:cNvSpPr txBox="1"/>
          <p:nvPr/>
        </p:nvSpPr>
        <p:spPr>
          <a:xfrm>
            <a:off x="1653123" y="1682214"/>
            <a:ext cx="559594" cy="182742"/>
          </a:xfrm>
          <a:prstGeom prst="rect">
            <a:avLst/>
          </a:prstGeom>
        </p:spPr>
        <p:txBody>
          <a:bodyPr vert="horz" wrap="square" lIns="0" tIns="9525" rIns="0" bIns="0" rtlCol="0">
            <a:spAutoFit/>
          </a:bodyPr>
          <a:lstStyle/>
          <a:p>
            <a:pPr marL="9525">
              <a:spcBef>
                <a:spcPts val="75"/>
              </a:spcBef>
            </a:pPr>
            <a:r>
              <a:rPr sz="1125" spc="-8">
                <a:solidFill>
                  <a:srgbClr val="0E4633"/>
                </a:solidFill>
                <a:latin typeface="Gotham Bold"/>
                <a:cs typeface="Gotham Bold"/>
              </a:rPr>
              <a:t>TRAITS</a:t>
            </a:r>
            <a:endParaRPr sz="1125">
              <a:solidFill>
                <a:prstClr val="black"/>
              </a:solidFill>
              <a:latin typeface="Gotham Bold"/>
              <a:cs typeface="Gotham Bold"/>
            </a:endParaRPr>
          </a:p>
        </p:txBody>
      </p:sp>
      <p:grpSp>
        <p:nvGrpSpPr>
          <p:cNvPr id="6" name="object 6"/>
          <p:cNvGrpSpPr/>
          <p:nvPr/>
        </p:nvGrpSpPr>
        <p:grpSpPr>
          <a:xfrm>
            <a:off x="4193734" y="932754"/>
            <a:ext cx="6232207" cy="651510"/>
            <a:chOff x="3559644" y="100672"/>
            <a:chExt cx="8309609" cy="868680"/>
          </a:xfrm>
        </p:grpSpPr>
        <p:sp>
          <p:nvSpPr>
            <p:cNvPr id="7" name="object 7"/>
            <p:cNvSpPr/>
            <p:nvPr/>
          </p:nvSpPr>
          <p:spPr>
            <a:xfrm>
              <a:off x="10954499" y="105485"/>
              <a:ext cx="915035" cy="864235"/>
            </a:xfrm>
            <a:custGeom>
              <a:avLst/>
              <a:gdLst/>
              <a:ahLst/>
              <a:cxnLst/>
              <a:rect l="l" t="t" r="r" b="b"/>
              <a:pathLst>
                <a:path w="915034" h="864235">
                  <a:moveTo>
                    <a:pt x="168605" y="823048"/>
                  </a:moveTo>
                  <a:lnTo>
                    <a:pt x="161747" y="803478"/>
                  </a:lnTo>
                  <a:lnTo>
                    <a:pt x="147231" y="762050"/>
                  </a:lnTo>
                  <a:lnTo>
                    <a:pt x="133337" y="722414"/>
                  </a:lnTo>
                  <a:lnTo>
                    <a:pt x="109435" y="654240"/>
                  </a:lnTo>
                  <a:lnTo>
                    <a:pt x="98221" y="654240"/>
                  </a:lnTo>
                  <a:lnTo>
                    <a:pt x="98221" y="762050"/>
                  </a:lnTo>
                  <a:lnTo>
                    <a:pt x="69303" y="762050"/>
                  </a:lnTo>
                  <a:lnTo>
                    <a:pt x="83489" y="722414"/>
                  </a:lnTo>
                  <a:lnTo>
                    <a:pt x="98221" y="762050"/>
                  </a:lnTo>
                  <a:lnTo>
                    <a:pt x="98221" y="654240"/>
                  </a:lnTo>
                  <a:lnTo>
                    <a:pt x="58623" y="654240"/>
                  </a:lnTo>
                  <a:lnTo>
                    <a:pt x="0" y="822794"/>
                  </a:lnTo>
                  <a:lnTo>
                    <a:pt x="48717" y="822794"/>
                  </a:lnTo>
                  <a:lnTo>
                    <a:pt x="56248" y="803478"/>
                  </a:lnTo>
                  <a:lnTo>
                    <a:pt x="112344" y="803478"/>
                  </a:lnTo>
                  <a:lnTo>
                    <a:pt x="119773" y="822794"/>
                  </a:lnTo>
                  <a:lnTo>
                    <a:pt x="119862" y="823048"/>
                  </a:lnTo>
                  <a:lnTo>
                    <a:pt x="168605" y="823048"/>
                  </a:lnTo>
                  <a:close/>
                </a:path>
                <a:path w="915034" h="864235">
                  <a:moveTo>
                    <a:pt x="271157" y="759955"/>
                  </a:moveTo>
                  <a:lnTo>
                    <a:pt x="260413" y="718375"/>
                  </a:lnTo>
                  <a:lnTo>
                    <a:pt x="269506" y="700963"/>
                  </a:lnTo>
                  <a:lnTo>
                    <a:pt x="228180" y="700963"/>
                  </a:lnTo>
                  <a:lnTo>
                    <a:pt x="228180" y="746391"/>
                  </a:lnTo>
                  <a:lnTo>
                    <a:pt x="228180" y="764997"/>
                  </a:lnTo>
                  <a:lnTo>
                    <a:pt x="218986" y="770229"/>
                  </a:lnTo>
                  <a:lnTo>
                    <a:pt x="202526" y="770229"/>
                  </a:lnTo>
                  <a:lnTo>
                    <a:pt x="195948" y="763587"/>
                  </a:lnTo>
                  <a:lnTo>
                    <a:pt x="195948" y="746391"/>
                  </a:lnTo>
                  <a:lnTo>
                    <a:pt x="203873" y="739609"/>
                  </a:lnTo>
                  <a:lnTo>
                    <a:pt x="220256" y="739609"/>
                  </a:lnTo>
                  <a:lnTo>
                    <a:pt x="228180" y="746391"/>
                  </a:lnTo>
                  <a:lnTo>
                    <a:pt x="228180" y="700963"/>
                  </a:lnTo>
                  <a:lnTo>
                    <a:pt x="204939" y="700963"/>
                  </a:lnTo>
                  <a:lnTo>
                    <a:pt x="198780" y="702081"/>
                  </a:lnTo>
                  <a:lnTo>
                    <a:pt x="163626" y="722223"/>
                  </a:lnTo>
                  <a:lnTo>
                    <a:pt x="154051" y="752500"/>
                  </a:lnTo>
                  <a:lnTo>
                    <a:pt x="157949" y="775106"/>
                  </a:lnTo>
                  <a:lnTo>
                    <a:pt x="169227" y="793737"/>
                  </a:lnTo>
                  <a:lnTo>
                    <a:pt x="187210" y="806399"/>
                  </a:lnTo>
                  <a:lnTo>
                    <a:pt x="211264" y="811060"/>
                  </a:lnTo>
                  <a:lnTo>
                    <a:pt x="214350" y="811060"/>
                  </a:lnTo>
                  <a:lnTo>
                    <a:pt x="220167" y="811403"/>
                  </a:lnTo>
                  <a:lnTo>
                    <a:pt x="223113" y="808913"/>
                  </a:lnTo>
                  <a:lnTo>
                    <a:pt x="224028" y="809421"/>
                  </a:lnTo>
                  <a:lnTo>
                    <a:pt x="225501" y="810526"/>
                  </a:lnTo>
                  <a:lnTo>
                    <a:pt x="225501" y="821931"/>
                  </a:lnTo>
                  <a:lnTo>
                    <a:pt x="221170" y="827557"/>
                  </a:lnTo>
                  <a:lnTo>
                    <a:pt x="221056" y="827709"/>
                  </a:lnTo>
                  <a:lnTo>
                    <a:pt x="209918" y="827709"/>
                  </a:lnTo>
                  <a:lnTo>
                    <a:pt x="202095" y="827163"/>
                  </a:lnTo>
                  <a:lnTo>
                    <a:pt x="193852" y="825195"/>
                  </a:lnTo>
                  <a:lnTo>
                    <a:pt x="185496" y="821321"/>
                  </a:lnTo>
                  <a:lnTo>
                    <a:pt x="177330" y="815086"/>
                  </a:lnTo>
                  <a:lnTo>
                    <a:pt x="156337" y="844080"/>
                  </a:lnTo>
                  <a:lnTo>
                    <a:pt x="169443" y="853960"/>
                  </a:lnTo>
                  <a:lnTo>
                    <a:pt x="182473" y="859942"/>
                  </a:lnTo>
                  <a:lnTo>
                    <a:pt x="195503" y="862901"/>
                  </a:lnTo>
                  <a:lnTo>
                    <a:pt x="208572" y="863701"/>
                  </a:lnTo>
                  <a:lnTo>
                    <a:pt x="223837" y="862545"/>
                  </a:lnTo>
                  <a:lnTo>
                    <a:pt x="239306" y="858024"/>
                  </a:lnTo>
                  <a:lnTo>
                    <a:pt x="253479" y="848499"/>
                  </a:lnTo>
                  <a:lnTo>
                    <a:pt x="264820" y="832396"/>
                  </a:lnTo>
                  <a:lnTo>
                    <a:pt x="267030" y="827709"/>
                  </a:lnTo>
                  <a:lnTo>
                    <a:pt x="267106" y="827557"/>
                  </a:lnTo>
                  <a:lnTo>
                    <a:pt x="269011" y="820597"/>
                  </a:lnTo>
                  <a:lnTo>
                    <a:pt x="268960" y="808913"/>
                  </a:lnTo>
                  <a:lnTo>
                    <a:pt x="267373" y="800862"/>
                  </a:lnTo>
                  <a:lnTo>
                    <a:pt x="263144" y="792403"/>
                  </a:lnTo>
                  <a:lnTo>
                    <a:pt x="259334" y="788492"/>
                  </a:lnTo>
                  <a:lnTo>
                    <a:pt x="259334" y="785812"/>
                  </a:lnTo>
                  <a:lnTo>
                    <a:pt x="266039" y="777633"/>
                  </a:lnTo>
                  <a:lnTo>
                    <a:pt x="268592" y="770229"/>
                  </a:lnTo>
                  <a:lnTo>
                    <a:pt x="269532" y="767499"/>
                  </a:lnTo>
                  <a:lnTo>
                    <a:pt x="271157" y="759955"/>
                  </a:lnTo>
                  <a:close/>
                </a:path>
                <a:path w="915034" h="864235">
                  <a:moveTo>
                    <a:pt x="345440" y="702119"/>
                  </a:moveTo>
                  <a:lnTo>
                    <a:pt x="344081" y="702564"/>
                  </a:lnTo>
                  <a:lnTo>
                    <a:pt x="342036" y="702005"/>
                  </a:lnTo>
                  <a:lnTo>
                    <a:pt x="333844" y="702005"/>
                  </a:lnTo>
                  <a:lnTo>
                    <a:pt x="327710" y="705713"/>
                  </a:lnTo>
                  <a:lnTo>
                    <a:pt x="319112" y="709041"/>
                  </a:lnTo>
                  <a:lnTo>
                    <a:pt x="319112" y="702081"/>
                  </a:lnTo>
                  <a:lnTo>
                    <a:pt x="276313" y="702081"/>
                  </a:lnTo>
                  <a:lnTo>
                    <a:pt x="276313" y="823328"/>
                  </a:lnTo>
                  <a:lnTo>
                    <a:pt x="319176" y="823328"/>
                  </a:lnTo>
                  <a:lnTo>
                    <a:pt x="319176" y="765187"/>
                  </a:lnTo>
                  <a:lnTo>
                    <a:pt x="319341" y="757072"/>
                  </a:lnTo>
                  <a:lnTo>
                    <a:pt x="345440" y="741680"/>
                  </a:lnTo>
                  <a:lnTo>
                    <a:pt x="345440" y="702119"/>
                  </a:lnTo>
                  <a:close/>
                </a:path>
                <a:path w="915034" h="864235">
                  <a:moveTo>
                    <a:pt x="393801" y="702614"/>
                  </a:moveTo>
                  <a:lnTo>
                    <a:pt x="350443" y="702614"/>
                  </a:lnTo>
                  <a:lnTo>
                    <a:pt x="350443" y="822794"/>
                  </a:lnTo>
                  <a:lnTo>
                    <a:pt x="393801" y="822794"/>
                  </a:lnTo>
                  <a:lnTo>
                    <a:pt x="393801" y="702614"/>
                  </a:lnTo>
                  <a:close/>
                </a:path>
                <a:path w="915034" h="864235">
                  <a:moveTo>
                    <a:pt x="393801" y="652119"/>
                  </a:moveTo>
                  <a:lnTo>
                    <a:pt x="350443" y="652119"/>
                  </a:lnTo>
                  <a:lnTo>
                    <a:pt x="350443" y="689571"/>
                  </a:lnTo>
                  <a:lnTo>
                    <a:pt x="393801" y="689571"/>
                  </a:lnTo>
                  <a:lnTo>
                    <a:pt x="393801" y="652119"/>
                  </a:lnTo>
                  <a:close/>
                </a:path>
                <a:path w="915034" h="864235">
                  <a:moveTo>
                    <a:pt x="550316" y="668362"/>
                  </a:moveTo>
                  <a:lnTo>
                    <a:pt x="535774" y="660196"/>
                  </a:lnTo>
                  <a:lnTo>
                    <a:pt x="521119" y="654824"/>
                  </a:lnTo>
                  <a:lnTo>
                    <a:pt x="506628" y="651865"/>
                  </a:lnTo>
                  <a:lnTo>
                    <a:pt x="492569" y="650963"/>
                  </a:lnTo>
                  <a:lnTo>
                    <a:pt x="456984" y="657834"/>
                  </a:lnTo>
                  <a:lnTo>
                    <a:pt x="426885" y="676884"/>
                  </a:lnTo>
                  <a:lnTo>
                    <a:pt x="406057" y="705815"/>
                  </a:lnTo>
                  <a:lnTo>
                    <a:pt x="398284" y="742289"/>
                  </a:lnTo>
                  <a:lnTo>
                    <a:pt x="406057" y="778764"/>
                  </a:lnTo>
                  <a:lnTo>
                    <a:pt x="426885" y="807694"/>
                  </a:lnTo>
                  <a:lnTo>
                    <a:pt x="456984" y="826744"/>
                  </a:lnTo>
                  <a:lnTo>
                    <a:pt x="492569" y="833615"/>
                  </a:lnTo>
                  <a:lnTo>
                    <a:pt x="502805" y="833081"/>
                  </a:lnTo>
                  <a:lnTo>
                    <a:pt x="550265" y="814666"/>
                  </a:lnTo>
                  <a:lnTo>
                    <a:pt x="550265" y="739140"/>
                  </a:lnTo>
                  <a:lnTo>
                    <a:pt x="478955" y="739140"/>
                  </a:lnTo>
                  <a:lnTo>
                    <a:pt x="502589" y="768807"/>
                  </a:lnTo>
                  <a:lnTo>
                    <a:pt x="503123" y="786422"/>
                  </a:lnTo>
                  <a:lnTo>
                    <a:pt x="502653" y="786904"/>
                  </a:lnTo>
                  <a:lnTo>
                    <a:pt x="499516" y="787412"/>
                  </a:lnTo>
                  <a:lnTo>
                    <a:pt x="492836" y="787412"/>
                  </a:lnTo>
                  <a:lnTo>
                    <a:pt x="475678" y="784567"/>
                  </a:lnTo>
                  <a:lnTo>
                    <a:pt x="459930" y="776097"/>
                  </a:lnTo>
                  <a:lnTo>
                    <a:pt x="448411" y="762063"/>
                  </a:lnTo>
                  <a:lnTo>
                    <a:pt x="443953" y="742556"/>
                  </a:lnTo>
                  <a:lnTo>
                    <a:pt x="448208" y="723684"/>
                  </a:lnTo>
                  <a:lnTo>
                    <a:pt x="459384" y="709396"/>
                  </a:lnTo>
                  <a:lnTo>
                    <a:pt x="475145" y="700328"/>
                  </a:lnTo>
                  <a:lnTo>
                    <a:pt x="493115" y="697166"/>
                  </a:lnTo>
                  <a:lnTo>
                    <a:pt x="501319" y="697953"/>
                  </a:lnTo>
                  <a:lnTo>
                    <a:pt x="510565" y="700328"/>
                  </a:lnTo>
                  <a:lnTo>
                    <a:pt x="519557" y="704354"/>
                  </a:lnTo>
                  <a:lnTo>
                    <a:pt x="526986" y="710057"/>
                  </a:lnTo>
                  <a:lnTo>
                    <a:pt x="550316" y="668362"/>
                  </a:lnTo>
                  <a:close/>
                </a:path>
                <a:path w="915034" h="864235">
                  <a:moveTo>
                    <a:pt x="682739" y="762215"/>
                  </a:moveTo>
                  <a:lnTo>
                    <a:pt x="667867" y="721906"/>
                  </a:lnTo>
                  <a:lnTo>
                    <a:pt x="639762" y="703541"/>
                  </a:lnTo>
                  <a:lnTo>
                    <a:pt x="639762" y="762749"/>
                  </a:lnTo>
                  <a:lnTo>
                    <a:pt x="637946" y="771232"/>
                  </a:lnTo>
                  <a:lnTo>
                    <a:pt x="633183" y="777659"/>
                  </a:lnTo>
                  <a:lnTo>
                    <a:pt x="626465" y="781735"/>
                  </a:lnTo>
                  <a:lnTo>
                    <a:pt x="618807" y="783170"/>
                  </a:lnTo>
                  <a:lnTo>
                    <a:pt x="610539" y="781532"/>
                  </a:lnTo>
                  <a:lnTo>
                    <a:pt x="603897" y="777113"/>
                  </a:lnTo>
                  <a:lnTo>
                    <a:pt x="599465" y="770610"/>
                  </a:lnTo>
                  <a:lnTo>
                    <a:pt x="597852" y="762749"/>
                  </a:lnTo>
                  <a:lnTo>
                    <a:pt x="599655" y="754265"/>
                  </a:lnTo>
                  <a:lnTo>
                    <a:pt x="604418" y="747839"/>
                  </a:lnTo>
                  <a:lnTo>
                    <a:pt x="611136" y="743762"/>
                  </a:lnTo>
                  <a:lnTo>
                    <a:pt x="618807" y="742340"/>
                  </a:lnTo>
                  <a:lnTo>
                    <a:pt x="627062" y="743966"/>
                  </a:lnTo>
                  <a:lnTo>
                    <a:pt x="633717" y="748385"/>
                  </a:lnTo>
                  <a:lnTo>
                    <a:pt x="638149" y="754888"/>
                  </a:lnTo>
                  <a:lnTo>
                    <a:pt x="639648" y="762215"/>
                  </a:lnTo>
                  <a:lnTo>
                    <a:pt x="639762" y="762749"/>
                  </a:lnTo>
                  <a:lnTo>
                    <a:pt x="639762" y="703541"/>
                  </a:lnTo>
                  <a:lnTo>
                    <a:pt x="625551" y="698830"/>
                  </a:lnTo>
                  <a:lnTo>
                    <a:pt x="619112" y="698296"/>
                  </a:lnTo>
                  <a:lnTo>
                    <a:pt x="616826" y="698030"/>
                  </a:lnTo>
                  <a:lnTo>
                    <a:pt x="568134" y="721906"/>
                  </a:lnTo>
                  <a:lnTo>
                    <a:pt x="554342" y="762215"/>
                  </a:lnTo>
                  <a:lnTo>
                    <a:pt x="559244" y="786879"/>
                  </a:lnTo>
                  <a:lnTo>
                    <a:pt x="572757" y="807224"/>
                  </a:lnTo>
                  <a:lnTo>
                    <a:pt x="593039" y="821042"/>
                  </a:lnTo>
                  <a:lnTo>
                    <a:pt x="618274" y="826147"/>
                  </a:lnTo>
                  <a:lnTo>
                    <a:pt x="642734" y="821245"/>
                  </a:lnTo>
                  <a:lnTo>
                    <a:pt x="663295" y="807745"/>
                  </a:lnTo>
                  <a:lnTo>
                    <a:pt x="677456" y="787476"/>
                  </a:lnTo>
                  <a:lnTo>
                    <a:pt x="678357" y="783170"/>
                  </a:lnTo>
                  <a:lnTo>
                    <a:pt x="682625" y="762749"/>
                  </a:lnTo>
                  <a:lnTo>
                    <a:pt x="682739" y="762215"/>
                  </a:lnTo>
                  <a:close/>
                </a:path>
                <a:path w="915034" h="864235">
                  <a:moveTo>
                    <a:pt x="700646" y="57975"/>
                  </a:moveTo>
                  <a:lnTo>
                    <a:pt x="696112" y="35433"/>
                  </a:lnTo>
                  <a:lnTo>
                    <a:pt x="683742" y="16992"/>
                  </a:lnTo>
                  <a:lnTo>
                    <a:pt x="665403" y="4559"/>
                  </a:lnTo>
                  <a:lnTo>
                    <a:pt x="642912" y="0"/>
                  </a:lnTo>
                  <a:lnTo>
                    <a:pt x="252984" y="0"/>
                  </a:lnTo>
                  <a:lnTo>
                    <a:pt x="230492" y="4559"/>
                  </a:lnTo>
                  <a:lnTo>
                    <a:pt x="212140" y="16992"/>
                  </a:lnTo>
                  <a:lnTo>
                    <a:pt x="199771" y="35433"/>
                  </a:lnTo>
                  <a:lnTo>
                    <a:pt x="195249" y="57975"/>
                  </a:lnTo>
                  <a:lnTo>
                    <a:pt x="195249" y="530796"/>
                  </a:lnTo>
                  <a:lnTo>
                    <a:pt x="199771" y="553351"/>
                  </a:lnTo>
                  <a:lnTo>
                    <a:pt x="212140" y="571779"/>
                  </a:lnTo>
                  <a:lnTo>
                    <a:pt x="230492" y="584212"/>
                  </a:lnTo>
                  <a:lnTo>
                    <a:pt x="252984" y="588772"/>
                  </a:lnTo>
                  <a:lnTo>
                    <a:pt x="642912" y="588772"/>
                  </a:lnTo>
                  <a:lnTo>
                    <a:pt x="665403" y="584212"/>
                  </a:lnTo>
                  <a:lnTo>
                    <a:pt x="683742" y="571779"/>
                  </a:lnTo>
                  <a:lnTo>
                    <a:pt x="696112" y="553351"/>
                  </a:lnTo>
                  <a:lnTo>
                    <a:pt x="700646" y="530796"/>
                  </a:lnTo>
                  <a:lnTo>
                    <a:pt x="700646" y="57975"/>
                  </a:lnTo>
                  <a:close/>
                </a:path>
                <a:path w="915034" h="864235">
                  <a:moveTo>
                    <a:pt x="729716" y="653186"/>
                  </a:moveTo>
                  <a:lnTo>
                    <a:pt x="686904" y="653186"/>
                  </a:lnTo>
                  <a:lnTo>
                    <a:pt x="686904" y="822248"/>
                  </a:lnTo>
                  <a:lnTo>
                    <a:pt x="729716" y="822248"/>
                  </a:lnTo>
                  <a:lnTo>
                    <a:pt x="729716" y="653186"/>
                  </a:lnTo>
                  <a:close/>
                </a:path>
                <a:path w="915034" h="864235">
                  <a:moveTo>
                    <a:pt x="741680" y="11772"/>
                  </a:moveTo>
                  <a:lnTo>
                    <a:pt x="739241" y="11099"/>
                  </a:lnTo>
                  <a:lnTo>
                    <a:pt x="739241" y="13690"/>
                  </a:lnTo>
                  <a:lnTo>
                    <a:pt x="739241" y="18249"/>
                  </a:lnTo>
                  <a:lnTo>
                    <a:pt x="735457" y="17843"/>
                  </a:lnTo>
                  <a:lnTo>
                    <a:pt x="730364" y="17843"/>
                  </a:lnTo>
                  <a:lnTo>
                    <a:pt x="730364" y="13360"/>
                  </a:lnTo>
                  <a:lnTo>
                    <a:pt x="736879" y="13360"/>
                  </a:lnTo>
                  <a:lnTo>
                    <a:pt x="739241" y="13690"/>
                  </a:lnTo>
                  <a:lnTo>
                    <a:pt x="739241" y="11099"/>
                  </a:lnTo>
                  <a:lnTo>
                    <a:pt x="738632" y="10922"/>
                  </a:lnTo>
                  <a:lnTo>
                    <a:pt x="727925" y="10922"/>
                  </a:lnTo>
                  <a:lnTo>
                    <a:pt x="727925" y="28308"/>
                  </a:lnTo>
                  <a:lnTo>
                    <a:pt x="730364" y="28308"/>
                  </a:lnTo>
                  <a:lnTo>
                    <a:pt x="730364" y="20281"/>
                  </a:lnTo>
                  <a:lnTo>
                    <a:pt x="733298" y="20281"/>
                  </a:lnTo>
                  <a:lnTo>
                    <a:pt x="738505" y="28308"/>
                  </a:lnTo>
                  <a:lnTo>
                    <a:pt x="741438" y="28308"/>
                  </a:lnTo>
                  <a:lnTo>
                    <a:pt x="736193" y="20281"/>
                  </a:lnTo>
                  <a:lnTo>
                    <a:pt x="739140" y="20281"/>
                  </a:lnTo>
                  <a:lnTo>
                    <a:pt x="741680" y="18935"/>
                  </a:lnTo>
                  <a:lnTo>
                    <a:pt x="741680" y="18249"/>
                  </a:lnTo>
                  <a:lnTo>
                    <a:pt x="741680" y="13360"/>
                  </a:lnTo>
                  <a:lnTo>
                    <a:pt x="741680" y="11772"/>
                  </a:lnTo>
                  <a:close/>
                </a:path>
                <a:path w="915034" h="864235">
                  <a:moveTo>
                    <a:pt x="749833" y="10922"/>
                  </a:moveTo>
                  <a:lnTo>
                    <a:pt x="747382" y="8458"/>
                  </a:lnTo>
                  <a:lnTo>
                    <a:pt x="747382" y="12217"/>
                  </a:lnTo>
                  <a:lnTo>
                    <a:pt x="747382" y="27203"/>
                  </a:lnTo>
                  <a:lnTo>
                    <a:pt x="741159" y="33147"/>
                  </a:lnTo>
                  <a:lnTo>
                    <a:pt x="726579" y="33147"/>
                  </a:lnTo>
                  <a:lnTo>
                    <a:pt x="720344" y="27203"/>
                  </a:lnTo>
                  <a:lnTo>
                    <a:pt x="720344" y="12217"/>
                  </a:lnTo>
                  <a:lnTo>
                    <a:pt x="726579" y="6273"/>
                  </a:lnTo>
                  <a:lnTo>
                    <a:pt x="741159" y="6273"/>
                  </a:lnTo>
                  <a:lnTo>
                    <a:pt x="747382" y="12217"/>
                  </a:lnTo>
                  <a:lnTo>
                    <a:pt x="747382" y="8458"/>
                  </a:lnTo>
                  <a:lnTo>
                    <a:pt x="745223" y="6273"/>
                  </a:lnTo>
                  <a:lnTo>
                    <a:pt x="742784" y="3835"/>
                  </a:lnTo>
                  <a:lnTo>
                    <a:pt x="724954" y="3835"/>
                  </a:lnTo>
                  <a:lnTo>
                    <a:pt x="717905" y="10922"/>
                  </a:lnTo>
                  <a:lnTo>
                    <a:pt x="717905" y="28549"/>
                  </a:lnTo>
                  <a:lnTo>
                    <a:pt x="724954" y="35598"/>
                  </a:lnTo>
                  <a:lnTo>
                    <a:pt x="742784" y="35598"/>
                  </a:lnTo>
                  <a:lnTo>
                    <a:pt x="745236" y="33147"/>
                  </a:lnTo>
                  <a:lnTo>
                    <a:pt x="749833" y="28549"/>
                  </a:lnTo>
                  <a:lnTo>
                    <a:pt x="749833" y="10922"/>
                  </a:lnTo>
                  <a:close/>
                </a:path>
                <a:path w="915034" h="864235">
                  <a:moveTo>
                    <a:pt x="867308" y="653542"/>
                  </a:moveTo>
                  <a:lnTo>
                    <a:pt x="824992" y="653542"/>
                  </a:lnTo>
                  <a:lnTo>
                    <a:pt x="824953" y="699198"/>
                  </a:lnTo>
                  <a:lnTo>
                    <a:pt x="824496" y="699198"/>
                  </a:lnTo>
                  <a:lnTo>
                    <a:pt x="824103" y="699655"/>
                  </a:lnTo>
                  <a:lnTo>
                    <a:pt x="818502" y="697509"/>
                  </a:lnTo>
                  <a:lnTo>
                    <a:pt x="818502" y="757402"/>
                  </a:lnTo>
                  <a:lnTo>
                    <a:pt x="816838" y="765568"/>
                  </a:lnTo>
                  <a:lnTo>
                    <a:pt x="812469" y="772071"/>
                  </a:lnTo>
                  <a:lnTo>
                    <a:pt x="805903" y="776478"/>
                  </a:lnTo>
                  <a:lnTo>
                    <a:pt x="797826" y="778090"/>
                  </a:lnTo>
                  <a:lnTo>
                    <a:pt x="790016" y="776478"/>
                  </a:lnTo>
                  <a:lnTo>
                    <a:pt x="783196" y="772071"/>
                  </a:lnTo>
                  <a:lnTo>
                    <a:pt x="778421" y="765568"/>
                  </a:lnTo>
                  <a:lnTo>
                    <a:pt x="776605" y="757669"/>
                  </a:lnTo>
                  <a:lnTo>
                    <a:pt x="778421" y="749414"/>
                  </a:lnTo>
                  <a:lnTo>
                    <a:pt x="783196" y="742772"/>
                  </a:lnTo>
                  <a:lnTo>
                    <a:pt x="789978" y="738352"/>
                  </a:lnTo>
                  <a:lnTo>
                    <a:pt x="797826" y="736727"/>
                  </a:lnTo>
                  <a:lnTo>
                    <a:pt x="805903" y="738352"/>
                  </a:lnTo>
                  <a:lnTo>
                    <a:pt x="812482" y="742772"/>
                  </a:lnTo>
                  <a:lnTo>
                    <a:pt x="816914" y="749414"/>
                  </a:lnTo>
                  <a:lnTo>
                    <a:pt x="818502" y="757402"/>
                  </a:lnTo>
                  <a:lnTo>
                    <a:pt x="818502" y="697509"/>
                  </a:lnTo>
                  <a:lnTo>
                    <a:pt x="817740" y="697217"/>
                  </a:lnTo>
                  <a:lnTo>
                    <a:pt x="811339" y="695553"/>
                  </a:lnTo>
                  <a:lnTo>
                    <a:pt x="804824" y="694601"/>
                  </a:lnTo>
                  <a:lnTo>
                    <a:pt x="798093" y="694283"/>
                  </a:lnTo>
                  <a:lnTo>
                    <a:pt x="773455" y="699058"/>
                  </a:lnTo>
                  <a:lnTo>
                    <a:pt x="753110" y="712279"/>
                  </a:lnTo>
                  <a:lnTo>
                    <a:pt x="739267" y="732358"/>
                  </a:lnTo>
                  <a:lnTo>
                    <a:pt x="734225" y="757402"/>
                  </a:lnTo>
                  <a:lnTo>
                    <a:pt x="734161" y="757669"/>
                  </a:lnTo>
                  <a:lnTo>
                    <a:pt x="739063" y="782345"/>
                  </a:lnTo>
                  <a:lnTo>
                    <a:pt x="752563" y="802690"/>
                  </a:lnTo>
                  <a:lnTo>
                    <a:pt x="772833" y="816508"/>
                  </a:lnTo>
                  <a:lnTo>
                    <a:pt x="798093" y="821601"/>
                  </a:lnTo>
                  <a:lnTo>
                    <a:pt x="804278" y="821309"/>
                  </a:lnTo>
                  <a:lnTo>
                    <a:pt x="810945" y="820369"/>
                  </a:lnTo>
                  <a:lnTo>
                    <a:pt x="817930" y="818692"/>
                  </a:lnTo>
                  <a:lnTo>
                    <a:pt x="825055" y="816178"/>
                  </a:lnTo>
                  <a:lnTo>
                    <a:pt x="825055" y="822604"/>
                  </a:lnTo>
                  <a:lnTo>
                    <a:pt x="867308" y="822604"/>
                  </a:lnTo>
                  <a:lnTo>
                    <a:pt x="867308" y="816178"/>
                  </a:lnTo>
                  <a:lnTo>
                    <a:pt x="867308" y="778090"/>
                  </a:lnTo>
                  <a:lnTo>
                    <a:pt x="867308" y="736727"/>
                  </a:lnTo>
                  <a:lnTo>
                    <a:pt x="867308" y="699655"/>
                  </a:lnTo>
                  <a:lnTo>
                    <a:pt x="867308" y="653542"/>
                  </a:lnTo>
                  <a:close/>
                </a:path>
                <a:path w="915034" h="864235">
                  <a:moveTo>
                    <a:pt x="906259" y="644893"/>
                  </a:moveTo>
                  <a:lnTo>
                    <a:pt x="903820" y="644220"/>
                  </a:lnTo>
                  <a:lnTo>
                    <a:pt x="903820" y="646811"/>
                  </a:lnTo>
                  <a:lnTo>
                    <a:pt x="903820" y="651370"/>
                  </a:lnTo>
                  <a:lnTo>
                    <a:pt x="900036" y="650963"/>
                  </a:lnTo>
                  <a:lnTo>
                    <a:pt x="894943" y="650963"/>
                  </a:lnTo>
                  <a:lnTo>
                    <a:pt x="894943" y="646480"/>
                  </a:lnTo>
                  <a:lnTo>
                    <a:pt x="901458" y="646480"/>
                  </a:lnTo>
                  <a:lnTo>
                    <a:pt x="903820" y="646811"/>
                  </a:lnTo>
                  <a:lnTo>
                    <a:pt x="903820" y="644220"/>
                  </a:lnTo>
                  <a:lnTo>
                    <a:pt x="903211" y="644042"/>
                  </a:lnTo>
                  <a:lnTo>
                    <a:pt x="892505" y="644042"/>
                  </a:lnTo>
                  <a:lnTo>
                    <a:pt x="892505" y="661428"/>
                  </a:lnTo>
                  <a:lnTo>
                    <a:pt x="894943" y="661428"/>
                  </a:lnTo>
                  <a:lnTo>
                    <a:pt x="894943" y="653402"/>
                  </a:lnTo>
                  <a:lnTo>
                    <a:pt x="897877" y="653402"/>
                  </a:lnTo>
                  <a:lnTo>
                    <a:pt x="903084" y="661428"/>
                  </a:lnTo>
                  <a:lnTo>
                    <a:pt x="906018" y="661428"/>
                  </a:lnTo>
                  <a:lnTo>
                    <a:pt x="900772" y="653402"/>
                  </a:lnTo>
                  <a:lnTo>
                    <a:pt x="903719" y="653402"/>
                  </a:lnTo>
                  <a:lnTo>
                    <a:pt x="906259" y="652068"/>
                  </a:lnTo>
                  <a:lnTo>
                    <a:pt x="906259" y="651370"/>
                  </a:lnTo>
                  <a:lnTo>
                    <a:pt x="906259" y="646480"/>
                  </a:lnTo>
                  <a:lnTo>
                    <a:pt x="906259" y="644893"/>
                  </a:lnTo>
                  <a:close/>
                </a:path>
                <a:path w="915034" h="864235">
                  <a:moveTo>
                    <a:pt x="914412" y="644042"/>
                  </a:moveTo>
                  <a:lnTo>
                    <a:pt x="911961" y="641578"/>
                  </a:lnTo>
                  <a:lnTo>
                    <a:pt x="911961" y="645350"/>
                  </a:lnTo>
                  <a:lnTo>
                    <a:pt x="911961" y="660323"/>
                  </a:lnTo>
                  <a:lnTo>
                    <a:pt x="905738" y="666267"/>
                  </a:lnTo>
                  <a:lnTo>
                    <a:pt x="891159" y="666267"/>
                  </a:lnTo>
                  <a:lnTo>
                    <a:pt x="884923" y="660323"/>
                  </a:lnTo>
                  <a:lnTo>
                    <a:pt x="884923" y="645350"/>
                  </a:lnTo>
                  <a:lnTo>
                    <a:pt x="891159" y="639406"/>
                  </a:lnTo>
                  <a:lnTo>
                    <a:pt x="905738" y="639406"/>
                  </a:lnTo>
                  <a:lnTo>
                    <a:pt x="911961" y="645350"/>
                  </a:lnTo>
                  <a:lnTo>
                    <a:pt x="911961" y="641578"/>
                  </a:lnTo>
                  <a:lnTo>
                    <a:pt x="909815" y="639406"/>
                  </a:lnTo>
                  <a:lnTo>
                    <a:pt x="907364" y="636955"/>
                  </a:lnTo>
                  <a:lnTo>
                    <a:pt x="889533" y="636955"/>
                  </a:lnTo>
                  <a:lnTo>
                    <a:pt x="882484" y="644042"/>
                  </a:lnTo>
                  <a:lnTo>
                    <a:pt x="882484" y="661670"/>
                  </a:lnTo>
                  <a:lnTo>
                    <a:pt x="889533" y="668718"/>
                  </a:lnTo>
                  <a:lnTo>
                    <a:pt x="907364" y="668718"/>
                  </a:lnTo>
                  <a:lnTo>
                    <a:pt x="909815" y="666267"/>
                  </a:lnTo>
                  <a:lnTo>
                    <a:pt x="914412" y="661670"/>
                  </a:lnTo>
                  <a:lnTo>
                    <a:pt x="914412" y="644042"/>
                  </a:lnTo>
                  <a:close/>
                </a:path>
              </a:pathLst>
            </a:custGeom>
            <a:solidFill>
              <a:srgbClr val="FFFFFF"/>
            </a:solidFill>
          </p:spPr>
          <p:txBody>
            <a:bodyPr wrap="square" lIns="0" tIns="0" rIns="0" bIns="0" rtlCol="0"/>
            <a:lstStyle/>
            <a:p>
              <a:endParaRPr sz="1350">
                <a:solidFill>
                  <a:prstClr val="black"/>
                </a:solidFill>
                <a:latin typeface="Calibri" panose="020F0502020204030204"/>
              </a:endParaRPr>
            </a:p>
          </p:txBody>
        </p:sp>
        <p:sp>
          <p:nvSpPr>
            <p:cNvPr id="8" name="object 8"/>
            <p:cNvSpPr/>
            <p:nvPr/>
          </p:nvSpPr>
          <p:spPr>
            <a:xfrm>
              <a:off x="11153119" y="257928"/>
              <a:ext cx="386080" cy="431800"/>
            </a:xfrm>
            <a:custGeom>
              <a:avLst/>
              <a:gdLst/>
              <a:ahLst/>
              <a:cxnLst/>
              <a:rect l="l" t="t" r="r" b="b"/>
              <a:pathLst>
                <a:path w="386079" h="431800">
                  <a:moveTo>
                    <a:pt x="82191" y="0"/>
                  </a:moveTo>
                  <a:lnTo>
                    <a:pt x="39748" y="1445"/>
                  </a:lnTo>
                  <a:lnTo>
                    <a:pt x="0" y="6066"/>
                  </a:lnTo>
                  <a:lnTo>
                    <a:pt x="0" y="221000"/>
                  </a:lnTo>
                  <a:lnTo>
                    <a:pt x="10902" y="207682"/>
                  </a:lnTo>
                  <a:lnTo>
                    <a:pt x="23025" y="200842"/>
                  </a:lnTo>
                  <a:lnTo>
                    <a:pt x="44005" y="198323"/>
                  </a:lnTo>
                  <a:lnTo>
                    <a:pt x="81483" y="197963"/>
                  </a:lnTo>
                  <a:lnTo>
                    <a:pt x="122927" y="207162"/>
                  </a:lnTo>
                  <a:lnTo>
                    <a:pt x="169497" y="251026"/>
                  </a:lnTo>
                  <a:lnTo>
                    <a:pt x="186067" y="291408"/>
                  </a:lnTo>
                  <a:lnTo>
                    <a:pt x="189534" y="337320"/>
                  </a:lnTo>
                  <a:lnTo>
                    <a:pt x="189036" y="367775"/>
                  </a:lnTo>
                  <a:lnTo>
                    <a:pt x="189091" y="398507"/>
                  </a:lnTo>
                  <a:lnTo>
                    <a:pt x="189534" y="431795"/>
                  </a:lnTo>
                  <a:lnTo>
                    <a:pt x="385572" y="431795"/>
                  </a:lnTo>
                  <a:lnTo>
                    <a:pt x="385572" y="258783"/>
                  </a:lnTo>
                  <a:lnTo>
                    <a:pt x="364079" y="175844"/>
                  </a:lnTo>
                  <a:lnTo>
                    <a:pt x="342031" y="126671"/>
                  </a:lnTo>
                  <a:lnTo>
                    <a:pt x="306031" y="91891"/>
                  </a:lnTo>
                  <a:lnTo>
                    <a:pt x="242684" y="52129"/>
                  </a:lnTo>
                  <a:lnTo>
                    <a:pt x="181959" y="21599"/>
                  </a:lnTo>
                  <a:lnTo>
                    <a:pt x="129028" y="5470"/>
                  </a:lnTo>
                  <a:lnTo>
                    <a:pt x="82191" y="0"/>
                  </a:lnTo>
                  <a:close/>
                </a:path>
              </a:pathLst>
            </a:custGeom>
            <a:solidFill>
              <a:srgbClr val="84BD41"/>
            </a:solidFill>
          </p:spPr>
          <p:txBody>
            <a:bodyPr wrap="square" lIns="0" tIns="0" rIns="0" bIns="0" rtlCol="0"/>
            <a:lstStyle/>
            <a:p>
              <a:endParaRPr sz="1350">
                <a:solidFill>
                  <a:prstClr val="black"/>
                </a:solidFill>
                <a:latin typeface="Calibri" panose="020F0502020204030204"/>
              </a:endParaRPr>
            </a:p>
          </p:txBody>
        </p:sp>
        <p:sp>
          <p:nvSpPr>
            <p:cNvPr id="9" name="object 9"/>
            <p:cNvSpPr/>
            <p:nvPr/>
          </p:nvSpPr>
          <p:spPr>
            <a:xfrm>
              <a:off x="11342658" y="122877"/>
              <a:ext cx="196850" cy="394335"/>
            </a:xfrm>
            <a:custGeom>
              <a:avLst/>
              <a:gdLst/>
              <a:ahLst/>
              <a:cxnLst/>
              <a:rect l="l" t="t" r="r" b="b"/>
              <a:pathLst>
                <a:path w="196850" h="394334">
                  <a:moveTo>
                    <a:pt x="95656" y="0"/>
                  </a:moveTo>
                  <a:lnTo>
                    <a:pt x="62273" y="5525"/>
                  </a:lnTo>
                  <a:lnTo>
                    <a:pt x="31440" y="21178"/>
                  </a:lnTo>
                  <a:lnTo>
                    <a:pt x="8800" y="45578"/>
                  </a:lnTo>
                  <a:lnTo>
                    <a:pt x="0" y="77342"/>
                  </a:lnTo>
                  <a:lnTo>
                    <a:pt x="0" y="157060"/>
                  </a:lnTo>
                  <a:lnTo>
                    <a:pt x="4557" y="157061"/>
                  </a:lnTo>
                  <a:lnTo>
                    <a:pt x="20073" y="161934"/>
                  </a:lnTo>
                  <a:lnTo>
                    <a:pt x="95059" y="215518"/>
                  </a:lnTo>
                  <a:lnTo>
                    <a:pt x="137837" y="254838"/>
                  </a:lnTo>
                  <a:lnTo>
                    <a:pt x="162675" y="286519"/>
                  </a:lnTo>
                  <a:lnTo>
                    <a:pt x="179096" y="327281"/>
                  </a:lnTo>
                  <a:lnTo>
                    <a:pt x="196621" y="393839"/>
                  </a:lnTo>
                  <a:lnTo>
                    <a:pt x="196621" y="93294"/>
                  </a:lnTo>
                  <a:lnTo>
                    <a:pt x="186989" y="52308"/>
                  </a:lnTo>
                  <a:lnTo>
                    <a:pt x="162521" y="23172"/>
                  </a:lnTo>
                  <a:lnTo>
                    <a:pt x="129863" y="5774"/>
                  </a:lnTo>
                  <a:lnTo>
                    <a:pt x="95656" y="0"/>
                  </a:lnTo>
                  <a:close/>
                </a:path>
              </a:pathLst>
            </a:custGeom>
            <a:solidFill>
              <a:srgbClr val="FFC82D"/>
            </a:solidFill>
          </p:spPr>
          <p:txBody>
            <a:bodyPr wrap="square" lIns="0" tIns="0" rIns="0" bIns="0" rtlCol="0"/>
            <a:lstStyle/>
            <a:p>
              <a:endParaRPr sz="1350">
                <a:solidFill>
                  <a:prstClr val="black"/>
                </a:solidFill>
                <a:latin typeface="Calibri" panose="020F0502020204030204"/>
              </a:endParaRPr>
            </a:p>
          </p:txBody>
        </p:sp>
        <p:sp>
          <p:nvSpPr>
            <p:cNvPr id="10" name="object 10"/>
            <p:cNvSpPr/>
            <p:nvPr/>
          </p:nvSpPr>
          <p:spPr>
            <a:xfrm>
              <a:off x="11537807" y="257152"/>
              <a:ext cx="113664" cy="280035"/>
            </a:xfrm>
            <a:custGeom>
              <a:avLst/>
              <a:gdLst/>
              <a:ahLst/>
              <a:cxnLst/>
              <a:rect l="l" t="t" r="r" b="b"/>
              <a:pathLst>
                <a:path w="113665" h="280034">
                  <a:moveTo>
                    <a:pt x="80247" y="0"/>
                  </a:moveTo>
                  <a:lnTo>
                    <a:pt x="57529" y="1489"/>
                  </a:lnTo>
                  <a:lnTo>
                    <a:pt x="34313" y="7795"/>
                  </a:lnTo>
                  <a:lnTo>
                    <a:pt x="0" y="20718"/>
                  </a:lnTo>
                  <a:lnTo>
                    <a:pt x="2654" y="279633"/>
                  </a:lnTo>
                  <a:lnTo>
                    <a:pt x="18977" y="244623"/>
                  </a:lnTo>
                  <a:lnTo>
                    <a:pt x="31368" y="225388"/>
                  </a:lnTo>
                  <a:lnTo>
                    <a:pt x="46084" y="215121"/>
                  </a:lnTo>
                  <a:lnTo>
                    <a:pt x="69380" y="207014"/>
                  </a:lnTo>
                  <a:lnTo>
                    <a:pt x="92895" y="200673"/>
                  </a:lnTo>
                  <a:lnTo>
                    <a:pt x="106059" y="198818"/>
                  </a:lnTo>
                  <a:lnTo>
                    <a:pt x="111805" y="199290"/>
                  </a:lnTo>
                  <a:lnTo>
                    <a:pt x="113068" y="199928"/>
                  </a:lnTo>
                  <a:lnTo>
                    <a:pt x="113068" y="1528"/>
                  </a:lnTo>
                  <a:lnTo>
                    <a:pt x="80247" y="0"/>
                  </a:lnTo>
                  <a:close/>
                </a:path>
              </a:pathLst>
            </a:custGeom>
            <a:solidFill>
              <a:srgbClr val="046B38"/>
            </a:solidFill>
          </p:spPr>
          <p:txBody>
            <a:bodyPr wrap="square" lIns="0" tIns="0" rIns="0" bIns="0" rtlCol="0"/>
            <a:lstStyle/>
            <a:p>
              <a:endParaRPr sz="1350">
                <a:solidFill>
                  <a:prstClr val="black"/>
                </a:solidFill>
                <a:latin typeface="Calibri" panose="020F0502020204030204"/>
              </a:endParaRPr>
            </a:p>
          </p:txBody>
        </p:sp>
        <p:sp>
          <p:nvSpPr>
            <p:cNvPr id="11" name="object 11"/>
            <p:cNvSpPr/>
            <p:nvPr/>
          </p:nvSpPr>
          <p:spPr>
            <a:xfrm>
              <a:off x="11146635" y="100672"/>
              <a:ext cx="514350" cy="598805"/>
            </a:xfrm>
            <a:custGeom>
              <a:avLst/>
              <a:gdLst/>
              <a:ahLst/>
              <a:cxnLst/>
              <a:rect l="l" t="t" r="r" b="b"/>
              <a:pathLst>
                <a:path w="514350" h="598805">
                  <a:moveTo>
                    <a:pt x="455256" y="0"/>
                  </a:moveTo>
                  <a:lnTo>
                    <a:pt x="58712" y="0"/>
                  </a:lnTo>
                  <a:lnTo>
                    <a:pt x="35843" y="4637"/>
                  </a:lnTo>
                  <a:lnTo>
                    <a:pt x="17183" y="17279"/>
                  </a:lnTo>
                  <a:lnTo>
                    <a:pt x="4608" y="36020"/>
                  </a:lnTo>
                  <a:lnTo>
                    <a:pt x="0" y="58953"/>
                  </a:lnTo>
                  <a:lnTo>
                    <a:pt x="0" y="539800"/>
                  </a:lnTo>
                  <a:lnTo>
                    <a:pt x="4608" y="562733"/>
                  </a:lnTo>
                  <a:lnTo>
                    <a:pt x="17183" y="581474"/>
                  </a:lnTo>
                  <a:lnTo>
                    <a:pt x="35843" y="594116"/>
                  </a:lnTo>
                  <a:lnTo>
                    <a:pt x="58712" y="598754"/>
                  </a:lnTo>
                  <a:lnTo>
                    <a:pt x="455256" y="598754"/>
                  </a:lnTo>
                  <a:lnTo>
                    <a:pt x="478125" y="594116"/>
                  </a:lnTo>
                  <a:lnTo>
                    <a:pt x="494637" y="582929"/>
                  </a:lnTo>
                  <a:lnTo>
                    <a:pt x="58712" y="582929"/>
                  </a:lnTo>
                  <a:lnTo>
                    <a:pt x="42034" y="579545"/>
                  </a:lnTo>
                  <a:lnTo>
                    <a:pt x="28400" y="570309"/>
                  </a:lnTo>
                  <a:lnTo>
                    <a:pt x="19200" y="556601"/>
                  </a:lnTo>
                  <a:lnTo>
                    <a:pt x="15824" y="539800"/>
                  </a:lnTo>
                  <a:lnTo>
                    <a:pt x="15824" y="381406"/>
                  </a:lnTo>
                  <a:lnTo>
                    <a:pt x="29886" y="373032"/>
                  </a:lnTo>
                  <a:lnTo>
                    <a:pt x="45196" y="366795"/>
                  </a:lnTo>
                  <a:lnTo>
                    <a:pt x="61558" y="362900"/>
                  </a:lnTo>
                  <a:lnTo>
                    <a:pt x="64949" y="362635"/>
                  </a:lnTo>
                  <a:lnTo>
                    <a:pt x="15824" y="362635"/>
                  </a:lnTo>
                  <a:lnTo>
                    <a:pt x="15824" y="308292"/>
                  </a:lnTo>
                  <a:lnTo>
                    <a:pt x="30772" y="303291"/>
                  </a:lnTo>
                  <a:lnTo>
                    <a:pt x="46291" y="299632"/>
                  </a:lnTo>
                  <a:lnTo>
                    <a:pt x="62315" y="297385"/>
                  </a:lnTo>
                  <a:lnTo>
                    <a:pt x="78778" y="296621"/>
                  </a:lnTo>
                  <a:lnTo>
                    <a:pt x="152664" y="296621"/>
                  </a:lnTo>
                  <a:lnTo>
                    <a:pt x="138202" y="291452"/>
                  </a:lnTo>
                  <a:lnTo>
                    <a:pt x="15824" y="291452"/>
                  </a:lnTo>
                  <a:lnTo>
                    <a:pt x="15824" y="240906"/>
                  </a:lnTo>
                  <a:lnTo>
                    <a:pt x="30833" y="237339"/>
                  </a:lnTo>
                  <a:lnTo>
                    <a:pt x="46643" y="234648"/>
                  </a:lnTo>
                  <a:lnTo>
                    <a:pt x="62562" y="233033"/>
                  </a:lnTo>
                  <a:lnTo>
                    <a:pt x="75506" y="232596"/>
                  </a:lnTo>
                  <a:lnTo>
                    <a:pt x="167648" y="232596"/>
                  </a:lnTo>
                  <a:lnTo>
                    <a:pt x="138199" y="224510"/>
                  </a:lnTo>
                  <a:lnTo>
                    <a:pt x="15824" y="224510"/>
                  </a:lnTo>
                  <a:lnTo>
                    <a:pt x="15824" y="172440"/>
                  </a:lnTo>
                  <a:lnTo>
                    <a:pt x="31197" y="169627"/>
                  </a:lnTo>
                  <a:lnTo>
                    <a:pt x="46824" y="167587"/>
                  </a:lnTo>
                  <a:lnTo>
                    <a:pt x="62690" y="166345"/>
                  </a:lnTo>
                  <a:lnTo>
                    <a:pt x="78778" y="165925"/>
                  </a:lnTo>
                  <a:lnTo>
                    <a:pt x="178269" y="165925"/>
                  </a:lnTo>
                  <a:lnTo>
                    <a:pt x="162547" y="160983"/>
                  </a:lnTo>
                  <a:lnTo>
                    <a:pt x="141132" y="156260"/>
                  </a:lnTo>
                  <a:lnTo>
                    <a:pt x="15824" y="156260"/>
                  </a:lnTo>
                  <a:lnTo>
                    <a:pt x="15824" y="58953"/>
                  </a:lnTo>
                  <a:lnTo>
                    <a:pt x="19200" y="42147"/>
                  </a:lnTo>
                  <a:lnTo>
                    <a:pt x="28400" y="28440"/>
                  </a:lnTo>
                  <a:lnTo>
                    <a:pt x="42034" y="19207"/>
                  </a:lnTo>
                  <a:lnTo>
                    <a:pt x="58712" y="15824"/>
                  </a:lnTo>
                  <a:lnTo>
                    <a:pt x="494637" y="15824"/>
                  </a:lnTo>
                  <a:lnTo>
                    <a:pt x="478125" y="4637"/>
                  </a:lnTo>
                  <a:lnTo>
                    <a:pt x="455256" y="0"/>
                  </a:lnTo>
                  <a:close/>
                </a:path>
                <a:path w="514350" h="598805">
                  <a:moveTo>
                    <a:pt x="136497" y="361556"/>
                  </a:moveTo>
                  <a:lnTo>
                    <a:pt x="78778" y="361556"/>
                  </a:lnTo>
                  <a:lnTo>
                    <a:pt x="121511" y="370185"/>
                  </a:lnTo>
                  <a:lnTo>
                    <a:pt x="156414" y="393722"/>
                  </a:lnTo>
                  <a:lnTo>
                    <a:pt x="179940" y="428614"/>
                  </a:lnTo>
                  <a:lnTo>
                    <a:pt x="188569" y="471360"/>
                  </a:lnTo>
                  <a:lnTo>
                    <a:pt x="188569" y="582929"/>
                  </a:lnTo>
                  <a:lnTo>
                    <a:pt x="204393" y="582929"/>
                  </a:lnTo>
                  <a:lnTo>
                    <a:pt x="204393" y="471360"/>
                  </a:lnTo>
                  <a:lnTo>
                    <a:pt x="194522" y="422466"/>
                  </a:lnTo>
                  <a:lnTo>
                    <a:pt x="167603" y="382533"/>
                  </a:lnTo>
                  <a:lnTo>
                    <a:pt x="136497" y="361556"/>
                  </a:lnTo>
                  <a:close/>
                </a:path>
                <a:path w="514350" h="598805">
                  <a:moveTo>
                    <a:pt x="152664" y="296621"/>
                  </a:moveTo>
                  <a:lnTo>
                    <a:pt x="78778" y="296621"/>
                  </a:lnTo>
                  <a:lnTo>
                    <a:pt x="125225" y="302862"/>
                  </a:lnTo>
                  <a:lnTo>
                    <a:pt x="166964" y="320474"/>
                  </a:lnTo>
                  <a:lnTo>
                    <a:pt x="202326" y="347794"/>
                  </a:lnTo>
                  <a:lnTo>
                    <a:pt x="229648" y="383156"/>
                  </a:lnTo>
                  <a:lnTo>
                    <a:pt x="247263" y="424895"/>
                  </a:lnTo>
                  <a:lnTo>
                    <a:pt x="253504" y="471360"/>
                  </a:lnTo>
                  <a:lnTo>
                    <a:pt x="253504" y="582929"/>
                  </a:lnTo>
                  <a:lnTo>
                    <a:pt x="269341" y="582929"/>
                  </a:lnTo>
                  <a:lnTo>
                    <a:pt x="269341" y="471360"/>
                  </a:lnTo>
                  <a:lnTo>
                    <a:pt x="264417" y="428614"/>
                  </a:lnTo>
                  <a:lnTo>
                    <a:pt x="264308" y="427666"/>
                  </a:lnTo>
                  <a:lnTo>
                    <a:pt x="249972" y="387555"/>
                  </a:lnTo>
                  <a:lnTo>
                    <a:pt x="227476" y="352172"/>
                  </a:lnTo>
                  <a:lnTo>
                    <a:pt x="197965" y="322661"/>
                  </a:lnTo>
                  <a:lnTo>
                    <a:pt x="162582" y="300166"/>
                  </a:lnTo>
                  <a:lnTo>
                    <a:pt x="152664" y="296621"/>
                  </a:lnTo>
                  <a:close/>
                </a:path>
                <a:path w="514350" h="598805">
                  <a:moveTo>
                    <a:pt x="167648" y="232596"/>
                  </a:moveTo>
                  <a:lnTo>
                    <a:pt x="79874" y="232596"/>
                  </a:lnTo>
                  <a:lnTo>
                    <a:pt x="126915" y="237339"/>
                  </a:lnTo>
                  <a:lnTo>
                    <a:pt x="171751" y="251257"/>
                  </a:lnTo>
                  <a:lnTo>
                    <a:pt x="212325" y="273281"/>
                  </a:lnTo>
                  <a:lnTo>
                    <a:pt x="247676" y="302448"/>
                  </a:lnTo>
                  <a:lnTo>
                    <a:pt x="276844" y="337800"/>
                  </a:lnTo>
                  <a:lnTo>
                    <a:pt x="298868" y="378374"/>
                  </a:lnTo>
                  <a:lnTo>
                    <a:pt x="312786" y="423210"/>
                  </a:lnTo>
                  <a:lnTo>
                    <a:pt x="317639" y="471360"/>
                  </a:lnTo>
                  <a:lnTo>
                    <a:pt x="317639" y="582929"/>
                  </a:lnTo>
                  <a:lnTo>
                    <a:pt x="333463" y="582929"/>
                  </a:lnTo>
                  <a:lnTo>
                    <a:pt x="333463" y="471360"/>
                  </a:lnTo>
                  <a:lnTo>
                    <a:pt x="329360" y="425578"/>
                  </a:lnTo>
                  <a:lnTo>
                    <a:pt x="317543" y="382533"/>
                  </a:lnTo>
                  <a:lnTo>
                    <a:pt x="298693" y="342809"/>
                  </a:lnTo>
                  <a:lnTo>
                    <a:pt x="273567" y="307261"/>
                  </a:lnTo>
                  <a:lnTo>
                    <a:pt x="242871" y="276564"/>
                  </a:lnTo>
                  <a:lnTo>
                    <a:pt x="207325" y="251436"/>
                  </a:lnTo>
                  <a:lnTo>
                    <a:pt x="167648" y="232596"/>
                  </a:lnTo>
                  <a:close/>
                </a:path>
                <a:path w="514350" h="598805">
                  <a:moveTo>
                    <a:pt x="178269" y="165925"/>
                  </a:moveTo>
                  <a:lnTo>
                    <a:pt x="78778" y="165925"/>
                  </a:lnTo>
                  <a:lnTo>
                    <a:pt x="128342" y="169922"/>
                  </a:lnTo>
                  <a:lnTo>
                    <a:pt x="175400" y="181496"/>
                  </a:lnTo>
                  <a:lnTo>
                    <a:pt x="219313" y="200015"/>
                  </a:lnTo>
                  <a:lnTo>
                    <a:pt x="258888" y="224510"/>
                  </a:lnTo>
                  <a:lnTo>
                    <a:pt x="295151" y="255381"/>
                  </a:lnTo>
                  <a:lnTo>
                    <a:pt x="325798" y="290968"/>
                  </a:lnTo>
                  <a:lnTo>
                    <a:pt x="350747" y="330988"/>
                  </a:lnTo>
                  <a:lnTo>
                    <a:pt x="369358" y="374810"/>
                  </a:lnTo>
                  <a:lnTo>
                    <a:pt x="380993" y="421806"/>
                  </a:lnTo>
                  <a:lnTo>
                    <a:pt x="385013" y="471360"/>
                  </a:lnTo>
                  <a:lnTo>
                    <a:pt x="385013" y="582929"/>
                  </a:lnTo>
                  <a:lnTo>
                    <a:pt x="400837" y="582929"/>
                  </a:lnTo>
                  <a:lnTo>
                    <a:pt x="400837" y="458063"/>
                  </a:lnTo>
                  <a:lnTo>
                    <a:pt x="411002" y="423210"/>
                  </a:lnTo>
                  <a:lnTo>
                    <a:pt x="411493" y="422466"/>
                  </a:lnTo>
                  <a:lnTo>
                    <a:pt x="421294" y="408952"/>
                  </a:lnTo>
                  <a:lnTo>
                    <a:pt x="400837" y="408952"/>
                  </a:lnTo>
                  <a:lnTo>
                    <a:pt x="400818" y="372757"/>
                  </a:lnTo>
                  <a:lnTo>
                    <a:pt x="385000" y="372757"/>
                  </a:lnTo>
                  <a:lnTo>
                    <a:pt x="385000" y="372552"/>
                  </a:lnTo>
                  <a:lnTo>
                    <a:pt x="384034" y="370185"/>
                  </a:lnTo>
                  <a:lnTo>
                    <a:pt x="375431" y="347262"/>
                  </a:lnTo>
                  <a:lnTo>
                    <a:pt x="363835" y="322835"/>
                  </a:lnTo>
                  <a:lnTo>
                    <a:pt x="350364" y="299632"/>
                  </a:lnTo>
                  <a:lnTo>
                    <a:pt x="335051" y="277609"/>
                  </a:lnTo>
                  <a:lnTo>
                    <a:pt x="335053" y="258305"/>
                  </a:lnTo>
                  <a:lnTo>
                    <a:pt x="319239" y="258305"/>
                  </a:lnTo>
                  <a:lnTo>
                    <a:pt x="308351" y="246628"/>
                  </a:lnTo>
                  <a:lnTo>
                    <a:pt x="296903" y="235502"/>
                  </a:lnTo>
                  <a:lnTo>
                    <a:pt x="284917" y="224947"/>
                  </a:lnTo>
                  <a:lnTo>
                    <a:pt x="272414" y="214985"/>
                  </a:lnTo>
                  <a:lnTo>
                    <a:pt x="272425" y="203758"/>
                  </a:lnTo>
                  <a:lnTo>
                    <a:pt x="256603" y="203758"/>
                  </a:lnTo>
                  <a:lnTo>
                    <a:pt x="244111" y="195846"/>
                  </a:lnTo>
                  <a:lnTo>
                    <a:pt x="231241" y="188502"/>
                  </a:lnTo>
                  <a:lnTo>
                    <a:pt x="218009" y="181745"/>
                  </a:lnTo>
                  <a:lnTo>
                    <a:pt x="204431" y="175590"/>
                  </a:lnTo>
                  <a:lnTo>
                    <a:pt x="204450" y="169227"/>
                  </a:lnTo>
                  <a:lnTo>
                    <a:pt x="188772" y="169227"/>
                  </a:lnTo>
                  <a:lnTo>
                    <a:pt x="178269" y="165925"/>
                  </a:lnTo>
                  <a:close/>
                </a:path>
                <a:path w="514350" h="598805">
                  <a:moveTo>
                    <a:pt x="513968" y="362203"/>
                  </a:moveTo>
                  <a:lnTo>
                    <a:pt x="498144" y="362203"/>
                  </a:lnTo>
                  <a:lnTo>
                    <a:pt x="498144" y="539800"/>
                  </a:lnTo>
                  <a:lnTo>
                    <a:pt x="494768" y="556601"/>
                  </a:lnTo>
                  <a:lnTo>
                    <a:pt x="485568" y="570309"/>
                  </a:lnTo>
                  <a:lnTo>
                    <a:pt x="471934" y="579545"/>
                  </a:lnTo>
                  <a:lnTo>
                    <a:pt x="455256" y="582929"/>
                  </a:lnTo>
                  <a:lnTo>
                    <a:pt x="494637" y="582929"/>
                  </a:lnTo>
                  <a:lnTo>
                    <a:pt x="496785" y="581474"/>
                  </a:lnTo>
                  <a:lnTo>
                    <a:pt x="509360" y="562733"/>
                  </a:lnTo>
                  <a:lnTo>
                    <a:pt x="513968" y="539800"/>
                  </a:lnTo>
                  <a:lnTo>
                    <a:pt x="513968" y="362203"/>
                  </a:lnTo>
                  <a:close/>
                </a:path>
                <a:path w="514350" h="598805">
                  <a:moveTo>
                    <a:pt x="513968" y="297040"/>
                  </a:moveTo>
                  <a:lnTo>
                    <a:pt x="498144" y="297040"/>
                  </a:lnTo>
                  <a:lnTo>
                    <a:pt x="498144" y="346290"/>
                  </a:lnTo>
                  <a:lnTo>
                    <a:pt x="468126" y="352843"/>
                  </a:lnTo>
                  <a:lnTo>
                    <a:pt x="441275" y="366101"/>
                  </a:lnTo>
                  <a:lnTo>
                    <a:pt x="418533" y="385118"/>
                  </a:lnTo>
                  <a:lnTo>
                    <a:pt x="400837" y="408952"/>
                  </a:lnTo>
                  <a:lnTo>
                    <a:pt x="421294" y="408952"/>
                  </a:lnTo>
                  <a:lnTo>
                    <a:pt x="432341" y="393722"/>
                  </a:lnTo>
                  <a:lnTo>
                    <a:pt x="462221" y="372552"/>
                  </a:lnTo>
                  <a:lnTo>
                    <a:pt x="498144" y="362203"/>
                  </a:lnTo>
                  <a:lnTo>
                    <a:pt x="513968" y="362203"/>
                  </a:lnTo>
                  <a:lnTo>
                    <a:pt x="513968" y="297040"/>
                  </a:lnTo>
                  <a:close/>
                </a:path>
                <a:path w="514350" h="598805">
                  <a:moveTo>
                    <a:pt x="361230" y="39052"/>
                  </a:moveTo>
                  <a:lnTo>
                    <a:pt x="335076" y="39052"/>
                  </a:lnTo>
                  <a:lnTo>
                    <a:pt x="355275" y="52824"/>
                  </a:lnTo>
                  <a:lnTo>
                    <a:pt x="370993" y="71429"/>
                  </a:lnTo>
                  <a:lnTo>
                    <a:pt x="381237" y="93861"/>
                  </a:lnTo>
                  <a:lnTo>
                    <a:pt x="385013" y="119113"/>
                  </a:lnTo>
                  <a:lnTo>
                    <a:pt x="385000" y="372757"/>
                  </a:lnTo>
                  <a:lnTo>
                    <a:pt x="400818" y="372757"/>
                  </a:lnTo>
                  <a:lnTo>
                    <a:pt x="400799" y="334797"/>
                  </a:lnTo>
                  <a:lnTo>
                    <a:pt x="422254" y="320114"/>
                  </a:lnTo>
                  <a:lnTo>
                    <a:pt x="432768" y="315036"/>
                  </a:lnTo>
                  <a:lnTo>
                    <a:pt x="400837" y="315036"/>
                  </a:lnTo>
                  <a:lnTo>
                    <a:pt x="400735" y="258800"/>
                  </a:lnTo>
                  <a:lnTo>
                    <a:pt x="423456" y="248587"/>
                  </a:lnTo>
                  <a:lnTo>
                    <a:pt x="446312" y="241096"/>
                  </a:lnTo>
                  <a:lnTo>
                    <a:pt x="400837" y="241096"/>
                  </a:lnTo>
                  <a:lnTo>
                    <a:pt x="400837" y="185966"/>
                  </a:lnTo>
                  <a:lnTo>
                    <a:pt x="424060" y="178150"/>
                  </a:lnTo>
                  <a:lnTo>
                    <a:pt x="448071" y="172189"/>
                  </a:lnTo>
                  <a:lnTo>
                    <a:pt x="467292" y="169062"/>
                  </a:lnTo>
                  <a:lnTo>
                    <a:pt x="400837" y="169062"/>
                  </a:lnTo>
                  <a:lnTo>
                    <a:pt x="400837" y="119113"/>
                  </a:lnTo>
                  <a:lnTo>
                    <a:pt x="394162" y="82745"/>
                  </a:lnTo>
                  <a:lnTo>
                    <a:pt x="376254" y="51944"/>
                  </a:lnTo>
                  <a:lnTo>
                    <a:pt x="361230" y="39052"/>
                  </a:lnTo>
                  <a:close/>
                </a:path>
                <a:path w="514350" h="598805">
                  <a:moveTo>
                    <a:pt x="78778" y="345732"/>
                  </a:moveTo>
                  <a:lnTo>
                    <a:pt x="61869" y="346862"/>
                  </a:lnTo>
                  <a:lnTo>
                    <a:pt x="45643" y="350154"/>
                  </a:lnTo>
                  <a:lnTo>
                    <a:pt x="30247" y="355461"/>
                  </a:lnTo>
                  <a:lnTo>
                    <a:pt x="15824" y="362635"/>
                  </a:lnTo>
                  <a:lnTo>
                    <a:pt x="64949" y="362635"/>
                  </a:lnTo>
                  <a:lnTo>
                    <a:pt x="78778" y="361556"/>
                  </a:lnTo>
                  <a:lnTo>
                    <a:pt x="136497" y="361556"/>
                  </a:lnTo>
                  <a:lnTo>
                    <a:pt x="127675" y="355606"/>
                  </a:lnTo>
                  <a:lnTo>
                    <a:pt x="78778" y="345732"/>
                  </a:lnTo>
                  <a:close/>
                </a:path>
                <a:path w="514350" h="598805">
                  <a:moveTo>
                    <a:pt x="513968" y="232790"/>
                  </a:moveTo>
                  <a:lnTo>
                    <a:pt x="498144" y="232790"/>
                  </a:lnTo>
                  <a:lnTo>
                    <a:pt x="498144" y="281177"/>
                  </a:lnTo>
                  <a:lnTo>
                    <a:pt x="471644" y="284650"/>
                  </a:lnTo>
                  <a:lnTo>
                    <a:pt x="446419" y="291620"/>
                  </a:lnTo>
                  <a:lnTo>
                    <a:pt x="422730" y="301834"/>
                  </a:lnTo>
                  <a:lnTo>
                    <a:pt x="400837" y="315036"/>
                  </a:lnTo>
                  <a:lnTo>
                    <a:pt x="432768" y="315036"/>
                  </a:lnTo>
                  <a:lnTo>
                    <a:pt x="445847" y="308717"/>
                  </a:lnTo>
                  <a:lnTo>
                    <a:pt x="471252" y="300921"/>
                  </a:lnTo>
                  <a:lnTo>
                    <a:pt x="498144" y="297040"/>
                  </a:lnTo>
                  <a:lnTo>
                    <a:pt x="513968" y="297040"/>
                  </a:lnTo>
                  <a:lnTo>
                    <a:pt x="513968" y="232790"/>
                  </a:lnTo>
                  <a:close/>
                </a:path>
                <a:path w="514350" h="598805">
                  <a:moveTo>
                    <a:pt x="78778" y="280796"/>
                  </a:moveTo>
                  <a:lnTo>
                    <a:pt x="62413" y="281492"/>
                  </a:lnTo>
                  <a:lnTo>
                    <a:pt x="46429" y="283538"/>
                  </a:lnTo>
                  <a:lnTo>
                    <a:pt x="30881" y="286878"/>
                  </a:lnTo>
                  <a:lnTo>
                    <a:pt x="15824" y="291452"/>
                  </a:lnTo>
                  <a:lnTo>
                    <a:pt x="138202" y="291452"/>
                  </a:lnTo>
                  <a:lnTo>
                    <a:pt x="122472" y="285829"/>
                  </a:lnTo>
                  <a:lnTo>
                    <a:pt x="78778" y="280796"/>
                  </a:lnTo>
                  <a:close/>
                </a:path>
                <a:path w="514350" h="598805">
                  <a:moveTo>
                    <a:pt x="350157" y="29552"/>
                  </a:moveTo>
                  <a:lnTo>
                    <a:pt x="303187" y="29552"/>
                  </a:lnTo>
                  <a:lnTo>
                    <a:pt x="311467" y="30746"/>
                  </a:lnTo>
                  <a:lnTo>
                    <a:pt x="319252" y="32931"/>
                  </a:lnTo>
                  <a:lnTo>
                    <a:pt x="319239" y="258305"/>
                  </a:lnTo>
                  <a:lnTo>
                    <a:pt x="335053" y="258305"/>
                  </a:lnTo>
                  <a:lnTo>
                    <a:pt x="335076" y="39052"/>
                  </a:lnTo>
                  <a:lnTo>
                    <a:pt x="361230" y="39052"/>
                  </a:lnTo>
                  <a:lnTo>
                    <a:pt x="350157" y="29552"/>
                  </a:lnTo>
                  <a:close/>
                </a:path>
                <a:path w="514350" h="598805">
                  <a:moveTo>
                    <a:pt x="513968" y="166166"/>
                  </a:moveTo>
                  <a:lnTo>
                    <a:pt x="498144" y="166166"/>
                  </a:lnTo>
                  <a:lnTo>
                    <a:pt x="498144" y="216941"/>
                  </a:lnTo>
                  <a:lnTo>
                    <a:pt x="472485" y="219397"/>
                  </a:lnTo>
                  <a:lnTo>
                    <a:pt x="447624" y="224323"/>
                  </a:lnTo>
                  <a:lnTo>
                    <a:pt x="423696" y="231596"/>
                  </a:lnTo>
                  <a:lnTo>
                    <a:pt x="400837" y="241096"/>
                  </a:lnTo>
                  <a:lnTo>
                    <a:pt x="446312" y="241096"/>
                  </a:lnTo>
                  <a:lnTo>
                    <a:pt x="447363" y="240752"/>
                  </a:lnTo>
                  <a:lnTo>
                    <a:pt x="472009" y="235502"/>
                  </a:lnTo>
                  <a:lnTo>
                    <a:pt x="471687" y="235502"/>
                  </a:lnTo>
                  <a:lnTo>
                    <a:pt x="498144" y="232790"/>
                  </a:lnTo>
                  <a:lnTo>
                    <a:pt x="513968" y="232790"/>
                  </a:lnTo>
                  <a:lnTo>
                    <a:pt x="513968" y="166166"/>
                  </a:lnTo>
                  <a:close/>
                </a:path>
                <a:path w="514350" h="598805">
                  <a:moveTo>
                    <a:pt x="78778" y="216661"/>
                  </a:moveTo>
                  <a:lnTo>
                    <a:pt x="62612" y="217168"/>
                  </a:lnTo>
                  <a:lnTo>
                    <a:pt x="46710" y="218667"/>
                  </a:lnTo>
                  <a:lnTo>
                    <a:pt x="31104" y="221125"/>
                  </a:lnTo>
                  <a:lnTo>
                    <a:pt x="15824" y="224510"/>
                  </a:lnTo>
                  <a:lnTo>
                    <a:pt x="138199" y="224510"/>
                  </a:lnTo>
                  <a:lnTo>
                    <a:pt x="124559" y="220765"/>
                  </a:lnTo>
                  <a:lnTo>
                    <a:pt x="78778" y="216661"/>
                  </a:lnTo>
                  <a:close/>
                </a:path>
                <a:path w="514350" h="598805">
                  <a:moveTo>
                    <a:pt x="272575" y="37909"/>
                  </a:moveTo>
                  <a:lnTo>
                    <a:pt x="256743" y="37909"/>
                  </a:lnTo>
                  <a:lnTo>
                    <a:pt x="256725" y="58953"/>
                  </a:lnTo>
                  <a:lnTo>
                    <a:pt x="256603" y="203758"/>
                  </a:lnTo>
                  <a:lnTo>
                    <a:pt x="272425" y="203758"/>
                  </a:lnTo>
                  <a:lnTo>
                    <a:pt x="272545" y="70326"/>
                  </a:lnTo>
                  <a:lnTo>
                    <a:pt x="272575" y="37909"/>
                  </a:lnTo>
                  <a:close/>
                </a:path>
                <a:path w="514350" h="598805">
                  <a:moveTo>
                    <a:pt x="315785" y="15824"/>
                  </a:moveTo>
                  <a:lnTo>
                    <a:pt x="273634" y="15824"/>
                  </a:lnTo>
                  <a:lnTo>
                    <a:pt x="240089" y="28880"/>
                  </a:lnTo>
                  <a:lnTo>
                    <a:pt x="213277" y="51944"/>
                  </a:lnTo>
                  <a:lnTo>
                    <a:pt x="195427" y="82745"/>
                  </a:lnTo>
                  <a:lnTo>
                    <a:pt x="188772" y="119113"/>
                  </a:lnTo>
                  <a:lnTo>
                    <a:pt x="188772" y="169227"/>
                  </a:lnTo>
                  <a:lnTo>
                    <a:pt x="204450" y="169227"/>
                  </a:lnTo>
                  <a:lnTo>
                    <a:pt x="204506" y="150101"/>
                  </a:lnTo>
                  <a:lnTo>
                    <a:pt x="204596" y="119113"/>
                  </a:lnTo>
                  <a:lnTo>
                    <a:pt x="219316" y="70326"/>
                  </a:lnTo>
                  <a:lnTo>
                    <a:pt x="256743" y="37909"/>
                  </a:lnTo>
                  <a:lnTo>
                    <a:pt x="272575" y="37909"/>
                  </a:lnTo>
                  <a:lnTo>
                    <a:pt x="272580" y="32283"/>
                  </a:lnTo>
                  <a:lnTo>
                    <a:pt x="279704" y="30479"/>
                  </a:lnTo>
                  <a:lnTo>
                    <a:pt x="287019" y="29552"/>
                  </a:lnTo>
                  <a:lnTo>
                    <a:pt x="350157" y="29552"/>
                  </a:lnTo>
                  <a:lnTo>
                    <a:pt x="349374" y="28880"/>
                  </a:lnTo>
                  <a:lnTo>
                    <a:pt x="315785" y="15824"/>
                  </a:lnTo>
                  <a:close/>
                </a:path>
                <a:path w="514350" h="598805">
                  <a:moveTo>
                    <a:pt x="494637" y="15824"/>
                  </a:moveTo>
                  <a:lnTo>
                    <a:pt x="455256" y="15824"/>
                  </a:lnTo>
                  <a:lnTo>
                    <a:pt x="471934" y="19207"/>
                  </a:lnTo>
                  <a:lnTo>
                    <a:pt x="485568" y="28440"/>
                  </a:lnTo>
                  <a:lnTo>
                    <a:pt x="494768" y="42147"/>
                  </a:lnTo>
                  <a:lnTo>
                    <a:pt x="498144" y="58953"/>
                  </a:lnTo>
                  <a:lnTo>
                    <a:pt x="498144" y="150317"/>
                  </a:lnTo>
                  <a:lnTo>
                    <a:pt x="472871" y="152210"/>
                  </a:lnTo>
                  <a:lnTo>
                    <a:pt x="448176" y="156013"/>
                  </a:lnTo>
                  <a:lnTo>
                    <a:pt x="424139" y="161654"/>
                  </a:lnTo>
                  <a:lnTo>
                    <a:pt x="400837" y="169062"/>
                  </a:lnTo>
                  <a:lnTo>
                    <a:pt x="467292" y="169062"/>
                  </a:lnTo>
                  <a:lnTo>
                    <a:pt x="472792" y="168167"/>
                  </a:lnTo>
                  <a:lnTo>
                    <a:pt x="498144" y="166166"/>
                  </a:lnTo>
                  <a:lnTo>
                    <a:pt x="513968" y="166166"/>
                  </a:lnTo>
                  <a:lnTo>
                    <a:pt x="513968" y="58953"/>
                  </a:lnTo>
                  <a:lnTo>
                    <a:pt x="509360" y="36020"/>
                  </a:lnTo>
                  <a:lnTo>
                    <a:pt x="496785" y="17279"/>
                  </a:lnTo>
                  <a:lnTo>
                    <a:pt x="494637" y="15824"/>
                  </a:lnTo>
                  <a:close/>
                </a:path>
                <a:path w="514350" h="598805">
                  <a:moveTo>
                    <a:pt x="78778" y="150101"/>
                  </a:moveTo>
                  <a:lnTo>
                    <a:pt x="62712" y="150495"/>
                  </a:lnTo>
                  <a:lnTo>
                    <a:pt x="46853" y="151666"/>
                  </a:lnTo>
                  <a:lnTo>
                    <a:pt x="31218" y="153594"/>
                  </a:lnTo>
                  <a:lnTo>
                    <a:pt x="15824" y="156260"/>
                  </a:lnTo>
                  <a:lnTo>
                    <a:pt x="141132" y="156260"/>
                  </a:lnTo>
                  <a:lnTo>
                    <a:pt x="135380" y="154992"/>
                  </a:lnTo>
                  <a:lnTo>
                    <a:pt x="107410" y="151337"/>
                  </a:lnTo>
                  <a:lnTo>
                    <a:pt x="78778" y="150101"/>
                  </a:lnTo>
                  <a:close/>
                </a:path>
              </a:pathLst>
            </a:custGeom>
            <a:solidFill>
              <a:srgbClr val="2D2826"/>
            </a:solidFill>
          </p:spPr>
          <p:txBody>
            <a:bodyPr wrap="square" lIns="0" tIns="0" rIns="0" bIns="0" rtlCol="0"/>
            <a:lstStyle/>
            <a:p>
              <a:endParaRPr sz="1350">
                <a:solidFill>
                  <a:prstClr val="black"/>
                </a:solidFill>
                <a:latin typeface="Calibri" panose="020F0502020204030204"/>
              </a:endParaRPr>
            </a:p>
          </p:txBody>
        </p:sp>
        <p:pic>
          <p:nvPicPr>
            <p:cNvPr id="12" name="object 12"/>
            <p:cNvPicPr/>
            <p:nvPr/>
          </p:nvPicPr>
          <p:blipFill>
            <a:blip r:embed="rId3" cstate="print"/>
            <a:stretch>
              <a:fillRect/>
            </a:stretch>
          </p:blipFill>
          <p:spPr>
            <a:xfrm>
              <a:off x="3559644" y="557060"/>
              <a:ext cx="1063488" cy="358089"/>
            </a:xfrm>
            <a:prstGeom prst="rect">
              <a:avLst/>
            </a:prstGeom>
          </p:spPr>
        </p:pic>
      </p:grpSp>
      <p:sp>
        <p:nvSpPr>
          <p:cNvPr id="13" name="object 13"/>
          <p:cNvSpPr txBox="1"/>
          <p:nvPr/>
        </p:nvSpPr>
        <p:spPr>
          <a:xfrm>
            <a:off x="1653122" y="942286"/>
            <a:ext cx="2061210" cy="182742"/>
          </a:xfrm>
          <a:prstGeom prst="rect">
            <a:avLst/>
          </a:prstGeom>
        </p:spPr>
        <p:txBody>
          <a:bodyPr vert="horz" wrap="square" lIns="0" tIns="9525" rIns="0" bIns="0" rtlCol="0">
            <a:spAutoFit/>
          </a:bodyPr>
          <a:lstStyle/>
          <a:p>
            <a:pPr marL="9525">
              <a:spcBef>
                <a:spcPts val="75"/>
              </a:spcBef>
              <a:tabLst>
                <a:tab pos="1509713" algn="l"/>
              </a:tabLst>
            </a:pPr>
            <a:r>
              <a:rPr sz="1125" spc="-8">
                <a:solidFill>
                  <a:srgbClr val="EAAA00"/>
                </a:solidFill>
                <a:latin typeface="Gotham Bold"/>
                <a:cs typeface="Gotham Bold"/>
              </a:rPr>
              <a:t>BRAND</a:t>
            </a:r>
            <a:r>
              <a:rPr sz="1125">
                <a:solidFill>
                  <a:srgbClr val="EAAA00"/>
                </a:solidFill>
                <a:latin typeface="Gotham Bold"/>
                <a:cs typeface="Gotham Bold"/>
              </a:rPr>
              <a:t>	RM</a:t>
            </a:r>
            <a:r>
              <a:rPr sz="1125" spc="-4">
                <a:solidFill>
                  <a:srgbClr val="EAAA00"/>
                </a:solidFill>
                <a:latin typeface="Gotham Bold"/>
                <a:cs typeface="Gotham Bold"/>
              </a:rPr>
              <a:t> </a:t>
            </a:r>
            <a:r>
              <a:rPr sz="1125" spc="-19">
                <a:solidFill>
                  <a:srgbClr val="EAAA00"/>
                </a:solidFill>
                <a:latin typeface="Gotham Bold"/>
                <a:cs typeface="Gotham Bold"/>
              </a:rPr>
              <a:t>100</a:t>
            </a:r>
            <a:endParaRPr sz="1125">
              <a:solidFill>
                <a:prstClr val="black"/>
              </a:solidFill>
              <a:latin typeface="Gotham Bold"/>
              <a:cs typeface="Gotham Bold"/>
            </a:endParaRPr>
          </a:p>
        </p:txBody>
      </p:sp>
      <p:pic>
        <p:nvPicPr>
          <p:cNvPr id="14" name="object 14"/>
          <p:cNvPicPr/>
          <p:nvPr/>
        </p:nvPicPr>
        <p:blipFill>
          <a:blip r:embed="rId4" cstate="print"/>
          <a:stretch>
            <a:fillRect/>
          </a:stretch>
        </p:blipFill>
        <p:spPr>
          <a:xfrm>
            <a:off x="1662649" y="1980190"/>
            <a:ext cx="1200149" cy="266281"/>
          </a:xfrm>
          <a:prstGeom prst="rect">
            <a:avLst/>
          </a:prstGeom>
        </p:spPr>
      </p:pic>
      <p:pic>
        <p:nvPicPr>
          <p:cNvPr id="15" name="object 15"/>
          <p:cNvPicPr/>
          <p:nvPr/>
        </p:nvPicPr>
        <p:blipFill>
          <a:blip r:embed="rId5" cstate="print"/>
          <a:stretch>
            <a:fillRect/>
          </a:stretch>
        </p:blipFill>
        <p:spPr>
          <a:xfrm>
            <a:off x="2953742" y="1920748"/>
            <a:ext cx="1200150" cy="385164"/>
          </a:xfrm>
          <a:prstGeom prst="rect">
            <a:avLst/>
          </a:prstGeom>
        </p:spPr>
      </p:pic>
      <p:pic>
        <p:nvPicPr>
          <p:cNvPr id="16" name="object 16"/>
          <p:cNvPicPr/>
          <p:nvPr/>
        </p:nvPicPr>
        <p:blipFill>
          <a:blip r:embed="rId6" cstate="print"/>
          <a:stretch>
            <a:fillRect/>
          </a:stretch>
        </p:blipFill>
        <p:spPr>
          <a:xfrm>
            <a:off x="4244837" y="2028224"/>
            <a:ext cx="1200149" cy="170214"/>
          </a:xfrm>
          <a:prstGeom prst="rect">
            <a:avLst/>
          </a:prstGeom>
        </p:spPr>
      </p:pic>
      <p:sp>
        <p:nvSpPr>
          <p:cNvPr id="17" name="object 17"/>
          <p:cNvSpPr txBox="1"/>
          <p:nvPr/>
        </p:nvSpPr>
        <p:spPr>
          <a:xfrm>
            <a:off x="3249473" y="4716537"/>
            <a:ext cx="492919" cy="534890"/>
          </a:xfrm>
          <a:prstGeom prst="rect">
            <a:avLst/>
          </a:prstGeom>
        </p:spPr>
        <p:txBody>
          <a:bodyPr vert="horz" wrap="square" lIns="0" tIns="9525" rIns="0" bIns="0" rtlCol="0">
            <a:spAutoFit/>
          </a:bodyPr>
          <a:lstStyle/>
          <a:p>
            <a:pPr marL="9525" marR="3810">
              <a:lnSpc>
                <a:spcPct val="131300"/>
              </a:lnSpc>
              <a:spcBef>
                <a:spcPts val="75"/>
              </a:spcBef>
            </a:pPr>
            <a:r>
              <a:rPr sz="900" spc="49">
                <a:solidFill>
                  <a:srgbClr val="231F20"/>
                </a:solidFill>
                <a:latin typeface="Arial"/>
                <a:cs typeface="Arial"/>
              </a:rPr>
              <a:t>High </a:t>
            </a:r>
            <a:r>
              <a:rPr sz="900" spc="45">
                <a:solidFill>
                  <a:srgbClr val="231F20"/>
                </a:solidFill>
                <a:latin typeface="Arial"/>
                <a:cs typeface="Arial"/>
              </a:rPr>
              <a:t>Average </a:t>
            </a:r>
            <a:r>
              <a:rPr sz="900" spc="53">
                <a:solidFill>
                  <a:srgbClr val="231F20"/>
                </a:solidFill>
                <a:latin typeface="Arial"/>
                <a:cs typeface="Arial"/>
              </a:rPr>
              <a:t>Low</a:t>
            </a:r>
            <a:endParaRPr sz="900">
              <a:solidFill>
                <a:prstClr val="black"/>
              </a:solidFill>
              <a:latin typeface="Arial"/>
              <a:cs typeface="Arial"/>
            </a:endParaRPr>
          </a:p>
        </p:txBody>
      </p:sp>
      <p:sp>
        <p:nvSpPr>
          <p:cNvPr id="18" name="object 18"/>
          <p:cNvSpPr/>
          <p:nvPr/>
        </p:nvSpPr>
        <p:spPr>
          <a:xfrm>
            <a:off x="3087340" y="4777294"/>
            <a:ext cx="120491" cy="120491"/>
          </a:xfrm>
          <a:custGeom>
            <a:avLst/>
            <a:gdLst/>
            <a:ahLst/>
            <a:cxnLst/>
            <a:rect l="l" t="t" r="r" b="b"/>
            <a:pathLst>
              <a:path w="160655"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19" name="object 19"/>
          <p:cNvSpPr/>
          <p:nvPr/>
        </p:nvSpPr>
        <p:spPr>
          <a:xfrm>
            <a:off x="3090796" y="4960773"/>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20" name="object 20"/>
          <p:cNvSpPr/>
          <p:nvPr/>
        </p:nvSpPr>
        <p:spPr>
          <a:xfrm>
            <a:off x="3090796" y="5140795"/>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21" name="object 21"/>
          <p:cNvSpPr txBox="1"/>
          <p:nvPr/>
        </p:nvSpPr>
        <p:spPr>
          <a:xfrm>
            <a:off x="5882033" y="4459280"/>
            <a:ext cx="321944" cy="159659"/>
          </a:xfrm>
          <a:prstGeom prst="rect">
            <a:avLst/>
          </a:prstGeom>
        </p:spPr>
        <p:txBody>
          <a:bodyPr vert="horz" wrap="square" lIns="0" tIns="9525" rIns="0" bIns="0" rtlCol="0">
            <a:spAutoFit/>
          </a:bodyPr>
          <a:lstStyle/>
          <a:p>
            <a:pPr marL="9525">
              <a:spcBef>
                <a:spcPts val="75"/>
              </a:spcBef>
            </a:pPr>
            <a:r>
              <a:rPr sz="975" b="1" spc="-15">
                <a:solidFill>
                  <a:srgbClr val="0E4633"/>
                </a:solidFill>
                <a:latin typeface="Gotham Black"/>
                <a:cs typeface="Gotham Black"/>
              </a:rPr>
              <a:t>SOIL</a:t>
            </a:r>
            <a:endParaRPr sz="975" b="1">
              <a:solidFill>
                <a:prstClr val="black"/>
              </a:solidFill>
              <a:latin typeface="Gotham Black"/>
              <a:cs typeface="Gotham Black"/>
            </a:endParaRPr>
          </a:p>
        </p:txBody>
      </p:sp>
      <p:sp>
        <p:nvSpPr>
          <p:cNvPr id="22" name="object 22"/>
          <p:cNvSpPr txBox="1"/>
          <p:nvPr/>
        </p:nvSpPr>
        <p:spPr>
          <a:xfrm>
            <a:off x="5882033" y="4583105"/>
            <a:ext cx="720566" cy="159659"/>
          </a:xfrm>
          <a:prstGeom prst="rect">
            <a:avLst/>
          </a:prstGeom>
        </p:spPr>
        <p:txBody>
          <a:bodyPr vert="horz" wrap="square" lIns="0" tIns="9525" rIns="0" bIns="0" rtlCol="0">
            <a:spAutoFit/>
          </a:bodyPr>
          <a:lstStyle/>
          <a:p>
            <a:pPr marL="9525">
              <a:spcBef>
                <a:spcPts val="75"/>
              </a:spcBef>
            </a:pPr>
            <a:r>
              <a:rPr sz="975" b="1" spc="-8">
                <a:solidFill>
                  <a:srgbClr val="0E4633"/>
                </a:solidFill>
                <a:latin typeface="Gotham Black"/>
                <a:cs typeface="Gotham Black"/>
              </a:rPr>
              <a:t>DRAINAGE</a:t>
            </a:r>
            <a:endParaRPr sz="975" b="1">
              <a:solidFill>
                <a:prstClr val="black"/>
              </a:solidFill>
              <a:latin typeface="Gotham Black"/>
              <a:cs typeface="Gotham Black"/>
            </a:endParaRPr>
          </a:p>
        </p:txBody>
      </p:sp>
      <p:sp>
        <p:nvSpPr>
          <p:cNvPr id="23" name="object 23"/>
          <p:cNvSpPr txBox="1"/>
          <p:nvPr/>
        </p:nvSpPr>
        <p:spPr>
          <a:xfrm>
            <a:off x="6062055" y="4716537"/>
            <a:ext cx="875824" cy="353430"/>
          </a:xfrm>
          <a:prstGeom prst="rect">
            <a:avLst/>
          </a:prstGeom>
        </p:spPr>
        <p:txBody>
          <a:bodyPr vert="horz" wrap="square" lIns="0" tIns="9525" rIns="0" bIns="0" rtlCol="0">
            <a:spAutoFit/>
          </a:bodyPr>
          <a:lstStyle/>
          <a:p>
            <a:pPr marL="9525" marR="3810">
              <a:lnSpc>
                <a:spcPct val="131300"/>
              </a:lnSpc>
              <a:spcBef>
                <a:spcPts val="75"/>
              </a:spcBef>
            </a:pPr>
            <a:r>
              <a:rPr sz="900" spc="64">
                <a:solidFill>
                  <a:srgbClr val="231F20"/>
                </a:solidFill>
                <a:latin typeface="Arial"/>
                <a:cs typeface="Arial"/>
              </a:rPr>
              <a:t>Well-</a:t>
            </a:r>
            <a:r>
              <a:rPr sz="900" spc="53">
                <a:solidFill>
                  <a:srgbClr val="231F20"/>
                </a:solidFill>
                <a:latin typeface="Arial"/>
                <a:cs typeface="Arial"/>
              </a:rPr>
              <a:t>drained </a:t>
            </a:r>
            <a:r>
              <a:rPr sz="900" spc="60">
                <a:solidFill>
                  <a:srgbClr val="231F20"/>
                </a:solidFill>
                <a:latin typeface="Arial"/>
                <a:cs typeface="Arial"/>
              </a:rPr>
              <a:t>Poorly-</a:t>
            </a:r>
            <a:r>
              <a:rPr sz="900" spc="56">
                <a:solidFill>
                  <a:srgbClr val="231F20"/>
                </a:solidFill>
                <a:latin typeface="Arial"/>
                <a:cs typeface="Arial"/>
              </a:rPr>
              <a:t>drained</a:t>
            </a:r>
            <a:endParaRPr sz="900">
              <a:solidFill>
                <a:prstClr val="black"/>
              </a:solidFill>
              <a:latin typeface="Arial"/>
              <a:cs typeface="Arial"/>
            </a:endParaRPr>
          </a:p>
        </p:txBody>
      </p:sp>
      <p:sp>
        <p:nvSpPr>
          <p:cNvPr id="24" name="object 24"/>
          <p:cNvSpPr/>
          <p:nvPr/>
        </p:nvSpPr>
        <p:spPr>
          <a:xfrm>
            <a:off x="5899919"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5" name="object 25"/>
          <p:cNvSpPr/>
          <p:nvPr/>
        </p:nvSpPr>
        <p:spPr>
          <a:xfrm>
            <a:off x="5903385" y="4960773"/>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26" name="object 26"/>
          <p:cNvSpPr txBox="1"/>
          <p:nvPr/>
        </p:nvSpPr>
        <p:spPr>
          <a:xfrm>
            <a:off x="1816912" y="4716539"/>
            <a:ext cx="822484" cy="549509"/>
          </a:xfrm>
          <a:prstGeom prst="rect">
            <a:avLst/>
          </a:prstGeom>
        </p:spPr>
        <p:txBody>
          <a:bodyPr vert="horz" wrap="square" lIns="0" tIns="9525" rIns="0" bIns="0" rtlCol="0">
            <a:spAutoFit/>
          </a:bodyPr>
          <a:lstStyle/>
          <a:p>
            <a:pPr marL="9525" marR="3810">
              <a:lnSpc>
                <a:spcPct val="131300"/>
              </a:lnSpc>
              <a:spcBef>
                <a:spcPts val="75"/>
              </a:spcBef>
            </a:pPr>
            <a:r>
              <a:rPr sz="900">
                <a:solidFill>
                  <a:srgbClr val="231F20"/>
                </a:solidFill>
                <a:latin typeface="Arial"/>
                <a:cs typeface="Arial"/>
              </a:rPr>
              <a:t>Gray</a:t>
            </a:r>
            <a:r>
              <a:rPr sz="900" spc="94">
                <a:solidFill>
                  <a:srgbClr val="231F20"/>
                </a:solidFill>
                <a:latin typeface="Arial"/>
                <a:cs typeface="Arial"/>
              </a:rPr>
              <a:t> </a:t>
            </a:r>
            <a:r>
              <a:rPr sz="900" spc="53">
                <a:solidFill>
                  <a:srgbClr val="231F20"/>
                </a:solidFill>
                <a:latin typeface="Arial"/>
                <a:cs typeface="Arial"/>
              </a:rPr>
              <a:t>leaf</a:t>
            </a:r>
            <a:r>
              <a:rPr sz="900" spc="94">
                <a:solidFill>
                  <a:srgbClr val="231F20"/>
                </a:solidFill>
                <a:latin typeface="Arial"/>
                <a:cs typeface="Arial"/>
              </a:rPr>
              <a:t> </a:t>
            </a:r>
            <a:r>
              <a:rPr sz="900" spc="60">
                <a:solidFill>
                  <a:srgbClr val="231F20"/>
                </a:solidFill>
                <a:latin typeface="Arial"/>
                <a:cs typeface="Arial"/>
              </a:rPr>
              <a:t>spot </a:t>
            </a:r>
            <a:r>
              <a:rPr sz="900" spc="30">
                <a:solidFill>
                  <a:srgbClr val="231F20"/>
                </a:solidFill>
                <a:latin typeface="Arial"/>
                <a:cs typeface="Arial"/>
              </a:rPr>
              <a:t>NCLB</a:t>
            </a:r>
            <a:endParaRPr sz="900">
              <a:solidFill>
                <a:prstClr val="black"/>
              </a:solidFill>
              <a:latin typeface="Arial"/>
              <a:cs typeface="Arial"/>
            </a:endParaRPr>
          </a:p>
          <a:p>
            <a:pPr marL="9525">
              <a:spcBef>
                <a:spcPts val="338"/>
              </a:spcBef>
            </a:pPr>
            <a:r>
              <a:rPr sz="900">
                <a:solidFill>
                  <a:srgbClr val="231F20"/>
                </a:solidFill>
                <a:latin typeface="Arial"/>
                <a:cs typeface="Arial"/>
              </a:rPr>
              <a:t>Tar</a:t>
            </a:r>
            <a:r>
              <a:rPr sz="900" spc="38">
                <a:solidFill>
                  <a:srgbClr val="231F20"/>
                </a:solidFill>
                <a:latin typeface="Arial"/>
                <a:cs typeface="Arial"/>
              </a:rPr>
              <a:t> </a:t>
            </a:r>
            <a:r>
              <a:rPr sz="900" spc="60">
                <a:solidFill>
                  <a:srgbClr val="231F20"/>
                </a:solidFill>
                <a:latin typeface="Arial"/>
                <a:cs typeface="Arial"/>
              </a:rPr>
              <a:t>spot</a:t>
            </a:r>
            <a:endParaRPr sz="900">
              <a:solidFill>
                <a:prstClr val="black"/>
              </a:solidFill>
              <a:latin typeface="Arial"/>
              <a:cs typeface="Arial"/>
            </a:endParaRPr>
          </a:p>
        </p:txBody>
      </p:sp>
      <p:sp>
        <p:nvSpPr>
          <p:cNvPr id="27" name="object 27"/>
          <p:cNvSpPr txBox="1"/>
          <p:nvPr/>
        </p:nvSpPr>
        <p:spPr>
          <a:xfrm>
            <a:off x="1638646" y="4459280"/>
            <a:ext cx="3215164" cy="159659"/>
          </a:xfrm>
          <a:prstGeom prst="rect">
            <a:avLst/>
          </a:prstGeom>
        </p:spPr>
        <p:txBody>
          <a:bodyPr vert="horz" wrap="square" lIns="0" tIns="9525" rIns="0" bIns="0" rtlCol="0">
            <a:spAutoFit/>
          </a:bodyPr>
          <a:lstStyle/>
          <a:p>
            <a:pPr marL="9525">
              <a:spcBef>
                <a:spcPts val="75"/>
              </a:spcBef>
              <a:tabLst>
                <a:tab pos="1423511" algn="l"/>
                <a:tab pos="2837974" algn="l"/>
              </a:tabLst>
            </a:pPr>
            <a:r>
              <a:rPr sz="975" b="1" spc="-8">
                <a:solidFill>
                  <a:srgbClr val="0E4633"/>
                </a:solidFill>
                <a:latin typeface="Gotham Black"/>
                <a:cs typeface="Gotham Black"/>
              </a:rPr>
              <a:t>DISEASE</a:t>
            </a:r>
            <a:r>
              <a:rPr sz="975" b="1">
                <a:solidFill>
                  <a:srgbClr val="0E4633"/>
                </a:solidFill>
                <a:latin typeface="Gotham Black"/>
                <a:cs typeface="Gotham Black"/>
              </a:rPr>
              <a:t>	</a:t>
            </a:r>
            <a:r>
              <a:rPr sz="975" b="1" spc="-15">
                <a:solidFill>
                  <a:srgbClr val="0E4633"/>
                </a:solidFill>
                <a:latin typeface="Gotham Black"/>
                <a:cs typeface="Gotham Black"/>
              </a:rPr>
              <a:t>YIELD</a:t>
            </a:r>
            <a:r>
              <a:rPr sz="975" b="1">
                <a:solidFill>
                  <a:srgbClr val="0E4633"/>
                </a:solidFill>
                <a:latin typeface="Gotham Black"/>
                <a:cs typeface="Gotham Black"/>
              </a:rPr>
              <a:t>	</a:t>
            </a:r>
            <a:r>
              <a:rPr sz="975" b="1" spc="-15">
                <a:solidFill>
                  <a:srgbClr val="0E4633"/>
                </a:solidFill>
                <a:latin typeface="Gotham Black"/>
                <a:cs typeface="Gotham Black"/>
              </a:rPr>
              <a:t>CROP</a:t>
            </a:r>
            <a:endParaRPr sz="975" b="1">
              <a:solidFill>
                <a:prstClr val="black"/>
              </a:solidFill>
              <a:latin typeface="Gotham Black"/>
              <a:cs typeface="Gotham Black"/>
            </a:endParaRPr>
          </a:p>
        </p:txBody>
      </p:sp>
      <p:sp>
        <p:nvSpPr>
          <p:cNvPr id="28" name="object 28"/>
          <p:cNvSpPr txBox="1"/>
          <p:nvPr/>
        </p:nvSpPr>
        <p:spPr>
          <a:xfrm>
            <a:off x="1638646" y="4583105"/>
            <a:ext cx="3520916" cy="159659"/>
          </a:xfrm>
          <a:prstGeom prst="rect">
            <a:avLst/>
          </a:prstGeom>
        </p:spPr>
        <p:txBody>
          <a:bodyPr vert="horz" wrap="square" lIns="0" tIns="9525" rIns="0" bIns="0" rtlCol="0">
            <a:spAutoFit/>
          </a:bodyPr>
          <a:lstStyle/>
          <a:p>
            <a:pPr marL="9525">
              <a:spcBef>
                <a:spcPts val="75"/>
              </a:spcBef>
              <a:tabLst>
                <a:tab pos="1423511" algn="l"/>
                <a:tab pos="2837974" algn="l"/>
              </a:tabLst>
            </a:pPr>
            <a:r>
              <a:rPr sz="975" b="1" spc="-8">
                <a:solidFill>
                  <a:srgbClr val="0E4633"/>
                </a:solidFill>
                <a:latin typeface="Gotham Black"/>
                <a:cs typeface="Gotham Black"/>
              </a:rPr>
              <a:t>TOLERANCE</a:t>
            </a:r>
            <a:r>
              <a:rPr sz="975" b="1">
                <a:solidFill>
                  <a:srgbClr val="0E4633"/>
                </a:solidFill>
                <a:latin typeface="Gotham Black"/>
                <a:cs typeface="Gotham Black"/>
              </a:rPr>
              <a:t>	</a:t>
            </a:r>
            <a:r>
              <a:rPr sz="975" b="1" spc="-8">
                <a:solidFill>
                  <a:srgbClr val="0E4633"/>
                </a:solidFill>
                <a:latin typeface="Gotham Black"/>
                <a:cs typeface="Gotham Black"/>
              </a:rPr>
              <a:t>ENVIRONMENT</a:t>
            </a:r>
            <a:r>
              <a:rPr sz="975" b="1">
                <a:solidFill>
                  <a:srgbClr val="0E4633"/>
                </a:solidFill>
                <a:latin typeface="Gotham Black"/>
                <a:cs typeface="Gotham Black"/>
              </a:rPr>
              <a:t>	</a:t>
            </a:r>
            <a:r>
              <a:rPr sz="975" b="1" spc="-23">
                <a:solidFill>
                  <a:srgbClr val="0E4633"/>
                </a:solidFill>
                <a:latin typeface="Gotham Black"/>
                <a:cs typeface="Gotham Black"/>
              </a:rPr>
              <a:t>ROTATION</a:t>
            </a:r>
            <a:endParaRPr sz="975" b="1">
              <a:solidFill>
                <a:prstClr val="black"/>
              </a:solidFill>
              <a:latin typeface="Gotham Black"/>
              <a:cs typeface="Gotham Black"/>
            </a:endParaRPr>
          </a:p>
        </p:txBody>
      </p:sp>
      <p:sp>
        <p:nvSpPr>
          <p:cNvPr id="29" name="object 29"/>
          <p:cNvSpPr/>
          <p:nvPr/>
        </p:nvSpPr>
        <p:spPr>
          <a:xfrm>
            <a:off x="1654779"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30" name="object 30"/>
          <p:cNvSpPr/>
          <p:nvPr/>
        </p:nvSpPr>
        <p:spPr>
          <a:xfrm>
            <a:off x="1654779" y="4957316"/>
            <a:ext cx="120491" cy="120491"/>
          </a:xfrm>
          <a:custGeom>
            <a:avLst/>
            <a:gdLst/>
            <a:ahLst/>
            <a:cxnLst/>
            <a:rect l="l" t="t" r="r" b="b"/>
            <a:pathLst>
              <a:path w="160654" h="160654">
                <a:moveTo>
                  <a:pt x="160566" y="0"/>
                </a:moveTo>
                <a:lnTo>
                  <a:pt x="0" y="0"/>
                </a:lnTo>
                <a:lnTo>
                  <a:pt x="0" y="160566"/>
                </a:lnTo>
                <a:lnTo>
                  <a:pt x="160566" y="160566"/>
                </a:lnTo>
                <a:lnTo>
                  <a:pt x="160566"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31" name="object 31"/>
          <p:cNvSpPr/>
          <p:nvPr/>
        </p:nvSpPr>
        <p:spPr>
          <a:xfrm>
            <a:off x="1658236" y="5140795"/>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32" name="object 32"/>
          <p:cNvSpPr txBox="1"/>
          <p:nvPr/>
        </p:nvSpPr>
        <p:spPr>
          <a:xfrm>
            <a:off x="4660842" y="4716537"/>
            <a:ext cx="878205" cy="353430"/>
          </a:xfrm>
          <a:prstGeom prst="rect">
            <a:avLst/>
          </a:prstGeom>
        </p:spPr>
        <p:txBody>
          <a:bodyPr vert="horz" wrap="square" lIns="0" tIns="9525" rIns="0" bIns="0" rtlCol="0">
            <a:spAutoFit/>
          </a:bodyPr>
          <a:lstStyle/>
          <a:p>
            <a:pPr marL="12383" marR="3810" indent="-3334">
              <a:lnSpc>
                <a:spcPct val="131300"/>
              </a:lnSpc>
              <a:spcBef>
                <a:spcPts val="75"/>
              </a:spcBef>
            </a:pPr>
            <a:r>
              <a:rPr sz="900" spc="71">
                <a:solidFill>
                  <a:srgbClr val="231F20"/>
                </a:solidFill>
                <a:latin typeface="Arial"/>
                <a:cs typeface="Arial"/>
              </a:rPr>
              <a:t>Following</a:t>
            </a:r>
            <a:r>
              <a:rPr sz="900" spc="26">
                <a:solidFill>
                  <a:srgbClr val="231F20"/>
                </a:solidFill>
                <a:latin typeface="Arial"/>
                <a:cs typeface="Arial"/>
              </a:rPr>
              <a:t> </a:t>
            </a:r>
            <a:r>
              <a:rPr sz="900" spc="30">
                <a:solidFill>
                  <a:srgbClr val="231F20"/>
                </a:solidFill>
                <a:latin typeface="Arial"/>
                <a:cs typeface="Arial"/>
              </a:rPr>
              <a:t>soy </a:t>
            </a:r>
            <a:r>
              <a:rPr sz="900" spc="71">
                <a:solidFill>
                  <a:srgbClr val="231F20"/>
                </a:solidFill>
                <a:latin typeface="Arial"/>
                <a:cs typeface="Arial"/>
              </a:rPr>
              <a:t>Following</a:t>
            </a:r>
            <a:r>
              <a:rPr sz="900" spc="26">
                <a:solidFill>
                  <a:srgbClr val="231F20"/>
                </a:solidFill>
                <a:latin typeface="Arial"/>
                <a:cs typeface="Arial"/>
              </a:rPr>
              <a:t> </a:t>
            </a:r>
            <a:r>
              <a:rPr sz="900" spc="49">
                <a:solidFill>
                  <a:srgbClr val="231F20"/>
                </a:solidFill>
                <a:latin typeface="Arial"/>
                <a:cs typeface="Arial"/>
              </a:rPr>
              <a:t>corn</a:t>
            </a:r>
            <a:endParaRPr sz="900">
              <a:solidFill>
                <a:prstClr val="black"/>
              </a:solidFill>
              <a:latin typeface="Arial"/>
              <a:cs typeface="Arial"/>
            </a:endParaRPr>
          </a:p>
        </p:txBody>
      </p:sp>
      <p:sp>
        <p:nvSpPr>
          <p:cNvPr id="33" name="object 33"/>
          <p:cNvSpPr/>
          <p:nvPr/>
        </p:nvSpPr>
        <p:spPr>
          <a:xfrm>
            <a:off x="4498706"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34" name="object 34"/>
          <p:cNvSpPr/>
          <p:nvPr/>
        </p:nvSpPr>
        <p:spPr>
          <a:xfrm>
            <a:off x="4501802" y="4957316"/>
            <a:ext cx="120491" cy="120491"/>
          </a:xfrm>
          <a:custGeom>
            <a:avLst/>
            <a:gdLst/>
            <a:ahLst/>
            <a:cxnLst/>
            <a:rect l="l" t="t" r="r" b="b"/>
            <a:pathLst>
              <a:path w="160654" h="160654">
                <a:moveTo>
                  <a:pt x="160566" y="0"/>
                </a:moveTo>
                <a:lnTo>
                  <a:pt x="0" y="0"/>
                </a:lnTo>
                <a:lnTo>
                  <a:pt x="0" y="160566"/>
                </a:lnTo>
                <a:lnTo>
                  <a:pt x="160566" y="160566"/>
                </a:lnTo>
                <a:lnTo>
                  <a:pt x="160566"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35" name="object 35"/>
          <p:cNvSpPr txBox="1"/>
          <p:nvPr/>
        </p:nvSpPr>
        <p:spPr>
          <a:xfrm>
            <a:off x="9096380" y="1779842"/>
            <a:ext cx="792460" cy="316753"/>
          </a:xfrm>
          <a:prstGeom prst="rect">
            <a:avLst/>
          </a:prstGeom>
        </p:spPr>
        <p:txBody>
          <a:bodyPr vert="horz" wrap="square" lIns="0" tIns="34290" rIns="0" bIns="0" rtlCol="0">
            <a:spAutoFit/>
          </a:bodyPr>
          <a:lstStyle/>
          <a:p>
            <a:pPr marL="9525" marR="35243">
              <a:lnSpc>
                <a:spcPts val="975"/>
              </a:lnSpc>
              <a:spcBef>
                <a:spcPts val="270"/>
              </a:spcBef>
            </a:pPr>
            <a:r>
              <a:rPr sz="975" b="1" spc="-8">
                <a:solidFill>
                  <a:srgbClr val="0E4633"/>
                </a:solidFill>
                <a:latin typeface="Gotham Black"/>
                <a:cs typeface="Gotham Black"/>
              </a:rPr>
              <a:t>PLANT HEIGHT</a:t>
            </a:r>
            <a:endParaRPr sz="975" b="1">
              <a:solidFill>
                <a:prstClr val="black"/>
              </a:solidFill>
              <a:latin typeface="Gotham Black"/>
              <a:cs typeface="Gotham Black"/>
            </a:endParaRPr>
          </a:p>
          <a:p>
            <a:pPr marL="9525">
              <a:lnSpc>
                <a:spcPts val="1193"/>
              </a:lnSpc>
            </a:pPr>
            <a:r>
              <a:rPr sz="1050" spc="-8">
                <a:solidFill>
                  <a:srgbClr val="231F20"/>
                </a:solidFill>
                <a:latin typeface="Gotham Book"/>
                <a:cs typeface="Gotham Book"/>
              </a:rPr>
              <a:t>Medium</a:t>
            </a:r>
            <a:endParaRPr sz="1050">
              <a:solidFill>
                <a:prstClr val="black"/>
              </a:solidFill>
              <a:latin typeface="Gotham Book"/>
              <a:cs typeface="Gotham Book"/>
            </a:endParaRPr>
          </a:p>
        </p:txBody>
      </p:sp>
      <p:sp>
        <p:nvSpPr>
          <p:cNvPr id="36" name="object 36"/>
          <p:cNvSpPr txBox="1"/>
          <p:nvPr/>
        </p:nvSpPr>
        <p:spPr>
          <a:xfrm>
            <a:off x="9096380" y="2421095"/>
            <a:ext cx="1080976" cy="316753"/>
          </a:xfrm>
          <a:prstGeom prst="rect">
            <a:avLst/>
          </a:prstGeom>
        </p:spPr>
        <p:txBody>
          <a:bodyPr vert="horz" wrap="square" lIns="0" tIns="34290" rIns="0" bIns="0" rtlCol="0">
            <a:spAutoFit/>
          </a:bodyPr>
          <a:lstStyle/>
          <a:p>
            <a:pPr marL="9525" marR="3810">
              <a:lnSpc>
                <a:spcPts val="975"/>
              </a:lnSpc>
              <a:spcBef>
                <a:spcPts val="270"/>
              </a:spcBef>
            </a:pPr>
            <a:r>
              <a:rPr sz="975" b="1" spc="-8">
                <a:solidFill>
                  <a:srgbClr val="0E4633"/>
                </a:solidFill>
                <a:latin typeface="Gotham Black"/>
                <a:cs typeface="Gotham Black"/>
              </a:rPr>
              <a:t>STALK STRENGTH</a:t>
            </a:r>
            <a:endParaRPr sz="975" b="1">
              <a:solidFill>
                <a:prstClr val="black"/>
              </a:solidFill>
              <a:latin typeface="Gotham Black"/>
              <a:cs typeface="Gotham Black"/>
            </a:endParaRPr>
          </a:p>
          <a:p>
            <a:pPr marL="9525">
              <a:lnSpc>
                <a:spcPts val="1193"/>
              </a:lnSpc>
            </a:pPr>
            <a:r>
              <a:rPr sz="1050" spc="-8">
                <a:solidFill>
                  <a:srgbClr val="231F20"/>
                </a:solidFill>
                <a:latin typeface="Gotham Book"/>
                <a:cs typeface="Gotham Book"/>
              </a:rPr>
              <a:t>Excellent</a:t>
            </a:r>
            <a:endParaRPr sz="1050">
              <a:solidFill>
                <a:prstClr val="black"/>
              </a:solidFill>
              <a:latin typeface="Gotham Book"/>
              <a:cs typeface="Gotham Book"/>
            </a:endParaRPr>
          </a:p>
        </p:txBody>
      </p:sp>
      <p:sp>
        <p:nvSpPr>
          <p:cNvPr id="37" name="object 37"/>
          <p:cNvSpPr txBox="1"/>
          <p:nvPr/>
        </p:nvSpPr>
        <p:spPr>
          <a:xfrm>
            <a:off x="9096380" y="3073192"/>
            <a:ext cx="1491138" cy="316753"/>
          </a:xfrm>
          <a:prstGeom prst="rect">
            <a:avLst/>
          </a:prstGeom>
        </p:spPr>
        <p:txBody>
          <a:bodyPr vert="horz" wrap="square" lIns="0" tIns="34290" rIns="0" bIns="0" rtlCol="0">
            <a:spAutoFit/>
          </a:bodyPr>
          <a:lstStyle/>
          <a:p>
            <a:pPr marL="9525" marR="3810">
              <a:lnSpc>
                <a:spcPts val="975"/>
              </a:lnSpc>
              <a:spcBef>
                <a:spcPts val="270"/>
              </a:spcBef>
            </a:pPr>
            <a:r>
              <a:rPr lang="en-US" sz="975" b="1" spc="-8">
                <a:solidFill>
                  <a:srgbClr val="0E4633"/>
                </a:solidFill>
                <a:latin typeface="Gotham Black"/>
                <a:cs typeface="Gotham Black"/>
              </a:rPr>
              <a:t>GREENSNAP VULNERABILITY</a:t>
            </a:r>
            <a:endParaRPr lang="en-US" sz="975" b="1">
              <a:solidFill>
                <a:prstClr val="black"/>
              </a:solidFill>
              <a:latin typeface="Gotham Black"/>
              <a:cs typeface="Gotham Black"/>
            </a:endParaRPr>
          </a:p>
          <a:p>
            <a:pPr marL="9525">
              <a:lnSpc>
                <a:spcPts val="1193"/>
              </a:lnSpc>
            </a:pPr>
            <a:r>
              <a:rPr sz="1050" spc="-19">
                <a:solidFill>
                  <a:srgbClr val="231F20"/>
                </a:solidFill>
                <a:latin typeface="Gotham Book"/>
                <a:cs typeface="Gotham Book"/>
              </a:rPr>
              <a:t>Low</a:t>
            </a:r>
            <a:endParaRPr sz="1050">
              <a:solidFill>
                <a:prstClr val="black"/>
              </a:solidFill>
              <a:latin typeface="Gotham Book"/>
              <a:cs typeface="Gotham Book"/>
            </a:endParaRPr>
          </a:p>
        </p:txBody>
      </p:sp>
      <p:sp>
        <p:nvSpPr>
          <p:cNvPr id="38" name="object 38"/>
          <p:cNvSpPr txBox="1"/>
          <p:nvPr/>
        </p:nvSpPr>
        <p:spPr>
          <a:xfrm>
            <a:off x="9096381" y="3714445"/>
            <a:ext cx="1491139" cy="639918"/>
          </a:xfrm>
          <a:prstGeom prst="rect">
            <a:avLst/>
          </a:prstGeom>
        </p:spPr>
        <p:txBody>
          <a:bodyPr vert="horz" wrap="square" lIns="0" tIns="34289" rIns="0" bIns="0" rtlCol="0">
            <a:spAutoFit/>
          </a:bodyPr>
          <a:lstStyle/>
          <a:p>
            <a:pPr marL="9525" marR="237173">
              <a:lnSpc>
                <a:spcPts val="975"/>
              </a:lnSpc>
              <a:spcBef>
                <a:spcPts val="269"/>
              </a:spcBef>
            </a:pPr>
            <a:r>
              <a:rPr lang="en-US" sz="975" b="1" spc="-19">
                <a:solidFill>
                  <a:srgbClr val="0E4633"/>
                </a:solidFill>
                <a:latin typeface="Gotham Black"/>
                <a:cs typeface="Gotham Black"/>
              </a:rPr>
              <a:t>EAR </a:t>
            </a:r>
            <a:r>
              <a:rPr lang="en-US" sz="975" b="1" spc="-8">
                <a:solidFill>
                  <a:srgbClr val="0E4633"/>
                </a:solidFill>
                <a:latin typeface="Gotham Black"/>
                <a:cs typeface="Gotham Black"/>
              </a:rPr>
              <a:t>CHARACTERISTICS</a:t>
            </a:r>
            <a:endParaRPr lang="en-US" sz="975" b="1">
              <a:solidFill>
                <a:prstClr val="black"/>
              </a:solidFill>
              <a:latin typeface="Gotham Black"/>
              <a:cs typeface="Gotham Black"/>
            </a:endParaRPr>
          </a:p>
          <a:p>
            <a:pPr marL="9525">
              <a:lnSpc>
                <a:spcPts val="1193"/>
              </a:lnSpc>
            </a:pPr>
            <a:r>
              <a:rPr sz="1050" spc="-15">
                <a:solidFill>
                  <a:srgbClr val="231F20"/>
                </a:solidFill>
                <a:latin typeface="Gotham Book"/>
                <a:cs typeface="Gotham Book"/>
              </a:rPr>
              <a:t>Flex</a:t>
            </a:r>
            <a:endParaRPr sz="1050">
              <a:solidFill>
                <a:prstClr val="black"/>
              </a:solidFill>
              <a:latin typeface="Gotham Book"/>
              <a:cs typeface="Gotham Book"/>
            </a:endParaRPr>
          </a:p>
          <a:p>
            <a:pPr marL="9525"/>
            <a:r>
              <a:rPr sz="1050">
                <a:solidFill>
                  <a:srgbClr val="231F20"/>
                </a:solidFill>
                <a:latin typeface="Gotham Book"/>
                <a:cs typeface="Gotham Book"/>
              </a:rPr>
              <a:t>Red</a:t>
            </a:r>
            <a:r>
              <a:rPr sz="1050" spc="-23">
                <a:solidFill>
                  <a:srgbClr val="231F20"/>
                </a:solidFill>
                <a:latin typeface="Gotham Book"/>
                <a:cs typeface="Gotham Book"/>
              </a:rPr>
              <a:t> </a:t>
            </a:r>
            <a:r>
              <a:rPr sz="1050" spc="-8">
                <a:solidFill>
                  <a:srgbClr val="231F20"/>
                </a:solidFill>
                <a:latin typeface="Gotham Book"/>
                <a:cs typeface="Gotham Book"/>
              </a:rPr>
              <a:t>co</a:t>
            </a:r>
            <a:r>
              <a:rPr lang="en-US" sz="1050" spc="-8">
                <a:solidFill>
                  <a:srgbClr val="231F20"/>
                </a:solidFill>
                <a:latin typeface="Gotham Book"/>
                <a:cs typeface="Gotham Book"/>
              </a:rPr>
              <a:t>loring</a:t>
            </a:r>
            <a:endParaRPr sz="1050">
              <a:solidFill>
                <a:prstClr val="black"/>
              </a:solidFill>
              <a:latin typeface="Gotham Book"/>
              <a:cs typeface="Gotham Book"/>
            </a:endParaRPr>
          </a:p>
          <a:p>
            <a:pPr marL="9525"/>
            <a:r>
              <a:rPr sz="1050">
                <a:solidFill>
                  <a:srgbClr val="231F20"/>
                </a:solidFill>
                <a:latin typeface="Gotham Book"/>
                <a:cs typeface="Gotham Book"/>
              </a:rPr>
              <a:t>Very</a:t>
            </a:r>
            <a:r>
              <a:rPr sz="1050" spc="-38">
                <a:solidFill>
                  <a:srgbClr val="231F20"/>
                </a:solidFill>
                <a:latin typeface="Gotham Book"/>
                <a:cs typeface="Gotham Book"/>
              </a:rPr>
              <a:t> </a:t>
            </a:r>
            <a:r>
              <a:rPr sz="1050">
                <a:solidFill>
                  <a:srgbClr val="231F20"/>
                </a:solidFill>
                <a:latin typeface="Gotham Book"/>
                <a:cs typeface="Gotham Book"/>
              </a:rPr>
              <a:t>good</a:t>
            </a:r>
            <a:r>
              <a:rPr sz="1050" spc="-34">
                <a:solidFill>
                  <a:srgbClr val="231F20"/>
                </a:solidFill>
                <a:latin typeface="Gotham Book"/>
                <a:cs typeface="Gotham Book"/>
              </a:rPr>
              <a:t> </a:t>
            </a:r>
            <a:r>
              <a:rPr sz="1050">
                <a:solidFill>
                  <a:srgbClr val="231F20"/>
                </a:solidFill>
                <a:latin typeface="Gotham Book"/>
                <a:cs typeface="Gotham Book"/>
              </a:rPr>
              <a:t>test</a:t>
            </a:r>
            <a:r>
              <a:rPr sz="1050" spc="-34">
                <a:solidFill>
                  <a:srgbClr val="231F20"/>
                </a:solidFill>
                <a:latin typeface="Gotham Book"/>
                <a:cs typeface="Gotham Book"/>
              </a:rPr>
              <a:t> </a:t>
            </a:r>
            <a:r>
              <a:rPr sz="1050" spc="-8">
                <a:solidFill>
                  <a:srgbClr val="231F20"/>
                </a:solidFill>
                <a:latin typeface="Gotham Book"/>
                <a:cs typeface="Gotham Book"/>
              </a:rPr>
              <a:t>weight</a:t>
            </a:r>
            <a:endParaRPr sz="1050">
              <a:solidFill>
                <a:prstClr val="black"/>
              </a:solidFill>
              <a:latin typeface="Gotham Book"/>
              <a:cs typeface="Gotham Book"/>
            </a:endParaRPr>
          </a:p>
        </p:txBody>
      </p:sp>
      <p:sp>
        <p:nvSpPr>
          <p:cNvPr id="39" name="object 39"/>
          <p:cNvSpPr txBox="1"/>
          <p:nvPr/>
        </p:nvSpPr>
        <p:spPr>
          <a:xfrm>
            <a:off x="9096381" y="4663555"/>
            <a:ext cx="844391" cy="304571"/>
          </a:xfrm>
          <a:prstGeom prst="rect">
            <a:avLst/>
          </a:prstGeom>
        </p:spPr>
        <p:txBody>
          <a:bodyPr vert="horz" wrap="square" lIns="0" tIns="9525" rIns="0" bIns="0" rtlCol="0">
            <a:spAutoFit/>
          </a:bodyPr>
          <a:lstStyle/>
          <a:p>
            <a:pPr marL="9525">
              <a:lnSpc>
                <a:spcPts val="1136"/>
              </a:lnSpc>
              <a:spcBef>
                <a:spcPts val="75"/>
              </a:spcBef>
            </a:pPr>
            <a:r>
              <a:rPr sz="975" b="1" spc="-8">
                <a:solidFill>
                  <a:srgbClr val="0E4633"/>
                </a:solidFill>
                <a:latin typeface="Gotham Black"/>
                <a:cs typeface="Gotham Black"/>
              </a:rPr>
              <a:t>EMERGENCE</a:t>
            </a:r>
            <a:endParaRPr sz="975" b="1">
              <a:solidFill>
                <a:prstClr val="black"/>
              </a:solidFill>
              <a:latin typeface="Gotham Black"/>
              <a:cs typeface="Gotham Black"/>
            </a:endParaRPr>
          </a:p>
          <a:p>
            <a:pPr marL="9525">
              <a:lnSpc>
                <a:spcPts val="1226"/>
              </a:lnSpc>
            </a:pPr>
            <a:r>
              <a:rPr sz="1050">
                <a:solidFill>
                  <a:srgbClr val="231F20"/>
                </a:solidFill>
                <a:latin typeface="Gotham Book"/>
                <a:cs typeface="Gotham Book"/>
              </a:rPr>
              <a:t>Very</a:t>
            </a:r>
            <a:r>
              <a:rPr sz="1050" spc="-75">
                <a:solidFill>
                  <a:srgbClr val="231F20"/>
                </a:solidFill>
                <a:latin typeface="Gotham Book"/>
                <a:cs typeface="Gotham Book"/>
              </a:rPr>
              <a:t> </a:t>
            </a: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40" name="object 40"/>
          <p:cNvSpPr txBox="1"/>
          <p:nvPr/>
        </p:nvSpPr>
        <p:spPr>
          <a:xfrm>
            <a:off x="9096380" y="5191825"/>
            <a:ext cx="1086602" cy="316752"/>
          </a:xfrm>
          <a:prstGeom prst="rect">
            <a:avLst/>
          </a:prstGeom>
        </p:spPr>
        <p:txBody>
          <a:bodyPr vert="horz" wrap="square" lIns="0" tIns="34289" rIns="0" bIns="0" rtlCol="0">
            <a:spAutoFit/>
          </a:bodyPr>
          <a:lstStyle/>
          <a:p>
            <a:pPr marL="9525" marR="3810">
              <a:lnSpc>
                <a:spcPts val="975"/>
              </a:lnSpc>
              <a:spcBef>
                <a:spcPts val="269"/>
              </a:spcBef>
            </a:pPr>
            <a:r>
              <a:rPr sz="975" b="1" spc="-15">
                <a:solidFill>
                  <a:srgbClr val="0E4633"/>
                </a:solidFill>
                <a:latin typeface="Gotham Black"/>
                <a:cs typeface="Gotham Black"/>
              </a:rPr>
              <a:t>ROOT </a:t>
            </a:r>
            <a:r>
              <a:rPr sz="975" b="1" spc="-8">
                <a:solidFill>
                  <a:srgbClr val="0E4633"/>
                </a:solidFill>
                <a:latin typeface="Gotham Black"/>
                <a:cs typeface="Gotham Black"/>
              </a:rPr>
              <a:t>STRENGTH</a:t>
            </a:r>
            <a:endParaRPr sz="975" b="1">
              <a:solidFill>
                <a:prstClr val="black"/>
              </a:solidFill>
              <a:latin typeface="Gotham Black"/>
              <a:cs typeface="Gotham Black"/>
            </a:endParaRPr>
          </a:p>
          <a:p>
            <a:pPr marL="9525">
              <a:lnSpc>
                <a:spcPts val="1193"/>
              </a:lnSpc>
            </a:pPr>
            <a:r>
              <a:rPr sz="1050" spc="-8">
                <a:solidFill>
                  <a:srgbClr val="231F20"/>
                </a:solidFill>
                <a:latin typeface="Gotham Book"/>
                <a:cs typeface="Gotham Book"/>
              </a:rPr>
              <a:t>Average</a:t>
            </a:r>
            <a:endParaRPr sz="1050">
              <a:solidFill>
                <a:prstClr val="black"/>
              </a:solidFill>
              <a:latin typeface="Gotham Book"/>
              <a:cs typeface="Gotham Book"/>
            </a:endParaRPr>
          </a:p>
        </p:txBody>
      </p:sp>
      <p:sp>
        <p:nvSpPr>
          <p:cNvPr id="41" name="object 41"/>
          <p:cNvSpPr txBox="1"/>
          <p:nvPr/>
        </p:nvSpPr>
        <p:spPr>
          <a:xfrm>
            <a:off x="2009020"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2" name="object 42"/>
          <p:cNvSpPr txBox="1"/>
          <p:nvPr/>
        </p:nvSpPr>
        <p:spPr>
          <a:xfrm>
            <a:off x="2009019" y="5634820"/>
            <a:ext cx="343853"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confidently</a:t>
            </a:r>
            <a:endParaRPr sz="450">
              <a:solidFill>
                <a:prstClr val="black"/>
              </a:solidFill>
              <a:latin typeface="Arial"/>
              <a:cs typeface="Arial"/>
            </a:endParaRPr>
          </a:p>
        </p:txBody>
      </p:sp>
      <p:sp>
        <p:nvSpPr>
          <p:cNvPr id="43" name="object 43"/>
          <p:cNvSpPr/>
          <p:nvPr/>
        </p:nvSpPr>
        <p:spPr>
          <a:xfrm>
            <a:off x="2416131" y="5598071"/>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44" name="object 44"/>
          <p:cNvSpPr txBox="1"/>
          <p:nvPr/>
        </p:nvSpPr>
        <p:spPr>
          <a:xfrm>
            <a:off x="2548008"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5" name="object 45"/>
          <p:cNvSpPr txBox="1"/>
          <p:nvPr/>
        </p:nvSpPr>
        <p:spPr>
          <a:xfrm>
            <a:off x="2548006" y="5634820"/>
            <a:ext cx="231458"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reliably</a:t>
            </a:r>
            <a:endParaRPr sz="450">
              <a:solidFill>
                <a:prstClr val="black"/>
              </a:solidFill>
              <a:latin typeface="Arial"/>
              <a:cs typeface="Arial"/>
            </a:endParaRPr>
          </a:p>
        </p:txBody>
      </p:sp>
      <p:sp>
        <p:nvSpPr>
          <p:cNvPr id="46" name="object 46"/>
          <p:cNvSpPr/>
          <p:nvPr/>
        </p:nvSpPr>
        <p:spPr>
          <a:xfrm>
            <a:off x="2951656" y="5594615"/>
            <a:ext cx="120491" cy="120491"/>
          </a:xfrm>
          <a:custGeom>
            <a:avLst/>
            <a:gdLst/>
            <a:ahLst/>
            <a:cxnLst/>
            <a:rect l="l" t="t" r="r" b="b"/>
            <a:pathLst>
              <a:path w="160655" h="160654">
                <a:moveTo>
                  <a:pt x="160578" y="0"/>
                </a:moveTo>
                <a:lnTo>
                  <a:pt x="0" y="0"/>
                </a:lnTo>
                <a:lnTo>
                  <a:pt x="0" y="160566"/>
                </a:lnTo>
                <a:lnTo>
                  <a:pt x="160578" y="160566"/>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47" name="object 47"/>
          <p:cNvSpPr txBox="1"/>
          <p:nvPr/>
        </p:nvSpPr>
        <p:spPr>
          <a:xfrm>
            <a:off x="3086996" y="5587195"/>
            <a:ext cx="671513" cy="78868"/>
          </a:xfrm>
          <a:prstGeom prst="rect">
            <a:avLst/>
          </a:prstGeom>
        </p:spPr>
        <p:txBody>
          <a:bodyPr vert="horz" wrap="square" lIns="0" tIns="9525" rIns="0" bIns="0" rtlCol="0">
            <a:spAutoFit/>
          </a:bodyPr>
          <a:lstStyle/>
          <a:p>
            <a:pPr marL="9525">
              <a:spcBef>
                <a:spcPts val="75"/>
              </a:spcBef>
            </a:pPr>
            <a:r>
              <a:rPr sz="450">
                <a:solidFill>
                  <a:srgbClr val="231F20"/>
                </a:solidFill>
                <a:latin typeface="Arial"/>
                <a:cs typeface="Arial"/>
              </a:rPr>
              <a:t>Place</a:t>
            </a:r>
            <a:r>
              <a:rPr sz="450" spc="45">
                <a:solidFill>
                  <a:srgbClr val="231F20"/>
                </a:solidFill>
                <a:latin typeface="Arial"/>
                <a:cs typeface="Arial"/>
              </a:rPr>
              <a:t> </a:t>
            </a:r>
            <a:r>
              <a:rPr sz="450" spc="41">
                <a:solidFill>
                  <a:srgbClr val="231F20"/>
                </a:solidFill>
                <a:latin typeface="Arial"/>
                <a:cs typeface="Arial"/>
              </a:rPr>
              <a:t>with</a:t>
            </a:r>
            <a:r>
              <a:rPr sz="450" spc="45">
                <a:solidFill>
                  <a:srgbClr val="231F20"/>
                </a:solidFill>
                <a:latin typeface="Arial"/>
                <a:cs typeface="Arial"/>
              </a:rPr>
              <a:t> </a:t>
            </a:r>
            <a:r>
              <a:rPr sz="450" spc="-8">
                <a:solidFill>
                  <a:srgbClr val="231F20"/>
                </a:solidFill>
                <a:latin typeface="Arial"/>
                <a:cs typeface="Arial"/>
              </a:rPr>
              <a:t>appropriate</a:t>
            </a:r>
            <a:endParaRPr sz="450">
              <a:solidFill>
                <a:prstClr val="black"/>
              </a:solidFill>
              <a:latin typeface="Arial"/>
              <a:cs typeface="Arial"/>
            </a:endParaRPr>
          </a:p>
        </p:txBody>
      </p:sp>
      <p:sp>
        <p:nvSpPr>
          <p:cNvPr id="48" name="object 48"/>
          <p:cNvSpPr txBox="1"/>
          <p:nvPr/>
        </p:nvSpPr>
        <p:spPr>
          <a:xfrm>
            <a:off x="3086995" y="5634820"/>
            <a:ext cx="396716"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management</a:t>
            </a:r>
            <a:endParaRPr sz="450">
              <a:solidFill>
                <a:prstClr val="black"/>
              </a:solidFill>
              <a:latin typeface="Arial"/>
              <a:cs typeface="Arial"/>
            </a:endParaRPr>
          </a:p>
        </p:txBody>
      </p:sp>
      <p:sp>
        <p:nvSpPr>
          <p:cNvPr id="49" name="object 49"/>
          <p:cNvSpPr txBox="1"/>
          <p:nvPr/>
        </p:nvSpPr>
        <p:spPr>
          <a:xfrm>
            <a:off x="1544177" y="5571004"/>
            <a:ext cx="284321" cy="159659"/>
          </a:xfrm>
          <a:prstGeom prst="rect">
            <a:avLst/>
          </a:prstGeom>
        </p:spPr>
        <p:txBody>
          <a:bodyPr vert="horz" wrap="square" lIns="0" tIns="9525" rIns="0" bIns="0" rtlCol="0">
            <a:spAutoFit/>
          </a:bodyPr>
          <a:lstStyle/>
          <a:p>
            <a:pPr marL="9525">
              <a:spcBef>
                <a:spcPts val="75"/>
              </a:spcBef>
            </a:pPr>
            <a:r>
              <a:rPr sz="975" spc="-19">
                <a:solidFill>
                  <a:srgbClr val="0E4633"/>
                </a:solidFill>
                <a:latin typeface="Gotham Bold"/>
                <a:cs typeface="Gotham Bold"/>
              </a:rPr>
              <a:t>KEY</a:t>
            </a:r>
            <a:endParaRPr sz="975">
              <a:solidFill>
                <a:prstClr val="black"/>
              </a:solidFill>
              <a:latin typeface="Gotham Bold"/>
              <a:cs typeface="Gotham Bold"/>
            </a:endParaRPr>
          </a:p>
        </p:txBody>
      </p:sp>
      <p:pic>
        <p:nvPicPr>
          <p:cNvPr id="51" name="Picture 2">
            <a:extLst>
              <a:ext uri="{FF2B5EF4-FFF2-40B4-BE49-F238E27FC236}">
                <a16:creationId xmlns:a16="http://schemas.microsoft.com/office/drawing/2014/main" id="{29C9B049-C9FF-E047-8BB0-80563BB16A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3785" y="2000010"/>
            <a:ext cx="457200"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609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1" y="2430113"/>
            <a:ext cx="3761899" cy="1564466"/>
          </a:xfrm>
          <a:prstGeom prst="rect">
            <a:avLst/>
          </a:prstGeom>
          <a:solidFill>
            <a:srgbClr val="E7ECEA"/>
          </a:solidFill>
        </p:spPr>
        <p:txBody>
          <a:bodyPr vert="horz" wrap="square" lIns="0" tIns="170497" rIns="0" bIns="0" rtlCol="0">
            <a:spAutoFit/>
          </a:bodyPr>
          <a:lstStyle/>
          <a:p>
            <a:pPr>
              <a:spcBef>
                <a:spcPts val="1342"/>
              </a:spcBef>
            </a:pPr>
            <a:endParaRPr sz="1200">
              <a:solidFill>
                <a:prstClr val="black"/>
              </a:solidFill>
              <a:latin typeface="Times New Roman"/>
              <a:cs typeface="Times New Roman"/>
            </a:endParaRPr>
          </a:p>
          <a:p>
            <a:pPr marL="310038" marR="503873" indent="-171450">
              <a:lnSpc>
                <a:spcPts val="1200"/>
              </a:lnSpc>
              <a:buFontTx/>
              <a:buChar char="•"/>
              <a:tabLst>
                <a:tab pos="310038" algn="l"/>
              </a:tabLst>
            </a:pPr>
            <a:r>
              <a:rPr sz="1200">
                <a:solidFill>
                  <a:srgbClr val="231F20"/>
                </a:solidFill>
                <a:latin typeface="Gotham Book"/>
                <a:cs typeface="Gotham Book"/>
              </a:rPr>
              <a:t>Broadly</a:t>
            </a:r>
            <a:r>
              <a:rPr sz="1200" spc="-75">
                <a:solidFill>
                  <a:srgbClr val="231F20"/>
                </a:solidFill>
                <a:latin typeface="Gotham Book"/>
                <a:cs typeface="Gotham Book"/>
              </a:rPr>
              <a:t> </a:t>
            </a:r>
            <a:r>
              <a:rPr sz="1200">
                <a:solidFill>
                  <a:srgbClr val="231F20"/>
                </a:solidFill>
                <a:latin typeface="Gotham Book"/>
                <a:cs typeface="Gotham Book"/>
              </a:rPr>
              <a:t>adapted</a:t>
            </a:r>
            <a:r>
              <a:rPr sz="1200" spc="-71">
                <a:solidFill>
                  <a:srgbClr val="231F20"/>
                </a:solidFill>
                <a:latin typeface="Gotham Book"/>
                <a:cs typeface="Gotham Book"/>
              </a:rPr>
              <a:t> </a:t>
            </a:r>
            <a:r>
              <a:rPr sz="1200">
                <a:solidFill>
                  <a:srgbClr val="231F20"/>
                </a:solidFill>
                <a:latin typeface="Gotham Book"/>
                <a:cs typeface="Gotham Book"/>
              </a:rPr>
              <a:t>product</a:t>
            </a:r>
            <a:r>
              <a:rPr sz="1200" spc="-71">
                <a:solidFill>
                  <a:srgbClr val="231F20"/>
                </a:solidFill>
                <a:latin typeface="Gotham Book"/>
                <a:cs typeface="Gotham Book"/>
              </a:rPr>
              <a:t> </a:t>
            </a:r>
            <a:r>
              <a:rPr sz="1200" spc="-8">
                <a:solidFill>
                  <a:srgbClr val="231F20"/>
                </a:solidFill>
                <a:latin typeface="Gotham Book"/>
                <a:cs typeface="Gotham Book"/>
              </a:rPr>
              <a:t>excels</a:t>
            </a:r>
            <a:r>
              <a:rPr sz="1200" spc="-75">
                <a:solidFill>
                  <a:srgbClr val="231F20"/>
                </a:solidFill>
                <a:latin typeface="Gotham Book"/>
                <a:cs typeface="Gotham Book"/>
              </a:rPr>
              <a:t> </a:t>
            </a:r>
            <a:r>
              <a:rPr sz="1200" spc="-8">
                <a:solidFill>
                  <a:srgbClr val="231F20"/>
                </a:solidFill>
                <a:latin typeface="Gotham Book"/>
                <a:cs typeface="Gotham Book"/>
              </a:rPr>
              <a:t>across </a:t>
            </a:r>
            <a:r>
              <a:rPr sz="1200">
                <a:solidFill>
                  <a:srgbClr val="231F20"/>
                </a:solidFill>
                <a:latin typeface="Gotham Book"/>
                <a:cs typeface="Gotham Book"/>
              </a:rPr>
              <a:t>various</a:t>
            </a:r>
            <a:r>
              <a:rPr sz="1200" spc="-68">
                <a:solidFill>
                  <a:srgbClr val="231F20"/>
                </a:solidFill>
                <a:latin typeface="Gotham Book"/>
                <a:cs typeface="Gotham Book"/>
              </a:rPr>
              <a:t> </a:t>
            </a:r>
            <a:r>
              <a:rPr sz="1200" spc="-8">
                <a:solidFill>
                  <a:srgbClr val="231F20"/>
                </a:solidFill>
                <a:latin typeface="Gotham Book"/>
                <a:cs typeface="Gotham Book"/>
              </a:rPr>
              <a:t>environments</a:t>
            </a:r>
            <a:endParaRPr sz="1200">
              <a:solidFill>
                <a:prstClr val="black"/>
              </a:solidFill>
              <a:latin typeface="Gotham Book"/>
              <a:cs typeface="Gotham Book"/>
            </a:endParaRPr>
          </a:p>
          <a:p>
            <a:pPr marL="310038" marR="397193" indent="-171450">
              <a:lnSpc>
                <a:spcPts val="1200"/>
              </a:lnSpc>
              <a:spcBef>
                <a:spcPts val="1080"/>
              </a:spcBef>
              <a:buFontTx/>
              <a:buChar char="•"/>
              <a:tabLst>
                <a:tab pos="310038" algn="l"/>
              </a:tabLst>
            </a:pPr>
            <a:r>
              <a:rPr sz="1200">
                <a:solidFill>
                  <a:srgbClr val="231F20"/>
                </a:solidFill>
                <a:latin typeface="Gotham Book"/>
                <a:cs typeface="Gotham Book"/>
              </a:rPr>
              <a:t>Strong</a:t>
            </a:r>
            <a:r>
              <a:rPr sz="1200" spc="-53">
                <a:solidFill>
                  <a:srgbClr val="231F20"/>
                </a:solidFill>
                <a:latin typeface="Gotham Book"/>
                <a:cs typeface="Gotham Book"/>
              </a:rPr>
              <a:t> </a:t>
            </a:r>
            <a:r>
              <a:rPr sz="1200" spc="-8">
                <a:solidFill>
                  <a:srgbClr val="231F20"/>
                </a:solidFill>
                <a:latin typeface="Gotham Book"/>
                <a:cs typeface="Gotham Book"/>
              </a:rPr>
              <a:t>agronomics</a:t>
            </a:r>
            <a:r>
              <a:rPr sz="1200" spc="-49">
                <a:solidFill>
                  <a:srgbClr val="231F20"/>
                </a:solidFill>
                <a:latin typeface="Gotham Book"/>
                <a:cs typeface="Gotham Book"/>
              </a:rPr>
              <a:t> </a:t>
            </a:r>
            <a:r>
              <a:rPr sz="1200">
                <a:solidFill>
                  <a:srgbClr val="231F20"/>
                </a:solidFill>
                <a:latin typeface="Gotham Book"/>
                <a:cs typeface="Gotham Book"/>
              </a:rPr>
              <a:t>enable</a:t>
            </a:r>
            <a:r>
              <a:rPr sz="1200" spc="-49">
                <a:solidFill>
                  <a:srgbClr val="231F20"/>
                </a:solidFill>
                <a:latin typeface="Gotham Book"/>
                <a:cs typeface="Gotham Book"/>
              </a:rPr>
              <a:t> </a:t>
            </a:r>
            <a:r>
              <a:rPr sz="1200">
                <a:solidFill>
                  <a:srgbClr val="231F20"/>
                </a:solidFill>
                <a:latin typeface="Gotham Book"/>
                <a:cs typeface="Gotham Book"/>
              </a:rPr>
              <a:t>broad</a:t>
            </a:r>
            <a:r>
              <a:rPr sz="1200" spc="-49">
                <a:solidFill>
                  <a:srgbClr val="231F20"/>
                </a:solidFill>
                <a:latin typeface="Gotham Book"/>
                <a:cs typeface="Gotham Book"/>
              </a:rPr>
              <a:t> </a:t>
            </a:r>
            <a:r>
              <a:rPr sz="1200">
                <a:solidFill>
                  <a:srgbClr val="231F20"/>
                </a:solidFill>
                <a:latin typeface="Gotham Book"/>
                <a:cs typeface="Gotham Book"/>
              </a:rPr>
              <a:t>east</a:t>
            </a:r>
            <a:r>
              <a:rPr sz="1200" spc="-53">
                <a:solidFill>
                  <a:srgbClr val="231F20"/>
                </a:solidFill>
                <a:latin typeface="Gotham Book"/>
                <a:cs typeface="Gotham Book"/>
              </a:rPr>
              <a:t> </a:t>
            </a:r>
            <a:r>
              <a:rPr sz="1200" spc="-19">
                <a:solidFill>
                  <a:srgbClr val="231F20"/>
                </a:solidFill>
                <a:latin typeface="Gotham Book"/>
                <a:cs typeface="Gotham Book"/>
              </a:rPr>
              <a:t>to </a:t>
            </a:r>
            <a:r>
              <a:rPr sz="1200">
                <a:solidFill>
                  <a:srgbClr val="231F20"/>
                </a:solidFill>
                <a:latin typeface="Gotham Book"/>
                <a:cs typeface="Gotham Book"/>
              </a:rPr>
              <a:t>west</a:t>
            </a:r>
            <a:r>
              <a:rPr sz="1200" spc="-64">
                <a:solidFill>
                  <a:srgbClr val="231F20"/>
                </a:solidFill>
                <a:latin typeface="Gotham Book"/>
                <a:cs typeface="Gotham Book"/>
              </a:rPr>
              <a:t> </a:t>
            </a:r>
            <a:r>
              <a:rPr sz="1200" spc="-8">
                <a:solidFill>
                  <a:srgbClr val="231F20"/>
                </a:solidFill>
                <a:latin typeface="Gotham Book"/>
                <a:cs typeface="Gotham Book"/>
              </a:rPr>
              <a:t>movement</a:t>
            </a:r>
            <a:endParaRPr sz="1200">
              <a:solidFill>
                <a:prstClr val="black"/>
              </a:solidFill>
              <a:latin typeface="Gotham Book"/>
              <a:cs typeface="Gotham Book"/>
            </a:endParaRPr>
          </a:p>
          <a:p>
            <a:pPr marL="310038" marR="452914" indent="-171450">
              <a:lnSpc>
                <a:spcPts val="1200"/>
              </a:lnSpc>
              <a:spcBef>
                <a:spcPts val="1080"/>
              </a:spcBef>
              <a:buFontTx/>
              <a:buChar char="•"/>
              <a:tabLst>
                <a:tab pos="310038" algn="l"/>
              </a:tabLst>
            </a:pPr>
            <a:r>
              <a:rPr sz="1200">
                <a:solidFill>
                  <a:srgbClr val="231F20"/>
                </a:solidFill>
                <a:latin typeface="Gotham Book"/>
                <a:cs typeface="Gotham Book"/>
              </a:rPr>
              <a:t>Benefits</a:t>
            </a:r>
            <a:r>
              <a:rPr sz="1200" spc="-45">
                <a:solidFill>
                  <a:srgbClr val="231F20"/>
                </a:solidFill>
                <a:latin typeface="Gotham Book"/>
                <a:cs typeface="Gotham Book"/>
              </a:rPr>
              <a:t> </a:t>
            </a:r>
            <a:r>
              <a:rPr sz="1200">
                <a:solidFill>
                  <a:srgbClr val="231F20"/>
                </a:solidFill>
                <a:latin typeface="Gotham Book"/>
                <a:cs typeface="Gotham Book"/>
              </a:rPr>
              <a:t>from</a:t>
            </a:r>
            <a:r>
              <a:rPr sz="1200" spc="-45">
                <a:solidFill>
                  <a:srgbClr val="231F20"/>
                </a:solidFill>
                <a:latin typeface="Gotham Book"/>
                <a:cs typeface="Gotham Book"/>
              </a:rPr>
              <a:t> </a:t>
            </a:r>
            <a:r>
              <a:rPr sz="1200">
                <a:solidFill>
                  <a:srgbClr val="231F20"/>
                </a:solidFill>
                <a:latin typeface="Gotham Book"/>
                <a:cs typeface="Gotham Book"/>
              </a:rPr>
              <a:t>a</a:t>
            </a:r>
            <a:r>
              <a:rPr sz="1200" spc="-41">
                <a:solidFill>
                  <a:srgbClr val="231F20"/>
                </a:solidFill>
                <a:latin typeface="Gotham Book"/>
                <a:cs typeface="Gotham Book"/>
              </a:rPr>
              <a:t> </a:t>
            </a:r>
            <a:r>
              <a:rPr sz="1200">
                <a:solidFill>
                  <a:srgbClr val="231F20"/>
                </a:solidFill>
                <a:latin typeface="Gotham Book"/>
                <a:cs typeface="Gotham Book"/>
              </a:rPr>
              <a:t>fungicide</a:t>
            </a:r>
            <a:r>
              <a:rPr sz="1200" spc="-45">
                <a:solidFill>
                  <a:srgbClr val="231F20"/>
                </a:solidFill>
                <a:latin typeface="Gotham Book"/>
                <a:cs typeface="Gotham Book"/>
              </a:rPr>
              <a:t> </a:t>
            </a:r>
            <a:r>
              <a:rPr sz="1200">
                <a:solidFill>
                  <a:srgbClr val="231F20"/>
                </a:solidFill>
                <a:latin typeface="Gotham Book"/>
                <a:cs typeface="Gotham Book"/>
              </a:rPr>
              <a:t>application</a:t>
            </a:r>
            <a:r>
              <a:rPr sz="1200" spc="-41">
                <a:solidFill>
                  <a:srgbClr val="231F20"/>
                </a:solidFill>
                <a:latin typeface="Gotham Book"/>
                <a:cs typeface="Gotham Book"/>
              </a:rPr>
              <a:t> </a:t>
            </a:r>
            <a:r>
              <a:rPr sz="1200" spc="-19">
                <a:solidFill>
                  <a:srgbClr val="231F20"/>
                </a:solidFill>
                <a:latin typeface="Gotham Book"/>
                <a:cs typeface="Gotham Book"/>
              </a:rPr>
              <a:t>to </a:t>
            </a:r>
            <a:r>
              <a:rPr sz="1200" spc="-8">
                <a:solidFill>
                  <a:srgbClr val="231F20"/>
                </a:solidFill>
                <a:latin typeface="Gotham Book"/>
                <a:cs typeface="Gotham Book"/>
              </a:rPr>
              <a:t>protect</a:t>
            </a:r>
            <a:r>
              <a:rPr sz="1200" spc="-34">
                <a:solidFill>
                  <a:srgbClr val="231F20"/>
                </a:solidFill>
                <a:latin typeface="Gotham Book"/>
                <a:cs typeface="Gotham Book"/>
              </a:rPr>
              <a:t> </a:t>
            </a:r>
            <a:r>
              <a:rPr sz="1200">
                <a:solidFill>
                  <a:srgbClr val="231F20"/>
                </a:solidFill>
                <a:latin typeface="Gotham Book"/>
                <a:cs typeface="Gotham Book"/>
              </a:rPr>
              <a:t>leaf</a:t>
            </a:r>
            <a:r>
              <a:rPr sz="1200" spc="-30">
                <a:solidFill>
                  <a:srgbClr val="231F20"/>
                </a:solidFill>
                <a:latin typeface="Gotham Book"/>
                <a:cs typeface="Gotham Book"/>
              </a:rPr>
              <a:t> </a:t>
            </a:r>
            <a:r>
              <a:rPr sz="1200" spc="-8">
                <a:solidFill>
                  <a:srgbClr val="231F20"/>
                </a:solidFill>
                <a:latin typeface="Gotham Book"/>
                <a:cs typeface="Gotham Book"/>
              </a:rPr>
              <a:t>tissue</a:t>
            </a:r>
            <a:endParaRPr sz="1200">
              <a:solidFill>
                <a:prstClr val="black"/>
              </a:solidFill>
              <a:latin typeface="Gotham Book"/>
              <a:cs typeface="Gotham Book"/>
            </a:endParaRPr>
          </a:p>
        </p:txBody>
      </p:sp>
      <p:sp>
        <p:nvSpPr>
          <p:cNvPr id="3" name="object 3"/>
          <p:cNvSpPr/>
          <p:nvPr/>
        </p:nvSpPr>
        <p:spPr>
          <a:xfrm>
            <a:off x="1524001" y="857252"/>
            <a:ext cx="9142095" cy="802481"/>
          </a:xfrm>
          <a:custGeom>
            <a:avLst/>
            <a:gdLst/>
            <a:ahLst/>
            <a:cxnLst/>
            <a:rect l="l" t="t" r="r" b="b"/>
            <a:pathLst>
              <a:path w="12189460" h="1069975">
                <a:moveTo>
                  <a:pt x="12188952" y="0"/>
                </a:moveTo>
                <a:lnTo>
                  <a:pt x="0" y="0"/>
                </a:lnTo>
                <a:lnTo>
                  <a:pt x="0" y="1069848"/>
                </a:lnTo>
                <a:lnTo>
                  <a:pt x="12188952" y="1069848"/>
                </a:lnTo>
                <a:lnTo>
                  <a:pt x="12188952"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4" name="object 4"/>
          <p:cNvSpPr txBox="1">
            <a:spLocks noGrp="1"/>
          </p:cNvSpPr>
          <p:nvPr>
            <p:ph type="title"/>
          </p:nvPr>
        </p:nvSpPr>
        <p:spPr>
          <a:xfrm>
            <a:off x="1653123" y="1112920"/>
            <a:ext cx="2138363" cy="508216"/>
          </a:xfrm>
        </p:spPr>
        <p:txBody>
          <a:bodyPr vert="horz" wrap="square" lIns="0" tIns="9525" rIns="0" bIns="0" rtlCol="0" anchor="ctr">
            <a:spAutoFit/>
          </a:bodyPr>
          <a:lstStyle/>
          <a:p>
            <a:r>
              <a:rPr lang="en-US"/>
              <a:t>A631-08</a:t>
            </a:r>
          </a:p>
        </p:txBody>
      </p:sp>
      <p:sp>
        <p:nvSpPr>
          <p:cNvPr id="49" name="object 49"/>
          <p:cNvSpPr txBox="1">
            <a:spLocks noGrp="1"/>
          </p:cNvSpPr>
          <p:nvPr>
            <p:ph type="ftr" sz="quarter" idx="5"/>
          </p:nvPr>
        </p:nvSpPr>
        <p:spPr>
          <a:xfrm>
            <a:off x="1848910" y="5813967"/>
            <a:ext cx="8494183" cy="147637"/>
          </a:xfrm>
        </p:spPr>
        <p:txBody>
          <a:bodyPr vert="horz" wrap="square" lIns="0" tIns="9049" rIns="0" bIns="0" rtlCol="0" anchor="ctr">
            <a:spAutoFit/>
          </a:bodyPr>
          <a:lstStyle/>
          <a:p>
            <a:r>
              <a:rPr lang="en-US">
                <a:solidFill>
                  <a:prstClr val="white"/>
                </a:solidFill>
              </a:rPr>
              <a:t>COMPANY CONFIDENTIAL – Not for Distribution</a:t>
            </a:r>
          </a:p>
          <a:p>
            <a:r>
              <a:rPr lang="en-US">
                <a:solidFill>
                  <a:prstClr val="white"/>
                </a:solidFill>
              </a:rPr>
              <a:t>Performance may vary from location to location and from year to year, as local growing, soil and weather conditions may vary. Growers should evaluate data from multiple locations and years whenever possible and should consider the impacts of these conditions on the grower’s fields.</a:t>
            </a:r>
          </a:p>
        </p:txBody>
      </p:sp>
      <p:sp>
        <p:nvSpPr>
          <p:cNvPr id="5" name="object 5"/>
          <p:cNvSpPr txBox="1"/>
          <p:nvPr/>
        </p:nvSpPr>
        <p:spPr>
          <a:xfrm>
            <a:off x="1653123" y="1682214"/>
            <a:ext cx="559594" cy="182742"/>
          </a:xfrm>
          <a:prstGeom prst="rect">
            <a:avLst/>
          </a:prstGeom>
        </p:spPr>
        <p:txBody>
          <a:bodyPr vert="horz" wrap="square" lIns="0" tIns="9525" rIns="0" bIns="0" rtlCol="0">
            <a:spAutoFit/>
          </a:bodyPr>
          <a:lstStyle/>
          <a:p>
            <a:pPr marL="9525">
              <a:spcBef>
                <a:spcPts val="75"/>
              </a:spcBef>
            </a:pPr>
            <a:r>
              <a:rPr sz="1125" spc="-8">
                <a:solidFill>
                  <a:srgbClr val="0E4633"/>
                </a:solidFill>
                <a:latin typeface="Gotham Bold"/>
                <a:cs typeface="Gotham Bold"/>
              </a:rPr>
              <a:t>TRAITS</a:t>
            </a:r>
            <a:endParaRPr sz="1125">
              <a:solidFill>
                <a:prstClr val="black"/>
              </a:solidFill>
              <a:latin typeface="Gotham Bold"/>
              <a:cs typeface="Gotham Bold"/>
            </a:endParaRPr>
          </a:p>
        </p:txBody>
      </p:sp>
      <p:grpSp>
        <p:nvGrpSpPr>
          <p:cNvPr id="6" name="object 6"/>
          <p:cNvGrpSpPr/>
          <p:nvPr/>
        </p:nvGrpSpPr>
        <p:grpSpPr>
          <a:xfrm>
            <a:off x="4193734" y="932754"/>
            <a:ext cx="6232207" cy="651510"/>
            <a:chOff x="3559644" y="100672"/>
            <a:chExt cx="8309609" cy="868680"/>
          </a:xfrm>
        </p:grpSpPr>
        <p:sp>
          <p:nvSpPr>
            <p:cNvPr id="7" name="object 7"/>
            <p:cNvSpPr/>
            <p:nvPr/>
          </p:nvSpPr>
          <p:spPr>
            <a:xfrm>
              <a:off x="10954499" y="105485"/>
              <a:ext cx="915035" cy="864235"/>
            </a:xfrm>
            <a:custGeom>
              <a:avLst/>
              <a:gdLst/>
              <a:ahLst/>
              <a:cxnLst/>
              <a:rect l="l" t="t" r="r" b="b"/>
              <a:pathLst>
                <a:path w="915034" h="864235">
                  <a:moveTo>
                    <a:pt x="168605" y="823048"/>
                  </a:moveTo>
                  <a:lnTo>
                    <a:pt x="161747" y="803478"/>
                  </a:lnTo>
                  <a:lnTo>
                    <a:pt x="147231" y="762050"/>
                  </a:lnTo>
                  <a:lnTo>
                    <a:pt x="133337" y="722414"/>
                  </a:lnTo>
                  <a:lnTo>
                    <a:pt x="109435" y="654240"/>
                  </a:lnTo>
                  <a:lnTo>
                    <a:pt x="98221" y="654240"/>
                  </a:lnTo>
                  <a:lnTo>
                    <a:pt x="98221" y="762050"/>
                  </a:lnTo>
                  <a:lnTo>
                    <a:pt x="69303" y="762050"/>
                  </a:lnTo>
                  <a:lnTo>
                    <a:pt x="83489" y="722414"/>
                  </a:lnTo>
                  <a:lnTo>
                    <a:pt x="98221" y="762050"/>
                  </a:lnTo>
                  <a:lnTo>
                    <a:pt x="98221" y="654240"/>
                  </a:lnTo>
                  <a:lnTo>
                    <a:pt x="58623" y="654240"/>
                  </a:lnTo>
                  <a:lnTo>
                    <a:pt x="0" y="822794"/>
                  </a:lnTo>
                  <a:lnTo>
                    <a:pt x="48717" y="822794"/>
                  </a:lnTo>
                  <a:lnTo>
                    <a:pt x="56248" y="803478"/>
                  </a:lnTo>
                  <a:lnTo>
                    <a:pt x="112344" y="803478"/>
                  </a:lnTo>
                  <a:lnTo>
                    <a:pt x="119773" y="822794"/>
                  </a:lnTo>
                  <a:lnTo>
                    <a:pt x="119862" y="823048"/>
                  </a:lnTo>
                  <a:lnTo>
                    <a:pt x="168605" y="823048"/>
                  </a:lnTo>
                  <a:close/>
                </a:path>
                <a:path w="915034" h="864235">
                  <a:moveTo>
                    <a:pt x="271157" y="759955"/>
                  </a:moveTo>
                  <a:lnTo>
                    <a:pt x="260413" y="718375"/>
                  </a:lnTo>
                  <a:lnTo>
                    <a:pt x="269506" y="700963"/>
                  </a:lnTo>
                  <a:lnTo>
                    <a:pt x="228180" y="700963"/>
                  </a:lnTo>
                  <a:lnTo>
                    <a:pt x="228180" y="746391"/>
                  </a:lnTo>
                  <a:lnTo>
                    <a:pt x="228180" y="764997"/>
                  </a:lnTo>
                  <a:lnTo>
                    <a:pt x="218986" y="770229"/>
                  </a:lnTo>
                  <a:lnTo>
                    <a:pt x="202526" y="770229"/>
                  </a:lnTo>
                  <a:lnTo>
                    <a:pt x="195948" y="763587"/>
                  </a:lnTo>
                  <a:lnTo>
                    <a:pt x="195948" y="746391"/>
                  </a:lnTo>
                  <a:lnTo>
                    <a:pt x="203873" y="739609"/>
                  </a:lnTo>
                  <a:lnTo>
                    <a:pt x="220256" y="739609"/>
                  </a:lnTo>
                  <a:lnTo>
                    <a:pt x="228180" y="746391"/>
                  </a:lnTo>
                  <a:lnTo>
                    <a:pt x="228180" y="700963"/>
                  </a:lnTo>
                  <a:lnTo>
                    <a:pt x="204939" y="700963"/>
                  </a:lnTo>
                  <a:lnTo>
                    <a:pt x="198780" y="702081"/>
                  </a:lnTo>
                  <a:lnTo>
                    <a:pt x="163626" y="722223"/>
                  </a:lnTo>
                  <a:lnTo>
                    <a:pt x="154051" y="752500"/>
                  </a:lnTo>
                  <a:lnTo>
                    <a:pt x="157949" y="775106"/>
                  </a:lnTo>
                  <a:lnTo>
                    <a:pt x="169227" y="793737"/>
                  </a:lnTo>
                  <a:lnTo>
                    <a:pt x="187210" y="806399"/>
                  </a:lnTo>
                  <a:lnTo>
                    <a:pt x="211264" y="811060"/>
                  </a:lnTo>
                  <a:lnTo>
                    <a:pt x="214350" y="811060"/>
                  </a:lnTo>
                  <a:lnTo>
                    <a:pt x="220167" y="811403"/>
                  </a:lnTo>
                  <a:lnTo>
                    <a:pt x="223113" y="808913"/>
                  </a:lnTo>
                  <a:lnTo>
                    <a:pt x="224028" y="809421"/>
                  </a:lnTo>
                  <a:lnTo>
                    <a:pt x="225501" y="810526"/>
                  </a:lnTo>
                  <a:lnTo>
                    <a:pt x="225501" y="821931"/>
                  </a:lnTo>
                  <a:lnTo>
                    <a:pt x="221170" y="827557"/>
                  </a:lnTo>
                  <a:lnTo>
                    <a:pt x="221056" y="827709"/>
                  </a:lnTo>
                  <a:lnTo>
                    <a:pt x="209918" y="827709"/>
                  </a:lnTo>
                  <a:lnTo>
                    <a:pt x="202095" y="827163"/>
                  </a:lnTo>
                  <a:lnTo>
                    <a:pt x="193852" y="825195"/>
                  </a:lnTo>
                  <a:lnTo>
                    <a:pt x="185496" y="821321"/>
                  </a:lnTo>
                  <a:lnTo>
                    <a:pt x="177330" y="815086"/>
                  </a:lnTo>
                  <a:lnTo>
                    <a:pt x="156337" y="844080"/>
                  </a:lnTo>
                  <a:lnTo>
                    <a:pt x="169443" y="853960"/>
                  </a:lnTo>
                  <a:lnTo>
                    <a:pt x="182473" y="859942"/>
                  </a:lnTo>
                  <a:lnTo>
                    <a:pt x="195503" y="862901"/>
                  </a:lnTo>
                  <a:lnTo>
                    <a:pt x="208572" y="863701"/>
                  </a:lnTo>
                  <a:lnTo>
                    <a:pt x="223837" y="862545"/>
                  </a:lnTo>
                  <a:lnTo>
                    <a:pt x="239306" y="858024"/>
                  </a:lnTo>
                  <a:lnTo>
                    <a:pt x="253479" y="848499"/>
                  </a:lnTo>
                  <a:lnTo>
                    <a:pt x="264820" y="832396"/>
                  </a:lnTo>
                  <a:lnTo>
                    <a:pt x="267030" y="827709"/>
                  </a:lnTo>
                  <a:lnTo>
                    <a:pt x="267106" y="827557"/>
                  </a:lnTo>
                  <a:lnTo>
                    <a:pt x="269011" y="820597"/>
                  </a:lnTo>
                  <a:lnTo>
                    <a:pt x="268960" y="808913"/>
                  </a:lnTo>
                  <a:lnTo>
                    <a:pt x="267373" y="800862"/>
                  </a:lnTo>
                  <a:lnTo>
                    <a:pt x="263144" y="792403"/>
                  </a:lnTo>
                  <a:lnTo>
                    <a:pt x="259334" y="788492"/>
                  </a:lnTo>
                  <a:lnTo>
                    <a:pt x="259334" y="785812"/>
                  </a:lnTo>
                  <a:lnTo>
                    <a:pt x="266039" y="777633"/>
                  </a:lnTo>
                  <a:lnTo>
                    <a:pt x="268592" y="770229"/>
                  </a:lnTo>
                  <a:lnTo>
                    <a:pt x="269532" y="767499"/>
                  </a:lnTo>
                  <a:lnTo>
                    <a:pt x="271157" y="759955"/>
                  </a:lnTo>
                  <a:close/>
                </a:path>
                <a:path w="915034" h="864235">
                  <a:moveTo>
                    <a:pt x="345440" y="702119"/>
                  </a:moveTo>
                  <a:lnTo>
                    <a:pt x="344081" y="702564"/>
                  </a:lnTo>
                  <a:lnTo>
                    <a:pt x="342036" y="702005"/>
                  </a:lnTo>
                  <a:lnTo>
                    <a:pt x="333844" y="702005"/>
                  </a:lnTo>
                  <a:lnTo>
                    <a:pt x="327710" y="705713"/>
                  </a:lnTo>
                  <a:lnTo>
                    <a:pt x="319112" y="709041"/>
                  </a:lnTo>
                  <a:lnTo>
                    <a:pt x="319112" y="702081"/>
                  </a:lnTo>
                  <a:lnTo>
                    <a:pt x="276313" y="702081"/>
                  </a:lnTo>
                  <a:lnTo>
                    <a:pt x="276313" y="823328"/>
                  </a:lnTo>
                  <a:lnTo>
                    <a:pt x="319176" y="823328"/>
                  </a:lnTo>
                  <a:lnTo>
                    <a:pt x="319176" y="765187"/>
                  </a:lnTo>
                  <a:lnTo>
                    <a:pt x="319341" y="757072"/>
                  </a:lnTo>
                  <a:lnTo>
                    <a:pt x="345440" y="741680"/>
                  </a:lnTo>
                  <a:lnTo>
                    <a:pt x="345440" y="702119"/>
                  </a:lnTo>
                  <a:close/>
                </a:path>
                <a:path w="915034" h="864235">
                  <a:moveTo>
                    <a:pt x="393801" y="702614"/>
                  </a:moveTo>
                  <a:lnTo>
                    <a:pt x="350443" y="702614"/>
                  </a:lnTo>
                  <a:lnTo>
                    <a:pt x="350443" y="822794"/>
                  </a:lnTo>
                  <a:lnTo>
                    <a:pt x="393801" y="822794"/>
                  </a:lnTo>
                  <a:lnTo>
                    <a:pt x="393801" y="702614"/>
                  </a:lnTo>
                  <a:close/>
                </a:path>
                <a:path w="915034" h="864235">
                  <a:moveTo>
                    <a:pt x="393801" y="652119"/>
                  </a:moveTo>
                  <a:lnTo>
                    <a:pt x="350443" y="652119"/>
                  </a:lnTo>
                  <a:lnTo>
                    <a:pt x="350443" y="689571"/>
                  </a:lnTo>
                  <a:lnTo>
                    <a:pt x="393801" y="689571"/>
                  </a:lnTo>
                  <a:lnTo>
                    <a:pt x="393801" y="652119"/>
                  </a:lnTo>
                  <a:close/>
                </a:path>
                <a:path w="915034" h="864235">
                  <a:moveTo>
                    <a:pt x="550316" y="668362"/>
                  </a:moveTo>
                  <a:lnTo>
                    <a:pt x="535774" y="660196"/>
                  </a:lnTo>
                  <a:lnTo>
                    <a:pt x="521119" y="654824"/>
                  </a:lnTo>
                  <a:lnTo>
                    <a:pt x="506628" y="651865"/>
                  </a:lnTo>
                  <a:lnTo>
                    <a:pt x="492569" y="650963"/>
                  </a:lnTo>
                  <a:lnTo>
                    <a:pt x="456984" y="657834"/>
                  </a:lnTo>
                  <a:lnTo>
                    <a:pt x="426885" y="676884"/>
                  </a:lnTo>
                  <a:lnTo>
                    <a:pt x="406057" y="705815"/>
                  </a:lnTo>
                  <a:lnTo>
                    <a:pt x="398284" y="742289"/>
                  </a:lnTo>
                  <a:lnTo>
                    <a:pt x="406057" y="778764"/>
                  </a:lnTo>
                  <a:lnTo>
                    <a:pt x="426885" y="807694"/>
                  </a:lnTo>
                  <a:lnTo>
                    <a:pt x="456984" y="826744"/>
                  </a:lnTo>
                  <a:lnTo>
                    <a:pt x="492569" y="833615"/>
                  </a:lnTo>
                  <a:lnTo>
                    <a:pt x="502805" y="833081"/>
                  </a:lnTo>
                  <a:lnTo>
                    <a:pt x="550265" y="814666"/>
                  </a:lnTo>
                  <a:lnTo>
                    <a:pt x="550265" y="739140"/>
                  </a:lnTo>
                  <a:lnTo>
                    <a:pt x="478955" y="739140"/>
                  </a:lnTo>
                  <a:lnTo>
                    <a:pt x="502589" y="768807"/>
                  </a:lnTo>
                  <a:lnTo>
                    <a:pt x="503123" y="786422"/>
                  </a:lnTo>
                  <a:lnTo>
                    <a:pt x="502653" y="786904"/>
                  </a:lnTo>
                  <a:lnTo>
                    <a:pt x="499516" y="787412"/>
                  </a:lnTo>
                  <a:lnTo>
                    <a:pt x="492836" y="787412"/>
                  </a:lnTo>
                  <a:lnTo>
                    <a:pt x="475678" y="784567"/>
                  </a:lnTo>
                  <a:lnTo>
                    <a:pt x="459930" y="776097"/>
                  </a:lnTo>
                  <a:lnTo>
                    <a:pt x="448411" y="762063"/>
                  </a:lnTo>
                  <a:lnTo>
                    <a:pt x="443953" y="742556"/>
                  </a:lnTo>
                  <a:lnTo>
                    <a:pt x="448208" y="723684"/>
                  </a:lnTo>
                  <a:lnTo>
                    <a:pt x="459384" y="709396"/>
                  </a:lnTo>
                  <a:lnTo>
                    <a:pt x="475145" y="700328"/>
                  </a:lnTo>
                  <a:lnTo>
                    <a:pt x="493115" y="697166"/>
                  </a:lnTo>
                  <a:lnTo>
                    <a:pt x="501319" y="697953"/>
                  </a:lnTo>
                  <a:lnTo>
                    <a:pt x="510565" y="700328"/>
                  </a:lnTo>
                  <a:lnTo>
                    <a:pt x="519557" y="704354"/>
                  </a:lnTo>
                  <a:lnTo>
                    <a:pt x="526986" y="710057"/>
                  </a:lnTo>
                  <a:lnTo>
                    <a:pt x="550316" y="668362"/>
                  </a:lnTo>
                  <a:close/>
                </a:path>
                <a:path w="915034" h="864235">
                  <a:moveTo>
                    <a:pt x="682739" y="762215"/>
                  </a:moveTo>
                  <a:lnTo>
                    <a:pt x="667867" y="721906"/>
                  </a:lnTo>
                  <a:lnTo>
                    <a:pt x="639762" y="703541"/>
                  </a:lnTo>
                  <a:lnTo>
                    <a:pt x="639762" y="762749"/>
                  </a:lnTo>
                  <a:lnTo>
                    <a:pt x="637946" y="771232"/>
                  </a:lnTo>
                  <a:lnTo>
                    <a:pt x="633183" y="777659"/>
                  </a:lnTo>
                  <a:lnTo>
                    <a:pt x="626465" y="781735"/>
                  </a:lnTo>
                  <a:lnTo>
                    <a:pt x="618807" y="783170"/>
                  </a:lnTo>
                  <a:lnTo>
                    <a:pt x="610539" y="781532"/>
                  </a:lnTo>
                  <a:lnTo>
                    <a:pt x="603897" y="777113"/>
                  </a:lnTo>
                  <a:lnTo>
                    <a:pt x="599465" y="770610"/>
                  </a:lnTo>
                  <a:lnTo>
                    <a:pt x="597852" y="762749"/>
                  </a:lnTo>
                  <a:lnTo>
                    <a:pt x="599655" y="754265"/>
                  </a:lnTo>
                  <a:lnTo>
                    <a:pt x="604418" y="747839"/>
                  </a:lnTo>
                  <a:lnTo>
                    <a:pt x="611136" y="743762"/>
                  </a:lnTo>
                  <a:lnTo>
                    <a:pt x="618807" y="742340"/>
                  </a:lnTo>
                  <a:lnTo>
                    <a:pt x="627062" y="743966"/>
                  </a:lnTo>
                  <a:lnTo>
                    <a:pt x="633717" y="748385"/>
                  </a:lnTo>
                  <a:lnTo>
                    <a:pt x="638149" y="754888"/>
                  </a:lnTo>
                  <a:lnTo>
                    <a:pt x="639648" y="762215"/>
                  </a:lnTo>
                  <a:lnTo>
                    <a:pt x="639762" y="762749"/>
                  </a:lnTo>
                  <a:lnTo>
                    <a:pt x="639762" y="703541"/>
                  </a:lnTo>
                  <a:lnTo>
                    <a:pt x="625551" y="698830"/>
                  </a:lnTo>
                  <a:lnTo>
                    <a:pt x="619112" y="698296"/>
                  </a:lnTo>
                  <a:lnTo>
                    <a:pt x="616826" y="698030"/>
                  </a:lnTo>
                  <a:lnTo>
                    <a:pt x="568134" y="721906"/>
                  </a:lnTo>
                  <a:lnTo>
                    <a:pt x="554342" y="762215"/>
                  </a:lnTo>
                  <a:lnTo>
                    <a:pt x="559244" y="786879"/>
                  </a:lnTo>
                  <a:lnTo>
                    <a:pt x="572757" y="807224"/>
                  </a:lnTo>
                  <a:lnTo>
                    <a:pt x="593039" y="821042"/>
                  </a:lnTo>
                  <a:lnTo>
                    <a:pt x="618274" y="826147"/>
                  </a:lnTo>
                  <a:lnTo>
                    <a:pt x="642734" y="821245"/>
                  </a:lnTo>
                  <a:lnTo>
                    <a:pt x="663295" y="807745"/>
                  </a:lnTo>
                  <a:lnTo>
                    <a:pt x="677456" y="787476"/>
                  </a:lnTo>
                  <a:lnTo>
                    <a:pt x="678357" y="783170"/>
                  </a:lnTo>
                  <a:lnTo>
                    <a:pt x="682625" y="762749"/>
                  </a:lnTo>
                  <a:lnTo>
                    <a:pt x="682739" y="762215"/>
                  </a:lnTo>
                  <a:close/>
                </a:path>
                <a:path w="915034" h="864235">
                  <a:moveTo>
                    <a:pt x="700646" y="57975"/>
                  </a:moveTo>
                  <a:lnTo>
                    <a:pt x="696112" y="35433"/>
                  </a:lnTo>
                  <a:lnTo>
                    <a:pt x="683742" y="16992"/>
                  </a:lnTo>
                  <a:lnTo>
                    <a:pt x="665403" y="4559"/>
                  </a:lnTo>
                  <a:lnTo>
                    <a:pt x="642912" y="0"/>
                  </a:lnTo>
                  <a:lnTo>
                    <a:pt x="252984" y="0"/>
                  </a:lnTo>
                  <a:lnTo>
                    <a:pt x="230492" y="4559"/>
                  </a:lnTo>
                  <a:lnTo>
                    <a:pt x="212140" y="16992"/>
                  </a:lnTo>
                  <a:lnTo>
                    <a:pt x="199771" y="35433"/>
                  </a:lnTo>
                  <a:lnTo>
                    <a:pt x="195249" y="57975"/>
                  </a:lnTo>
                  <a:lnTo>
                    <a:pt x="195249" y="530796"/>
                  </a:lnTo>
                  <a:lnTo>
                    <a:pt x="199771" y="553351"/>
                  </a:lnTo>
                  <a:lnTo>
                    <a:pt x="212140" y="571779"/>
                  </a:lnTo>
                  <a:lnTo>
                    <a:pt x="230492" y="584212"/>
                  </a:lnTo>
                  <a:lnTo>
                    <a:pt x="252984" y="588772"/>
                  </a:lnTo>
                  <a:lnTo>
                    <a:pt x="642912" y="588772"/>
                  </a:lnTo>
                  <a:lnTo>
                    <a:pt x="665403" y="584212"/>
                  </a:lnTo>
                  <a:lnTo>
                    <a:pt x="683742" y="571779"/>
                  </a:lnTo>
                  <a:lnTo>
                    <a:pt x="696112" y="553351"/>
                  </a:lnTo>
                  <a:lnTo>
                    <a:pt x="700646" y="530796"/>
                  </a:lnTo>
                  <a:lnTo>
                    <a:pt x="700646" y="57975"/>
                  </a:lnTo>
                  <a:close/>
                </a:path>
                <a:path w="915034" h="864235">
                  <a:moveTo>
                    <a:pt x="729716" y="653186"/>
                  </a:moveTo>
                  <a:lnTo>
                    <a:pt x="686904" y="653186"/>
                  </a:lnTo>
                  <a:lnTo>
                    <a:pt x="686904" y="822248"/>
                  </a:lnTo>
                  <a:lnTo>
                    <a:pt x="729716" y="822248"/>
                  </a:lnTo>
                  <a:lnTo>
                    <a:pt x="729716" y="653186"/>
                  </a:lnTo>
                  <a:close/>
                </a:path>
                <a:path w="915034" h="864235">
                  <a:moveTo>
                    <a:pt x="741680" y="11772"/>
                  </a:moveTo>
                  <a:lnTo>
                    <a:pt x="739241" y="11099"/>
                  </a:lnTo>
                  <a:lnTo>
                    <a:pt x="739241" y="13690"/>
                  </a:lnTo>
                  <a:lnTo>
                    <a:pt x="739241" y="18249"/>
                  </a:lnTo>
                  <a:lnTo>
                    <a:pt x="735457" y="17843"/>
                  </a:lnTo>
                  <a:lnTo>
                    <a:pt x="730364" y="17843"/>
                  </a:lnTo>
                  <a:lnTo>
                    <a:pt x="730364" y="13360"/>
                  </a:lnTo>
                  <a:lnTo>
                    <a:pt x="736879" y="13360"/>
                  </a:lnTo>
                  <a:lnTo>
                    <a:pt x="739241" y="13690"/>
                  </a:lnTo>
                  <a:lnTo>
                    <a:pt x="739241" y="11099"/>
                  </a:lnTo>
                  <a:lnTo>
                    <a:pt x="738632" y="10922"/>
                  </a:lnTo>
                  <a:lnTo>
                    <a:pt x="727925" y="10922"/>
                  </a:lnTo>
                  <a:lnTo>
                    <a:pt x="727925" y="28308"/>
                  </a:lnTo>
                  <a:lnTo>
                    <a:pt x="730364" y="28308"/>
                  </a:lnTo>
                  <a:lnTo>
                    <a:pt x="730364" y="20281"/>
                  </a:lnTo>
                  <a:lnTo>
                    <a:pt x="733298" y="20281"/>
                  </a:lnTo>
                  <a:lnTo>
                    <a:pt x="738505" y="28308"/>
                  </a:lnTo>
                  <a:lnTo>
                    <a:pt x="741438" y="28308"/>
                  </a:lnTo>
                  <a:lnTo>
                    <a:pt x="736193" y="20281"/>
                  </a:lnTo>
                  <a:lnTo>
                    <a:pt x="739140" y="20281"/>
                  </a:lnTo>
                  <a:lnTo>
                    <a:pt x="741680" y="18935"/>
                  </a:lnTo>
                  <a:lnTo>
                    <a:pt x="741680" y="18249"/>
                  </a:lnTo>
                  <a:lnTo>
                    <a:pt x="741680" y="13360"/>
                  </a:lnTo>
                  <a:lnTo>
                    <a:pt x="741680" y="11772"/>
                  </a:lnTo>
                  <a:close/>
                </a:path>
                <a:path w="915034" h="864235">
                  <a:moveTo>
                    <a:pt x="749833" y="10922"/>
                  </a:moveTo>
                  <a:lnTo>
                    <a:pt x="747382" y="8458"/>
                  </a:lnTo>
                  <a:lnTo>
                    <a:pt x="747382" y="12217"/>
                  </a:lnTo>
                  <a:lnTo>
                    <a:pt x="747382" y="27203"/>
                  </a:lnTo>
                  <a:lnTo>
                    <a:pt x="741159" y="33147"/>
                  </a:lnTo>
                  <a:lnTo>
                    <a:pt x="726579" y="33147"/>
                  </a:lnTo>
                  <a:lnTo>
                    <a:pt x="720344" y="27203"/>
                  </a:lnTo>
                  <a:lnTo>
                    <a:pt x="720344" y="12217"/>
                  </a:lnTo>
                  <a:lnTo>
                    <a:pt x="726579" y="6273"/>
                  </a:lnTo>
                  <a:lnTo>
                    <a:pt x="741159" y="6273"/>
                  </a:lnTo>
                  <a:lnTo>
                    <a:pt x="747382" y="12217"/>
                  </a:lnTo>
                  <a:lnTo>
                    <a:pt x="747382" y="8458"/>
                  </a:lnTo>
                  <a:lnTo>
                    <a:pt x="745223" y="6273"/>
                  </a:lnTo>
                  <a:lnTo>
                    <a:pt x="742784" y="3835"/>
                  </a:lnTo>
                  <a:lnTo>
                    <a:pt x="724954" y="3835"/>
                  </a:lnTo>
                  <a:lnTo>
                    <a:pt x="717905" y="10922"/>
                  </a:lnTo>
                  <a:lnTo>
                    <a:pt x="717905" y="28549"/>
                  </a:lnTo>
                  <a:lnTo>
                    <a:pt x="724954" y="35598"/>
                  </a:lnTo>
                  <a:lnTo>
                    <a:pt x="742784" y="35598"/>
                  </a:lnTo>
                  <a:lnTo>
                    <a:pt x="745236" y="33147"/>
                  </a:lnTo>
                  <a:lnTo>
                    <a:pt x="749833" y="28549"/>
                  </a:lnTo>
                  <a:lnTo>
                    <a:pt x="749833" y="10922"/>
                  </a:lnTo>
                  <a:close/>
                </a:path>
                <a:path w="915034" h="864235">
                  <a:moveTo>
                    <a:pt x="867308" y="653542"/>
                  </a:moveTo>
                  <a:lnTo>
                    <a:pt x="824992" y="653542"/>
                  </a:lnTo>
                  <a:lnTo>
                    <a:pt x="824953" y="699198"/>
                  </a:lnTo>
                  <a:lnTo>
                    <a:pt x="824496" y="699198"/>
                  </a:lnTo>
                  <a:lnTo>
                    <a:pt x="824103" y="699655"/>
                  </a:lnTo>
                  <a:lnTo>
                    <a:pt x="818502" y="697509"/>
                  </a:lnTo>
                  <a:lnTo>
                    <a:pt x="818502" y="757402"/>
                  </a:lnTo>
                  <a:lnTo>
                    <a:pt x="816838" y="765568"/>
                  </a:lnTo>
                  <a:lnTo>
                    <a:pt x="812469" y="772071"/>
                  </a:lnTo>
                  <a:lnTo>
                    <a:pt x="805903" y="776478"/>
                  </a:lnTo>
                  <a:lnTo>
                    <a:pt x="797826" y="778090"/>
                  </a:lnTo>
                  <a:lnTo>
                    <a:pt x="790016" y="776478"/>
                  </a:lnTo>
                  <a:lnTo>
                    <a:pt x="783196" y="772071"/>
                  </a:lnTo>
                  <a:lnTo>
                    <a:pt x="778421" y="765568"/>
                  </a:lnTo>
                  <a:lnTo>
                    <a:pt x="776605" y="757669"/>
                  </a:lnTo>
                  <a:lnTo>
                    <a:pt x="778421" y="749414"/>
                  </a:lnTo>
                  <a:lnTo>
                    <a:pt x="783196" y="742772"/>
                  </a:lnTo>
                  <a:lnTo>
                    <a:pt x="789978" y="738352"/>
                  </a:lnTo>
                  <a:lnTo>
                    <a:pt x="797826" y="736727"/>
                  </a:lnTo>
                  <a:lnTo>
                    <a:pt x="805903" y="738352"/>
                  </a:lnTo>
                  <a:lnTo>
                    <a:pt x="812482" y="742772"/>
                  </a:lnTo>
                  <a:lnTo>
                    <a:pt x="816914" y="749414"/>
                  </a:lnTo>
                  <a:lnTo>
                    <a:pt x="818502" y="757402"/>
                  </a:lnTo>
                  <a:lnTo>
                    <a:pt x="818502" y="697509"/>
                  </a:lnTo>
                  <a:lnTo>
                    <a:pt x="817740" y="697217"/>
                  </a:lnTo>
                  <a:lnTo>
                    <a:pt x="811339" y="695553"/>
                  </a:lnTo>
                  <a:lnTo>
                    <a:pt x="804824" y="694601"/>
                  </a:lnTo>
                  <a:lnTo>
                    <a:pt x="798093" y="694283"/>
                  </a:lnTo>
                  <a:lnTo>
                    <a:pt x="773455" y="699058"/>
                  </a:lnTo>
                  <a:lnTo>
                    <a:pt x="753110" y="712279"/>
                  </a:lnTo>
                  <a:lnTo>
                    <a:pt x="739267" y="732358"/>
                  </a:lnTo>
                  <a:lnTo>
                    <a:pt x="734225" y="757402"/>
                  </a:lnTo>
                  <a:lnTo>
                    <a:pt x="734161" y="757669"/>
                  </a:lnTo>
                  <a:lnTo>
                    <a:pt x="739063" y="782345"/>
                  </a:lnTo>
                  <a:lnTo>
                    <a:pt x="752563" y="802690"/>
                  </a:lnTo>
                  <a:lnTo>
                    <a:pt x="772833" y="816508"/>
                  </a:lnTo>
                  <a:lnTo>
                    <a:pt x="798093" y="821601"/>
                  </a:lnTo>
                  <a:lnTo>
                    <a:pt x="804278" y="821309"/>
                  </a:lnTo>
                  <a:lnTo>
                    <a:pt x="810945" y="820369"/>
                  </a:lnTo>
                  <a:lnTo>
                    <a:pt x="817930" y="818692"/>
                  </a:lnTo>
                  <a:lnTo>
                    <a:pt x="825055" y="816178"/>
                  </a:lnTo>
                  <a:lnTo>
                    <a:pt x="825055" y="822604"/>
                  </a:lnTo>
                  <a:lnTo>
                    <a:pt x="867308" y="822604"/>
                  </a:lnTo>
                  <a:lnTo>
                    <a:pt x="867308" y="816178"/>
                  </a:lnTo>
                  <a:lnTo>
                    <a:pt x="867308" y="778090"/>
                  </a:lnTo>
                  <a:lnTo>
                    <a:pt x="867308" y="736727"/>
                  </a:lnTo>
                  <a:lnTo>
                    <a:pt x="867308" y="699655"/>
                  </a:lnTo>
                  <a:lnTo>
                    <a:pt x="867308" y="653542"/>
                  </a:lnTo>
                  <a:close/>
                </a:path>
                <a:path w="915034" h="864235">
                  <a:moveTo>
                    <a:pt x="906259" y="644893"/>
                  </a:moveTo>
                  <a:lnTo>
                    <a:pt x="903820" y="644220"/>
                  </a:lnTo>
                  <a:lnTo>
                    <a:pt x="903820" y="646811"/>
                  </a:lnTo>
                  <a:lnTo>
                    <a:pt x="903820" y="651370"/>
                  </a:lnTo>
                  <a:lnTo>
                    <a:pt x="900036" y="650963"/>
                  </a:lnTo>
                  <a:lnTo>
                    <a:pt x="894943" y="650963"/>
                  </a:lnTo>
                  <a:lnTo>
                    <a:pt x="894943" y="646480"/>
                  </a:lnTo>
                  <a:lnTo>
                    <a:pt x="901458" y="646480"/>
                  </a:lnTo>
                  <a:lnTo>
                    <a:pt x="903820" y="646811"/>
                  </a:lnTo>
                  <a:lnTo>
                    <a:pt x="903820" y="644220"/>
                  </a:lnTo>
                  <a:lnTo>
                    <a:pt x="903211" y="644042"/>
                  </a:lnTo>
                  <a:lnTo>
                    <a:pt x="892505" y="644042"/>
                  </a:lnTo>
                  <a:lnTo>
                    <a:pt x="892505" y="661428"/>
                  </a:lnTo>
                  <a:lnTo>
                    <a:pt x="894943" y="661428"/>
                  </a:lnTo>
                  <a:lnTo>
                    <a:pt x="894943" y="653402"/>
                  </a:lnTo>
                  <a:lnTo>
                    <a:pt x="897877" y="653402"/>
                  </a:lnTo>
                  <a:lnTo>
                    <a:pt x="903084" y="661428"/>
                  </a:lnTo>
                  <a:lnTo>
                    <a:pt x="906018" y="661428"/>
                  </a:lnTo>
                  <a:lnTo>
                    <a:pt x="900772" y="653402"/>
                  </a:lnTo>
                  <a:lnTo>
                    <a:pt x="903719" y="653402"/>
                  </a:lnTo>
                  <a:lnTo>
                    <a:pt x="906259" y="652068"/>
                  </a:lnTo>
                  <a:lnTo>
                    <a:pt x="906259" y="651370"/>
                  </a:lnTo>
                  <a:lnTo>
                    <a:pt x="906259" y="646480"/>
                  </a:lnTo>
                  <a:lnTo>
                    <a:pt x="906259" y="644893"/>
                  </a:lnTo>
                  <a:close/>
                </a:path>
                <a:path w="915034" h="864235">
                  <a:moveTo>
                    <a:pt x="914412" y="644042"/>
                  </a:moveTo>
                  <a:lnTo>
                    <a:pt x="911961" y="641578"/>
                  </a:lnTo>
                  <a:lnTo>
                    <a:pt x="911961" y="645350"/>
                  </a:lnTo>
                  <a:lnTo>
                    <a:pt x="911961" y="660323"/>
                  </a:lnTo>
                  <a:lnTo>
                    <a:pt x="905738" y="666267"/>
                  </a:lnTo>
                  <a:lnTo>
                    <a:pt x="891159" y="666267"/>
                  </a:lnTo>
                  <a:lnTo>
                    <a:pt x="884923" y="660323"/>
                  </a:lnTo>
                  <a:lnTo>
                    <a:pt x="884923" y="645350"/>
                  </a:lnTo>
                  <a:lnTo>
                    <a:pt x="891159" y="639406"/>
                  </a:lnTo>
                  <a:lnTo>
                    <a:pt x="905738" y="639406"/>
                  </a:lnTo>
                  <a:lnTo>
                    <a:pt x="911961" y="645350"/>
                  </a:lnTo>
                  <a:lnTo>
                    <a:pt x="911961" y="641578"/>
                  </a:lnTo>
                  <a:lnTo>
                    <a:pt x="909815" y="639406"/>
                  </a:lnTo>
                  <a:lnTo>
                    <a:pt x="907364" y="636955"/>
                  </a:lnTo>
                  <a:lnTo>
                    <a:pt x="889533" y="636955"/>
                  </a:lnTo>
                  <a:lnTo>
                    <a:pt x="882484" y="644042"/>
                  </a:lnTo>
                  <a:lnTo>
                    <a:pt x="882484" y="661670"/>
                  </a:lnTo>
                  <a:lnTo>
                    <a:pt x="889533" y="668718"/>
                  </a:lnTo>
                  <a:lnTo>
                    <a:pt x="907364" y="668718"/>
                  </a:lnTo>
                  <a:lnTo>
                    <a:pt x="909815" y="666267"/>
                  </a:lnTo>
                  <a:lnTo>
                    <a:pt x="914412" y="661670"/>
                  </a:lnTo>
                  <a:lnTo>
                    <a:pt x="914412" y="644042"/>
                  </a:lnTo>
                  <a:close/>
                </a:path>
              </a:pathLst>
            </a:custGeom>
            <a:solidFill>
              <a:srgbClr val="FFFFFF"/>
            </a:solidFill>
          </p:spPr>
          <p:txBody>
            <a:bodyPr wrap="square" lIns="0" tIns="0" rIns="0" bIns="0" rtlCol="0"/>
            <a:lstStyle/>
            <a:p>
              <a:endParaRPr sz="1350">
                <a:solidFill>
                  <a:prstClr val="black"/>
                </a:solidFill>
                <a:latin typeface="Calibri" panose="020F0502020204030204"/>
              </a:endParaRPr>
            </a:p>
          </p:txBody>
        </p:sp>
        <p:sp>
          <p:nvSpPr>
            <p:cNvPr id="8" name="object 8"/>
            <p:cNvSpPr/>
            <p:nvPr/>
          </p:nvSpPr>
          <p:spPr>
            <a:xfrm>
              <a:off x="11153119" y="257928"/>
              <a:ext cx="386080" cy="431800"/>
            </a:xfrm>
            <a:custGeom>
              <a:avLst/>
              <a:gdLst/>
              <a:ahLst/>
              <a:cxnLst/>
              <a:rect l="l" t="t" r="r" b="b"/>
              <a:pathLst>
                <a:path w="386079" h="431800">
                  <a:moveTo>
                    <a:pt x="82191" y="0"/>
                  </a:moveTo>
                  <a:lnTo>
                    <a:pt x="39748" y="1445"/>
                  </a:lnTo>
                  <a:lnTo>
                    <a:pt x="0" y="6066"/>
                  </a:lnTo>
                  <a:lnTo>
                    <a:pt x="0" y="221000"/>
                  </a:lnTo>
                  <a:lnTo>
                    <a:pt x="10902" y="207682"/>
                  </a:lnTo>
                  <a:lnTo>
                    <a:pt x="23025" y="200842"/>
                  </a:lnTo>
                  <a:lnTo>
                    <a:pt x="44005" y="198323"/>
                  </a:lnTo>
                  <a:lnTo>
                    <a:pt x="81483" y="197963"/>
                  </a:lnTo>
                  <a:lnTo>
                    <a:pt x="122927" y="207162"/>
                  </a:lnTo>
                  <a:lnTo>
                    <a:pt x="169497" y="251026"/>
                  </a:lnTo>
                  <a:lnTo>
                    <a:pt x="186067" y="291408"/>
                  </a:lnTo>
                  <a:lnTo>
                    <a:pt x="189534" y="337320"/>
                  </a:lnTo>
                  <a:lnTo>
                    <a:pt x="189036" y="367775"/>
                  </a:lnTo>
                  <a:lnTo>
                    <a:pt x="189091" y="398507"/>
                  </a:lnTo>
                  <a:lnTo>
                    <a:pt x="189534" y="431795"/>
                  </a:lnTo>
                  <a:lnTo>
                    <a:pt x="385572" y="431795"/>
                  </a:lnTo>
                  <a:lnTo>
                    <a:pt x="385572" y="258783"/>
                  </a:lnTo>
                  <a:lnTo>
                    <a:pt x="364079" y="175844"/>
                  </a:lnTo>
                  <a:lnTo>
                    <a:pt x="342031" y="126671"/>
                  </a:lnTo>
                  <a:lnTo>
                    <a:pt x="306031" y="91891"/>
                  </a:lnTo>
                  <a:lnTo>
                    <a:pt x="242684" y="52129"/>
                  </a:lnTo>
                  <a:lnTo>
                    <a:pt x="181959" y="21599"/>
                  </a:lnTo>
                  <a:lnTo>
                    <a:pt x="129028" y="5470"/>
                  </a:lnTo>
                  <a:lnTo>
                    <a:pt x="82191" y="0"/>
                  </a:lnTo>
                  <a:close/>
                </a:path>
              </a:pathLst>
            </a:custGeom>
            <a:solidFill>
              <a:srgbClr val="84BD41"/>
            </a:solidFill>
          </p:spPr>
          <p:txBody>
            <a:bodyPr wrap="square" lIns="0" tIns="0" rIns="0" bIns="0" rtlCol="0"/>
            <a:lstStyle/>
            <a:p>
              <a:endParaRPr sz="1350">
                <a:solidFill>
                  <a:prstClr val="black"/>
                </a:solidFill>
                <a:latin typeface="Calibri" panose="020F0502020204030204"/>
              </a:endParaRPr>
            </a:p>
          </p:txBody>
        </p:sp>
        <p:sp>
          <p:nvSpPr>
            <p:cNvPr id="9" name="object 9"/>
            <p:cNvSpPr/>
            <p:nvPr/>
          </p:nvSpPr>
          <p:spPr>
            <a:xfrm>
              <a:off x="11342658" y="122877"/>
              <a:ext cx="196850" cy="394335"/>
            </a:xfrm>
            <a:custGeom>
              <a:avLst/>
              <a:gdLst/>
              <a:ahLst/>
              <a:cxnLst/>
              <a:rect l="l" t="t" r="r" b="b"/>
              <a:pathLst>
                <a:path w="196850" h="394334">
                  <a:moveTo>
                    <a:pt x="95656" y="0"/>
                  </a:moveTo>
                  <a:lnTo>
                    <a:pt x="62273" y="5525"/>
                  </a:lnTo>
                  <a:lnTo>
                    <a:pt x="31440" y="21178"/>
                  </a:lnTo>
                  <a:lnTo>
                    <a:pt x="8800" y="45578"/>
                  </a:lnTo>
                  <a:lnTo>
                    <a:pt x="0" y="77342"/>
                  </a:lnTo>
                  <a:lnTo>
                    <a:pt x="0" y="157060"/>
                  </a:lnTo>
                  <a:lnTo>
                    <a:pt x="4557" y="157061"/>
                  </a:lnTo>
                  <a:lnTo>
                    <a:pt x="20073" y="161934"/>
                  </a:lnTo>
                  <a:lnTo>
                    <a:pt x="95059" y="215518"/>
                  </a:lnTo>
                  <a:lnTo>
                    <a:pt x="137837" y="254838"/>
                  </a:lnTo>
                  <a:lnTo>
                    <a:pt x="162675" y="286519"/>
                  </a:lnTo>
                  <a:lnTo>
                    <a:pt x="179096" y="327281"/>
                  </a:lnTo>
                  <a:lnTo>
                    <a:pt x="196621" y="393839"/>
                  </a:lnTo>
                  <a:lnTo>
                    <a:pt x="196621" y="93294"/>
                  </a:lnTo>
                  <a:lnTo>
                    <a:pt x="186989" y="52308"/>
                  </a:lnTo>
                  <a:lnTo>
                    <a:pt x="162521" y="23172"/>
                  </a:lnTo>
                  <a:lnTo>
                    <a:pt x="129863" y="5774"/>
                  </a:lnTo>
                  <a:lnTo>
                    <a:pt x="95656" y="0"/>
                  </a:lnTo>
                  <a:close/>
                </a:path>
              </a:pathLst>
            </a:custGeom>
            <a:solidFill>
              <a:srgbClr val="FFC82D"/>
            </a:solidFill>
          </p:spPr>
          <p:txBody>
            <a:bodyPr wrap="square" lIns="0" tIns="0" rIns="0" bIns="0" rtlCol="0"/>
            <a:lstStyle/>
            <a:p>
              <a:endParaRPr sz="1350">
                <a:solidFill>
                  <a:prstClr val="black"/>
                </a:solidFill>
                <a:latin typeface="Calibri" panose="020F0502020204030204"/>
              </a:endParaRPr>
            </a:p>
          </p:txBody>
        </p:sp>
        <p:sp>
          <p:nvSpPr>
            <p:cNvPr id="10" name="object 10"/>
            <p:cNvSpPr/>
            <p:nvPr/>
          </p:nvSpPr>
          <p:spPr>
            <a:xfrm>
              <a:off x="11537807" y="257152"/>
              <a:ext cx="113664" cy="280035"/>
            </a:xfrm>
            <a:custGeom>
              <a:avLst/>
              <a:gdLst/>
              <a:ahLst/>
              <a:cxnLst/>
              <a:rect l="l" t="t" r="r" b="b"/>
              <a:pathLst>
                <a:path w="113665" h="280034">
                  <a:moveTo>
                    <a:pt x="80247" y="0"/>
                  </a:moveTo>
                  <a:lnTo>
                    <a:pt x="57529" y="1489"/>
                  </a:lnTo>
                  <a:lnTo>
                    <a:pt x="34313" y="7795"/>
                  </a:lnTo>
                  <a:lnTo>
                    <a:pt x="0" y="20718"/>
                  </a:lnTo>
                  <a:lnTo>
                    <a:pt x="2654" y="279633"/>
                  </a:lnTo>
                  <a:lnTo>
                    <a:pt x="18977" y="244623"/>
                  </a:lnTo>
                  <a:lnTo>
                    <a:pt x="31368" y="225388"/>
                  </a:lnTo>
                  <a:lnTo>
                    <a:pt x="46084" y="215121"/>
                  </a:lnTo>
                  <a:lnTo>
                    <a:pt x="69380" y="207014"/>
                  </a:lnTo>
                  <a:lnTo>
                    <a:pt x="92895" y="200673"/>
                  </a:lnTo>
                  <a:lnTo>
                    <a:pt x="106059" y="198818"/>
                  </a:lnTo>
                  <a:lnTo>
                    <a:pt x="111805" y="199290"/>
                  </a:lnTo>
                  <a:lnTo>
                    <a:pt x="113068" y="199928"/>
                  </a:lnTo>
                  <a:lnTo>
                    <a:pt x="113068" y="1528"/>
                  </a:lnTo>
                  <a:lnTo>
                    <a:pt x="80247" y="0"/>
                  </a:lnTo>
                  <a:close/>
                </a:path>
              </a:pathLst>
            </a:custGeom>
            <a:solidFill>
              <a:srgbClr val="046B38"/>
            </a:solidFill>
          </p:spPr>
          <p:txBody>
            <a:bodyPr wrap="square" lIns="0" tIns="0" rIns="0" bIns="0" rtlCol="0"/>
            <a:lstStyle/>
            <a:p>
              <a:endParaRPr sz="1350">
                <a:solidFill>
                  <a:prstClr val="black"/>
                </a:solidFill>
                <a:latin typeface="Calibri" panose="020F0502020204030204"/>
              </a:endParaRPr>
            </a:p>
          </p:txBody>
        </p:sp>
        <p:sp>
          <p:nvSpPr>
            <p:cNvPr id="11" name="object 11"/>
            <p:cNvSpPr/>
            <p:nvPr/>
          </p:nvSpPr>
          <p:spPr>
            <a:xfrm>
              <a:off x="11146635" y="100672"/>
              <a:ext cx="514350" cy="598805"/>
            </a:xfrm>
            <a:custGeom>
              <a:avLst/>
              <a:gdLst/>
              <a:ahLst/>
              <a:cxnLst/>
              <a:rect l="l" t="t" r="r" b="b"/>
              <a:pathLst>
                <a:path w="514350" h="598805">
                  <a:moveTo>
                    <a:pt x="455256" y="0"/>
                  </a:moveTo>
                  <a:lnTo>
                    <a:pt x="58712" y="0"/>
                  </a:lnTo>
                  <a:lnTo>
                    <a:pt x="35843" y="4637"/>
                  </a:lnTo>
                  <a:lnTo>
                    <a:pt x="17183" y="17279"/>
                  </a:lnTo>
                  <a:lnTo>
                    <a:pt x="4608" y="36020"/>
                  </a:lnTo>
                  <a:lnTo>
                    <a:pt x="0" y="58953"/>
                  </a:lnTo>
                  <a:lnTo>
                    <a:pt x="0" y="539800"/>
                  </a:lnTo>
                  <a:lnTo>
                    <a:pt x="4608" y="562733"/>
                  </a:lnTo>
                  <a:lnTo>
                    <a:pt x="17183" y="581474"/>
                  </a:lnTo>
                  <a:lnTo>
                    <a:pt x="35843" y="594116"/>
                  </a:lnTo>
                  <a:lnTo>
                    <a:pt x="58712" y="598754"/>
                  </a:lnTo>
                  <a:lnTo>
                    <a:pt x="455256" y="598754"/>
                  </a:lnTo>
                  <a:lnTo>
                    <a:pt x="478125" y="594116"/>
                  </a:lnTo>
                  <a:lnTo>
                    <a:pt x="494637" y="582929"/>
                  </a:lnTo>
                  <a:lnTo>
                    <a:pt x="58712" y="582929"/>
                  </a:lnTo>
                  <a:lnTo>
                    <a:pt x="42034" y="579545"/>
                  </a:lnTo>
                  <a:lnTo>
                    <a:pt x="28400" y="570309"/>
                  </a:lnTo>
                  <a:lnTo>
                    <a:pt x="19200" y="556601"/>
                  </a:lnTo>
                  <a:lnTo>
                    <a:pt x="15824" y="539800"/>
                  </a:lnTo>
                  <a:lnTo>
                    <a:pt x="15824" y="381406"/>
                  </a:lnTo>
                  <a:lnTo>
                    <a:pt x="29886" y="373032"/>
                  </a:lnTo>
                  <a:lnTo>
                    <a:pt x="45196" y="366795"/>
                  </a:lnTo>
                  <a:lnTo>
                    <a:pt x="61558" y="362900"/>
                  </a:lnTo>
                  <a:lnTo>
                    <a:pt x="64949" y="362635"/>
                  </a:lnTo>
                  <a:lnTo>
                    <a:pt x="15824" y="362635"/>
                  </a:lnTo>
                  <a:lnTo>
                    <a:pt x="15824" y="308292"/>
                  </a:lnTo>
                  <a:lnTo>
                    <a:pt x="30772" y="303291"/>
                  </a:lnTo>
                  <a:lnTo>
                    <a:pt x="46291" y="299632"/>
                  </a:lnTo>
                  <a:lnTo>
                    <a:pt x="62315" y="297385"/>
                  </a:lnTo>
                  <a:lnTo>
                    <a:pt x="78778" y="296621"/>
                  </a:lnTo>
                  <a:lnTo>
                    <a:pt x="152664" y="296621"/>
                  </a:lnTo>
                  <a:lnTo>
                    <a:pt x="138202" y="291452"/>
                  </a:lnTo>
                  <a:lnTo>
                    <a:pt x="15824" y="291452"/>
                  </a:lnTo>
                  <a:lnTo>
                    <a:pt x="15824" y="240906"/>
                  </a:lnTo>
                  <a:lnTo>
                    <a:pt x="30833" y="237339"/>
                  </a:lnTo>
                  <a:lnTo>
                    <a:pt x="46643" y="234648"/>
                  </a:lnTo>
                  <a:lnTo>
                    <a:pt x="62562" y="233033"/>
                  </a:lnTo>
                  <a:lnTo>
                    <a:pt x="75506" y="232596"/>
                  </a:lnTo>
                  <a:lnTo>
                    <a:pt x="167648" y="232596"/>
                  </a:lnTo>
                  <a:lnTo>
                    <a:pt x="138199" y="224510"/>
                  </a:lnTo>
                  <a:lnTo>
                    <a:pt x="15824" y="224510"/>
                  </a:lnTo>
                  <a:lnTo>
                    <a:pt x="15824" y="172440"/>
                  </a:lnTo>
                  <a:lnTo>
                    <a:pt x="31197" y="169627"/>
                  </a:lnTo>
                  <a:lnTo>
                    <a:pt x="46824" y="167587"/>
                  </a:lnTo>
                  <a:lnTo>
                    <a:pt x="62690" y="166345"/>
                  </a:lnTo>
                  <a:lnTo>
                    <a:pt x="78778" y="165925"/>
                  </a:lnTo>
                  <a:lnTo>
                    <a:pt x="178269" y="165925"/>
                  </a:lnTo>
                  <a:lnTo>
                    <a:pt x="162547" y="160983"/>
                  </a:lnTo>
                  <a:lnTo>
                    <a:pt x="141132" y="156260"/>
                  </a:lnTo>
                  <a:lnTo>
                    <a:pt x="15824" y="156260"/>
                  </a:lnTo>
                  <a:lnTo>
                    <a:pt x="15824" y="58953"/>
                  </a:lnTo>
                  <a:lnTo>
                    <a:pt x="19200" y="42147"/>
                  </a:lnTo>
                  <a:lnTo>
                    <a:pt x="28400" y="28440"/>
                  </a:lnTo>
                  <a:lnTo>
                    <a:pt x="42034" y="19207"/>
                  </a:lnTo>
                  <a:lnTo>
                    <a:pt x="58712" y="15824"/>
                  </a:lnTo>
                  <a:lnTo>
                    <a:pt x="494637" y="15824"/>
                  </a:lnTo>
                  <a:lnTo>
                    <a:pt x="478125" y="4637"/>
                  </a:lnTo>
                  <a:lnTo>
                    <a:pt x="455256" y="0"/>
                  </a:lnTo>
                  <a:close/>
                </a:path>
                <a:path w="514350" h="598805">
                  <a:moveTo>
                    <a:pt x="136497" y="361556"/>
                  </a:moveTo>
                  <a:lnTo>
                    <a:pt x="78778" y="361556"/>
                  </a:lnTo>
                  <a:lnTo>
                    <a:pt x="121511" y="370185"/>
                  </a:lnTo>
                  <a:lnTo>
                    <a:pt x="156414" y="393722"/>
                  </a:lnTo>
                  <a:lnTo>
                    <a:pt x="179940" y="428614"/>
                  </a:lnTo>
                  <a:lnTo>
                    <a:pt x="188569" y="471360"/>
                  </a:lnTo>
                  <a:lnTo>
                    <a:pt x="188569" y="582929"/>
                  </a:lnTo>
                  <a:lnTo>
                    <a:pt x="204393" y="582929"/>
                  </a:lnTo>
                  <a:lnTo>
                    <a:pt x="204393" y="471360"/>
                  </a:lnTo>
                  <a:lnTo>
                    <a:pt x="194522" y="422466"/>
                  </a:lnTo>
                  <a:lnTo>
                    <a:pt x="167603" y="382533"/>
                  </a:lnTo>
                  <a:lnTo>
                    <a:pt x="136497" y="361556"/>
                  </a:lnTo>
                  <a:close/>
                </a:path>
                <a:path w="514350" h="598805">
                  <a:moveTo>
                    <a:pt x="152664" y="296621"/>
                  </a:moveTo>
                  <a:lnTo>
                    <a:pt x="78778" y="296621"/>
                  </a:lnTo>
                  <a:lnTo>
                    <a:pt x="125225" y="302862"/>
                  </a:lnTo>
                  <a:lnTo>
                    <a:pt x="166964" y="320474"/>
                  </a:lnTo>
                  <a:lnTo>
                    <a:pt x="202326" y="347794"/>
                  </a:lnTo>
                  <a:lnTo>
                    <a:pt x="229648" y="383156"/>
                  </a:lnTo>
                  <a:lnTo>
                    <a:pt x="247263" y="424895"/>
                  </a:lnTo>
                  <a:lnTo>
                    <a:pt x="253504" y="471360"/>
                  </a:lnTo>
                  <a:lnTo>
                    <a:pt x="253504" y="582929"/>
                  </a:lnTo>
                  <a:lnTo>
                    <a:pt x="269341" y="582929"/>
                  </a:lnTo>
                  <a:lnTo>
                    <a:pt x="269341" y="471360"/>
                  </a:lnTo>
                  <a:lnTo>
                    <a:pt x="264417" y="428614"/>
                  </a:lnTo>
                  <a:lnTo>
                    <a:pt x="264308" y="427666"/>
                  </a:lnTo>
                  <a:lnTo>
                    <a:pt x="249972" y="387555"/>
                  </a:lnTo>
                  <a:lnTo>
                    <a:pt x="227476" y="352172"/>
                  </a:lnTo>
                  <a:lnTo>
                    <a:pt x="197965" y="322661"/>
                  </a:lnTo>
                  <a:lnTo>
                    <a:pt x="162582" y="300166"/>
                  </a:lnTo>
                  <a:lnTo>
                    <a:pt x="152664" y="296621"/>
                  </a:lnTo>
                  <a:close/>
                </a:path>
                <a:path w="514350" h="598805">
                  <a:moveTo>
                    <a:pt x="167648" y="232596"/>
                  </a:moveTo>
                  <a:lnTo>
                    <a:pt x="79874" y="232596"/>
                  </a:lnTo>
                  <a:lnTo>
                    <a:pt x="126915" y="237339"/>
                  </a:lnTo>
                  <a:lnTo>
                    <a:pt x="171751" y="251257"/>
                  </a:lnTo>
                  <a:lnTo>
                    <a:pt x="212325" y="273281"/>
                  </a:lnTo>
                  <a:lnTo>
                    <a:pt x="247676" y="302448"/>
                  </a:lnTo>
                  <a:lnTo>
                    <a:pt x="276844" y="337800"/>
                  </a:lnTo>
                  <a:lnTo>
                    <a:pt x="298868" y="378374"/>
                  </a:lnTo>
                  <a:lnTo>
                    <a:pt x="312786" y="423210"/>
                  </a:lnTo>
                  <a:lnTo>
                    <a:pt x="317639" y="471360"/>
                  </a:lnTo>
                  <a:lnTo>
                    <a:pt x="317639" y="582929"/>
                  </a:lnTo>
                  <a:lnTo>
                    <a:pt x="333463" y="582929"/>
                  </a:lnTo>
                  <a:lnTo>
                    <a:pt x="333463" y="471360"/>
                  </a:lnTo>
                  <a:lnTo>
                    <a:pt x="329360" y="425578"/>
                  </a:lnTo>
                  <a:lnTo>
                    <a:pt x="317543" y="382533"/>
                  </a:lnTo>
                  <a:lnTo>
                    <a:pt x="298693" y="342809"/>
                  </a:lnTo>
                  <a:lnTo>
                    <a:pt x="273567" y="307261"/>
                  </a:lnTo>
                  <a:lnTo>
                    <a:pt x="242871" y="276564"/>
                  </a:lnTo>
                  <a:lnTo>
                    <a:pt x="207325" y="251436"/>
                  </a:lnTo>
                  <a:lnTo>
                    <a:pt x="167648" y="232596"/>
                  </a:lnTo>
                  <a:close/>
                </a:path>
                <a:path w="514350" h="598805">
                  <a:moveTo>
                    <a:pt x="178269" y="165925"/>
                  </a:moveTo>
                  <a:lnTo>
                    <a:pt x="78778" y="165925"/>
                  </a:lnTo>
                  <a:lnTo>
                    <a:pt x="128342" y="169922"/>
                  </a:lnTo>
                  <a:lnTo>
                    <a:pt x="175400" y="181496"/>
                  </a:lnTo>
                  <a:lnTo>
                    <a:pt x="219313" y="200015"/>
                  </a:lnTo>
                  <a:lnTo>
                    <a:pt x="258888" y="224510"/>
                  </a:lnTo>
                  <a:lnTo>
                    <a:pt x="295151" y="255381"/>
                  </a:lnTo>
                  <a:lnTo>
                    <a:pt x="325798" y="290968"/>
                  </a:lnTo>
                  <a:lnTo>
                    <a:pt x="350747" y="330988"/>
                  </a:lnTo>
                  <a:lnTo>
                    <a:pt x="369358" y="374810"/>
                  </a:lnTo>
                  <a:lnTo>
                    <a:pt x="380993" y="421806"/>
                  </a:lnTo>
                  <a:lnTo>
                    <a:pt x="385013" y="471360"/>
                  </a:lnTo>
                  <a:lnTo>
                    <a:pt x="385013" y="582929"/>
                  </a:lnTo>
                  <a:lnTo>
                    <a:pt x="400837" y="582929"/>
                  </a:lnTo>
                  <a:lnTo>
                    <a:pt x="400837" y="458063"/>
                  </a:lnTo>
                  <a:lnTo>
                    <a:pt x="411002" y="423210"/>
                  </a:lnTo>
                  <a:lnTo>
                    <a:pt x="411493" y="422466"/>
                  </a:lnTo>
                  <a:lnTo>
                    <a:pt x="421294" y="408952"/>
                  </a:lnTo>
                  <a:lnTo>
                    <a:pt x="400837" y="408952"/>
                  </a:lnTo>
                  <a:lnTo>
                    <a:pt x="400818" y="372757"/>
                  </a:lnTo>
                  <a:lnTo>
                    <a:pt x="385000" y="372757"/>
                  </a:lnTo>
                  <a:lnTo>
                    <a:pt x="385000" y="372552"/>
                  </a:lnTo>
                  <a:lnTo>
                    <a:pt x="384034" y="370185"/>
                  </a:lnTo>
                  <a:lnTo>
                    <a:pt x="375431" y="347262"/>
                  </a:lnTo>
                  <a:lnTo>
                    <a:pt x="363835" y="322835"/>
                  </a:lnTo>
                  <a:lnTo>
                    <a:pt x="350364" y="299632"/>
                  </a:lnTo>
                  <a:lnTo>
                    <a:pt x="335051" y="277609"/>
                  </a:lnTo>
                  <a:lnTo>
                    <a:pt x="335053" y="258305"/>
                  </a:lnTo>
                  <a:lnTo>
                    <a:pt x="319239" y="258305"/>
                  </a:lnTo>
                  <a:lnTo>
                    <a:pt x="308351" y="246628"/>
                  </a:lnTo>
                  <a:lnTo>
                    <a:pt x="296903" y="235502"/>
                  </a:lnTo>
                  <a:lnTo>
                    <a:pt x="284917" y="224947"/>
                  </a:lnTo>
                  <a:lnTo>
                    <a:pt x="272414" y="214985"/>
                  </a:lnTo>
                  <a:lnTo>
                    <a:pt x="272425" y="203758"/>
                  </a:lnTo>
                  <a:lnTo>
                    <a:pt x="256603" y="203758"/>
                  </a:lnTo>
                  <a:lnTo>
                    <a:pt x="244111" y="195846"/>
                  </a:lnTo>
                  <a:lnTo>
                    <a:pt x="231241" y="188502"/>
                  </a:lnTo>
                  <a:lnTo>
                    <a:pt x="218009" y="181745"/>
                  </a:lnTo>
                  <a:lnTo>
                    <a:pt x="204431" y="175590"/>
                  </a:lnTo>
                  <a:lnTo>
                    <a:pt x="204450" y="169227"/>
                  </a:lnTo>
                  <a:lnTo>
                    <a:pt x="188772" y="169227"/>
                  </a:lnTo>
                  <a:lnTo>
                    <a:pt x="178269" y="165925"/>
                  </a:lnTo>
                  <a:close/>
                </a:path>
                <a:path w="514350" h="598805">
                  <a:moveTo>
                    <a:pt x="513968" y="362203"/>
                  </a:moveTo>
                  <a:lnTo>
                    <a:pt x="498144" y="362203"/>
                  </a:lnTo>
                  <a:lnTo>
                    <a:pt x="498144" y="539800"/>
                  </a:lnTo>
                  <a:lnTo>
                    <a:pt x="494768" y="556601"/>
                  </a:lnTo>
                  <a:lnTo>
                    <a:pt x="485568" y="570309"/>
                  </a:lnTo>
                  <a:lnTo>
                    <a:pt x="471934" y="579545"/>
                  </a:lnTo>
                  <a:lnTo>
                    <a:pt x="455256" y="582929"/>
                  </a:lnTo>
                  <a:lnTo>
                    <a:pt x="494637" y="582929"/>
                  </a:lnTo>
                  <a:lnTo>
                    <a:pt x="496785" y="581474"/>
                  </a:lnTo>
                  <a:lnTo>
                    <a:pt x="509360" y="562733"/>
                  </a:lnTo>
                  <a:lnTo>
                    <a:pt x="513968" y="539800"/>
                  </a:lnTo>
                  <a:lnTo>
                    <a:pt x="513968" y="362203"/>
                  </a:lnTo>
                  <a:close/>
                </a:path>
                <a:path w="514350" h="598805">
                  <a:moveTo>
                    <a:pt x="513968" y="297040"/>
                  </a:moveTo>
                  <a:lnTo>
                    <a:pt x="498144" y="297040"/>
                  </a:lnTo>
                  <a:lnTo>
                    <a:pt x="498144" y="346290"/>
                  </a:lnTo>
                  <a:lnTo>
                    <a:pt x="468126" y="352843"/>
                  </a:lnTo>
                  <a:lnTo>
                    <a:pt x="441275" y="366101"/>
                  </a:lnTo>
                  <a:lnTo>
                    <a:pt x="418533" y="385118"/>
                  </a:lnTo>
                  <a:lnTo>
                    <a:pt x="400837" y="408952"/>
                  </a:lnTo>
                  <a:lnTo>
                    <a:pt x="421294" y="408952"/>
                  </a:lnTo>
                  <a:lnTo>
                    <a:pt x="432341" y="393722"/>
                  </a:lnTo>
                  <a:lnTo>
                    <a:pt x="462221" y="372552"/>
                  </a:lnTo>
                  <a:lnTo>
                    <a:pt x="498144" y="362203"/>
                  </a:lnTo>
                  <a:lnTo>
                    <a:pt x="513968" y="362203"/>
                  </a:lnTo>
                  <a:lnTo>
                    <a:pt x="513968" y="297040"/>
                  </a:lnTo>
                  <a:close/>
                </a:path>
                <a:path w="514350" h="598805">
                  <a:moveTo>
                    <a:pt x="361230" y="39052"/>
                  </a:moveTo>
                  <a:lnTo>
                    <a:pt x="335076" y="39052"/>
                  </a:lnTo>
                  <a:lnTo>
                    <a:pt x="355275" y="52824"/>
                  </a:lnTo>
                  <a:lnTo>
                    <a:pt x="370993" y="71429"/>
                  </a:lnTo>
                  <a:lnTo>
                    <a:pt x="381237" y="93861"/>
                  </a:lnTo>
                  <a:lnTo>
                    <a:pt x="385013" y="119113"/>
                  </a:lnTo>
                  <a:lnTo>
                    <a:pt x="385000" y="372757"/>
                  </a:lnTo>
                  <a:lnTo>
                    <a:pt x="400818" y="372757"/>
                  </a:lnTo>
                  <a:lnTo>
                    <a:pt x="400799" y="334797"/>
                  </a:lnTo>
                  <a:lnTo>
                    <a:pt x="422254" y="320114"/>
                  </a:lnTo>
                  <a:lnTo>
                    <a:pt x="432768" y="315036"/>
                  </a:lnTo>
                  <a:lnTo>
                    <a:pt x="400837" y="315036"/>
                  </a:lnTo>
                  <a:lnTo>
                    <a:pt x="400735" y="258800"/>
                  </a:lnTo>
                  <a:lnTo>
                    <a:pt x="423456" y="248587"/>
                  </a:lnTo>
                  <a:lnTo>
                    <a:pt x="446312" y="241096"/>
                  </a:lnTo>
                  <a:lnTo>
                    <a:pt x="400837" y="241096"/>
                  </a:lnTo>
                  <a:lnTo>
                    <a:pt x="400837" y="185966"/>
                  </a:lnTo>
                  <a:lnTo>
                    <a:pt x="424060" y="178150"/>
                  </a:lnTo>
                  <a:lnTo>
                    <a:pt x="448071" y="172189"/>
                  </a:lnTo>
                  <a:lnTo>
                    <a:pt x="467292" y="169062"/>
                  </a:lnTo>
                  <a:lnTo>
                    <a:pt x="400837" y="169062"/>
                  </a:lnTo>
                  <a:lnTo>
                    <a:pt x="400837" y="119113"/>
                  </a:lnTo>
                  <a:lnTo>
                    <a:pt x="394162" y="82745"/>
                  </a:lnTo>
                  <a:lnTo>
                    <a:pt x="376254" y="51944"/>
                  </a:lnTo>
                  <a:lnTo>
                    <a:pt x="361230" y="39052"/>
                  </a:lnTo>
                  <a:close/>
                </a:path>
                <a:path w="514350" h="598805">
                  <a:moveTo>
                    <a:pt x="78778" y="345732"/>
                  </a:moveTo>
                  <a:lnTo>
                    <a:pt x="61869" y="346862"/>
                  </a:lnTo>
                  <a:lnTo>
                    <a:pt x="45643" y="350154"/>
                  </a:lnTo>
                  <a:lnTo>
                    <a:pt x="30247" y="355461"/>
                  </a:lnTo>
                  <a:lnTo>
                    <a:pt x="15824" y="362635"/>
                  </a:lnTo>
                  <a:lnTo>
                    <a:pt x="64949" y="362635"/>
                  </a:lnTo>
                  <a:lnTo>
                    <a:pt x="78778" y="361556"/>
                  </a:lnTo>
                  <a:lnTo>
                    <a:pt x="136497" y="361556"/>
                  </a:lnTo>
                  <a:lnTo>
                    <a:pt x="127675" y="355606"/>
                  </a:lnTo>
                  <a:lnTo>
                    <a:pt x="78778" y="345732"/>
                  </a:lnTo>
                  <a:close/>
                </a:path>
                <a:path w="514350" h="598805">
                  <a:moveTo>
                    <a:pt x="513968" y="232790"/>
                  </a:moveTo>
                  <a:lnTo>
                    <a:pt x="498144" y="232790"/>
                  </a:lnTo>
                  <a:lnTo>
                    <a:pt x="498144" y="281177"/>
                  </a:lnTo>
                  <a:lnTo>
                    <a:pt x="471644" y="284650"/>
                  </a:lnTo>
                  <a:lnTo>
                    <a:pt x="446419" y="291620"/>
                  </a:lnTo>
                  <a:lnTo>
                    <a:pt x="422730" y="301834"/>
                  </a:lnTo>
                  <a:lnTo>
                    <a:pt x="400837" y="315036"/>
                  </a:lnTo>
                  <a:lnTo>
                    <a:pt x="432768" y="315036"/>
                  </a:lnTo>
                  <a:lnTo>
                    <a:pt x="445847" y="308717"/>
                  </a:lnTo>
                  <a:lnTo>
                    <a:pt x="471252" y="300921"/>
                  </a:lnTo>
                  <a:lnTo>
                    <a:pt x="498144" y="297040"/>
                  </a:lnTo>
                  <a:lnTo>
                    <a:pt x="513968" y="297040"/>
                  </a:lnTo>
                  <a:lnTo>
                    <a:pt x="513968" y="232790"/>
                  </a:lnTo>
                  <a:close/>
                </a:path>
                <a:path w="514350" h="598805">
                  <a:moveTo>
                    <a:pt x="78778" y="280796"/>
                  </a:moveTo>
                  <a:lnTo>
                    <a:pt x="62413" y="281492"/>
                  </a:lnTo>
                  <a:lnTo>
                    <a:pt x="46429" y="283538"/>
                  </a:lnTo>
                  <a:lnTo>
                    <a:pt x="30881" y="286878"/>
                  </a:lnTo>
                  <a:lnTo>
                    <a:pt x="15824" y="291452"/>
                  </a:lnTo>
                  <a:lnTo>
                    <a:pt x="138202" y="291452"/>
                  </a:lnTo>
                  <a:lnTo>
                    <a:pt x="122472" y="285829"/>
                  </a:lnTo>
                  <a:lnTo>
                    <a:pt x="78778" y="280796"/>
                  </a:lnTo>
                  <a:close/>
                </a:path>
                <a:path w="514350" h="598805">
                  <a:moveTo>
                    <a:pt x="350157" y="29552"/>
                  </a:moveTo>
                  <a:lnTo>
                    <a:pt x="303187" y="29552"/>
                  </a:lnTo>
                  <a:lnTo>
                    <a:pt x="311467" y="30746"/>
                  </a:lnTo>
                  <a:lnTo>
                    <a:pt x="319252" y="32931"/>
                  </a:lnTo>
                  <a:lnTo>
                    <a:pt x="319239" y="258305"/>
                  </a:lnTo>
                  <a:lnTo>
                    <a:pt x="335053" y="258305"/>
                  </a:lnTo>
                  <a:lnTo>
                    <a:pt x="335076" y="39052"/>
                  </a:lnTo>
                  <a:lnTo>
                    <a:pt x="361230" y="39052"/>
                  </a:lnTo>
                  <a:lnTo>
                    <a:pt x="350157" y="29552"/>
                  </a:lnTo>
                  <a:close/>
                </a:path>
                <a:path w="514350" h="598805">
                  <a:moveTo>
                    <a:pt x="513968" y="166166"/>
                  </a:moveTo>
                  <a:lnTo>
                    <a:pt x="498144" y="166166"/>
                  </a:lnTo>
                  <a:lnTo>
                    <a:pt x="498144" y="216941"/>
                  </a:lnTo>
                  <a:lnTo>
                    <a:pt x="472485" y="219397"/>
                  </a:lnTo>
                  <a:lnTo>
                    <a:pt x="447624" y="224323"/>
                  </a:lnTo>
                  <a:lnTo>
                    <a:pt x="423696" y="231596"/>
                  </a:lnTo>
                  <a:lnTo>
                    <a:pt x="400837" y="241096"/>
                  </a:lnTo>
                  <a:lnTo>
                    <a:pt x="446312" y="241096"/>
                  </a:lnTo>
                  <a:lnTo>
                    <a:pt x="447363" y="240752"/>
                  </a:lnTo>
                  <a:lnTo>
                    <a:pt x="472009" y="235502"/>
                  </a:lnTo>
                  <a:lnTo>
                    <a:pt x="471687" y="235502"/>
                  </a:lnTo>
                  <a:lnTo>
                    <a:pt x="498144" y="232790"/>
                  </a:lnTo>
                  <a:lnTo>
                    <a:pt x="513968" y="232790"/>
                  </a:lnTo>
                  <a:lnTo>
                    <a:pt x="513968" y="166166"/>
                  </a:lnTo>
                  <a:close/>
                </a:path>
                <a:path w="514350" h="598805">
                  <a:moveTo>
                    <a:pt x="78778" y="216661"/>
                  </a:moveTo>
                  <a:lnTo>
                    <a:pt x="62612" y="217168"/>
                  </a:lnTo>
                  <a:lnTo>
                    <a:pt x="46710" y="218667"/>
                  </a:lnTo>
                  <a:lnTo>
                    <a:pt x="31104" y="221125"/>
                  </a:lnTo>
                  <a:lnTo>
                    <a:pt x="15824" y="224510"/>
                  </a:lnTo>
                  <a:lnTo>
                    <a:pt x="138199" y="224510"/>
                  </a:lnTo>
                  <a:lnTo>
                    <a:pt x="124559" y="220765"/>
                  </a:lnTo>
                  <a:lnTo>
                    <a:pt x="78778" y="216661"/>
                  </a:lnTo>
                  <a:close/>
                </a:path>
                <a:path w="514350" h="598805">
                  <a:moveTo>
                    <a:pt x="272575" y="37909"/>
                  </a:moveTo>
                  <a:lnTo>
                    <a:pt x="256743" y="37909"/>
                  </a:lnTo>
                  <a:lnTo>
                    <a:pt x="256725" y="58953"/>
                  </a:lnTo>
                  <a:lnTo>
                    <a:pt x="256603" y="203758"/>
                  </a:lnTo>
                  <a:lnTo>
                    <a:pt x="272425" y="203758"/>
                  </a:lnTo>
                  <a:lnTo>
                    <a:pt x="272545" y="70326"/>
                  </a:lnTo>
                  <a:lnTo>
                    <a:pt x="272575" y="37909"/>
                  </a:lnTo>
                  <a:close/>
                </a:path>
                <a:path w="514350" h="598805">
                  <a:moveTo>
                    <a:pt x="315785" y="15824"/>
                  </a:moveTo>
                  <a:lnTo>
                    <a:pt x="273634" y="15824"/>
                  </a:lnTo>
                  <a:lnTo>
                    <a:pt x="240089" y="28880"/>
                  </a:lnTo>
                  <a:lnTo>
                    <a:pt x="213277" y="51944"/>
                  </a:lnTo>
                  <a:lnTo>
                    <a:pt x="195427" y="82745"/>
                  </a:lnTo>
                  <a:lnTo>
                    <a:pt x="188772" y="119113"/>
                  </a:lnTo>
                  <a:lnTo>
                    <a:pt x="188772" y="169227"/>
                  </a:lnTo>
                  <a:lnTo>
                    <a:pt x="204450" y="169227"/>
                  </a:lnTo>
                  <a:lnTo>
                    <a:pt x="204506" y="150101"/>
                  </a:lnTo>
                  <a:lnTo>
                    <a:pt x="204596" y="119113"/>
                  </a:lnTo>
                  <a:lnTo>
                    <a:pt x="219316" y="70326"/>
                  </a:lnTo>
                  <a:lnTo>
                    <a:pt x="256743" y="37909"/>
                  </a:lnTo>
                  <a:lnTo>
                    <a:pt x="272575" y="37909"/>
                  </a:lnTo>
                  <a:lnTo>
                    <a:pt x="272580" y="32283"/>
                  </a:lnTo>
                  <a:lnTo>
                    <a:pt x="279704" y="30479"/>
                  </a:lnTo>
                  <a:lnTo>
                    <a:pt x="287019" y="29552"/>
                  </a:lnTo>
                  <a:lnTo>
                    <a:pt x="350157" y="29552"/>
                  </a:lnTo>
                  <a:lnTo>
                    <a:pt x="349374" y="28880"/>
                  </a:lnTo>
                  <a:lnTo>
                    <a:pt x="315785" y="15824"/>
                  </a:lnTo>
                  <a:close/>
                </a:path>
                <a:path w="514350" h="598805">
                  <a:moveTo>
                    <a:pt x="494637" y="15824"/>
                  </a:moveTo>
                  <a:lnTo>
                    <a:pt x="455256" y="15824"/>
                  </a:lnTo>
                  <a:lnTo>
                    <a:pt x="471934" y="19207"/>
                  </a:lnTo>
                  <a:lnTo>
                    <a:pt x="485568" y="28440"/>
                  </a:lnTo>
                  <a:lnTo>
                    <a:pt x="494768" y="42147"/>
                  </a:lnTo>
                  <a:lnTo>
                    <a:pt x="498144" y="58953"/>
                  </a:lnTo>
                  <a:lnTo>
                    <a:pt x="498144" y="150317"/>
                  </a:lnTo>
                  <a:lnTo>
                    <a:pt x="472871" y="152210"/>
                  </a:lnTo>
                  <a:lnTo>
                    <a:pt x="448176" y="156013"/>
                  </a:lnTo>
                  <a:lnTo>
                    <a:pt x="424139" y="161654"/>
                  </a:lnTo>
                  <a:lnTo>
                    <a:pt x="400837" y="169062"/>
                  </a:lnTo>
                  <a:lnTo>
                    <a:pt x="467292" y="169062"/>
                  </a:lnTo>
                  <a:lnTo>
                    <a:pt x="472792" y="168167"/>
                  </a:lnTo>
                  <a:lnTo>
                    <a:pt x="498144" y="166166"/>
                  </a:lnTo>
                  <a:lnTo>
                    <a:pt x="513968" y="166166"/>
                  </a:lnTo>
                  <a:lnTo>
                    <a:pt x="513968" y="58953"/>
                  </a:lnTo>
                  <a:lnTo>
                    <a:pt x="509360" y="36020"/>
                  </a:lnTo>
                  <a:lnTo>
                    <a:pt x="496785" y="17279"/>
                  </a:lnTo>
                  <a:lnTo>
                    <a:pt x="494637" y="15824"/>
                  </a:lnTo>
                  <a:close/>
                </a:path>
                <a:path w="514350" h="598805">
                  <a:moveTo>
                    <a:pt x="78778" y="150101"/>
                  </a:moveTo>
                  <a:lnTo>
                    <a:pt x="62712" y="150495"/>
                  </a:lnTo>
                  <a:lnTo>
                    <a:pt x="46853" y="151666"/>
                  </a:lnTo>
                  <a:lnTo>
                    <a:pt x="31218" y="153594"/>
                  </a:lnTo>
                  <a:lnTo>
                    <a:pt x="15824" y="156260"/>
                  </a:lnTo>
                  <a:lnTo>
                    <a:pt x="141132" y="156260"/>
                  </a:lnTo>
                  <a:lnTo>
                    <a:pt x="135380" y="154992"/>
                  </a:lnTo>
                  <a:lnTo>
                    <a:pt x="107410" y="151337"/>
                  </a:lnTo>
                  <a:lnTo>
                    <a:pt x="78778" y="150101"/>
                  </a:lnTo>
                  <a:close/>
                </a:path>
              </a:pathLst>
            </a:custGeom>
            <a:solidFill>
              <a:srgbClr val="2D2826"/>
            </a:solidFill>
          </p:spPr>
          <p:txBody>
            <a:bodyPr wrap="square" lIns="0" tIns="0" rIns="0" bIns="0" rtlCol="0"/>
            <a:lstStyle/>
            <a:p>
              <a:endParaRPr sz="1350">
                <a:solidFill>
                  <a:prstClr val="black"/>
                </a:solidFill>
                <a:latin typeface="Calibri" panose="020F0502020204030204"/>
              </a:endParaRPr>
            </a:p>
          </p:txBody>
        </p:sp>
        <p:pic>
          <p:nvPicPr>
            <p:cNvPr id="12" name="object 12"/>
            <p:cNvPicPr/>
            <p:nvPr/>
          </p:nvPicPr>
          <p:blipFill>
            <a:blip r:embed="rId2" cstate="print"/>
            <a:stretch>
              <a:fillRect/>
            </a:stretch>
          </p:blipFill>
          <p:spPr>
            <a:xfrm>
              <a:off x="3559644" y="557060"/>
              <a:ext cx="1063488" cy="358089"/>
            </a:xfrm>
            <a:prstGeom prst="rect">
              <a:avLst/>
            </a:prstGeom>
          </p:spPr>
        </p:pic>
      </p:grpSp>
      <p:sp>
        <p:nvSpPr>
          <p:cNvPr id="13" name="object 13"/>
          <p:cNvSpPr txBox="1"/>
          <p:nvPr/>
        </p:nvSpPr>
        <p:spPr>
          <a:xfrm>
            <a:off x="1653124" y="942286"/>
            <a:ext cx="2058829" cy="182742"/>
          </a:xfrm>
          <a:prstGeom prst="rect">
            <a:avLst/>
          </a:prstGeom>
        </p:spPr>
        <p:txBody>
          <a:bodyPr vert="horz" wrap="square" lIns="0" tIns="9525" rIns="0" bIns="0" rtlCol="0">
            <a:spAutoFit/>
          </a:bodyPr>
          <a:lstStyle/>
          <a:p>
            <a:pPr marL="9525">
              <a:spcBef>
                <a:spcPts val="75"/>
              </a:spcBef>
              <a:tabLst>
                <a:tab pos="1556861" algn="l"/>
              </a:tabLst>
            </a:pPr>
            <a:r>
              <a:rPr sz="1125" spc="-8">
                <a:solidFill>
                  <a:srgbClr val="EAAA00"/>
                </a:solidFill>
                <a:latin typeface="Gotham Bold"/>
                <a:cs typeface="Gotham Bold"/>
              </a:rPr>
              <a:t>BRAND</a:t>
            </a:r>
            <a:r>
              <a:rPr sz="1125">
                <a:solidFill>
                  <a:srgbClr val="EAAA00"/>
                </a:solidFill>
                <a:latin typeface="Gotham Bold"/>
                <a:cs typeface="Gotham Bold"/>
              </a:rPr>
              <a:t>	RM</a:t>
            </a:r>
            <a:r>
              <a:rPr sz="1125" spc="-4">
                <a:solidFill>
                  <a:srgbClr val="EAAA00"/>
                </a:solidFill>
                <a:latin typeface="Gotham Bold"/>
                <a:cs typeface="Gotham Bold"/>
              </a:rPr>
              <a:t> </a:t>
            </a:r>
            <a:r>
              <a:rPr sz="1125" spc="-19">
                <a:solidFill>
                  <a:srgbClr val="EAAA00"/>
                </a:solidFill>
                <a:latin typeface="Gotham Bold"/>
                <a:cs typeface="Gotham Bold"/>
              </a:rPr>
              <a:t>101</a:t>
            </a:r>
            <a:endParaRPr sz="1125">
              <a:solidFill>
                <a:prstClr val="black"/>
              </a:solidFill>
              <a:latin typeface="Gotham Bold"/>
              <a:cs typeface="Gotham Bold"/>
            </a:endParaRPr>
          </a:p>
        </p:txBody>
      </p:sp>
      <p:pic>
        <p:nvPicPr>
          <p:cNvPr id="14" name="object 14"/>
          <p:cNvPicPr/>
          <p:nvPr/>
        </p:nvPicPr>
        <p:blipFill>
          <a:blip r:embed="rId3" cstate="print"/>
          <a:stretch>
            <a:fillRect/>
          </a:stretch>
        </p:blipFill>
        <p:spPr>
          <a:xfrm>
            <a:off x="1662647" y="1992085"/>
            <a:ext cx="1200150" cy="242490"/>
          </a:xfrm>
          <a:prstGeom prst="rect">
            <a:avLst/>
          </a:prstGeom>
        </p:spPr>
      </p:pic>
      <p:pic>
        <p:nvPicPr>
          <p:cNvPr id="15" name="object 15"/>
          <p:cNvPicPr/>
          <p:nvPr/>
        </p:nvPicPr>
        <p:blipFill>
          <a:blip r:embed="rId4" cstate="print"/>
          <a:stretch>
            <a:fillRect/>
          </a:stretch>
        </p:blipFill>
        <p:spPr>
          <a:xfrm>
            <a:off x="2953742" y="1927303"/>
            <a:ext cx="1200150" cy="372055"/>
          </a:xfrm>
          <a:prstGeom prst="rect">
            <a:avLst/>
          </a:prstGeom>
        </p:spPr>
      </p:pic>
      <p:sp>
        <p:nvSpPr>
          <p:cNvPr id="16" name="object 16"/>
          <p:cNvSpPr txBox="1"/>
          <p:nvPr/>
        </p:nvSpPr>
        <p:spPr>
          <a:xfrm>
            <a:off x="3249473" y="4716537"/>
            <a:ext cx="492919" cy="534890"/>
          </a:xfrm>
          <a:prstGeom prst="rect">
            <a:avLst/>
          </a:prstGeom>
        </p:spPr>
        <p:txBody>
          <a:bodyPr vert="horz" wrap="square" lIns="0" tIns="9525" rIns="0" bIns="0" rtlCol="0">
            <a:spAutoFit/>
          </a:bodyPr>
          <a:lstStyle/>
          <a:p>
            <a:pPr marL="9525" marR="3810">
              <a:lnSpc>
                <a:spcPct val="131300"/>
              </a:lnSpc>
              <a:spcBef>
                <a:spcPts val="75"/>
              </a:spcBef>
            </a:pPr>
            <a:r>
              <a:rPr sz="900" spc="49">
                <a:solidFill>
                  <a:srgbClr val="231F20"/>
                </a:solidFill>
                <a:latin typeface="Arial"/>
                <a:cs typeface="Arial"/>
              </a:rPr>
              <a:t>High </a:t>
            </a:r>
            <a:r>
              <a:rPr sz="900" spc="45">
                <a:solidFill>
                  <a:srgbClr val="231F20"/>
                </a:solidFill>
                <a:latin typeface="Arial"/>
                <a:cs typeface="Arial"/>
              </a:rPr>
              <a:t>Average </a:t>
            </a:r>
            <a:r>
              <a:rPr sz="900" spc="53">
                <a:solidFill>
                  <a:srgbClr val="231F20"/>
                </a:solidFill>
                <a:latin typeface="Arial"/>
                <a:cs typeface="Arial"/>
              </a:rPr>
              <a:t>Low</a:t>
            </a:r>
            <a:endParaRPr sz="900">
              <a:solidFill>
                <a:prstClr val="black"/>
              </a:solidFill>
              <a:latin typeface="Arial"/>
              <a:cs typeface="Arial"/>
            </a:endParaRPr>
          </a:p>
        </p:txBody>
      </p:sp>
      <p:sp>
        <p:nvSpPr>
          <p:cNvPr id="17" name="object 17"/>
          <p:cNvSpPr/>
          <p:nvPr/>
        </p:nvSpPr>
        <p:spPr>
          <a:xfrm>
            <a:off x="3087340" y="4777294"/>
            <a:ext cx="120491" cy="120491"/>
          </a:xfrm>
          <a:custGeom>
            <a:avLst/>
            <a:gdLst/>
            <a:ahLst/>
            <a:cxnLst/>
            <a:rect l="l" t="t" r="r" b="b"/>
            <a:pathLst>
              <a:path w="160655"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18" name="object 18"/>
          <p:cNvSpPr/>
          <p:nvPr/>
        </p:nvSpPr>
        <p:spPr>
          <a:xfrm>
            <a:off x="3087340" y="4957316"/>
            <a:ext cx="120491" cy="120491"/>
          </a:xfrm>
          <a:custGeom>
            <a:avLst/>
            <a:gdLst/>
            <a:ahLst/>
            <a:cxnLst/>
            <a:rect l="l" t="t" r="r" b="b"/>
            <a:pathLst>
              <a:path w="160655" h="160654">
                <a:moveTo>
                  <a:pt x="160566" y="0"/>
                </a:moveTo>
                <a:lnTo>
                  <a:pt x="0" y="0"/>
                </a:lnTo>
                <a:lnTo>
                  <a:pt x="0" y="160566"/>
                </a:lnTo>
                <a:lnTo>
                  <a:pt x="160566" y="160566"/>
                </a:lnTo>
                <a:lnTo>
                  <a:pt x="160566"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19" name="object 19"/>
          <p:cNvSpPr/>
          <p:nvPr/>
        </p:nvSpPr>
        <p:spPr>
          <a:xfrm>
            <a:off x="3087340" y="5137339"/>
            <a:ext cx="120491" cy="120491"/>
          </a:xfrm>
          <a:custGeom>
            <a:avLst/>
            <a:gdLst/>
            <a:ahLst/>
            <a:cxnLst/>
            <a:rect l="l" t="t" r="r" b="b"/>
            <a:pathLst>
              <a:path w="160655"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0" name="object 20"/>
          <p:cNvSpPr txBox="1"/>
          <p:nvPr/>
        </p:nvSpPr>
        <p:spPr>
          <a:xfrm>
            <a:off x="5882033" y="4459280"/>
            <a:ext cx="321944" cy="159659"/>
          </a:xfrm>
          <a:prstGeom prst="rect">
            <a:avLst/>
          </a:prstGeom>
        </p:spPr>
        <p:txBody>
          <a:bodyPr vert="horz" wrap="square" lIns="0" tIns="9525" rIns="0" bIns="0" rtlCol="0">
            <a:spAutoFit/>
          </a:bodyPr>
          <a:lstStyle/>
          <a:p>
            <a:pPr marL="9525">
              <a:spcBef>
                <a:spcPts val="75"/>
              </a:spcBef>
            </a:pPr>
            <a:r>
              <a:rPr sz="975" b="1" spc="-15">
                <a:solidFill>
                  <a:srgbClr val="0E4633"/>
                </a:solidFill>
                <a:latin typeface="Gotham Black"/>
                <a:cs typeface="Gotham Black"/>
              </a:rPr>
              <a:t>SOIL</a:t>
            </a:r>
            <a:endParaRPr sz="975" b="1">
              <a:solidFill>
                <a:prstClr val="black"/>
              </a:solidFill>
              <a:latin typeface="Gotham Black"/>
              <a:cs typeface="Gotham Black"/>
            </a:endParaRPr>
          </a:p>
        </p:txBody>
      </p:sp>
      <p:sp>
        <p:nvSpPr>
          <p:cNvPr id="21" name="object 21"/>
          <p:cNvSpPr txBox="1"/>
          <p:nvPr/>
        </p:nvSpPr>
        <p:spPr>
          <a:xfrm>
            <a:off x="5882033" y="4583105"/>
            <a:ext cx="720566" cy="159659"/>
          </a:xfrm>
          <a:prstGeom prst="rect">
            <a:avLst/>
          </a:prstGeom>
        </p:spPr>
        <p:txBody>
          <a:bodyPr vert="horz" wrap="square" lIns="0" tIns="9525" rIns="0" bIns="0" rtlCol="0">
            <a:spAutoFit/>
          </a:bodyPr>
          <a:lstStyle/>
          <a:p>
            <a:pPr marL="9525">
              <a:spcBef>
                <a:spcPts val="75"/>
              </a:spcBef>
            </a:pPr>
            <a:r>
              <a:rPr sz="975" b="1" spc="-8">
                <a:solidFill>
                  <a:srgbClr val="0E4633"/>
                </a:solidFill>
                <a:latin typeface="Gotham Black"/>
                <a:cs typeface="Gotham Black"/>
              </a:rPr>
              <a:t>DRAINAGE</a:t>
            </a:r>
            <a:endParaRPr sz="975" b="1">
              <a:solidFill>
                <a:prstClr val="black"/>
              </a:solidFill>
              <a:latin typeface="Gotham Black"/>
              <a:cs typeface="Gotham Black"/>
            </a:endParaRPr>
          </a:p>
        </p:txBody>
      </p:sp>
      <p:sp>
        <p:nvSpPr>
          <p:cNvPr id="22" name="object 22"/>
          <p:cNvSpPr txBox="1"/>
          <p:nvPr/>
        </p:nvSpPr>
        <p:spPr>
          <a:xfrm>
            <a:off x="6062055" y="4716537"/>
            <a:ext cx="875824" cy="353430"/>
          </a:xfrm>
          <a:prstGeom prst="rect">
            <a:avLst/>
          </a:prstGeom>
        </p:spPr>
        <p:txBody>
          <a:bodyPr vert="horz" wrap="square" lIns="0" tIns="9525" rIns="0" bIns="0" rtlCol="0">
            <a:spAutoFit/>
          </a:bodyPr>
          <a:lstStyle/>
          <a:p>
            <a:pPr marL="9525" marR="3810">
              <a:lnSpc>
                <a:spcPct val="131300"/>
              </a:lnSpc>
              <a:spcBef>
                <a:spcPts val="75"/>
              </a:spcBef>
            </a:pPr>
            <a:r>
              <a:rPr sz="900" spc="64">
                <a:solidFill>
                  <a:srgbClr val="231F20"/>
                </a:solidFill>
                <a:latin typeface="Arial"/>
                <a:cs typeface="Arial"/>
              </a:rPr>
              <a:t>Well-</a:t>
            </a:r>
            <a:r>
              <a:rPr sz="900" spc="53">
                <a:solidFill>
                  <a:srgbClr val="231F20"/>
                </a:solidFill>
                <a:latin typeface="Arial"/>
                <a:cs typeface="Arial"/>
              </a:rPr>
              <a:t>drained </a:t>
            </a:r>
            <a:r>
              <a:rPr sz="900" spc="60">
                <a:solidFill>
                  <a:srgbClr val="231F20"/>
                </a:solidFill>
                <a:latin typeface="Arial"/>
                <a:cs typeface="Arial"/>
              </a:rPr>
              <a:t>Poorly-</a:t>
            </a:r>
            <a:r>
              <a:rPr sz="900" spc="56">
                <a:solidFill>
                  <a:srgbClr val="231F20"/>
                </a:solidFill>
                <a:latin typeface="Arial"/>
                <a:cs typeface="Arial"/>
              </a:rPr>
              <a:t>drained</a:t>
            </a:r>
            <a:endParaRPr sz="900">
              <a:solidFill>
                <a:prstClr val="black"/>
              </a:solidFill>
              <a:latin typeface="Arial"/>
              <a:cs typeface="Arial"/>
            </a:endParaRPr>
          </a:p>
        </p:txBody>
      </p:sp>
      <p:sp>
        <p:nvSpPr>
          <p:cNvPr id="23" name="object 23"/>
          <p:cNvSpPr/>
          <p:nvPr/>
        </p:nvSpPr>
        <p:spPr>
          <a:xfrm>
            <a:off x="5899919"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4" name="object 24"/>
          <p:cNvSpPr/>
          <p:nvPr/>
        </p:nvSpPr>
        <p:spPr>
          <a:xfrm>
            <a:off x="5899919" y="4957316"/>
            <a:ext cx="120491" cy="120491"/>
          </a:xfrm>
          <a:custGeom>
            <a:avLst/>
            <a:gdLst/>
            <a:ahLst/>
            <a:cxnLst/>
            <a:rect l="l" t="t" r="r" b="b"/>
            <a:pathLst>
              <a:path w="160654" h="160654">
                <a:moveTo>
                  <a:pt x="160578" y="0"/>
                </a:moveTo>
                <a:lnTo>
                  <a:pt x="0" y="0"/>
                </a:lnTo>
                <a:lnTo>
                  <a:pt x="0" y="160566"/>
                </a:lnTo>
                <a:lnTo>
                  <a:pt x="160578" y="160566"/>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25" name="object 25"/>
          <p:cNvSpPr txBox="1"/>
          <p:nvPr/>
        </p:nvSpPr>
        <p:spPr>
          <a:xfrm>
            <a:off x="1816912" y="4716539"/>
            <a:ext cx="822484" cy="549509"/>
          </a:xfrm>
          <a:prstGeom prst="rect">
            <a:avLst/>
          </a:prstGeom>
        </p:spPr>
        <p:txBody>
          <a:bodyPr vert="horz" wrap="square" lIns="0" tIns="9525" rIns="0" bIns="0" rtlCol="0">
            <a:spAutoFit/>
          </a:bodyPr>
          <a:lstStyle/>
          <a:p>
            <a:pPr marL="9525" marR="3810">
              <a:lnSpc>
                <a:spcPct val="131300"/>
              </a:lnSpc>
              <a:spcBef>
                <a:spcPts val="75"/>
              </a:spcBef>
            </a:pPr>
            <a:r>
              <a:rPr lang="en-US" sz="900" spc="60">
                <a:solidFill>
                  <a:srgbClr val="231F20"/>
                </a:solidFill>
                <a:latin typeface="Arial"/>
                <a:cs typeface="Arial"/>
              </a:rPr>
              <a:t>Anthracnose</a:t>
            </a:r>
            <a:r>
              <a:rPr sz="900" spc="60">
                <a:solidFill>
                  <a:srgbClr val="231F20"/>
                </a:solidFill>
                <a:latin typeface="Arial"/>
                <a:cs typeface="Arial"/>
              </a:rPr>
              <a:t> </a:t>
            </a:r>
            <a:r>
              <a:rPr sz="900" spc="30">
                <a:solidFill>
                  <a:srgbClr val="231F20"/>
                </a:solidFill>
                <a:latin typeface="Arial"/>
                <a:cs typeface="Arial"/>
              </a:rPr>
              <a:t>NCLB</a:t>
            </a:r>
            <a:endParaRPr sz="900">
              <a:solidFill>
                <a:prstClr val="black"/>
              </a:solidFill>
              <a:latin typeface="Arial"/>
              <a:cs typeface="Arial"/>
            </a:endParaRPr>
          </a:p>
          <a:p>
            <a:pPr marL="9525">
              <a:spcBef>
                <a:spcPts val="338"/>
              </a:spcBef>
            </a:pPr>
            <a:r>
              <a:rPr sz="900">
                <a:solidFill>
                  <a:srgbClr val="231F20"/>
                </a:solidFill>
                <a:latin typeface="Arial"/>
                <a:cs typeface="Arial"/>
              </a:rPr>
              <a:t>Tar</a:t>
            </a:r>
            <a:r>
              <a:rPr sz="900" spc="38">
                <a:solidFill>
                  <a:srgbClr val="231F20"/>
                </a:solidFill>
                <a:latin typeface="Arial"/>
                <a:cs typeface="Arial"/>
              </a:rPr>
              <a:t> </a:t>
            </a:r>
            <a:r>
              <a:rPr sz="900" spc="60">
                <a:solidFill>
                  <a:srgbClr val="231F20"/>
                </a:solidFill>
                <a:latin typeface="Arial"/>
                <a:cs typeface="Arial"/>
              </a:rPr>
              <a:t>spot</a:t>
            </a:r>
            <a:endParaRPr sz="900">
              <a:solidFill>
                <a:prstClr val="black"/>
              </a:solidFill>
              <a:latin typeface="Arial"/>
              <a:cs typeface="Arial"/>
            </a:endParaRPr>
          </a:p>
        </p:txBody>
      </p:sp>
      <p:sp>
        <p:nvSpPr>
          <p:cNvPr id="26" name="object 26"/>
          <p:cNvSpPr txBox="1"/>
          <p:nvPr/>
        </p:nvSpPr>
        <p:spPr>
          <a:xfrm>
            <a:off x="1638646" y="4459280"/>
            <a:ext cx="3215164" cy="159659"/>
          </a:xfrm>
          <a:prstGeom prst="rect">
            <a:avLst/>
          </a:prstGeom>
        </p:spPr>
        <p:txBody>
          <a:bodyPr vert="horz" wrap="square" lIns="0" tIns="9525" rIns="0" bIns="0" rtlCol="0">
            <a:spAutoFit/>
          </a:bodyPr>
          <a:lstStyle/>
          <a:p>
            <a:pPr marL="9525">
              <a:spcBef>
                <a:spcPts val="75"/>
              </a:spcBef>
              <a:tabLst>
                <a:tab pos="1423511" algn="l"/>
                <a:tab pos="2837974" algn="l"/>
              </a:tabLst>
            </a:pPr>
            <a:r>
              <a:rPr sz="975" b="1" spc="-8">
                <a:solidFill>
                  <a:srgbClr val="0E4633"/>
                </a:solidFill>
                <a:latin typeface="Gotham Black"/>
                <a:cs typeface="Gotham Black"/>
              </a:rPr>
              <a:t>DISEASE</a:t>
            </a:r>
            <a:r>
              <a:rPr sz="975" b="1">
                <a:solidFill>
                  <a:srgbClr val="0E4633"/>
                </a:solidFill>
                <a:latin typeface="Gotham Black"/>
                <a:cs typeface="Gotham Black"/>
              </a:rPr>
              <a:t>	</a:t>
            </a:r>
            <a:r>
              <a:rPr sz="975" b="1" spc="-15">
                <a:solidFill>
                  <a:srgbClr val="0E4633"/>
                </a:solidFill>
                <a:latin typeface="Gotham Black"/>
                <a:cs typeface="Gotham Black"/>
              </a:rPr>
              <a:t>YIELD</a:t>
            </a:r>
            <a:r>
              <a:rPr sz="975" b="1">
                <a:solidFill>
                  <a:srgbClr val="0E4633"/>
                </a:solidFill>
                <a:latin typeface="Gotham Black"/>
                <a:cs typeface="Gotham Black"/>
              </a:rPr>
              <a:t>	</a:t>
            </a:r>
            <a:r>
              <a:rPr sz="975" b="1" spc="-15">
                <a:solidFill>
                  <a:srgbClr val="0E4633"/>
                </a:solidFill>
                <a:latin typeface="Gotham Black"/>
                <a:cs typeface="Gotham Black"/>
              </a:rPr>
              <a:t>CROP</a:t>
            </a:r>
            <a:endParaRPr sz="975" b="1">
              <a:solidFill>
                <a:prstClr val="black"/>
              </a:solidFill>
              <a:latin typeface="Gotham Black"/>
              <a:cs typeface="Gotham Black"/>
            </a:endParaRPr>
          </a:p>
        </p:txBody>
      </p:sp>
      <p:sp>
        <p:nvSpPr>
          <p:cNvPr id="27" name="object 27"/>
          <p:cNvSpPr txBox="1"/>
          <p:nvPr/>
        </p:nvSpPr>
        <p:spPr>
          <a:xfrm>
            <a:off x="1638646" y="4583105"/>
            <a:ext cx="3520916" cy="159659"/>
          </a:xfrm>
          <a:prstGeom prst="rect">
            <a:avLst/>
          </a:prstGeom>
        </p:spPr>
        <p:txBody>
          <a:bodyPr vert="horz" wrap="square" lIns="0" tIns="9525" rIns="0" bIns="0" rtlCol="0">
            <a:spAutoFit/>
          </a:bodyPr>
          <a:lstStyle/>
          <a:p>
            <a:pPr marL="9525">
              <a:spcBef>
                <a:spcPts val="75"/>
              </a:spcBef>
              <a:tabLst>
                <a:tab pos="1423511" algn="l"/>
                <a:tab pos="2837974" algn="l"/>
              </a:tabLst>
            </a:pPr>
            <a:r>
              <a:rPr sz="975" b="1" spc="-8">
                <a:solidFill>
                  <a:srgbClr val="0E4633"/>
                </a:solidFill>
                <a:latin typeface="Gotham Black"/>
                <a:cs typeface="Gotham Black"/>
              </a:rPr>
              <a:t>TOLERANCE</a:t>
            </a:r>
            <a:r>
              <a:rPr sz="975" b="1">
                <a:solidFill>
                  <a:srgbClr val="0E4633"/>
                </a:solidFill>
                <a:latin typeface="Gotham Black"/>
                <a:cs typeface="Gotham Black"/>
              </a:rPr>
              <a:t>	</a:t>
            </a:r>
            <a:r>
              <a:rPr sz="975" b="1" spc="-8">
                <a:solidFill>
                  <a:srgbClr val="0E4633"/>
                </a:solidFill>
                <a:latin typeface="Gotham Black"/>
                <a:cs typeface="Gotham Black"/>
              </a:rPr>
              <a:t>ENVIRONMENT</a:t>
            </a:r>
            <a:r>
              <a:rPr sz="975" b="1">
                <a:solidFill>
                  <a:srgbClr val="0E4633"/>
                </a:solidFill>
                <a:latin typeface="Gotham Black"/>
                <a:cs typeface="Gotham Black"/>
              </a:rPr>
              <a:t>	</a:t>
            </a:r>
            <a:r>
              <a:rPr sz="975" b="1" spc="-23">
                <a:solidFill>
                  <a:srgbClr val="0E4633"/>
                </a:solidFill>
                <a:latin typeface="Gotham Black"/>
                <a:cs typeface="Gotham Black"/>
              </a:rPr>
              <a:t>ROTATION</a:t>
            </a:r>
            <a:endParaRPr sz="975" b="1">
              <a:solidFill>
                <a:prstClr val="black"/>
              </a:solidFill>
              <a:latin typeface="Gotham Black"/>
              <a:cs typeface="Gotham Black"/>
            </a:endParaRPr>
          </a:p>
        </p:txBody>
      </p:sp>
      <p:sp>
        <p:nvSpPr>
          <p:cNvPr id="28" name="object 28"/>
          <p:cNvSpPr/>
          <p:nvPr/>
        </p:nvSpPr>
        <p:spPr>
          <a:xfrm>
            <a:off x="1654779"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chemeClr val="accent1"/>
          </a:solidFill>
        </p:spPr>
        <p:txBody>
          <a:bodyPr wrap="square" lIns="0" tIns="0" rIns="0" bIns="0" rtlCol="0"/>
          <a:lstStyle/>
          <a:p>
            <a:endParaRPr sz="1350">
              <a:solidFill>
                <a:prstClr val="black"/>
              </a:solidFill>
              <a:latin typeface="Calibri" panose="020F0502020204030204"/>
            </a:endParaRPr>
          </a:p>
        </p:txBody>
      </p:sp>
      <p:sp>
        <p:nvSpPr>
          <p:cNvPr id="29" name="object 29"/>
          <p:cNvSpPr/>
          <p:nvPr/>
        </p:nvSpPr>
        <p:spPr>
          <a:xfrm>
            <a:off x="1654779" y="4957316"/>
            <a:ext cx="120491" cy="120491"/>
          </a:xfrm>
          <a:custGeom>
            <a:avLst/>
            <a:gdLst/>
            <a:ahLst/>
            <a:cxnLst/>
            <a:rect l="l" t="t" r="r" b="b"/>
            <a:pathLst>
              <a:path w="160654" h="160654">
                <a:moveTo>
                  <a:pt x="160566" y="0"/>
                </a:moveTo>
                <a:lnTo>
                  <a:pt x="0" y="0"/>
                </a:lnTo>
                <a:lnTo>
                  <a:pt x="0" y="160566"/>
                </a:lnTo>
                <a:lnTo>
                  <a:pt x="160566" y="160566"/>
                </a:lnTo>
                <a:lnTo>
                  <a:pt x="160566"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30" name="object 30"/>
          <p:cNvSpPr/>
          <p:nvPr/>
        </p:nvSpPr>
        <p:spPr>
          <a:xfrm>
            <a:off x="1654779" y="5137339"/>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31" name="object 31"/>
          <p:cNvSpPr txBox="1"/>
          <p:nvPr/>
        </p:nvSpPr>
        <p:spPr>
          <a:xfrm>
            <a:off x="4660842" y="4716537"/>
            <a:ext cx="878205" cy="353430"/>
          </a:xfrm>
          <a:prstGeom prst="rect">
            <a:avLst/>
          </a:prstGeom>
        </p:spPr>
        <p:txBody>
          <a:bodyPr vert="horz" wrap="square" lIns="0" tIns="9525" rIns="0" bIns="0" rtlCol="0">
            <a:spAutoFit/>
          </a:bodyPr>
          <a:lstStyle/>
          <a:p>
            <a:pPr marL="12383" marR="3810" indent="-3334">
              <a:lnSpc>
                <a:spcPct val="131300"/>
              </a:lnSpc>
              <a:spcBef>
                <a:spcPts val="75"/>
              </a:spcBef>
            </a:pPr>
            <a:r>
              <a:rPr sz="900" spc="71">
                <a:solidFill>
                  <a:srgbClr val="231F20"/>
                </a:solidFill>
                <a:latin typeface="Arial"/>
                <a:cs typeface="Arial"/>
              </a:rPr>
              <a:t>Following</a:t>
            </a:r>
            <a:r>
              <a:rPr sz="900" spc="26">
                <a:solidFill>
                  <a:srgbClr val="231F20"/>
                </a:solidFill>
                <a:latin typeface="Arial"/>
                <a:cs typeface="Arial"/>
              </a:rPr>
              <a:t> </a:t>
            </a:r>
            <a:r>
              <a:rPr sz="900" spc="30">
                <a:solidFill>
                  <a:srgbClr val="231F20"/>
                </a:solidFill>
                <a:latin typeface="Arial"/>
                <a:cs typeface="Arial"/>
              </a:rPr>
              <a:t>soy </a:t>
            </a:r>
            <a:r>
              <a:rPr sz="900" spc="71">
                <a:solidFill>
                  <a:srgbClr val="231F20"/>
                </a:solidFill>
                <a:latin typeface="Arial"/>
                <a:cs typeface="Arial"/>
              </a:rPr>
              <a:t>Following</a:t>
            </a:r>
            <a:r>
              <a:rPr sz="900" spc="26">
                <a:solidFill>
                  <a:srgbClr val="231F20"/>
                </a:solidFill>
                <a:latin typeface="Arial"/>
                <a:cs typeface="Arial"/>
              </a:rPr>
              <a:t> </a:t>
            </a:r>
            <a:r>
              <a:rPr sz="900" spc="49">
                <a:solidFill>
                  <a:srgbClr val="231F20"/>
                </a:solidFill>
                <a:latin typeface="Arial"/>
                <a:cs typeface="Arial"/>
              </a:rPr>
              <a:t>corn</a:t>
            </a:r>
            <a:endParaRPr sz="900">
              <a:solidFill>
                <a:prstClr val="black"/>
              </a:solidFill>
              <a:latin typeface="Arial"/>
              <a:cs typeface="Arial"/>
            </a:endParaRPr>
          </a:p>
        </p:txBody>
      </p:sp>
      <p:sp>
        <p:nvSpPr>
          <p:cNvPr id="32" name="object 32"/>
          <p:cNvSpPr/>
          <p:nvPr/>
        </p:nvSpPr>
        <p:spPr>
          <a:xfrm>
            <a:off x="4498706" y="4777294"/>
            <a:ext cx="120491" cy="120491"/>
          </a:xfrm>
          <a:custGeom>
            <a:avLst/>
            <a:gdLst/>
            <a:ahLst/>
            <a:cxnLst/>
            <a:rect l="l" t="t" r="r" b="b"/>
            <a:pathLst>
              <a:path w="160654" h="160654">
                <a:moveTo>
                  <a:pt x="160578" y="0"/>
                </a:moveTo>
                <a:lnTo>
                  <a:pt x="0" y="0"/>
                </a:lnTo>
                <a:lnTo>
                  <a:pt x="0" y="160578"/>
                </a:lnTo>
                <a:lnTo>
                  <a:pt x="160578" y="160578"/>
                </a:lnTo>
                <a:lnTo>
                  <a:pt x="160578" y="0"/>
                </a:lnTo>
                <a:close/>
              </a:path>
            </a:pathLst>
          </a:custGeom>
          <a:solidFill>
            <a:srgbClr val="144634"/>
          </a:solidFill>
        </p:spPr>
        <p:txBody>
          <a:bodyPr wrap="square" lIns="0" tIns="0" rIns="0" bIns="0" rtlCol="0"/>
          <a:lstStyle/>
          <a:p>
            <a:endParaRPr sz="1350">
              <a:solidFill>
                <a:prstClr val="black"/>
              </a:solidFill>
              <a:latin typeface="Calibri" panose="020F0502020204030204"/>
            </a:endParaRPr>
          </a:p>
        </p:txBody>
      </p:sp>
      <p:sp>
        <p:nvSpPr>
          <p:cNvPr id="33" name="object 33"/>
          <p:cNvSpPr/>
          <p:nvPr/>
        </p:nvSpPr>
        <p:spPr>
          <a:xfrm>
            <a:off x="4505259" y="4960773"/>
            <a:ext cx="113824" cy="113824"/>
          </a:xfrm>
          <a:custGeom>
            <a:avLst/>
            <a:gdLst/>
            <a:ahLst/>
            <a:cxnLst/>
            <a:rect l="l" t="t" r="r" b="b"/>
            <a:pathLst>
              <a:path w="151764"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34" name="object 34"/>
          <p:cNvSpPr txBox="1"/>
          <p:nvPr/>
        </p:nvSpPr>
        <p:spPr>
          <a:xfrm>
            <a:off x="9096379" y="1779842"/>
            <a:ext cx="1173360" cy="316753"/>
          </a:xfrm>
          <a:prstGeom prst="rect">
            <a:avLst/>
          </a:prstGeom>
        </p:spPr>
        <p:txBody>
          <a:bodyPr vert="horz" wrap="square" lIns="0" tIns="34290" rIns="0" bIns="0" rtlCol="0">
            <a:spAutoFit/>
          </a:bodyPr>
          <a:lstStyle/>
          <a:p>
            <a:pPr marL="9525" marR="417671">
              <a:lnSpc>
                <a:spcPts val="975"/>
              </a:lnSpc>
              <a:spcBef>
                <a:spcPts val="270"/>
              </a:spcBef>
            </a:pPr>
            <a:r>
              <a:rPr lang="en-US" sz="975" b="1" spc="-8">
                <a:solidFill>
                  <a:srgbClr val="0E4633"/>
                </a:solidFill>
                <a:latin typeface="Gotham Black"/>
                <a:cs typeface="Gotham Black"/>
              </a:rPr>
              <a:t>PLANT HEIGHT</a:t>
            </a:r>
            <a:endParaRPr lang="en-US"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Medium </a:t>
            </a:r>
            <a:r>
              <a:rPr sz="1050" spc="-8">
                <a:solidFill>
                  <a:srgbClr val="231F20"/>
                </a:solidFill>
                <a:latin typeface="Gotham Book"/>
                <a:cs typeface="Gotham Book"/>
              </a:rPr>
              <a:t>short</a:t>
            </a:r>
            <a:endParaRPr sz="1050">
              <a:solidFill>
                <a:prstClr val="black"/>
              </a:solidFill>
              <a:latin typeface="Gotham Book"/>
              <a:cs typeface="Gotham Book"/>
            </a:endParaRPr>
          </a:p>
        </p:txBody>
      </p:sp>
      <p:sp>
        <p:nvSpPr>
          <p:cNvPr id="35" name="object 35"/>
          <p:cNvSpPr txBox="1"/>
          <p:nvPr/>
        </p:nvSpPr>
        <p:spPr>
          <a:xfrm>
            <a:off x="9096380" y="2421095"/>
            <a:ext cx="934614" cy="316753"/>
          </a:xfrm>
          <a:prstGeom prst="rect">
            <a:avLst/>
          </a:prstGeom>
        </p:spPr>
        <p:txBody>
          <a:bodyPr vert="horz" wrap="square" lIns="0" tIns="34290" rIns="0" bIns="0" rtlCol="0">
            <a:spAutoFit/>
          </a:bodyPr>
          <a:lstStyle/>
          <a:p>
            <a:pPr marL="9525" marR="3810">
              <a:lnSpc>
                <a:spcPts val="975"/>
              </a:lnSpc>
              <a:spcBef>
                <a:spcPts val="270"/>
              </a:spcBef>
            </a:pPr>
            <a:r>
              <a:rPr lang="en-US" sz="975" b="1" spc="-8">
                <a:solidFill>
                  <a:srgbClr val="0E4633"/>
                </a:solidFill>
                <a:latin typeface="Gotham Black"/>
                <a:cs typeface="Gotham Black"/>
              </a:rPr>
              <a:t>STALK STRENGTH</a:t>
            </a:r>
            <a:endParaRPr lang="en-US" sz="975" b="1">
              <a:solidFill>
                <a:prstClr val="black"/>
              </a:solidFill>
              <a:latin typeface="Gotham Black"/>
              <a:cs typeface="Gotham Black"/>
            </a:endParaRPr>
          </a:p>
          <a:p>
            <a:pPr marL="9525">
              <a:lnSpc>
                <a:spcPts val="1193"/>
              </a:lnSpc>
            </a:pPr>
            <a:r>
              <a:rPr sz="1050" spc="-8">
                <a:solidFill>
                  <a:srgbClr val="231F20"/>
                </a:solidFill>
                <a:latin typeface="Gotham Book"/>
                <a:cs typeface="Gotham Book"/>
              </a:rPr>
              <a:t>Excellent</a:t>
            </a:r>
            <a:endParaRPr sz="1050">
              <a:solidFill>
                <a:prstClr val="black"/>
              </a:solidFill>
              <a:latin typeface="Gotham Book"/>
              <a:cs typeface="Gotham Book"/>
            </a:endParaRPr>
          </a:p>
        </p:txBody>
      </p:sp>
      <p:sp>
        <p:nvSpPr>
          <p:cNvPr id="36" name="object 36"/>
          <p:cNvSpPr txBox="1"/>
          <p:nvPr/>
        </p:nvSpPr>
        <p:spPr>
          <a:xfrm>
            <a:off x="9096379" y="3073192"/>
            <a:ext cx="1569716" cy="316753"/>
          </a:xfrm>
          <a:prstGeom prst="rect">
            <a:avLst/>
          </a:prstGeom>
        </p:spPr>
        <p:txBody>
          <a:bodyPr vert="horz" wrap="square" lIns="0" tIns="34290" rIns="0" bIns="0" rtlCol="0">
            <a:spAutoFit/>
          </a:bodyPr>
          <a:lstStyle/>
          <a:p>
            <a:pPr marL="9525" marR="3810">
              <a:lnSpc>
                <a:spcPts val="975"/>
              </a:lnSpc>
              <a:spcBef>
                <a:spcPts val="270"/>
              </a:spcBef>
            </a:pPr>
            <a:r>
              <a:rPr lang="en-US" sz="975" b="1" spc="-8">
                <a:solidFill>
                  <a:srgbClr val="0E4633"/>
                </a:solidFill>
                <a:latin typeface="Gotham Black"/>
                <a:cs typeface="Gotham Black"/>
              </a:rPr>
              <a:t>GREENSNAP VULNERABILITY</a:t>
            </a:r>
            <a:endParaRPr lang="en-US" sz="975" b="1">
              <a:solidFill>
                <a:prstClr val="black"/>
              </a:solidFill>
              <a:latin typeface="Gotham Black"/>
              <a:cs typeface="Gotham Black"/>
            </a:endParaRPr>
          </a:p>
          <a:p>
            <a:pPr marL="9525">
              <a:lnSpc>
                <a:spcPts val="1193"/>
              </a:lnSpc>
            </a:pPr>
            <a:r>
              <a:rPr sz="1050" spc="-19">
                <a:solidFill>
                  <a:srgbClr val="231F20"/>
                </a:solidFill>
                <a:latin typeface="Gotham Book"/>
                <a:cs typeface="Gotham Book"/>
              </a:rPr>
              <a:t>Low</a:t>
            </a:r>
            <a:endParaRPr sz="1050">
              <a:solidFill>
                <a:prstClr val="black"/>
              </a:solidFill>
              <a:latin typeface="Gotham Book"/>
              <a:cs typeface="Gotham Book"/>
            </a:endParaRPr>
          </a:p>
        </p:txBody>
      </p:sp>
      <p:sp>
        <p:nvSpPr>
          <p:cNvPr id="37" name="object 37"/>
          <p:cNvSpPr txBox="1"/>
          <p:nvPr/>
        </p:nvSpPr>
        <p:spPr>
          <a:xfrm>
            <a:off x="9096380" y="3714445"/>
            <a:ext cx="1257300" cy="639918"/>
          </a:xfrm>
          <a:prstGeom prst="rect">
            <a:avLst/>
          </a:prstGeom>
        </p:spPr>
        <p:txBody>
          <a:bodyPr vert="horz" wrap="square" lIns="0" tIns="34289" rIns="0" bIns="0" rtlCol="0">
            <a:spAutoFit/>
          </a:bodyPr>
          <a:lstStyle/>
          <a:p>
            <a:pPr marL="9525" marR="3810">
              <a:lnSpc>
                <a:spcPts val="975"/>
              </a:lnSpc>
              <a:spcBef>
                <a:spcPts val="269"/>
              </a:spcBef>
            </a:pPr>
            <a:r>
              <a:rPr lang="en-US" sz="975" b="1" spc="-19">
                <a:solidFill>
                  <a:srgbClr val="0E4633"/>
                </a:solidFill>
                <a:latin typeface="Gotham Black"/>
                <a:cs typeface="Gotham Black"/>
              </a:rPr>
              <a:t>EAR </a:t>
            </a:r>
            <a:r>
              <a:rPr lang="en-US" sz="975" b="1" spc="-8">
                <a:solidFill>
                  <a:srgbClr val="0E4633"/>
                </a:solidFill>
                <a:latin typeface="Gotham Black"/>
                <a:cs typeface="Gotham Black"/>
              </a:rPr>
              <a:t>CHARACTERISTICS</a:t>
            </a:r>
            <a:endParaRPr lang="en-US" sz="975" b="1">
              <a:solidFill>
                <a:prstClr val="black"/>
              </a:solidFill>
              <a:latin typeface="Gotham Black"/>
              <a:cs typeface="Gotham Black"/>
            </a:endParaRPr>
          </a:p>
          <a:p>
            <a:pPr marL="9525">
              <a:lnSpc>
                <a:spcPts val="1193"/>
              </a:lnSpc>
            </a:pPr>
            <a:r>
              <a:rPr sz="1050" spc="-15">
                <a:solidFill>
                  <a:srgbClr val="231F20"/>
                </a:solidFill>
                <a:latin typeface="Gotham Book"/>
                <a:cs typeface="Gotham Book"/>
              </a:rPr>
              <a:t>Flex</a:t>
            </a:r>
            <a:endParaRPr sz="1050">
              <a:solidFill>
                <a:prstClr val="black"/>
              </a:solidFill>
              <a:latin typeface="Gotham Book"/>
              <a:cs typeface="Gotham Book"/>
            </a:endParaRPr>
          </a:p>
          <a:p>
            <a:pPr marL="9525" marR="96679"/>
            <a:r>
              <a:rPr sz="1050">
                <a:solidFill>
                  <a:srgbClr val="231F20"/>
                </a:solidFill>
                <a:latin typeface="Gotham Book"/>
                <a:cs typeface="Gotham Book"/>
              </a:rPr>
              <a:t>Pink</a:t>
            </a:r>
            <a:r>
              <a:rPr sz="1050" spc="-26">
                <a:solidFill>
                  <a:srgbClr val="231F20"/>
                </a:solidFill>
                <a:latin typeface="Gotham Book"/>
                <a:cs typeface="Gotham Book"/>
              </a:rPr>
              <a:t> </a:t>
            </a:r>
            <a:r>
              <a:rPr sz="1050" spc="-8">
                <a:solidFill>
                  <a:srgbClr val="231F20"/>
                </a:solidFill>
                <a:latin typeface="Gotham Book"/>
                <a:cs typeface="Gotham Book"/>
              </a:rPr>
              <a:t>co</a:t>
            </a:r>
            <a:r>
              <a:rPr lang="en-US" sz="1050" spc="-8">
                <a:solidFill>
                  <a:srgbClr val="231F20"/>
                </a:solidFill>
                <a:latin typeface="Gotham Book"/>
                <a:cs typeface="Gotham Book"/>
              </a:rPr>
              <a:t>loring</a:t>
            </a:r>
          </a:p>
          <a:p>
            <a:pPr marL="9525" marR="96679"/>
            <a:r>
              <a:rPr sz="1050" spc="-8">
                <a:solidFill>
                  <a:srgbClr val="231F20"/>
                </a:solidFill>
                <a:latin typeface="Gotham Book"/>
                <a:cs typeface="Gotham Book"/>
              </a:rPr>
              <a:t> </a:t>
            </a:r>
            <a:r>
              <a:rPr sz="1050">
                <a:solidFill>
                  <a:srgbClr val="231F20"/>
                </a:solidFill>
                <a:latin typeface="Gotham Book"/>
                <a:cs typeface="Gotham Book"/>
              </a:rPr>
              <a:t>Good</a:t>
            </a:r>
            <a:r>
              <a:rPr sz="1050" spc="-15">
                <a:solidFill>
                  <a:srgbClr val="231F20"/>
                </a:solidFill>
                <a:latin typeface="Gotham Book"/>
                <a:cs typeface="Gotham Book"/>
              </a:rPr>
              <a:t> </a:t>
            </a:r>
            <a:r>
              <a:rPr sz="1050">
                <a:solidFill>
                  <a:srgbClr val="231F20"/>
                </a:solidFill>
                <a:latin typeface="Gotham Book"/>
                <a:cs typeface="Gotham Book"/>
              </a:rPr>
              <a:t>test</a:t>
            </a:r>
            <a:r>
              <a:rPr sz="1050" spc="-15">
                <a:solidFill>
                  <a:srgbClr val="231F20"/>
                </a:solidFill>
                <a:latin typeface="Gotham Book"/>
                <a:cs typeface="Gotham Book"/>
              </a:rPr>
              <a:t> </a:t>
            </a:r>
            <a:r>
              <a:rPr sz="1050" spc="-8">
                <a:solidFill>
                  <a:srgbClr val="231F20"/>
                </a:solidFill>
                <a:latin typeface="Gotham Book"/>
                <a:cs typeface="Gotham Book"/>
              </a:rPr>
              <a:t>weight</a:t>
            </a:r>
            <a:endParaRPr sz="1050">
              <a:solidFill>
                <a:prstClr val="black"/>
              </a:solidFill>
              <a:latin typeface="Gotham Book"/>
              <a:cs typeface="Gotham Book"/>
            </a:endParaRPr>
          </a:p>
        </p:txBody>
      </p:sp>
      <p:sp>
        <p:nvSpPr>
          <p:cNvPr id="38" name="object 38"/>
          <p:cNvSpPr txBox="1"/>
          <p:nvPr/>
        </p:nvSpPr>
        <p:spPr>
          <a:xfrm>
            <a:off x="9096381" y="4663555"/>
            <a:ext cx="844391" cy="304571"/>
          </a:xfrm>
          <a:prstGeom prst="rect">
            <a:avLst/>
          </a:prstGeom>
        </p:spPr>
        <p:txBody>
          <a:bodyPr vert="horz" wrap="square" lIns="0" tIns="9525" rIns="0" bIns="0" rtlCol="0">
            <a:spAutoFit/>
          </a:bodyPr>
          <a:lstStyle/>
          <a:p>
            <a:pPr marL="9525">
              <a:lnSpc>
                <a:spcPts val="1136"/>
              </a:lnSpc>
              <a:spcBef>
                <a:spcPts val="75"/>
              </a:spcBef>
            </a:pPr>
            <a:r>
              <a:rPr lang="en-US" sz="975" b="1" spc="-8">
                <a:solidFill>
                  <a:srgbClr val="0E4633"/>
                </a:solidFill>
                <a:latin typeface="Gotham Black"/>
                <a:cs typeface="Gotham Black"/>
              </a:rPr>
              <a:t>EMERGENCE</a:t>
            </a:r>
            <a:endParaRPr lang="en-US" sz="975" b="1">
              <a:solidFill>
                <a:prstClr val="black"/>
              </a:solidFill>
              <a:latin typeface="Gotham Black"/>
              <a:cs typeface="Gotham Black"/>
            </a:endParaRPr>
          </a:p>
          <a:p>
            <a:pPr marL="9525">
              <a:lnSpc>
                <a:spcPts val="1226"/>
              </a:lnSpc>
            </a:pPr>
            <a:r>
              <a:rPr sz="1050" spc="-8">
                <a:solidFill>
                  <a:srgbClr val="231F20"/>
                </a:solidFill>
                <a:latin typeface="Gotham Book"/>
                <a:cs typeface="Gotham Book"/>
              </a:rPr>
              <a:t>Excellent</a:t>
            </a:r>
            <a:endParaRPr sz="1050">
              <a:solidFill>
                <a:prstClr val="black"/>
              </a:solidFill>
              <a:latin typeface="Gotham Book"/>
              <a:cs typeface="Gotham Book"/>
            </a:endParaRPr>
          </a:p>
        </p:txBody>
      </p:sp>
      <p:sp>
        <p:nvSpPr>
          <p:cNvPr id="39" name="object 39"/>
          <p:cNvSpPr txBox="1"/>
          <p:nvPr/>
        </p:nvSpPr>
        <p:spPr>
          <a:xfrm>
            <a:off x="9096380" y="5191825"/>
            <a:ext cx="934614" cy="316752"/>
          </a:xfrm>
          <a:prstGeom prst="rect">
            <a:avLst/>
          </a:prstGeom>
        </p:spPr>
        <p:txBody>
          <a:bodyPr vert="horz" wrap="square" lIns="0" tIns="34289" rIns="0" bIns="0" rtlCol="0">
            <a:spAutoFit/>
          </a:bodyPr>
          <a:lstStyle/>
          <a:p>
            <a:pPr marL="9525" marR="3810">
              <a:lnSpc>
                <a:spcPts val="975"/>
              </a:lnSpc>
              <a:spcBef>
                <a:spcPts val="269"/>
              </a:spcBef>
            </a:pPr>
            <a:r>
              <a:rPr lang="en-US" sz="975" b="1" spc="-15">
                <a:solidFill>
                  <a:srgbClr val="0E4633"/>
                </a:solidFill>
                <a:latin typeface="Gotham Black"/>
                <a:cs typeface="Gotham Black"/>
              </a:rPr>
              <a:t>ROOT </a:t>
            </a:r>
            <a:r>
              <a:rPr lang="en-US" sz="975" b="1" spc="-8">
                <a:solidFill>
                  <a:srgbClr val="0E4633"/>
                </a:solidFill>
                <a:latin typeface="Gotham Black"/>
                <a:cs typeface="Gotham Black"/>
              </a:rPr>
              <a:t>STRENGTH</a:t>
            </a:r>
            <a:endParaRPr lang="en-US" sz="975" b="1">
              <a:solidFill>
                <a:prstClr val="black"/>
              </a:solidFill>
              <a:latin typeface="Gotham Black"/>
              <a:cs typeface="Gotham Black"/>
            </a:endParaRPr>
          </a:p>
          <a:p>
            <a:pPr marL="9525">
              <a:lnSpc>
                <a:spcPts val="1193"/>
              </a:lnSpc>
            </a:pPr>
            <a:r>
              <a:rPr sz="1050">
                <a:solidFill>
                  <a:srgbClr val="231F20"/>
                </a:solidFill>
                <a:latin typeface="Gotham Book"/>
                <a:cs typeface="Gotham Book"/>
              </a:rPr>
              <a:t>Very</a:t>
            </a:r>
            <a:r>
              <a:rPr sz="1050" spc="-75">
                <a:solidFill>
                  <a:srgbClr val="231F20"/>
                </a:solidFill>
                <a:latin typeface="Gotham Book"/>
                <a:cs typeface="Gotham Book"/>
              </a:rPr>
              <a:t> </a:t>
            </a:r>
            <a:r>
              <a:rPr sz="1050" spc="-15">
                <a:solidFill>
                  <a:srgbClr val="231F20"/>
                </a:solidFill>
                <a:latin typeface="Gotham Book"/>
                <a:cs typeface="Gotham Book"/>
              </a:rPr>
              <a:t>good</a:t>
            </a:r>
            <a:endParaRPr sz="1050">
              <a:solidFill>
                <a:prstClr val="black"/>
              </a:solidFill>
              <a:latin typeface="Gotham Book"/>
              <a:cs typeface="Gotham Book"/>
            </a:endParaRPr>
          </a:p>
        </p:txBody>
      </p:sp>
      <p:sp>
        <p:nvSpPr>
          <p:cNvPr id="40" name="object 40"/>
          <p:cNvSpPr txBox="1"/>
          <p:nvPr/>
        </p:nvSpPr>
        <p:spPr>
          <a:xfrm>
            <a:off x="2009020"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1" name="object 41"/>
          <p:cNvSpPr txBox="1"/>
          <p:nvPr/>
        </p:nvSpPr>
        <p:spPr>
          <a:xfrm>
            <a:off x="2009019" y="5634820"/>
            <a:ext cx="343853"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confidently</a:t>
            </a:r>
            <a:endParaRPr sz="450">
              <a:solidFill>
                <a:prstClr val="black"/>
              </a:solidFill>
              <a:latin typeface="Arial"/>
              <a:cs typeface="Arial"/>
            </a:endParaRPr>
          </a:p>
        </p:txBody>
      </p:sp>
      <p:sp>
        <p:nvSpPr>
          <p:cNvPr id="42" name="object 42"/>
          <p:cNvSpPr/>
          <p:nvPr/>
        </p:nvSpPr>
        <p:spPr>
          <a:xfrm>
            <a:off x="2416131" y="5598071"/>
            <a:ext cx="113824" cy="113824"/>
          </a:xfrm>
          <a:custGeom>
            <a:avLst/>
            <a:gdLst/>
            <a:ahLst/>
            <a:cxnLst/>
            <a:rect l="l" t="t" r="r" b="b"/>
            <a:pathLst>
              <a:path w="151765" h="151764">
                <a:moveTo>
                  <a:pt x="151345" y="0"/>
                </a:moveTo>
                <a:lnTo>
                  <a:pt x="0" y="0"/>
                </a:lnTo>
                <a:lnTo>
                  <a:pt x="0" y="151345"/>
                </a:lnTo>
                <a:lnTo>
                  <a:pt x="151345" y="151345"/>
                </a:lnTo>
                <a:lnTo>
                  <a:pt x="151345" y="0"/>
                </a:lnTo>
                <a:close/>
              </a:path>
            </a:pathLst>
          </a:custGeom>
          <a:solidFill>
            <a:srgbClr val="144634">
              <a:alpha val="52999"/>
            </a:srgbClr>
          </a:solidFill>
        </p:spPr>
        <p:txBody>
          <a:bodyPr wrap="square" lIns="0" tIns="0" rIns="0" bIns="0" rtlCol="0"/>
          <a:lstStyle/>
          <a:p>
            <a:endParaRPr sz="1350">
              <a:solidFill>
                <a:prstClr val="black"/>
              </a:solidFill>
              <a:latin typeface="Calibri" panose="020F0502020204030204"/>
            </a:endParaRPr>
          </a:p>
        </p:txBody>
      </p:sp>
      <p:sp>
        <p:nvSpPr>
          <p:cNvPr id="43" name="object 43"/>
          <p:cNvSpPr txBox="1"/>
          <p:nvPr/>
        </p:nvSpPr>
        <p:spPr>
          <a:xfrm>
            <a:off x="2548008" y="5587195"/>
            <a:ext cx="173831"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Place</a:t>
            </a:r>
            <a:endParaRPr sz="450">
              <a:solidFill>
                <a:prstClr val="black"/>
              </a:solidFill>
              <a:latin typeface="Arial"/>
              <a:cs typeface="Arial"/>
            </a:endParaRPr>
          </a:p>
        </p:txBody>
      </p:sp>
      <p:sp>
        <p:nvSpPr>
          <p:cNvPr id="44" name="object 44"/>
          <p:cNvSpPr txBox="1"/>
          <p:nvPr/>
        </p:nvSpPr>
        <p:spPr>
          <a:xfrm>
            <a:off x="2548006" y="5634820"/>
            <a:ext cx="231458"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reliably</a:t>
            </a:r>
            <a:endParaRPr sz="450">
              <a:solidFill>
                <a:prstClr val="black"/>
              </a:solidFill>
              <a:latin typeface="Arial"/>
              <a:cs typeface="Arial"/>
            </a:endParaRPr>
          </a:p>
        </p:txBody>
      </p:sp>
      <p:sp>
        <p:nvSpPr>
          <p:cNvPr id="45" name="object 45"/>
          <p:cNvSpPr/>
          <p:nvPr/>
        </p:nvSpPr>
        <p:spPr>
          <a:xfrm>
            <a:off x="2951656" y="5594615"/>
            <a:ext cx="120491" cy="120491"/>
          </a:xfrm>
          <a:custGeom>
            <a:avLst/>
            <a:gdLst/>
            <a:ahLst/>
            <a:cxnLst/>
            <a:rect l="l" t="t" r="r" b="b"/>
            <a:pathLst>
              <a:path w="160655" h="160654">
                <a:moveTo>
                  <a:pt x="160578" y="0"/>
                </a:moveTo>
                <a:lnTo>
                  <a:pt x="0" y="0"/>
                </a:lnTo>
                <a:lnTo>
                  <a:pt x="0" y="160566"/>
                </a:lnTo>
                <a:lnTo>
                  <a:pt x="160578" y="160566"/>
                </a:lnTo>
                <a:lnTo>
                  <a:pt x="160578" y="0"/>
                </a:lnTo>
                <a:close/>
              </a:path>
            </a:pathLst>
          </a:custGeom>
          <a:solidFill>
            <a:srgbClr val="EAAA00"/>
          </a:solidFill>
        </p:spPr>
        <p:txBody>
          <a:bodyPr wrap="square" lIns="0" tIns="0" rIns="0" bIns="0" rtlCol="0"/>
          <a:lstStyle/>
          <a:p>
            <a:endParaRPr sz="1350">
              <a:solidFill>
                <a:prstClr val="black"/>
              </a:solidFill>
              <a:latin typeface="Calibri" panose="020F0502020204030204"/>
            </a:endParaRPr>
          </a:p>
        </p:txBody>
      </p:sp>
      <p:sp>
        <p:nvSpPr>
          <p:cNvPr id="46" name="object 46"/>
          <p:cNvSpPr txBox="1"/>
          <p:nvPr/>
        </p:nvSpPr>
        <p:spPr>
          <a:xfrm>
            <a:off x="3086996" y="5587195"/>
            <a:ext cx="671513" cy="78868"/>
          </a:xfrm>
          <a:prstGeom prst="rect">
            <a:avLst/>
          </a:prstGeom>
        </p:spPr>
        <p:txBody>
          <a:bodyPr vert="horz" wrap="square" lIns="0" tIns="9525" rIns="0" bIns="0" rtlCol="0">
            <a:spAutoFit/>
          </a:bodyPr>
          <a:lstStyle/>
          <a:p>
            <a:pPr marL="9525">
              <a:spcBef>
                <a:spcPts val="75"/>
              </a:spcBef>
            </a:pPr>
            <a:r>
              <a:rPr sz="450">
                <a:solidFill>
                  <a:srgbClr val="231F20"/>
                </a:solidFill>
                <a:latin typeface="Arial"/>
                <a:cs typeface="Arial"/>
              </a:rPr>
              <a:t>Place</a:t>
            </a:r>
            <a:r>
              <a:rPr sz="450" spc="45">
                <a:solidFill>
                  <a:srgbClr val="231F20"/>
                </a:solidFill>
                <a:latin typeface="Arial"/>
                <a:cs typeface="Arial"/>
              </a:rPr>
              <a:t> </a:t>
            </a:r>
            <a:r>
              <a:rPr sz="450" spc="41">
                <a:solidFill>
                  <a:srgbClr val="231F20"/>
                </a:solidFill>
                <a:latin typeface="Arial"/>
                <a:cs typeface="Arial"/>
              </a:rPr>
              <a:t>with</a:t>
            </a:r>
            <a:r>
              <a:rPr sz="450" spc="45">
                <a:solidFill>
                  <a:srgbClr val="231F20"/>
                </a:solidFill>
                <a:latin typeface="Arial"/>
                <a:cs typeface="Arial"/>
              </a:rPr>
              <a:t> </a:t>
            </a:r>
            <a:r>
              <a:rPr sz="450" spc="-8">
                <a:solidFill>
                  <a:srgbClr val="231F20"/>
                </a:solidFill>
                <a:latin typeface="Arial"/>
                <a:cs typeface="Arial"/>
              </a:rPr>
              <a:t>appropriate</a:t>
            </a:r>
            <a:endParaRPr sz="450">
              <a:solidFill>
                <a:prstClr val="black"/>
              </a:solidFill>
              <a:latin typeface="Arial"/>
              <a:cs typeface="Arial"/>
            </a:endParaRPr>
          </a:p>
        </p:txBody>
      </p:sp>
      <p:sp>
        <p:nvSpPr>
          <p:cNvPr id="47" name="object 47"/>
          <p:cNvSpPr txBox="1"/>
          <p:nvPr/>
        </p:nvSpPr>
        <p:spPr>
          <a:xfrm>
            <a:off x="3086995" y="5634820"/>
            <a:ext cx="396716" cy="78868"/>
          </a:xfrm>
          <a:prstGeom prst="rect">
            <a:avLst/>
          </a:prstGeom>
        </p:spPr>
        <p:txBody>
          <a:bodyPr vert="horz" wrap="square" lIns="0" tIns="9525" rIns="0" bIns="0" rtlCol="0">
            <a:spAutoFit/>
          </a:bodyPr>
          <a:lstStyle/>
          <a:p>
            <a:pPr marL="9525">
              <a:spcBef>
                <a:spcPts val="75"/>
              </a:spcBef>
            </a:pPr>
            <a:r>
              <a:rPr sz="450" spc="-8">
                <a:solidFill>
                  <a:srgbClr val="231F20"/>
                </a:solidFill>
                <a:latin typeface="Arial"/>
                <a:cs typeface="Arial"/>
              </a:rPr>
              <a:t>management</a:t>
            </a:r>
            <a:endParaRPr sz="450">
              <a:solidFill>
                <a:prstClr val="black"/>
              </a:solidFill>
              <a:latin typeface="Arial"/>
              <a:cs typeface="Arial"/>
            </a:endParaRPr>
          </a:p>
        </p:txBody>
      </p:sp>
      <p:sp>
        <p:nvSpPr>
          <p:cNvPr id="48" name="object 48"/>
          <p:cNvSpPr txBox="1"/>
          <p:nvPr/>
        </p:nvSpPr>
        <p:spPr>
          <a:xfrm>
            <a:off x="1544177" y="5571004"/>
            <a:ext cx="284321" cy="159659"/>
          </a:xfrm>
          <a:prstGeom prst="rect">
            <a:avLst/>
          </a:prstGeom>
        </p:spPr>
        <p:txBody>
          <a:bodyPr vert="horz" wrap="square" lIns="0" tIns="9525" rIns="0" bIns="0" rtlCol="0">
            <a:spAutoFit/>
          </a:bodyPr>
          <a:lstStyle/>
          <a:p>
            <a:pPr marL="9525">
              <a:spcBef>
                <a:spcPts val="75"/>
              </a:spcBef>
            </a:pPr>
            <a:r>
              <a:rPr sz="975" spc="-19">
                <a:solidFill>
                  <a:srgbClr val="0E4633"/>
                </a:solidFill>
                <a:latin typeface="Gotham Bold"/>
                <a:cs typeface="Gotham Bold"/>
              </a:rPr>
              <a:t>KEY</a:t>
            </a:r>
            <a:endParaRPr sz="975">
              <a:solidFill>
                <a:prstClr val="black"/>
              </a:solidFill>
              <a:latin typeface="Gotham Bold"/>
              <a:cs typeface="Gotham Bold"/>
            </a:endParaRPr>
          </a:p>
        </p:txBody>
      </p:sp>
      <p:pic>
        <p:nvPicPr>
          <p:cNvPr id="56" name="Picture Placeholder 55" descr="A group of corn on the cob&#10;&#10;AI-generated content may be incorrect.">
            <a:extLst>
              <a:ext uri="{FF2B5EF4-FFF2-40B4-BE49-F238E27FC236}">
                <a16:creationId xmlns:a16="http://schemas.microsoft.com/office/drawing/2014/main" id="{E4EF8A6F-6BB7-9C45-77BD-E97F806A9007}"/>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l="1828" r="1828"/>
          <a:stretch>
            <a:fillRect/>
          </a:stretch>
        </p:blipFill>
        <p:spPr>
          <a:xfrm rot="10800000">
            <a:off x="5410200" y="2430066"/>
            <a:ext cx="2343150" cy="1824038"/>
          </a:xfrm>
        </p:spPr>
      </p:pic>
    </p:spTree>
    <p:extLst>
      <p:ext uri="{BB962C8B-B14F-4D97-AF65-F5344CB8AC3E}">
        <p14:creationId xmlns:p14="http://schemas.microsoft.com/office/powerpoint/2010/main" val="1501950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Yield vs. Selected Checks ">
            <a:extLst>
              <a:ext uri="{FF2B5EF4-FFF2-40B4-BE49-F238E27FC236}">
                <a16:creationId xmlns:a16="http://schemas.microsoft.com/office/drawing/2014/main" id="{99AA8891-5F0E-47AD-A62E-E518B3B7A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sp>
        <p:nvSpPr>
          <p:cNvPr id="3" name="TextBox 2">
            <a:extLst>
              <a:ext uri="{FF2B5EF4-FFF2-40B4-BE49-F238E27FC236}">
                <a16:creationId xmlns:a16="http://schemas.microsoft.com/office/drawing/2014/main" id="{FCCA4E47-F5DB-7F09-92F6-768C81F710D0}"/>
              </a:ext>
            </a:extLst>
          </p:cNvPr>
          <p:cNvSpPr txBox="1"/>
          <p:nvPr/>
        </p:nvSpPr>
        <p:spPr>
          <a:xfrm>
            <a:off x="9508223" y="1039711"/>
            <a:ext cx="824219" cy="300082"/>
          </a:xfrm>
          <a:prstGeom prst="rect">
            <a:avLst/>
          </a:prstGeom>
          <a:noFill/>
        </p:spPr>
        <p:txBody>
          <a:bodyPr wrap="square" rtlCol="0">
            <a:spAutoFit/>
          </a:bodyPr>
          <a:lstStyle/>
          <a:p>
            <a:r>
              <a:rPr lang="en-US" sz="1350">
                <a:solidFill>
                  <a:prstClr val="black"/>
                </a:solidFill>
                <a:latin typeface="Calibri" panose="020F0502020204030204"/>
              </a:rPr>
              <a:t>2025</a:t>
            </a:r>
          </a:p>
        </p:txBody>
      </p:sp>
    </p:spTree>
    <p:extLst>
      <p:ext uri="{BB962C8B-B14F-4D97-AF65-F5344CB8AC3E}">
        <p14:creationId xmlns:p14="http://schemas.microsoft.com/office/powerpoint/2010/main" val="1950028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Yield vs. Selected Checks ">
            <a:extLst>
              <a:ext uri="{FF2B5EF4-FFF2-40B4-BE49-F238E27FC236}">
                <a16:creationId xmlns:a16="http://schemas.microsoft.com/office/drawing/2014/main" id="{E2E16E3E-EEB2-4ECA-8B48-ACCB7931C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sp>
        <p:nvSpPr>
          <p:cNvPr id="3" name="TextBox 2">
            <a:extLst>
              <a:ext uri="{FF2B5EF4-FFF2-40B4-BE49-F238E27FC236}">
                <a16:creationId xmlns:a16="http://schemas.microsoft.com/office/drawing/2014/main" id="{B493F965-1AA3-177E-9BB8-13DB9946DA74}"/>
              </a:ext>
            </a:extLst>
          </p:cNvPr>
          <p:cNvSpPr txBox="1"/>
          <p:nvPr/>
        </p:nvSpPr>
        <p:spPr>
          <a:xfrm>
            <a:off x="9269136" y="1008252"/>
            <a:ext cx="1069597" cy="300082"/>
          </a:xfrm>
          <a:prstGeom prst="rect">
            <a:avLst/>
          </a:prstGeom>
          <a:noFill/>
        </p:spPr>
        <p:txBody>
          <a:bodyPr wrap="square" rtlCol="0">
            <a:spAutoFit/>
          </a:bodyPr>
          <a:lstStyle/>
          <a:p>
            <a:r>
              <a:rPr lang="en-US" sz="1350">
                <a:solidFill>
                  <a:prstClr val="black"/>
                </a:solidFill>
                <a:latin typeface="Calibri" panose="020F0502020204030204"/>
              </a:rPr>
              <a:t>2022-2025</a:t>
            </a:r>
          </a:p>
        </p:txBody>
      </p:sp>
    </p:spTree>
    <p:extLst>
      <p:ext uri="{BB962C8B-B14F-4D97-AF65-F5344CB8AC3E}">
        <p14:creationId xmlns:p14="http://schemas.microsoft.com/office/powerpoint/2010/main" val="217931471"/>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1808</Words>
  <Application>Microsoft Office PowerPoint</Application>
  <PresentationFormat>Widescreen</PresentationFormat>
  <Paragraphs>531</Paragraphs>
  <Slides>24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Arial</vt:lpstr>
      <vt:lpstr>Arial Black</vt:lpstr>
      <vt:lpstr>Arial Narrow</vt:lpstr>
      <vt:lpstr>Avenir Black</vt:lpstr>
      <vt:lpstr>Calibri</vt:lpstr>
      <vt:lpstr>Calibri Light</vt:lpstr>
      <vt:lpstr>Franklin Gothic Book</vt:lpstr>
      <vt:lpstr>Gotham Black</vt:lpstr>
      <vt:lpstr>Gotham Bold</vt:lpstr>
      <vt:lpstr>Gotham Book</vt:lpstr>
      <vt:lpstr>Times New Roman</vt:lpstr>
      <vt:lpstr>3_Office Theme</vt:lpstr>
      <vt:lpstr>What happened to our yields?!?</vt:lpstr>
      <vt:lpstr>PowerPoint Presentation</vt:lpstr>
      <vt:lpstr>PowerPoint Presentation</vt:lpstr>
      <vt:lpstr>PowerPoint Presentation</vt:lpstr>
      <vt:lpstr>PowerPoint Presentation</vt:lpstr>
      <vt:lpstr>A630-04</vt:lpstr>
      <vt:lpstr>A631-08</vt:lpstr>
      <vt:lpstr>PowerPoint Presentation</vt:lpstr>
      <vt:lpstr>PowerPoint Presentation</vt:lpstr>
      <vt:lpstr>A632-68</vt:lpstr>
      <vt:lpstr>A634-11</vt:lpstr>
      <vt:lpstr>Scattergraph 100-104RM</vt:lpstr>
      <vt:lpstr>A634-65</vt:lpstr>
      <vt:lpstr>A636-11</vt:lpstr>
      <vt:lpstr>A636-16</vt:lpstr>
      <vt:lpstr>A638-91</vt:lpstr>
      <vt:lpstr>105-109 RM Scattergraph</vt:lpstr>
      <vt:lpstr>A640-16</vt:lpstr>
      <vt:lpstr>A642-18</vt:lpstr>
      <vt:lpstr>A642-32</vt:lpstr>
      <vt:lpstr>110-114RM Scattergraph</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User</dc:creator>
  <cp:lastModifiedBy>User</cp:lastModifiedBy>
  <cp:revision>1</cp:revision>
  <dcterms:created xsi:type="dcterms:W3CDTF">2025-11-15T16:00:25Z</dcterms:created>
  <dcterms:modified xsi:type="dcterms:W3CDTF">2025-11-15T16:00:53Z</dcterms:modified>
</cp:coreProperties>
</file>