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5"/>
  </p:notesMasterIdLst>
  <p:sldIdLst>
    <p:sldId id="2147483320" r:id="rId2"/>
    <p:sldId id="262" r:id="rId3"/>
    <p:sldId id="2147482984" r:id="rId4"/>
    <p:sldId id="2147483310" r:id="rId5"/>
    <p:sldId id="256" r:id="rId6"/>
    <p:sldId id="2147483313" r:id="rId7"/>
    <p:sldId id="2147483267" r:id="rId8"/>
    <p:sldId id="2147483319" r:id="rId9"/>
    <p:sldId id="263" r:id="rId10"/>
    <p:sldId id="2147483631" r:id="rId11"/>
    <p:sldId id="265" r:id="rId12"/>
    <p:sldId id="264"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len Ryan" userId="e8cc9579-5b5a-4e6e-8ebb-2c743ac3c432" providerId="ADAL" clId="{BEE653CB-4B6D-40EE-BED5-B828B33CC39E}"/>
    <pc:docChg chg="modSld">
      <pc:chgData name="Cullen Ryan" userId="e8cc9579-5b5a-4e6e-8ebb-2c743ac3c432" providerId="ADAL" clId="{BEE653CB-4B6D-40EE-BED5-B828B33CC39E}" dt="2025-11-12T23:13:06.972" v="18" actId="20577"/>
      <pc:docMkLst>
        <pc:docMk/>
      </pc:docMkLst>
      <pc:sldChg chg="modSp mod">
        <pc:chgData name="Cullen Ryan" userId="e8cc9579-5b5a-4e6e-8ebb-2c743ac3c432" providerId="ADAL" clId="{BEE653CB-4B6D-40EE-BED5-B828B33CC39E}" dt="2025-11-12T23:13:06.972" v="18" actId="20577"/>
        <pc:sldMkLst>
          <pc:docMk/>
          <pc:sldMk cId="3780003110" sldId="2147483320"/>
        </pc:sldMkLst>
        <pc:spChg chg="mod">
          <ac:chgData name="Cullen Ryan" userId="e8cc9579-5b5a-4e6e-8ebb-2c743ac3c432" providerId="ADAL" clId="{BEE653CB-4B6D-40EE-BED5-B828B33CC39E}" dt="2025-11-12T23:13:06.972" v="18" actId="20577"/>
          <ac:spMkLst>
            <pc:docMk/>
            <pc:sldMk cId="3780003110" sldId="2147483320"/>
            <ac:spMk id="2" creationId="{C15AAA36-5BCB-2F04-B50B-B0F737FE435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13748492360353E-2"/>
          <c:y val="0.24406725312639041"/>
          <c:w val="0.88739651396552355"/>
          <c:h val="0.6165898170772629"/>
        </c:manualLayout>
      </c:layout>
      <c:barChart>
        <c:barDir val="col"/>
        <c:grouping val="clustered"/>
        <c:varyColors val="0"/>
        <c:ser>
          <c:idx val="0"/>
          <c:order val="0"/>
          <c:tx>
            <c:strRef>
              <c:f>Sheet1!$B$1</c:f>
              <c:strCache>
                <c:ptCount val="1"/>
                <c:pt idx="0">
                  <c:v>Yield (bu/A)</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3-652A-4AA8-A7A2-34D87F324077}"/>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4-652A-4AA8-A7A2-34D87F324077}"/>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52A-4AA8-A7A2-34D87F324077}"/>
              </c:ext>
            </c:extLst>
          </c:dPt>
          <c:dPt>
            <c:idx val="3"/>
            <c:invertIfNegative val="0"/>
            <c:bubble3D val="0"/>
            <c:spPr>
              <a:solidFill>
                <a:schemeClr val="bg1">
                  <a:lumMod val="50000"/>
                </a:schemeClr>
              </a:solidFill>
              <a:ln>
                <a:noFill/>
              </a:ln>
              <a:effectLst/>
            </c:spPr>
            <c:extLst>
              <c:ext xmlns:c16="http://schemas.microsoft.com/office/drawing/2014/chart" uri="{C3380CC4-5D6E-409C-BE32-E72D297353CC}">
                <c16:uniqueId val="{00000006-652A-4AA8-A7A2-34D87F324077}"/>
              </c:ext>
            </c:extLst>
          </c:dPt>
          <c:dPt>
            <c:idx val="4"/>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7-652A-4AA8-A7A2-34D87F324077}"/>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B-F746-4FBD-9F90-3D69DCA53D2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Untreated Check</c:v>
                </c:pt>
                <c:pt idx="1">
                  <c:v>Quilt Xcel® Fungicide</c:v>
                </c:pt>
                <c:pt idx="2">
                  <c:v>Miravis® Neo Fungicide</c:v>
                </c:pt>
                <c:pt idx="3">
                  <c:v>Delaro® Complete Fungicide</c:v>
                </c:pt>
                <c:pt idx="4">
                  <c:v>Adastrio™ Fungicide (8 oz/A)</c:v>
                </c:pt>
                <c:pt idx="5">
                  <c:v>Veltyma fungicide (7 oz/A)</c:v>
                </c:pt>
                <c:pt idx="6">
                  <c:v>Veltyma fungicide (10 oz/A)</c:v>
                </c:pt>
              </c:strCache>
            </c:strRef>
          </c:cat>
          <c:val>
            <c:numRef>
              <c:f>Sheet1!$B$2:$B$8</c:f>
              <c:numCache>
                <c:formatCode>0.0</c:formatCode>
                <c:ptCount val="7"/>
                <c:pt idx="0">
                  <c:v>213.8</c:v>
                </c:pt>
                <c:pt idx="1">
                  <c:v>231.2</c:v>
                </c:pt>
                <c:pt idx="2">
                  <c:v>229.7</c:v>
                </c:pt>
                <c:pt idx="3">
                  <c:v>233.2</c:v>
                </c:pt>
                <c:pt idx="4">
                  <c:v>237.9</c:v>
                </c:pt>
                <c:pt idx="5">
                  <c:v>238.9</c:v>
                </c:pt>
                <c:pt idx="6">
                  <c:v>260.2</c:v>
                </c:pt>
              </c:numCache>
            </c:numRef>
          </c:val>
          <c:extLst>
            <c:ext xmlns:c16="http://schemas.microsoft.com/office/drawing/2014/chart" uri="{C3380CC4-5D6E-409C-BE32-E72D297353CC}">
              <c16:uniqueId val="{00000000-652A-4AA8-A7A2-34D87F324077}"/>
            </c:ext>
          </c:extLst>
        </c:ser>
        <c:dLbls>
          <c:showLegendKey val="0"/>
          <c:showVal val="0"/>
          <c:showCatName val="0"/>
          <c:showSerName val="0"/>
          <c:showPercent val="0"/>
          <c:showBubbleSize val="0"/>
        </c:dLbls>
        <c:gapWidth val="100"/>
        <c:axId val="1137952592"/>
        <c:axId val="1137956912"/>
      </c:barChart>
      <c:catAx>
        <c:axId val="11379525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137956912"/>
        <c:crosses val="autoZero"/>
        <c:auto val="1"/>
        <c:lblAlgn val="ctr"/>
        <c:lblOffset val="100"/>
        <c:noMultiLvlLbl val="0"/>
      </c:catAx>
      <c:valAx>
        <c:axId val="1137956912"/>
        <c:scaling>
          <c:orientation val="minMax"/>
          <c:max val="280"/>
          <c:min val="2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a:t>Yield (bu/A)</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37952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5FDE5-B1F1-480A-9E72-798E815F2B3A}"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9D255-6995-43FC-95BC-0D647C80B87D}" type="slidenum">
              <a:rPr lang="en-US" smtClean="0"/>
              <a:t>‹#›</a:t>
            </a:fld>
            <a:endParaRPr lang="en-US"/>
          </a:p>
        </p:txBody>
      </p:sp>
    </p:spTree>
    <p:extLst>
      <p:ext uri="{BB962C8B-B14F-4D97-AF65-F5344CB8AC3E}">
        <p14:creationId xmlns:p14="http://schemas.microsoft.com/office/powerpoint/2010/main" val="199594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7D4CB-7066-3F9A-984C-71C388493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01166-045A-8282-0D42-E8176C62B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53049-2347-DC1F-A332-FFB8BCE1E4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44D541-D6D5-EF43-8107-FE9F108C631A}"/>
              </a:ext>
            </a:extLst>
          </p:cNvPr>
          <p:cNvSpPr>
            <a:spLocks noGrp="1"/>
          </p:cNvSpPr>
          <p:nvPr>
            <p:ph type="sldNum" sz="quarter" idx="5"/>
          </p:nvPr>
        </p:nvSpPr>
        <p:spPr/>
        <p:txBody>
          <a:bodyPr/>
          <a:lstStyle/>
          <a:p>
            <a:pPr marL="0" marR="0" lvl="0" indent="0" algn="r" defTabSz="891357"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891357"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Footer Placeholder 4">
            <a:extLst>
              <a:ext uri="{FF2B5EF4-FFF2-40B4-BE49-F238E27FC236}">
                <a16:creationId xmlns:a16="http://schemas.microsoft.com/office/drawing/2014/main" id="{0C18AD13-9A69-7CCA-8C36-28B7723450CB}"/>
              </a:ext>
            </a:extLst>
          </p:cNvPr>
          <p:cNvSpPr>
            <a:spLocks noGrp="1"/>
          </p:cNvSpPr>
          <p:nvPr>
            <p:ph type="ftr" sz="quarter" idx="4"/>
          </p:nvPr>
        </p:nvSpPr>
        <p:spPr/>
        <p:txBody>
          <a:bodyPr/>
          <a:lstStyle/>
          <a:p>
            <a:pPr marL="0" marR="0" lvl="0" indent="0" algn="l" defTabSz="891357"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7770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1C4C-9A3E-20B5-FB9E-EA008F1A0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E6678-AF0F-6B8F-5870-4776FC8C4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BFFD1-66DF-48F8-5810-F4F9151B996F}"/>
              </a:ext>
            </a:extLst>
          </p:cNvPr>
          <p:cNvSpPr>
            <a:spLocks noGrp="1"/>
          </p:cNvSpPr>
          <p:nvPr>
            <p:ph type="body" idx="1"/>
          </p:nvPr>
        </p:nvSpPr>
        <p:spPr/>
        <p:txBody>
          <a:bodyPr/>
          <a:lstStyle/>
          <a:p>
            <a:pPr marL="178274" indent="-178274">
              <a:buFont typeface="Arial" panose="020B0604020202020204" pitchFamily="34" charset="0"/>
              <a:buChar char="•"/>
            </a:pPr>
            <a:r>
              <a:rPr lang="en-US" dirty="0"/>
              <a:t>C41</a:t>
            </a:r>
          </a:p>
        </p:txBody>
      </p:sp>
      <p:sp>
        <p:nvSpPr>
          <p:cNvPr id="4" name="Slide Number Placeholder 3">
            <a:extLst>
              <a:ext uri="{FF2B5EF4-FFF2-40B4-BE49-F238E27FC236}">
                <a16:creationId xmlns:a16="http://schemas.microsoft.com/office/drawing/2014/main" id="{3C6CE7C3-3D39-D922-C6E6-B4321E3CBA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C341B5A6-C0D1-1AEC-97D7-E2A7713F45C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0211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1CDE2E4-6465-43C0-B135-E74B90780C13}" type="slidenum">
              <a:rPr lang="de-DE" smtClean="0"/>
              <a:pPr/>
              <a:t>13</a:t>
            </a:fld>
            <a:endParaRPr lang="de-DE"/>
          </a:p>
        </p:txBody>
      </p:sp>
      <p:sp>
        <p:nvSpPr>
          <p:cNvPr id="3" name="Folienbildplatzhalter 2"/>
          <p:cNvSpPr>
            <a:spLocks noGrp="1" noRot="1" noChangeAspect="1"/>
          </p:cNvSpPr>
          <p:nvPr>
            <p:ph type="sldImg"/>
          </p:nvPr>
        </p:nvSpPr>
        <p:spPr/>
      </p:sp>
      <p:sp>
        <p:nvSpPr>
          <p:cNvPr id="6" name="Notizenplatzhalter 5"/>
          <p:cNvSpPr>
            <a:spLocks noGrp="1"/>
          </p:cNvSpPr>
          <p:nvPr>
            <p:ph type="body" idx="1"/>
          </p:nvPr>
        </p:nvSpPr>
        <p:spPr/>
        <p:txBody>
          <a:bodyPr/>
          <a:lstStyle/>
          <a:p>
            <a:endParaRPr lang="de-DE"/>
          </a:p>
        </p:txBody>
      </p:sp>
    </p:spTree>
    <p:extLst>
      <p:ext uri="{BB962C8B-B14F-4D97-AF65-F5344CB8AC3E}">
        <p14:creationId xmlns:p14="http://schemas.microsoft.com/office/powerpoint/2010/main" val="196247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7" name="Titelplatzhalter 4">
            <a:extLst>
              <a:ext uri="{FF2B5EF4-FFF2-40B4-BE49-F238E27FC236}">
                <a16:creationId xmlns:a16="http://schemas.microsoft.com/office/drawing/2014/main" id="{15AE4470-AE1E-437C-BAAA-7FDE5C348B1E}"/>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dirty="0"/>
              <a:t>Titelmasterformat durch Klicken bearbeiten</a:t>
            </a:r>
          </a:p>
        </p:txBody>
      </p:sp>
      <p:sp>
        <p:nvSpPr>
          <p:cNvPr id="8" name="Textplatzhalter 2">
            <a:extLst>
              <a:ext uri="{FF2B5EF4-FFF2-40B4-BE49-F238E27FC236}">
                <a16:creationId xmlns:a16="http://schemas.microsoft.com/office/drawing/2014/main" id="{7CCDAFC6-A013-4632-9057-A3F95C2C013E}"/>
              </a:ext>
            </a:extLst>
          </p:cNvPr>
          <p:cNvSpPr>
            <a:spLocks noGrp="1"/>
          </p:cNvSpPr>
          <p:nvPr>
            <p:ph idx="1"/>
          </p:nvPr>
        </p:nvSpPr>
        <p:spPr>
          <a:xfrm>
            <a:off x="216029" y="1944000"/>
            <a:ext cx="11753889" cy="3960000"/>
          </a:xfrm>
          <a:prstGeom prst="rect">
            <a:avLst/>
          </a:prstGeom>
        </p:spPr>
        <p:txBody>
          <a:bodyPr vert="horz" lIns="0" tIns="0" rIns="0" bIns="0" rtlCol="0">
            <a:noAutofit/>
          </a:bodyPr>
          <a:lstStyle/>
          <a:p>
            <a:pPr marL="342900" marR="0" lvl="0" indent="-342900" algn="l" defTabSz="914400" rtl="0" eaLnBrk="1" fontAlgn="auto" latinLnBrk="0" hangingPunct="1">
              <a:lnSpc>
                <a:spcPct val="110000"/>
              </a:lnSpc>
              <a:spcBef>
                <a:spcPts val="0"/>
              </a:spcBef>
              <a:spcAft>
                <a:spcPts val="0"/>
              </a:spcAft>
              <a:buClr>
                <a:srgbClr val="00793A"/>
              </a:buClr>
              <a:buSzTx/>
              <a:buFont typeface="Wingdings" panose="05000000000000000000" pitchFamily="2" charset="2"/>
              <a:buChar char="n"/>
              <a:tabLst/>
              <a:defRPr/>
            </a:pPr>
            <a:r>
              <a:rPr kumimoji="0" lang="de-DE" sz="2000" b="0" i="0" u="none" strike="noStrike" kern="1200" cap="none" spc="0" normalizeH="0" baseline="0" noProof="0" dirty="0">
                <a:ln>
                  <a:noFill/>
                </a:ln>
                <a:solidFill>
                  <a:prstClr val="black"/>
                </a:solidFill>
                <a:effectLst/>
                <a:uLnTx/>
                <a:uFillTx/>
                <a:latin typeface="Arial"/>
                <a:ea typeface="+mn-ea"/>
                <a:cs typeface="+mn-cs"/>
              </a:rPr>
              <a:t>Formatvorlagen des Textmasters bearbeiten</a:t>
            </a:r>
          </a:p>
          <a:p>
            <a:pPr marL="717550" marR="0" lvl="1" indent="-360363" algn="l" defTabSz="914400" rtl="0" eaLnBrk="1" fontAlgn="auto" latinLnBrk="0" hangingPunct="1">
              <a:lnSpc>
                <a:spcPct val="110000"/>
              </a:lnSpc>
              <a:spcBef>
                <a:spcPts val="600"/>
              </a:spcBef>
              <a:spcAft>
                <a:spcPts val="0"/>
              </a:spcAft>
              <a:buClr>
                <a:srgbClr val="00793A"/>
              </a:buClr>
              <a:buSzTx/>
              <a:buFont typeface="Wingdings 3" panose="05040102010807070707" pitchFamily="18" charset="2"/>
              <a:buChar char=""/>
              <a:tabLst/>
              <a:defRPr/>
            </a:pPr>
            <a:r>
              <a:rPr kumimoji="0" lang="de-DE" sz="2000" b="0" i="0" u="none" strike="noStrike" kern="1200" cap="none" spc="0" normalizeH="0" baseline="0" noProof="0" dirty="0">
                <a:ln>
                  <a:noFill/>
                </a:ln>
                <a:solidFill>
                  <a:prstClr val="black"/>
                </a:solidFill>
                <a:effectLst/>
                <a:uLnTx/>
                <a:uFillTx/>
                <a:latin typeface="Arial"/>
                <a:ea typeface="+mn-ea"/>
                <a:cs typeface="+mn-cs"/>
              </a:rPr>
              <a:t>Zweite Ebene</a:t>
            </a:r>
          </a:p>
          <a:p>
            <a:pPr marL="1074738" marR="0" lvl="2" indent="-357188" algn="l" defTabSz="914400" rtl="0" eaLnBrk="1" fontAlgn="auto" latinLnBrk="0" hangingPunct="1">
              <a:lnSpc>
                <a:spcPct val="110000"/>
              </a:lnSpc>
              <a:spcBef>
                <a:spcPts val="300"/>
              </a:spcBef>
              <a:spcAft>
                <a:spcPts val="0"/>
              </a:spcAft>
              <a:buClr>
                <a:srgbClr val="00793A"/>
              </a:buClr>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Arial"/>
                <a:ea typeface="+mn-ea"/>
                <a:cs typeface="+mn-cs"/>
              </a:rPr>
              <a:t>Dritte Ebene</a:t>
            </a:r>
          </a:p>
          <a:p>
            <a:pPr marL="1436688" marR="0" lvl="3" indent="-361950" algn="l" defTabSz="914400" rtl="0" eaLnBrk="1" fontAlgn="auto" latinLnBrk="0" hangingPunct="1">
              <a:lnSpc>
                <a:spcPct val="110000"/>
              </a:lnSpc>
              <a:spcBef>
                <a:spcPts val="0"/>
              </a:spcBef>
              <a:spcAft>
                <a:spcPts val="0"/>
              </a:spcAft>
              <a:buClr>
                <a:srgbClr val="00793A"/>
              </a:buClr>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Arial"/>
                <a:ea typeface="+mn-ea"/>
                <a:cs typeface="+mn-cs"/>
              </a:rPr>
              <a:t>Vierte Ebene</a:t>
            </a:r>
          </a:p>
        </p:txBody>
      </p:sp>
    </p:spTree>
    <p:extLst>
      <p:ext uri="{BB962C8B-B14F-4D97-AF65-F5344CB8AC3E}">
        <p14:creationId xmlns:p14="http://schemas.microsoft.com/office/powerpoint/2010/main" val="2826249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r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platzhalter 4">
            <a:extLst>
              <a:ext uri="{FF2B5EF4-FFF2-40B4-BE49-F238E27FC236}">
                <a16:creationId xmlns:a16="http://schemas.microsoft.com/office/drawing/2014/main" id="{390C50A9-9D78-4408-AB40-1FB207686947}"/>
              </a:ext>
            </a:extLst>
          </p:cNvPr>
          <p:cNvSpPr>
            <a:spLocks noGrp="1"/>
          </p:cNvSpPr>
          <p:nvPr>
            <p:ph type="title" hasCustomPrompt="1"/>
          </p:nvPr>
        </p:nvSpPr>
        <p:spPr>
          <a:xfrm>
            <a:off x="647784" y="430442"/>
            <a:ext cx="7868674" cy="522058"/>
          </a:xfrm>
          <a:prstGeom prst="rect">
            <a:avLst/>
          </a:prstGeom>
        </p:spPr>
        <p:txBody>
          <a:bodyPr vert="horz" lIns="0" tIns="0" rIns="0" bIns="0" rtlCol="0" anchor="t" anchorCtr="0">
            <a:noAutofit/>
          </a:bodyPr>
          <a:lstStyle/>
          <a:p>
            <a:r>
              <a:rPr lang="de-DE"/>
              <a:t>Title </a:t>
            </a:r>
            <a:r>
              <a:rPr lang="de-DE" err="1"/>
              <a:t>Placeholder</a:t>
            </a:r>
            <a:endParaRPr lang="de-DE"/>
          </a:p>
        </p:txBody>
      </p:sp>
      <p:sp>
        <p:nvSpPr>
          <p:cNvPr id="10" name="Textfeld 9">
            <a:extLst>
              <a:ext uri="{FF2B5EF4-FFF2-40B4-BE49-F238E27FC236}">
                <a16:creationId xmlns:a16="http://schemas.microsoft.com/office/drawing/2014/main" id="{ADA07997-FD75-45CF-9C95-3E73EED606D8}"/>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a:solidFill>
                  <a:srgbClr val="C50022"/>
                </a:solidFill>
              </a:rPr>
              <a:t>     </a:t>
            </a:r>
            <a:endParaRPr lang="de-DE" sz="1800">
              <a:solidFill>
                <a:srgbClr val="C50022"/>
              </a:solidFill>
            </a:endParaRPr>
          </a:p>
        </p:txBody>
      </p:sp>
      <p:sp>
        <p:nvSpPr>
          <p:cNvPr id="18" name="Text Placeholder 17">
            <a:extLst>
              <a:ext uri="{FF2B5EF4-FFF2-40B4-BE49-F238E27FC236}">
                <a16:creationId xmlns:a16="http://schemas.microsoft.com/office/drawing/2014/main" id="{FC86A266-3ABD-DC4B-95EA-44D4195504AB}"/>
              </a:ext>
            </a:extLst>
          </p:cNvPr>
          <p:cNvSpPr>
            <a:spLocks noGrp="1"/>
          </p:cNvSpPr>
          <p:nvPr>
            <p:ph type="body" sz="quarter" idx="13" hasCustomPrompt="1"/>
          </p:nvPr>
        </p:nvSpPr>
        <p:spPr>
          <a:xfrm>
            <a:off x="555882" y="841661"/>
            <a:ext cx="7960576" cy="522059"/>
          </a:xfrm>
          <a:prstGeom prst="rect">
            <a:avLst/>
          </a:prstGeom>
        </p:spPr>
        <p:txBody>
          <a:bodyPr/>
          <a:lstStyle>
            <a:lvl1pPr marL="0" indent="0">
              <a:buFontTx/>
              <a:buNone/>
              <a:defRPr sz="3000">
                <a:solidFill>
                  <a:schemeClr val="accent1"/>
                </a:solidFill>
              </a:defRPr>
            </a:lvl1pPr>
            <a:lvl2pPr marL="357187" indent="0">
              <a:buFontTx/>
              <a:buNone/>
              <a:defRPr sz="3000"/>
            </a:lvl2pPr>
            <a:lvl3pPr marL="717550" indent="0">
              <a:buFontTx/>
              <a:buNone/>
              <a:defRPr sz="3000"/>
            </a:lvl3pPr>
          </a:lstStyle>
          <a:p>
            <a:pPr lvl="0"/>
            <a:r>
              <a:rPr lang="en-US"/>
              <a:t>Subhead Placeholder</a:t>
            </a:r>
          </a:p>
        </p:txBody>
      </p:sp>
    </p:spTree>
    <p:extLst>
      <p:ext uri="{BB962C8B-B14F-4D97-AF65-F5344CB8AC3E}">
        <p14:creationId xmlns:p14="http://schemas.microsoft.com/office/powerpoint/2010/main" val="245560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Titelplatzhalter 4">
            <a:extLst>
              <a:ext uri="{FF2B5EF4-FFF2-40B4-BE49-F238E27FC236}">
                <a16:creationId xmlns:a16="http://schemas.microsoft.com/office/drawing/2014/main" id="{15AE4470-AE1E-437C-BAAA-7FDE5C348B1E}"/>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dirty="0"/>
              <a:t>Titelmasterformat durch Klicken bearbeiten</a:t>
            </a:r>
          </a:p>
        </p:txBody>
      </p:sp>
    </p:spTree>
    <p:extLst>
      <p:ext uri="{BB962C8B-B14F-4D97-AF65-F5344CB8AC3E}">
        <p14:creationId xmlns:p14="http://schemas.microsoft.com/office/powerpoint/2010/main" val="329655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 (5)">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5702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 (5)">
    <p:spTree>
      <p:nvGrpSpPr>
        <p:cNvPr id="1" name=""/>
        <p:cNvGrpSpPr/>
        <p:nvPr/>
      </p:nvGrpSpPr>
      <p:grpSpPr>
        <a:xfrm>
          <a:off x="0" y="0"/>
          <a:ext cx="0" cy="0"/>
          <a:chOff x="0" y="0"/>
          <a:chExt cx="0" cy="0"/>
        </a:xfrm>
      </p:grpSpPr>
      <p:pic>
        <p:nvPicPr>
          <p:cNvPr id="3" name="Picture 2" descr="Rows of green plants&#10;&#10;Description automatically generated">
            <a:extLst>
              <a:ext uri="{FF2B5EF4-FFF2-40B4-BE49-F238E27FC236}">
                <a16:creationId xmlns:a16="http://schemas.microsoft.com/office/drawing/2014/main" id="{AB8F1434-DA82-2354-C27B-2DC926007D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000"/>
          <a:stretch/>
        </p:blipFill>
        <p:spPr>
          <a:xfrm>
            <a:off x="0" y="4286923"/>
            <a:ext cx="12192000" cy="2571078"/>
          </a:xfrm>
          <a:prstGeom prst="rect">
            <a:avLst/>
          </a:prstGeom>
        </p:spPr>
      </p:pic>
      <p:sp>
        <p:nvSpPr>
          <p:cNvPr id="4" name="Rectangle 3">
            <a:extLst>
              <a:ext uri="{FF2B5EF4-FFF2-40B4-BE49-F238E27FC236}">
                <a16:creationId xmlns:a16="http://schemas.microsoft.com/office/drawing/2014/main" id="{2BDFA937-1F5D-A730-1FDA-34581DDCF858}"/>
              </a:ext>
            </a:extLst>
          </p:cNvPr>
          <p:cNvSpPr/>
          <p:nvPr userDrawn="1"/>
        </p:nvSpPr>
        <p:spPr>
          <a:xfrm>
            <a:off x="-1" y="4286922"/>
            <a:ext cx="12191999" cy="2628900"/>
          </a:xfrm>
          <a:prstGeom prst="rect">
            <a:avLst/>
          </a:prstGeom>
          <a:gradFill>
            <a:gsLst>
              <a:gs pos="0">
                <a:srgbClr val="FFFFFF"/>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ieren 8">
            <a:extLst>
              <a:ext uri="{FF2B5EF4-FFF2-40B4-BE49-F238E27FC236}">
                <a16:creationId xmlns:a16="http://schemas.microsoft.com/office/drawing/2014/main" id="{86D4560B-5673-FD6E-F488-269A83380CDE}"/>
              </a:ext>
            </a:extLst>
          </p:cNvPr>
          <p:cNvGrpSpPr/>
          <p:nvPr userDrawn="1"/>
        </p:nvGrpSpPr>
        <p:grpSpPr>
          <a:xfrm>
            <a:off x="9598860" y="6092575"/>
            <a:ext cx="2592337" cy="540000"/>
            <a:chOff x="9597610" y="6092575"/>
            <a:chExt cx="2592000" cy="540000"/>
          </a:xfrm>
        </p:grpSpPr>
        <p:sp>
          <p:nvSpPr>
            <p:cNvPr id="6" name="Rechteck 9">
              <a:extLst>
                <a:ext uri="{FF2B5EF4-FFF2-40B4-BE49-F238E27FC236}">
                  <a16:creationId xmlns:a16="http://schemas.microsoft.com/office/drawing/2014/main" id="{49A5D3EA-73A0-DBC9-CFAD-FC4E77C21BEE}"/>
                </a:ext>
              </a:extLst>
            </p:cNvPr>
            <p:cNvSpPr/>
            <p:nvPr userDrawn="1"/>
          </p:nvSpPr>
          <p:spPr>
            <a:xfrm>
              <a:off x="9597610" y="6092575"/>
              <a:ext cx="2592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7" name="Grafik 10">
              <a:extLst>
                <a:ext uri="{FF2B5EF4-FFF2-40B4-BE49-F238E27FC236}">
                  <a16:creationId xmlns:a16="http://schemas.microsoft.com/office/drawing/2014/main" id="{3D1E5A69-18C9-7504-DA28-648F6160B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27294" y="6228712"/>
              <a:ext cx="808391" cy="292882"/>
            </a:xfrm>
            <a:prstGeom prst="rect">
              <a:avLst/>
            </a:prstGeom>
          </p:spPr>
        </p:pic>
      </p:grpSp>
    </p:spTree>
    <p:extLst>
      <p:ext uri="{BB962C8B-B14F-4D97-AF65-F5344CB8AC3E}">
        <p14:creationId xmlns:p14="http://schemas.microsoft.com/office/powerpoint/2010/main" val="205933404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s and Table">
    <p:spTree>
      <p:nvGrpSpPr>
        <p:cNvPr id="1" name=""/>
        <p:cNvGrpSpPr/>
        <p:nvPr/>
      </p:nvGrpSpPr>
      <p:grpSpPr>
        <a:xfrm>
          <a:off x="0" y="0"/>
          <a:ext cx="0" cy="0"/>
          <a:chOff x="0" y="0"/>
          <a:chExt cx="0" cy="0"/>
        </a:xfrm>
      </p:grpSpPr>
      <p:sp>
        <p:nvSpPr>
          <p:cNvPr id="11" name="Titelplatzhalter 4">
            <a:extLst>
              <a:ext uri="{FF2B5EF4-FFF2-40B4-BE49-F238E27FC236}">
                <a16:creationId xmlns:a16="http://schemas.microsoft.com/office/drawing/2014/main" id="{390C50A9-9D78-4408-AB40-1FB207686947}"/>
              </a:ext>
            </a:extLst>
          </p:cNvPr>
          <p:cNvSpPr>
            <a:spLocks noGrp="1"/>
          </p:cNvSpPr>
          <p:nvPr>
            <p:ph type="title" hasCustomPrompt="1"/>
          </p:nvPr>
        </p:nvSpPr>
        <p:spPr>
          <a:xfrm>
            <a:off x="647785" y="430442"/>
            <a:ext cx="8192566" cy="522058"/>
          </a:xfrm>
          <a:prstGeom prst="rect">
            <a:avLst/>
          </a:prstGeom>
        </p:spPr>
        <p:txBody>
          <a:bodyPr vert="horz" lIns="0" tIns="0" rIns="0" bIns="0" rtlCol="0" anchor="t" anchorCtr="0">
            <a:noAutofit/>
          </a:bodyPr>
          <a:lstStyle/>
          <a:p>
            <a:r>
              <a:rPr lang="de-DE"/>
              <a:t>Title </a:t>
            </a:r>
            <a:r>
              <a:rPr lang="de-DE" err="1"/>
              <a:t>Placeholder</a:t>
            </a:r>
            <a:endParaRPr lang="de-DE"/>
          </a:p>
        </p:txBody>
      </p:sp>
      <p:sp>
        <p:nvSpPr>
          <p:cNvPr id="10" name="Textfeld 9">
            <a:extLst>
              <a:ext uri="{FF2B5EF4-FFF2-40B4-BE49-F238E27FC236}">
                <a16:creationId xmlns:a16="http://schemas.microsoft.com/office/drawing/2014/main" id="{ADA07997-FD75-45CF-9C95-3E73EED606D8}"/>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a:solidFill>
                  <a:srgbClr val="C50022"/>
                </a:solidFill>
              </a:rPr>
              <a:t>     </a:t>
            </a:r>
            <a:endParaRPr lang="de-DE" sz="1800">
              <a:solidFill>
                <a:srgbClr val="C50022"/>
              </a:solidFill>
            </a:endParaRPr>
          </a:p>
        </p:txBody>
      </p:sp>
      <p:sp>
        <p:nvSpPr>
          <p:cNvPr id="18" name="Text Placeholder 17">
            <a:extLst>
              <a:ext uri="{FF2B5EF4-FFF2-40B4-BE49-F238E27FC236}">
                <a16:creationId xmlns:a16="http://schemas.microsoft.com/office/drawing/2014/main" id="{FC86A266-3ABD-DC4B-95EA-44D4195504AB}"/>
              </a:ext>
            </a:extLst>
          </p:cNvPr>
          <p:cNvSpPr>
            <a:spLocks noGrp="1"/>
          </p:cNvSpPr>
          <p:nvPr>
            <p:ph type="body" sz="quarter" idx="13" hasCustomPrompt="1"/>
          </p:nvPr>
        </p:nvSpPr>
        <p:spPr>
          <a:xfrm>
            <a:off x="555883" y="841663"/>
            <a:ext cx="8284468" cy="522059"/>
          </a:xfrm>
          <a:prstGeom prst="rect">
            <a:avLst/>
          </a:prstGeom>
        </p:spPr>
        <p:txBody>
          <a:bodyPr/>
          <a:lstStyle>
            <a:lvl1pPr marL="0" indent="0">
              <a:buFontTx/>
              <a:buNone/>
              <a:defRPr sz="3000">
                <a:solidFill>
                  <a:schemeClr val="accent1"/>
                </a:solidFill>
              </a:defRPr>
            </a:lvl1pPr>
            <a:lvl2pPr marL="357151" indent="0">
              <a:buFontTx/>
              <a:buNone/>
              <a:defRPr sz="3000"/>
            </a:lvl2pPr>
            <a:lvl3pPr marL="717478" indent="0">
              <a:buFontTx/>
              <a:buNone/>
              <a:defRPr sz="3000"/>
            </a:lvl3pPr>
          </a:lstStyle>
          <a:p>
            <a:pPr lvl="0"/>
            <a:r>
              <a:rPr lang="en-US"/>
              <a:t>Subhead Placeholder</a:t>
            </a:r>
          </a:p>
        </p:txBody>
      </p:sp>
      <p:sp>
        <p:nvSpPr>
          <p:cNvPr id="4" name="Table Placeholder 3">
            <a:extLst>
              <a:ext uri="{FF2B5EF4-FFF2-40B4-BE49-F238E27FC236}">
                <a16:creationId xmlns:a16="http://schemas.microsoft.com/office/drawing/2014/main" id="{925A1206-EF72-7142-A89C-EAB6F91338DF}"/>
              </a:ext>
            </a:extLst>
          </p:cNvPr>
          <p:cNvSpPr>
            <a:spLocks noGrp="1"/>
          </p:cNvSpPr>
          <p:nvPr>
            <p:ph type="tbl" sz="quarter" idx="15"/>
          </p:nvPr>
        </p:nvSpPr>
        <p:spPr>
          <a:xfrm>
            <a:off x="6325424" y="1722723"/>
            <a:ext cx="5641122" cy="3552825"/>
          </a:xfrm>
          <a:prstGeom prst="rect">
            <a:avLst/>
          </a:prstGeom>
        </p:spPr>
        <p:txBody>
          <a:bodyPr/>
          <a:lstStyle/>
          <a:p>
            <a:endParaRPr lang="en-US"/>
          </a:p>
        </p:txBody>
      </p:sp>
      <p:sp>
        <p:nvSpPr>
          <p:cNvPr id="17" name="Text Placeholder 4">
            <a:extLst>
              <a:ext uri="{FF2B5EF4-FFF2-40B4-BE49-F238E27FC236}">
                <a16:creationId xmlns:a16="http://schemas.microsoft.com/office/drawing/2014/main" id="{10D50B7F-937C-3C42-A4CF-EF33AA0DD319}"/>
              </a:ext>
            </a:extLst>
          </p:cNvPr>
          <p:cNvSpPr>
            <a:spLocks noGrp="1"/>
          </p:cNvSpPr>
          <p:nvPr>
            <p:ph type="body" sz="quarter" idx="14" hasCustomPrompt="1"/>
          </p:nvPr>
        </p:nvSpPr>
        <p:spPr>
          <a:xfrm>
            <a:off x="6243146" y="5443408"/>
            <a:ext cx="5721813" cy="298486"/>
          </a:xfrm>
          <a:prstGeom prst="rect">
            <a:avLst/>
          </a:prstGeom>
        </p:spPr>
        <p:txBody>
          <a:bodyPr/>
          <a:lstStyle>
            <a:lvl1pPr marL="0" indent="0">
              <a:buFontTx/>
              <a:buNone/>
              <a:defRPr sz="900"/>
            </a:lvl1pPr>
            <a:lvl2pPr marL="357151" indent="0">
              <a:buFontTx/>
              <a:buNone/>
              <a:defRPr sz="900"/>
            </a:lvl2pPr>
            <a:lvl3pPr marL="717478" indent="0">
              <a:buFontTx/>
              <a:buNone/>
              <a:defRPr sz="900"/>
            </a:lvl3pPr>
            <a:lvl4pPr marL="231752" indent="0">
              <a:buFontTx/>
              <a:buNone/>
              <a:defRPr sz="900"/>
            </a:lvl4pPr>
            <a:lvl5pPr marL="1828617" indent="0">
              <a:buFontTx/>
              <a:buNone/>
              <a:defRPr sz="900"/>
            </a:lvl5pPr>
          </a:lstStyle>
          <a:p>
            <a:pPr lvl="0"/>
            <a:r>
              <a:rPr lang="en-US"/>
              <a:t>Footnote Placeholder</a:t>
            </a:r>
          </a:p>
        </p:txBody>
      </p:sp>
      <p:sp>
        <p:nvSpPr>
          <p:cNvPr id="20" name="Text Placeholder 2">
            <a:extLst>
              <a:ext uri="{FF2B5EF4-FFF2-40B4-BE49-F238E27FC236}">
                <a16:creationId xmlns:a16="http://schemas.microsoft.com/office/drawing/2014/main" id="{0AFCC489-771F-3C4B-9286-95149122E76C}"/>
              </a:ext>
            </a:extLst>
          </p:cNvPr>
          <p:cNvSpPr>
            <a:spLocks noGrp="1"/>
          </p:cNvSpPr>
          <p:nvPr>
            <p:ph type="body" sz="quarter" idx="10" hasCustomPrompt="1"/>
          </p:nvPr>
        </p:nvSpPr>
        <p:spPr>
          <a:xfrm>
            <a:off x="555885" y="1639221"/>
            <a:ext cx="5312281" cy="3641725"/>
          </a:xfrm>
          <a:prstGeom prst="rect">
            <a:avLst/>
          </a:prstGeom>
        </p:spPr>
        <p:txBody>
          <a:bodyPr/>
          <a:lstStyle>
            <a:lvl1pPr marL="285721" marR="0" indent="-285721" algn="l" defTabSz="914309" rtl="0" eaLnBrk="1" fontAlgn="auto" latinLnBrk="0" hangingPunct="1">
              <a:lnSpc>
                <a:spcPct val="150000"/>
              </a:lnSpc>
              <a:spcBef>
                <a:spcPts val="0"/>
              </a:spcBef>
              <a:spcAft>
                <a:spcPts val="0"/>
              </a:spcAft>
              <a:buClr>
                <a:schemeClr val="accent1"/>
              </a:buClr>
              <a:buSzTx/>
              <a:buFont typeface="Wingdings" pitchFamily="2" charset="2"/>
              <a:buChar char="§"/>
              <a:tabLst/>
              <a:defRPr sz="1800" b="0">
                <a:solidFill>
                  <a:schemeClr val="tx1"/>
                </a:solidFill>
              </a:defRPr>
            </a:lvl1pPr>
            <a:lvl2pPr marL="463504" indent="-231752">
              <a:lnSpc>
                <a:spcPct val="100000"/>
              </a:lnSpc>
              <a:spcAft>
                <a:spcPts val="300"/>
              </a:spcAft>
              <a:buFont typeface="System Font Regular"/>
              <a:buChar char="–"/>
              <a:tabLst/>
              <a:defRPr/>
            </a:lvl2pPr>
            <a:lvl3pPr marL="695255" indent="-177782">
              <a:lnSpc>
                <a:spcPct val="100000"/>
              </a:lnSpc>
              <a:spcBef>
                <a:spcPts val="600"/>
              </a:spcBef>
              <a:spcAft>
                <a:spcPts val="0"/>
              </a:spcAft>
              <a:buFont typeface="Wingdings" pitchFamily="2" charset="2"/>
              <a:buChar char="§"/>
              <a:tabLst/>
              <a:defRPr/>
            </a:lvl3pPr>
            <a:lvl4pPr marL="463504" indent="-231752">
              <a:buFont typeface="Arial" panose="020B0604020202020204" pitchFamily="34" charset="0"/>
              <a:buChar char="−"/>
              <a:defRPr/>
            </a:lvl4pPr>
            <a:lvl5pPr marL="982565" indent="-287309">
              <a:lnSpc>
                <a:spcPct val="100000"/>
              </a:lnSpc>
              <a:spcAft>
                <a:spcPts val="600"/>
              </a:spcAft>
              <a:buClr>
                <a:schemeClr val="accent1"/>
              </a:buClr>
              <a:tabLst/>
              <a:defRPr sz="1600"/>
            </a:lvl5pPr>
          </a:lstStyle>
          <a:p>
            <a:pPr marL="0" marR="0" lvl="0" indent="0" algn="l" defTabSz="914309" rtl="0" eaLnBrk="1" fontAlgn="auto" latinLnBrk="0" hangingPunct="1">
              <a:lnSpc>
                <a:spcPct val="100000"/>
              </a:lnSpc>
              <a:spcBef>
                <a:spcPts val="0"/>
              </a:spcBef>
              <a:spcAft>
                <a:spcPts val="300"/>
              </a:spcAft>
              <a:buClr>
                <a:schemeClr val="accent1"/>
              </a:buClr>
              <a:buSzTx/>
              <a:buFont typeface="Arial" panose="020B0604020202020204" pitchFamily="34" charset="0"/>
              <a:buNone/>
              <a:tabLst/>
              <a:defRPr/>
            </a:pPr>
            <a:r>
              <a:rPr lang="en-US" b="1">
                <a:solidFill>
                  <a:prstClr val="black"/>
                </a:solidFill>
                <a:latin typeface="Arial" panose="020B0604020202020204" pitchFamily="34" charset="0"/>
                <a:cs typeface="Arial" panose="020B0604020202020204" pitchFamily="34" charset="0"/>
              </a:rPr>
              <a:t>Bullets Subhead</a:t>
            </a:r>
            <a:endParaRPr lang="en-US">
              <a:solidFill>
                <a:srgbClr val="000000"/>
              </a:solidFill>
              <a:cs typeface="Arial"/>
            </a:endParaRPr>
          </a:p>
          <a:p>
            <a:pPr lvl="0"/>
            <a:r>
              <a:rPr lang="en-US"/>
              <a:t>Click to edit Master text styles</a:t>
            </a:r>
          </a:p>
          <a:p>
            <a:pPr lvl="1"/>
            <a:r>
              <a:rPr lang="en-US"/>
              <a:t>Second level</a:t>
            </a:r>
          </a:p>
          <a:p>
            <a:pPr lvl="2"/>
            <a:r>
              <a:rPr lang="en-US"/>
              <a:t>Third level</a:t>
            </a:r>
          </a:p>
          <a:p>
            <a:pPr lvl="4"/>
            <a:r>
              <a:rPr lang="en-US"/>
              <a:t>Fourth level</a:t>
            </a:r>
          </a:p>
        </p:txBody>
      </p:sp>
    </p:spTree>
    <p:extLst>
      <p:ext uri="{BB962C8B-B14F-4D97-AF65-F5344CB8AC3E}">
        <p14:creationId xmlns:p14="http://schemas.microsoft.com/office/powerpoint/2010/main" val="1036622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s and Image">
    <p:spTree>
      <p:nvGrpSpPr>
        <p:cNvPr id="1" name=""/>
        <p:cNvGrpSpPr/>
        <p:nvPr/>
      </p:nvGrpSpPr>
      <p:grpSpPr>
        <a:xfrm>
          <a:off x="0" y="0"/>
          <a:ext cx="0" cy="0"/>
          <a:chOff x="0" y="0"/>
          <a:chExt cx="0" cy="0"/>
        </a:xfrm>
      </p:grpSpPr>
      <p:sp>
        <p:nvSpPr>
          <p:cNvPr id="11" name="Titelplatzhalter 4">
            <a:extLst>
              <a:ext uri="{FF2B5EF4-FFF2-40B4-BE49-F238E27FC236}">
                <a16:creationId xmlns:a16="http://schemas.microsoft.com/office/drawing/2014/main" id="{390C50A9-9D78-4408-AB40-1FB207686947}"/>
              </a:ext>
            </a:extLst>
          </p:cNvPr>
          <p:cNvSpPr>
            <a:spLocks noGrp="1"/>
          </p:cNvSpPr>
          <p:nvPr>
            <p:ph type="title" hasCustomPrompt="1"/>
          </p:nvPr>
        </p:nvSpPr>
        <p:spPr>
          <a:xfrm>
            <a:off x="647784" y="430442"/>
            <a:ext cx="7868674" cy="522058"/>
          </a:xfrm>
          <a:prstGeom prst="rect">
            <a:avLst/>
          </a:prstGeom>
        </p:spPr>
        <p:txBody>
          <a:bodyPr vert="horz" lIns="0" tIns="0" rIns="0" bIns="0" rtlCol="0" anchor="t" anchorCtr="0">
            <a:noAutofit/>
          </a:bodyPr>
          <a:lstStyle/>
          <a:p>
            <a:r>
              <a:rPr lang="de-DE" dirty="0"/>
              <a:t>Title </a:t>
            </a:r>
            <a:r>
              <a:rPr lang="de-DE" dirty="0" err="1"/>
              <a:t>Placeholder</a:t>
            </a:r>
            <a:endParaRPr lang="de-DE" dirty="0"/>
          </a:p>
        </p:txBody>
      </p:sp>
      <p:sp>
        <p:nvSpPr>
          <p:cNvPr id="10" name="Textfeld 9">
            <a:extLst>
              <a:ext uri="{FF2B5EF4-FFF2-40B4-BE49-F238E27FC236}">
                <a16:creationId xmlns:a16="http://schemas.microsoft.com/office/drawing/2014/main" id="{ADA07997-FD75-45CF-9C95-3E73EED606D8}"/>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dirty="0">
                <a:solidFill>
                  <a:srgbClr val="C50022"/>
                </a:solidFill>
              </a:rPr>
              <a:t>     </a:t>
            </a:r>
            <a:endParaRPr lang="de-DE" sz="1800" dirty="0">
              <a:solidFill>
                <a:srgbClr val="C50022"/>
              </a:solidFill>
            </a:endParaRPr>
          </a:p>
        </p:txBody>
      </p:sp>
      <p:sp>
        <p:nvSpPr>
          <p:cNvPr id="6" name="Picture Placeholder 5">
            <a:extLst>
              <a:ext uri="{FF2B5EF4-FFF2-40B4-BE49-F238E27FC236}">
                <a16:creationId xmlns:a16="http://schemas.microsoft.com/office/drawing/2014/main" id="{F922C9DF-18A9-E843-9C3E-ED5D873AFCC4}"/>
              </a:ext>
            </a:extLst>
          </p:cNvPr>
          <p:cNvSpPr>
            <a:spLocks noGrp="1"/>
          </p:cNvSpPr>
          <p:nvPr>
            <p:ph type="pic" sz="quarter" idx="11"/>
          </p:nvPr>
        </p:nvSpPr>
        <p:spPr>
          <a:xfrm>
            <a:off x="6323837" y="1727501"/>
            <a:ext cx="5641120" cy="3552825"/>
          </a:xfrm>
          <a:prstGeom prst="rect">
            <a:avLst/>
          </a:prstGeom>
        </p:spPr>
        <p:txBody>
          <a:bodyPr/>
          <a:lstStyle/>
          <a:p>
            <a:endParaRPr lang="en-US" dirty="0"/>
          </a:p>
        </p:txBody>
      </p:sp>
      <p:sp>
        <p:nvSpPr>
          <p:cNvPr id="18" name="Text Placeholder 17">
            <a:extLst>
              <a:ext uri="{FF2B5EF4-FFF2-40B4-BE49-F238E27FC236}">
                <a16:creationId xmlns:a16="http://schemas.microsoft.com/office/drawing/2014/main" id="{FC86A266-3ABD-DC4B-95EA-44D4195504AB}"/>
              </a:ext>
            </a:extLst>
          </p:cNvPr>
          <p:cNvSpPr>
            <a:spLocks noGrp="1"/>
          </p:cNvSpPr>
          <p:nvPr>
            <p:ph type="body" sz="quarter" idx="13" hasCustomPrompt="1"/>
          </p:nvPr>
        </p:nvSpPr>
        <p:spPr>
          <a:xfrm>
            <a:off x="555882" y="841661"/>
            <a:ext cx="7960576" cy="522059"/>
          </a:xfrm>
          <a:prstGeom prst="rect">
            <a:avLst/>
          </a:prstGeom>
        </p:spPr>
        <p:txBody>
          <a:bodyPr/>
          <a:lstStyle>
            <a:lvl1pPr marL="0" indent="0">
              <a:buFontTx/>
              <a:buNone/>
              <a:defRPr sz="3000">
                <a:solidFill>
                  <a:schemeClr val="accent1"/>
                </a:solidFill>
              </a:defRPr>
            </a:lvl1pPr>
            <a:lvl2pPr marL="357187" indent="0">
              <a:buFontTx/>
              <a:buNone/>
              <a:defRPr sz="3000"/>
            </a:lvl2pPr>
            <a:lvl3pPr marL="717550" indent="0">
              <a:buFontTx/>
              <a:buNone/>
              <a:defRPr sz="3000"/>
            </a:lvl3pPr>
          </a:lstStyle>
          <a:p>
            <a:pPr lvl="0"/>
            <a:r>
              <a:rPr lang="en-US" dirty="0"/>
              <a:t>Subhead Placeholder</a:t>
            </a:r>
          </a:p>
        </p:txBody>
      </p:sp>
      <p:sp>
        <p:nvSpPr>
          <p:cNvPr id="19" name="Text Placeholder 4">
            <a:extLst>
              <a:ext uri="{FF2B5EF4-FFF2-40B4-BE49-F238E27FC236}">
                <a16:creationId xmlns:a16="http://schemas.microsoft.com/office/drawing/2014/main" id="{468FC5B8-8023-0D42-ACBC-B363FA82AC0F}"/>
              </a:ext>
            </a:extLst>
          </p:cNvPr>
          <p:cNvSpPr>
            <a:spLocks noGrp="1"/>
          </p:cNvSpPr>
          <p:nvPr>
            <p:ph type="body" sz="quarter" idx="14" hasCustomPrompt="1"/>
          </p:nvPr>
        </p:nvSpPr>
        <p:spPr>
          <a:xfrm>
            <a:off x="6243145" y="5443408"/>
            <a:ext cx="5721813" cy="298486"/>
          </a:xfrm>
          <a:prstGeom prst="rect">
            <a:avLst/>
          </a:prstGeom>
        </p:spPr>
        <p:txBody>
          <a:bodyPr/>
          <a:lstStyle>
            <a:lvl1pPr marL="0" indent="0">
              <a:buFontTx/>
              <a:buNone/>
              <a:defRPr sz="900"/>
            </a:lvl1pPr>
            <a:lvl2pPr marL="357187" indent="0">
              <a:buFontTx/>
              <a:buNone/>
              <a:defRPr sz="900"/>
            </a:lvl2pPr>
            <a:lvl3pPr marL="717550" indent="0">
              <a:buFontTx/>
              <a:buNone/>
              <a:defRPr sz="900"/>
            </a:lvl3pPr>
            <a:lvl4pPr marL="231775" indent="0">
              <a:buFontTx/>
              <a:buNone/>
              <a:defRPr sz="900"/>
            </a:lvl4pPr>
            <a:lvl5pPr marL="1828800" indent="0">
              <a:buFontTx/>
              <a:buNone/>
              <a:defRPr sz="900"/>
            </a:lvl5pPr>
          </a:lstStyle>
          <a:p>
            <a:pPr lvl="0"/>
            <a:r>
              <a:rPr lang="en-US" dirty="0"/>
              <a:t>Footnote Placeholder</a:t>
            </a:r>
          </a:p>
        </p:txBody>
      </p:sp>
      <p:sp>
        <p:nvSpPr>
          <p:cNvPr id="16" name="Text Placeholder 2">
            <a:extLst>
              <a:ext uri="{FF2B5EF4-FFF2-40B4-BE49-F238E27FC236}">
                <a16:creationId xmlns:a16="http://schemas.microsoft.com/office/drawing/2014/main" id="{096A9249-383C-8845-AF57-55CA9838FE08}"/>
              </a:ext>
            </a:extLst>
          </p:cNvPr>
          <p:cNvSpPr>
            <a:spLocks noGrp="1"/>
          </p:cNvSpPr>
          <p:nvPr>
            <p:ph type="body" sz="quarter" idx="10" hasCustomPrompt="1"/>
          </p:nvPr>
        </p:nvSpPr>
        <p:spPr>
          <a:xfrm>
            <a:off x="555884" y="1639219"/>
            <a:ext cx="5312281" cy="3641725"/>
          </a:xfrm>
          <a:prstGeom prst="rect">
            <a:avLst/>
          </a:prstGeom>
        </p:spPr>
        <p:txBody>
          <a:bodyPr/>
          <a:lstStyle>
            <a:lvl1pPr marL="285750" marR="0" indent="-285750" algn="l" defTabSz="914400" rtl="0" eaLnBrk="1" fontAlgn="auto" latinLnBrk="0" hangingPunct="1">
              <a:lnSpc>
                <a:spcPct val="150000"/>
              </a:lnSpc>
              <a:spcBef>
                <a:spcPts val="0"/>
              </a:spcBef>
              <a:spcAft>
                <a:spcPts val="0"/>
              </a:spcAft>
              <a:buClr>
                <a:schemeClr val="accent1"/>
              </a:buClr>
              <a:buSzTx/>
              <a:buFont typeface="Wingdings" pitchFamily="2" charset="2"/>
              <a:buChar char="§"/>
              <a:tabLst/>
              <a:defRPr sz="1800" b="0">
                <a:solidFill>
                  <a:schemeClr val="tx1"/>
                </a:solidFill>
              </a:defRPr>
            </a:lvl1pPr>
            <a:lvl2pPr marL="463550" indent="-231775">
              <a:lnSpc>
                <a:spcPct val="100000"/>
              </a:lnSpc>
              <a:spcAft>
                <a:spcPts val="300"/>
              </a:spcAft>
              <a:buFont typeface="System Font Regular"/>
              <a:buChar char="–"/>
              <a:tabLst/>
              <a:defRPr/>
            </a:lvl2pPr>
            <a:lvl3pPr marL="695325" indent="-177800">
              <a:lnSpc>
                <a:spcPct val="100000"/>
              </a:lnSpc>
              <a:spcBef>
                <a:spcPts val="600"/>
              </a:spcBef>
              <a:spcAft>
                <a:spcPts val="0"/>
              </a:spcAft>
              <a:buFont typeface="Wingdings" pitchFamily="2" charset="2"/>
              <a:buChar char="§"/>
              <a:tabLst/>
              <a:defRPr/>
            </a:lvl3pPr>
            <a:lvl4pPr marL="463550" indent="-231775">
              <a:buFont typeface="Arial" panose="020B0604020202020204" pitchFamily="34" charset="0"/>
              <a:buChar char="−"/>
              <a:defRPr/>
            </a:lvl4pPr>
            <a:lvl5pPr marL="982663" indent="-287338">
              <a:lnSpc>
                <a:spcPct val="100000"/>
              </a:lnSpc>
              <a:spcAft>
                <a:spcPts val="600"/>
              </a:spcAft>
              <a:buClr>
                <a:schemeClr val="accent1"/>
              </a:buClr>
              <a:tabLst/>
              <a:defRPr sz="1600"/>
            </a:lvl5pPr>
          </a:lstStyle>
          <a:p>
            <a:pPr marL="0" marR="0" lvl="0" indent="0" algn="l" defTabSz="914400" rtl="0" eaLnBrk="1" fontAlgn="auto" latinLnBrk="0" hangingPunct="1">
              <a:lnSpc>
                <a:spcPct val="100000"/>
              </a:lnSpc>
              <a:spcBef>
                <a:spcPts val="0"/>
              </a:spcBef>
              <a:spcAft>
                <a:spcPts val="300"/>
              </a:spcAft>
              <a:buClr>
                <a:schemeClr val="accent1"/>
              </a:buClr>
              <a:buSzTx/>
              <a:buFont typeface="Arial" panose="020B0604020202020204" pitchFamily="34" charset="0"/>
              <a:buNone/>
              <a:tabLst/>
              <a:defRPr/>
            </a:pPr>
            <a:r>
              <a:rPr lang="en-US" b="1" dirty="0">
                <a:solidFill>
                  <a:prstClr val="black"/>
                </a:solidFill>
                <a:latin typeface="Arial" panose="020B0604020202020204" pitchFamily="34" charset="0"/>
                <a:cs typeface="Arial" panose="020B0604020202020204" pitchFamily="34" charset="0"/>
              </a:rPr>
              <a:t>Bullets Subhead</a:t>
            </a:r>
            <a:endParaRPr lang="en-US" dirty="0">
              <a:solidFill>
                <a:srgbClr val="000000"/>
              </a:solidFill>
              <a:cs typeface="Arial"/>
            </a:endParaRPr>
          </a:p>
          <a:p>
            <a:pPr lvl="0"/>
            <a:r>
              <a:rPr lang="en-US" dirty="0"/>
              <a:t>Click to edit Master text styles</a:t>
            </a:r>
          </a:p>
          <a:p>
            <a:pPr lvl="1"/>
            <a:r>
              <a:rPr lang="en-US" dirty="0"/>
              <a:t>Second level</a:t>
            </a:r>
          </a:p>
          <a:p>
            <a:pPr lvl="2"/>
            <a:r>
              <a:rPr lang="en-US" dirty="0"/>
              <a:t>Third level</a:t>
            </a:r>
          </a:p>
          <a:p>
            <a:pPr lvl="4"/>
            <a:r>
              <a:rPr lang="en-US" dirty="0"/>
              <a:t>Fourth level</a:t>
            </a:r>
          </a:p>
        </p:txBody>
      </p:sp>
    </p:spTree>
    <p:extLst>
      <p:ext uri="{BB962C8B-B14F-4D97-AF65-F5344CB8AC3E}">
        <p14:creationId xmlns:p14="http://schemas.microsoft.com/office/powerpoint/2010/main" val="2715066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Soybea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platzhalter 4">
            <a:extLst>
              <a:ext uri="{FF2B5EF4-FFF2-40B4-BE49-F238E27FC236}">
                <a16:creationId xmlns:a16="http://schemas.microsoft.com/office/drawing/2014/main" id="{390C50A9-9D78-4408-AB40-1FB207686947}"/>
              </a:ext>
            </a:extLst>
          </p:cNvPr>
          <p:cNvSpPr>
            <a:spLocks noGrp="1"/>
          </p:cNvSpPr>
          <p:nvPr>
            <p:ph type="title" hasCustomPrompt="1"/>
          </p:nvPr>
        </p:nvSpPr>
        <p:spPr>
          <a:xfrm>
            <a:off x="647784" y="430442"/>
            <a:ext cx="7868674" cy="522058"/>
          </a:xfrm>
          <a:prstGeom prst="rect">
            <a:avLst/>
          </a:prstGeom>
        </p:spPr>
        <p:txBody>
          <a:bodyPr vert="horz" lIns="0" tIns="0" rIns="0" bIns="0" rtlCol="0" anchor="t" anchorCtr="0">
            <a:noAutofit/>
          </a:bodyPr>
          <a:lstStyle/>
          <a:p>
            <a:r>
              <a:rPr lang="de-DE" dirty="0"/>
              <a:t>Title </a:t>
            </a:r>
            <a:r>
              <a:rPr lang="de-DE" dirty="0" err="1"/>
              <a:t>Placeholder</a:t>
            </a:r>
            <a:endParaRPr lang="de-DE" dirty="0"/>
          </a:p>
        </p:txBody>
      </p:sp>
      <p:sp>
        <p:nvSpPr>
          <p:cNvPr id="10" name="Textfeld 9">
            <a:extLst>
              <a:ext uri="{FF2B5EF4-FFF2-40B4-BE49-F238E27FC236}">
                <a16:creationId xmlns:a16="http://schemas.microsoft.com/office/drawing/2014/main" id="{ADA07997-FD75-45CF-9C95-3E73EED606D8}"/>
              </a:ext>
            </a:extLst>
          </p:cNvPr>
          <p:cNvSpPr txBox="1"/>
          <p:nvPr userDrawn="1"/>
        </p:nvSpPr>
        <p:spPr>
          <a:xfrm>
            <a:off x="5987785" y="6451321"/>
            <a:ext cx="216434" cy="184666"/>
          </a:xfrm>
          <a:prstGeom prst="rect">
            <a:avLst/>
          </a:prstGeom>
          <a:noFill/>
        </p:spPr>
        <p:txBody>
          <a:bodyPr wrap="square" lIns="0" tIns="0" rIns="0" bIns="0" rtlCol="0">
            <a:spAutoFit/>
          </a:bodyPr>
          <a:lstStyle/>
          <a:p>
            <a:pPr algn="ctr">
              <a:spcBef>
                <a:spcPts val="110"/>
              </a:spcBef>
              <a:spcAft>
                <a:spcPts val="110"/>
              </a:spcAft>
            </a:pPr>
            <a:r>
              <a:rPr lang="de-DE" sz="1200">
                <a:solidFill>
                  <a:srgbClr val="C50022"/>
                </a:solidFill>
              </a:rPr>
              <a:t>     </a:t>
            </a:r>
            <a:endParaRPr lang="de-DE" sz="1800">
              <a:solidFill>
                <a:srgbClr val="C50022"/>
              </a:solidFill>
            </a:endParaRPr>
          </a:p>
        </p:txBody>
      </p:sp>
      <p:sp>
        <p:nvSpPr>
          <p:cNvPr id="18" name="Text Placeholder 17">
            <a:extLst>
              <a:ext uri="{FF2B5EF4-FFF2-40B4-BE49-F238E27FC236}">
                <a16:creationId xmlns:a16="http://schemas.microsoft.com/office/drawing/2014/main" id="{FC86A266-3ABD-DC4B-95EA-44D4195504AB}"/>
              </a:ext>
            </a:extLst>
          </p:cNvPr>
          <p:cNvSpPr>
            <a:spLocks noGrp="1"/>
          </p:cNvSpPr>
          <p:nvPr>
            <p:ph type="body" sz="quarter" idx="13" hasCustomPrompt="1"/>
          </p:nvPr>
        </p:nvSpPr>
        <p:spPr>
          <a:xfrm>
            <a:off x="555882" y="841667"/>
            <a:ext cx="7960576" cy="522059"/>
          </a:xfrm>
          <a:prstGeom prst="rect">
            <a:avLst/>
          </a:prstGeom>
        </p:spPr>
        <p:txBody>
          <a:bodyPr/>
          <a:lstStyle>
            <a:lvl1pPr marL="0" indent="0">
              <a:buFontTx/>
              <a:buNone/>
              <a:defRPr sz="3000">
                <a:solidFill>
                  <a:schemeClr val="accent1"/>
                </a:solidFill>
              </a:defRPr>
            </a:lvl1pPr>
            <a:lvl2pPr marL="357079" indent="0">
              <a:buFontTx/>
              <a:buNone/>
              <a:defRPr sz="3000"/>
            </a:lvl2pPr>
            <a:lvl3pPr marL="717334" indent="0">
              <a:buFontTx/>
              <a:buNone/>
              <a:defRPr sz="3000"/>
            </a:lvl3pPr>
          </a:lstStyle>
          <a:p>
            <a:pPr lvl="0"/>
            <a:r>
              <a:rPr lang="en-US" dirty="0"/>
              <a:t>Subhead Placeholder</a:t>
            </a:r>
          </a:p>
        </p:txBody>
      </p:sp>
    </p:spTree>
    <p:extLst>
      <p:ext uri="{BB962C8B-B14F-4D97-AF65-F5344CB8AC3E}">
        <p14:creationId xmlns:p14="http://schemas.microsoft.com/office/powerpoint/2010/main" val="838054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4785AFB7-C388-4E45-BD2D-3D884C32812F}"/>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dirty="0">
                <a:solidFill>
                  <a:srgbClr val="C50022"/>
                </a:solidFill>
              </a:rPr>
              <a:t>     </a:t>
            </a:r>
            <a:endParaRPr lang="de-DE" sz="1800" dirty="0">
              <a:solidFill>
                <a:srgbClr val="C50022"/>
              </a:solidFill>
            </a:endParaRPr>
          </a:p>
        </p:txBody>
      </p:sp>
      <p:sp>
        <p:nvSpPr>
          <p:cNvPr id="9" name="Text Placeholder 8">
            <a:extLst>
              <a:ext uri="{FF2B5EF4-FFF2-40B4-BE49-F238E27FC236}">
                <a16:creationId xmlns:a16="http://schemas.microsoft.com/office/drawing/2014/main" id="{BEFB1EBC-4779-7043-8BB5-498D58314239}"/>
              </a:ext>
            </a:extLst>
          </p:cNvPr>
          <p:cNvSpPr>
            <a:spLocks noGrp="1"/>
          </p:cNvSpPr>
          <p:nvPr>
            <p:ph type="body" sz="quarter" idx="10" hasCustomPrompt="1"/>
          </p:nvPr>
        </p:nvSpPr>
        <p:spPr>
          <a:xfrm>
            <a:off x="528523" y="2818550"/>
            <a:ext cx="5518868" cy="683767"/>
          </a:xfrm>
          <a:prstGeom prst="rect">
            <a:avLst/>
          </a:prstGeom>
        </p:spPr>
        <p:txBody>
          <a:bodyPr/>
          <a:lstStyle>
            <a:lvl1pPr marL="0" indent="0">
              <a:lnSpc>
                <a:spcPct val="100000"/>
              </a:lnSpc>
              <a:spcAft>
                <a:spcPts val="0"/>
              </a:spcAft>
              <a:buFontTx/>
              <a:buNone/>
              <a:defRPr sz="4000" b="1">
                <a:solidFill>
                  <a:schemeClr val="bg1"/>
                </a:solidFill>
              </a:defRPr>
            </a:lvl1pPr>
            <a:lvl2pPr marL="457200" indent="0">
              <a:buFontTx/>
              <a:buNone/>
              <a:defRPr sz="4400" b="1">
                <a:solidFill>
                  <a:schemeClr val="bg2"/>
                </a:solidFill>
              </a:defRPr>
            </a:lvl2pPr>
            <a:lvl3pPr marL="914400" indent="0">
              <a:buFontTx/>
              <a:buNone/>
              <a:defRPr sz="4400" b="1">
                <a:solidFill>
                  <a:schemeClr val="bg2"/>
                </a:solidFill>
              </a:defRPr>
            </a:lvl3pPr>
            <a:lvl4pPr marL="1371600" indent="0">
              <a:buFontTx/>
              <a:buNone/>
              <a:defRPr sz="4400" b="1">
                <a:solidFill>
                  <a:schemeClr val="bg2"/>
                </a:solidFill>
              </a:defRPr>
            </a:lvl4pPr>
            <a:lvl5pPr marL="1828800" indent="0">
              <a:buFontTx/>
              <a:buNone/>
              <a:defRPr sz="4400" b="1">
                <a:solidFill>
                  <a:schemeClr val="bg2"/>
                </a:solidFill>
              </a:defRPr>
            </a:lvl5pPr>
          </a:lstStyle>
          <a:p>
            <a:pPr lvl="0"/>
            <a:r>
              <a:rPr lang="en-US" dirty="0"/>
              <a:t>Presentation Headline</a:t>
            </a:r>
          </a:p>
        </p:txBody>
      </p:sp>
      <p:sp>
        <p:nvSpPr>
          <p:cNvPr id="14" name="Text Placeholder 13">
            <a:extLst>
              <a:ext uri="{FF2B5EF4-FFF2-40B4-BE49-F238E27FC236}">
                <a16:creationId xmlns:a16="http://schemas.microsoft.com/office/drawing/2014/main" id="{33409637-5AD0-2241-A765-95423E3EB3D6}"/>
              </a:ext>
            </a:extLst>
          </p:cNvPr>
          <p:cNvSpPr>
            <a:spLocks noGrp="1"/>
          </p:cNvSpPr>
          <p:nvPr>
            <p:ph type="body" sz="quarter" idx="11" hasCustomPrompt="1"/>
          </p:nvPr>
        </p:nvSpPr>
        <p:spPr>
          <a:xfrm>
            <a:off x="555071" y="3669889"/>
            <a:ext cx="5432714" cy="417017"/>
          </a:xfrm>
          <a:prstGeom prst="rect">
            <a:avLst/>
          </a:prstGeom>
        </p:spPr>
        <p:txBody>
          <a:bodyPr/>
          <a:lstStyle>
            <a:lvl1pPr marL="0" indent="0">
              <a:buFontTx/>
              <a:buNone/>
              <a:defRPr>
                <a:solidFill>
                  <a:schemeClr val="bg1"/>
                </a:solidFill>
              </a:defRPr>
            </a:lvl1pPr>
            <a:lvl2pPr marL="457200" indent="0">
              <a:buFontTx/>
              <a:buNone/>
              <a:defRPr>
                <a:solidFill>
                  <a:srgbClr val="65AC1E"/>
                </a:solidFill>
              </a:defRPr>
            </a:lvl2pPr>
            <a:lvl3pPr marL="914400" indent="0">
              <a:buFontTx/>
              <a:buNone/>
              <a:defRPr>
                <a:solidFill>
                  <a:srgbClr val="65AC1E"/>
                </a:solidFill>
              </a:defRPr>
            </a:lvl3pPr>
            <a:lvl4pPr marL="1371600" indent="0">
              <a:buFontTx/>
              <a:buNone/>
              <a:defRPr>
                <a:solidFill>
                  <a:srgbClr val="65AC1E"/>
                </a:solidFill>
              </a:defRPr>
            </a:lvl4pPr>
            <a:lvl5pPr marL="1828800" indent="0">
              <a:buFontTx/>
              <a:buNone/>
              <a:defRPr>
                <a:solidFill>
                  <a:srgbClr val="65AC1E"/>
                </a:solidFill>
              </a:defRPr>
            </a:lvl5pPr>
          </a:lstStyle>
          <a:p>
            <a:pPr lvl="0"/>
            <a:r>
              <a:rPr lang="en-US" dirty="0"/>
              <a:t>Presenters Names  |  Month Year</a:t>
            </a:r>
          </a:p>
        </p:txBody>
      </p:sp>
    </p:spTree>
    <p:extLst>
      <p:ext uri="{BB962C8B-B14F-4D97-AF65-F5344CB8AC3E}">
        <p14:creationId xmlns:p14="http://schemas.microsoft.com/office/powerpoint/2010/main" val="4056603291"/>
      </p:ext>
    </p:extLst>
  </p:cSld>
  <p:clrMapOvr>
    <a:masterClrMapping/>
  </p:clrMapOvr>
  <p:extLst>
    <p:ext uri="{DCECCB84-F9BA-43D5-87BE-67443E8EF086}">
      <p15:sldGuideLst xmlns:p15="http://schemas.microsoft.com/office/powerpoint/2012/main">
        <p15:guide id="1" orient="horz" pos="432">
          <p15:clr>
            <a:srgbClr val="FBAE40"/>
          </p15:clr>
        </p15:guide>
        <p15:guide id="5" pos="408">
          <p15:clr>
            <a:srgbClr val="FBAE40"/>
          </p15:clr>
        </p15:guide>
        <p15:guide id="6" orient="horz" pos="1872">
          <p15:clr>
            <a:srgbClr val="FBAE40"/>
          </p15:clr>
        </p15:guide>
        <p15:guide id="7" orient="horz" pos="2376">
          <p15:clr>
            <a:srgbClr val="FBAE40"/>
          </p15:clr>
        </p15:guide>
        <p15:guide id="8" pos="49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Abschlusschart">
    <p:bg>
      <p:bgPr>
        <a:solidFill>
          <a:schemeClr val="accent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3" name="Objekt 2" hidden="1"/>
                      <p:cNvPicPr/>
                      <p:nvPr/>
                    </p:nvPicPr>
                    <p:blipFill>
                      <a:blip r:embed="rId4"/>
                      <a:stretch>
                        <a:fillRect/>
                      </a:stretch>
                    </p:blipFill>
                    <p:spPr>
                      <a:xfrm>
                        <a:off x="0" y="0"/>
                        <a:ext cx="211667" cy="158750"/>
                      </a:xfrm>
                      <a:prstGeom prst="rect">
                        <a:avLst/>
                      </a:prstGeom>
                    </p:spPr>
                  </p:pic>
                </p:oleObj>
              </mc:Fallback>
            </mc:AlternateContent>
          </a:graphicData>
        </a:graphic>
      </p:graphicFrame>
      <p:pic>
        <p:nvPicPr>
          <p:cNvPr id="11" name="Grafik 10">
            <a:extLst>
              <a:ext uri="{FF2B5EF4-FFF2-40B4-BE49-F238E27FC236}">
                <a16:creationId xmlns:a16="http://schemas.microsoft.com/office/drawing/2014/main" id="{E34E41C1-D162-4523-81CC-C7A39574D4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37834" y="2317598"/>
            <a:ext cx="6184321" cy="2234254"/>
          </a:xfrm>
          <a:prstGeom prst="rect">
            <a:avLst/>
          </a:prstGeom>
        </p:spPr>
      </p:pic>
    </p:spTree>
    <p:extLst>
      <p:ext uri="{BB962C8B-B14F-4D97-AF65-F5344CB8AC3E}">
        <p14:creationId xmlns:p14="http://schemas.microsoft.com/office/powerpoint/2010/main" val="1400015507"/>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C2D6CF9B-F1FA-404B-AA37-44AFEB7FFE14}"/>
              </a:ext>
            </a:extLst>
          </p:cNvPr>
          <p:cNvGrpSpPr/>
          <p:nvPr userDrawn="1"/>
        </p:nvGrpSpPr>
        <p:grpSpPr>
          <a:xfrm>
            <a:off x="9598860" y="6092575"/>
            <a:ext cx="2592337" cy="540000"/>
            <a:chOff x="9597610" y="6092575"/>
            <a:chExt cx="2592000" cy="540000"/>
          </a:xfrm>
        </p:grpSpPr>
        <p:sp>
          <p:nvSpPr>
            <p:cNvPr id="10" name="Rechteck 9">
              <a:extLst>
                <a:ext uri="{FF2B5EF4-FFF2-40B4-BE49-F238E27FC236}">
                  <a16:creationId xmlns:a16="http://schemas.microsoft.com/office/drawing/2014/main" id="{0F50A106-E1CC-4971-BD0E-9B8DEBEB3A8A}"/>
                </a:ext>
              </a:extLst>
            </p:cNvPr>
            <p:cNvSpPr/>
            <p:nvPr userDrawn="1"/>
          </p:nvSpPr>
          <p:spPr>
            <a:xfrm>
              <a:off x="9597610" y="6092575"/>
              <a:ext cx="2592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a:extLst>
                <a:ext uri="{FF2B5EF4-FFF2-40B4-BE49-F238E27FC236}">
                  <a16:creationId xmlns:a16="http://schemas.microsoft.com/office/drawing/2014/main" id="{EB743FAD-937E-4C12-9B8B-6250B964737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732592" y="6228712"/>
              <a:ext cx="808391" cy="292882"/>
            </a:xfrm>
            <a:prstGeom prst="rect">
              <a:avLst/>
            </a:prstGeom>
          </p:spPr>
        </p:pic>
      </p:grpSp>
      <p:sp>
        <p:nvSpPr>
          <p:cNvPr id="15" name="Titelplatzhalter 4">
            <a:extLst>
              <a:ext uri="{FF2B5EF4-FFF2-40B4-BE49-F238E27FC236}">
                <a16:creationId xmlns:a16="http://schemas.microsoft.com/office/drawing/2014/main" id="{1B7BA49C-8E58-4B6E-8692-1EE2FEA0135A}"/>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dirty="0"/>
              <a:t>Titelmasterformat durch Klicken bearbeiten</a:t>
            </a:r>
          </a:p>
        </p:txBody>
      </p:sp>
      <p:sp>
        <p:nvSpPr>
          <p:cNvPr id="18" name="Textplatzhalter 2">
            <a:extLst>
              <a:ext uri="{FF2B5EF4-FFF2-40B4-BE49-F238E27FC236}">
                <a16:creationId xmlns:a16="http://schemas.microsoft.com/office/drawing/2014/main" id="{263E98AB-E929-47A6-BCE0-F7DA2AD3B4E7}"/>
              </a:ext>
            </a:extLst>
          </p:cNvPr>
          <p:cNvSpPr>
            <a:spLocks noGrp="1"/>
          </p:cNvSpPr>
          <p:nvPr>
            <p:ph type="body" idx="1"/>
          </p:nvPr>
        </p:nvSpPr>
        <p:spPr>
          <a:xfrm>
            <a:off x="216029" y="1944000"/>
            <a:ext cx="11753889" cy="3960000"/>
          </a:xfrm>
          <a:prstGeom prst="rect">
            <a:avLst/>
          </a:prstGeom>
        </p:spPr>
        <p:txBody>
          <a:bodyPr vert="horz" lIns="0" tIns="0" rIns="0" bIns="0" rtlCol="0">
            <a:noAutofit/>
          </a:bodyPr>
          <a:lstStyle/>
          <a:p>
            <a:pPr marL="342900" marR="0" lvl="0" indent="-342900" algn="l" defTabSz="914400" rtl="0" eaLnBrk="1" fontAlgn="auto" latinLnBrk="0" hangingPunct="1">
              <a:lnSpc>
                <a:spcPct val="110000"/>
              </a:lnSpc>
              <a:spcBef>
                <a:spcPts val="0"/>
              </a:spcBef>
              <a:spcAft>
                <a:spcPts val="0"/>
              </a:spcAft>
              <a:buClr>
                <a:srgbClr val="00793A"/>
              </a:buClr>
              <a:buSzTx/>
              <a:buFont typeface="Wingdings" panose="05000000000000000000" pitchFamily="2" charset="2"/>
              <a:buChar char="n"/>
              <a:tabLst/>
              <a:defRPr/>
            </a:pPr>
            <a:r>
              <a:rPr kumimoji="0" lang="de-DE" sz="2000" b="0" i="0" u="none" strike="noStrike" kern="1200" cap="none" spc="0" normalizeH="0" baseline="0" noProof="0" dirty="0">
                <a:ln>
                  <a:noFill/>
                </a:ln>
                <a:solidFill>
                  <a:prstClr val="black"/>
                </a:solidFill>
                <a:effectLst/>
                <a:uLnTx/>
                <a:uFillTx/>
                <a:latin typeface="Arial"/>
                <a:ea typeface="+mn-ea"/>
                <a:cs typeface="+mn-cs"/>
              </a:rPr>
              <a:t>Formatvorlagen des Textmasters bearbeiten</a:t>
            </a:r>
          </a:p>
          <a:p>
            <a:pPr marL="717550" marR="0" lvl="1" indent="-360363" algn="l" defTabSz="914400" rtl="0" eaLnBrk="1" fontAlgn="auto" latinLnBrk="0" hangingPunct="1">
              <a:lnSpc>
                <a:spcPct val="110000"/>
              </a:lnSpc>
              <a:spcBef>
                <a:spcPts val="600"/>
              </a:spcBef>
              <a:spcAft>
                <a:spcPts val="0"/>
              </a:spcAft>
              <a:buClr>
                <a:srgbClr val="00793A"/>
              </a:buClr>
              <a:buSzTx/>
              <a:buFont typeface="Wingdings 3" panose="05040102010807070707" pitchFamily="18" charset="2"/>
              <a:buChar char=""/>
              <a:tabLst/>
              <a:defRPr/>
            </a:pPr>
            <a:r>
              <a:rPr kumimoji="0" lang="de-DE" sz="2000" b="0" i="0" u="none" strike="noStrike" kern="1200" cap="none" spc="0" normalizeH="0" baseline="0" noProof="0" dirty="0">
                <a:ln>
                  <a:noFill/>
                </a:ln>
                <a:solidFill>
                  <a:prstClr val="black"/>
                </a:solidFill>
                <a:effectLst/>
                <a:uLnTx/>
                <a:uFillTx/>
                <a:latin typeface="Arial"/>
                <a:ea typeface="+mn-ea"/>
                <a:cs typeface="+mn-cs"/>
              </a:rPr>
              <a:t>Zweite Ebene</a:t>
            </a:r>
          </a:p>
          <a:p>
            <a:pPr marL="1074738" marR="0" lvl="2" indent="-357188" algn="l" defTabSz="914400" rtl="0" eaLnBrk="1" fontAlgn="auto" latinLnBrk="0" hangingPunct="1">
              <a:lnSpc>
                <a:spcPct val="110000"/>
              </a:lnSpc>
              <a:spcBef>
                <a:spcPts val="300"/>
              </a:spcBef>
              <a:spcAft>
                <a:spcPts val="0"/>
              </a:spcAft>
              <a:buClr>
                <a:srgbClr val="00793A"/>
              </a:buClr>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Arial"/>
                <a:ea typeface="+mn-ea"/>
                <a:cs typeface="+mn-cs"/>
              </a:rPr>
              <a:t>Dritte Ebene</a:t>
            </a:r>
          </a:p>
          <a:p>
            <a:pPr marL="1436688" marR="0" lvl="3" indent="-361950" algn="l" defTabSz="914400" rtl="0" eaLnBrk="1" fontAlgn="auto" latinLnBrk="0" hangingPunct="1">
              <a:lnSpc>
                <a:spcPct val="110000"/>
              </a:lnSpc>
              <a:spcBef>
                <a:spcPts val="0"/>
              </a:spcBef>
              <a:spcAft>
                <a:spcPts val="0"/>
              </a:spcAft>
              <a:buClr>
                <a:srgbClr val="00793A"/>
              </a:buClr>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Arial"/>
                <a:ea typeface="+mn-ea"/>
                <a:cs typeface="+mn-cs"/>
              </a:rPr>
              <a:t>Vierte Ebene</a:t>
            </a:r>
          </a:p>
        </p:txBody>
      </p:sp>
      <p:pic>
        <p:nvPicPr>
          <p:cNvPr id="3" name="Graphic 2">
            <a:extLst>
              <a:ext uri="{FF2B5EF4-FFF2-40B4-BE49-F238E27FC236}">
                <a16:creationId xmlns:a16="http://schemas.microsoft.com/office/drawing/2014/main" id="{4A8FA384-881E-E4F7-9238-E51F8CDA934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456885" y="212985"/>
            <a:ext cx="1499364" cy="752632"/>
          </a:xfrm>
          <a:prstGeom prst="rect">
            <a:avLst/>
          </a:prstGeom>
        </p:spPr>
      </p:pic>
      <p:sp>
        <p:nvSpPr>
          <p:cNvPr id="4" name="TextBox 3">
            <a:extLst>
              <a:ext uri="{FF2B5EF4-FFF2-40B4-BE49-F238E27FC236}">
                <a16:creationId xmlns:a16="http://schemas.microsoft.com/office/drawing/2014/main" id="{12800614-EF87-B1B1-0072-275ACD3ABC2A}"/>
              </a:ext>
            </a:extLst>
          </p:cNvPr>
          <p:cNvSpPr txBox="1"/>
          <p:nvPr>
            <p:extLst>
              <p:ext uri="{1162E1C5-73C7-4A58-AE30-91384D911F3F}">
                <p184:classification xmlns:p184="http://schemas.microsoft.com/office/powerpoint/2018/4/main" val="ftr"/>
              </p:ext>
            </p:extLst>
          </p:nvPr>
        </p:nvSpPr>
        <p:spPr>
          <a:xfrm>
            <a:off x="5885625" y="6642100"/>
            <a:ext cx="455612" cy="152400"/>
          </a:xfrm>
          <a:prstGeom prst="rect">
            <a:avLst/>
          </a:prstGeom>
        </p:spPr>
        <p:txBody>
          <a:bodyPr horzOverflow="overflow" lIns="0" tIns="0" rIns="0" bIns="0">
            <a:spAutoFit/>
          </a:bodyPr>
          <a:lstStyle/>
          <a:p>
            <a:pPr algn="l"/>
            <a:r>
              <a:rPr lang="en-US" sz="1000">
                <a:solidFill>
                  <a:srgbClr val="000000">
                    <a:alpha val="50000"/>
                  </a:srgbClr>
                </a:solidFill>
                <a:latin typeface="Arial" panose="020B0604020202020204" pitchFamily="34" charset="0"/>
                <a:cs typeface="Arial" panose="020B0604020202020204" pitchFamily="34" charset="0"/>
              </a:rPr>
              <a:t>Internal</a:t>
            </a:r>
          </a:p>
        </p:txBody>
      </p:sp>
    </p:spTree>
    <p:extLst>
      <p:ext uri="{BB962C8B-B14F-4D97-AF65-F5344CB8AC3E}">
        <p14:creationId xmlns:p14="http://schemas.microsoft.com/office/powerpoint/2010/main" val="10918680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p:txStyles>
    <p:titleStyle>
      <a:lvl1pPr algn="l" defTabSz="914309"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p:titleStyle>
    <p:bodyStyle>
      <a:lvl1pPr marL="342900" marR="0" indent="-342900" algn="l" defTabSz="914400" rtl="0" eaLnBrk="1" fontAlgn="auto" latinLnBrk="0" hangingPunct="1">
        <a:lnSpc>
          <a:spcPct val="110000"/>
        </a:lnSpc>
        <a:spcBef>
          <a:spcPts val="1800"/>
        </a:spcBef>
        <a:spcAft>
          <a:spcPts val="0"/>
        </a:spcAft>
        <a:buClr>
          <a:srgbClr val="00793A"/>
        </a:buClr>
        <a:buSzTx/>
        <a:buFont typeface="Wingdings" panose="05000000000000000000" pitchFamily="2" charset="2"/>
        <a:buChar char="n"/>
        <a:tabLst/>
        <a:defRPr sz="2000" b="0" i="0" kern="1200" baseline="0">
          <a:solidFill>
            <a:schemeClr val="tx1"/>
          </a:solidFill>
          <a:latin typeface="Arial" panose="020B0604020202020204" pitchFamily="34" charset="0"/>
          <a:ea typeface="+mn-ea"/>
          <a:cs typeface="+mn-cs"/>
        </a:defRPr>
      </a:lvl1pPr>
      <a:lvl2pPr marL="717550" marR="0" indent="-360363" algn="l" defTabSz="914400" rtl="0" eaLnBrk="1" fontAlgn="auto" latinLnBrk="0" hangingPunct="1">
        <a:lnSpc>
          <a:spcPct val="110000"/>
        </a:lnSpc>
        <a:spcBef>
          <a:spcPts val="600"/>
        </a:spcBef>
        <a:spcAft>
          <a:spcPts val="0"/>
        </a:spcAft>
        <a:buClr>
          <a:srgbClr val="00793A"/>
        </a:buClr>
        <a:buSzTx/>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4738" marR="0" indent="-357188" algn="l" defTabSz="914400" rtl="0" eaLnBrk="1" fontAlgn="auto" latinLnBrk="0" hangingPunct="1">
        <a:lnSpc>
          <a:spcPct val="110000"/>
        </a:lnSpc>
        <a:spcBef>
          <a:spcPts val="300"/>
        </a:spcBef>
        <a:spcAft>
          <a:spcPts val="0"/>
        </a:spcAft>
        <a:buClr>
          <a:srgbClr val="00793A"/>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6688" marR="0" indent="-361950" algn="l" defTabSz="914400" rtl="0" eaLnBrk="1" fontAlgn="auto" latinLnBrk="0" hangingPunct="1">
        <a:lnSpc>
          <a:spcPct val="110000"/>
        </a:lnSpc>
        <a:spcBef>
          <a:spcPts val="0"/>
        </a:spcBef>
        <a:spcAft>
          <a:spcPts val="0"/>
        </a:spcAft>
        <a:buClr>
          <a:srgbClr val="00793A"/>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623438" indent="-266373" algn="l" defTabSz="914309"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592"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7746"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4900"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055"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83">
          <p15:clr>
            <a:srgbClr val="F26B43"/>
          </p15:clr>
        </p15:guide>
        <p15:guide id="2" orient="horz" pos="4047">
          <p15:clr>
            <a:srgbClr val="F26B43"/>
          </p15:clr>
        </p15:guide>
        <p15:guide id="3" orient="horz" pos="1269">
          <p15:clr>
            <a:srgbClr val="F26B43"/>
          </p15:clr>
        </p15:guide>
        <p15:guide id="7" pos="136">
          <p15:clr>
            <a:srgbClr val="F26B43"/>
          </p15:clr>
        </p15:guide>
        <p15:guide id="8" pos="7544">
          <p15:clr>
            <a:srgbClr val="F26B43"/>
          </p15:clr>
        </p15:guide>
        <p15:guide id="9" orient="horz" pos="38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48.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jpeg"/><Relationship Id="rId7"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1.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jpeg"/><Relationship Id="rId7"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1.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1F2BE-ED85-EBE7-14AF-0292C8E8C2E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5AAA36-5BCB-2F04-B50B-B0F737FE4353}"/>
              </a:ext>
            </a:extLst>
          </p:cNvPr>
          <p:cNvSpPr>
            <a:spLocks noGrp="1"/>
          </p:cNvSpPr>
          <p:nvPr>
            <p:ph type="body" sz="quarter" idx="10"/>
          </p:nvPr>
        </p:nvSpPr>
        <p:spPr>
          <a:xfrm>
            <a:off x="529248" y="2818550"/>
            <a:ext cx="5518150" cy="1490561"/>
          </a:xfrm>
        </p:spPr>
        <p:txBody>
          <a:bodyPr/>
          <a:lstStyle/>
          <a:p>
            <a:r>
              <a:rPr lang="en-US" dirty="0"/>
              <a:t>Xitavo Soybeans</a:t>
            </a:r>
          </a:p>
          <a:p>
            <a:r>
              <a:rPr lang="en-US" sz="3200" b="0" dirty="0"/>
              <a:t>2026 Key Varieties</a:t>
            </a:r>
          </a:p>
        </p:txBody>
      </p:sp>
      <p:sp>
        <p:nvSpPr>
          <p:cNvPr id="3" name="Text Placeholder 2">
            <a:extLst>
              <a:ext uri="{FF2B5EF4-FFF2-40B4-BE49-F238E27FC236}">
                <a16:creationId xmlns:a16="http://schemas.microsoft.com/office/drawing/2014/main" id="{4038FD58-82B5-3325-E84B-A1FEC3C516D0}"/>
              </a:ext>
            </a:extLst>
          </p:cNvPr>
          <p:cNvSpPr>
            <a:spLocks noGrp="1"/>
          </p:cNvSpPr>
          <p:nvPr>
            <p:ph type="body" sz="quarter" idx="11"/>
          </p:nvPr>
        </p:nvSpPr>
        <p:spPr>
          <a:xfrm>
            <a:off x="555793" y="4252692"/>
            <a:ext cx="5432007" cy="417017"/>
          </a:xfrm>
        </p:spPr>
        <p:txBody>
          <a:bodyPr/>
          <a:lstStyle/>
          <a:p>
            <a:r>
              <a:rPr lang="en-US" dirty="0"/>
              <a:t>Opheim Seed and Chemical  |  November 2025</a:t>
            </a:r>
          </a:p>
        </p:txBody>
      </p:sp>
      <p:pic>
        <p:nvPicPr>
          <p:cNvPr id="9" name="Picture 8">
            <a:extLst>
              <a:ext uri="{FF2B5EF4-FFF2-40B4-BE49-F238E27FC236}">
                <a16:creationId xmlns:a16="http://schemas.microsoft.com/office/drawing/2014/main" id="{E0F56BEF-1467-45F9-4503-B5E8AE7EF613}"/>
              </a:ext>
            </a:extLst>
          </p:cNvPr>
          <p:cNvPicPr>
            <a:picLocks noChangeAspect="1"/>
          </p:cNvPicPr>
          <p:nvPr/>
        </p:nvPicPr>
        <p:blipFill>
          <a:blip r:embed="rId3"/>
          <a:stretch>
            <a:fillRect/>
          </a:stretch>
        </p:blipFill>
        <p:spPr>
          <a:xfrm>
            <a:off x="10350456" y="222681"/>
            <a:ext cx="1701887" cy="882695"/>
          </a:xfrm>
          <a:prstGeom prst="rect">
            <a:avLst/>
          </a:prstGeom>
        </p:spPr>
      </p:pic>
      <p:sp>
        <p:nvSpPr>
          <p:cNvPr id="10" name="TextBox 9">
            <a:extLst>
              <a:ext uri="{FF2B5EF4-FFF2-40B4-BE49-F238E27FC236}">
                <a16:creationId xmlns:a16="http://schemas.microsoft.com/office/drawing/2014/main" id="{9E2ED737-6826-A635-DF82-B9FCFEB6D067}"/>
              </a:ext>
            </a:extLst>
          </p:cNvPr>
          <p:cNvSpPr txBox="1"/>
          <p:nvPr/>
        </p:nvSpPr>
        <p:spPr>
          <a:xfrm>
            <a:off x="435429" y="391886"/>
            <a:ext cx="2590800" cy="276999"/>
          </a:xfrm>
          <a:prstGeom prst="rect">
            <a:avLst/>
          </a:prstGeom>
          <a:noFill/>
        </p:spPr>
        <p:txBody>
          <a:bodyPr wrap="square" lIns="0" tIns="0" rIns="0" bIns="0" rtlCol="0">
            <a:spAutoFit/>
          </a:bodyPr>
          <a:lstStyle/>
          <a:p>
            <a:r>
              <a:rPr lang="en-US" dirty="0"/>
              <a:t> </a:t>
            </a:r>
          </a:p>
        </p:txBody>
      </p:sp>
      <p:pic>
        <p:nvPicPr>
          <p:cNvPr id="12" name="Picture 11" descr="A black and white logo&#10;&#10;AI-generated content may be incorrect.">
            <a:extLst>
              <a:ext uri="{FF2B5EF4-FFF2-40B4-BE49-F238E27FC236}">
                <a16:creationId xmlns:a16="http://schemas.microsoft.com/office/drawing/2014/main" id="{84AAD4D5-0C46-366A-0F01-9335B0484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48" y="404512"/>
            <a:ext cx="2301038" cy="778347"/>
          </a:xfrm>
          <a:prstGeom prst="rect">
            <a:avLst/>
          </a:prstGeom>
        </p:spPr>
      </p:pic>
    </p:spTree>
    <p:extLst>
      <p:ext uri="{BB962C8B-B14F-4D97-AF65-F5344CB8AC3E}">
        <p14:creationId xmlns:p14="http://schemas.microsoft.com/office/powerpoint/2010/main" val="378000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B095A-7869-1EC8-FDBD-828BDD909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7C62D-1E94-A0AA-2D73-4FF4B5F80FC9}"/>
              </a:ext>
            </a:extLst>
          </p:cNvPr>
          <p:cNvSpPr>
            <a:spLocks noGrp="1"/>
          </p:cNvSpPr>
          <p:nvPr>
            <p:ph type="title"/>
          </p:nvPr>
        </p:nvSpPr>
        <p:spPr/>
        <p:txBody>
          <a:bodyPr/>
          <a:lstStyle/>
          <a:p>
            <a:r>
              <a:rPr lang="en-US" dirty="0"/>
              <a:t>2025 Veltyma</a:t>
            </a:r>
            <a:r>
              <a:rPr lang="en-US" baseline="30000" dirty="0"/>
              <a:t>®</a:t>
            </a:r>
            <a:r>
              <a:rPr lang="en-US" dirty="0"/>
              <a:t> Fungicide Performance</a:t>
            </a:r>
          </a:p>
        </p:txBody>
      </p:sp>
      <p:sp>
        <p:nvSpPr>
          <p:cNvPr id="3" name="Text Placeholder 2">
            <a:extLst>
              <a:ext uri="{FF2B5EF4-FFF2-40B4-BE49-F238E27FC236}">
                <a16:creationId xmlns:a16="http://schemas.microsoft.com/office/drawing/2014/main" id="{BCD98247-E54F-3C41-422C-66B379CDDB7E}"/>
              </a:ext>
            </a:extLst>
          </p:cNvPr>
          <p:cNvSpPr>
            <a:spLocks noGrp="1"/>
          </p:cNvSpPr>
          <p:nvPr>
            <p:ph type="body" sz="quarter" idx="13"/>
          </p:nvPr>
        </p:nvSpPr>
        <p:spPr/>
        <p:txBody>
          <a:bodyPr/>
          <a:lstStyle/>
          <a:p>
            <a:r>
              <a:rPr lang="en-US" dirty="0"/>
              <a:t>Story City, IA</a:t>
            </a:r>
          </a:p>
        </p:txBody>
      </p:sp>
      <p:sp>
        <p:nvSpPr>
          <p:cNvPr id="5" name="TextBox 4">
            <a:extLst>
              <a:ext uri="{FF2B5EF4-FFF2-40B4-BE49-F238E27FC236}">
                <a16:creationId xmlns:a16="http://schemas.microsoft.com/office/drawing/2014/main" id="{14402F1A-2207-521B-D903-FD5EB1E60AF9}"/>
              </a:ext>
            </a:extLst>
          </p:cNvPr>
          <p:cNvSpPr txBox="1"/>
          <p:nvPr/>
        </p:nvSpPr>
        <p:spPr>
          <a:xfrm>
            <a:off x="556605" y="5288704"/>
            <a:ext cx="10797649" cy="646331"/>
          </a:xfrm>
          <a:prstGeom prst="rect">
            <a:avLst/>
          </a:prstGeom>
          <a:noFill/>
        </p:spPr>
        <p:txBody>
          <a:bodyPr wrap="square" rtlCol="0">
            <a:spAutoFit/>
          </a:bodyPr>
          <a:lstStyle/>
          <a:p>
            <a:pPr marL="0" marR="0" lvl="0" indent="0" algn="l" defTabSz="91403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2025 BASF internal, small-plot replicated trial. Story City, IA. Corn planted 4/19/2025. Veltyma Fungicide applied at 7.0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a:rPr>
              <a:t>fl</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 oz/A and 10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a:rPr>
              <a:t>fl</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 oz/A. All fungicides applied at labeled rates to VT/R1 corn on 7/9/2025. </a:t>
            </a: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Arial"/>
              </a:rPr>
              <a:t>Always read and follow label directions.</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 Veltyma is a registered trademark of BASF. All other trademarks are the property of their respective owners and use of any such trademark does not imply any affiliation with or endorsement by its owner. ©2025 BASF Corporation. All Rights Reserved. </a:t>
            </a:r>
          </a:p>
          <a:p>
            <a:pPr marL="0" marR="0" lvl="0" indent="0" algn="l" defTabSz="91403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graphicFrame>
        <p:nvGraphicFramePr>
          <p:cNvPr id="10" name="Chart 9">
            <a:extLst>
              <a:ext uri="{FF2B5EF4-FFF2-40B4-BE49-F238E27FC236}">
                <a16:creationId xmlns:a16="http://schemas.microsoft.com/office/drawing/2014/main" id="{3463C0FA-5742-EA77-D929-48BE4D518A40}"/>
              </a:ext>
            </a:extLst>
          </p:cNvPr>
          <p:cNvGraphicFramePr/>
          <p:nvPr/>
        </p:nvGraphicFramePr>
        <p:xfrm>
          <a:off x="297578" y="1036014"/>
          <a:ext cx="11315700" cy="4252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569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058B-7E1E-BB3F-269A-A44F83A2B03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AEE5B89-9BBB-D612-D2F2-215C4CB40C30}"/>
              </a:ext>
            </a:extLst>
          </p:cNvPr>
          <p:cNvPicPr>
            <a:picLocks noChangeAspect="1"/>
          </p:cNvPicPr>
          <p:nvPr/>
        </p:nvPicPr>
        <p:blipFill>
          <a:blip r:embed="rId2"/>
          <a:stretch>
            <a:fillRect/>
          </a:stretch>
        </p:blipFill>
        <p:spPr>
          <a:xfrm>
            <a:off x="0" y="116797"/>
            <a:ext cx="12191999" cy="6624406"/>
          </a:xfrm>
          <a:prstGeom prst="rect">
            <a:avLst/>
          </a:prstGeom>
        </p:spPr>
      </p:pic>
    </p:spTree>
    <p:extLst>
      <p:ext uri="{BB962C8B-B14F-4D97-AF65-F5344CB8AC3E}">
        <p14:creationId xmlns:p14="http://schemas.microsoft.com/office/powerpoint/2010/main" val="4119919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B99A-3526-5689-01F6-A3C4F00DD19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75CC286-C1AE-571B-5E30-981345051246}"/>
              </a:ext>
            </a:extLst>
          </p:cNvPr>
          <p:cNvPicPr>
            <a:picLocks noChangeAspect="1"/>
          </p:cNvPicPr>
          <p:nvPr/>
        </p:nvPicPr>
        <p:blipFill>
          <a:blip r:embed="rId2"/>
          <a:stretch>
            <a:fillRect/>
          </a:stretch>
        </p:blipFill>
        <p:spPr>
          <a:xfrm>
            <a:off x="0" y="100774"/>
            <a:ext cx="12191999" cy="6656452"/>
          </a:xfrm>
          <a:prstGeom prst="rect">
            <a:avLst/>
          </a:prstGeom>
        </p:spPr>
      </p:pic>
    </p:spTree>
    <p:extLst>
      <p:ext uri="{BB962C8B-B14F-4D97-AF65-F5344CB8AC3E}">
        <p14:creationId xmlns:p14="http://schemas.microsoft.com/office/powerpoint/2010/main" val="405604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2383" y="1589"/>
          <a:ext cx="1587"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383"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297202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4BDB5-77C6-3274-0956-01F2F033511C}"/>
              </a:ext>
            </a:extLst>
          </p:cNvPr>
          <p:cNvSpPr>
            <a:spLocks noGrp="1"/>
          </p:cNvSpPr>
          <p:nvPr>
            <p:ph type="title"/>
          </p:nvPr>
        </p:nvSpPr>
        <p:spPr/>
        <p:txBody>
          <a:bodyPr/>
          <a:lstStyle/>
          <a:p>
            <a:r>
              <a:rPr lang="en-US" dirty="0"/>
              <a:t>Key Varieties for 2026</a:t>
            </a:r>
          </a:p>
        </p:txBody>
      </p:sp>
      <p:pic>
        <p:nvPicPr>
          <p:cNvPr id="6" name="Picture 5">
            <a:extLst>
              <a:ext uri="{FF2B5EF4-FFF2-40B4-BE49-F238E27FC236}">
                <a16:creationId xmlns:a16="http://schemas.microsoft.com/office/drawing/2014/main" id="{1FE039B1-6638-ECF9-AB66-0256155A2A20}"/>
              </a:ext>
            </a:extLst>
          </p:cNvPr>
          <p:cNvPicPr>
            <a:picLocks noChangeAspect="1"/>
          </p:cNvPicPr>
          <p:nvPr/>
        </p:nvPicPr>
        <p:blipFill>
          <a:blip r:embed="rId2"/>
          <a:stretch>
            <a:fillRect/>
          </a:stretch>
        </p:blipFill>
        <p:spPr>
          <a:xfrm>
            <a:off x="4030774" y="1536408"/>
            <a:ext cx="3681761" cy="2187185"/>
          </a:xfrm>
          <a:prstGeom prst="rect">
            <a:avLst/>
          </a:prstGeom>
        </p:spPr>
      </p:pic>
      <p:pic>
        <p:nvPicPr>
          <p:cNvPr id="8" name="Picture 7">
            <a:extLst>
              <a:ext uri="{FF2B5EF4-FFF2-40B4-BE49-F238E27FC236}">
                <a16:creationId xmlns:a16="http://schemas.microsoft.com/office/drawing/2014/main" id="{E868E0DA-30C8-911D-7141-F7E3194F15DE}"/>
              </a:ext>
            </a:extLst>
          </p:cNvPr>
          <p:cNvPicPr>
            <a:picLocks noChangeAspect="1"/>
          </p:cNvPicPr>
          <p:nvPr/>
        </p:nvPicPr>
        <p:blipFill>
          <a:blip r:embed="rId3"/>
          <a:stretch>
            <a:fillRect/>
          </a:stretch>
        </p:blipFill>
        <p:spPr>
          <a:xfrm>
            <a:off x="3926486" y="4128807"/>
            <a:ext cx="3999198" cy="2298751"/>
          </a:xfrm>
          <a:prstGeom prst="rect">
            <a:avLst/>
          </a:prstGeom>
        </p:spPr>
      </p:pic>
      <p:pic>
        <p:nvPicPr>
          <p:cNvPr id="10" name="Picture 9">
            <a:extLst>
              <a:ext uri="{FF2B5EF4-FFF2-40B4-BE49-F238E27FC236}">
                <a16:creationId xmlns:a16="http://schemas.microsoft.com/office/drawing/2014/main" id="{972AEC38-CCA5-500E-888B-8B0D346A4182}"/>
              </a:ext>
            </a:extLst>
          </p:cNvPr>
          <p:cNvPicPr>
            <a:picLocks noChangeAspect="1"/>
          </p:cNvPicPr>
          <p:nvPr/>
        </p:nvPicPr>
        <p:blipFill>
          <a:blip r:embed="rId4"/>
          <a:stretch>
            <a:fillRect/>
          </a:stretch>
        </p:blipFill>
        <p:spPr>
          <a:xfrm>
            <a:off x="116485" y="4122545"/>
            <a:ext cx="3856709" cy="2298751"/>
          </a:xfrm>
          <a:prstGeom prst="rect">
            <a:avLst/>
          </a:prstGeom>
        </p:spPr>
      </p:pic>
      <p:pic>
        <p:nvPicPr>
          <p:cNvPr id="12" name="Picture 11">
            <a:extLst>
              <a:ext uri="{FF2B5EF4-FFF2-40B4-BE49-F238E27FC236}">
                <a16:creationId xmlns:a16="http://schemas.microsoft.com/office/drawing/2014/main" id="{2FE4E5AE-CF33-9CA9-DF1F-D5964B788157}"/>
              </a:ext>
            </a:extLst>
          </p:cNvPr>
          <p:cNvPicPr>
            <a:picLocks noChangeAspect="1"/>
          </p:cNvPicPr>
          <p:nvPr/>
        </p:nvPicPr>
        <p:blipFill>
          <a:blip r:embed="rId5"/>
          <a:stretch>
            <a:fillRect/>
          </a:stretch>
        </p:blipFill>
        <p:spPr>
          <a:xfrm>
            <a:off x="7871254" y="1479450"/>
            <a:ext cx="3852660" cy="2301102"/>
          </a:xfrm>
          <a:prstGeom prst="rect">
            <a:avLst/>
          </a:prstGeom>
        </p:spPr>
      </p:pic>
      <p:pic>
        <p:nvPicPr>
          <p:cNvPr id="14" name="Picture 13">
            <a:extLst>
              <a:ext uri="{FF2B5EF4-FFF2-40B4-BE49-F238E27FC236}">
                <a16:creationId xmlns:a16="http://schemas.microsoft.com/office/drawing/2014/main" id="{2A8D0B81-C195-87A6-E616-573F1BC1EA0F}"/>
              </a:ext>
            </a:extLst>
          </p:cNvPr>
          <p:cNvPicPr>
            <a:picLocks noChangeAspect="1"/>
          </p:cNvPicPr>
          <p:nvPr/>
        </p:nvPicPr>
        <p:blipFill>
          <a:blip r:embed="rId6"/>
          <a:stretch>
            <a:fillRect/>
          </a:stretch>
        </p:blipFill>
        <p:spPr>
          <a:xfrm>
            <a:off x="7954654" y="4158411"/>
            <a:ext cx="3852660" cy="2166153"/>
          </a:xfrm>
          <a:prstGeom prst="rect">
            <a:avLst/>
          </a:prstGeom>
        </p:spPr>
      </p:pic>
      <p:pic>
        <p:nvPicPr>
          <p:cNvPr id="16" name="Picture 15">
            <a:extLst>
              <a:ext uri="{FF2B5EF4-FFF2-40B4-BE49-F238E27FC236}">
                <a16:creationId xmlns:a16="http://schemas.microsoft.com/office/drawing/2014/main" id="{614D4C77-8454-ED79-5997-759E428A1748}"/>
              </a:ext>
            </a:extLst>
          </p:cNvPr>
          <p:cNvPicPr>
            <a:picLocks noChangeAspect="1"/>
          </p:cNvPicPr>
          <p:nvPr/>
        </p:nvPicPr>
        <p:blipFill>
          <a:blip r:embed="rId7"/>
          <a:stretch>
            <a:fillRect/>
          </a:stretch>
        </p:blipFill>
        <p:spPr>
          <a:xfrm>
            <a:off x="214345" y="1577423"/>
            <a:ext cx="3824625" cy="2406751"/>
          </a:xfrm>
          <a:prstGeom prst="rect">
            <a:avLst/>
          </a:prstGeom>
        </p:spPr>
      </p:pic>
      <p:pic>
        <p:nvPicPr>
          <p:cNvPr id="18" name="Picture 17">
            <a:extLst>
              <a:ext uri="{FF2B5EF4-FFF2-40B4-BE49-F238E27FC236}">
                <a16:creationId xmlns:a16="http://schemas.microsoft.com/office/drawing/2014/main" id="{7E927331-D3C7-511F-4B05-68B9751D20E4}"/>
              </a:ext>
            </a:extLst>
          </p:cNvPr>
          <p:cNvPicPr>
            <a:picLocks noChangeAspect="1"/>
          </p:cNvPicPr>
          <p:nvPr/>
        </p:nvPicPr>
        <p:blipFill>
          <a:blip r:embed="rId8"/>
          <a:stretch>
            <a:fillRect/>
          </a:stretch>
        </p:blipFill>
        <p:spPr>
          <a:xfrm>
            <a:off x="10271779" y="180205"/>
            <a:ext cx="1701887" cy="882695"/>
          </a:xfrm>
          <a:prstGeom prst="rect">
            <a:avLst/>
          </a:prstGeom>
        </p:spPr>
      </p:pic>
    </p:spTree>
    <p:extLst>
      <p:ext uri="{BB962C8B-B14F-4D97-AF65-F5344CB8AC3E}">
        <p14:creationId xmlns:p14="http://schemas.microsoft.com/office/powerpoint/2010/main" val="311517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BD23A6-87CC-D69A-2DD6-881FD4B90A6E}"/>
              </a:ext>
            </a:extLst>
          </p:cNvPr>
          <p:cNvSpPr txBox="1"/>
          <p:nvPr/>
        </p:nvSpPr>
        <p:spPr>
          <a:xfrm>
            <a:off x="560142" y="6086539"/>
            <a:ext cx="7967721" cy="546232"/>
          </a:xfrm>
          <a:prstGeom prst="rect">
            <a:avLst/>
          </a:prstGeom>
          <a:noFill/>
        </p:spPr>
        <p:txBody>
          <a:bodyPr wrap="square">
            <a:spAutoFit/>
          </a:bodyPr>
          <a:lstStyle/>
          <a:p>
            <a:pPr defTabSz="914309">
              <a:spcAft>
                <a:spcPts val="300"/>
              </a:spcAft>
              <a:defRPr/>
            </a:pPr>
            <a:r>
              <a:rPr lang="en-US" sz="900">
                <a:solidFill>
                  <a:srgbClr val="FFFFFF"/>
                </a:solidFill>
                <a:latin typeface="Arial" panose="020B0604020202020204" pitchFamily="34" charset="0"/>
                <a:cs typeface="Arial" panose="020B0604020202020204" pitchFamily="34" charset="0"/>
              </a:rPr>
              <a:t>The transgenic soybean event in Enlist E3 soybeans is jointly developed and owned by Corteva Agriscience and M.S. Technologies, L.L.C.</a:t>
            </a:r>
            <a:endParaRPr lang="en-US" sz="900" b="1">
              <a:solidFill>
                <a:srgbClr val="FFFFFF"/>
              </a:solidFill>
              <a:latin typeface="Arial" panose="020B0604020202020204" pitchFamily="34" charset="0"/>
              <a:cs typeface="Arial" panose="020B0604020202020204" pitchFamily="34" charset="0"/>
            </a:endParaRPr>
          </a:p>
          <a:p>
            <a:pPr defTabSz="914309">
              <a:defRPr/>
            </a:pPr>
            <a:r>
              <a:rPr lang="en-US" sz="900" b="1">
                <a:solidFill>
                  <a:srgbClr val="FFFFFF"/>
                </a:solidFill>
                <a:latin typeface="Arial" panose="020B0604020202020204" pitchFamily="34" charset="0"/>
                <a:cs typeface="Arial" panose="020B0604020202020204" pitchFamily="34" charset="0"/>
              </a:rPr>
              <a:t>Always read and follow label directions. </a:t>
            </a:r>
            <a:r>
              <a:rPr lang="en-US" sz="900">
                <a:solidFill>
                  <a:srgbClr val="FFFFFF"/>
                </a:solidFill>
                <a:latin typeface="Arial" panose="020B0604020202020204" pitchFamily="34" charset="0"/>
                <a:cs typeface="Arial" panose="020B0604020202020204" pitchFamily="34" charset="0"/>
              </a:rPr>
              <a:t>XITAVO is a registered trademark of M.S. Technologies, L.L.C., West Point, IA, and is distributed exclusively by BASF. Enlist E3 is a registered trademark of Corteva Agriscience and its affiliated companies. ©2024 BASF Corporation. All Rights Reserved.</a:t>
            </a:r>
          </a:p>
        </p:txBody>
      </p:sp>
      <p:sp>
        <p:nvSpPr>
          <p:cNvPr id="13" name="TextBox 12">
            <a:extLst>
              <a:ext uri="{FF2B5EF4-FFF2-40B4-BE49-F238E27FC236}">
                <a16:creationId xmlns:a16="http://schemas.microsoft.com/office/drawing/2014/main" id="{7878F4CB-C4C8-BC0C-E477-818C57B9C1C5}"/>
              </a:ext>
            </a:extLst>
          </p:cNvPr>
          <p:cNvSpPr txBox="1"/>
          <p:nvPr/>
        </p:nvSpPr>
        <p:spPr>
          <a:xfrm>
            <a:off x="573017" y="1544540"/>
            <a:ext cx="5847406" cy="1923354"/>
          </a:xfrm>
          <a:prstGeom prst="rect">
            <a:avLst/>
          </a:prstGeom>
          <a:noFill/>
        </p:spPr>
        <p:txBody>
          <a:bodyPr wrap="square">
            <a:spAutoFit/>
          </a:bodyPr>
          <a:lstStyle/>
          <a:p>
            <a:pPr defTabSz="914309">
              <a:spcAft>
                <a:spcPts val="600"/>
              </a:spcAft>
              <a:buClr>
                <a:srgbClr val="00793A"/>
              </a:buClr>
              <a:defRPr/>
            </a:pPr>
            <a:r>
              <a:rPr lang="en-US" b="1">
                <a:solidFill>
                  <a:srgbClr val="000000"/>
                </a:solidFill>
                <a:latin typeface="Arial" panose="020B0604020202020204"/>
              </a:rPr>
              <a:t>Local Agronomic Recommendations</a:t>
            </a:r>
          </a:p>
          <a:p>
            <a:pPr marL="231752" indent="-231752" defTabSz="914309">
              <a:spcAft>
                <a:spcPts val="600"/>
              </a:spcAft>
              <a:buClr>
                <a:srgbClr val="00A347"/>
              </a:buClr>
              <a:buFont typeface="Wingdings" pitchFamily="2" charset="2"/>
              <a:buChar char="§"/>
              <a:defRPr/>
            </a:pPr>
            <a:r>
              <a:rPr lang="en-US" sz="1600">
                <a:solidFill>
                  <a:prstClr val="black"/>
                </a:solidFill>
                <a:latin typeface="Arial" panose="020B0604020202020204"/>
              </a:rPr>
              <a:t>Solid disease package including Rps3a gene.  Good early season emergence and vigor.  Solid agronomic package including IDC, SDS, BSR, and 3a PRR gene and tolerance. Mid VPI.   Excellent top end yield potential for highly productive acre.  Good standability with moderate height and bushiness. Excluder for Chloride.</a:t>
            </a:r>
          </a:p>
        </p:txBody>
      </p:sp>
      <p:sp>
        <p:nvSpPr>
          <p:cNvPr id="15" name="Title 14">
            <a:extLst>
              <a:ext uri="{FF2B5EF4-FFF2-40B4-BE49-F238E27FC236}">
                <a16:creationId xmlns:a16="http://schemas.microsoft.com/office/drawing/2014/main" id="{182044F0-4B05-FB68-54AF-8456DE6BBA5A}"/>
              </a:ext>
            </a:extLst>
          </p:cNvPr>
          <p:cNvSpPr>
            <a:spLocks noGrp="1"/>
          </p:cNvSpPr>
          <p:nvPr>
            <p:ph type="title"/>
          </p:nvPr>
        </p:nvSpPr>
        <p:spPr/>
        <p:txBody>
          <a:bodyPr/>
          <a:lstStyle/>
          <a:p>
            <a:r>
              <a:rPr lang="en-US"/>
              <a:t>Xitavo</a:t>
            </a:r>
            <a:r>
              <a:rPr lang="en-US" baseline="30000"/>
              <a:t>®</a:t>
            </a:r>
            <a:r>
              <a:rPr lang="en-US"/>
              <a:t> Soybean Seed Variety</a:t>
            </a:r>
            <a:br>
              <a:rPr lang="en-US"/>
            </a:br>
            <a:r>
              <a:rPr lang="en-US">
                <a:solidFill>
                  <a:schemeClr val="tx1"/>
                </a:solidFill>
              </a:rPr>
              <a:t>XO 1632E</a:t>
            </a:r>
          </a:p>
        </p:txBody>
      </p:sp>
      <p:graphicFrame>
        <p:nvGraphicFramePr>
          <p:cNvPr id="24" name="Table 10">
            <a:extLst>
              <a:ext uri="{FF2B5EF4-FFF2-40B4-BE49-F238E27FC236}">
                <a16:creationId xmlns:a16="http://schemas.microsoft.com/office/drawing/2014/main" id="{B3F2E54C-0561-2BB0-5EB0-78512BFA00B1}"/>
              </a:ext>
            </a:extLst>
          </p:cNvPr>
          <p:cNvGraphicFramePr>
            <a:graphicFrameLocks/>
          </p:cNvGraphicFramePr>
          <p:nvPr/>
        </p:nvGraphicFramePr>
        <p:xfrm>
          <a:off x="649203" y="3429000"/>
          <a:ext cx="5447590" cy="2163996"/>
        </p:xfrm>
        <a:graphic>
          <a:graphicData uri="http://schemas.openxmlformats.org/drawingml/2006/table">
            <a:tbl>
              <a:tblPr firstRow="1" bandRow="1">
                <a:tableStyleId>{6E25E649-3F16-4E02-A733-19D2CDBF48F0}</a:tableStyleId>
              </a:tblPr>
              <a:tblGrid>
                <a:gridCol w="2723795">
                  <a:extLst>
                    <a:ext uri="{9D8B030D-6E8A-4147-A177-3AD203B41FA5}">
                      <a16:colId xmlns:a16="http://schemas.microsoft.com/office/drawing/2014/main" val="2208231866"/>
                    </a:ext>
                  </a:extLst>
                </a:gridCol>
                <a:gridCol w="2723795">
                  <a:extLst>
                    <a:ext uri="{9D8B030D-6E8A-4147-A177-3AD203B41FA5}">
                      <a16:colId xmlns:a16="http://schemas.microsoft.com/office/drawing/2014/main" val="3238407457"/>
                    </a:ext>
                  </a:extLst>
                </a:gridCol>
              </a:tblGrid>
              <a:tr h="335236">
                <a:tc>
                  <a:txBody>
                    <a:bodyPr/>
                    <a:lstStyle/>
                    <a:p>
                      <a:pPr algn="l"/>
                      <a:r>
                        <a:rPr lang="en-US" sz="1600"/>
                        <a:t>Product Ratings</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pPr algn="ctr"/>
                      <a:r>
                        <a:rPr lang="en-US" sz="1400" b="0"/>
                        <a:t>1 = Excellent  /  9 = Poor</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00323381"/>
                  </a:ext>
                </a:extLst>
              </a:tr>
              <a:tr h="304760">
                <a:tc>
                  <a:txBody>
                    <a:bodyPr/>
                    <a:lstStyle/>
                    <a:p>
                      <a:pPr algn="l"/>
                      <a:r>
                        <a:rPr lang="en-US" sz="1400" b="1" i="0" kern="1200">
                          <a:solidFill>
                            <a:schemeClr val="dk1"/>
                          </a:solidFill>
                          <a:effectLst/>
                          <a:latin typeface="+mn-lt"/>
                          <a:ea typeface="+mn-ea"/>
                          <a:cs typeface="+mn-cs"/>
                        </a:rPr>
                        <a:t>Height/Canopy Type</a:t>
                      </a:r>
                      <a:endParaRPr lang="en-US" sz="1400" b="1"/>
                    </a:p>
                  </a:txBody>
                  <a:tcPr marL="91428" marR="91428" marT="45714" marB="45714" anchor="ctr">
                    <a:lnR w="12700" cap="flat" cmpd="sng" algn="ctr">
                      <a:solidFill>
                        <a:schemeClr val="bg1">
                          <a:lumMod val="75000"/>
                        </a:schemeClr>
                      </a:solidFill>
                      <a:prstDash val="solid"/>
                      <a:round/>
                      <a:headEnd type="none" w="med" len="med"/>
                      <a:tailEnd type="none" w="med" len="med"/>
                    </a:lnR>
                    <a:lnT w="25400" cmpd="sng">
                      <a:noFill/>
                    </a:lnT>
                  </a:tcPr>
                </a:tc>
                <a:tc>
                  <a:txBody>
                    <a:bodyPr/>
                    <a:lstStyle/>
                    <a:p>
                      <a:pPr algn="ctr" fontAlgn="b"/>
                      <a:r>
                        <a:rPr lang="en-US" sz="1400" b="0" i="0" u="none" strike="noStrike">
                          <a:effectLst/>
                          <a:latin typeface="Arial" panose="020B0604020202020204" pitchFamily="34" charset="0"/>
                          <a:cs typeface="Arial" panose="020B0604020202020204" pitchFamily="34" charset="0"/>
                        </a:rPr>
                        <a:t>Medium; Med-Bush</a:t>
                      </a:r>
                    </a:p>
                  </a:txBody>
                  <a:tcPr marL="6349" marR="6349" marT="6349" marB="0" anchor="ctr">
                    <a:lnL w="12700" cap="flat" cmpd="sng" algn="ctr">
                      <a:solidFill>
                        <a:schemeClr val="bg1">
                          <a:lumMod val="75000"/>
                        </a:schemeClr>
                      </a:solidFill>
                      <a:prstDash val="solid"/>
                      <a:round/>
                      <a:headEnd type="none" w="med" len="med"/>
                      <a:tailEnd type="none" w="med" len="med"/>
                    </a:lnL>
                    <a:lnT w="25400" cmpd="sng">
                      <a:noFill/>
                    </a:lnT>
                  </a:tcPr>
                </a:tc>
                <a:extLst>
                  <a:ext uri="{0D108BD9-81ED-4DB2-BD59-A6C34878D82A}">
                    <a16:rowId xmlns:a16="http://schemas.microsoft.com/office/drawing/2014/main" val="1604752622"/>
                  </a:ext>
                </a:extLst>
              </a:tr>
              <a:tr h="304760">
                <a:tc>
                  <a:txBody>
                    <a:bodyPr/>
                    <a:lstStyle/>
                    <a:p>
                      <a:pPr algn="l"/>
                      <a:r>
                        <a:rPr lang="en-US" sz="1400" b="1"/>
                        <a:t>Standability</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970581046"/>
                  </a:ext>
                </a:extLst>
              </a:tr>
              <a:tr h="304760">
                <a:tc>
                  <a:txBody>
                    <a:bodyPr/>
                    <a:lstStyle/>
                    <a:p>
                      <a:pPr algn="l"/>
                      <a:r>
                        <a:rPr lang="en-US" sz="1400" b="1"/>
                        <a:t>Phytophthora</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a:effectLst/>
                          <a:latin typeface="Arial" panose="020B0604020202020204" pitchFamily="34" charset="0"/>
                          <a:cs typeface="Arial" panose="020B0604020202020204" pitchFamily="34" charset="0"/>
                        </a:rPr>
                        <a:t>Rps3a; 2</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910629627"/>
                  </a:ext>
                </a:extLst>
              </a:tr>
              <a:tr h="304760">
                <a:tc>
                  <a:txBody>
                    <a:bodyPr/>
                    <a:lstStyle/>
                    <a:p>
                      <a:pPr algn="l"/>
                      <a:r>
                        <a:rPr lang="en-US" sz="1400" b="1"/>
                        <a:t>White Mold</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a:effectLst/>
                          <a:latin typeface="Arial" panose="020B0604020202020204" pitchFamily="34" charset="0"/>
                          <a:cs typeface="Arial" panose="020B0604020202020204" pitchFamily="34" charset="0"/>
                        </a:rPr>
                        <a:t>5</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1437279173"/>
                  </a:ext>
                </a:extLst>
              </a:tr>
              <a:tr h="304760">
                <a:tc>
                  <a:txBody>
                    <a:bodyPr/>
                    <a:lstStyle/>
                    <a:p>
                      <a:pPr algn="l"/>
                      <a:r>
                        <a:rPr lang="en-US" sz="1400" b="1" i="0" kern="1200">
                          <a:solidFill>
                            <a:schemeClr val="dk1"/>
                          </a:solidFill>
                          <a:effectLst/>
                          <a:latin typeface="+mn-lt"/>
                          <a:ea typeface="+mn-ea"/>
                          <a:cs typeface="+mn-cs"/>
                        </a:rPr>
                        <a:t>Brown Stem Rot</a:t>
                      </a:r>
                      <a:endParaRPr lang="en-US" sz="1400" b="1"/>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a:effectLst/>
                          <a:latin typeface="Arial" panose="020B0604020202020204" pitchFamily="34" charset="0"/>
                          <a:cs typeface="Arial" panose="020B0604020202020204" pitchFamily="34" charset="0"/>
                        </a:rPr>
                        <a:t>1</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704298856"/>
                  </a:ext>
                </a:extLst>
              </a:tr>
              <a:tr h="304760">
                <a:tc>
                  <a:txBody>
                    <a:bodyPr/>
                    <a:lstStyle/>
                    <a:p>
                      <a:pPr algn="l"/>
                      <a:r>
                        <a:rPr lang="en-US" sz="1400" b="1"/>
                        <a:t>Soybean Cyst Nematode</a:t>
                      </a:r>
                    </a:p>
                  </a:txBody>
                  <a:tcPr marL="91428" marR="91428" marT="45714" marB="45714"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fontAlgn="b"/>
                      <a:r>
                        <a:rPr lang="en-US" sz="1400" b="0" i="0" u="none" strike="noStrike">
                          <a:effectLst/>
                          <a:latin typeface="Arial" panose="020B0604020202020204" pitchFamily="34" charset="0"/>
                          <a:cs typeface="Arial" panose="020B0604020202020204" pitchFamily="34" charset="0"/>
                        </a:rPr>
                        <a:t>PI88788</a:t>
                      </a:r>
                    </a:p>
                  </a:txBody>
                  <a:tcPr marL="6349" marR="6349" marT="6349" marB="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46986077"/>
                  </a:ext>
                </a:extLst>
              </a:tr>
            </a:tbl>
          </a:graphicData>
        </a:graphic>
      </p:graphicFrame>
      <p:cxnSp>
        <p:nvCxnSpPr>
          <p:cNvPr id="27" name="Straight Connector 26">
            <a:extLst>
              <a:ext uri="{FF2B5EF4-FFF2-40B4-BE49-F238E27FC236}">
                <a16:creationId xmlns:a16="http://schemas.microsoft.com/office/drawing/2014/main" id="{81D105D5-3F18-8574-DEFE-84628893DD79}"/>
              </a:ext>
            </a:extLst>
          </p:cNvPr>
          <p:cNvCxnSpPr>
            <a:cxnSpLocks/>
          </p:cNvCxnSpPr>
          <p:nvPr/>
        </p:nvCxnSpPr>
        <p:spPr>
          <a:xfrm>
            <a:off x="1588" y="1482688"/>
            <a:ext cx="6095206"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white and blue logo with green text&#10;&#10;Description automatically generated">
            <a:extLst>
              <a:ext uri="{FF2B5EF4-FFF2-40B4-BE49-F238E27FC236}">
                <a16:creationId xmlns:a16="http://schemas.microsoft.com/office/drawing/2014/main" id="{B9C49915-E16A-1B04-4DEB-8DA145AAE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056" y="1170649"/>
            <a:ext cx="821160" cy="624081"/>
          </a:xfrm>
          <a:prstGeom prst="rect">
            <a:avLst/>
          </a:prstGeom>
        </p:spPr>
      </p:pic>
      <p:pic>
        <p:nvPicPr>
          <p:cNvPr id="3" name="Picture 2" descr="A field of green plants&#10;&#10;Description automatically generated">
            <a:extLst>
              <a:ext uri="{FF2B5EF4-FFF2-40B4-BE49-F238E27FC236}">
                <a16:creationId xmlns:a16="http://schemas.microsoft.com/office/drawing/2014/main" id="{6D091932-5124-F9D6-420F-7EE6AD78E77F}"/>
              </a:ext>
            </a:extLst>
          </p:cNvPr>
          <p:cNvPicPr>
            <a:picLocks noChangeAspect="1"/>
          </p:cNvPicPr>
          <p:nvPr/>
        </p:nvPicPr>
        <p:blipFill rotWithShape="1">
          <a:blip r:embed="rId3">
            <a:extLst>
              <a:ext uri="{28A0092B-C50C-407E-A947-70E740481C1C}">
                <a14:useLocalDpi xmlns:a14="http://schemas.microsoft.com/office/drawing/2010/main" val="0"/>
              </a:ext>
            </a:extLst>
          </a:blip>
          <a:srcRect l="51033" t="24299" r="6389" b="-138"/>
          <a:stretch/>
        </p:blipFill>
        <p:spPr>
          <a:xfrm>
            <a:off x="6553936" y="1482690"/>
            <a:ext cx="3076747" cy="4110110"/>
          </a:xfrm>
          <a:prstGeom prst="rect">
            <a:avLst/>
          </a:prstGeom>
        </p:spPr>
      </p:pic>
      <p:pic>
        <p:nvPicPr>
          <p:cNvPr id="12" name="Picture 11">
            <a:extLst>
              <a:ext uri="{FF2B5EF4-FFF2-40B4-BE49-F238E27FC236}">
                <a16:creationId xmlns:a16="http://schemas.microsoft.com/office/drawing/2014/main" id="{FA4A9CAB-B5BA-DCCB-879C-44CAC38B06A5}"/>
              </a:ext>
            </a:extLst>
          </p:cNvPr>
          <p:cNvPicPr>
            <a:picLocks noChangeAspect="1"/>
          </p:cNvPicPr>
          <p:nvPr/>
        </p:nvPicPr>
        <p:blipFill>
          <a:blip r:embed="rId4"/>
          <a:srcRect t="3495"/>
          <a:stretch/>
        </p:blipFill>
        <p:spPr>
          <a:xfrm>
            <a:off x="6558691" y="1490006"/>
            <a:ext cx="3078175" cy="2198384"/>
          </a:xfrm>
          <a:prstGeom prst="rect">
            <a:avLst/>
          </a:prstGeom>
          <a:ln>
            <a:solidFill>
              <a:schemeClr val="accent1"/>
            </a:solidFill>
          </a:ln>
        </p:spPr>
      </p:pic>
      <p:pic>
        <p:nvPicPr>
          <p:cNvPr id="7" name="Picture 6">
            <a:extLst>
              <a:ext uri="{FF2B5EF4-FFF2-40B4-BE49-F238E27FC236}">
                <a16:creationId xmlns:a16="http://schemas.microsoft.com/office/drawing/2014/main" id="{AA84614A-18BE-9BF4-45D3-9872ABDDDD2F}"/>
              </a:ext>
            </a:extLst>
          </p:cNvPr>
          <p:cNvPicPr>
            <a:picLocks noChangeAspect="1"/>
          </p:cNvPicPr>
          <p:nvPr/>
        </p:nvPicPr>
        <p:blipFill>
          <a:blip r:embed="rId5"/>
          <a:stretch>
            <a:fillRect/>
          </a:stretch>
        </p:blipFill>
        <p:spPr>
          <a:xfrm>
            <a:off x="8676448" y="5645253"/>
            <a:ext cx="3514758" cy="266702"/>
          </a:xfrm>
          <a:prstGeom prst="rect">
            <a:avLst/>
          </a:prstGeom>
        </p:spPr>
      </p:pic>
      <p:pic>
        <p:nvPicPr>
          <p:cNvPr id="9" name="Picture 8">
            <a:extLst>
              <a:ext uri="{FF2B5EF4-FFF2-40B4-BE49-F238E27FC236}">
                <a16:creationId xmlns:a16="http://schemas.microsoft.com/office/drawing/2014/main" id="{8F6B40F4-99B3-4830-01D8-2974EF087166}"/>
              </a:ext>
            </a:extLst>
          </p:cNvPr>
          <p:cNvPicPr>
            <a:picLocks noChangeAspect="1"/>
          </p:cNvPicPr>
          <p:nvPr/>
        </p:nvPicPr>
        <p:blipFill>
          <a:blip r:embed="rId6"/>
          <a:stretch>
            <a:fillRect/>
          </a:stretch>
        </p:blipFill>
        <p:spPr>
          <a:xfrm>
            <a:off x="9681645" y="3755881"/>
            <a:ext cx="2470238" cy="1822866"/>
          </a:xfrm>
          <a:prstGeom prst="rect">
            <a:avLst/>
          </a:prstGeom>
        </p:spPr>
      </p:pic>
      <p:pic>
        <p:nvPicPr>
          <p:cNvPr id="5" name="Picture 4">
            <a:extLst>
              <a:ext uri="{FF2B5EF4-FFF2-40B4-BE49-F238E27FC236}">
                <a16:creationId xmlns:a16="http://schemas.microsoft.com/office/drawing/2014/main" id="{57CE72E6-13E5-559E-1B25-64B0EC84DAC5}"/>
              </a:ext>
            </a:extLst>
          </p:cNvPr>
          <p:cNvPicPr>
            <a:picLocks noChangeAspect="1"/>
          </p:cNvPicPr>
          <p:nvPr/>
        </p:nvPicPr>
        <p:blipFill>
          <a:blip r:embed="rId7"/>
          <a:stretch>
            <a:fillRect/>
          </a:stretch>
        </p:blipFill>
        <p:spPr>
          <a:xfrm>
            <a:off x="9693356" y="2204062"/>
            <a:ext cx="2400322" cy="857258"/>
          </a:xfrm>
          <a:prstGeom prst="rect">
            <a:avLst/>
          </a:prstGeom>
        </p:spPr>
      </p:pic>
      <p:pic>
        <p:nvPicPr>
          <p:cNvPr id="6" name="Picture 5">
            <a:extLst>
              <a:ext uri="{FF2B5EF4-FFF2-40B4-BE49-F238E27FC236}">
                <a16:creationId xmlns:a16="http://schemas.microsoft.com/office/drawing/2014/main" id="{BF6BDB9A-E1A3-C86E-1AEB-89C85D011107}"/>
              </a:ext>
            </a:extLst>
          </p:cNvPr>
          <p:cNvPicPr>
            <a:picLocks noChangeAspect="1"/>
          </p:cNvPicPr>
          <p:nvPr/>
        </p:nvPicPr>
        <p:blipFill>
          <a:blip r:embed="rId8"/>
          <a:stretch>
            <a:fillRect/>
          </a:stretch>
        </p:blipFill>
        <p:spPr>
          <a:xfrm>
            <a:off x="10391791" y="157366"/>
            <a:ext cx="1701887" cy="882695"/>
          </a:xfrm>
          <a:prstGeom prst="rect">
            <a:avLst/>
          </a:prstGeom>
        </p:spPr>
      </p:pic>
    </p:spTree>
    <p:extLst>
      <p:ext uri="{BB962C8B-B14F-4D97-AF65-F5344CB8AC3E}">
        <p14:creationId xmlns:p14="http://schemas.microsoft.com/office/powerpoint/2010/main" val="67548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BD23A6-87CC-D69A-2DD6-881FD4B90A6E}"/>
              </a:ext>
            </a:extLst>
          </p:cNvPr>
          <p:cNvSpPr txBox="1"/>
          <p:nvPr/>
        </p:nvSpPr>
        <p:spPr>
          <a:xfrm>
            <a:off x="560142" y="6086539"/>
            <a:ext cx="7967721" cy="546232"/>
          </a:xfrm>
          <a:prstGeom prst="rect">
            <a:avLst/>
          </a:prstGeom>
          <a:noFill/>
        </p:spPr>
        <p:txBody>
          <a:bodyPr wrap="square">
            <a:spAutoFit/>
          </a:bodyPr>
          <a:lstStyle/>
          <a:p>
            <a:pPr defTabSz="914309">
              <a:spcAft>
                <a:spcPts val="300"/>
              </a:spcAft>
              <a:defRPr/>
            </a:pPr>
            <a:r>
              <a:rPr lang="en-US" sz="900" dirty="0">
                <a:solidFill>
                  <a:srgbClr val="FFFFFF"/>
                </a:solidFill>
                <a:latin typeface="Arial" panose="020B0604020202020204" pitchFamily="34" charset="0"/>
                <a:cs typeface="Arial" panose="020B0604020202020204" pitchFamily="34" charset="0"/>
              </a:rPr>
              <a:t>The transgenic soybean event in Enlist E3 soybeans is jointly developed and owned by Corteva Agriscience and M.S. Technologies, L.L.C.</a:t>
            </a:r>
            <a:endParaRPr lang="en-US" sz="900" b="1" dirty="0">
              <a:solidFill>
                <a:srgbClr val="FFFFFF"/>
              </a:solidFill>
              <a:latin typeface="Arial" panose="020B0604020202020204" pitchFamily="34" charset="0"/>
              <a:cs typeface="Arial" panose="020B0604020202020204" pitchFamily="34" charset="0"/>
            </a:endParaRPr>
          </a:p>
          <a:p>
            <a:pPr defTabSz="914309">
              <a:defRPr/>
            </a:pPr>
            <a:r>
              <a:rPr lang="en-US" sz="900" b="1" dirty="0">
                <a:solidFill>
                  <a:srgbClr val="FFFFFF"/>
                </a:solidFill>
                <a:latin typeface="Arial" panose="020B0604020202020204" pitchFamily="34" charset="0"/>
                <a:cs typeface="Arial" panose="020B0604020202020204" pitchFamily="34" charset="0"/>
              </a:rPr>
              <a:t>Always read and follow label directions. </a:t>
            </a:r>
            <a:r>
              <a:rPr lang="en-US" sz="900" dirty="0">
                <a:solidFill>
                  <a:srgbClr val="FFFFFF"/>
                </a:solidFill>
                <a:latin typeface="Arial" panose="020B0604020202020204" pitchFamily="34" charset="0"/>
                <a:cs typeface="Arial" panose="020B0604020202020204" pitchFamily="34" charset="0"/>
              </a:rPr>
              <a:t>XITAVO is a registered trademark of M.S. Technologies, L.L.C., West Point, IA, and is distributed exclusively by BASF. Enlist E3 is a registered trademark of Corteva Agriscience and its affiliated companies. ©2025 BASF Corporation. All Rights Reserved.</a:t>
            </a:r>
          </a:p>
        </p:txBody>
      </p:sp>
      <p:sp>
        <p:nvSpPr>
          <p:cNvPr id="15" name="Title 14">
            <a:extLst>
              <a:ext uri="{FF2B5EF4-FFF2-40B4-BE49-F238E27FC236}">
                <a16:creationId xmlns:a16="http://schemas.microsoft.com/office/drawing/2014/main" id="{182044F0-4B05-FB68-54AF-8456DE6BBA5A}"/>
              </a:ext>
            </a:extLst>
          </p:cNvPr>
          <p:cNvSpPr>
            <a:spLocks noGrp="1"/>
          </p:cNvSpPr>
          <p:nvPr>
            <p:ph type="title"/>
          </p:nvPr>
        </p:nvSpPr>
        <p:spPr/>
        <p:txBody>
          <a:bodyPr/>
          <a:lstStyle/>
          <a:p>
            <a:r>
              <a:rPr lang="en-US" dirty="0"/>
              <a:t>Xitavo</a:t>
            </a:r>
            <a:r>
              <a:rPr lang="en-US" baseline="30000" dirty="0"/>
              <a:t>®</a:t>
            </a:r>
            <a:r>
              <a:rPr lang="en-US" dirty="0"/>
              <a:t> Soybean Seed Variety</a:t>
            </a:r>
            <a:br>
              <a:rPr lang="en-US" dirty="0"/>
            </a:br>
            <a:r>
              <a:rPr lang="en-US" dirty="0">
                <a:solidFill>
                  <a:schemeClr val="tx1"/>
                </a:solidFill>
              </a:rPr>
              <a:t>XO 1776E</a:t>
            </a:r>
          </a:p>
        </p:txBody>
      </p:sp>
      <p:graphicFrame>
        <p:nvGraphicFramePr>
          <p:cNvPr id="24" name="Table 10">
            <a:extLst>
              <a:ext uri="{FF2B5EF4-FFF2-40B4-BE49-F238E27FC236}">
                <a16:creationId xmlns:a16="http://schemas.microsoft.com/office/drawing/2014/main" id="{B3F2E54C-0561-2BB0-5EB0-78512BFA00B1}"/>
              </a:ext>
            </a:extLst>
          </p:cNvPr>
          <p:cNvGraphicFramePr>
            <a:graphicFrameLocks/>
          </p:cNvGraphicFramePr>
          <p:nvPr/>
        </p:nvGraphicFramePr>
        <p:xfrm>
          <a:off x="649203" y="3429000"/>
          <a:ext cx="5447590" cy="2163996"/>
        </p:xfrm>
        <a:graphic>
          <a:graphicData uri="http://schemas.openxmlformats.org/drawingml/2006/table">
            <a:tbl>
              <a:tblPr firstRow="1" bandRow="1">
                <a:tableStyleId>{6E25E649-3F16-4E02-A733-19D2CDBF48F0}</a:tableStyleId>
              </a:tblPr>
              <a:tblGrid>
                <a:gridCol w="2723795">
                  <a:extLst>
                    <a:ext uri="{9D8B030D-6E8A-4147-A177-3AD203B41FA5}">
                      <a16:colId xmlns:a16="http://schemas.microsoft.com/office/drawing/2014/main" val="2208231866"/>
                    </a:ext>
                  </a:extLst>
                </a:gridCol>
                <a:gridCol w="2723795">
                  <a:extLst>
                    <a:ext uri="{9D8B030D-6E8A-4147-A177-3AD203B41FA5}">
                      <a16:colId xmlns:a16="http://schemas.microsoft.com/office/drawing/2014/main" val="3238407457"/>
                    </a:ext>
                  </a:extLst>
                </a:gridCol>
              </a:tblGrid>
              <a:tr h="335236">
                <a:tc>
                  <a:txBody>
                    <a:bodyPr/>
                    <a:lstStyle/>
                    <a:p>
                      <a:pPr algn="l"/>
                      <a:r>
                        <a:rPr lang="en-US" sz="1600" dirty="0"/>
                        <a:t>Product Ratings</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pPr algn="ctr"/>
                      <a:r>
                        <a:rPr lang="en-US" sz="1400" b="0" dirty="0"/>
                        <a:t>1 = Excellent  /  9 = Poor</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00323381"/>
                  </a:ext>
                </a:extLst>
              </a:tr>
              <a:tr h="304760">
                <a:tc>
                  <a:txBody>
                    <a:bodyPr/>
                    <a:lstStyle/>
                    <a:p>
                      <a:pPr algn="l"/>
                      <a:r>
                        <a:rPr lang="en-US" sz="1400" b="1" i="0" kern="1200" dirty="0">
                          <a:solidFill>
                            <a:schemeClr val="dk1"/>
                          </a:solidFill>
                          <a:effectLst/>
                          <a:latin typeface="+mn-lt"/>
                          <a:ea typeface="+mn-ea"/>
                          <a:cs typeface="+mn-cs"/>
                        </a:rPr>
                        <a:t>Height/Canopy Type</a:t>
                      </a:r>
                      <a:endParaRPr lang="en-US" sz="1400" b="1" dirty="0"/>
                    </a:p>
                  </a:txBody>
                  <a:tcPr marL="91428" marR="91428" marT="45714" marB="45714" anchor="ctr">
                    <a:lnR w="12700" cap="flat" cmpd="sng" algn="ctr">
                      <a:solidFill>
                        <a:schemeClr val="bg1">
                          <a:lumMod val="75000"/>
                        </a:schemeClr>
                      </a:solidFill>
                      <a:prstDash val="solid"/>
                      <a:round/>
                      <a:headEnd type="none" w="med" len="med"/>
                      <a:tailEnd type="none" w="med" len="med"/>
                    </a:lnR>
                    <a:lnT w="25400" cmpd="sng">
                      <a:noFill/>
                    </a:lnT>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Medium; Med-Bush</a:t>
                      </a:r>
                    </a:p>
                  </a:txBody>
                  <a:tcPr marL="6349" marR="6349" marT="6349" marB="0" anchor="ctr">
                    <a:lnL w="12700" cap="flat" cmpd="sng" algn="ctr">
                      <a:solidFill>
                        <a:schemeClr val="bg1">
                          <a:lumMod val="75000"/>
                        </a:schemeClr>
                      </a:solidFill>
                      <a:prstDash val="solid"/>
                      <a:round/>
                      <a:headEnd type="none" w="med" len="med"/>
                      <a:tailEnd type="none" w="med" len="med"/>
                    </a:lnL>
                    <a:lnT w="25400" cmpd="sng">
                      <a:noFill/>
                    </a:lnT>
                  </a:tcPr>
                </a:tc>
                <a:extLst>
                  <a:ext uri="{0D108BD9-81ED-4DB2-BD59-A6C34878D82A}">
                    <a16:rowId xmlns:a16="http://schemas.microsoft.com/office/drawing/2014/main" val="1604752622"/>
                  </a:ext>
                </a:extLst>
              </a:tr>
              <a:tr h="304760">
                <a:tc>
                  <a:txBody>
                    <a:bodyPr/>
                    <a:lstStyle/>
                    <a:p>
                      <a:pPr algn="l"/>
                      <a:r>
                        <a:rPr lang="en-US" sz="1400" b="1" dirty="0"/>
                        <a:t>Standability</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970581046"/>
                  </a:ext>
                </a:extLst>
              </a:tr>
              <a:tr h="304760">
                <a:tc>
                  <a:txBody>
                    <a:bodyPr/>
                    <a:lstStyle/>
                    <a:p>
                      <a:pPr algn="l"/>
                      <a:r>
                        <a:rPr lang="en-US" sz="1400" b="1" dirty="0"/>
                        <a:t>Phytophthora</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kumimoji="0" lang="en-US" sz="1400" b="0" i="0" u="none" strike="noStrike" kern="1200" cap="none" spc="0" normalizeH="0" baseline="0" noProof="0" dirty="0">
                          <a:ln>
                            <a:noFill/>
                          </a:ln>
                          <a:solidFill>
                            <a:prstClr val="black"/>
                          </a:solidFill>
                          <a:effectLst/>
                          <a:uLnTx/>
                          <a:uFillTx/>
                          <a:latin typeface="+mn-lt"/>
                          <a:ea typeface="+mn-ea"/>
                          <a:cs typeface="+mn-cs"/>
                        </a:rPr>
                        <a:t>Rps1k;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lang="en-US" sz="1400" b="0" i="0" u="none" strike="noStrike" dirty="0">
                        <a:effectLst/>
                        <a:latin typeface="Arial" panose="020B0604020202020204" pitchFamily="34" charset="0"/>
                        <a:cs typeface="Arial" panose="020B0604020202020204" pitchFamily="34" charset="0"/>
                      </a:endParaRP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910629627"/>
                  </a:ext>
                </a:extLst>
              </a:tr>
              <a:tr h="304760">
                <a:tc>
                  <a:txBody>
                    <a:bodyPr/>
                    <a:lstStyle/>
                    <a:p>
                      <a:pPr algn="l"/>
                      <a:r>
                        <a:rPr lang="en-US" sz="1400" b="1" dirty="0"/>
                        <a:t>White Mold</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1437279173"/>
                  </a:ext>
                </a:extLst>
              </a:tr>
              <a:tr h="304760">
                <a:tc>
                  <a:txBody>
                    <a:bodyPr/>
                    <a:lstStyle/>
                    <a:p>
                      <a:pPr algn="l"/>
                      <a:r>
                        <a:rPr lang="en-US" sz="1400" b="1" i="0" kern="1200" dirty="0">
                          <a:solidFill>
                            <a:schemeClr val="dk1"/>
                          </a:solidFill>
                          <a:effectLst/>
                          <a:latin typeface="+mn-lt"/>
                          <a:ea typeface="+mn-ea"/>
                          <a:cs typeface="+mn-cs"/>
                        </a:rPr>
                        <a:t>Iron Deficiency Chlorosis</a:t>
                      </a:r>
                      <a:endParaRPr lang="en-US" sz="1400" b="1" dirty="0"/>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4</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704298856"/>
                  </a:ext>
                </a:extLst>
              </a:tr>
              <a:tr h="304760">
                <a:tc>
                  <a:txBody>
                    <a:bodyPr/>
                    <a:lstStyle/>
                    <a:p>
                      <a:pPr algn="l"/>
                      <a:r>
                        <a:rPr lang="en-US" sz="1400" b="1" dirty="0"/>
                        <a:t>Soybean Cyst Nematode</a:t>
                      </a:r>
                    </a:p>
                  </a:txBody>
                  <a:tcPr marL="91428" marR="91428" marT="45714" marB="45714"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PI88788</a:t>
                      </a:r>
                    </a:p>
                  </a:txBody>
                  <a:tcPr marL="6349" marR="6349" marT="6349" marB="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46986077"/>
                  </a:ext>
                </a:extLst>
              </a:tr>
            </a:tbl>
          </a:graphicData>
        </a:graphic>
      </p:graphicFrame>
      <p:cxnSp>
        <p:nvCxnSpPr>
          <p:cNvPr id="27" name="Straight Connector 26">
            <a:extLst>
              <a:ext uri="{FF2B5EF4-FFF2-40B4-BE49-F238E27FC236}">
                <a16:creationId xmlns:a16="http://schemas.microsoft.com/office/drawing/2014/main" id="{81D105D5-3F18-8574-DEFE-84628893DD79}"/>
              </a:ext>
            </a:extLst>
          </p:cNvPr>
          <p:cNvCxnSpPr>
            <a:cxnSpLocks/>
          </p:cNvCxnSpPr>
          <p:nvPr/>
        </p:nvCxnSpPr>
        <p:spPr>
          <a:xfrm>
            <a:off x="1588" y="1482688"/>
            <a:ext cx="6095206"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white and blue logo with green text&#10;&#10;Description automatically generated">
            <a:extLst>
              <a:ext uri="{FF2B5EF4-FFF2-40B4-BE49-F238E27FC236}">
                <a16:creationId xmlns:a16="http://schemas.microsoft.com/office/drawing/2014/main" id="{B9C49915-E16A-1B04-4DEB-8DA145AAEF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88056" y="1170649"/>
            <a:ext cx="821160" cy="624081"/>
          </a:xfrm>
          <a:prstGeom prst="rect">
            <a:avLst/>
          </a:prstGeom>
        </p:spPr>
      </p:pic>
      <p:pic>
        <p:nvPicPr>
          <p:cNvPr id="3" name="Picture 2" descr="A field of green plants&#10;&#10;Description automatically generated">
            <a:extLst>
              <a:ext uri="{FF2B5EF4-FFF2-40B4-BE49-F238E27FC236}">
                <a16:creationId xmlns:a16="http://schemas.microsoft.com/office/drawing/2014/main" id="{010F34E9-6704-9B80-5EA8-9BC39A085A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2"/>
          <a:stretch/>
        </p:blipFill>
        <p:spPr>
          <a:xfrm>
            <a:off x="6553936" y="1482690"/>
            <a:ext cx="3076747" cy="4110110"/>
          </a:xfrm>
          <a:prstGeom prst="rect">
            <a:avLst/>
          </a:prstGeom>
        </p:spPr>
      </p:pic>
      <p:pic>
        <p:nvPicPr>
          <p:cNvPr id="5" name="Picture 4">
            <a:extLst>
              <a:ext uri="{FF2B5EF4-FFF2-40B4-BE49-F238E27FC236}">
                <a16:creationId xmlns:a16="http://schemas.microsoft.com/office/drawing/2014/main" id="{0830A3E5-AB60-9968-8DF0-8318C75CB25B}"/>
              </a:ext>
            </a:extLst>
          </p:cNvPr>
          <p:cNvPicPr>
            <a:picLocks noChangeAspect="1"/>
          </p:cNvPicPr>
          <p:nvPr/>
        </p:nvPicPr>
        <p:blipFill>
          <a:blip r:embed="rId4"/>
          <a:stretch>
            <a:fillRect/>
          </a:stretch>
        </p:blipFill>
        <p:spPr>
          <a:xfrm>
            <a:off x="6553936" y="1482691"/>
            <a:ext cx="3076747" cy="2168101"/>
          </a:xfrm>
          <a:prstGeom prst="rect">
            <a:avLst/>
          </a:prstGeom>
          <a:ln>
            <a:solidFill>
              <a:schemeClr val="accent1"/>
            </a:solidFill>
          </a:ln>
        </p:spPr>
      </p:pic>
      <p:sp>
        <p:nvSpPr>
          <p:cNvPr id="6" name="TextBox 5">
            <a:extLst>
              <a:ext uri="{FF2B5EF4-FFF2-40B4-BE49-F238E27FC236}">
                <a16:creationId xmlns:a16="http://schemas.microsoft.com/office/drawing/2014/main" id="{61460F9C-2D99-E1F1-17EE-8608F6741445}"/>
              </a:ext>
            </a:extLst>
          </p:cNvPr>
          <p:cNvSpPr txBox="1"/>
          <p:nvPr/>
        </p:nvSpPr>
        <p:spPr>
          <a:xfrm>
            <a:off x="2573868" y="952822"/>
            <a:ext cx="724674" cy="338510"/>
          </a:xfrm>
          <a:prstGeom prst="rect">
            <a:avLst/>
          </a:prstGeom>
          <a:solidFill>
            <a:srgbClr val="C50022"/>
          </a:solidFill>
        </p:spPr>
        <p:txBody>
          <a:bodyPr wrap="square" rtlCol="0">
            <a:spAutoFit/>
          </a:bodyPr>
          <a:lstStyle/>
          <a:p>
            <a:pPr algn="ctr" defTabSz="914309">
              <a:defRPr/>
            </a:pPr>
            <a:r>
              <a:rPr lang="en-US" sz="1600" b="1" dirty="0">
                <a:solidFill>
                  <a:srgbClr val="FFFFFF"/>
                </a:solidFill>
                <a:latin typeface="Arial" panose="020B0604020202020204"/>
              </a:rPr>
              <a:t>NEW!</a:t>
            </a:r>
          </a:p>
        </p:txBody>
      </p:sp>
      <p:sp>
        <p:nvSpPr>
          <p:cNvPr id="4" name="TextBox 3">
            <a:extLst>
              <a:ext uri="{FF2B5EF4-FFF2-40B4-BE49-F238E27FC236}">
                <a16:creationId xmlns:a16="http://schemas.microsoft.com/office/drawing/2014/main" id="{BB9CF93B-B283-DEAC-900F-A837329E5059}"/>
              </a:ext>
            </a:extLst>
          </p:cNvPr>
          <p:cNvSpPr txBox="1"/>
          <p:nvPr/>
        </p:nvSpPr>
        <p:spPr>
          <a:xfrm>
            <a:off x="573737" y="1544787"/>
            <a:ext cx="5846645" cy="1430975"/>
          </a:xfrm>
          <a:prstGeom prst="rect">
            <a:avLst/>
          </a:prstGeom>
          <a:noFill/>
        </p:spPr>
        <p:txBody>
          <a:bodyPr wrap="square">
            <a:spAutoFit/>
          </a:bodyPr>
          <a:lstStyle/>
          <a:p>
            <a:pPr defTabSz="914218">
              <a:spcAft>
                <a:spcPts val="600"/>
              </a:spcAft>
              <a:buClr>
                <a:srgbClr val="00793A"/>
              </a:buClr>
              <a:defRPr/>
            </a:pPr>
            <a:r>
              <a:rPr lang="en-US" b="1" dirty="0">
                <a:solidFill>
                  <a:srgbClr val="000000"/>
                </a:solidFill>
                <a:latin typeface="Arial" panose="020B0604020202020204"/>
              </a:rPr>
              <a:t>Local Agronomic Recommendations</a:t>
            </a:r>
          </a:p>
          <a:p>
            <a:pPr marL="231729" indent="-231729" defTabSz="914218">
              <a:spcAft>
                <a:spcPts val="600"/>
              </a:spcAft>
              <a:buClr>
                <a:srgbClr val="00A347"/>
              </a:buClr>
              <a:buFont typeface="Wingdings" pitchFamily="2" charset="2"/>
              <a:buChar char="§"/>
              <a:defRPr/>
            </a:pPr>
            <a:r>
              <a:rPr lang="en-US" sz="1600" dirty="0">
                <a:solidFill>
                  <a:prstClr val="black"/>
                </a:solidFill>
                <a:latin typeface="Arial" panose="020B0604020202020204"/>
              </a:rPr>
              <a:t>Disease package that moves East (Rps1k for PRR &amp; BSR resistance), and with SWM protection. Medium stature and better in higher yielding environments. Updated version of XO 1761E.</a:t>
            </a:r>
          </a:p>
        </p:txBody>
      </p:sp>
      <p:grpSp>
        <p:nvGrpSpPr>
          <p:cNvPr id="29" name="Group 28">
            <a:extLst>
              <a:ext uri="{FF2B5EF4-FFF2-40B4-BE49-F238E27FC236}">
                <a16:creationId xmlns:a16="http://schemas.microsoft.com/office/drawing/2014/main" id="{651EAD59-6249-0942-0B9C-8C2E4CD2CBE2}"/>
              </a:ext>
            </a:extLst>
          </p:cNvPr>
          <p:cNvGrpSpPr/>
          <p:nvPr/>
        </p:nvGrpSpPr>
        <p:grpSpPr>
          <a:xfrm>
            <a:off x="6553142" y="2015796"/>
            <a:ext cx="3082011" cy="1232226"/>
            <a:chOff x="6563033" y="1966450"/>
            <a:chExt cx="3082412" cy="1261884"/>
          </a:xfrm>
        </p:grpSpPr>
        <p:sp>
          <p:nvSpPr>
            <p:cNvPr id="30" name="TextBox 29">
              <a:extLst>
                <a:ext uri="{FF2B5EF4-FFF2-40B4-BE49-F238E27FC236}">
                  <a16:creationId xmlns:a16="http://schemas.microsoft.com/office/drawing/2014/main" id="{0E579F52-38A0-6AB1-2817-88D6CD5CBD50}"/>
                </a:ext>
              </a:extLst>
            </p:cNvPr>
            <p:cNvSpPr txBox="1"/>
            <p:nvPr/>
          </p:nvSpPr>
          <p:spPr>
            <a:xfrm>
              <a:off x="6567949" y="1966450"/>
              <a:ext cx="3077496" cy="1261884"/>
            </a:xfrm>
            <a:prstGeom prst="rect">
              <a:avLst/>
            </a:prstGeom>
            <a:solidFill>
              <a:srgbClr val="008E3D"/>
            </a:solidFill>
          </p:spPr>
          <p:txBody>
            <a:bodyPr wrap="square" rtlCol="0">
              <a:spAutoFit/>
            </a:bodyPr>
            <a:lstStyle/>
            <a:p>
              <a:pPr defTabSz="914309">
                <a:defRPr/>
              </a:pPr>
              <a:r>
                <a:rPr lang="en-US" sz="2800" b="1" dirty="0">
                  <a:solidFill>
                    <a:srgbClr val="FFFFFF"/>
                  </a:solidFill>
                  <a:latin typeface="Arial Narrow" panose="020B0606020202030204" pitchFamily="34" charset="0"/>
                </a:rPr>
                <a:t>      </a:t>
              </a:r>
              <a:r>
                <a:rPr lang="en-US" sz="7199" b="1" dirty="0">
                  <a:solidFill>
                    <a:srgbClr val="FFFFFF"/>
                  </a:solidFill>
                  <a:latin typeface="Arial Narrow" panose="020B0606020202030204" pitchFamily="34" charset="0"/>
                </a:rPr>
                <a:t>1776E</a:t>
              </a:r>
            </a:p>
          </p:txBody>
        </p:sp>
        <p:sp>
          <p:nvSpPr>
            <p:cNvPr id="31" name="TextBox 30">
              <a:extLst>
                <a:ext uri="{FF2B5EF4-FFF2-40B4-BE49-F238E27FC236}">
                  <a16:creationId xmlns:a16="http://schemas.microsoft.com/office/drawing/2014/main" id="{9DF6EA86-E922-A68D-B91D-9A392F1E88C3}"/>
                </a:ext>
              </a:extLst>
            </p:cNvPr>
            <p:cNvSpPr txBox="1"/>
            <p:nvPr/>
          </p:nvSpPr>
          <p:spPr>
            <a:xfrm>
              <a:off x="6563033" y="2020525"/>
              <a:ext cx="614515" cy="535744"/>
            </a:xfrm>
            <a:prstGeom prst="rect">
              <a:avLst/>
            </a:prstGeom>
            <a:solidFill>
              <a:srgbClr val="008E3D"/>
            </a:solidFill>
          </p:spPr>
          <p:txBody>
            <a:bodyPr wrap="square" rtlCol="0">
              <a:spAutoFit/>
            </a:bodyPr>
            <a:lstStyle/>
            <a:p>
              <a:pPr defTabSz="914309">
                <a:defRPr/>
              </a:pPr>
              <a:r>
                <a:rPr lang="en-US" sz="2800" b="1" dirty="0">
                  <a:solidFill>
                    <a:srgbClr val="FFFFFF"/>
                  </a:solidFill>
                  <a:latin typeface="Arial Narrow" panose="020B0606020202030204" pitchFamily="34" charset="0"/>
                </a:rPr>
                <a:t>XO</a:t>
              </a:r>
              <a:endParaRPr lang="en-US" sz="7999" b="1" dirty="0">
                <a:solidFill>
                  <a:srgbClr val="FFFFFF"/>
                </a:solidFill>
                <a:latin typeface="Arial Narrow" panose="020B0606020202030204" pitchFamily="34" charset="0"/>
              </a:endParaRPr>
            </a:p>
          </p:txBody>
        </p:sp>
      </p:grpSp>
      <p:pic>
        <p:nvPicPr>
          <p:cNvPr id="35" name="Picture 34">
            <a:extLst>
              <a:ext uri="{FF2B5EF4-FFF2-40B4-BE49-F238E27FC236}">
                <a16:creationId xmlns:a16="http://schemas.microsoft.com/office/drawing/2014/main" id="{9D15B1B7-6C6E-5568-83FF-489B1AB8382F}"/>
              </a:ext>
            </a:extLst>
          </p:cNvPr>
          <p:cNvPicPr>
            <a:picLocks noChangeAspect="1"/>
          </p:cNvPicPr>
          <p:nvPr/>
        </p:nvPicPr>
        <p:blipFill>
          <a:blip r:embed="rId5"/>
          <a:stretch>
            <a:fillRect/>
          </a:stretch>
        </p:blipFill>
        <p:spPr>
          <a:xfrm>
            <a:off x="9685304" y="3755881"/>
            <a:ext cx="2505902" cy="1827935"/>
          </a:xfrm>
          <a:prstGeom prst="rect">
            <a:avLst/>
          </a:prstGeom>
        </p:spPr>
      </p:pic>
      <p:pic>
        <p:nvPicPr>
          <p:cNvPr id="9" name="Picture 8">
            <a:extLst>
              <a:ext uri="{FF2B5EF4-FFF2-40B4-BE49-F238E27FC236}">
                <a16:creationId xmlns:a16="http://schemas.microsoft.com/office/drawing/2014/main" id="{468C299E-38B2-3B8B-1A70-992D0E2D9243}"/>
              </a:ext>
            </a:extLst>
          </p:cNvPr>
          <p:cNvPicPr>
            <a:picLocks noChangeAspect="1"/>
          </p:cNvPicPr>
          <p:nvPr/>
        </p:nvPicPr>
        <p:blipFill>
          <a:blip r:embed="rId6"/>
          <a:stretch>
            <a:fillRect/>
          </a:stretch>
        </p:blipFill>
        <p:spPr>
          <a:xfrm>
            <a:off x="9724209" y="1520571"/>
            <a:ext cx="2466998" cy="2066944"/>
          </a:xfrm>
          <a:prstGeom prst="rect">
            <a:avLst/>
          </a:prstGeom>
        </p:spPr>
      </p:pic>
      <p:pic>
        <p:nvPicPr>
          <p:cNvPr id="5122" name="7F69E46F-C541-48FA-884B-E36C7125793F" descr="IMG_6619.jpg">
            <a:extLst>
              <a:ext uri="{FF2B5EF4-FFF2-40B4-BE49-F238E27FC236}">
                <a16:creationId xmlns:a16="http://schemas.microsoft.com/office/drawing/2014/main" id="{91B3164C-7DF0-EC7F-D92B-8FB1EA9E288E}"/>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6543617" y="3638523"/>
            <a:ext cx="3081688" cy="19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0D59B4E-7B54-6A04-FCE9-C548C9E12F21}"/>
              </a:ext>
            </a:extLst>
          </p:cNvPr>
          <p:cNvPicPr>
            <a:picLocks noChangeAspect="1"/>
          </p:cNvPicPr>
          <p:nvPr/>
        </p:nvPicPr>
        <p:blipFill>
          <a:blip r:embed="rId8"/>
          <a:stretch>
            <a:fillRect/>
          </a:stretch>
        </p:blipFill>
        <p:spPr>
          <a:xfrm>
            <a:off x="10274472" y="165483"/>
            <a:ext cx="1701887" cy="882695"/>
          </a:xfrm>
          <a:prstGeom prst="rect">
            <a:avLst/>
          </a:prstGeom>
        </p:spPr>
      </p:pic>
      <p:pic>
        <p:nvPicPr>
          <p:cNvPr id="13" name="Picture 12">
            <a:extLst>
              <a:ext uri="{FF2B5EF4-FFF2-40B4-BE49-F238E27FC236}">
                <a16:creationId xmlns:a16="http://schemas.microsoft.com/office/drawing/2014/main" id="{E709018C-F752-0B6D-D296-FCA47FFAC3CF}"/>
              </a:ext>
            </a:extLst>
          </p:cNvPr>
          <p:cNvPicPr>
            <a:picLocks noChangeAspect="1"/>
          </p:cNvPicPr>
          <p:nvPr/>
        </p:nvPicPr>
        <p:blipFill>
          <a:blip r:embed="rId9"/>
          <a:stretch>
            <a:fillRect/>
          </a:stretch>
        </p:blipFill>
        <p:spPr>
          <a:xfrm>
            <a:off x="9709174" y="3933895"/>
            <a:ext cx="2505902" cy="1636907"/>
          </a:xfrm>
          <a:prstGeom prst="rect">
            <a:avLst/>
          </a:prstGeom>
        </p:spPr>
      </p:pic>
    </p:spTree>
    <p:extLst>
      <p:ext uri="{BB962C8B-B14F-4D97-AF65-F5344CB8AC3E}">
        <p14:creationId xmlns:p14="http://schemas.microsoft.com/office/powerpoint/2010/main" val="221159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BD23A6-87CC-D69A-2DD6-881FD4B90A6E}"/>
              </a:ext>
            </a:extLst>
          </p:cNvPr>
          <p:cNvSpPr txBox="1"/>
          <p:nvPr/>
        </p:nvSpPr>
        <p:spPr>
          <a:xfrm>
            <a:off x="559419" y="6086885"/>
            <a:ext cx="7968759" cy="546303"/>
          </a:xfrm>
          <a:prstGeom prst="rect">
            <a:avLst/>
          </a:prstGeom>
          <a:noFill/>
        </p:spPr>
        <p:txBody>
          <a:bodyPr wrap="square">
            <a:spAutoFit/>
          </a:bodyPr>
          <a:lstStyle/>
          <a:p>
            <a:pPr>
              <a:spcAft>
                <a:spcPts val="300"/>
              </a:spcAft>
              <a:defRPr/>
            </a:pPr>
            <a:r>
              <a:rPr lang="en-US" sz="900">
                <a:solidFill>
                  <a:srgbClr val="FFFFFF"/>
                </a:solidFill>
                <a:latin typeface="Arial" panose="020B0604020202020204" pitchFamily="34" charset="0"/>
                <a:cs typeface="Arial" panose="020B0604020202020204" pitchFamily="34" charset="0"/>
              </a:rPr>
              <a:t>The transgenic soybean event in Enlist E3 soybeans is jointly developed and owned by Corteva Agriscience and M.S. Technologies, L.L.C.</a:t>
            </a:r>
            <a:endParaRPr lang="en-US" sz="900" b="1">
              <a:solidFill>
                <a:srgbClr val="FFFFFF"/>
              </a:solidFill>
              <a:latin typeface="Arial" panose="020B0604020202020204" pitchFamily="34" charset="0"/>
              <a:cs typeface="Arial" panose="020B0604020202020204" pitchFamily="34" charset="0"/>
            </a:endParaRPr>
          </a:p>
          <a:p>
            <a:pPr>
              <a:defRPr/>
            </a:pPr>
            <a:r>
              <a:rPr lang="en-US" sz="900" b="1">
                <a:solidFill>
                  <a:srgbClr val="FFFFFF"/>
                </a:solidFill>
                <a:latin typeface="Arial" panose="020B0604020202020204" pitchFamily="34" charset="0"/>
                <a:cs typeface="Arial" panose="020B0604020202020204" pitchFamily="34" charset="0"/>
              </a:rPr>
              <a:t>Always read and follow label directions. </a:t>
            </a:r>
            <a:r>
              <a:rPr lang="en-US" sz="900">
                <a:solidFill>
                  <a:srgbClr val="FFFFFF"/>
                </a:solidFill>
                <a:latin typeface="Arial" panose="020B0604020202020204" pitchFamily="34" charset="0"/>
                <a:cs typeface="Arial" panose="020B0604020202020204" pitchFamily="34" charset="0"/>
              </a:rPr>
              <a:t>XITAVO is a registered trademark of M.S. Technologies, L.L.C., West Point, IA, and is distributed exclusively by BASF. Enlist E3 is a registered trademark of Corteva Agriscience and its affiliated companies. ©2024 BASF Corporation. All Rights Reserved.</a:t>
            </a:r>
          </a:p>
        </p:txBody>
      </p:sp>
      <p:sp>
        <p:nvSpPr>
          <p:cNvPr id="15" name="Title 14">
            <a:extLst>
              <a:ext uri="{FF2B5EF4-FFF2-40B4-BE49-F238E27FC236}">
                <a16:creationId xmlns:a16="http://schemas.microsoft.com/office/drawing/2014/main" id="{182044F0-4B05-FB68-54AF-8456DE6BBA5A}"/>
              </a:ext>
            </a:extLst>
          </p:cNvPr>
          <p:cNvSpPr>
            <a:spLocks noGrp="1"/>
          </p:cNvSpPr>
          <p:nvPr>
            <p:ph type="title"/>
          </p:nvPr>
        </p:nvSpPr>
        <p:spPr/>
        <p:txBody>
          <a:bodyPr/>
          <a:lstStyle/>
          <a:p>
            <a:r>
              <a:rPr lang="en-US"/>
              <a:t>Xitavo</a:t>
            </a:r>
            <a:r>
              <a:rPr lang="en-US" baseline="30000"/>
              <a:t>®</a:t>
            </a:r>
            <a:r>
              <a:rPr lang="en-US"/>
              <a:t> Soybean Seed Variety</a:t>
            </a:r>
            <a:br>
              <a:rPr lang="en-US"/>
            </a:br>
            <a:r>
              <a:rPr lang="en-US">
                <a:solidFill>
                  <a:schemeClr val="tx1"/>
                </a:solidFill>
              </a:rPr>
              <a:t>XO 1822E</a:t>
            </a:r>
          </a:p>
        </p:txBody>
      </p:sp>
      <p:graphicFrame>
        <p:nvGraphicFramePr>
          <p:cNvPr id="24" name="Table 10">
            <a:extLst>
              <a:ext uri="{FF2B5EF4-FFF2-40B4-BE49-F238E27FC236}">
                <a16:creationId xmlns:a16="http://schemas.microsoft.com/office/drawing/2014/main" id="{B3F2E54C-0561-2BB0-5EB0-78512BFA00B1}"/>
              </a:ext>
            </a:extLst>
          </p:cNvPr>
          <p:cNvGraphicFramePr>
            <a:graphicFrameLocks/>
          </p:cNvGraphicFramePr>
          <p:nvPr/>
        </p:nvGraphicFramePr>
        <p:xfrm>
          <a:off x="648494" y="3429000"/>
          <a:ext cx="5448300" cy="2164080"/>
        </p:xfrm>
        <a:graphic>
          <a:graphicData uri="http://schemas.openxmlformats.org/drawingml/2006/table">
            <a:tbl>
              <a:tblPr firstRow="1" bandRow="1">
                <a:tableStyleId>{6E25E649-3F16-4E02-A733-19D2CDBF48F0}</a:tableStyleId>
              </a:tblPr>
              <a:tblGrid>
                <a:gridCol w="2724150">
                  <a:extLst>
                    <a:ext uri="{9D8B030D-6E8A-4147-A177-3AD203B41FA5}">
                      <a16:colId xmlns:a16="http://schemas.microsoft.com/office/drawing/2014/main" val="2208231866"/>
                    </a:ext>
                  </a:extLst>
                </a:gridCol>
                <a:gridCol w="2724150">
                  <a:extLst>
                    <a:ext uri="{9D8B030D-6E8A-4147-A177-3AD203B41FA5}">
                      <a16:colId xmlns:a16="http://schemas.microsoft.com/office/drawing/2014/main" val="3238407457"/>
                    </a:ext>
                  </a:extLst>
                </a:gridCol>
              </a:tblGrid>
              <a:tr h="0">
                <a:tc>
                  <a:txBody>
                    <a:bodyPr/>
                    <a:lstStyle/>
                    <a:p>
                      <a:pPr algn="l"/>
                      <a:r>
                        <a:rPr lang="en-US" sz="1600"/>
                        <a:t>Product Ratings</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pPr algn="ctr"/>
                      <a:r>
                        <a:rPr lang="en-US" sz="1400" b="0"/>
                        <a:t>1 = Excellent  /  9 = Poor</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00323381"/>
                  </a:ext>
                </a:extLst>
              </a:tr>
              <a:tr h="0">
                <a:tc>
                  <a:txBody>
                    <a:bodyPr/>
                    <a:lstStyle/>
                    <a:p>
                      <a:pPr algn="l"/>
                      <a:r>
                        <a:rPr lang="en-US" sz="1400" b="1" i="0" kern="1200">
                          <a:solidFill>
                            <a:schemeClr val="dk1"/>
                          </a:solidFill>
                          <a:effectLst/>
                          <a:latin typeface="+mn-lt"/>
                          <a:ea typeface="+mn-ea"/>
                          <a:cs typeface="+mn-cs"/>
                        </a:rPr>
                        <a:t>Height/Canopy Type</a:t>
                      </a:r>
                      <a:endParaRPr lang="en-US" sz="1400" b="1"/>
                    </a:p>
                  </a:txBody>
                  <a:tcPr anchor="ctr">
                    <a:lnR w="12700" cap="flat" cmpd="sng" algn="ctr">
                      <a:solidFill>
                        <a:schemeClr val="bg1">
                          <a:lumMod val="75000"/>
                        </a:schemeClr>
                      </a:solidFill>
                      <a:prstDash val="solid"/>
                      <a:round/>
                      <a:headEnd type="none" w="med" len="med"/>
                      <a:tailEnd type="none" w="med" len="med"/>
                    </a:lnR>
                    <a:lnT w="25400" cmpd="sng">
                      <a:noFill/>
                    </a:lnT>
                  </a:tcPr>
                </a:tc>
                <a:tc>
                  <a:txBody>
                    <a:bodyPr/>
                    <a:lstStyle/>
                    <a:p>
                      <a:pPr algn="ctr" fontAlgn="b"/>
                      <a:r>
                        <a:rPr lang="en-US" sz="1400" b="0" i="0" u="none" strike="noStrike">
                          <a:effectLst/>
                          <a:latin typeface="Arial" panose="020B0604020202020204" pitchFamily="34" charset="0"/>
                          <a:cs typeface="Arial" panose="020B0604020202020204" pitchFamily="34" charset="0"/>
                        </a:rPr>
                        <a:t>Med/Avg; Bushy</a:t>
                      </a:r>
                    </a:p>
                  </a:txBody>
                  <a:tcPr marL="6350" marR="6350" marT="6350" marB="0" anchor="ctr">
                    <a:lnL w="12700" cap="flat" cmpd="sng" algn="ctr">
                      <a:solidFill>
                        <a:schemeClr val="bg1">
                          <a:lumMod val="75000"/>
                        </a:schemeClr>
                      </a:solidFill>
                      <a:prstDash val="solid"/>
                      <a:round/>
                      <a:headEnd type="none" w="med" len="med"/>
                      <a:tailEnd type="none" w="med" len="med"/>
                    </a:lnL>
                    <a:lnT w="25400" cmpd="sng">
                      <a:noFill/>
                    </a:lnT>
                  </a:tcPr>
                </a:tc>
                <a:extLst>
                  <a:ext uri="{0D108BD9-81ED-4DB2-BD59-A6C34878D82A}">
                    <a16:rowId xmlns:a16="http://schemas.microsoft.com/office/drawing/2014/main" val="1604752622"/>
                  </a:ext>
                </a:extLst>
              </a:tr>
              <a:tr h="0">
                <a:tc>
                  <a:txBody>
                    <a:bodyPr/>
                    <a:lstStyle/>
                    <a:p>
                      <a:pPr algn="l"/>
                      <a:r>
                        <a:rPr lang="en-US" sz="1400" b="1"/>
                        <a:t>Standability</a:t>
                      </a:r>
                    </a:p>
                  </a:txBody>
                  <a:tcPr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a:effectLst/>
                          <a:latin typeface="Arial" panose="020B0604020202020204" pitchFamily="34" charset="0"/>
                          <a:cs typeface="Arial" panose="020B0604020202020204" pitchFamily="34" charset="0"/>
                        </a:rPr>
                        <a:t>4</a:t>
                      </a:r>
                    </a:p>
                  </a:txBody>
                  <a:tcPr marL="6350" marR="6350" marT="6350"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970581046"/>
                  </a:ext>
                </a:extLst>
              </a:tr>
              <a:tr h="0">
                <a:tc>
                  <a:txBody>
                    <a:bodyPr/>
                    <a:lstStyle/>
                    <a:p>
                      <a:pPr algn="l"/>
                      <a:r>
                        <a:rPr lang="en-US" sz="1400" b="1"/>
                        <a:t>Phytophthora</a:t>
                      </a:r>
                    </a:p>
                  </a:txBody>
                  <a:tcPr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a:effectLst/>
                          <a:latin typeface="Arial" panose="020B0604020202020204" pitchFamily="34" charset="0"/>
                          <a:cs typeface="Arial" panose="020B0604020202020204" pitchFamily="34" charset="0"/>
                        </a:rPr>
                        <a:t>Rps3a; 2</a:t>
                      </a:r>
                    </a:p>
                  </a:txBody>
                  <a:tcPr marL="6350" marR="6350" marT="6350"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910629627"/>
                  </a:ext>
                </a:extLst>
              </a:tr>
              <a:tr h="0">
                <a:tc>
                  <a:txBody>
                    <a:bodyPr/>
                    <a:lstStyle/>
                    <a:p>
                      <a:pPr algn="l"/>
                      <a:r>
                        <a:rPr lang="en-US" sz="1400" b="1"/>
                        <a:t>White Mold</a:t>
                      </a:r>
                    </a:p>
                  </a:txBody>
                  <a:tcPr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a:effectLst/>
                          <a:latin typeface="Arial" panose="020B0604020202020204" pitchFamily="34" charset="0"/>
                          <a:cs typeface="Arial" panose="020B0604020202020204" pitchFamily="34" charset="0"/>
                        </a:rPr>
                        <a:t>6</a:t>
                      </a:r>
                    </a:p>
                  </a:txBody>
                  <a:tcPr marL="6350" marR="6350" marT="6350"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1437279173"/>
                  </a:ext>
                </a:extLst>
              </a:tr>
              <a:tr h="0">
                <a:tc>
                  <a:txBody>
                    <a:bodyPr/>
                    <a:lstStyle/>
                    <a:p>
                      <a:pPr algn="l"/>
                      <a:r>
                        <a:rPr lang="en-US" sz="1400" b="1" i="0" kern="1200">
                          <a:solidFill>
                            <a:schemeClr val="dk1"/>
                          </a:solidFill>
                          <a:effectLst/>
                          <a:latin typeface="+mn-lt"/>
                          <a:ea typeface="+mn-ea"/>
                          <a:cs typeface="+mn-cs"/>
                        </a:rPr>
                        <a:t>Iron Deficiency Chlorosis</a:t>
                      </a:r>
                      <a:endParaRPr lang="en-US" sz="1400" b="1"/>
                    </a:p>
                  </a:txBody>
                  <a:tcPr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a:effectLst/>
                          <a:latin typeface="Arial" panose="020B0604020202020204" pitchFamily="34" charset="0"/>
                          <a:cs typeface="Arial" panose="020B0604020202020204" pitchFamily="34" charset="0"/>
                        </a:rPr>
                        <a:t>5</a:t>
                      </a:r>
                    </a:p>
                  </a:txBody>
                  <a:tcPr marL="6350" marR="6350" marT="6350"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704298856"/>
                  </a:ext>
                </a:extLst>
              </a:tr>
              <a:tr h="0">
                <a:tc>
                  <a:txBody>
                    <a:bodyPr/>
                    <a:lstStyle/>
                    <a:p>
                      <a:pPr algn="l"/>
                      <a:r>
                        <a:rPr lang="en-US" sz="1400" b="1"/>
                        <a:t>Soybean Cyst Nematode</a:t>
                      </a:r>
                    </a:p>
                  </a:txBody>
                  <a:tcPr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fontAlgn="b"/>
                      <a:r>
                        <a:rPr lang="en-US" sz="1400" b="0" i="0" u="none" strike="noStrike">
                          <a:effectLst/>
                          <a:latin typeface="Arial" panose="020B0604020202020204" pitchFamily="34" charset="0"/>
                          <a:cs typeface="Arial" panose="020B0604020202020204" pitchFamily="34" charset="0"/>
                        </a:rPr>
                        <a:t>PI88788</a:t>
                      </a:r>
                    </a:p>
                  </a:txBody>
                  <a:tcPr marL="6350" marR="6350" marT="6350" marB="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46986077"/>
                  </a:ext>
                </a:extLst>
              </a:tr>
            </a:tbl>
          </a:graphicData>
        </a:graphic>
      </p:graphicFrame>
      <p:cxnSp>
        <p:nvCxnSpPr>
          <p:cNvPr id="27" name="Straight Connector 26">
            <a:extLst>
              <a:ext uri="{FF2B5EF4-FFF2-40B4-BE49-F238E27FC236}">
                <a16:creationId xmlns:a16="http://schemas.microsoft.com/office/drawing/2014/main" id="{81D105D5-3F18-8574-DEFE-84628893DD79}"/>
              </a:ext>
            </a:extLst>
          </p:cNvPr>
          <p:cNvCxnSpPr>
            <a:cxnSpLocks/>
          </p:cNvCxnSpPr>
          <p:nvPr/>
        </p:nvCxnSpPr>
        <p:spPr>
          <a:xfrm>
            <a:off x="794" y="1482435"/>
            <a:ext cx="609600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white and blue logo with green text&#10;&#10;Description automatically generated">
            <a:extLst>
              <a:ext uri="{FF2B5EF4-FFF2-40B4-BE49-F238E27FC236}">
                <a16:creationId xmlns:a16="http://schemas.microsoft.com/office/drawing/2014/main" id="{B9C49915-E16A-1B04-4DEB-8DA145AAE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963" y="1170354"/>
            <a:ext cx="821267" cy="624162"/>
          </a:xfrm>
          <a:prstGeom prst="rect">
            <a:avLst/>
          </a:prstGeom>
        </p:spPr>
      </p:pic>
      <p:pic>
        <p:nvPicPr>
          <p:cNvPr id="4" name="Picture 3" descr="A field of green plants&#10;&#10;Description automatically generated">
            <a:extLst>
              <a:ext uri="{FF2B5EF4-FFF2-40B4-BE49-F238E27FC236}">
                <a16:creationId xmlns:a16="http://schemas.microsoft.com/office/drawing/2014/main" id="{3E66422F-519C-DC35-6233-CF93C6140A05}"/>
              </a:ext>
            </a:extLst>
          </p:cNvPr>
          <p:cNvPicPr>
            <a:picLocks noChangeAspect="1"/>
          </p:cNvPicPr>
          <p:nvPr/>
        </p:nvPicPr>
        <p:blipFill rotWithShape="1">
          <a:blip r:embed="rId3">
            <a:extLst>
              <a:ext uri="{28A0092B-C50C-407E-A947-70E740481C1C}">
                <a14:useLocalDpi xmlns:a14="http://schemas.microsoft.com/office/drawing/2010/main" val="0"/>
              </a:ext>
            </a:extLst>
          </a:blip>
          <a:srcRect l="51033" t="24299" r="6389" b="-138"/>
          <a:stretch/>
        </p:blipFill>
        <p:spPr>
          <a:xfrm>
            <a:off x="6553994" y="1482436"/>
            <a:ext cx="3077148" cy="4110645"/>
          </a:xfrm>
          <a:prstGeom prst="rect">
            <a:avLst/>
          </a:prstGeom>
        </p:spPr>
      </p:pic>
      <p:pic>
        <p:nvPicPr>
          <p:cNvPr id="5" name="Picture 4">
            <a:extLst>
              <a:ext uri="{FF2B5EF4-FFF2-40B4-BE49-F238E27FC236}">
                <a16:creationId xmlns:a16="http://schemas.microsoft.com/office/drawing/2014/main" id="{13758AE7-81A9-0F39-3C68-1D286BF7AD04}"/>
              </a:ext>
            </a:extLst>
          </p:cNvPr>
          <p:cNvPicPr>
            <a:picLocks noChangeAspect="1"/>
          </p:cNvPicPr>
          <p:nvPr/>
        </p:nvPicPr>
        <p:blipFill>
          <a:blip r:embed="rId4"/>
          <a:stretch>
            <a:fillRect/>
          </a:stretch>
        </p:blipFill>
        <p:spPr>
          <a:xfrm>
            <a:off x="6553995" y="1455582"/>
            <a:ext cx="3077148" cy="2193042"/>
          </a:xfrm>
          <a:prstGeom prst="rect">
            <a:avLst/>
          </a:prstGeom>
          <a:ln>
            <a:solidFill>
              <a:schemeClr val="accent1"/>
            </a:solidFill>
          </a:ln>
        </p:spPr>
      </p:pic>
      <p:sp>
        <p:nvSpPr>
          <p:cNvPr id="3" name="TextBox 2">
            <a:extLst>
              <a:ext uri="{FF2B5EF4-FFF2-40B4-BE49-F238E27FC236}">
                <a16:creationId xmlns:a16="http://schemas.microsoft.com/office/drawing/2014/main" id="{892D4E52-DF1E-90D9-F134-5A602CA790BF}"/>
              </a:ext>
            </a:extLst>
          </p:cNvPr>
          <p:cNvSpPr txBox="1"/>
          <p:nvPr/>
        </p:nvSpPr>
        <p:spPr>
          <a:xfrm>
            <a:off x="573017" y="1544540"/>
            <a:ext cx="5847406" cy="1923354"/>
          </a:xfrm>
          <a:prstGeom prst="rect">
            <a:avLst/>
          </a:prstGeom>
          <a:noFill/>
        </p:spPr>
        <p:txBody>
          <a:bodyPr wrap="square">
            <a:spAutoFit/>
          </a:bodyPr>
          <a:lstStyle/>
          <a:p>
            <a:pPr defTabSz="914309">
              <a:spcAft>
                <a:spcPts val="600"/>
              </a:spcAft>
              <a:buClr>
                <a:srgbClr val="00793A"/>
              </a:buClr>
              <a:defRPr/>
            </a:pPr>
            <a:r>
              <a:rPr lang="en-US" b="1">
                <a:solidFill>
                  <a:srgbClr val="000000"/>
                </a:solidFill>
                <a:latin typeface="Arial" panose="020B0604020202020204"/>
              </a:rPr>
              <a:t>Local Agronomic Recommendations</a:t>
            </a:r>
          </a:p>
          <a:p>
            <a:pPr marL="231752" indent="-231752" defTabSz="914309">
              <a:spcAft>
                <a:spcPts val="600"/>
              </a:spcAft>
              <a:buClr>
                <a:srgbClr val="00A347"/>
              </a:buClr>
              <a:buFont typeface="Wingdings" pitchFamily="2" charset="2"/>
              <a:buChar char="§"/>
              <a:defRPr/>
            </a:pPr>
            <a:r>
              <a:rPr lang="en-US" sz="1600">
                <a:solidFill>
                  <a:prstClr val="black"/>
                </a:solidFill>
                <a:latin typeface="Arial" panose="020B0604020202020204"/>
              </a:rPr>
              <a:t>Solid disease package including Rps3a gene.  Good early season emergence and vigor.  Solid agronomic package including IDC, SDS, BSR, and 3a PRR gene and tolerance. Mid VPI.   Excellent top end yield potential for highly productive acre.  Good standability with moderate height and bushiness. Excluder for Chloride.</a:t>
            </a:r>
          </a:p>
        </p:txBody>
      </p:sp>
      <p:pic>
        <p:nvPicPr>
          <p:cNvPr id="6" name="Picture 5">
            <a:extLst>
              <a:ext uri="{FF2B5EF4-FFF2-40B4-BE49-F238E27FC236}">
                <a16:creationId xmlns:a16="http://schemas.microsoft.com/office/drawing/2014/main" id="{6E60CEEC-2C23-832A-9094-700F625CD215}"/>
              </a:ext>
            </a:extLst>
          </p:cNvPr>
          <p:cNvPicPr>
            <a:picLocks noChangeAspect="1"/>
          </p:cNvPicPr>
          <p:nvPr/>
        </p:nvPicPr>
        <p:blipFill>
          <a:blip r:embed="rId5"/>
          <a:stretch>
            <a:fillRect/>
          </a:stretch>
        </p:blipFill>
        <p:spPr>
          <a:xfrm>
            <a:off x="8676448" y="5645253"/>
            <a:ext cx="3514758" cy="266702"/>
          </a:xfrm>
          <a:prstGeom prst="rect">
            <a:avLst/>
          </a:prstGeom>
        </p:spPr>
      </p:pic>
      <p:pic>
        <p:nvPicPr>
          <p:cNvPr id="11" name="Picture 10">
            <a:extLst>
              <a:ext uri="{FF2B5EF4-FFF2-40B4-BE49-F238E27FC236}">
                <a16:creationId xmlns:a16="http://schemas.microsoft.com/office/drawing/2014/main" id="{6674B21D-2B36-A231-0656-ADE3770D5D72}"/>
              </a:ext>
            </a:extLst>
          </p:cNvPr>
          <p:cNvPicPr>
            <a:picLocks noChangeAspect="1"/>
          </p:cNvPicPr>
          <p:nvPr/>
        </p:nvPicPr>
        <p:blipFill>
          <a:blip r:embed="rId6"/>
          <a:stretch>
            <a:fillRect/>
          </a:stretch>
        </p:blipFill>
        <p:spPr>
          <a:xfrm>
            <a:off x="9800099" y="2231651"/>
            <a:ext cx="2391109" cy="809738"/>
          </a:xfrm>
          <a:prstGeom prst="rect">
            <a:avLst/>
          </a:prstGeom>
        </p:spPr>
      </p:pic>
      <p:pic>
        <p:nvPicPr>
          <p:cNvPr id="13" name="Picture 12">
            <a:extLst>
              <a:ext uri="{FF2B5EF4-FFF2-40B4-BE49-F238E27FC236}">
                <a16:creationId xmlns:a16="http://schemas.microsoft.com/office/drawing/2014/main" id="{F36AFFA1-53D3-0395-BCAD-8213F35F58E3}"/>
              </a:ext>
            </a:extLst>
          </p:cNvPr>
          <p:cNvPicPr>
            <a:picLocks noChangeAspect="1"/>
          </p:cNvPicPr>
          <p:nvPr/>
        </p:nvPicPr>
        <p:blipFill>
          <a:blip r:embed="rId7"/>
          <a:stretch>
            <a:fillRect/>
          </a:stretch>
        </p:blipFill>
        <p:spPr>
          <a:xfrm>
            <a:off x="9703595" y="3704576"/>
            <a:ext cx="2487613" cy="1896584"/>
          </a:xfrm>
          <a:prstGeom prst="rect">
            <a:avLst/>
          </a:prstGeom>
        </p:spPr>
      </p:pic>
      <p:pic>
        <p:nvPicPr>
          <p:cNvPr id="8" name="Picture 7">
            <a:extLst>
              <a:ext uri="{FF2B5EF4-FFF2-40B4-BE49-F238E27FC236}">
                <a16:creationId xmlns:a16="http://schemas.microsoft.com/office/drawing/2014/main" id="{2A7AC9E3-4758-6C91-D969-990CE511E823}"/>
              </a:ext>
            </a:extLst>
          </p:cNvPr>
          <p:cNvPicPr>
            <a:picLocks noChangeAspect="1"/>
          </p:cNvPicPr>
          <p:nvPr/>
        </p:nvPicPr>
        <p:blipFill>
          <a:blip r:embed="rId8"/>
          <a:stretch>
            <a:fillRect/>
          </a:stretch>
        </p:blipFill>
        <p:spPr>
          <a:xfrm>
            <a:off x="10328684" y="168252"/>
            <a:ext cx="1701887" cy="882695"/>
          </a:xfrm>
          <a:prstGeom prst="rect">
            <a:avLst/>
          </a:prstGeom>
        </p:spPr>
      </p:pic>
    </p:spTree>
    <p:extLst>
      <p:ext uri="{BB962C8B-B14F-4D97-AF65-F5344CB8AC3E}">
        <p14:creationId xmlns:p14="http://schemas.microsoft.com/office/powerpoint/2010/main" val="260925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BD23A6-87CC-D69A-2DD6-881FD4B90A6E}"/>
              </a:ext>
            </a:extLst>
          </p:cNvPr>
          <p:cNvSpPr txBox="1"/>
          <p:nvPr/>
        </p:nvSpPr>
        <p:spPr>
          <a:xfrm>
            <a:off x="560142" y="6086539"/>
            <a:ext cx="7967721" cy="546232"/>
          </a:xfrm>
          <a:prstGeom prst="rect">
            <a:avLst/>
          </a:prstGeom>
          <a:noFill/>
        </p:spPr>
        <p:txBody>
          <a:bodyPr wrap="square">
            <a:spAutoFit/>
          </a:bodyPr>
          <a:lstStyle/>
          <a:p>
            <a:pPr defTabSz="914309">
              <a:spcAft>
                <a:spcPts val="300"/>
              </a:spcAft>
              <a:defRPr/>
            </a:pPr>
            <a:r>
              <a:rPr lang="en-US" sz="900" dirty="0">
                <a:solidFill>
                  <a:srgbClr val="FFFFFF"/>
                </a:solidFill>
                <a:latin typeface="Arial" panose="020B0604020202020204" pitchFamily="34" charset="0"/>
                <a:cs typeface="Arial" panose="020B0604020202020204" pitchFamily="34" charset="0"/>
              </a:rPr>
              <a:t>The transgenic soybean event in Enlist E3 soybeans is jointly developed and owned by Corteva Agriscience and M.S. Technologies, L.L.C.</a:t>
            </a:r>
            <a:endParaRPr lang="en-US" sz="900" b="1" dirty="0">
              <a:solidFill>
                <a:srgbClr val="FFFFFF"/>
              </a:solidFill>
              <a:latin typeface="Arial" panose="020B0604020202020204" pitchFamily="34" charset="0"/>
              <a:cs typeface="Arial" panose="020B0604020202020204" pitchFamily="34" charset="0"/>
            </a:endParaRPr>
          </a:p>
          <a:p>
            <a:pPr defTabSz="914309">
              <a:defRPr/>
            </a:pPr>
            <a:r>
              <a:rPr lang="en-US" sz="900" b="1" dirty="0">
                <a:solidFill>
                  <a:srgbClr val="FFFFFF"/>
                </a:solidFill>
                <a:latin typeface="Arial" panose="020B0604020202020204" pitchFamily="34" charset="0"/>
                <a:cs typeface="Arial" panose="020B0604020202020204" pitchFamily="34" charset="0"/>
              </a:rPr>
              <a:t>Always read and follow label directions. </a:t>
            </a:r>
            <a:r>
              <a:rPr lang="en-US" sz="900" dirty="0">
                <a:solidFill>
                  <a:srgbClr val="FFFFFF"/>
                </a:solidFill>
                <a:latin typeface="Arial" panose="020B0604020202020204" pitchFamily="34" charset="0"/>
                <a:cs typeface="Arial" panose="020B0604020202020204" pitchFamily="34" charset="0"/>
              </a:rPr>
              <a:t>XITAVO is a registered trademark of M.S. Technologies, L.L.C., West Point, IA, and is distributed exclusively by BASF. Enlist E3 is a registered trademark of Corteva Agriscience and its affiliated companies. ©2025 BASF Corporation. All Rights Reserved.</a:t>
            </a:r>
          </a:p>
        </p:txBody>
      </p:sp>
      <p:sp>
        <p:nvSpPr>
          <p:cNvPr id="15" name="Title 14">
            <a:extLst>
              <a:ext uri="{FF2B5EF4-FFF2-40B4-BE49-F238E27FC236}">
                <a16:creationId xmlns:a16="http://schemas.microsoft.com/office/drawing/2014/main" id="{182044F0-4B05-FB68-54AF-8456DE6BBA5A}"/>
              </a:ext>
            </a:extLst>
          </p:cNvPr>
          <p:cNvSpPr>
            <a:spLocks noGrp="1"/>
          </p:cNvSpPr>
          <p:nvPr>
            <p:ph type="title"/>
          </p:nvPr>
        </p:nvSpPr>
        <p:spPr/>
        <p:txBody>
          <a:bodyPr/>
          <a:lstStyle/>
          <a:p>
            <a:r>
              <a:rPr lang="en-US" dirty="0"/>
              <a:t>Xitavo</a:t>
            </a:r>
            <a:r>
              <a:rPr lang="en-US" baseline="30000" dirty="0"/>
              <a:t>®</a:t>
            </a:r>
            <a:r>
              <a:rPr lang="en-US" dirty="0"/>
              <a:t> Soybean Seed Variety</a:t>
            </a:r>
            <a:br>
              <a:rPr lang="en-US" dirty="0"/>
            </a:br>
            <a:r>
              <a:rPr lang="en-US" dirty="0">
                <a:solidFill>
                  <a:schemeClr val="tx1"/>
                </a:solidFill>
              </a:rPr>
              <a:t>XO 1986E</a:t>
            </a:r>
          </a:p>
        </p:txBody>
      </p:sp>
      <p:graphicFrame>
        <p:nvGraphicFramePr>
          <p:cNvPr id="24" name="Table 10">
            <a:extLst>
              <a:ext uri="{FF2B5EF4-FFF2-40B4-BE49-F238E27FC236}">
                <a16:creationId xmlns:a16="http://schemas.microsoft.com/office/drawing/2014/main" id="{B3F2E54C-0561-2BB0-5EB0-78512BFA00B1}"/>
              </a:ext>
            </a:extLst>
          </p:cNvPr>
          <p:cNvGraphicFramePr>
            <a:graphicFrameLocks/>
          </p:cNvGraphicFramePr>
          <p:nvPr/>
        </p:nvGraphicFramePr>
        <p:xfrm>
          <a:off x="649203" y="3429000"/>
          <a:ext cx="5447590" cy="2163996"/>
        </p:xfrm>
        <a:graphic>
          <a:graphicData uri="http://schemas.openxmlformats.org/drawingml/2006/table">
            <a:tbl>
              <a:tblPr firstRow="1" bandRow="1">
                <a:tableStyleId>{6E25E649-3F16-4E02-A733-19D2CDBF48F0}</a:tableStyleId>
              </a:tblPr>
              <a:tblGrid>
                <a:gridCol w="2723795">
                  <a:extLst>
                    <a:ext uri="{9D8B030D-6E8A-4147-A177-3AD203B41FA5}">
                      <a16:colId xmlns:a16="http://schemas.microsoft.com/office/drawing/2014/main" val="2208231866"/>
                    </a:ext>
                  </a:extLst>
                </a:gridCol>
                <a:gridCol w="2723795">
                  <a:extLst>
                    <a:ext uri="{9D8B030D-6E8A-4147-A177-3AD203B41FA5}">
                      <a16:colId xmlns:a16="http://schemas.microsoft.com/office/drawing/2014/main" val="3238407457"/>
                    </a:ext>
                  </a:extLst>
                </a:gridCol>
              </a:tblGrid>
              <a:tr h="335236">
                <a:tc>
                  <a:txBody>
                    <a:bodyPr/>
                    <a:lstStyle/>
                    <a:p>
                      <a:pPr algn="l"/>
                      <a:r>
                        <a:rPr lang="en-US" sz="1600" dirty="0"/>
                        <a:t>Product Ratings</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pPr algn="ctr"/>
                      <a:r>
                        <a:rPr lang="en-US" sz="1400" b="0" dirty="0"/>
                        <a:t>1 = Excellent  /  9 = Poor</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00323381"/>
                  </a:ext>
                </a:extLst>
              </a:tr>
              <a:tr h="304760">
                <a:tc>
                  <a:txBody>
                    <a:bodyPr/>
                    <a:lstStyle/>
                    <a:p>
                      <a:pPr algn="l"/>
                      <a:r>
                        <a:rPr lang="en-US" sz="1400" b="1" i="0" kern="1200" dirty="0">
                          <a:solidFill>
                            <a:schemeClr val="dk1"/>
                          </a:solidFill>
                          <a:effectLst/>
                          <a:latin typeface="+mn-lt"/>
                          <a:ea typeface="+mn-ea"/>
                          <a:cs typeface="+mn-cs"/>
                        </a:rPr>
                        <a:t>Height/Canopy Type</a:t>
                      </a:r>
                      <a:endParaRPr lang="en-US" sz="1400" b="1" dirty="0"/>
                    </a:p>
                  </a:txBody>
                  <a:tcPr marL="91428" marR="91428" marT="45714" marB="45714" anchor="ctr">
                    <a:lnR w="12700" cap="flat" cmpd="sng" algn="ctr">
                      <a:solidFill>
                        <a:schemeClr val="bg1">
                          <a:lumMod val="75000"/>
                        </a:schemeClr>
                      </a:solidFill>
                      <a:prstDash val="solid"/>
                      <a:round/>
                      <a:headEnd type="none" w="med" len="med"/>
                      <a:tailEnd type="none" w="med" len="med"/>
                    </a:lnR>
                    <a:lnT w="25400" cmpd="sng">
                      <a:noFill/>
                    </a:lnT>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Medium/Avg; Med-Bush</a:t>
                      </a:r>
                    </a:p>
                  </a:txBody>
                  <a:tcPr marL="6349" marR="6349" marT="6349" marB="0" anchor="ctr">
                    <a:lnL w="12700" cap="flat" cmpd="sng" algn="ctr">
                      <a:solidFill>
                        <a:schemeClr val="bg1">
                          <a:lumMod val="75000"/>
                        </a:schemeClr>
                      </a:solidFill>
                      <a:prstDash val="solid"/>
                      <a:round/>
                      <a:headEnd type="none" w="med" len="med"/>
                      <a:tailEnd type="none" w="med" len="med"/>
                    </a:lnL>
                    <a:lnT w="25400" cmpd="sng">
                      <a:noFill/>
                    </a:lnT>
                  </a:tcPr>
                </a:tc>
                <a:extLst>
                  <a:ext uri="{0D108BD9-81ED-4DB2-BD59-A6C34878D82A}">
                    <a16:rowId xmlns:a16="http://schemas.microsoft.com/office/drawing/2014/main" val="1604752622"/>
                  </a:ext>
                </a:extLst>
              </a:tr>
              <a:tr h="304760">
                <a:tc>
                  <a:txBody>
                    <a:bodyPr/>
                    <a:lstStyle/>
                    <a:p>
                      <a:pPr algn="l"/>
                      <a:r>
                        <a:rPr lang="en-US" sz="1400" b="1" dirty="0"/>
                        <a:t>Standability</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970581046"/>
                  </a:ext>
                </a:extLst>
              </a:tr>
              <a:tr h="304760">
                <a:tc>
                  <a:txBody>
                    <a:bodyPr/>
                    <a:lstStyle/>
                    <a:p>
                      <a:pPr algn="l"/>
                      <a:r>
                        <a:rPr lang="en-US" sz="1400" b="1" dirty="0"/>
                        <a:t>Phytophthora</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kumimoji="0" lang="en-US" sz="1400" b="0" i="0" u="none" strike="noStrike" kern="1200" cap="none" spc="0" normalizeH="0" baseline="0" noProof="0" dirty="0">
                          <a:ln>
                            <a:noFill/>
                          </a:ln>
                          <a:solidFill>
                            <a:prstClr val="black"/>
                          </a:solidFill>
                          <a:effectLst/>
                          <a:uLnTx/>
                          <a:uFillTx/>
                          <a:latin typeface="+mn-lt"/>
                          <a:ea typeface="+mn-ea"/>
                          <a:cs typeface="+mn-cs"/>
                        </a:rPr>
                        <a:t>Rps1c;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lang="en-US" sz="1400" b="0" i="0" u="none" strike="noStrike" dirty="0">
                        <a:effectLst/>
                        <a:latin typeface="Arial" panose="020B0604020202020204" pitchFamily="34" charset="0"/>
                        <a:cs typeface="Arial" panose="020B0604020202020204" pitchFamily="34" charset="0"/>
                      </a:endParaRP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910629627"/>
                  </a:ext>
                </a:extLst>
              </a:tr>
              <a:tr h="304760">
                <a:tc>
                  <a:txBody>
                    <a:bodyPr/>
                    <a:lstStyle/>
                    <a:p>
                      <a:pPr algn="l"/>
                      <a:r>
                        <a:rPr lang="en-US" sz="1400" b="1" dirty="0"/>
                        <a:t>White Mold</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4</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1437279173"/>
                  </a:ext>
                </a:extLst>
              </a:tr>
              <a:tr h="304760">
                <a:tc>
                  <a:txBody>
                    <a:bodyPr/>
                    <a:lstStyle/>
                    <a:p>
                      <a:pPr algn="l"/>
                      <a:r>
                        <a:rPr lang="en-US" sz="1400" b="1" i="0" kern="1200" dirty="0">
                          <a:solidFill>
                            <a:schemeClr val="dk1"/>
                          </a:solidFill>
                          <a:effectLst/>
                          <a:latin typeface="+mn-lt"/>
                          <a:ea typeface="+mn-ea"/>
                          <a:cs typeface="+mn-cs"/>
                        </a:rPr>
                        <a:t>Iron Deficiency Chlorosis</a:t>
                      </a:r>
                      <a:endParaRPr lang="en-US" sz="1400" b="1" dirty="0"/>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704298856"/>
                  </a:ext>
                </a:extLst>
              </a:tr>
              <a:tr h="304760">
                <a:tc>
                  <a:txBody>
                    <a:bodyPr/>
                    <a:lstStyle/>
                    <a:p>
                      <a:pPr algn="l"/>
                      <a:r>
                        <a:rPr lang="en-US" sz="1400" b="1" dirty="0"/>
                        <a:t>Soybean Cyst Nematode</a:t>
                      </a:r>
                    </a:p>
                  </a:txBody>
                  <a:tcPr marL="91428" marR="91428" marT="45714" marB="45714"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PI88788</a:t>
                      </a:r>
                    </a:p>
                  </a:txBody>
                  <a:tcPr marL="6349" marR="6349" marT="6349" marB="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46986077"/>
                  </a:ext>
                </a:extLst>
              </a:tr>
            </a:tbl>
          </a:graphicData>
        </a:graphic>
      </p:graphicFrame>
      <p:cxnSp>
        <p:nvCxnSpPr>
          <p:cNvPr id="27" name="Straight Connector 26">
            <a:extLst>
              <a:ext uri="{FF2B5EF4-FFF2-40B4-BE49-F238E27FC236}">
                <a16:creationId xmlns:a16="http://schemas.microsoft.com/office/drawing/2014/main" id="{81D105D5-3F18-8574-DEFE-84628893DD79}"/>
              </a:ext>
            </a:extLst>
          </p:cNvPr>
          <p:cNvCxnSpPr>
            <a:cxnSpLocks/>
          </p:cNvCxnSpPr>
          <p:nvPr/>
        </p:nvCxnSpPr>
        <p:spPr>
          <a:xfrm>
            <a:off x="1588" y="1482688"/>
            <a:ext cx="6095206"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white and blue logo with green text&#10;&#10;Description automatically generated">
            <a:extLst>
              <a:ext uri="{FF2B5EF4-FFF2-40B4-BE49-F238E27FC236}">
                <a16:creationId xmlns:a16="http://schemas.microsoft.com/office/drawing/2014/main" id="{B9C49915-E16A-1B04-4DEB-8DA145AAEF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88056" y="1170649"/>
            <a:ext cx="821160" cy="624081"/>
          </a:xfrm>
          <a:prstGeom prst="rect">
            <a:avLst/>
          </a:prstGeom>
        </p:spPr>
      </p:pic>
      <p:pic>
        <p:nvPicPr>
          <p:cNvPr id="3" name="Picture 2" descr="A field of green plants&#10;&#10;Description automatically generated">
            <a:extLst>
              <a:ext uri="{FF2B5EF4-FFF2-40B4-BE49-F238E27FC236}">
                <a16:creationId xmlns:a16="http://schemas.microsoft.com/office/drawing/2014/main" id="{010F34E9-6704-9B80-5EA8-9BC39A085A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2"/>
          <a:stretch/>
        </p:blipFill>
        <p:spPr>
          <a:xfrm>
            <a:off x="6553936" y="1482690"/>
            <a:ext cx="3076747" cy="4110110"/>
          </a:xfrm>
          <a:prstGeom prst="rect">
            <a:avLst/>
          </a:prstGeom>
        </p:spPr>
      </p:pic>
      <p:pic>
        <p:nvPicPr>
          <p:cNvPr id="5" name="Picture 4">
            <a:extLst>
              <a:ext uri="{FF2B5EF4-FFF2-40B4-BE49-F238E27FC236}">
                <a16:creationId xmlns:a16="http://schemas.microsoft.com/office/drawing/2014/main" id="{0830A3E5-AB60-9968-8DF0-8318C75CB25B}"/>
              </a:ext>
            </a:extLst>
          </p:cNvPr>
          <p:cNvPicPr>
            <a:picLocks noChangeAspect="1"/>
          </p:cNvPicPr>
          <p:nvPr/>
        </p:nvPicPr>
        <p:blipFill>
          <a:blip r:embed="rId4"/>
          <a:stretch>
            <a:fillRect/>
          </a:stretch>
        </p:blipFill>
        <p:spPr>
          <a:xfrm>
            <a:off x="6553936" y="1482691"/>
            <a:ext cx="3076747" cy="2168101"/>
          </a:xfrm>
          <a:prstGeom prst="rect">
            <a:avLst/>
          </a:prstGeom>
          <a:ln>
            <a:solidFill>
              <a:schemeClr val="accent1"/>
            </a:solidFill>
          </a:ln>
        </p:spPr>
      </p:pic>
      <p:sp>
        <p:nvSpPr>
          <p:cNvPr id="6" name="TextBox 5">
            <a:extLst>
              <a:ext uri="{FF2B5EF4-FFF2-40B4-BE49-F238E27FC236}">
                <a16:creationId xmlns:a16="http://schemas.microsoft.com/office/drawing/2014/main" id="{61460F9C-2D99-E1F1-17EE-8608F6741445}"/>
              </a:ext>
            </a:extLst>
          </p:cNvPr>
          <p:cNvSpPr txBox="1"/>
          <p:nvPr/>
        </p:nvSpPr>
        <p:spPr>
          <a:xfrm>
            <a:off x="2573868" y="952822"/>
            <a:ext cx="724674" cy="338510"/>
          </a:xfrm>
          <a:prstGeom prst="rect">
            <a:avLst/>
          </a:prstGeom>
          <a:solidFill>
            <a:srgbClr val="C50022"/>
          </a:solidFill>
        </p:spPr>
        <p:txBody>
          <a:bodyPr wrap="square" rtlCol="0">
            <a:spAutoFit/>
          </a:bodyPr>
          <a:lstStyle/>
          <a:p>
            <a:pPr algn="ctr" defTabSz="914309">
              <a:defRPr/>
            </a:pPr>
            <a:r>
              <a:rPr lang="en-US" sz="1600" b="1" dirty="0">
                <a:solidFill>
                  <a:srgbClr val="FFFFFF"/>
                </a:solidFill>
                <a:latin typeface="Arial" panose="020B0604020202020204"/>
              </a:rPr>
              <a:t>NEW!</a:t>
            </a:r>
          </a:p>
        </p:txBody>
      </p:sp>
      <p:sp>
        <p:nvSpPr>
          <p:cNvPr id="4" name="TextBox 3">
            <a:extLst>
              <a:ext uri="{FF2B5EF4-FFF2-40B4-BE49-F238E27FC236}">
                <a16:creationId xmlns:a16="http://schemas.microsoft.com/office/drawing/2014/main" id="{BB9CF93B-B283-DEAC-900F-A837329E5059}"/>
              </a:ext>
            </a:extLst>
          </p:cNvPr>
          <p:cNvSpPr txBox="1"/>
          <p:nvPr/>
        </p:nvSpPr>
        <p:spPr>
          <a:xfrm>
            <a:off x="573737" y="1544787"/>
            <a:ext cx="5846645" cy="1430975"/>
          </a:xfrm>
          <a:prstGeom prst="rect">
            <a:avLst/>
          </a:prstGeom>
          <a:noFill/>
        </p:spPr>
        <p:txBody>
          <a:bodyPr wrap="square">
            <a:spAutoFit/>
          </a:bodyPr>
          <a:lstStyle/>
          <a:p>
            <a:pPr defTabSz="914218">
              <a:spcAft>
                <a:spcPts val="600"/>
              </a:spcAft>
              <a:buClr>
                <a:srgbClr val="00793A"/>
              </a:buClr>
              <a:defRPr/>
            </a:pPr>
            <a:r>
              <a:rPr lang="en-US" b="1" dirty="0">
                <a:solidFill>
                  <a:srgbClr val="000000"/>
                </a:solidFill>
                <a:latin typeface="Arial" panose="020B0604020202020204"/>
              </a:rPr>
              <a:t>Local Agronomic Recommendations</a:t>
            </a:r>
          </a:p>
          <a:p>
            <a:pPr marL="231729" indent="-231729" defTabSz="914218">
              <a:spcAft>
                <a:spcPts val="600"/>
              </a:spcAft>
              <a:buClr>
                <a:srgbClr val="00A347"/>
              </a:buClr>
              <a:buFont typeface="Wingdings" pitchFamily="2" charset="2"/>
              <a:buChar char="§"/>
              <a:defRPr/>
            </a:pPr>
            <a:r>
              <a:rPr lang="en-US" sz="1600" dirty="0">
                <a:solidFill>
                  <a:prstClr val="black"/>
                </a:solidFill>
                <a:latin typeface="Arial" panose="020B0604020202020204"/>
              </a:rPr>
              <a:t>Strong performer on IDC acres with very good SWM tolerance. Medium plant type with a big-time yield punch over products like XO 1822E and XO 1971E.  Consistent across all yield environments.</a:t>
            </a:r>
          </a:p>
        </p:txBody>
      </p:sp>
      <p:pic>
        <p:nvPicPr>
          <p:cNvPr id="7" name="Picture 6">
            <a:extLst>
              <a:ext uri="{FF2B5EF4-FFF2-40B4-BE49-F238E27FC236}">
                <a16:creationId xmlns:a16="http://schemas.microsoft.com/office/drawing/2014/main" id="{B6CF4199-4C13-EBAA-0254-1A0BC23323AD}"/>
              </a:ext>
            </a:extLst>
          </p:cNvPr>
          <p:cNvPicPr>
            <a:picLocks noChangeAspect="1"/>
          </p:cNvPicPr>
          <p:nvPr/>
        </p:nvPicPr>
        <p:blipFill>
          <a:blip r:embed="rId5"/>
          <a:stretch>
            <a:fillRect/>
          </a:stretch>
        </p:blipFill>
        <p:spPr>
          <a:xfrm>
            <a:off x="8676112" y="5644966"/>
            <a:ext cx="3514300" cy="266667"/>
          </a:xfrm>
          <a:prstGeom prst="rect">
            <a:avLst/>
          </a:prstGeom>
        </p:spPr>
      </p:pic>
      <p:grpSp>
        <p:nvGrpSpPr>
          <p:cNvPr id="29" name="Group 28">
            <a:extLst>
              <a:ext uri="{FF2B5EF4-FFF2-40B4-BE49-F238E27FC236}">
                <a16:creationId xmlns:a16="http://schemas.microsoft.com/office/drawing/2014/main" id="{651EAD59-6249-0942-0B9C-8C2E4CD2CBE2}"/>
              </a:ext>
            </a:extLst>
          </p:cNvPr>
          <p:cNvGrpSpPr/>
          <p:nvPr/>
        </p:nvGrpSpPr>
        <p:grpSpPr>
          <a:xfrm>
            <a:off x="6553142" y="2015796"/>
            <a:ext cx="3082011" cy="1232226"/>
            <a:chOff x="6563033" y="1966450"/>
            <a:chExt cx="3082412" cy="1261884"/>
          </a:xfrm>
        </p:grpSpPr>
        <p:sp>
          <p:nvSpPr>
            <p:cNvPr id="30" name="TextBox 29">
              <a:extLst>
                <a:ext uri="{FF2B5EF4-FFF2-40B4-BE49-F238E27FC236}">
                  <a16:creationId xmlns:a16="http://schemas.microsoft.com/office/drawing/2014/main" id="{0E579F52-38A0-6AB1-2817-88D6CD5CBD50}"/>
                </a:ext>
              </a:extLst>
            </p:cNvPr>
            <p:cNvSpPr txBox="1"/>
            <p:nvPr/>
          </p:nvSpPr>
          <p:spPr>
            <a:xfrm>
              <a:off x="6567949" y="1966450"/>
              <a:ext cx="3077496" cy="1261884"/>
            </a:xfrm>
            <a:prstGeom prst="rect">
              <a:avLst/>
            </a:prstGeom>
            <a:solidFill>
              <a:srgbClr val="008E3D"/>
            </a:solidFill>
          </p:spPr>
          <p:txBody>
            <a:bodyPr wrap="square" rtlCol="0">
              <a:spAutoFit/>
            </a:bodyPr>
            <a:lstStyle/>
            <a:p>
              <a:pPr defTabSz="914309">
                <a:defRPr/>
              </a:pPr>
              <a:r>
                <a:rPr lang="en-US" sz="2800" b="1" dirty="0">
                  <a:solidFill>
                    <a:srgbClr val="FFFFFF"/>
                  </a:solidFill>
                  <a:latin typeface="Arial Narrow" panose="020B0606020202030204" pitchFamily="34" charset="0"/>
                </a:rPr>
                <a:t>      </a:t>
              </a:r>
              <a:r>
                <a:rPr lang="en-US" sz="7199" b="1" dirty="0">
                  <a:solidFill>
                    <a:srgbClr val="FFFFFF"/>
                  </a:solidFill>
                  <a:latin typeface="Arial Narrow" panose="020B0606020202030204" pitchFamily="34" charset="0"/>
                </a:rPr>
                <a:t>1986E</a:t>
              </a:r>
            </a:p>
          </p:txBody>
        </p:sp>
        <p:sp>
          <p:nvSpPr>
            <p:cNvPr id="31" name="TextBox 30">
              <a:extLst>
                <a:ext uri="{FF2B5EF4-FFF2-40B4-BE49-F238E27FC236}">
                  <a16:creationId xmlns:a16="http://schemas.microsoft.com/office/drawing/2014/main" id="{9DF6EA86-E922-A68D-B91D-9A392F1E88C3}"/>
                </a:ext>
              </a:extLst>
            </p:cNvPr>
            <p:cNvSpPr txBox="1"/>
            <p:nvPr/>
          </p:nvSpPr>
          <p:spPr>
            <a:xfrm>
              <a:off x="6563033" y="2020525"/>
              <a:ext cx="614515" cy="535744"/>
            </a:xfrm>
            <a:prstGeom prst="rect">
              <a:avLst/>
            </a:prstGeom>
            <a:solidFill>
              <a:srgbClr val="008E3D"/>
            </a:solidFill>
          </p:spPr>
          <p:txBody>
            <a:bodyPr wrap="square" rtlCol="0">
              <a:spAutoFit/>
            </a:bodyPr>
            <a:lstStyle/>
            <a:p>
              <a:pPr defTabSz="914309">
                <a:defRPr/>
              </a:pPr>
              <a:r>
                <a:rPr lang="en-US" sz="2800" b="1" dirty="0">
                  <a:solidFill>
                    <a:srgbClr val="FFFFFF"/>
                  </a:solidFill>
                  <a:latin typeface="Arial Narrow" panose="020B0606020202030204" pitchFamily="34" charset="0"/>
                </a:rPr>
                <a:t>XO</a:t>
              </a:r>
              <a:endParaRPr lang="en-US" sz="7999" b="1" dirty="0">
                <a:solidFill>
                  <a:srgbClr val="FFFFFF"/>
                </a:solidFill>
                <a:latin typeface="Arial Narrow" panose="020B0606020202030204" pitchFamily="34" charset="0"/>
              </a:endParaRPr>
            </a:p>
          </p:txBody>
        </p:sp>
      </p:grpSp>
      <p:pic>
        <p:nvPicPr>
          <p:cNvPr id="35" name="Picture 34">
            <a:extLst>
              <a:ext uri="{FF2B5EF4-FFF2-40B4-BE49-F238E27FC236}">
                <a16:creationId xmlns:a16="http://schemas.microsoft.com/office/drawing/2014/main" id="{9D15B1B7-6C6E-5568-83FF-489B1AB8382F}"/>
              </a:ext>
            </a:extLst>
          </p:cNvPr>
          <p:cNvPicPr>
            <a:picLocks noChangeAspect="1"/>
          </p:cNvPicPr>
          <p:nvPr/>
        </p:nvPicPr>
        <p:blipFill>
          <a:blip r:embed="rId6"/>
          <a:stretch>
            <a:fillRect/>
          </a:stretch>
        </p:blipFill>
        <p:spPr>
          <a:xfrm>
            <a:off x="9685304" y="3755881"/>
            <a:ext cx="2505902" cy="1827935"/>
          </a:xfrm>
          <a:prstGeom prst="rect">
            <a:avLst/>
          </a:prstGeom>
        </p:spPr>
      </p:pic>
      <p:pic>
        <p:nvPicPr>
          <p:cNvPr id="9" name="Picture 8">
            <a:extLst>
              <a:ext uri="{FF2B5EF4-FFF2-40B4-BE49-F238E27FC236}">
                <a16:creationId xmlns:a16="http://schemas.microsoft.com/office/drawing/2014/main" id="{0A650600-5D87-EE1D-6CC2-9EBD91A56B86}"/>
              </a:ext>
            </a:extLst>
          </p:cNvPr>
          <p:cNvPicPr>
            <a:picLocks noChangeAspect="1"/>
          </p:cNvPicPr>
          <p:nvPr/>
        </p:nvPicPr>
        <p:blipFill>
          <a:blip r:embed="rId7"/>
          <a:stretch>
            <a:fillRect/>
          </a:stretch>
        </p:blipFill>
        <p:spPr>
          <a:xfrm>
            <a:off x="9733735" y="1491078"/>
            <a:ext cx="2457473" cy="2066944"/>
          </a:xfrm>
          <a:prstGeom prst="rect">
            <a:avLst/>
          </a:prstGeom>
        </p:spPr>
      </p:pic>
      <p:pic>
        <p:nvPicPr>
          <p:cNvPr id="11" name="FADBE0C5-221F-49D1-B2CF-A5C5AE04BE35" descr="IMG_6620.jpg">
            <a:extLst>
              <a:ext uri="{FF2B5EF4-FFF2-40B4-BE49-F238E27FC236}">
                <a16:creationId xmlns:a16="http://schemas.microsoft.com/office/drawing/2014/main" id="{B16A6D3A-849D-0380-AA48-65EBAC43A5A1}"/>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6546399" y="3646847"/>
            <a:ext cx="3074572" cy="19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9308170-220E-56F0-E142-4CE9658438CF}"/>
              </a:ext>
            </a:extLst>
          </p:cNvPr>
          <p:cNvPicPr>
            <a:picLocks noChangeAspect="1"/>
          </p:cNvPicPr>
          <p:nvPr/>
        </p:nvPicPr>
        <p:blipFill>
          <a:blip r:embed="rId9"/>
          <a:stretch>
            <a:fillRect/>
          </a:stretch>
        </p:blipFill>
        <p:spPr>
          <a:xfrm>
            <a:off x="10274472" y="152380"/>
            <a:ext cx="1701887" cy="882695"/>
          </a:xfrm>
          <a:prstGeom prst="rect">
            <a:avLst/>
          </a:prstGeom>
        </p:spPr>
      </p:pic>
      <p:pic>
        <p:nvPicPr>
          <p:cNvPr id="14" name="Picture 13">
            <a:extLst>
              <a:ext uri="{FF2B5EF4-FFF2-40B4-BE49-F238E27FC236}">
                <a16:creationId xmlns:a16="http://schemas.microsoft.com/office/drawing/2014/main" id="{3888BEA2-366B-355C-B876-9E5476D003F3}"/>
              </a:ext>
            </a:extLst>
          </p:cNvPr>
          <p:cNvPicPr>
            <a:picLocks noChangeAspect="1"/>
          </p:cNvPicPr>
          <p:nvPr/>
        </p:nvPicPr>
        <p:blipFill>
          <a:blip r:embed="rId10"/>
          <a:stretch>
            <a:fillRect/>
          </a:stretch>
        </p:blipFill>
        <p:spPr>
          <a:xfrm>
            <a:off x="9712335" y="3941028"/>
            <a:ext cx="2478078" cy="1655583"/>
          </a:xfrm>
          <a:prstGeom prst="rect">
            <a:avLst/>
          </a:prstGeom>
        </p:spPr>
      </p:pic>
    </p:spTree>
    <p:extLst>
      <p:ext uri="{BB962C8B-B14F-4D97-AF65-F5344CB8AC3E}">
        <p14:creationId xmlns:p14="http://schemas.microsoft.com/office/powerpoint/2010/main" val="238154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BD23A6-87CC-D69A-2DD6-881FD4B90A6E}"/>
              </a:ext>
            </a:extLst>
          </p:cNvPr>
          <p:cNvSpPr txBox="1"/>
          <p:nvPr/>
        </p:nvSpPr>
        <p:spPr>
          <a:xfrm>
            <a:off x="560142" y="6086539"/>
            <a:ext cx="7967721" cy="546232"/>
          </a:xfrm>
          <a:prstGeom prst="rect">
            <a:avLst/>
          </a:prstGeom>
          <a:noFill/>
        </p:spPr>
        <p:txBody>
          <a:bodyPr wrap="square">
            <a:spAutoFit/>
          </a:bodyPr>
          <a:lstStyle/>
          <a:p>
            <a:pPr marL="0" marR="0" lvl="0" indent="0" algn="l" defTabSz="914309"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transgenic soybean event in Enlist E3 soybeans is jointly developed and owned by Corteva Agriscience and M.S. Technologies, L.L.C.</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Always read and follow label directions. </a:t>
            </a: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XITAVO is a registered trademark of M.S. Technologies, L.L.C., West Point, IA, and is distributed exclusively by BASF. Enlist E3 is a registered trademark of Corteva Agriscience and its affiliated companies. ©2024 BASF Corporation. All Rights Reserved.</a:t>
            </a:r>
          </a:p>
        </p:txBody>
      </p:sp>
      <p:sp>
        <p:nvSpPr>
          <p:cNvPr id="15" name="Title 14">
            <a:extLst>
              <a:ext uri="{FF2B5EF4-FFF2-40B4-BE49-F238E27FC236}">
                <a16:creationId xmlns:a16="http://schemas.microsoft.com/office/drawing/2014/main" id="{182044F0-4B05-FB68-54AF-8456DE6BBA5A}"/>
              </a:ext>
            </a:extLst>
          </p:cNvPr>
          <p:cNvSpPr>
            <a:spLocks noGrp="1"/>
          </p:cNvSpPr>
          <p:nvPr>
            <p:ph type="title"/>
          </p:nvPr>
        </p:nvSpPr>
        <p:spPr/>
        <p:txBody>
          <a:bodyPr/>
          <a:lstStyle/>
          <a:p>
            <a:r>
              <a:rPr lang="en-US" dirty="0"/>
              <a:t>Xitavo</a:t>
            </a:r>
            <a:r>
              <a:rPr lang="en-US" baseline="30000" dirty="0"/>
              <a:t>®</a:t>
            </a:r>
            <a:r>
              <a:rPr lang="en-US" dirty="0"/>
              <a:t> Soybean Seed Variety</a:t>
            </a:r>
            <a:br>
              <a:rPr lang="en-US" dirty="0"/>
            </a:br>
            <a:r>
              <a:rPr lang="en-US" dirty="0">
                <a:solidFill>
                  <a:schemeClr val="tx1"/>
                </a:solidFill>
              </a:rPr>
              <a:t>XO 2075E</a:t>
            </a:r>
          </a:p>
        </p:txBody>
      </p:sp>
      <p:graphicFrame>
        <p:nvGraphicFramePr>
          <p:cNvPr id="24" name="Table 10">
            <a:extLst>
              <a:ext uri="{FF2B5EF4-FFF2-40B4-BE49-F238E27FC236}">
                <a16:creationId xmlns:a16="http://schemas.microsoft.com/office/drawing/2014/main" id="{B3F2E54C-0561-2BB0-5EB0-78512BFA00B1}"/>
              </a:ext>
            </a:extLst>
          </p:cNvPr>
          <p:cNvGraphicFramePr>
            <a:graphicFrameLocks/>
          </p:cNvGraphicFramePr>
          <p:nvPr/>
        </p:nvGraphicFramePr>
        <p:xfrm>
          <a:off x="648409" y="3124239"/>
          <a:ext cx="5447590" cy="2468784"/>
        </p:xfrm>
        <a:graphic>
          <a:graphicData uri="http://schemas.openxmlformats.org/drawingml/2006/table">
            <a:tbl>
              <a:tblPr firstRow="1" bandRow="1">
                <a:tableStyleId>{6E25E649-3F16-4E02-A733-19D2CDBF48F0}</a:tableStyleId>
              </a:tblPr>
              <a:tblGrid>
                <a:gridCol w="2723795">
                  <a:extLst>
                    <a:ext uri="{9D8B030D-6E8A-4147-A177-3AD203B41FA5}">
                      <a16:colId xmlns:a16="http://schemas.microsoft.com/office/drawing/2014/main" val="2208231866"/>
                    </a:ext>
                  </a:extLst>
                </a:gridCol>
                <a:gridCol w="2723795">
                  <a:extLst>
                    <a:ext uri="{9D8B030D-6E8A-4147-A177-3AD203B41FA5}">
                      <a16:colId xmlns:a16="http://schemas.microsoft.com/office/drawing/2014/main" val="3238407457"/>
                    </a:ext>
                  </a:extLst>
                </a:gridCol>
              </a:tblGrid>
              <a:tr h="335236">
                <a:tc>
                  <a:txBody>
                    <a:bodyPr/>
                    <a:lstStyle/>
                    <a:p>
                      <a:pPr algn="l"/>
                      <a:r>
                        <a:rPr lang="en-US" sz="1600" dirty="0"/>
                        <a:t>Product Ratings</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pPr algn="ctr"/>
                      <a:r>
                        <a:rPr lang="en-US" sz="1400" b="0" dirty="0"/>
                        <a:t>1 = Excellent  /  9 = Poor</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00323381"/>
                  </a:ext>
                </a:extLst>
              </a:tr>
              <a:tr h="304760">
                <a:tc>
                  <a:txBody>
                    <a:bodyPr/>
                    <a:lstStyle/>
                    <a:p>
                      <a:pPr algn="l"/>
                      <a:r>
                        <a:rPr lang="en-US" sz="1400" b="1" i="0" kern="1200" dirty="0">
                          <a:solidFill>
                            <a:schemeClr val="dk1"/>
                          </a:solidFill>
                          <a:effectLst/>
                          <a:latin typeface="+mn-lt"/>
                          <a:ea typeface="+mn-ea"/>
                          <a:cs typeface="+mn-cs"/>
                        </a:rPr>
                        <a:t>Height/Canopy Type</a:t>
                      </a:r>
                      <a:endParaRPr lang="en-US" sz="1400" b="1" dirty="0"/>
                    </a:p>
                  </a:txBody>
                  <a:tcPr marL="91428" marR="91428" marT="45714" marB="45714" anchor="ctr">
                    <a:lnR w="12700" cap="flat" cmpd="sng" algn="ctr">
                      <a:solidFill>
                        <a:schemeClr val="bg1">
                          <a:lumMod val="75000"/>
                        </a:schemeClr>
                      </a:solidFill>
                      <a:prstDash val="solid"/>
                      <a:round/>
                      <a:headEnd type="none" w="med" len="med"/>
                      <a:tailEnd type="none" w="med" len="med"/>
                    </a:lnR>
                    <a:lnT w="25400" cmpd="sng">
                      <a:noFill/>
                    </a:lnT>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Med/Tall; Med-Bush</a:t>
                      </a:r>
                    </a:p>
                  </a:txBody>
                  <a:tcPr marL="6349" marR="6349" marT="6349" marB="0" anchor="ctr">
                    <a:lnL w="12700" cap="flat" cmpd="sng" algn="ctr">
                      <a:solidFill>
                        <a:schemeClr val="bg1">
                          <a:lumMod val="75000"/>
                        </a:schemeClr>
                      </a:solidFill>
                      <a:prstDash val="solid"/>
                      <a:round/>
                      <a:headEnd type="none" w="med" len="med"/>
                      <a:tailEnd type="none" w="med" len="med"/>
                    </a:lnL>
                    <a:lnT w="25400" cmpd="sng">
                      <a:noFill/>
                    </a:lnT>
                  </a:tcPr>
                </a:tc>
                <a:extLst>
                  <a:ext uri="{0D108BD9-81ED-4DB2-BD59-A6C34878D82A}">
                    <a16:rowId xmlns:a16="http://schemas.microsoft.com/office/drawing/2014/main" val="1604752622"/>
                  </a:ext>
                </a:extLst>
              </a:tr>
              <a:tr h="304760">
                <a:tc>
                  <a:txBody>
                    <a:bodyPr/>
                    <a:lstStyle/>
                    <a:p>
                      <a:pPr algn="l"/>
                      <a:r>
                        <a:rPr lang="en-US" sz="1400" b="1" dirty="0"/>
                        <a:t>Standability</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691181641"/>
                  </a:ext>
                </a:extLst>
              </a:tr>
              <a:tr h="304760">
                <a:tc>
                  <a:txBody>
                    <a:bodyPr/>
                    <a:lstStyle/>
                    <a:p>
                      <a:pPr algn="l"/>
                      <a:r>
                        <a:rPr lang="en-US" sz="1400" b="1" dirty="0"/>
                        <a:t>Phytophthora</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Rps3a; 2</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970581046"/>
                  </a:ext>
                </a:extLst>
              </a:tr>
              <a:tr h="304760">
                <a:tc>
                  <a:txBody>
                    <a:bodyPr/>
                    <a:lstStyle/>
                    <a:p>
                      <a:pPr algn="l"/>
                      <a:r>
                        <a:rPr lang="en-US" sz="1400" b="1" dirty="0"/>
                        <a:t>White Mold</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910629627"/>
                  </a:ext>
                </a:extLst>
              </a:tr>
              <a:tr h="304760">
                <a:tc>
                  <a:txBody>
                    <a:bodyPr/>
                    <a:lstStyle/>
                    <a:p>
                      <a:pPr algn="l"/>
                      <a:r>
                        <a:rPr lang="en-US" sz="1400" b="1" i="0" kern="1200" dirty="0">
                          <a:solidFill>
                            <a:schemeClr val="dk1"/>
                          </a:solidFill>
                          <a:effectLst/>
                          <a:latin typeface="+mn-lt"/>
                          <a:ea typeface="+mn-ea"/>
                          <a:cs typeface="+mn-cs"/>
                        </a:rPr>
                        <a:t>Iron Deficiency Chlorosis</a:t>
                      </a:r>
                      <a:endParaRPr lang="en-US" sz="1400" b="1" dirty="0"/>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1437279173"/>
                  </a:ext>
                </a:extLst>
              </a:tr>
              <a:tr h="304760">
                <a:tc>
                  <a:txBody>
                    <a:bodyPr/>
                    <a:lstStyle/>
                    <a:p>
                      <a:pPr algn="l"/>
                      <a:r>
                        <a:rPr lang="en-US" sz="1400" b="1" dirty="0"/>
                        <a:t>Sudden Death Syndrome</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4</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704298856"/>
                  </a:ext>
                </a:extLst>
              </a:tr>
              <a:tr h="304760">
                <a:tc>
                  <a:txBody>
                    <a:bodyPr/>
                    <a:lstStyle/>
                    <a:p>
                      <a:pPr algn="l"/>
                      <a:r>
                        <a:rPr lang="en-US" sz="1400" b="1" dirty="0"/>
                        <a:t>Soybean Cyst Nematode</a:t>
                      </a:r>
                    </a:p>
                  </a:txBody>
                  <a:tcPr marL="91428" marR="91428" marT="45714" marB="45714"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Peking</a:t>
                      </a:r>
                    </a:p>
                  </a:txBody>
                  <a:tcPr marL="6349" marR="6349" marT="6349" marB="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46986077"/>
                  </a:ext>
                </a:extLst>
              </a:tr>
            </a:tbl>
          </a:graphicData>
        </a:graphic>
      </p:graphicFrame>
      <p:cxnSp>
        <p:nvCxnSpPr>
          <p:cNvPr id="27" name="Straight Connector 26">
            <a:extLst>
              <a:ext uri="{FF2B5EF4-FFF2-40B4-BE49-F238E27FC236}">
                <a16:creationId xmlns:a16="http://schemas.microsoft.com/office/drawing/2014/main" id="{81D105D5-3F18-8574-DEFE-84628893DD79}"/>
              </a:ext>
            </a:extLst>
          </p:cNvPr>
          <p:cNvCxnSpPr>
            <a:cxnSpLocks/>
          </p:cNvCxnSpPr>
          <p:nvPr/>
        </p:nvCxnSpPr>
        <p:spPr>
          <a:xfrm>
            <a:off x="1588" y="1482688"/>
            <a:ext cx="6095206"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white and blue logo with green text&#10;&#10;Description automatically generated">
            <a:extLst>
              <a:ext uri="{FF2B5EF4-FFF2-40B4-BE49-F238E27FC236}">
                <a16:creationId xmlns:a16="http://schemas.microsoft.com/office/drawing/2014/main" id="{B9C49915-E16A-1B04-4DEB-8DA145AAEF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88056" y="1170649"/>
            <a:ext cx="821160" cy="624081"/>
          </a:xfrm>
          <a:prstGeom prst="rect">
            <a:avLst/>
          </a:prstGeom>
        </p:spPr>
      </p:pic>
      <p:pic>
        <p:nvPicPr>
          <p:cNvPr id="5" name="Picture 4" descr="A field of green plants&#10;&#10;Description automatically generated">
            <a:extLst>
              <a:ext uri="{FF2B5EF4-FFF2-40B4-BE49-F238E27FC236}">
                <a16:creationId xmlns:a16="http://schemas.microsoft.com/office/drawing/2014/main" id="{B81AE73A-2AD1-6CC9-C733-704B8B00DF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2"/>
          <a:stretch/>
        </p:blipFill>
        <p:spPr>
          <a:xfrm>
            <a:off x="6553936" y="1482690"/>
            <a:ext cx="3076747" cy="4110110"/>
          </a:xfrm>
          <a:prstGeom prst="rect">
            <a:avLst/>
          </a:prstGeom>
        </p:spPr>
      </p:pic>
      <p:pic>
        <p:nvPicPr>
          <p:cNvPr id="6" name="Picture 5">
            <a:extLst>
              <a:ext uri="{FF2B5EF4-FFF2-40B4-BE49-F238E27FC236}">
                <a16:creationId xmlns:a16="http://schemas.microsoft.com/office/drawing/2014/main" id="{BB017927-B5DA-75A0-DB70-6598F649CB52}"/>
              </a:ext>
            </a:extLst>
          </p:cNvPr>
          <p:cNvPicPr>
            <a:picLocks noChangeAspect="1"/>
          </p:cNvPicPr>
          <p:nvPr/>
        </p:nvPicPr>
        <p:blipFill>
          <a:blip r:embed="rId4"/>
          <a:stretch>
            <a:fillRect/>
          </a:stretch>
        </p:blipFill>
        <p:spPr>
          <a:xfrm>
            <a:off x="6553937" y="1482690"/>
            <a:ext cx="3076747" cy="2186110"/>
          </a:xfrm>
          <a:prstGeom prst="rect">
            <a:avLst/>
          </a:prstGeom>
          <a:ln>
            <a:solidFill>
              <a:schemeClr val="accent1"/>
            </a:solidFill>
          </a:ln>
        </p:spPr>
      </p:pic>
      <p:sp>
        <p:nvSpPr>
          <p:cNvPr id="3" name="TextBox 2">
            <a:extLst>
              <a:ext uri="{FF2B5EF4-FFF2-40B4-BE49-F238E27FC236}">
                <a16:creationId xmlns:a16="http://schemas.microsoft.com/office/drawing/2014/main" id="{DF9498BD-1B55-A30D-DD4B-3255A3B66023}"/>
              </a:ext>
            </a:extLst>
          </p:cNvPr>
          <p:cNvSpPr txBox="1"/>
          <p:nvPr/>
        </p:nvSpPr>
        <p:spPr>
          <a:xfrm>
            <a:off x="573737" y="1544788"/>
            <a:ext cx="5846645" cy="1431161"/>
          </a:xfrm>
          <a:prstGeom prst="rect">
            <a:avLst/>
          </a:prstGeom>
          <a:noFill/>
        </p:spPr>
        <p:txBody>
          <a:bodyPr wrap="square">
            <a:spAutoFit/>
          </a:bodyPr>
          <a:lstStyle/>
          <a:p>
            <a:pPr marL="0" marR="0" lvl="0" indent="0" algn="l" defTabSz="914218" rtl="0" eaLnBrk="1" fontAlgn="auto" latinLnBrk="0" hangingPunct="1">
              <a:lnSpc>
                <a:spcPct val="100000"/>
              </a:lnSpc>
              <a:spcBef>
                <a:spcPts val="0"/>
              </a:spcBef>
              <a:spcAft>
                <a:spcPts val="600"/>
              </a:spcAft>
              <a:buClr>
                <a:srgbClr val="00793A"/>
              </a:buClr>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Local Agronomic Recommendations</a:t>
            </a:r>
          </a:p>
          <a:p>
            <a:pPr marL="231729" marR="0" lvl="0" indent="-231729" algn="l" defTabSz="914218" rtl="0" eaLnBrk="1" fontAlgn="auto" latinLnBrk="0" hangingPunct="1">
              <a:lnSpc>
                <a:spcPct val="100000"/>
              </a:lnSpc>
              <a:spcBef>
                <a:spcPts val="0"/>
              </a:spcBef>
              <a:spcAft>
                <a:spcPts val="600"/>
              </a:spcAft>
              <a:buClr>
                <a:srgbClr val="00A347"/>
              </a:buClr>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Good IDC and SWM tolerance with Peking SCN source.  Good standability in a Med-Tall plant type.  Low VPI rating.  SEG for Chloride.  Stable across yield environments. Excellent choice for placement on any acre.</a:t>
            </a:r>
          </a:p>
        </p:txBody>
      </p:sp>
      <p:pic>
        <p:nvPicPr>
          <p:cNvPr id="7" name="Picture 6">
            <a:extLst>
              <a:ext uri="{FF2B5EF4-FFF2-40B4-BE49-F238E27FC236}">
                <a16:creationId xmlns:a16="http://schemas.microsoft.com/office/drawing/2014/main" id="{B317397C-EFB4-835A-901C-4B5B8FC8E3D0}"/>
              </a:ext>
            </a:extLst>
          </p:cNvPr>
          <p:cNvPicPr>
            <a:picLocks noChangeAspect="1"/>
          </p:cNvPicPr>
          <p:nvPr/>
        </p:nvPicPr>
        <p:blipFill>
          <a:blip r:embed="rId5"/>
          <a:stretch>
            <a:fillRect/>
          </a:stretch>
        </p:blipFill>
        <p:spPr>
          <a:xfrm>
            <a:off x="8676112" y="5644966"/>
            <a:ext cx="3514300" cy="266667"/>
          </a:xfrm>
          <a:prstGeom prst="rect">
            <a:avLst/>
          </a:prstGeom>
        </p:spPr>
      </p:pic>
      <p:pic>
        <p:nvPicPr>
          <p:cNvPr id="9" name="Picture 8">
            <a:extLst>
              <a:ext uri="{FF2B5EF4-FFF2-40B4-BE49-F238E27FC236}">
                <a16:creationId xmlns:a16="http://schemas.microsoft.com/office/drawing/2014/main" id="{4DEA5EBF-D7EC-21EF-ABF0-7763AAEF70B0}"/>
              </a:ext>
            </a:extLst>
          </p:cNvPr>
          <p:cNvPicPr>
            <a:picLocks noChangeAspect="1"/>
          </p:cNvPicPr>
          <p:nvPr/>
        </p:nvPicPr>
        <p:blipFill>
          <a:blip r:embed="rId6"/>
          <a:stretch>
            <a:fillRect/>
          </a:stretch>
        </p:blipFill>
        <p:spPr>
          <a:xfrm>
            <a:off x="9672651" y="3649958"/>
            <a:ext cx="2517765" cy="1935364"/>
          </a:xfrm>
          <a:prstGeom prst="rect">
            <a:avLst/>
          </a:prstGeom>
        </p:spPr>
      </p:pic>
      <p:pic>
        <p:nvPicPr>
          <p:cNvPr id="12" name="Picture 11">
            <a:extLst>
              <a:ext uri="{FF2B5EF4-FFF2-40B4-BE49-F238E27FC236}">
                <a16:creationId xmlns:a16="http://schemas.microsoft.com/office/drawing/2014/main" id="{5D4F4501-CB02-0D27-D00D-F5B643905CC5}"/>
              </a:ext>
            </a:extLst>
          </p:cNvPr>
          <p:cNvPicPr>
            <a:picLocks noChangeAspect="1"/>
          </p:cNvPicPr>
          <p:nvPr/>
        </p:nvPicPr>
        <p:blipFill>
          <a:blip r:embed="rId7"/>
          <a:stretch>
            <a:fillRect/>
          </a:stretch>
        </p:blipFill>
        <p:spPr>
          <a:xfrm>
            <a:off x="9790093" y="2256887"/>
            <a:ext cx="2400322" cy="800108"/>
          </a:xfrm>
          <a:prstGeom prst="rect">
            <a:avLst/>
          </a:prstGeom>
        </p:spPr>
      </p:pic>
      <p:pic>
        <p:nvPicPr>
          <p:cNvPr id="8" name="Picture 7">
            <a:extLst>
              <a:ext uri="{FF2B5EF4-FFF2-40B4-BE49-F238E27FC236}">
                <a16:creationId xmlns:a16="http://schemas.microsoft.com/office/drawing/2014/main" id="{CE4BBC7D-8EFA-7DA9-A802-EA13E4F8E482}"/>
              </a:ext>
            </a:extLst>
          </p:cNvPr>
          <p:cNvPicPr>
            <a:picLocks noChangeAspect="1"/>
          </p:cNvPicPr>
          <p:nvPr/>
        </p:nvPicPr>
        <p:blipFill>
          <a:blip r:embed="rId8"/>
          <a:stretch>
            <a:fillRect/>
          </a:stretch>
        </p:blipFill>
        <p:spPr>
          <a:xfrm>
            <a:off x="10317799" y="146480"/>
            <a:ext cx="1701887" cy="882695"/>
          </a:xfrm>
          <a:prstGeom prst="rect">
            <a:avLst/>
          </a:prstGeom>
        </p:spPr>
      </p:pic>
    </p:spTree>
    <p:extLst>
      <p:ext uri="{BB962C8B-B14F-4D97-AF65-F5344CB8AC3E}">
        <p14:creationId xmlns:p14="http://schemas.microsoft.com/office/powerpoint/2010/main" val="276527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BD23A6-87CC-D69A-2DD6-881FD4B90A6E}"/>
              </a:ext>
            </a:extLst>
          </p:cNvPr>
          <p:cNvSpPr txBox="1"/>
          <p:nvPr/>
        </p:nvSpPr>
        <p:spPr>
          <a:xfrm>
            <a:off x="560142" y="6086539"/>
            <a:ext cx="7967721" cy="546232"/>
          </a:xfrm>
          <a:prstGeom prst="rect">
            <a:avLst/>
          </a:prstGeom>
          <a:noFill/>
        </p:spPr>
        <p:txBody>
          <a:bodyPr wrap="square">
            <a:spAutoFit/>
          </a:bodyPr>
          <a:lstStyle/>
          <a:p>
            <a:pPr defTabSz="914309">
              <a:spcAft>
                <a:spcPts val="300"/>
              </a:spcAft>
              <a:defRPr/>
            </a:pPr>
            <a:r>
              <a:rPr lang="en-US" sz="900" dirty="0">
                <a:solidFill>
                  <a:srgbClr val="FFFFFF"/>
                </a:solidFill>
                <a:latin typeface="Arial" panose="020B0604020202020204" pitchFamily="34" charset="0"/>
                <a:cs typeface="Arial" panose="020B0604020202020204" pitchFamily="34" charset="0"/>
              </a:rPr>
              <a:t>The transgenic soybean event in Enlist E3 soybeans is jointly developed and owned by Corteva Agriscience and M.S. Technologies, L.L.C.</a:t>
            </a:r>
            <a:endParaRPr lang="en-US" sz="900" b="1" dirty="0">
              <a:solidFill>
                <a:srgbClr val="FFFFFF"/>
              </a:solidFill>
              <a:latin typeface="Arial" panose="020B0604020202020204" pitchFamily="34" charset="0"/>
              <a:cs typeface="Arial" panose="020B0604020202020204" pitchFamily="34" charset="0"/>
            </a:endParaRPr>
          </a:p>
          <a:p>
            <a:pPr defTabSz="914309">
              <a:defRPr/>
            </a:pPr>
            <a:r>
              <a:rPr lang="en-US" sz="900" b="1" dirty="0">
                <a:solidFill>
                  <a:srgbClr val="FFFFFF"/>
                </a:solidFill>
                <a:latin typeface="Arial" panose="020B0604020202020204" pitchFamily="34" charset="0"/>
                <a:cs typeface="Arial" panose="020B0604020202020204" pitchFamily="34" charset="0"/>
              </a:rPr>
              <a:t>Always read and follow label directions. </a:t>
            </a:r>
            <a:r>
              <a:rPr lang="en-US" sz="900" dirty="0">
                <a:solidFill>
                  <a:srgbClr val="FFFFFF"/>
                </a:solidFill>
                <a:latin typeface="Arial" panose="020B0604020202020204" pitchFamily="34" charset="0"/>
                <a:cs typeface="Arial" panose="020B0604020202020204" pitchFamily="34" charset="0"/>
              </a:rPr>
              <a:t>XITAVO is a registered trademark of M.S. Technologies, L.L.C., West Point, IA, and is distributed exclusively by BASF. Enlist E3 is a registered trademark of Corteva Agriscience and its affiliated companies. ©2025 BASF Corporation. All Rights Reserved.</a:t>
            </a:r>
          </a:p>
        </p:txBody>
      </p:sp>
      <p:sp>
        <p:nvSpPr>
          <p:cNvPr id="15" name="Title 14">
            <a:extLst>
              <a:ext uri="{FF2B5EF4-FFF2-40B4-BE49-F238E27FC236}">
                <a16:creationId xmlns:a16="http://schemas.microsoft.com/office/drawing/2014/main" id="{182044F0-4B05-FB68-54AF-8456DE6BBA5A}"/>
              </a:ext>
            </a:extLst>
          </p:cNvPr>
          <p:cNvSpPr>
            <a:spLocks noGrp="1"/>
          </p:cNvSpPr>
          <p:nvPr>
            <p:ph type="title"/>
          </p:nvPr>
        </p:nvSpPr>
        <p:spPr/>
        <p:txBody>
          <a:bodyPr/>
          <a:lstStyle/>
          <a:p>
            <a:r>
              <a:rPr lang="en-US" dirty="0"/>
              <a:t>Xitavo</a:t>
            </a:r>
            <a:r>
              <a:rPr lang="en-US" baseline="30000" dirty="0"/>
              <a:t>®</a:t>
            </a:r>
            <a:r>
              <a:rPr lang="en-US" dirty="0"/>
              <a:t> Soybean Seed Variety</a:t>
            </a:r>
            <a:br>
              <a:rPr lang="en-US" dirty="0"/>
            </a:br>
            <a:r>
              <a:rPr lang="en-US" dirty="0">
                <a:solidFill>
                  <a:schemeClr val="tx1"/>
                </a:solidFill>
              </a:rPr>
              <a:t>XO 2366E</a:t>
            </a:r>
          </a:p>
        </p:txBody>
      </p:sp>
      <p:graphicFrame>
        <p:nvGraphicFramePr>
          <p:cNvPr id="24" name="Table 10">
            <a:extLst>
              <a:ext uri="{FF2B5EF4-FFF2-40B4-BE49-F238E27FC236}">
                <a16:creationId xmlns:a16="http://schemas.microsoft.com/office/drawing/2014/main" id="{B3F2E54C-0561-2BB0-5EB0-78512BFA00B1}"/>
              </a:ext>
            </a:extLst>
          </p:cNvPr>
          <p:cNvGraphicFramePr>
            <a:graphicFrameLocks/>
          </p:cNvGraphicFramePr>
          <p:nvPr/>
        </p:nvGraphicFramePr>
        <p:xfrm>
          <a:off x="649203" y="3429000"/>
          <a:ext cx="5447590" cy="2163996"/>
        </p:xfrm>
        <a:graphic>
          <a:graphicData uri="http://schemas.openxmlformats.org/drawingml/2006/table">
            <a:tbl>
              <a:tblPr firstRow="1" bandRow="1">
                <a:tableStyleId>{6E25E649-3F16-4E02-A733-19D2CDBF48F0}</a:tableStyleId>
              </a:tblPr>
              <a:tblGrid>
                <a:gridCol w="2723795">
                  <a:extLst>
                    <a:ext uri="{9D8B030D-6E8A-4147-A177-3AD203B41FA5}">
                      <a16:colId xmlns:a16="http://schemas.microsoft.com/office/drawing/2014/main" val="2208231866"/>
                    </a:ext>
                  </a:extLst>
                </a:gridCol>
                <a:gridCol w="2723795">
                  <a:extLst>
                    <a:ext uri="{9D8B030D-6E8A-4147-A177-3AD203B41FA5}">
                      <a16:colId xmlns:a16="http://schemas.microsoft.com/office/drawing/2014/main" val="3238407457"/>
                    </a:ext>
                  </a:extLst>
                </a:gridCol>
              </a:tblGrid>
              <a:tr h="335236">
                <a:tc>
                  <a:txBody>
                    <a:bodyPr/>
                    <a:lstStyle/>
                    <a:p>
                      <a:pPr algn="l"/>
                      <a:r>
                        <a:rPr lang="en-US" sz="1600" dirty="0"/>
                        <a:t>Product Ratings</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pPr algn="ctr"/>
                      <a:r>
                        <a:rPr lang="en-US" sz="1400" b="0" dirty="0"/>
                        <a:t>1 = Excellent  /  9 = Poor</a:t>
                      </a:r>
                    </a:p>
                  </a:txBody>
                  <a:tcPr marL="91428" marR="91428" marT="45714" marB="45714"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00323381"/>
                  </a:ext>
                </a:extLst>
              </a:tr>
              <a:tr h="304760">
                <a:tc>
                  <a:txBody>
                    <a:bodyPr/>
                    <a:lstStyle/>
                    <a:p>
                      <a:pPr algn="l"/>
                      <a:r>
                        <a:rPr lang="en-US" sz="1400" b="1" i="0" kern="1200" dirty="0">
                          <a:solidFill>
                            <a:schemeClr val="dk1"/>
                          </a:solidFill>
                          <a:effectLst/>
                          <a:latin typeface="+mn-lt"/>
                          <a:ea typeface="+mn-ea"/>
                          <a:cs typeface="+mn-cs"/>
                        </a:rPr>
                        <a:t>Height/Canopy Type</a:t>
                      </a:r>
                      <a:endParaRPr lang="en-US" sz="1400" b="1" dirty="0"/>
                    </a:p>
                  </a:txBody>
                  <a:tcPr marL="91428" marR="91428" marT="45714" marB="45714" anchor="ctr">
                    <a:lnR w="12700" cap="flat" cmpd="sng" algn="ctr">
                      <a:solidFill>
                        <a:schemeClr val="bg1">
                          <a:lumMod val="75000"/>
                        </a:schemeClr>
                      </a:solidFill>
                      <a:prstDash val="solid"/>
                      <a:round/>
                      <a:headEnd type="none" w="med" len="med"/>
                      <a:tailEnd type="none" w="med" len="med"/>
                    </a:lnR>
                    <a:lnT w="25400" cmpd="sng">
                      <a:noFill/>
                    </a:lnT>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Medium/Avg; Med-Bush</a:t>
                      </a:r>
                    </a:p>
                  </a:txBody>
                  <a:tcPr marL="6349" marR="6349" marT="6349" marB="0" anchor="ctr">
                    <a:lnL w="12700" cap="flat" cmpd="sng" algn="ctr">
                      <a:solidFill>
                        <a:schemeClr val="bg1">
                          <a:lumMod val="75000"/>
                        </a:schemeClr>
                      </a:solidFill>
                      <a:prstDash val="solid"/>
                      <a:round/>
                      <a:headEnd type="none" w="med" len="med"/>
                      <a:tailEnd type="none" w="med" len="med"/>
                    </a:lnL>
                    <a:lnT w="25400" cmpd="sng">
                      <a:noFill/>
                    </a:lnT>
                  </a:tcPr>
                </a:tc>
                <a:extLst>
                  <a:ext uri="{0D108BD9-81ED-4DB2-BD59-A6C34878D82A}">
                    <a16:rowId xmlns:a16="http://schemas.microsoft.com/office/drawing/2014/main" val="1604752622"/>
                  </a:ext>
                </a:extLst>
              </a:tr>
              <a:tr h="304760">
                <a:tc>
                  <a:txBody>
                    <a:bodyPr/>
                    <a:lstStyle/>
                    <a:p>
                      <a:pPr algn="l"/>
                      <a:r>
                        <a:rPr lang="en-US" sz="1400" b="1" dirty="0"/>
                        <a:t>Standability</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3</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970581046"/>
                  </a:ext>
                </a:extLst>
              </a:tr>
              <a:tr h="304760">
                <a:tc>
                  <a:txBody>
                    <a:bodyPr/>
                    <a:lstStyle/>
                    <a:p>
                      <a:pPr algn="l"/>
                      <a:r>
                        <a:rPr lang="en-US" sz="1400" b="1" dirty="0"/>
                        <a:t>Phytophthora</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kumimoji="0" lang="en-US" sz="1400" b="0" i="0" u="none" strike="noStrike" kern="1200" cap="none" spc="0" normalizeH="0" baseline="0" noProof="0" dirty="0">
                          <a:ln>
                            <a:noFill/>
                          </a:ln>
                          <a:solidFill>
                            <a:prstClr val="black"/>
                          </a:solidFill>
                          <a:effectLst/>
                          <a:uLnTx/>
                          <a:uFillTx/>
                          <a:latin typeface="+mn-lt"/>
                          <a:ea typeface="+mn-ea"/>
                          <a:cs typeface="+mn-cs"/>
                        </a:rPr>
                        <a:t>Rps1k;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lang="en-US" sz="1400" b="0" i="0" u="none" strike="noStrike" dirty="0">
                        <a:effectLst/>
                        <a:latin typeface="Arial" panose="020B0604020202020204" pitchFamily="34" charset="0"/>
                        <a:cs typeface="Arial" panose="020B0604020202020204" pitchFamily="34" charset="0"/>
                      </a:endParaRP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910629627"/>
                  </a:ext>
                </a:extLst>
              </a:tr>
              <a:tr h="304760">
                <a:tc>
                  <a:txBody>
                    <a:bodyPr/>
                    <a:lstStyle/>
                    <a:p>
                      <a:pPr algn="l"/>
                      <a:r>
                        <a:rPr lang="en-US" sz="1400" b="1" dirty="0"/>
                        <a:t>White Mold</a:t>
                      </a:r>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4</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1437279173"/>
                  </a:ext>
                </a:extLst>
              </a:tr>
              <a:tr h="304760">
                <a:tc>
                  <a:txBody>
                    <a:bodyPr/>
                    <a:lstStyle/>
                    <a:p>
                      <a:pPr algn="l"/>
                      <a:r>
                        <a:rPr lang="en-US" sz="1400" b="1" i="0" kern="1200" dirty="0">
                          <a:solidFill>
                            <a:schemeClr val="dk1"/>
                          </a:solidFill>
                          <a:effectLst/>
                          <a:latin typeface="+mn-lt"/>
                          <a:ea typeface="+mn-ea"/>
                          <a:cs typeface="+mn-cs"/>
                        </a:rPr>
                        <a:t>Iron Deficiency Chlorosis</a:t>
                      </a:r>
                      <a:endParaRPr lang="en-US" sz="1400" b="1" dirty="0"/>
                    </a:p>
                  </a:txBody>
                  <a:tcPr marL="91428" marR="91428" marT="45714" marB="45714" anchor="ctr">
                    <a:lnR w="12700" cap="flat" cmpd="sng" algn="ctr">
                      <a:solidFill>
                        <a:schemeClr val="bg1">
                          <a:lumMod val="75000"/>
                        </a:schemeClr>
                      </a:solidFill>
                      <a:prstDash val="solid"/>
                      <a:round/>
                      <a:headEnd type="none" w="med" len="med"/>
                      <a:tailEnd type="none" w="med" len="med"/>
                    </a:lnR>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5</a:t>
                      </a:r>
                    </a:p>
                  </a:txBody>
                  <a:tcPr marL="6349" marR="6349" marT="6349" marB="0"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3704298856"/>
                  </a:ext>
                </a:extLst>
              </a:tr>
              <a:tr h="304760">
                <a:tc>
                  <a:txBody>
                    <a:bodyPr/>
                    <a:lstStyle/>
                    <a:p>
                      <a:pPr algn="l"/>
                      <a:r>
                        <a:rPr lang="en-US" sz="1400" b="1" dirty="0"/>
                        <a:t>Soybean Cyst Nematode</a:t>
                      </a:r>
                    </a:p>
                  </a:txBody>
                  <a:tcPr marL="91428" marR="91428" marT="45714" marB="45714" anchor="ct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fontAlgn="b"/>
                      <a:r>
                        <a:rPr lang="en-US" sz="1400" b="0" i="0" u="none" strike="noStrike" dirty="0">
                          <a:effectLst/>
                          <a:latin typeface="Arial" panose="020B0604020202020204" pitchFamily="34" charset="0"/>
                          <a:cs typeface="Arial" panose="020B0604020202020204" pitchFamily="34" charset="0"/>
                        </a:rPr>
                        <a:t>PI88788</a:t>
                      </a:r>
                    </a:p>
                  </a:txBody>
                  <a:tcPr marL="6349" marR="6349" marT="6349" marB="0"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46986077"/>
                  </a:ext>
                </a:extLst>
              </a:tr>
            </a:tbl>
          </a:graphicData>
        </a:graphic>
      </p:graphicFrame>
      <p:cxnSp>
        <p:nvCxnSpPr>
          <p:cNvPr id="27" name="Straight Connector 26">
            <a:extLst>
              <a:ext uri="{FF2B5EF4-FFF2-40B4-BE49-F238E27FC236}">
                <a16:creationId xmlns:a16="http://schemas.microsoft.com/office/drawing/2014/main" id="{81D105D5-3F18-8574-DEFE-84628893DD79}"/>
              </a:ext>
            </a:extLst>
          </p:cNvPr>
          <p:cNvCxnSpPr>
            <a:cxnSpLocks/>
          </p:cNvCxnSpPr>
          <p:nvPr/>
        </p:nvCxnSpPr>
        <p:spPr>
          <a:xfrm>
            <a:off x="1588" y="1482688"/>
            <a:ext cx="6095206"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white and blue logo with green text&#10;&#10;Description automatically generated">
            <a:extLst>
              <a:ext uri="{FF2B5EF4-FFF2-40B4-BE49-F238E27FC236}">
                <a16:creationId xmlns:a16="http://schemas.microsoft.com/office/drawing/2014/main" id="{B9C49915-E16A-1B04-4DEB-8DA145AAEF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88056" y="1170649"/>
            <a:ext cx="821160" cy="624081"/>
          </a:xfrm>
          <a:prstGeom prst="rect">
            <a:avLst/>
          </a:prstGeom>
        </p:spPr>
      </p:pic>
      <p:pic>
        <p:nvPicPr>
          <p:cNvPr id="3" name="Picture 2" descr="A field of green plants&#10;&#10;Description automatically generated">
            <a:extLst>
              <a:ext uri="{FF2B5EF4-FFF2-40B4-BE49-F238E27FC236}">
                <a16:creationId xmlns:a16="http://schemas.microsoft.com/office/drawing/2014/main" id="{010F34E9-6704-9B80-5EA8-9BC39A085A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2"/>
          <a:stretch/>
        </p:blipFill>
        <p:spPr>
          <a:xfrm>
            <a:off x="6553936" y="1482690"/>
            <a:ext cx="3076747" cy="4110110"/>
          </a:xfrm>
          <a:prstGeom prst="rect">
            <a:avLst/>
          </a:prstGeom>
        </p:spPr>
      </p:pic>
      <p:pic>
        <p:nvPicPr>
          <p:cNvPr id="5" name="Picture 4">
            <a:extLst>
              <a:ext uri="{FF2B5EF4-FFF2-40B4-BE49-F238E27FC236}">
                <a16:creationId xmlns:a16="http://schemas.microsoft.com/office/drawing/2014/main" id="{0830A3E5-AB60-9968-8DF0-8318C75CB25B}"/>
              </a:ext>
            </a:extLst>
          </p:cNvPr>
          <p:cNvPicPr>
            <a:picLocks noChangeAspect="1"/>
          </p:cNvPicPr>
          <p:nvPr/>
        </p:nvPicPr>
        <p:blipFill>
          <a:blip r:embed="rId4"/>
          <a:stretch>
            <a:fillRect/>
          </a:stretch>
        </p:blipFill>
        <p:spPr>
          <a:xfrm>
            <a:off x="6553936" y="1482691"/>
            <a:ext cx="3076747" cy="2168101"/>
          </a:xfrm>
          <a:prstGeom prst="rect">
            <a:avLst/>
          </a:prstGeom>
          <a:ln>
            <a:solidFill>
              <a:schemeClr val="accent1"/>
            </a:solidFill>
          </a:ln>
        </p:spPr>
      </p:pic>
      <p:sp>
        <p:nvSpPr>
          <p:cNvPr id="6" name="TextBox 5">
            <a:extLst>
              <a:ext uri="{FF2B5EF4-FFF2-40B4-BE49-F238E27FC236}">
                <a16:creationId xmlns:a16="http://schemas.microsoft.com/office/drawing/2014/main" id="{61460F9C-2D99-E1F1-17EE-8608F6741445}"/>
              </a:ext>
            </a:extLst>
          </p:cNvPr>
          <p:cNvSpPr txBox="1"/>
          <p:nvPr/>
        </p:nvSpPr>
        <p:spPr>
          <a:xfrm>
            <a:off x="2573868" y="952822"/>
            <a:ext cx="724674" cy="338510"/>
          </a:xfrm>
          <a:prstGeom prst="rect">
            <a:avLst/>
          </a:prstGeom>
          <a:solidFill>
            <a:srgbClr val="C50022"/>
          </a:solidFill>
        </p:spPr>
        <p:txBody>
          <a:bodyPr wrap="square" rtlCol="0">
            <a:spAutoFit/>
          </a:bodyPr>
          <a:lstStyle/>
          <a:p>
            <a:pPr algn="ctr" defTabSz="914309">
              <a:defRPr/>
            </a:pPr>
            <a:r>
              <a:rPr lang="en-US" sz="1600" b="1" dirty="0">
                <a:solidFill>
                  <a:srgbClr val="FFFFFF"/>
                </a:solidFill>
                <a:latin typeface="Arial" panose="020B0604020202020204"/>
              </a:rPr>
              <a:t>NEW!</a:t>
            </a:r>
          </a:p>
        </p:txBody>
      </p:sp>
      <p:sp>
        <p:nvSpPr>
          <p:cNvPr id="4" name="TextBox 3">
            <a:extLst>
              <a:ext uri="{FF2B5EF4-FFF2-40B4-BE49-F238E27FC236}">
                <a16:creationId xmlns:a16="http://schemas.microsoft.com/office/drawing/2014/main" id="{BB9CF93B-B283-DEAC-900F-A837329E5059}"/>
              </a:ext>
            </a:extLst>
          </p:cNvPr>
          <p:cNvSpPr txBox="1"/>
          <p:nvPr/>
        </p:nvSpPr>
        <p:spPr>
          <a:xfrm>
            <a:off x="573737" y="1544785"/>
            <a:ext cx="5846645" cy="1677164"/>
          </a:xfrm>
          <a:prstGeom prst="rect">
            <a:avLst/>
          </a:prstGeom>
          <a:noFill/>
        </p:spPr>
        <p:txBody>
          <a:bodyPr wrap="square">
            <a:spAutoFit/>
          </a:bodyPr>
          <a:lstStyle/>
          <a:p>
            <a:pPr defTabSz="914218">
              <a:spcAft>
                <a:spcPts val="600"/>
              </a:spcAft>
              <a:buClr>
                <a:srgbClr val="00793A"/>
              </a:buClr>
              <a:defRPr/>
            </a:pPr>
            <a:r>
              <a:rPr lang="en-US" b="1" dirty="0">
                <a:solidFill>
                  <a:srgbClr val="000000"/>
                </a:solidFill>
                <a:latin typeface="Arial" panose="020B0604020202020204"/>
              </a:rPr>
              <a:t>Local Agronomic Recommendations</a:t>
            </a:r>
          </a:p>
          <a:p>
            <a:pPr marL="231729" indent="-231729" defTabSz="914218">
              <a:spcAft>
                <a:spcPts val="600"/>
              </a:spcAft>
              <a:buClr>
                <a:srgbClr val="00A347"/>
              </a:buClr>
              <a:buFont typeface="Wingdings" pitchFamily="2" charset="2"/>
              <a:buChar char="§"/>
              <a:defRPr/>
            </a:pPr>
            <a:r>
              <a:rPr lang="en-US" sz="1600" dirty="0">
                <a:solidFill>
                  <a:prstClr val="black"/>
                </a:solidFill>
                <a:latin typeface="Arial" panose="020B0604020202020204"/>
              </a:rPr>
              <a:t>Standout performer besting XO 2444E by 3.4 bushels in 2024 data. Attractive light tawny/brown appearance with solid SDS, IDC, PRR, SWM tolerance. Step change yield you’ve been waiting for in this RM across multiple yield environments! Includer for Chloride.</a:t>
            </a:r>
          </a:p>
        </p:txBody>
      </p:sp>
      <p:pic>
        <p:nvPicPr>
          <p:cNvPr id="7" name="Picture 6">
            <a:extLst>
              <a:ext uri="{FF2B5EF4-FFF2-40B4-BE49-F238E27FC236}">
                <a16:creationId xmlns:a16="http://schemas.microsoft.com/office/drawing/2014/main" id="{B6CF4199-4C13-EBAA-0254-1A0BC23323AD}"/>
              </a:ext>
            </a:extLst>
          </p:cNvPr>
          <p:cNvPicPr>
            <a:picLocks noChangeAspect="1"/>
          </p:cNvPicPr>
          <p:nvPr/>
        </p:nvPicPr>
        <p:blipFill>
          <a:blip r:embed="rId5"/>
          <a:stretch>
            <a:fillRect/>
          </a:stretch>
        </p:blipFill>
        <p:spPr>
          <a:xfrm>
            <a:off x="8676112" y="5644966"/>
            <a:ext cx="3514300" cy="266667"/>
          </a:xfrm>
          <a:prstGeom prst="rect">
            <a:avLst/>
          </a:prstGeom>
        </p:spPr>
      </p:pic>
      <p:grpSp>
        <p:nvGrpSpPr>
          <p:cNvPr id="29" name="Group 28">
            <a:extLst>
              <a:ext uri="{FF2B5EF4-FFF2-40B4-BE49-F238E27FC236}">
                <a16:creationId xmlns:a16="http://schemas.microsoft.com/office/drawing/2014/main" id="{651EAD59-6249-0942-0B9C-8C2E4CD2CBE2}"/>
              </a:ext>
            </a:extLst>
          </p:cNvPr>
          <p:cNvGrpSpPr/>
          <p:nvPr/>
        </p:nvGrpSpPr>
        <p:grpSpPr>
          <a:xfrm>
            <a:off x="6553142" y="2015796"/>
            <a:ext cx="3082011" cy="1200173"/>
            <a:chOff x="6563033" y="1966450"/>
            <a:chExt cx="3082412" cy="1229060"/>
          </a:xfrm>
        </p:grpSpPr>
        <p:sp>
          <p:nvSpPr>
            <p:cNvPr id="30" name="TextBox 29">
              <a:extLst>
                <a:ext uri="{FF2B5EF4-FFF2-40B4-BE49-F238E27FC236}">
                  <a16:creationId xmlns:a16="http://schemas.microsoft.com/office/drawing/2014/main" id="{0E579F52-38A0-6AB1-2817-88D6CD5CBD50}"/>
                </a:ext>
              </a:extLst>
            </p:cNvPr>
            <p:cNvSpPr txBox="1"/>
            <p:nvPr/>
          </p:nvSpPr>
          <p:spPr>
            <a:xfrm>
              <a:off x="6567949" y="1966450"/>
              <a:ext cx="3077496" cy="1229060"/>
            </a:xfrm>
            <a:prstGeom prst="rect">
              <a:avLst/>
            </a:prstGeom>
            <a:solidFill>
              <a:srgbClr val="008E3D"/>
            </a:solidFill>
          </p:spPr>
          <p:txBody>
            <a:bodyPr wrap="square" rtlCol="0">
              <a:spAutoFit/>
            </a:bodyPr>
            <a:lstStyle/>
            <a:p>
              <a:pPr defTabSz="914309">
                <a:defRPr/>
              </a:pPr>
              <a:r>
                <a:rPr lang="en-US" sz="2800" b="1" dirty="0">
                  <a:solidFill>
                    <a:srgbClr val="FFFFFF"/>
                  </a:solidFill>
                  <a:latin typeface="Arial Narrow" panose="020B0606020202030204" pitchFamily="34" charset="0"/>
                </a:rPr>
                <a:t>      </a:t>
              </a:r>
              <a:r>
                <a:rPr lang="en-US" sz="7199" b="1" dirty="0">
                  <a:solidFill>
                    <a:srgbClr val="FFFFFF"/>
                  </a:solidFill>
                  <a:latin typeface="Arial Narrow" panose="020B0606020202030204" pitchFamily="34" charset="0"/>
                </a:rPr>
                <a:t>2366E</a:t>
              </a:r>
            </a:p>
          </p:txBody>
        </p:sp>
        <p:sp>
          <p:nvSpPr>
            <p:cNvPr id="31" name="TextBox 30">
              <a:extLst>
                <a:ext uri="{FF2B5EF4-FFF2-40B4-BE49-F238E27FC236}">
                  <a16:creationId xmlns:a16="http://schemas.microsoft.com/office/drawing/2014/main" id="{9DF6EA86-E922-A68D-B91D-9A392F1E88C3}"/>
                </a:ext>
              </a:extLst>
            </p:cNvPr>
            <p:cNvSpPr txBox="1"/>
            <p:nvPr/>
          </p:nvSpPr>
          <p:spPr>
            <a:xfrm>
              <a:off x="6563033" y="2020525"/>
              <a:ext cx="614515" cy="535744"/>
            </a:xfrm>
            <a:prstGeom prst="rect">
              <a:avLst/>
            </a:prstGeom>
            <a:solidFill>
              <a:srgbClr val="008E3D"/>
            </a:solidFill>
          </p:spPr>
          <p:txBody>
            <a:bodyPr wrap="square" rtlCol="0">
              <a:spAutoFit/>
            </a:bodyPr>
            <a:lstStyle/>
            <a:p>
              <a:pPr defTabSz="914309">
                <a:defRPr/>
              </a:pPr>
              <a:r>
                <a:rPr lang="en-US" sz="2800" b="1" dirty="0">
                  <a:solidFill>
                    <a:srgbClr val="FFFFFF"/>
                  </a:solidFill>
                  <a:latin typeface="Arial Narrow" panose="020B0606020202030204" pitchFamily="34" charset="0"/>
                </a:rPr>
                <a:t>XO</a:t>
              </a:r>
              <a:endParaRPr lang="en-US" sz="7999" b="1" dirty="0">
                <a:solidFill>
                  <a:srgbClr val="FFFFFF"/>
                </a:solidFill>
                <a:latin typeface="Arial Narrow" panose="020B0606020202030204" pitchFamily="34" charset="0"/>
              </a:endParaRPr>
            </a:p>
          </p:txBody>
        </p:sp>
      </p:grpSp>
      <p:pic>
        <p:nvPicPr>
          <p:cNvPr id="9" name="Picture 8">
            <a:extLst>
              <a:ext uri="{FF2B5EF4-FFF2-40B4-BE49-F238E27FC236}">
                <a16:creationId xmlns:a16="http://schemas.microsoft.com/office/drawing/2014/main" id="{F780E0C5-821C-EB0E-1097-9ABE83F2CBBB}"/>
              </a:ext>
            </a:extLst>
          </p:cNvPr>
          <p:cNvPicPr>
            <a:picLocks noChangeAspect="1"/>
          </p:cNvPicPr>
          <p:nvPr/>
        </p:nvPicPr>
        <p:blipFill>
          <a:blip r:embed="rId6"/>
          <a:stretch>
            <a:fillRect/>
          </a:stretch>
        </p:blipFill>
        <p:spPr>
          <a:xfrm>
            <a:off x="9695634" y="1486011"/>
            <a:ext cx="2495573" cy="2057419"/>
          </a:xfrm>
          <a:prstGeom prst="rect">
            <a:avLst/>
          </a:prstGeom>
        </p:spPr>
      </p:pic>
      <p:pic>
        <p:nvPicPr>
          <p:cNvPr id="11" name="Picture 10">
            <a:extLst>
              <a:ext uri="{FF2B5EF4-FFF2-40B4-BE49-F238E27FC236}">
                <a16:creationId xmlns:a16="http://schemas.microsoft.com/office/drawing/2014/main" id="{B7EA438F-541E-C2FA-F5A6-4185BB6B70D2}"/>
              </a:ext>
            </a:extLst>
          </p:cNvPr>
          <p:cNvPicPr>
            <a:picLocks noChangeAspect="1"/>
          </p:cNvPicPr>
          <p:nvPr/>
        </p:nvPicPr>
        <p:blipFill>
          <a:blip r:embed="rId7"/>
          <a:stretch>
            <a:fillRect/>
          </a:stretch>
        </p:blipFill>
        <p:spPr>
          <a:xfrm>
            <a:off x="10311488" y="131394"/>
            <a:ext cx="1701887" cy="882695"/>
          </a:xfrm>
          <a:prstGeom prst="rect">
            <a:avLst/>
          </a:prstGeom>
        </p:spPr>
      </p:pic>
      <p:pic>
        <p:nvPicPr>
          <p:cNvPr id="13" name="Picture 12">
            <a:extLst>
              <a:ext uri="{FF2B5EF4-FFF2-40B4-BE49-F238E27FC236}">
                <a16:creationId xmlns:a16="http://schemas.microsoft.com/office/drawing/2014/main" id="{13D78EC7-2C02-BC45-C8DB-032ED1F97AB7}"/>
              </a:ext>
            </a:extLst>
          </p:cNvPr>
          <p:cNvPicPr>
            <a:picLocks noChangeAspect="1"/>
          </p:cNvPicPr>
          <p:nvPr/>
        </p:nvPicPr>
        <p:blipFill>
          <a:blip r:embed="rId8"/>
          <a:stretch>
            <a:fillRect/>
          </a:stretch>
        </p:blipFill>
        <p:spPr>
          <a:xfrm>
            <a:off x="9695634" y="3695627"/>
            <a:ext cx="2496366" cy="1841977"/>
          </a:xfrm>
          <a:prstGeom prst="rect">
            <a:avLst/>
          </a:prstGeom>
        </p:spPr>
      </p:pic>
    </p:spTree>
    <p:extLst>
      <p:ext uri="{BB962C8B-B14F-4D97-AF65-F5344CB8AC3E}">
        <p14:creationId xmlns:p14="http://schemas.microsoft.com/office/powerpoint/2010/main" val="159973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4255-00C1-9D5E-8EDE-F4C55EE6F80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7ABAA60-AEE7-AC52-2CE1-43E9C1117651}"/>
              </a:ext>
            </a:extLst>
          </p:cNvPr>
          <p:cNvPicPr>
            <a:picLocks noChangeAspect="1"/>
          </p:cNvPicPr>
          <p:nvPr/>
        </p:nvPicPr>
        <p:blipFill>
          <a:blip r:embed="rId2"/>
          <a:stretch>
            <a:fillRect/>
          </a:stretch>
        </p:blipFill>
        <p:spPr>
          <a:xfrm>
            <a:off x="0" y="101957"/>
            <a:ext cx="12192000" cy="6654085"/>
          </a:xfrm>
          <a:prstGeom prst="rect">
            <a:avLst/>
          </a:prstGeom>
        </p:spPr>
      </p:pic>
    </p:spTree>
    <p:extLst>
      <p:ext uri="{BB962C8B-B14F-4D97-AF65-F5344CB8AC3E}">
        <p14:creationId xmlns:p14="http://schemas.microsoft.com/office/powerpoint/2010/main" val="29066189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SF_FolienDesign_V10">
  <a:themeElements>
    <a:clrScheme name="03 BASF darkgreen_colorsheme">
      <a:dk1>
        <a:sysClr val="windowText" lastClr="000000"/>
      </a:dk1>
      <a:lt1>
        <a:sysClr val="window" lastClr="FFFFFF"/>
      </a:lt1>
      <a:dk2>
        <a:srgbClr val="004E18"/>
      </a:dk2>
      <a:lt2>
        <a:srgbClr val="FFFFFF"/>
      </a:lt2>
      <a:accent1>
        <a:srgbClr val="00793A"/>
      </a:accent1>
      <a:accent2>
        <a:srgbClr val="379665"/>
      </a:accent2>
      <a:accent3>
        <a:srgbClr val="62AC86"/>
      </a:accent3>
      <a:accent4>
        <a:srgbClr val="A6D0BA"/>
      </a:accent4>
      <a:accent5>
        <a:srgbClr val="E0EFE7"/>
      </a:accent5>
      <a:accent6>
        <a:srgbClr val="808080"/>
      </a:accent6>
      <a:hlink>
        <a:srgbClr val="F39500"/>
      </a:hlink>
      <a:folHlink>
        <a:srgbClr val="FACF8C"/>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C50022"/>
    </a:custClr>
    <a:custClr>
      <a:srgbClr val="CE485C"/>
    </a:custClr>
    <a:custClr>
      <a:srgbClr val="E07789"/>
    </a:custClr>
    <a:custClr>
      <a:srgbClr val="EBA6B2"/>
    </a:custClr>
    <a:custClr>
      <a:srgbClr val="F8E0E4"/>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äsentation22" id="{46A378DA-4855-44FE-AF62-5FA6F6A79530}" vid="{1C364250-099D-49B6-A5DA-BF16D7483D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6530cf4-8573-4c29-a912-bbcdac835909}" enabled="1" method="Standard" siteId="{ecaa386b-c8df-4ce0-ad01-740cbdb5ba55}" removed="0"/>
</clbl:labelList>
</file>

<file path=docProps/app.xml><?xml version="1.0" encoding="utf-8"?>
<Properties xmlns="http://schemas.openxmlformats.org/officeDocument/2006/extended-properties" xmlns:vt="http://schemas.openxmlformats.org/officeDocument/2006/docPropsVTypes">
  <TotalTime>0</TotalTime>
  <Words>1226</Words>
  <Application>Microsoft Office PowerPoint</Application>
  <PresentationFormat>Widescreen</PresentationFormat>
  <Paragraphs>138</Paragraphs>
  <Slides>13</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1" baseType="lpstr">
      <vt:lpstr>Aptos</vt:lpstr>
      <vt:lpstr>Arial</vt:lpstr>
      <vt:lpstr>Arial Narrow</vt:lpstr>
      <vt:lpstr>System Font Regular</vt:lpstr>
      <vt:lpstr>Wingdings</vt:lpstr>
      <vt:lpstr>Wingdings 3</vt:lpstr>
      <vt:lpstr>BASF_FolienDesign_V10</vt:lpstr>
      <vt:lpstr>think-cell Folie</vt:lpstr>
      <vt:lpstr>PowerPoint Presentation</vt:lpstr>
      <vt:lpstr>Key Varieties for 2026</vt:lpstr>
      <vt:lpstr>Xitavo® Soybean Seed Variety XO 1632E</vt:lpstr>
      <vt:lpstr>Xitavo® Soybean Seed Variety XO 1776E</vt:lpstr>
      <vt:lpstr>Xitavo® Soybean Seed Variety XO 1822E</vt:lpstr>
      <vt:lpstr>Xitavo® Soybean Seed Variety XO 1986E</vt:lpstr>
      <vt:lpstr>Xitavo® Soybean Seed Variety XO 2075E</vt:lpstr>
      <vt:lpstr>Xitavo® Soybean Seed Variety XO 2366E</vt:lpstr>
      <vt:lpstr>PowerPoint Presentation</vt:lpstr>
      <vt:lpstr>2025 Veltyma® Fungicide Performance</vt:lpstr>
      <vt:lpstr>PowerPoint Presentation</vt:lpstr>
      <vt:lpstr>PowerPoint Presentation</vt:lpstr>
      <vt:lpstr>PowerPoint Presentation</vt:lpstr>
    </vt:vector>
  </TitlesOfParts>
  <Company>BASF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cullen.ryan@basf.com</dc:creator>
  <cp:lastModifiedBy>cullen.ryan@basf.com</cp:lastModifiedBy>
  <cp:revision>2</cp:revision>
  <dcterms:created xsi:type="dcterms:W3CDTF">2025-11-12T15:57:05Z</dcterms:created>
  <dcterms:modified xsi:type="dcterms:W3CDTF">2025-11-12T23:13:10Z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BASF_FolienDesign_V10:4</vt:lpwstr>
  </property>
  <property fmtid="{D5CDD505-2E9C-101B-9397-08002B2CF9AE}" pid="3" name="ClassificationContentMarkingFooterText">
    <vt:lpwstr>Internal</vt:lpwstr>
  </property>
</Properties>
</file>