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10" r:id="rId2"/>
    <p:sldId id="307" r:id="rId3"/>
    <p:sldId id="305" r:id="rId4"/>
    <p:sldId id="304" r:id="rId5"/>
    <p:sldId id="306" r:id="rId6"/>
    <p:sldId id="311" r:id="rId7"/>
    <p:sldId id="303" r:id="rId8"/>
    <p:sldId id="312" r:id="rId9"/>
    <p:sldId id="283" r:id="rId10"/>
    <p:sldId id="286" r:id="rId11"/>
    <p:sldId id="275" r:id="rId12"/>
    <p:sldId id="285" r:id="rId13"/>
    <p:sldId id="298" r:id="rId14"/>
    <p:sldId id="282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ss_hon" initials="H" lastIdx="0" clrIdx="0">
    <p:extLst>
      <p:ext uri="{19B8F6BF-5375-455C-9EA6-DF929625EA0E}">
        <p15:presenceInfo xmlns:p15="http://schemas.microsoft.com/office/powerpoint/2012/main" userId="S-1-5-21-1935655697-436374069-1060284298-787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CFD9"/>
    <a:srgbClr val="71F4F7"/>
    <a:srgbClr val="959999"/>
    <a:srgbClr val="0606DE"/>
    <a:srgbClr val="352DDB"/>
    <a:srgbClr val="77F1EB"/>
    <a:srgbClr val="70F2F8"/>
    <a:srgbClr val="86E2E2"/>
    <a:srgbClr val="79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 autoAdjust="0"/>
    <p:restoredTop sz="94615"/>
  </p:normalViewPr>
  <p:slideViewPr>
    <p:cSldViewPr snapToGrid="0">
      <p:cViewPr varScale="1">
        <p:scale>
          <a:sx n="129" d="100"/>
          <a:sy n="129" d="100"/>
        </p:scale>
        <p:origin x="1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7056D-B875-44DE-82EE-CBD003533B19}" type="datetimeFigureOut">
              <a:rPr lang="en-SG" smtClean="0"/>
              <a:t>17/6/25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443F9-4371-49C6-B64E-4D61F2F773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842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443F9-4371-49C6-B64E-4D61F2F7733A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881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443F9-4371-49C6-B64E-4D61F2F7733A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782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443F9-4371-49C6-B64E-4D61F2F7733A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560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443F9-4371-49C6-B64E-4D61F2F7733A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865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7E84-F13E-57F6-F95A-A4C9DCEB1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9350-415B-3243-BC3E-CF94658AC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9DC3-4CDA-9C67-62AE-367F6601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24CF0-FD45-62C1-D000-C525944A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535C-36B1-FB58-C3B4-6ED531B6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2F2E-41A0-E4AB-CDDA-9F235680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B7AC4-0FE6-C49F-7312-361E0B745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54E3-A257-C412-4EED-698680196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35590-027F-8974-1563-84D4A458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6EA00-EAB2-E519-741D-17FDC7E4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7D6F3-16D4-283A-A237-E5BC1385F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81595-90DF-EFD9-F44F-C63E8ECE5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F7CD8-26ED-C94D-3E24-44A50FC1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7BEC0-04B4-0774-17E9-C43D8409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D785B-0BDB-91FF-D857-BDFB814F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7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EC69-6CA9-8564-A8A2-0128C271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4650C-E19A-B921-B2B3-107F4D907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C9A4B-E4C3-823A-4A2C-6C0DBE7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A92CC-43B4-BBD6-ABE3-F24F2997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28882-EE4D-A3D6-4AFB-E3E5A6D9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8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E7E8-0B33-D3D9-FE75-888F59C3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257DB-115E-9E2A-D573-3D33319F2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9B580-FEF3-4648-689D-60FCC789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45585-9843-DABC-44C9-F06B3D9B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6208E-BC8C-F38D-6949-95B23BAC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5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0BE17-B464-3172-3355-68230BE8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284C0-7F62-3CCF-C7A2-2807BF606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ED920-A530-8C6C-CD2D-A113CC1E5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ADF66-7C4E-130D-9F98-45084FE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BAF31-751B-F457-3B30-0C5F13D0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6062A-0B66-013D-680D-FCD2FD85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0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2B29-0058-8508-5B8E-B59EA12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ECB7B-7834-72B2-4303-869565CF4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FA8CF-A2ED-206C-C12F-93452756D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97388-8FF8-AFA7-602B-8E4BBE72B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DD3C1-F99E-C8B0-CD62-5CAAE0995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05206-E96C-6D3E-9C63-268539AB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90D7D-AB70-5C40-B5B2-50694249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406CDC-CBF5-95AA-2EDC-65C5F166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8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E814-9FCE-91D2-C0AE-AD239503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6008B-208B-93BB-FAB6-C6EF58D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00AE0-8C58-FAEC-0143-A932EE5E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5B533-6C03-B307-DBBC-24947AE3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A524C-EFC5-9D66-3172-3DB3B49F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FFCAD-2B70-CFE0-DB5F-11E296B4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C1C96-3F82-FD4C-519A-4BE7089B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C4DA-FCEA-3D3F-696B-083F5155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48BE6-54EC-8FD5-B6C1-E4B661AC8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8A110-B495-9996-C6B5-33E263368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70DD5-CA88-8CBC-DE13-5A7D62F5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226B9-3AA8-032B-DE8D-6921FF5C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99172-E5C1-DE18-0DCF-39296E9A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6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5F02-487E-D7C1-2F8D-D70C9CD2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FD8ED-91D9-3295-995B-967629F57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BEC7-FEB0-7187-0CF5-C40A3D42A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8C881-FCF2-AF89-9044-540D3A00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4AE82-1C57-B6BA-F575-A0F791A3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C5808-4EF8-7745-F307-8B3A5BB5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3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CBDF6-A587-B18D-A3FF-08AD8D71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17CC7-3E3A-EDD5-B661-60CEAF47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32A9A-02B2-7BE5-421F-A3A58F261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90A06-9937-094C-9DF1-46F8A185B221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95DE8-6D74-4037-5468-A0ED6B31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F41DE-B7F2-0D21-7636-663888C27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CA28F-4BF4-0043-893A-801FD17F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2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2BE273-BE94-6DF1-1E52-77F8C2D18196}"/>
              </a:ext>
            </a:extLst>
          </p:cNvPr>
          <p:cNvSpPr txBox="1"/>
          <p:nvPr/>
        </p:nvSpPr>
        <p:spPr>
          <a:xfrm>
            <a:off x="1394122" y="2572310"/>
            <a:ext cx="5021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Desiccant Air Dryer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  Air Purification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72" y="63444"/>
            <a:ext cx="4148932" cy="730796"/>
          </a:xfrm>
          <a:prstGeom prst="rect">
            <a:avLst/>
          </a:prstGeom>
        </p:spPr>
      </p:pic>
      <p:pic>
        <p:nvPicPr>
          <p:cNvPr id="10" name="Picture 9" descr="A large grey machine with pipes&#10;&#10;AI-generated content may be incorrect.">
            <a:extLst>
              <a:ext uri="{FF2B5EF4-FFF2-40B4-BE49-F238E27FC236}">
                <a16:creationId xmlns:a16="http://schemas.microsoft.com/office/drawing/2014/main" id="{083289DE-A004-D07C-706D-AA1EFF827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34" y="1442205"/>
            <a:ext cx="4999273" cy="5285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4035" y="3884858"/>
            <a:ext cx="4601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 of Zinger Water Cooling Dryer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537E4-D50C-DE61-D668-13F469D25E6F}"/>
              </a:ext>
            </a:extLst>
          </p:cNvPr>
          <p:cNvSpPr txBox="1"/>
          <p:nvPr/>
        </p:nvSpPr>
        <p:spPr>
          <a:xfrm>
            <a:off x="189965" y="6110764"/>
            <a:ext cx="1949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>
                <a:solidFill>
                  <a:srgbClr val="3F51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Corporate Overview </a:t>
            </a:r>
          </a:p>
          <a:p>
            <a:r>
              <a:rPr lang="en-SG" sz="1400" dirty="0">
                <a:solidFill>
                  <a:srgbClr val="3F51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Updated April 2025 </a:t>
            </a:r>
            <a:endParaRPr lang="en-SG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43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pic>
        <p:nvPicPr>
          <p:cNvPr id="10" name="圖片 3">
            <a:extLst>
              <a:ext uri="{FF2B5EF4-FFF2-40B4-BE49-F238E27FC236}">
                <a16:creationId xmlns:a16="http://schemas.microsoft.com/office/drawing/2014/main" id="{9F84B14D-3DBD-A71E-176D-AA27A97C9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498" y="1395409"/>
            <a:ext cx="3114675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直線圖說文字 1 14">
            <a:extLst>
              <a:ext uri="{FF2B5EF4-FFF2-40B4-BE49-F238E27FC236}">
                <a16:creationId xmlns:a16="http://schemas.microsoft.com/office/drawing/2014/main" id="{CBAE8D6F-9966-2FD4-56AD-BE0A4AAA05FD}"/>
              </a:ext>
            </a:extLst>
          </p:cNvPr>
          <p:cNvSpPr/>
          <p:nvPr/>
        </p:nvSpPr>
        <p:spPr bwMode="auto">
          <a:xfrm>
            <a:off x="6288363" y="1198949"/>
            <a:ext cx="4967432" cy="1030288"/>
          </a:xfrm>
          <a:prstGeom prst="borderCallout1">
            <a:avLst>
              <a:gd name="adj1" fmla="val 51403"/>
              <a:gd name="adj2" fmla="val -55"/>
              <a:gd name="adj3" fmla="val 122801"/>
              <a:gd name="adj4" fmla="val -54134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EAA59084-5134-7A5A-3635-1CE7D543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38" y="1348665"/>
            <a:ext cx="3656157" cy="7516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63500"/>
          </a:sp3d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HMI</a:t>
            </a:r>
            <a:r>
              <a:rPr lang="zh-TW" altLang="en-US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ZINGER series heated dryers have the function of self-detection, and adopt PLC with HMI design.</a:t>
            </a:r>
            <a:endParaRPr lang="zh-TW" altLang="en-US" sz="1200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8">
            <a:extLst>
              <a:ext uri="{FF2B5EF4-FFF2-40B4-BE49-F238E27FC236}">
                <a16:creationId xmlns:a16="http://schemas.microsoft.com/office/drawing/2014/main" id="{E6FE985E-9360-B3BF-294B-4FC8864A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48" y="1360116"/>
            <a:ext cx="971289" cy="7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直線圖說文字 1 15">
            <a:extLst>
              <a:ext uri="{FF2B5EF4-FFF2-40B4-BE49-F238E27FC236}">
                <a16:creationId xmlns:a16="http://schemas.microsoft.com/office/drawing/2014/main" id="{C94874DE-7A62-024C-5172-1F8BEE516BBB}"/>
              </a:ext>
            </a:extLst>
          </p:cNvPr>
          <p:cNvSpPr/>
          <p:nvPr/>
        </p:nvSpPr>
        <p:spPr bwMode="auto">
          <a:xfrm>
            <a:off x="6288363" y="2403984"/>
            <a:ext cx="4967432" cy="993775"/>
          </a:xfrm>
          <a:prstGeom prst="borderCallout1">
            <a:avLst>
              <a:gd name="adj1" fmla="val 52833"/>
              <a:gd name="adj2" fmla="val -112"/>
              <a:gd name="adj3" fmla="val 22066"/>
              <a:gd name="adj4" fmla="val -4891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30">
            <a:extLst>
              <a:ext uri="{FF2B5EF4-FFF2-40B4-BE49-F238E27FC236}">
                <a16:creationId xmlns:a16="http://schemas.microsoft.com/office/drawing/2014/main" id="{77E4B5D5-D764-4202-65B2-593F17E2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8415" y="2594861"/>
            <a:ext cx="897209" cy="557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id="{FC30CB27-1E71-14FD-2DC7-3CB012F87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764" y="2497882"/>
            <a:ext cx="3459162" cy="7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Watt table: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the power consumption and the costs can be checked.</a:t>
            </a:r>
            <a:endParaRPr lang="zh-TW" altLang="en-US" sz="1200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直線圖說文字 1 20">
            <a:extLst>
              <a:ext uri="{FF2B5EF4-FFF2-40B4-BE49-F238E27FC236}">
                <a16:creationId xmlns:a16="http://schemas.microsoft.com/office/drawing/2014/main" id="{AB7762B6-861A-B9F2-DFDF-A213EA3F81CA}"/>
              </a:ext>
            </a:extLst>
          </p:cNvPr>
          <p:cNvSpPr/>
          <p:nvPr/>
        </p:nvSpPr>
        <p:spPr bwMode="auto">
          <a:xfrm>
            <a:off x="6288363" y="3596649"/>
            <a:ext cx="4967432" cy="987425"/>
          </a:xfrm>
          <a:prstGeom prst="borderCallout1">
            <a:avLst>
              <a:gd name="adj1" fmla="val 50578"/>
              <a:gd name="adj2" fmla="val 164"/>
              <a:gd name="adj3" fmla="val -99550"/>
              <a:gd name="adj4" fmla="val -5849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id="{11017073-C92F-5D97-2325-B26E7398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8415" y="3765166"/>
            <a:ext cx="834756" cy="647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9F623CC5-F516-FD1D-D29B-34B1D5FA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38" y="3684173"/>
            <a:ext cx="3459163" cy="7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Controller</a:t>
            </a:r>
            <a:r>
              <a:rPr lang="zh-TW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SG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Controlling the SCR output percentage, allows the heater to warm up and increase life time.</a:t>
            </a:r>
            <a:endParaRPr lang="zh-TW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直線圖說文字 1 23">
            <a:extLst>
              <a:ext uri="{FF2B5EF4-FFF2-40B4-BE49-F238E27FC236}">
                <a16:creationId xmlns:a16="http://schemas.microsoft.com/office/drawing/2014/main" id="{AE2B2C5B-8891-9DCF-FD2A-B8203E21989D}"/>
              </a:ext>
            </a:extLst>
          </p:cNvPr>
          <p:cNvSpPr/>
          <p:nvPr/>
        </p:nvSpPr>
        <p:spPr bwMode="auto">
          <a:xfrm>
            <a:off x="6288363" y="4777115"/>
            <a:ext cx="4967432" cy="1896660"/>
          </a:xfrm>
          <a:prstGeom prst="borderCallout1">
            <a:avLst>
              <a:gd name="adj1" fmla="val 1085"/>
              <a:gd name="adj2" fmla="val -134"/>
              <a:gd name="adj3" fmla="val -67537"/>
              <a:gd name="adj4" fmla="val -5201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1" name="Picture 31">
            <a:extLst>
              <a:ext uri="{FF2B5EF4-FFF2-40B4-BE49-F238E27FC236}">
                <a16:creationId xmlns:a16="http://schemas.microsoft.com/office/drawing/2014/main" id="{8E2C0341-A1C8-62AE-0DA1-8CB0B238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9499" y="5023044"/>
            <a:ext cx="1061010" cy="1404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id="{7CB3348D-46A1-25CE-9A0F-0AAC7CDDB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38" y="5291467"/>
            <a:ext cx="3370262" cy="7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panel: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to maintain NFB, SCR, PLC and control components</a:t>
            </a:r>
          </a:p>
        </p:txBody>
      </p:sp>
      <p:sp>
        <p:nvSpPr>
          <p:cNvPr id="23" name="直線圖說文字 1 31">
            <a:extLst>
              <a:ext uri="{FF2B5EF4-FFF2-40B4-BE49-F238E27FC236}">
                <a16:creationId xmlns:a16="http://schemas.microsoft.com/office/drawing/2014/main" id="{904DDB27-6AF3-FF73-F0F1-D9A2880312F1}"/>
              </a:ext>
            </a:extLst>
          </p:cNvPr>
          <p:cNvSpPr/>
          <p:nvPr/>
        </p:nvSpPr>
        <p:spPr bwMode="auto">
          <a:xfrm>
            <a:off x="987430" y="4777115"/>
            <a:ext cx="4904411" cy="1896659"/>
          </a:xfrm>
          <a:prstGeom prst="borderCallout1">
            <a:avLst>
              <a:gd name="adj1" fmla="val -6107"/>
              <a:gd name="adj2" fmla="val 758"/>
              <a:gd name="adj3" fmla="val -161703"/>
              <a:gd name="adj4" fmla="val 2847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4" name="圖片 2">
            <a:extLst>
              <a:ext uri="{FF2B5EF4-FFF2-40B4-BE49-F238E27FC236}">
                <a16:creationId xmlns:a16="http://schemas.microsoft.com/office/drawing/2014/main" id="{14B7F139-105B-577B-6CB5-1280D7594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447" r="13263"/>
          <a:stretch>
            <a:fillRect/>
          </a:stretch>
        </p:blipFill>
        <p:spPr bwMode="auto">
          <a:xfrm>
            <a:off x="930225" y="4835260"/>
            <a:ext cx="780368" cy="178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1">
            <a:extLst>
              <a:ext uri="{FF2B5EF4-FFF2-40B4-BE49-F238E27FC236}">
                <a16:creationId xmlns:a16="http://schemas.microsoft.com/office/drawing/2014/main" id="{B9EEFC95-AC8E-A1AF-1CFC-DF9F9420D7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45088" y="5077322"/>
            <a:ext cx="1010821" cy="11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 Box 15">
            <a:extLst>
              <a:ext uri="{FF2B5EF4-FFF2-40B4-BE49-F238E27FC236}">
                <a16:creationId xmlns:a16="http://schemas.microsoft.com/office/drawing/2014/main" id="{6AF4296D-1DC2-25A3-5219-D0A5104C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312" y="4980283"/>
            <a:ext cx="3159125" cy="14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Valve:</a:t>
            </a:r>
          </a:p>
          <a:p>
            <a:pPr eaLnBrk="1" hangingPunct="1">
              <a:spcBef>
                <a:spcPct val="50000"/>
              </a:spcBef>
            </a:pPr>
            <a:r>
              <a:rPr kumimoji="0"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eccentric pneumatic disc valve prevent the air from leaking.</a:t>
            </a:r>
            <a:endParaRPr kumimoji="0" lang="zh-TW" altLang="en-US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Switch:</a:t>
            </a:r>
          </a:p>
          <a:p>
            <a:pPr eaLnBrk="1" hangingPunct="1">
              <a:spcBef>
                <a:spcPct val="50000"/>
              </a:spcBef>
            </a:pPr>
            <a:r>
              <a:rPr kumimoji="0"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the valve position reaches the right position.</a:t>
            </a:r>
            <a:endParaRPr kumimoji="0" lang="zh-TW" altLang="en-US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753AC31D-7A2A-BD8D-60EE-680A08128443}"/>
              </a:ext>
            </a:extLst>
          </p:cNvPr>
          <p:cNvSpPr txBox="1"/>
          <p:nvPr/>
        </p:nvSpPr>
        <p:spPr>
          <a:xfrm>
            <a:off x="189965" y="781938"/>
            <a:ext cx="113383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2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039" y="1056064"/>
            <a:ext cx="3426249" cy="3682681"/>
          </a:xfrm>
          <a:prstGeom prst="rect">
            <a:avLst/>
          </a:prstGeom>
        </p:spPr>
      </p:pic>
      <p:sp>
        <p:nvSpPr>
          <p:cNvPr id="36" name="直線圖說文字 1 21">
            <a:extLst>
              <a:ext uri="{FF2B5EF4-FFF2-40B4-BE49-F238E27FC236}">
                <a16:creationId xmlns:a16="http://schemas.microsoft.com/office/drawing/2014/main" id="{C6835655-B13B-9F37-1250-1EA6F8211519}"/>
              </a:ext>
            </a:extLst>
          </p:cNvPr>
          <p:cNvSpPr/>
          <p:nvPr/>
        </p:nvSpPr>
        <p:spPr bwMode="auto">
          <a:xfrm>
            <a:off x="1289702" y="5273659"/>
            <a:ext cx="4055586" cy="1342782"/>
          </a:xfrm>
          <a:prstGeom prst="borderCallout1">
            <a:avLst>
              <a:gd name="adj1" fmla="val -2144"/>
              <a:gd name="adj2" fmla="val 19635"/>
              <a:gd name="adj3" fmla="val -243685"/>
              <a:gd name="adj4" fmla="val 5886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" name="直線圖說文字 1 17">
            <a:extLst>
              <a:ext uri="{FF2B5EF4-FFF2-40B4-BE49-F238E27FC236}">
                <a16:creationId xmlns:a16="http://schemas.microsoft.com/office/drawing/2014/main" id="{61ED0FCB-C624-C84C-1C06-A1D106D0095F}"/>
              </a:ext>
            </a:extLst>
          </p:cNvPr>
          <p:cNvSpPr/>
          <p:nvPr/>
        </p:nvSpPr>
        <p:spPr bwMode="auto">
          <a:xfrm>
            <a:off x="6236840" y="5478295"/>
            <a:ext cx="5095099" cy="1138787"/>
          </a:xfrm>
          <a:prstGeom prst="borderCallout1">
            <a:avLst>
              <a:gd name="adj1" fmla="val 4017"/>
              <a:gd name="adj2" fmla="val -1123"/>
              <a:gd name="adj3" fmla="val -199164"/>
              <a:gd name="adj4" fmla="val -4798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" name="直線圖說文字 1 8">
            <a:extLst>
              <a:ext uri="{FF2B5EF4-FFF2-40B4-BE49-F238E27FC236}">
                <a16:creationId xmlns:a16="http://schemas.microsoft.com/office/drawing/2014/main" id="{55B00C95-708A-28A7-FFF7-A69F08CCC4A5}"/>
              </a:ext>
            </a:extLst>
          </p:cNvPr>
          <p:cNvSpPr/>
          <p:nvPr/>
        </p:nvSpPr>
        <p:spPr bwMode="auto">
          <a:xfrm>
            <a:off x="6208616" y="4138200"/>
            <a:ext cx="5095099" cy="1145963"/>
          </a:xfrm>
          <a:prstGeom prst="borderCallout1">
            <a:avLst>
              <a:gd name="adj1" fmla="val 50077"/>
              <a:gd name="adj2" fmla="val -339"/>
              <a:gd name="adj3" fmla="val -21683"/>
              <a:gd name="adj4" fmla="val -2535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直線圖說文字 1 10">
            <a:extLst>
              <a:ext uri="{FF2B5EF4-FFF2-40B4-BE49-F238E27FC236}">
                <a16:creationId xmlns:a16="http://schemas.microsoft.com/office/drawing/2014/main" id="{D424B998-0694-57FA-B968-5D0AE91729E9}"/>
              </a:ext>
            </a:extLst>
          </p:cNvPr>
          <p:cNvSpPr/>
          <p:nvPr/>
        </p:nvSpPr>
        <p:spPr bwMode="auto">
          <a:xfrm>
            <a:off x="6208616" y="1182048"/>
            <a:ext cx="5095099" cy="1199794"/>
          </a:xfrm>
          <a:prstGeom prst="borderCallout1">
            <a:avLst>
              <a:gd name="adj1" fmla="val 51285"/>
              <a:gd name="adj2" fmla="val 257"/>
              <a:gd name="adj3" fmla="val 164373"/>
              <a:gd name="adj4" fmla="val -3800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圖片 1">
            <a:extLst>
              <a:ext uri="{FF2B5EF4-FFF2-40B4-BE49-F238E27FC236}">
                <a16:creationId xmlns:a16="http://schemas.microsoft.com/office/drawing/2014/main" id="{D38EE731-E2FF-26D9-325D-A0B103E3B5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20" r="13643"/>
          <a:stretch>
            <a:fillRect/>
          </a:stretch>
        </p:blipFill>
        <p:spPr bwMode="auto">
          <a:xfrm>
            <a:off x="1033880" y="4842645"/>
            <a:ext cx="1093621" cy="17873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9" name="Text Box 21">
            <a:extLst>
              <a:ext uri="{FF2B5EF4-FFF2-40B4-BE49-F238E27FC236}">
                <a16:creationId xmlns:a16="http://schemas.microsoft.com/office/drawing/2014/main" id="{AFAEA78F-811A-00D1-4CD1-85E3D97DB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043" y="5330409"/>
            <a:ext cx="3198813" cy="1213320"/>
          </a:xfrm>
          <a:prstGeom prst="rect">
            <a:avLst/>
          </a:prstGeom>
          <a:noFill/>
          <a:ln>
            <a:noFill/>
          </a:ln>
        </p:spPr>
        <p:txBody>
          <a:bodyPr wrap="square"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heaters</a:t>
            </a:r>
            <a:r>
              <a:rPr lang="zh-TW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 or INCOLOY materials, temperature resistance up to 400 ~ 800 ° C, good thermal conductivity.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INTELLIGENT CONTROL</a:t>
            </a:r>
          </a:p>
        </p:txBody>
      </p:sp>
      <p:pic>
        <p:nvPicPr>
          <p:cNvPr id="20" name="圖片 1">
            <a:extLst>
              <a:ext uri="{FF2B5EF4-FFF2-40B4-BE49-F238E27FC236}">
                <a16:creationId xmlns:a16="http://schemas.microsoft.com/office/drawing/2014/main" id="{FA042810-D855-575F-4B77-0B89AFF15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82" y="1506388"/>
            <a:ext cx="1450452" cy="61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直線圖說文字 1 9">
            <a:extLst>
              <a:ext uri="{FF2B5EF4-FFF2-40B4-BE49-F238E27FC236}">
                <a16:creationId xmlns:a16="http://schemas.microsoft.com/office/drawing/2014/main" id="{F5572518-5C37-8265-FA4B-2CEB3E5D198D}"/>
              </a:ext>
            </a:extLst>
          </p:cNvPr>
          <p:cNvSpPr/>
          <p:nvPr/>
        </p:nvSpPr>
        <p:spPr bwMode="auto">
          <a:xfrm>
            <a:off x="6208616" y="2607652"/>
            <a:ext cx="5095099" cy="1321721"/>
          </a:xfrm>
          <a:prstGeom prst="borderCallout1">
            <a:avLst>
              <a:gd name="adj1" fmla="val 51368"/>
              <a:gd name="adj2" fmla="val -435"/>
              <a:gd name="adj3" fmla="val 100308"/>
              <a:gd name="adj4" fmla="val -2853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306" tIns="52153" rIns="104306" bIns="52153"/>
          <a:lstStyle/>
          <a:p>
            <a:pPr algn="ctr" eaLnBrk="1" hangingPunct="1">
              <a:defRPr/>
            </a:pPr>
            <a:endParaRPr kumimoji="0" lang="zh-TW" alt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3" name="圖片 2">
            <a:extLst>
              <a:ext uri="{FF2B5EF4-FFF2-40B4-BE49-F238E27FC236}">
                <a16:creationId xmlns:a16="http://schemas.microsoft.com/office/drawing/2014/main" id="{838A98BE-BFBB-226B-380C-CE06E010FE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4427"/>
          <a:stretch>
            <a:fillRect/>
          </a:stretch>
        </p:blipFill>
        <p:spPr bwMode="auto">
          <a:xfrm rot="420000">
            <a:off x="6442012" y="3018721"/>
            <a:ext cx="855902" cy="70580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DCF9FC91-F5D1-9320-CE78-AFBBE465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2917" y="4275781"/>
            <a:ext cx="488863" cy="44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1">
            <a:extLst>
              <a:ext uri="{FF2B5EF4-FFF2-40B4-BE49-F238E27FC236}">
                <a16:creationId xmlns:a16="http://schemas.microsoft.com/office/drawing/2014/main" id="{961115B0-B00E-28C3-4C5E-0426D288ED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647" t="37504" r="2647" b="-1427"/>
          <a:stretch/>
        </p:blipFill>
        <p:spPr bwMode="auto">
          <a:xfrm>
            <a:off x="6322185" y="4805496"/>
            <a:ext cx="697961" cy="47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E1B39276-53EB-B04B-5523-F5E04194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1278" y="4429229"/>
            <a:ext cx="462283" cy="66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DF747A82-3565-F86C-A29B-0521A3584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390" y="4343708"/>
            <a:ext cx="3489896" cy="7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Condensate Auto Drain Trap</a:t>
            </a:r>
            <a:r>
              <a:rPr lang="zh-TW" altLang="en-US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drain without air, save valuable CDA.  Increase life time.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FEC3F99A-8740-0EF7-7957-19087695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390" y="1341074"/>
            <a:ext cx="3489325" cy="9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 heat utilization of energy-saving device patent</a:t>
            </a:r>
            <a:r>
              <a:rPr lang="zh-TW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endParaRPr lang="en-SG" altLang="zh-TW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saving energy </a:t>
            </a:r>
            <a:r>
              <a:rPr lang="zh-TW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≧ </a:t>
            </a: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efficiently,  better than other same types of dryers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0268345E-57C8-4D3B-F933-EF5463BB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390" y="2670572"/>
            <a:ext cx="3398838" cy="12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 point meter: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standard configuration for monitoring hot end-exhaust quality.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needle valve is installed at the inlet and outlet to ensure pressure dew point.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3">
            <a:extLst>
              <a:ext uri="{FF2B5EF4-FFF2-40B4-BE49-F238E27FC236}">
                <a16:creationId xmlns:a16="http://schemas.microsoft.com/office/drawing/2014/main" id="{9F00EDEB-F355-41F1-1229-9395BFB3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72882" y="5478295"/>
            <a:ext cx="718910" cy="107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">
            <a:extLst>
              <a:ext uri="{FF2B5EF4-FFF2-40B4-BE49-F238E27FC236}">
                <a16:creationId xmlns:a16="http://schemas.microsoft.com/office/drawing/2014/main" id="{AF89F43E-953F-F894-7B20-3A733BA2A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33" y="5650235"/>
            <a:ext cx="891473" cy="7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0">
            <a:extLst>
              <a:ext uri="{FF2B5EF4-FFF2-40B4-BE49-F238E27FC236}">
                <a16:creationId xmlns:a16="http://schemas.microsoft.com/office/drawing/2014/main" id="{A6F33E22-DFF3-3502-A9E4-22110C71F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228" y="5764195"/>
            <a:ext cx="3246438" cy="56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Blower or booster</a:t>
            </a:r>
            <a:r>
              <a:rPr lang="zh-TW" altLang="en-US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1200" b="1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model requirements</a:t>
            </a:r>
            <a:endParaRPr lang="zh-TW" altLang="en-US" sz="12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44" name="文本框 11">
            <a:extLst>
              <a:ext uri="{FF2B5EF4-FFF2-40B4-BE49-F238E27FC236}">
                <a16:creationId xmlns:a16="http://schemas.microsoft.com/office/drawing/2014/main" id="{753AC31D-7A2A-BD8D-60EE-680A08128443}"/>
              </a:ext>
            </a:extLst>
          </p:cNvPr>
          <p:cNvSpPr txBox="1"/>
          <p:nvPr/>
        </p:nvSpPr>
        <p:spPr>
          <a:xfrm>
            <a:off x="189965" y="781938"/>
            <a:ext cx="113383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9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469" y="3043045"/>
            <a:ext cx="2831976" cy="30085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69" y="1645699"/>
            <a:ext cx="3200903" cy="3116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965" y="792117"/>
            <a:ext cx="463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Zinger W-Type Dryer Yearly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Consumable Parts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98858"/>
              </p:ext>
            </p:extLst>
          </p:nvPr>
        </p:nvGraphicFramePr>
        <p:xfrm>
          <a:off x="815299" y="2047564"/>
          <a:ext cx="4252236" cy="37909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638">
                  <a:extLst>
                    <a:ext uri="{9D8B030D-6E8A-4147-A177-3AD203B41FA5}">
                      <a16:colId xmlns:a16="http://schemas.microsoft.com/office/drawing/2014/main" val="918426385"/>
                    </a:ext>
                  </a:extLst>
                </a:gridCol>
                <a:gridCol w="2193732">
                  <a:extLst>
                    <a:ext uri="{9D8B030D-6E8A-4147-A177-3AD203B41FA5}">
                      <a16:colId xmlns:a16="http://schemas.microsoft.com/office/drawing/2014/main" val="1273629388"/>
                    </a:ext>
                  </a:extLst>
                </a:gridCol>
                <a:gridCol w="1389866">
                  <a:extLst>
                    <a:ext uri="{9D8B030D-6E8A-4147-A177-3AD203B41FA5}">
                      <a16:colId xmlns:a16="http://schemas.microsoft.com/office/drawing/2014/main" val="1547648612"/>
                    </a:ext>
                  </a:extLst>
                </a:gridCol>
              </a:tblGrid>
              <a:tr h="329647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</a:rPr>
                        <a:t>No</a:t>
                      </a:r>
                      <a:endParaRPr lang="en-SG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SG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Q'ty</a:t>
                      </a:r>
                      <a:endParaRPr lang="en-SG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27530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Muffler 1/2"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56334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</a:rPr>
                        <a:t>2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Solenoid Valve Muffler 1/4"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945571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3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Air Control Filter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06833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4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Intake Filter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455718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5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Filter (for dew point meter)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609972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6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Pre-filter Element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34176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7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After-filter Element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40306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</a:rPr>
                        <a:t>8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2.5" (Butterfly Valve)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675440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9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3" (Butterfly Valve)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080615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10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4" (Butterfly Valve)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98637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11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(65A*10K)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42359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12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(80A*10K)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85072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13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(80A* 16K)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508142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14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(100A*10K)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529032"/>
                  </a:ext>
                </a:extLst>
              </a:tr>
              <a:tr h="230753"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>
                          <a:effectLst/>
                        </a:rPr>
                        <a:t>15</a:t>
                      </a:r>
                      <a:endParaRPr lang="en-SG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Gasket (100A* 16K)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38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0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965" y="779443"/>
            <a:ext cx="490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Yearly PM Field Service and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Inspection &amp; Checklist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31" y="1782263"/>
            <a:ext cx="4602879" cy="4578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512">
            <a:off x="6351654" y="2402772"/>
            <a:ext cx="4417439" cy="36904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40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 flipV="1">
            <a:off x="1723731" y="2127178"/>
            <a:ext cx="1738529" cy="111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/>
          <p:cNvSpPr/>
          <p:nvPr/>
        </p:nvSpPr>
        <p:spPr>
          <a:xfrm>
            <a:off x="1723731" y="2217066"/>
            <a:ext cx="1738529" cy="42956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6445" y="2971848"/>
            <a:ext cx="145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&amp; Taiwan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749" y="2253895"/>
            <a:ext cx="581989" cy="3650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449" y="2387045"/>
            <a:ext cx="541916" cy="15021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9081140" y="3368946"/>
            <a:ext cx="785005" cy="3881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-40°C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6086" y="1828669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Singapore </a:t>
            </a:r>
          </a:p>
        </p:txBody>
      </p:sp>
      <p:sp>
        <p:nvSpPr>
          <p:cNvPr id="25" name="Oval 24"/>
          <p:cNvSpPr/>
          <p:nvPr/>
        </p:nvSpPr>
        <p:spPr>
          <a:xfrm>
            <a:off x="3678971" y="2254393"/>
            <a:ext cx="818586" cy="3836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-70°C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731" y="3295291"/>
            <a:ext cx="6896469" cy="3223863"/>
          </a:xfrm>
          <a:prstGeom prst="rect">
            <a:avLst/>
          </a:prstGeom>
        </p:spPr>
      </p:pic>
      <p:sp>
        <p:nvSpPr>
          <p:cNvPr id="23" name="Hexagon 22"/>
          <p:cNvSpPr/>
          <p:nvPr/>
        </p:nvSpPr>
        <p:spPr>
          <a:xfrm>
            <a:off x="4385438" y="2252434"/>
            <a:ext cx="961450" cy="358827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14 Dryers</a:t>
            </a:r>
          </a:p>
        </p:txBody>
      </p:sp>
      <p:sp>
        <p:nvSpPr>
          <p:cNvPr id="27" name="Oval 26"/>
          <p:cNvSpPr/>
          <p:nvPr/>
        </p:nvSpPr>
        <p:spPr>
          <a:xfrm>
            <a:off x="9081140" y="4208516"/>
            <a:ext cx="785005" cy="3881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-70°C</a:t>
            </a:r>
          </a:p>
        </p:txBody>
      </p:sp>
      <p:sp>
        <p:nvSpPr>
          <p:cNvPr id="30" name="Oval 29"/>
          <p:cNvSpPr/>
          <p:nvPr/>
        </p:nvSpPr>
        <p:spPr>
          <a:xfrm>
            <a:off x="9081140" y="5067246"/>
            <a:ext cx="785005" cy="3881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-80°C</a:t>
            </a:r>
          </a:p>
        </p:txBody>
      </p:sp>
      <p:sp>
        <p:nvSpPr>
          <p:cNvPr id="31" name="Oval 30"/>
          <p:cNvSpPr/>
          <p:nvPr/>
        </p:nvSpPr>
        <p:spPr>
          <a:xfrm>
            <a:off x="9081140" y="5895769"/>
            <a:ext cx="785005" cy="3881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-90°C</a:t>
            </a:r>
          </a:p>
        </p:txBody>
      </p:sp>
      <p:sp>
        <p:nvSpPr>
          <p:cNvPr id="35" name="Hexagon 34"/>
          <p:cNvSpPr/>
          <p:nvPr/>
        </p:nvSpPr>
        <p:spPr>
          <a:xfrm>
            <a:off x="9768715" y="3401937"/>
            <a:ext cx="961450" cy="358827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280++ Dryers</a:t>
            </a:r>
          </a:p>
        </p:txBody>
      </p:sp>
      <p:sp>
        <p:nvSpPr>
          <p:cNvPr id="36" name="Hexagon 35"/>
          <p:cNvSpPr/>
          <p:nvPr/>
        </p:nvSpPr>
        <p:spPr>
          <a:xfrm>
            <a:off x="9768715" y="4220684"/>
            <a:ext cx="961450" cy="358827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293++ Dryers</a:t>
            </a:r>
          </a:p>
        </p:txBody>
      </p:sp>
      <p:sp>
        <p:nvSpPr>
          <p:cNvPr id="37" name="Hexagon 36"/>
          <p:cNvSpPr/>
          <p:nvPr/>
        </p:nvSpPr>
        <p:spPr>
          <a:xfrm>
            <a:off x="9768715" y="5079398"/>
            <a:ext cx="961450" cy="358827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214++ Dryers</a:t>
            </a:r>
          </a:p>
        </p:txBody>
      </p:sp>
      <p:sp>
        <p:nvSpPr>
          <p:cNvPr id="38" name="Hexagon 37"/>
          <p:cNvSpPr/>
          <p:nvPr/>
        </p:nvSpPr>
        <p:spPr>
          <a:xfrm>
            <a:off x="9768715" y="5925130"/>
            <a:ext cx="961450" cy="358827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dirty="0">
                <a:solidFill>
                  <a:schemeClr val="tx1"/>
                </a:solidFill>
              </a:rPr>
              <a:t>24 Dryers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071" y="809605"/>
            <a:ext cx="2285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References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21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/>
          <p:cNvSpPr txBox="1"/>
          <p:nvPr/>
        </p:nvSpPr>
        <p:spPr>
          <a:xfrm>
            <a:off x="8174966" y="5471739"/>
            <a:ext cx="38638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dern No. 20" panose="02070704070505020303" pitchFamily="18" charset="0"/>
                <a:ea typeface="微软雅黑"/>
              </a:rPr>
              <a:t>Thank You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419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dern No. 20" panose="02070704070505020303" pitchFamily="18" charset="0"/>
              <a:ea typeface="微软雅黑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4" y="5635714"/>
            <a:ext cx="910682" cy="905679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1740351" y="5602044"/>
            <a:ext cx="36657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b="1" dirty="0"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</a:rPr>
              <a:t>Quan-Yang Machinery Co.,Ltd.</a:t>
            </a:r>
          </a:p>
          <a:p>
            <a:pPr lvl="0">
              <a:defRPr/>
            </a:pPr>
            <a:r>
              <a:rPr lang="en-US" altLang="zh-TW" b="1" dirty="0">
                <a:effectLst>
                  <a:outerShdw blurRad="419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</a:rPr>
              <a:t>Zinger Heated Dryer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4" y="0"/>
            <a:ext cx="11431266" cy="540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751162" y="607972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Tainan Head Office: B, No. 398,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Anxin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5th Road, Annan District, Tainan City</a:t>
            </a:r>
          </a:p>
        </p:txBody>
      </p:sp>
    </p:spTree>
    <p:extLst>
      <p:ext uri="{BB962C8B-B14F-4D97-AF65-F5344CB8AC3E}">
        <p14:creationId xmlns:p14="http://schemas.microsoft.com/office/powerpoint/2010/main" val="141303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926" y="805647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Milestones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954361" y="762392"/>
            <a:ext cx="4313" cy="267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885351" y="945624"/>
            <a:ext cx="138020" cy="1429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54361" y="1134121"/>
            <a:ext cx="0" cy="429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1140" y="1017078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7138" y="86318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2826" y="1088532"/>
            <a:ext cx="4045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established, Air cooling models launched.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87481" y="1492310"/>
            <a:ext cx="138020" cy="1429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4841440" y="1407049"/>
            <a:ext cx="537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90465" y="1619368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exceeded 100 units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351560" y="1566687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1" idx="4"/>
          </p:cNvCxnSpPr>
          <p:nvPr/>
        </p:nvCxnSpPr>
        <p:spPr>
          <a:xfrm>
            <a:off x="5950045" y="1733696"/>
            <a:ext cx="6447" cy="55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887482" y="2148031"/>
            <a:ext cx="138020" cy="1429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62990" y="2376197"/>
            <a:ext cx="0" cy="51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902616" y="2821618"/>
            <a:ext cx="138020" cy="1429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4" name="Straight Connector 33"/>
          <p:cNvCxnSpPr/>
          <p:nvPr/>
        </p:nvCxnSpPr>
        <p:spPr>
          <a:xfrm>
            <a:off x="5962990" y="3055276"/>
            <a:ext cx="4316" cy="590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902616" y="3508513"/>
            <a:ext cx="138020" cy="1429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6" name="Straight Connector 35"/>
          <p:cNvCxnSpPr/>
          <p:nvPr/>
        </p:nvCxnSpPr>
        <p:spPr>
          <a:xfrm>
            <a:off x="5971626" y="3758854"/>
            <a:ext cx="4316" cy="590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909085" y="4222081"/>
            <a:ext cx="138020" cy="1429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8" name="Straight Connector 37"/>
          <p:cNvCxnSpPr/>
          <p:nvPr/>
        </p:nvCxnSpPr>
        <p:spPr>
          <a:xfrm>
            <a:off x="5975937" y="4496271"/>
            <a:ext cx="4316" cy="590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902616" y="4987955"/>
            <a:ext cx="138020" cy="14290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TextBox 39"/>
          <p:cNvSpPr txBox="1"/>
          <p:nvPr/>
        </p:nvSpPr>
        <p:spPr>
          <a:xfrm>
            <a:off x="6587137" y="204964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101140" y="2219485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32046" y="28930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29937" y="3579967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351560" y="4293535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147175" y="5059409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07821" y="271643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87139" y="2302841"/>
            <a:ext cx="5679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(Zero purge) and compression heat recovery models launched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89860" y="2927765"/>
            <a:ext cx="3943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for the Industrial Development Bureau and the Industrial Technology Research Institute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 and Carbon Reduction Service Team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5962990" y="5221707"/>
            <a:ext cx="4316" cy="590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902616" y="5759967"/>
            <a:ext cx="138020" cy="1429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53" name="Straight Connector 52"/>
          <p:cNvCxnSpPr/>
          <p:nvPr/>
        </p:nvCxnSpPr>
        <p:spPr>
          <a:xfrm>
            <a:off x="5378510" y="5831421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04375" y="34120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604375" y="3649500"/>
            <a:ext cx="54451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exceeded 500 units</a:t>
            </a:r>
            <a:b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Suzhou Shang Yang Purification Equipment Co., Ltd. &amp; Manufacturing Center established.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29189" y="4351913"/>
            <a:ext cx="4394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factory expansion completed 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Xinji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Industrial Park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07820" y="41211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18473" y="5130863"/>
            <a:ext cx="353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Singapore Branch was established.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8473" y="490552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69615" y="5902875"/>
            <a:ext cx="3906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target of 1000 units achieved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 industry market share exceeds 70%</a:t>
            </a: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51056" y="565685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6602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/>
          <a:stretch/>
        </p:blipFill>
        <p:spPr>
          <a:xfrm>
            <a:off x="4952010" y="1820242"/>
            <a:ext cx="6496023" cy="3777308"/>
          </a:xfrm>
          <a:custGeom>
            <a:avLst/>
            <a:gdLst>
              <a:gd name="connsiteX0" fmla="*/ 0 w 7402285"/>
              <a:gd name="connsiteY0" fmla="*/ 0 h 3976914"/>
              <a:gd name="connsiteX1" fmla="*/ 7402285 w 7402285"/>
              <a:gd name="connsiteY1" fmla="*/ 0 h 3976914"/>
              <a:gd name="connsiteX2" fmla="*/ 7402285 w 7402285"/>
              <a:gd name="connsiteY2" fmla="*/ 3976914 h 3976914"/>
              <a:gd name="connsiteX3" fmla="*/ 0 w 7402285"/>
              <a:gd name="connsiteY3" fmla="*/ 3976914 h 397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2285" h="3976914">
                <a:moveTo>
                  <a:pt x="0" y="0"/>
                </a:moveTo>
                <a:lnTo>
                  <a:pt x="7402285" y="0"/>
                </a:lnTo>
                <a:lnTo>
                  <a:pt x="7402285" y="3976914"/>
                </a:lnTo>
                <a:lnTo>
                  <a:pt x="0" y="3976914"/>
                </a:lnTo>
                <a:close/>
              </a:path>
            </a:pathLst>
          </a:custGeom>
        </p:spPr>
      </p:pic>
      <p:sp>
        <p:nvSpPr>
          <p:cNvPr id="12" name="矩形 6"/>
          <p:cNvSpPr/>
          <p:nvPr/>
        </p:nvSpPr>
        <p:spPr>
          <a:xfrm>
            <a:off x="768703" y="1959599"/>
            <a:ext cx="4526445" cy="349859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本框 11"/>
          <p:cNvSpPr txBox="1"/>
          <p:nvPr/>
        </p:nvSpPr>
        <p:spPr>
          <a:xfrm>
            <a:off x="189965" y="804151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Philosophy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11840" y="2368916"/>
            <a:ext cx="403860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Philosophy</a:t>
            </a:r>
            <a:endParaRPr lang="en-US" altLang="zh-TW" sz="2000" b="1" dirty="0">
              <a:solidFill>
                <a:srgbClr val="002060"/>
              </a:solidFill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Energy-Saving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Eco-Friendly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Fulfillment of Requirements</a:t>
            </a:r>
          </a:p>
          <a:p>
            <a:pPr algn="just">
              <a:lnSpc>
                <a:spcPct val="12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Policy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Performance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Quality Standards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Satisfaction</a:t>
            </a:r>
          </a:p>
        </p:txBody>
      </p:sp>
      <p:sp>
        <p:nvSpPr>
          <p:cNvPr id="22" name="Oval 21"/>
          <p:cNvSpPr/>
          <p:nvPr/>
        </p:nvSpPr>
        <p:spPr>
          <a:xfrm>
            <a:off x="1180559" y="3178524"/>
            <a:ext cx="119923" cy="1187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Oval 23"/>
          <p:cNvSpPr/>
          <p:nvPr/>
        </p:nvSpPr>
        <p:spPr>
          <a:xfrm>
            <a:off x="1180557" y="4122793"/>
            <a:ext cx="119923" cy="1187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/>
          <p:cNvSpPr/>
          <p:nvPr/>
        </p:nvSpPr>
        <p:spPr>
          <a:xfrm>
            <a:off x="1180559" y="4413679"/>
            <a:ext cx="119923" cy="1187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/>
          <p:cNvSpPr/>
          <p:nvPr/>
        </p:nvSpPr>
        <p:spPr>
          <a:xfrm>
            <a:off x="1180558" y="4712096"/>
            <a:ext cx="119923" cy="1187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Oval 26"/>
          <p:cNvSpPr/>
          <p:nvPr/>
        </p:nvSpPr>
        <p:spPr>
          <a:xfrm>
            <a:off x="1180557" y="2880107"/>
            <a:ext cx="119923" cy="1187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Oval 27"/>
          <p:cNvSpPr/>
          <p:nvPr/>
        </p:nvSpPr>
        <p:spPr>
          <a:xfrm>
            <a:off x="1180557" y="3457089"/>
            <a:ext cx="119923" cy="1187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563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grpSp>
        <p:nvGrpSpPr>
          <p:cNvPr id="8" name="群組 3"/>
          <p:cNvGrpSpPr/>
          <p:nvPr/>
        </p:nvGrpSpPr>
        <p:grpSpPr>
          <a:xfrm>
            <a:off x="6317271" y="1747754"/>
            <a:ext cx="5746393" cy="3890458"/>
            <a:chOff x="6064747" y="1546847"/>
            <a:chExt cx="5746393" cy="4238912"/>
          </a:xfrm>
        </p:grpSpPr>
        <p:sp>
          <p:nvSpPr>
            <p:cNvPr id="24" name="文本框 11"/>
            <p:cNvSpPr txBox="1"/>
            <p:nvPr/>
          </p:nvSpPr>
          <p:spPr>
            <a:xfrm>
              <a:off x="6064747" y="1546847"/>
              <a:ext cx="4838479" cy="368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Manufacturing of Heated Dryer</a:t>
              </a:r>
              <a:endParaRPr lang="zh-CN" altLang="en-US" sz="1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6064747" y="2544505"/>
              <a:ext cx="4457619" cy="368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Modification of Heatless</a:t>
              </a:r>
              <a:r>
                <a:rPr lang="zh-TW" altLang="en-US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Dryer</a:t>
              </a:r>
              <a:endParaRPr lang="zh-CN" altLang="en-US" sz="1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23"/>
            <p:cNvSpPr txBox="1"/>
            <p:nvPr/>
          </p:nvSpPr>
          <p:spPr>
            <a:xfrm>
              <a:off x="6064747" y="3493173"/>
              <a:ext cx="5746393" cy="368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Installing</a:t>
              </a:r>
              <a:r>
                <a:rPr lang="zh-CN" altLang="en-US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atented of Energy Saving Device</a:t>
              </a:r>
              <a:endParaRPr lang="zh-CN" altLang="en-US" sz="1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8"/>
            <p:cNvSpPr txBox="1"/>
            <p:nvPr/>
          </p:nvSpPr>
          <p:spPr>
            <a:xfrm>
              <a:off x="6064747" y="4332792"/>
              <a:ext cx="5149764" cy="6371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Repair, Maintenance, Parts-Replacing of Heated Dryer (24/7 on call service)</a:t>
              </a:r>
              <a:endParaRPr lang="zh-CN" altLang="en-US" sz="1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1"/>
            <p:cNvSpPr txBox="1"/>
            <p:nvPr/>
          </p:nvSpPr>
          <p:spPr>
            <a:xfrm>
              <a:off x="6064747" y="5416882"/>
              <a:ext cx="5412410" cy="368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Planning, Design</a:t>
              </a:r>
              <a:r>
                <a:rPr lang="zh-TW" altLang="en-US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r>
                <a:rPr lang="zh-TW" altLang="en-US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b="1" dirty="0">
                  <a:solidFill>
                    <a:srgbClr val="282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 CDA System</a:t>
              </a:r>
              <a:endParaRPr lang="zh-TW" altLang="en-US" sz="1600" b="1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C495504-9B1A-FDE9-0AC5-21D50B974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8" y="1512443"/>
            <a:ext cx="4167755" cy="46442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9965" y="802441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Scope</a:t>
            </a:r>
          </a:p>
        </p:txBody>
      </p:sp>
      <p:sp>
        <p:nvSpPr>
          <p:cNvPr id="2" name="Oval 1"/>
          <p:cNvSpPr/>
          <p:nvPr/>
        </p:nvSpPr>
        <p:spPr>
          <a:xfrm>
            <a:off x="5692869" y="1714069"/>
            <a:ext cx="418247" cy="40592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5692868" y="3500399"/>
            <a:ext cx="418247" cy="40592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5692868" y="5265972"/>
            <a:ext cx="418247" cy="40592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692868" y="2629715"/>
            <a:ext cx="418247" cy="4059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5692868" y="4395288"/>
            <a:ext cx="418247" cy="4059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77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68" y="1809903"/>
            <a:ext cx="3064063" cy="433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9965" y="830755"/>
            <a:ext cx="3946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Certification</a:t>
            </a:r>
          </a:p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for stable production quality</a:t>
            </a:r>
          </a:p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ISO9001:2015</a:t>
            </a:r>
          </a:p>
        </p:txBody>
      </p:sp>
    </p:spTree>
    <p:extLst>
      <p:ext uri="{BB962C8B-B14F-4D97-AF65-F5344CB8AC3E}">
        <p14:creationId xmlns:p14="http://schemas.microsoft.com/office/powerpoint/2010/main" val="135757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069147"/>
              </p:ext>
            </p:extLst>
          </p:nvPr>
        </p:nvGraphicFramePr>
        <p:xfrm>
          <a:off x="1519226" y="1235789"/>
          <a:ext cx="9187125" cy="2421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3833">
                  <a:extLst>
                    <a:ext uri="{9D8B030D-6E8A-4147-A177-3AD203B41FA5}">
                      <a16:colId xmlns:a16="http://schemas.microsoft.com/office/drawing/2014/main" val="251137151"/>
                    </a:ext>
                  </a:extLst>
                </a:gridCol>
                <a:gridCol w="3259541">
                  <a:extLst>
                    <a:ext uri="{9D8B030D-6E8A-4147-A177-3AD203B41FA5}">
                      <a16:colId xmlns:a16="http://schemas.microsoft.com/office/drawing/2014/main" val="668946236"/>
                    </a:ext>
                  </a:extLst>
                </a:gridCol>
                <a:gridCol w="1527897">
                  <a:extLst>
                    <a:ext uri="{9D8B030D-6E8A-4147-A177-3AD203B41FA5}">
                      <a16:colId xmlns:a16="http://schemas.microsoft.com/office/drawing/2014/main" val="1872600734"/>
                    </a:ext>
                  </a:extLst>
                </a:gridCol>
                <a:gridCol w="1525854">
                  <a:extLst>
                    <a:ext uri="{9D8B030D-6E8A-4147-A177-3AD203B41FA5}">
                      <a16:colId xmlns:a16="http://schemas.microsoft.com/office/drawing/2014/main" val="3533364561"/>
                    </a:ext>
                  </a:extLst>
                </a:gridCol>
              </a:tblGrid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Model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 VEHDD 2217</a:t>
                      </a:r>
                      <a:endParaRPr lang="en-SG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ZIN100WH (Water cooling -Zero Purge)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958654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Flowrate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 CMH</a:t>
                      </a:r>
                      <a:endParaRPr lang="en-SG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 CMH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245382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Dryer Inlet Temperature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30.5 ˚C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 ˚C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4047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Dryer Inlet Pressure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 kg/cm2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 kg/cm2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742472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Outlet dew point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 ˚C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 ˚C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593154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Heater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Info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45.7 kW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73655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Blower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Info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 HP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 kW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71166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Ave. power consumption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61.9 kW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 kW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815479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Chiller Power Consumption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22.00 kW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172167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Ave. CDA consumption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0.0 %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0.0 %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245295"/>
                  </a:ext>
                </a:extLst>
              </a:tr>
              <a:tr h="22010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Desiccant volume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kg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6751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98006"/>
              </p:ext>
            </p:extLst>
          </p:nvPr>
        </p:nvGraphicFramePr>
        <p:xfrm>
          <a:off x="2085211" y="6116167"/>
          <a:ext cx="8055156" cy="660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7927">
                  <a:extLst>
                    <a:ext uri="{9D8B030D-6E8A-4147-A177-3AD203B41FA5}">
                      <a16:colId xmlns:a16="http://schemas.microsoft.com/office/drawing/2014/main" val="428307756"/>
                    </a:ext>
                  </a:extLst>
                </a:gridCol>
                <a:gridCol w="2648309">
                  <a:extLst>
                    <a:ext uri="{9D8B030D-6E8A-4147-A177-3AD203B41FA5}">
                      <a16:colId xmlns:a16="http://schemas.microsoft.com/office/drawing/2014/main" val="938994497"/>
                    </a:ext>
                  </a:extLst>
                </a:gridCol>
                <a:gridCol w="2818920">
                  <a:extLst>
                    <a:ext uri="{9D8B030D-6E8A-4147-A177-3AD203B41FA5}">
                      <a16:colId xmlns:a16="http://schemas.microsoft.com/office/drawing/2014/main" val="1219825099"/>
                    </a:ext>
                  </a:extLst>
                </a:gridCol>
              </a:tblGrid>
              <a:tr h="172529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Electricity fee 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SGD/kWh</a:t>
                      </a:r>
                      <a:endParaRPr lang="en-SG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105944"/>
                  </a:ext>
                </a:extLst>
              </a:tr>
              <a:tr h="233879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Cooling water cost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kW/m3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607384"/>
                  </a:ext>
                </a:extLst>
              </a:tr>
              <a:tr h="172529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Chilled water cost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kW/m3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5627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902315"/>
              </p:ext>
            </p:extLst>
          </p:nvPr>
        </p:nvGraphicFramePr>
        <p:xfrm>
          <a:off x="1516858" y="3730397"/>
          <a:ext cx="9178426" cy="1171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2614">
                  <a:extLst>
                    <a:ext uri="{9D8B030D-6E8A-4147-A177-3AD203B41FA5}">
                      <a16:colId xmlns:a16="http://schemas.microsoft.com/office/drawing/2014/main" val="752471116"/>
                    </a:ext>
                  </a:extLst>
                </a:gridCol>
                <a:gridCol w="1797142">
                  <a:extLst>
                    <a:ext uri="{9D8B030D-6E8A-4147-A177-3AD203B41FA5}">
                      <a16:colId xmlns:a16="http://schemas.microsoft.com/office/drawing/2014/main" val="661361986"/>
                    </a:ext>
                  </a:extLst>
                </a:gridCol>
                <a:gridCol w="1495745">
                  <a:extLst>
                    <a:ext uri="{9D8B030D-6E8A-4147-A177-3AD203B41FA5}">
                      <a16:colId xmlns:a16="http://schemas.microsoft.com/office/drawing/2014/main" val="3912244725"/>
                    </a:ext>
                  </a:extLst>
                </a:gridCol>
                <a:gridCol w="1541792">
                  <a:extLst>
                    <a:ext uri="{9D8B030D-6E8A-4147-A177-3AD203B41FA5}">
                      <a16:colId xmlns:a16="http://schemas.microsoft.com/office/drawing/2014/main" val="2798869688"/>
                    </a:ext>
                  </a:extLst>
                </a:gridCol>
                <a:gridCol w="1461133">
                  <a:extLst>
                    <a:ext uri="{9D8B030D-6E8A-4147-A177-3AD203B41FA5}">
                      <a16:colId xmlns:a16="http://schemas.microsoft.com/office/drawing/2014/main" val="2455087823"/>
                    </a:ext>
                  </a:extLst>
                </a:gridCol>
              </a:tblGrid>
              <a:tr h="321650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OPEX (Power)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860197"/>
                  </a:ext>
                </a:extLst>
              </a:tr>
              <a:tr h="316533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Power Consumption (kWh)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61.9 * 24h *365d = 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542,244.00 kW/Y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 * 24h *365d =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234,768.00 kW/Y</a:t>
                      </a:r>
                      <a:endParaRPr lang="en-SG" sz="1400" b="0" i="0" u="none" strike="noStrike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645158"/>
                  </a:ext>
                </a:extLst>
              </a:tr>
              <a:tr h="263167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Chiller Power consumption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kW*24h*365d=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192,720.00 kW/Y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120834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 Power consumption(kWh)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542,244.00 kW / Year</a:t>
                      </a:r>
                      <a:endParaRPr lang="en-SG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427,488.00 kW / Year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24195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898573"/>
              </p:ext>
            </p:extLst>
          </p:nvPr>
        </p:nvGraphicFramePr>
        <p:xfrm>
          <a:off x="1516858" y="4975666"/>
          <a:ext cx="9178425" cy="1017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6408">
                  <a:extLst>
                    <a:ext uri="{9D8B030D-6E8A-4147-A177-3AD203B41FA5}">
                      <a16:colId xmlns:a16="http://schemas.microsoft.com/office/drawing/2014/main" val="2715441984"/>
                    </a:ext>
                  </a:extLst>
                </a:gridCol>
                <a:gridCol w="3276821">
                  <a:extLst>
                    <a:ext uri="{9D8B030D-6E8A-4147-A177-3AD203B41FA5}">
                      <a16:colId xmlns:a16="http://schemas.microsoft.com/office/drawing/2014/main" val="4273960371"/>
                    </a:ext>
                  </a:extLst>
                </a:gridCol>
                <a:gridCol w="1600074">
                  <a:extLst>
                    <a:ext uri="{9D8B030D-6E8A-4147-A177-3AD203B41FA5}">
                      <a16:colId xmlns:a16="http://schemas.microsoft.com/office/drawing/2014/main" val="2847198973"/>
                    </a:ext>
                  </a:extLst>
                </a:gridCol>
                <a:gridCol w="1395122">
                  <a:extLst>
                    <a:ext uri="{9D8B030D-6E8A-4147-A177-3AD203B41FA5}">
                      <a16:colId xmlns:a16="http://schemas.microsoft.com/office/drawing/2014/main" val="2728923672"/>
                    </a:ext>
                  </a:extLst>
                </a:gridCol>
              </a:tblGrid>
              <a:tr h="245936">
                <a:tc>
                  <a:txBody>
                    <a:bodyPr/>
                    <a:lstStyle/>
                    <a:p>
                      <a:pPr algn="l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CAPEX (exchange rate: 1.35)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 144,380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400" b="0" u="none" strike="noStrike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SGD 194,913</a:t>
                      </a:r>
                      <a:endParaRPr lang="en-SG" sz="1400" b="0" i="0" u="none" strike="noStrike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943635"/>
                  </a:ext>
                </a:extLst>
              </a:tr>
              <a:tr h="239104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OPEX (Year)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SGD 103,026.36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b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SGD 81,222.72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30094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Comparison of Savings (%/SGD)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b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26.84%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b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SGD 21,803.64</a:t>
                      </a:r>
                      <a:endParaRPr lang="en-SG" sz="14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248082"/>
                  </a:ext>
                </a:extLst>
              </a:tr>
              <a:tr h="245936">
                <a:tc>
                  <a:txBody>
                    <a:bodyPr/>
                    <a:lstStyle/>
                    <a:p>
                      <a:pPr algn="l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ROI (Year)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SG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SG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656128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9965" y="797327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323684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文本框 11">
            <a:extLst>
              <a:ext uri="{FF2B5EF4-FFF2-40B4-BE49-F238E27FC236}">
                <a16:creationId xmlns:a16="http://schemas.microsoft.com/office/drawing/2014/main" id="{753AC31D-7A2A-BD8D-60EE-680A08128443}"/>
              </a:ext>
            </a:extLst>
          </p:cNvPr>
          <p:cNvSpPr txBox="1"/>
          <p:nvPr/>
        </p:nvSpPr>
        <p:spPr>
          <a:xfrm>
            <a:off x="179882" y="794240"/>
            <a:ext cx="190532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0200" y="2922698"/>
            <a:ext cx="6131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CDA consumption for the cooling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adsorption and regeneration process avoids repeated adsorption, improving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Closed-loop Cooling Process to prevent moisture contamination, ensuring complete regeneration.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5952226" y="2518914"/>
            <a:ext cx="5952227" cy="257929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Oval 11"/>
          <p:cNvSpPr/>
          <p:nvPr/>
        </p:nvSpPr>
        <p:spPr>
          <a:xfrm>
            <a:off x="1189608" y="2863300"/>
            <a:ext cx="119923" cy="1187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5" y="1339245"/>
            <a:ext cx="5403254" cy="527156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110047" y="3009874"/>
            <a:ext cx="119923" cy="118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/>
          <p:cNvSpPr/>
          <p:nvPr/>
        </p:nvSpPr>
        <p:spPr>
          <a:xfrm>
            <a:off x="6110048" y="4083288"/>
            <a:ext cx="119923" cy="118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Oval 16"/>
          <p:cNvSpPr/>
          <p:nvPr/>
        </p:nvSpPr>
        <p:spPr>
          <a:xfrm>
            <a:off x="6110047" y="3442478"/>
            <a:ext cx="119923" cy="118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82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51" y="775086"/>
            <a:ext cx="3302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04" y="1348665"/>
            <a:ext cx="4264160" cy="2196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282" y="4002548"/>
            <a:ext cx="3959805" cy="2556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571" y="3823086"/>
            <a:ext cx="4001018" cy="2735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965" y="798208"/>
            <a:ext cx="342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dryer drawing</a:t>
            </a:r>
          </a:p>
        </p:txBody>
      </p:sp>
    </p:spTree>
    <p:extLst>
      <p:ext uri="{BB962C8B-B14F-4D97-AF65-F5344CB8AC3E}">
        <p14:creationId xmlns:p14="http://schemas.microsoft.com/office/powerpoint/2010/main" val="194727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1">
            <a:extLst>
              <a:ext uri="{FF2B5EF4-FFF2-40B4-BE49-F238E27FC236}">
                <a16:creationId xmlns:a16="http://schemas.microsoft.com/office/drawing/2014/main" id="{BC52C9A2-3C3A-0EBB-7D93-CEB576DD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1" y="1331564"/>
            <a:ext cx="4406385" cy="2353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1" t="1078" r="662" b="1414"/>
          <a:stretch/>
        </p:blipFill>
        <p:spPr>
          <a:xfrm>
            <a:off x="861134" y="4350058"/>
            <a:ext cx="4412202" cy="230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圖片 3">
            <a:extLst>
              <a:ext uri="{FF2B5EF4-FFF2-40B4-BE49-F238E27FC236}">
                <a16:creationId xmlns:a16="http://schemas.microsoft.com/office/drawing/2014/main" id="{8B575BE1-2421-BDAF-43CD-074A59C30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88" y="1331564"/>
            <a:ext cx="4474346" cy="2353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69" t="1055" r="978" b="1437"/>
          <a:stretch/>
        </p:blipFill>
        <p:spPr>
          <a:xfrm>
            <a:off x="6445188" y="4350058"/>
            <a:ext cx="4465468" cy="230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4138246" y="961149"/>
            <a:ext cx="1554623" cy="314169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C5450D-35C6-5438-B832-834BF3A29429}"/>
              </a:ext>
            </a:extLst>
          </p:cNvPr>
          <p:cNvSpPr txBox="1"/>
          <p:nvPr/>
        </p:nvSpPr>
        <p:spPr>
          <a:xfrm>
            <a:off x="3770989" y="971564"/>
            <a:ext cx="2289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Operation Condition</a:t>
            </a:r>
          </a:p>
        </p:txBody>
      </p:sp>
      <p:sp>
        <p:nvSpPr>
          <p:cNvPr id="51" name="Rounded Rectangular Callout 50"/>
          <p:cNvSpPr/>
          <p:nvPr/>
        </p:nvSpPr>
        <p:spPr>
          <a:xfrm>
            <a:off x="9773721" y="3987893"/>
            <a:ext cx="1554623" cy="30156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ounded Rectangular Callout 51"/>
          <p:cNvSpPr/>
          <p:nvPr/>
        </p:nvSpPr>
        <p:spPr>
          <a:xfrm>
            <a:off x="9773721" y="971564"/>
            <a:ext cx="1554623" cy="307039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Rounded Rectangular Callout 52"/>
          <p:cNvSpPr/>
          <p:nvPr/>
        </p:nvSpPr>
        <p:spPr>
          <a:xfrm>
            <a:off x="4138246" y="3980558"/>
            <a:ext cx="1554623" cy="31623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3FFF64-904A-1C70-8C2C-809B610AC007}"/>
              </a:ext>
            </a:extLst>
          </p:cNvPr>
          <p:cNvSpPr txBox="1"/>
          <p:nvPr/>
        </p:nvSpPr>
        <p:spPr>
          <a:xfrm>
            <a:off x="10077183" y="986583"/>
            <a:ext cx="947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Parameters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23F9F8D-AB60-1FB5-BBA6-F031AF06A18B}"/>
              </a:ext>
            </a:extLst>
          </p:cNvPr>
          <p:cNvSpPr txBox="1"/>
          <p:nvPr/>
        </p:nvSpPr>
        <p:spPr>
          <a:xfrm>
            <a:off x="4415259" y="3993084"/>
            <a:ext cx="100059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System Date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E1BEE8-8CA6-28CC-6578-C541455D4B81}"/>
              </a:ext>
            </a:extLst>
          </p:cNvPr>
          <p:cNvSpPr txBox="1"/>
          <p:nvPr/>
        </p:nvSpPr>
        <p:spPr>
          <a:xfrm>
            <a:off x="9861578" y="3993083"/>
            <a:ext cx="13789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Operation Record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89965" y="683636"/>
            <a:ext cx="11842302" cy="4483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8F70CED-2049-E6D0-3CAD-6808639F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5" y="63444"/>
            <a:ext cx="797466" cy="6556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AF8E45-989A-06C5-5569-BC8EF4B19D9D}"/>
              </a:ext>
            </a:extLst>
          </p:cNvPr>
          <p:cNvSpPr txBox="1"/>
          <p:nvPr/>
        </p:nvSpPr>
        <p:spPr>
          <a:xfrm>
            <a:off x="1077937" y="426640"/>
            <a:ext cx="2014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C4339F-0937-AF0A-8A42-32CA6605EDE1}"/>
              </a:ext>
            </a:extLst>
          </p:cNvPr>
          <p:cNvSpPr txBox="1"/>
          <p:nvPr/>
        </p:nvSpPr>
        <p:spPr>
          <a:xfrm>
            <a:off x="2768182" y="420697"/>
            <a:ext cx="100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865238-8D43-C3CD-5443-BDC70A5E4203}"/>
              </a:ext>
            </a:extLst>
          </p:cNvPr>
          <p:cNvSpPr txBox="1"/>
          <p:nvPr/>
        </p:nvSpPr>
        <p:spPr>
          <a:xfrm>
            <a:off x="3800868" y="420696"/>
            <a:ext cx="1892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51" y="-58568"/>
            <a:ext cx="4148932" cy="730796"/>
          </a:xfrm>
          <a:prstGeom prst="rect">
            <a:avLst/>
          </a:prstGeom>
        </p:spPr>
      </p:pic>
      <p:sp>
        <p:nvSpPr>
          <p:cNvPr id="30" name="文本框 11">
            <a:extLst>
              <a:ext uri="{FF2B5EF4-FFF2-40B4-BE49-F238E27FC236}">
                <a16:creationId xmlns:a16="http://schemas.microsoft.com/office/drawing/2014/main" id="{753AC31D-7A2A-BD8D-60EE-680A08128443}"/>
              </a:ext>
            </a:extLst>
          </p:cNvPr>
          <p:cNvSpPr txBox="1"/>
          <p:nvPr/>
        </p:nvSpPr>
        <p:spPr>
          <a:xfrm>
            <a:off x="189965" y="781938"/>
            <a:ext cx="113383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3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936</Words>
  <Application>Microsoft Macintosh PowerPoint</Application>
  <PresentationFormat>Widescreen</PresentationFormat>
  <Paragraphs>270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Modern No. 20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Alex_Lee</dc:creator>
  <cp:lastModifiedBy>Alex_Lee</cp:lastModifiedBy>
  <cp:revision>268</cp:revision>
  <dcterms:created xsi:type="dcterms:W3CDTF">2024-03-07T04:01:47Z</dcterms:created>
  <dcterms:modified xsi:type="dcterms:W3CDTF">2025-06-17T05:07:07Z</dcterms:modified>
</cp:coreProperties>
</file>