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794"/>
  </p:normalViewPr>
  <p:slideViewPr>
    <p:cSldViewPr snapToGrid="0">
      <p:cViewPr varScale="1">
        <p:scale>
          <a:sx n="111" d="100"/>
          <a:sy n="111" d="100"/>
        </p:scale>
        <p:origin x="3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A3290-A081-8C44-8D10-4E5D272850EC}" type="datetimeFigureOut">
              <a:rPr lang="en-US" smtClean="0"/>
              <a:t>2/20/23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8570F-6C1B-1F41-B97C-CE91C5CE0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63530" indent="-293665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4661" indent="-234932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44526" indent="-234932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14390" indent="-234932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4254" indent="-23493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54119" indent="-23493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23983" indent="-23493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93848" indent="-23493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D4A263-0AD2-2341-9C79-5ED0BD95CCC3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 dirty="0">
              <a:latin typeface="Calibri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D33D-D30A-12BE-A4B2-1F85FD733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01E3E8-DAA5-9265-C33A-C9415F8BF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6CA1F-CE1D-7983-D601-C123BCD1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A82F6-E411-073D-9A2A-176FCCC17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54652-E25B-98DE-A618-E12C1077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1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1DA0-3901-5FE4-E7B5-E5F00CD8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2F91E-22FE-361C-1092-A68A0CBBE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256CD-BD44-8E91-E2FA-9F8E7215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80D4B-7054-9F15-6054-9BCCB205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0A707-97D0-8446-5BCF-E0661829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C4B42-23EE-6151-3EC9-3EAC0CE7C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D1F91-3440-24DE-20F8-876A47220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867F6-D619-F7EF-2828-2CD72E0F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0AA28-6111-E543-5D8D-086A0603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0CE58-524B-8402-6884-8B4FD96B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9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E4AFF-8B40-8945-F372-3091D498F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4F004-4735-5E7A-57BC-ABA6768F6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0F45D-01D1-A575-D427-FFB49228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39426-1453-6296-53E9-26FEDA7A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3159F-6CEF-54BE-A004-87B37464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9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0EF8-DBC0-DB1E-E69B-B0F157BC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643DA-5D3E-0B5E-A0C7-C87416B77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CBA56-0381-0B21-9B07-518BF5BE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7DAD2-7EBC-A7E4-B2E3-E5A45096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D009A-01D9-4606-A073-75838CAC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9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6E6F4-BB3A-F954-E689-6B706FD9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E2C2-546B-F43E-49F4-42C60944B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E4F93-E961-5520-99D4-F810CA4E4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B8361-4BF5-0461-3700-19CBA4ABB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74F27-980B-3BDE-8C6A-ADBDD99A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7366A-92D2-519D-36ED-7BFC1C01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5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604FD-06CE-CCD4-8FB4-34D52405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01F77-33CC-9AA1-3566-DC04DE505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78BFE-ED45-A830-9000-AA609F0D5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9F215-D3E5-3B1C-0481-1E41E410E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A5A25E-E938-7549-0B39-935BC7FFA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80992B-71A8-8958-1CC6-3030F102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D002FA-F53E-9EF9-AE66-6AB4048B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A245E-6A21-7B3C-FB1C-38A60302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2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72268-906E-AF9F-E078-2588B980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48C9E-9321-F8D1-2F1D-3E12DF20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06C19-171D-FFEB-FB44-EC20BD83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0E47A-4B64-C3C3-9E3E-17A04B9A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8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EC8C13-8A8F-EE73-2B59-2D799B42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77B87E-355F-B51A-47BC-9D9FEDC04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05991-C7FA-252C-9F6F-CBF444C0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384A7-519B-0C11-7A92-C51130E70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4AF5-646C-A376-DC75-20716AE5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63746-E5A0-CC02-212C-6A603ED62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23FE5-E127-D195-5D3F-B40C936C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86BF4-67B7-49B7-F0A1-81A41E59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11871-DE85-C050-6C65-24B13C2FD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8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7D9B-9063-4557-D941-AC2A0F4C2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3A8D04-BED5-6FB6-F92A-A745E5D0D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AB9BB-C9FC-9103-FFF3-6D1811C2F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0BF50-F7FD-3CDC-263A-0ED1B791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570C6-2EC2-2421-F4C7-AED06B0A4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DD71E-B127-8121-9811-A951F1C29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6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0A02BF-C543-FC24-878C-97DD3702E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BA668-D8D7-73CD-FB58-1457A75E3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E084D-4ABE-BAE3-B3C5-A302E297F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7CCB8-5E53-3744-8B1E-6E41C208BBDA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3F1D0-C4BE-0675-47AC-8B1DE3183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925EC-1B21-77C6-BF92-441C0295B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094A6-C508-A744-9AE8-2088864F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4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ame Side Corner Rectangle 12"/>
          <p:cNvSpPr/>
          <p:nvPr/>
        </p:nvSpPr>
        <p:spPr>
          <a:xfrm rot="5400000">
            <a:off x="5732956" y="-5351955"/>
            <a:ext cx="929289" cy="11988800"/>
          </a:xfrm>
          <a:prstGeom prst="round2SameRect">
            <a:avLst>
              <a:gd name="adj1" fmla="val 0"/>
              <a:gd name="adj2" fmla="val 15884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>
              <a:solidFill>
                <a:srgbClr val="4A452A"/>
              </a:solidFill>
            </a:endParaRPr>
          </a:p>
        </p:txBody>
      </p:sp>
      <p:sp>
        <p:nvSpPr>
          <p:cNvPr id="29" name="TextBox 46"/>
          <p:cNvSpPr txBox="1">
            <a:spLocks noChangeArrowheads="1"/>
          </p:cNvSpPr>
          <p:nvPr/>
        </p:nvSpPr>
        <p:spPr bwMode="auto">
          <a:xfrm>
            <a:off x="387817" y="293632"/>
            <a:ext cx="8968228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3733" b="1" dirty="0">
                <a:solidFill>
                  <a:schemeClr val="bg1"/>
                </a:solidFill>
                <a:latin typeface="Candara" charset="0"/>
                <a:cs typeface="Arial" charset="0"/>
              </a:rPr>
              <a:t>Sales Process</a:t>
            </a:r>
            <a:endParaRPr lang="en-US" sz="3733" dirty="0">
              <a:solidFill>
                <a:schemeClr val="bg1"/>
              </a:solidFill>
              <a:latin typeface="Candara" charset="0"/>
              <a:ea typeface="BatangChe" charset="0"/>
              <a:cs typeface="BatangChe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F5F4C6-E7E5-718B-53EE-CFEB7D4E1E88}"/>
              </a:ext>
            </a:extLst>
          </p:cNvPr>
          <p:cNvGraphicFramePr>
            <a:graphicFrameLocks noGrp="1"/>
          </p:cNvGraphicFramePr>
          <p:nvPr/>
        </p:nvGraphicFramePr>
        <p:xfrm>
          <a:off x="619375" y="1222923"/>
          <a:ext cx="11282904" cy="5167955"/>
        </p:xfrm>
        <a:graphic>
          <a:graphicData uri="http://schemas.openxmlformats.org/drawingml/2006/table">
            <a:tbl>
              <a:tblPr/>
              <a:tblGrid>
                <a:gridCol w="1880484">
                  <a:extLst>
                    <a:ext uri="{9D8B030D-6E8A-4147-A177-3AD203B41FA5}">
                      <a16:colId xmlns:a16="http://schemas.microsoft.com/office/drawing/2014/main" val="3198220436"/>
                    </a:ext>
                  </a:extLst>
                </a:gridCol>
                <a:gridCol w="1880484">
                  <a:extLst>
                    <a:ext uri="{9D8B030D-6E8A-4147-A177-3AD203B41FA5}">
                      <a16:colId xmlns:a16="http://schemas.microsoft.com/office/drawing/2014/main" val="3037426188"/>
                    </a:ext>
                  </a:extLst>
                </a:gridCol>
                <a:gridCol w="1880484">
                  <a:extLst>
                    <a:ext uri="{9D8B030D-6E8A-4147-A177-3AD203B41FA5}">
                      <a16:colId xmlns:a16="http://schemas.microsoft.com/office/drawing/2014/main" val="1028329982"/>
                    </a:ext>
                  </a:extLst>
                </a:gridCol>
                <a:gridCol w="1880484">
                  <a:extLst>
                    <a:ext uri="{9D8B030D-6E8A-4147-A177-3AD203B41FA5}">
                      <a16:colId xmlns:a16="http://schemas.microsoft.com/office/drawing/2014/main" val="2836498792"/>
                    </a:ext>
                  </a:extLst>
                </a:gridCol>
                <a:gridCol w="1880484">
                  <a:extLst>
                    <a:ext uri="{9D8B030D-6E8A-4147-A177-3AD203B41FA5}">
                      <a16:colId xmlns:a16="http://schemas.microsoft.com/office/drawing/2014/main" val="2614247008"/>
                    </a:ext>
                  </a:extLst>
                </a:gridCol>
                <a:gridCol w="1880484">
                  <a:extLst>
                    <a:ext uri="{9D8B030D-6E8A-4147-A177-3AD203B41FA5}">
                      <a16:colId xmlns:a16="http://schemas.microsoft.com/office/drawing/2014/main" val="2663230247"/>
                    </a:ext>
                  </a:extLst>
                </a:gridCol>
              </a:tblGrid>
              <a:tr h="24191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Buying Process Stage Breakdown</a:t>
                      </a: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708515"/>
                  </a:ext>
                </a:extLst>
              </a:tr>
              <a:tr h="74993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5" marR="3615" marT="3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308074"/>
                  </a:ext>
                </a:extLst>
              </a:tr>
              <a:tr h="2257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Buyer Stage</a:t>
                      </a:r>
                    </a:p>
                  </a:txBody>
                  <a:tcPr marL="3615" marR="3615" marT="3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25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Identify Prospect</a:t>
                      </a:r>
                    </a:p>
                  </a:txBody>
                  <a:tcPr marL="3615" marR="3615" marT="3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Qualify Customer</a:t>
                      </a:r>
                    </a:p>
                  </a:txBody>
                  <a:tcPr marL="3615" marR="3615" marT="3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12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Provide Solution</a:t>
                      </a:r>
                    </a:p>
                  </a:txBody>
                  <a:tcPr marL="3615" marR="3615" marT="3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42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Quote Customer</a:t>
                      </a:r>
                    </a:p>
                  </a:txBody>
                  <a:tcPr marL="3615" marR="3615" marT="3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1A2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Win/Loss</a:t>
                      </a:r>
                    </a:p>
                  </a:txBody>
                  <a:tcPr marL="3615" marR="3615" marT="3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6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22932"/>
                  </a:ext>
                </a:extLst>
              </a:tr>
              <a:tr h="430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customer is identified as a consumer of metal tags/nameplates, etc.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 what kind of product or service can satisfy the buyer's need?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Buyer assesses the alternatives and gathers detailed information about each solution that would satisfy their need.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Buyer verifies solution will satisfy their needs and asks for specific pricing and delivery requirements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Did the customer send a purchase order?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88913"/>
                  </a:ext>
                </a:extLst>
              </a:tr>
              <a:tr h="415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MMM makes communication through phone, email, Linked-In, Social Media to schedule follow up meeting to best understand customers needs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Buyer finds our solution and competitive solutions.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Buyer escalates our solution vs. competitive solutions and enters the multiple decision making steps.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Buyer reviews product or service quote and becomes a product/service enthusiast, critic or they are indifferent.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Buyer decides to more forward with purchase order or communicates need to use competition.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830869"/>
                  </a:ext>
                </a:extLst>
              </a:tr>
              <a:tr h="1817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you use any type of asset tagging or nameplates in your business?  What solution are you currently looking for and when do you need them?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What types of equipment are you using that require identification tags?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How often do you need to source new unique identifiers/placards/nameplates?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When you source placards/nameplates/identifiers, how many do you typically order at a time?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Who do you typically work with to source identifiers and labels?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When is the last time you reviewed that relationship? When do you typically review that relationship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What do you look for in a successful business partnership?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If money was no object, what type of identifying/labeling projects would be on your Wishlist?</a:t>
                      </a:r>
                    </a:p>
                  </a:txBody>
                  <a:tcPr marL="3615" marR="3615" marT="36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this solution easy to use?  How long will it take to implement?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the solution providing the value that I expected?  Is my experience so compelling (positive or negative) that I want to tell others? Am I comparing competitive quotes (apples/apples) with identical solutions?  Do I need to clarify solution and price?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we move forward with a purchase order?  What decision criteria made you pick an alternative?  How can we better position ourselves in the future to meet your needs?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811637"/>
                  </a:ext>
                </a:extLst>
              </a:tr>
              <a:tr h="4572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Consumed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information, market information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Stakeholder input, SPIN Questioning (Situation, Problem, Implication, Need Based Solution) Educate customer on options available, application, use-based preference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Case, product specification sheets, samples, video blogs, etc.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Contract, quote, delivery specifications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Reasons why you won/lost business?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109428"/>
                  </a:ext>
                </a:extLst>
              </a:tr>
              <a:tr h="430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Used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collaboration, internet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Face-to-face interaction, Webcam call, phone call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collaboration, internet, face-to-face interaction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In-person, phone, email, Webcam meeting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In-person, phone, email, Webcam meeting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031268"/>
                  </a:ext>
                </a:extLst>
              </a:tr>
              <a:tr h="6209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 for escalation in sales funnel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 potential need for MMM and have identified a buyer name and contact information.  Formal reach out made via email, Linked-In, or phone call.  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so move to "Qualify Customer"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Meeting with customer has identified a valid need for product.  Additional questioning has uncovered specific application.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yes move to "Provide Solution" - If no move to "Closed Loss"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Meeting with customer presented exact solution offering and time-line.  Customer wants to see specific quote with pricing and delivery requirements.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yes move to "Quote Customer" - if no move to "Closed Loss"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Quote sent to customer with specific pricing and delivery requirements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sends Purchase Order, enters into contract.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yes move to "Closed Won" - If no and customer validates move to alternative solutions enter reason code in CRM and move to "Closed Lost)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010122"/>
                  </a:ext>
                </a:extLst>
              </a:tr>
              <a:tr h="430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Days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Days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Days</a:t>
                      </a:r>
                    </a:p>
                  </a:txBody>
                  <a:tcPr marL="3615" marR="3615" marT="3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411050"/>
                  </a:ext>
                </a:extLst>
              </a:tr>
            </a:tbl>
          </a:graphicData>
        </a:graphic>
      </p:graphicFrame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5CD1177-6C1A-52A0-74F3-62C192047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3201" y="152520"/>
            <a:ext cx="2268799" cy="97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700</Words>
  <Application>Microsoft Macintosh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Gregg Oser</dc:creator>
  <cp:lastModifiedBy>Gregg Oser</cp:lastModifiedBy>
  <cp:revision>2</cp:revision>
  <dcterms:created xsi:type="dcterms:W3CDTF">2023-02-20T17:20:05Z</dcterms:created>
  <dcterms:modified xsi:type="dcterms:W3CDTF">2023-02-20T17:24:34Z</dcterms:modified>
</cp:coreProperties>
</file>