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17"/>
  </p:notesMasterIdLst>
  <p:sldIdLst>
    <p:sldId id="256" r:id="rId2"/>
    <p:sldId id="368" r:id="rId3"/>
    <p:sldId id="367" r:id="rId4"/>
    <p:sldId id="366" r:id="rId5"/>
    <p:sldId id="365" r:id="rId6"/>
    <p:sldId id="344" r:id="rId7"/>
    <p:sldId id="359" r:id="rId8"/>
    <p:sldId id="360" r:id="rId9"/>
    <p:sldId id="361" r:id="rId10"/>
    <p:sldId id="264" r:id="rId11"/>
    <p:sldId id="362" r:id="rId12"/>
    <p:sldId id="363" r:id="rId13"/>
    <p:sldId id="364" r:id="rId14"/>
    <p:sldId id="354" r:id="rId15"/>
    <p:sldId id="346" r:id="rId16"/>
  </p:sldIdLst>
  <p:sldSz cx="12192000" cy="6858000"/>
  <p:notesSz cx="6858000" cy="9144000"/>
  <p:embeddedFontLst>
    <p:embeddedFont>
      <p:font typeface="Corbel" panose="020B0503020204020204" pitchFamily="34" charset="0"/>
      <p:regular r:id="rId18"/>
      <p:bold r:id="rId19"/>
      <p:italic r:id="rId20"/>
      <p:boldItalic r:id="rId21"/>
    </p:embeddedFont>
    <p:embeddedFont>
      <p:font typeface="GothamBook" pitchFamily="2" charset="77"/>
      <p:regular r:id="rId22"/>
      <p:italic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Cj22Rk95a1yfSR/l21uR4A==" hashData="I3ye43NqdnPAcnFp1+OEd7GR0PkVnhtElHwLx9Szxu02hMU4g1xeqXXp/USpFHxjwQVetmUjeUKzXAudKICXew=="/>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BBF27"/>
    <a:srgbClr val="5397BB"/>
    <a:srgbClr val="DAE0E2"/>
    <a:srgbClr val="68A9CB"/>
    <a:srgbClr val="FFB800"/>
    <a:srgbClr val="FBB80E"/>
    <a:srgbClr val="5D9F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344"/>
    <p:restoredTop sz="80428"/>
  </p:normalViewPr>
  <p:slideViewPr>
    <p:cSldViewPr snapToGrid="0">
      <p:cViewPr varScale="1">
        <p:scale>
          <a:sx n="125" d="100"/>
          <a:sy n="125" d="100"/>
        </p:scale>
        <p:origin x="160" y="384"/>
      </p:cViewPr>
      <p:guideLst/>
    </p:cSldViewPr>
  </p:slideViewPr>
  <p:notesTextViewPr>
    <p:cViewPr>
      <p:scale>
        <a:sx n="1" d="1"/>
        <a:sy n="1" d="1"/>
      </p:scale>
      <p:origin x="0" y="0"/>
    </p:cViewPr>
  </p:notesTextViewPr>
  <p:sorterViewPr>
    <p:cViewPr>
      <p:scale>
        <a:sx n="150" d="100"/>
        <a:sy n="1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BA8E59-3CF8-6341-8142-BC6265D6BCF2}" type="datetimeFigureOut">
              <a:rPr lang="en-US" smtClean="0"/>
              <a:t>7/25/24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3144F8-4DBE-7F41-A9A8-FD5FACFCBCAA}" type="slidenum">
              <a:rPr lang="en-US" smtClean="0"/>
              <a:t>‹#›</a:t>
            </a:fld>
            <a:endParaRPr lang="en-US"/>
          </a:p>
        </p:txBody>
      </p:sp>
    </p:spTree>
    <p:extLst>
      <p:ext uri="{BB962C8B-B14F-4D97-AF65-F5344CB8AC3E}">
        <p14:creationId xmlns:p14="http://schemas.microsoft.com/office/powerpoint/2010/main" val="21796418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p:txBody>
      </p:sp>
      <p:sp>
        <p:nvSpPr>
          <p:cNvPr id="4" name="Slide Number Placeholder 3"/>
          <p:cNvSpPr>
            <a:spLocks noGrp="1"/>
          </p:cNvSpPr>
          <p:nvPr>
            <p:ph type="sldNum" sz="quarter" idx="5"/>
          </p:nvPr>
        </p:nvSpPr>
        <p:spPr/>
        <p:txBody>
          <a:bodyPr/>
          <a:lstStyle/>
          <a:p>
            <a:fld id="{443144F8-4DBE-7F41-A9A8-FD5FACFCBCAA}" type="slidenum">
              <a:rPr lang="en-US" smtClean="0"/>
              <a:t>1</a:t>
            </a:fld>
            <a:endParaRPr lang="en-US"/>
          </a:p>
        </p:txBody>
      </p:sp>
    </p:spTree>
    <p:extLst>
      <p:ext uri="{BB962C8B-B14F-4D97-AF65-F5344CB8AC3E}">
        <p14:creationId xmlns:p14="http://schemas.microsoft.com/office/powerpoint/2010/main" val="9205242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p:txBody>
      </p:sp>
      <p:sp>
        <p:nvSpPr>
          <p:cNvPr id="4" name="Slide Number Placeholder 3"/>
          <p:cNvSpPr>
            <a:spLocks noGrp="1"/>
          </p:cNvSpPr>
          <p:nvPr>
            <p:ph type="sldNum" sz="quarter" idx="5"/>
          </p:nvPr>
        </p:nvSpPr>
        <p:spPr/>
        <p:txBody>
          <a:bodyPr/>
          <a:lstStyle/>
          <a:p>
            <a:fld id="{443144F8-4DBE-7F41-A9A8-FD5FACFCBCAA}" type="slidenum">
              <a:rPr lang="en-US" smtClean="0"/>
              <a:t>10</a:t>
            </a:fld>
            <a:endParaRPr lang="en-US"/>
          </a:p>
        </p:txBody>
      </p:sp>
    </p:spTree>
    <p:extLst>
      <p:ext uri="{BB962C8B-B14F-4D97-AF65-F5344CB8AC3E}">
        <p14:creationId xmlns:p14="http://schemas.microsoft.com/office/powerpoint/2010/main" val="32504313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we’d like to share with you a concept of understanding a more managed growth strategy.</a:t>
            </a:r>
          </a:p>
          <a:p>
            <a:r>
              <a:rPr lang="en-US" dirty="0"/>
              <a:t>One that looks at growth, understanding that your rate of return should be high enough to beat taxes and inflation.</a:t>
            </a:r>
          </a:p>
          <a:p>
            <a:r>
              <a:rPr lang="en-US" dirty="0"/>
              <a:t>Safety – something that helps manage risk and preservation of your principal.</a:t>
            </a:r>
          </a:p>
          <a:p>
            <a:r>
              <a:rPr lang="en-US" dirty="0"/>
              <a:t>Perhaps that has tax advantages, like tax-deferred growth and tax-advantaged access, which can play a significant role in building wealth.</a:t>
            </a:r>
          </a:p>
          <a:p>
            <a:r>
              <a:rPr lang="en-US" dirty="0"/>
              <a:t>Lastly, thinking about protection – protect your income, assets and your life. Preparing for the possible need for long-term care, disability, and chronic illness services.</a:t>
            </a:r>
          </a:p>
          <a:p>
            <a:r>
              <a:rPr lang="en-US" dirty="0"/>
              <a:t>When saving and investing, consider these important factors.</a:t>
            </a:r>
          </a:p>
          <a:p>
            <a:endParaRPr lang="en-US" dirty="0"/>
          </a:p>
        </p:txBody>
      </p:sp>
      <p:sp>
        <p:nvSpPr>
          <p:cNvPr id="4" name="Slide Number Placeholder 3"/>
          <p:cNvSpPr>
            <a:spLocks noGrp="1"/>
          </p:cNvSpPr>
          <p:nvPr>
            <p:ph type="sldNum" sz="quarter" idx="5"/>
          </p:nvPr>
        </p:nvSpPr>
        <p:spPr/>
        <p:txBody>
          <a:bodyPr/>
          <a:lstStyle/>
          <a:p>
            <a:fld id="{443144F8-4DBE-7F41-A9A8-FD5FACFCBCAA}" type="slidenum">
              <a:rPr lang="en-US" smtClean="0"/>
              <a:t>11</a:t>
            </a:fld>
            <a:endParaRPr lang="en-US" dirty="0"/>
          </a:p>
        </p:txBody>
      </p:sp>
    </p:spTree>
    <p:extLst>
      <p:ext uri="{BB962C8B-B14F-4D97-AF65-F5344CB8AC3E}">
        <p14:creationId xmlns:p14="http://schemas.microsoft.com/office/powerpoint/2010/main" val="37421679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it should be clear now, when building your future, it takes having the right foundation and strategy.</a:t>
            </a:r>
          </a:p>
          <a:p>
            <a:r>
              <a:rPr lang="en-US" dirty="0"/>
              <a:t>(read slide)</a:t>
            </a:r>
          </a:p>
        </p:txBody>
      </p:sp>
      <p:sp>
        <p:nvSpPr>
          <p:cNvPr id="4" name="Slide Number Placeholder 3"/>
          <p:cNvSpPr>
            <a:spLocks noGrp="1"/>
          </p:cNvSpPr>
          <p:nvPr>
            <p:ph type="sldNum" sz="quarter" idx="5"/>
          </p:nvPr>
        </p:nvSpPr>
        <p:spPr/>
        <p:txBody>
          <a:bodyPr/>
          <a:lstStyle/>
          <a:p>
            <a:fld id="{443144F8-4DBE-7F41-A9A8-FD5FACFCBCAA}" type="slidenum">
              <a:rPr lang="en-US" smtClean="0"/>
              <a:t>12</a:t>
            </a:fld>
            <a:endParaRPr lang="en-US" dirty="0"/>
          </a:p>
        </p:txBody>
      </p:sp>
    </p:spTree>
    <p:extLst>
      <p:ext uri="{BB962C8B-B14F-4D97-AF65-F5344CB8AC3E}">
        <p14:creationId xmlns:p14="http://schemas.microsoft.com/office/powerpoint/2010/main" val="1130910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are you going to move forward without knowing what’s going on first.</a:t>
            </a:r>
          </a:p>
          <a:p>
            <a:r>
              <a:rPr lang="en-US" dirty="0"/>
              <a:t>You need a financial check up.</a:t>
            </a:r>
          </a:p>
          <a:p>
            <a:r>
              <a:rPr lang="en-US" dirty="0"/>
              <a:t>What are your concerns right now? (read list of concerns)</a:t>
            </a:r>
          </a:p>
          <a:p>
            <a:r>
              <a:rPr lang="en-US" dirty="0"/>
              <a:t>Have you written down your goals for the next year, 5 years or more?</a:t>
            </a:r>
          </a:p>
          <a:p>
            <a:r>
              <a:rPr lang="en-US" dirty="0"/>
              <a:t>Let us work together to build a strong financial foundation.</a:t>
            </a:r>
          </a:p>
          <a:p>
            <a:r>
              <a:rPr lang="en-US" dirty="0"/>
              <a:t>If you have the will, we can provide the vehicle. Financial security is not a dream. It is a priority.</a:t>
            </a:r>
          </a:p>
        </p:txBody>
      </p:sp>
      <p:sp>
        <p:nvSpPr>
          <p:cNvPr id="4" name="Slide Number Placeholder 3"/>
          <p:cNvSpPr>
            <a:spLocks noGrp="1"/>
          </p:cNvSpPr>
          <p:nvPr>
            <p:ph type="sldNum" sz="quarter" idx="5"/>
          </p:nvPr>
        </p:nvSpPr>
        <p:spPr/>
        <p:txBody>
          <a:bodyPr/>
          <a:lstStyle/>
          <a:p>
            <a:fld id="{443144F8-4DBE-7F41-A9A8-FD5FACFCBCAA}" type="slidenum">
              <a:rPr lang="en-US" smtClean="0"/>
              <a:t>13</a:t>
            </a:fld>
            <a:endParaRPr lang="en-US" dirty="0"/>
          </a:p>
        </p:txBody>
      </p:sp>
    </p:spTree>
    <p:extLst>
      <p:ext uri="{BB962C8B-B14F-4D97-AF65-F5344CB8AC3E}">
        <p14:creationId xmlns:p14="http://schemas.microsoft.com/office/powerpoint/2010/main" val="25590184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p:txBody>
      </p:sp>
      <p:sp>
        <p:nvSpPr>
          <p:cNvPr id="4" name="Slide Number Placeholder 3"/>
          <p:cNvSpPr>
            <a:spLocks noGrp="1"/>
          </p:cNvSpPr>
          <p:nvPr>
            <p:ph type="sldNum" sz="quarter" idx="5"/>
          </p:nvPr>
        </p:nvSpPr>
        <p:spPr/>
        <p:txBody>
          <a:bodyPr/>
          <a:lstStyle/>
          <a:p>
            <a:fld id="{443144F8-4DBE-7F41-A9A8-FD5FACFCBCAA}" type="slidenum">
              <a:rPr lang="en-US" smtClean="0"/>
              <a:t>14</a:t>
            </a:fld>
            <a:endParaRPr lang="en-US"/>
          </a:p>
        </p:txBody>
      </p:sp>
    </p:spTree>
    <p:extLst>
      <p:ext uri="{BB962C8B-B14F-4D97-AF65-F5344CB8AC3E}">
        <p14:creationId xmlns:p14="http://schemas.microsoft.com/office/powerpoint/2010/main" val="26224543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43144F8-4DBE-7F41-A9A8-FD5FACFCBCAA}" type="slidenum">
              <a:rPr lang="en-US" smtClean="0"/>
              <a:t>15</a:t>
            </a:fld>
            <a:endParaRPr lang="en-US"/>
          </a:p>
        </p:txBody>
      </p:sp>
    </p:spTree>
    <p:extLst>
      <p:ext uri="{BB962C8B-B14F-4D97-AF65-F5344CB8AC3E}">
        <p14:creationId xmlns:p14="http://schemas.microsoft.com/office/powerpoint/2010/main" val="13597896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(read slide)</a:t>
            </a:r>
          </a:p>
          <a:p>
            <a:endParaRPr lang="en-US" dirty="0"/>
          </a:p>
        </p:txBody>
      </p:sp>
      <p:sp>
        <p:nvSpPr>
          <p:cNvPr id="4" name="Slide Number Placeholder 3"/>
          <p:cNvSpPr>
            <a:spLocks noGrp="1"/>
          </p:cNvSpPr>
          <p:nvPr>
            <p:ph type="sldNum" sz="quarter" idx="5"/>
          </p:nvPr>
        </p:nvSpPr>
        <p:spPr/>
        <p:txBody>
          <a:bodyPr/>
          <a:lstStyle/>
          <a:p>
            <a:fld id="{443144F8-4DBE-7F41-A9A8-FD5FACFCBCAA}" type="slidenum">
              <a:rPr lang="en-US" smtClean="0"/>
              <a:t>2</a:t>
            </a:fld>
            <a:endParaRPr lang="en-US" dirty="0"/>
          </a:p>
        </p:txBody>
      </p:sp>
    </p:spTree>
    <p:extLst>
      <p:ext uri="{BB962C8B-B14F-4D97-AF65-F5344CB8AC3E}">
        <p14:creationId xmlns:p14="http://schemas.microsoft.com/office/powerpoint/2010/main" val="4524339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People are living longer. Take a look at this projected life span of males and females in 2030 and 2060.</a:t>
            </a:r>
          </a:p>
          <a:p>
            <a:r>
              <a:rPr lang="en-US" dirty="0"/>
              <a:t>With that comes many challenges in an aging world:</a:t>
            </a:r>
          </a:p>
          <a:p>
            <a:r>
              <a:rPr lang="en-US" dirty="0"/>
              <a:t>We’re seeing a decline in number of people having children, even more single parent families, and the cost for health care increasing.</a:t>
            </a:r>
          </a:p>
          <a:p>
            <a:r>
              <a:rPr lang="en-US" dirty="0"/>
              <a:t>As we get older there may be hurdles with the proper housing, who watches and cares for us/them, and certainly about our transportation and mobility,</a:t>
            </a:r>
          </a:p>
          <a:p>
            <a:r>
              <a:rPr lang="en-US" dirty="0"/>
              <a:t>We’re faced with having to deal with transferring wealth, finalizing our health directives.</a:t>
            </a:r>
          </a:p>
          <a:p>
            <a:r>
              <a:rPr lang="en-US" dirty="0"/>
              <a:t>And of course, making sense of our overall financial security regarding things like government benefits, savings and taxes.</a:t>
            </a:r>
          </a:p>
          <a:p>
            <a:endParaRPr lang="en-US" dirty="0"/>
          </a:p>
          <a:p>
            <a:r>
              <a:rPr lang="en-US" dirty="0"/>
              <a:t>Regardless of the number of challenges we’re faced with, we must over come them.</a:t>
            </a:r>
          </a:p>
          <a:p>
            <a:r>
              <a:rPr lang="en-US" dirty="0"/>
              <a:t>Ask yourself: are you too busy during the first half of your life to prepare for the second half?</a:t>
            </a:r>
          </a:p>
        </p:txBody>
      </p:sp>
      <p:sp>
        <p:nvSpPr>
          <p:cNvPr id="4" name="Slide Number Placeholder 3"/>
          <p:cNvSpPr>
            <a:spLocks noGrp="1"/>
          </p:cNvSpPr>
          <p:nvPr>
            <p:ph type="sldNum" sz="quarter" idx="5"/>
          </p:nvPr>
        </p:nvSpPr>
        <p:spPr/>
        <p:txBody>
          <a:bodyPr/>
          <a:lstStyle/>
          <a:p>
            <a:fld id="{443144F8-4DBE-7F41-A9A8-FD5FACFCBCAA}" type="slidenum">
              <a:rPr lang="en-US" smtClean="0"/>
              <a:t>3</a:t>
            </a:fld>
            <a:endParaRPr lang="en-US" dirty="0"/>
          </a:p>
        </p:txBody>
      </p:sp>
    </p:spTree>
    <p:extLst>
      <p:ext uri="{BB962C8B-B14F-4D97-AF65-F5344CB8AC3E}">
        <p14:creationId xmlns:p14="http://schemas.microsoft.com/office/powerpoint/2010/main" val="42435155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Like building a house, you should start with a solid financial foundation and build it from the ground up.</a:t>
            </a:r>
          </a:p>
          <a:p>
            <a:r>
              <a:rPr lang="en-US" sz="1200" dirty="0"/>
              <a:t>First, you should have proper protection in the event of disability, health problems, or premature death.</a:t>
            </a:r>
          </a:p>
          <a:p>
            <a:r>
              <a:rPr lang="en-US" sz="1200" dirty="0"/>
              <a:t>It’s important to reduce your liability and get out of debt. </a:t>
            </a:r>
          </a:p>
          <a:p>
            <a:r>
              <a:rPr lang="en-US" sz="1200" dirty="0"/>
              <a:t>A good rule is to set aside at least 3 to 6 months of your income to deal with sudden changes at your job or business or to pay for unforeseen accidents or repairs.</a:t>
            </a:r>
          </a:p>
          <a:p>
            <a:r>
              <a:rPr lang="en-US" sz="1200" dirty="0"/>
              <a:t>And you should save and invest for the long run. All these tasks should be done as soon as possible. </a:t>
            </a:r>
          </a:p>
          <a:p>
            <a:r>
              <a:rPr lang="en-US" sz="1200" dirty="0"/>
              <a:t>Consider your financial situation: what does each of these parts look like?</a:t>
            </a:r>
          </a:p>
          <a:p>
            <a:r>
              <a:rPr lang="en-US" sz="1200" dirty="0"/>
              <a:t>Think about your future financial goal – what would you like to accomplish? What can we work towards?</a:t>
            </a:r>
          </a:p>
          <a:p>
            <a:endParaRPr lang="en-US" sz="1200" dirty="0"/>
          </a:p>
          <a:p>
            <a:r>
              <a:rPr lang="en-US" sz="1200" dirty="0"/>
              <a:t>Without a strong foundation, your financial house won’t stand!</a:t>
            </a:r>
          </a:p>
        </p:txBody>
      </p:sp>
      <p:sp>
        <p:nvSpPr>
          <p:cNvPr id="4" name="Slide Number Placeholder 3"/>
          <p:cNvSpPr>
            <a:spLocks noGrp="1"/>
          </p:cNvSpPr>
          <p:nvPr>
            <p:ph type="sldNum" sz="quarter" idx="5"/>
          </p:nvPr>
        </p:nvSpPr>
        <p:spPr/>
        <p:txBody>
          <a:bodyPr/>
          <a:lstStyle/>
          <a:p>
            <a:fld id="{443144F8-4DBE-7F41-A9A8-FD5FACFCBCAA}" type="slidenum">
              <a:rPr lang="en-US" smtClean="0"/>
              <a:t>4</a:t>
            </a:fld>
            <a:endParaRPr lang="en-US" dirty="0"/>
          </a:p>
        </p:txBody>
      </p:sp>
    </p:spTree>
    <p:extLst>
      <p:ext uri="{BB962C8B-B14F-4D97-AF65-F5344CB8AC3E}">
        <p14:creationId xmlns:p14="http://schemas.microsoft.com/office/powerpoint/2010/main" val="34296322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strike="noStrike" dirty="0">
                <a:solidFill>
                  <a:schemeClr val="tx1">
                    <a:lumMod val="75000"/>
                    <a:lumOff val="25000"/>
                  </a:schemeClr>
                </a:solidFill>
                <a:effectLst/>
              </a:rPr>
              <a:t>This brings us to our next concept, the X-curve – a powerful concept that shows the general relationship between responsibility and building wealth.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strike="noStrike" dirty="0">
                <a:solidFill>
                  <a:schemeClr val="tx1">
                    <a:lumMod val="75000"/>
                    <a:lumOff val="25000"/>
                  </a:schemeClr>
                </a:solidFill>
                <a:effectLst/>
              </a:rPr>
              <a:t>Over time, there are two things we want to be able to take care of…</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strike="noStrike" dirty="0">
                <a:solidFill>
                  <a:schemeClr val="tx1">
                    <a:lumMod val="75000"/>
                    <a:lumOff val="25000"/>
                  </a:schemeClr>
                </a:solidFill>
                <a:effectLst/>
              </a:rPr>
              <a:t>One curve is about taking care of our family. In the beginning they need much care, protection, and they are a high level of responsibility. One way of ensuring proper protection of our responsibilities is using the DIME Method. By adding up our debt, replacing our income (multiplying it by 10), outstanding mortgage, and lastly adding how much we would like to contribute to our children’s higher education, equals our insurable need. Over time, we can see that responsibility decrease as debt and mortgage get paid off, and kids finish school and grow up.</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strike="noStrike" dirty="0">
                <a:solidFill>
                  <a:schemeClr val="tx1">
                    <a:lumMod val="75000"/>
                    <a:lumOff val="25000"/>
                  </a:schemeClr>
                </a:solidFill>
                <a:effectLst/>
              </a:rPr>
              <a:t>The other curve is one of building wealth, or a way to look at it, taking care of yourself and your financial future. This increasing curve can be illustrated by a simple method called the Wealth Formula. Money, plus time, plus or minus the rate of return on our money, minus inflation, less taxes equals our wealth.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u="none" strike="noStrike" dirty="0">
              <a:solidFill>
                <a:schemeClr val="tx1">
                  <a:lumMod val="75000"/>
                  <a:lumOff val="25000"/>
                </a:schemeClr>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strike="noStrike" dirty="0">
                <a:solidFill>
                  <a:schemeClr val="tx1">
                    <a:lumMod val="75000"/>
                    <a:lumOff val="25000"/>
                  </a:schemeClr>
                </a:solidFill>
                <a:effectLst/>
              </a:rPr>
              <a:t>A good rule to use is something called the Formula 10/20. Meaning you may need 10 times your income to protect your family. And you may need 20 times your income to take care of your future retirement.</a:t>
            </a:r>
          </a:p>
        </p:txBody>
      </p:sp>
      <p:sp>
        <p:nvSpPr>
          <p:cNvPr id="4" name="Slide Number Placeholder 3"/>
          <p:cNvSpPr>
            <a:spLocks noGrp="1"/>
          </p:cNvSpPr>
          <p:nvPr>
            <p:ph type="sldNum" sz="quarter" idx="5"/>
          </p:nvPr>
        </p:nvSpPr>
        <p:spPr/>
        <p:txBody>
          <a:bodyPr/>
          <a:lstStyle/>
          <a:p>
            <a:fld id="{443144F8-4DBE-7F41-A9A8-FD5FACFCBCAA}" type="slidenum">
              <a:rPr lang="en-US" smtClean="0"/>
              <a:t>5</a:t>
            </a:fld>
            <a:endParaRPr lang="en-US" dirty="0"/>
          </a:p>
        </p:txBody>
      </p:sp>
    </p:spTree>
    <p:extLst>
      <p:ext uri="{BB962C8B-B14F-4D97-AF65-F5344CB8AC3E}">
        <p14:creationId xmlns:p14="http://schemas.microsoft.com/office/powerpoint/2010/main" val="23728167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mn-lt"/>
              </a:rPr>
              <a:t>If you remember from the Financial Foundation, one section was about manage debt.</a:t>
            </a:r>
          </a:p>
          <a:p>
            <a:r>
              <a:rPr lang="en-US" sz="1200" dirty="0">
                <a:latin typeface="+mn-lt"/>
              </a:rPr>
              <a:t>Is debt affecting your way of life?</a:t>
            </a:r>
          </a:p>
          <a:p>
            <a:r>
              <a:rPr lang="en-US" sz="1200" dirty="0">
                <a:latin typeface="+mn-lt"/>
              </a:rPr>
              <a:t>Here is an example from one of our workshops where we teach about debt roll-up. </a:t>
            </a:r>
          </a:p>
          <a:p>
            <a:r>
              <a:rPr lang="en-US" sz="1200" dirty="0">
                <a:latin typeface="+mn-lt"/>
              </a:rPr>
              <a:t>It’s a technique to pay off your debt faster that starts with paying off </a:t>
            </a:r>
            <a:r>
              <a:rPr lang="en-US" sz="1200" kern="1200" dirty="0">
                <a:solidFill>
                  <a:schemeClr val="tx1"/>
                </a:solidFill>
                <a:effectLst/>
                <a:latin typeface="+mn-lt"/>
                <a:ea typeface="+mn-ea"/>
                <a:cs typeface="+mn-cs"/>
              </a:rPr>
              <a:t>the lowest balances and “rolling up” or using what you would have toward the payments of the higher balances.</a:t>
            </a:r>
          </a:p>
          <a:p>
            <a:r>
              <a:rPr lang="en-US" sz="1200" kern="1200" dirty="0">
                <a:solidFill>
                  <a:schemeClr val="tx1"/>
                </a:solidFill>
                <a:effectLst/>
                <a:latin typeface="+mn-lt"/>
                <a:ea typeface="+mn-ea"/>
                <a:cs typeface="+mn-cs"/>
              </a:rPr>
              <a:t>In this example, see how they’ve went from paying off their debt in 30 years to 17.5 years.</a:t>
            </a:r>
            <a:endParaRPr lang="en-US" sz="1200" dirty="0">
              <a:latin typeface="+mn-lt"/>
            </a:endParaRPr>
          </a:p>
          <a:p>
            <a:r>
              <a:rPr lang="en-US" sz="1200" b="0" i="0" u="none" strike="noStrike" dirty="0">
                <a:solidFill>
                  <a:srgbClr val="222222"/>
                </a:solidFill>
                <a:effectLst/>
                <a:latin typeface="+mn-lt"/>
              </a:rPr>
              <a:t>This concept is our thought on how to handle debt in a systematic way.</a:t>
            </a:r>
          </a:p>
          <a:p>
            <a:r>
              <a:rPr lang="en-US" sz="1200" b="0" i="0" u="none" strike="noStrike" kern="1200" dirty="0">
                <a:solidFill>
                  <a:srgbClr val="222222"/>
                </a:solidFill>
                <a:effectLst/>
                <a:latin typeface="+mn-lt"/>
                <a:ea typeface="+mn-ea"/>
                <a:cs typeface="+mn-cs"/>
              </a:rPr>
              <a:t>Even just an extra $100 per month can dramatically save you time and reduce your debt.</a:t>
            </a:r>
          </a:p>
          <a:p>
            <a:r>
              <a:rPr lang="en-US" sz="1200" b="0" i="0" u="none" strike="noStrike" kern="1200" dirty="0">
                <a:solidFill>
                  <a:srgbClr val="222222"/>
                </a:solidFill>
                <a:effectLst/>
                <a:latin typeface="+mn-lt"/>
                <a:ea typeface="+mn-ea"/>
                <a:cs typeface="+mn-cs"/>
              </a:rPr>
              <a:t>You can prevent debt from impacting your future!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443144F8-4DBE-7F41-A9A8-FD5FACFCBCAA}" type="slidenum">
              <a:rPr lang="en-US" smtClean="0"/>
              <a:t>6</a:t>
            </a:fld>
            <a:endParaRPr lang="en-US"/>
          </a:p>
        </p:txBody>
      </p:sp>
    </p:spTree>
    <p:extLst>
      <p:ext uri="{BB962C8B-B14F-4D97-AF65-F5344CB8AC3E}">
        <p14:creationId xmlns:p14="http://schemas.microsoft.com/office/powerpoint/2010/main" val="31519404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look more into the Wealth Formula. In the next few sections we’ll be talking about Rate of Return, Inflation and Taxes, and how they can all impact our wealth.</a:t>
            </a:r>
          </a:p>
          <a:p>
            <a:endParaRPr lang="en-US" dirty="0"/>
          </a:p>
          <a:p>
            <a:r>
              <a:rPr lang="en-US" dirty="0"/>
              <a:t>(read slide)</a:t>
            </a:r>
          </a:p>
          <a:p>
            <a:r>
              <a:rPr lang="en-US" dirty="0"/>
              <a:t>By using the Rule of 72, we can calculate how much an initial principal of $10,000 changes with different interest rates.</a:t>
            </a:r>
          </a:p>
          <a:p>
            <a:r>
              <a:rPr lang="en-US" dirty="0"/>
              <a:t>By dividing 72 by the rate of return (or interest), equals to the approximate number of years it takes for the money to double.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numbers here are actual values compounded annually. This an example to illustrate a concept and does not represent any specific product.</a:t>
            </a:r>
          </a:p>
          <a:p>
            <a:endParaRPr lang="en-US" dirty="0"/>
          </a:p>
          <a:p>
            <a:r>
              <a:rPr lang="en-US" dirty="0"/>
              <a:t>For example, imagine saving $10,000 in a place with an interest of 6%.</a:t>
            </a:r>
          </a:p>
          <a:p>
            <a:r>
              <a:rPr lang="en-US" dirty="0"/>
              <a:t>Using the Rule of 72, 72 divided by 6 equals 12, thus every 12 years the money would “double”. </a:t>
            </a:r>
          </a:p>
          <a:p>
            <a:r>
              <a:rPr lang="en-US" dirty="0"/>
              <a:t>12 years from now, that money would “double” to $20,112.</a:t>
            </a:r>
          </a:p>
          <a:p>
            <a:r>
              <a:rPr lang="en-US" dirty="0"/>
              <a:t>24 years from now, “double” to $40,489.</a:t>
            </a:r>
          </a:p>
          <a:p>
            <a:r>
              <a:rPr lang="en-US" dirty="0"/>
              <a:t>36 years from now, “double” to  $81,472.</a:t>
            </a:r>
          </a:p>
          <a:p>
            <a:endParaRPr lang="en-US" dirty="0"/>
          </a:p>
          <a:p>
            <a:r>
              <a:rPr lang="en-US" dirty="0"/>
              <a:t>If in a place that grows at 8%, that same $10,000, would now double every 9 years. </a:t>
            </a:r>
          </a:p>
          <a:p>
            <a:r>
              <a:rPr lang="en-US" dirty="0"/>
              <a:t>From $19,990, 9 years from now, to $39,960 18 years from now.</a:t>
            </a:r>
          </a:p>
          <a:p>
            <a:r>
              <a:rPr lang="en-US" dirty="0"/>
              <a:t>And 27 years from now, grow to be $79,881.</a:t>
            </a:r>
          </a:p>
          <a:p>
            <a:r>
              <a:rPr lang="en-US" dirty="0"/>
              <a:t>36 years from now, $159,682.</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in a place that grows at 10%, that same $10,000, would now double every 7.2 years.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7 years from now, ”double” to $19,487.</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15 years from now, $41,772.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22 years from now, $81,403.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29 years from now, $158,631.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And finally 36 years from now, $309,126.</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you can see how easy it is to roughly calculate compound interest using the Rule of 72.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Additionally, take a look at year 36, you can see the difference 2% and time makes. The difference between 6% and 8% is two percent, however the resulting amount at age 36 is nearly twice the amount. Also as with 8% and 10%.</a:t>
            </a:r>
          </a:p>
          <a:p>
            <a:endParaRPr lang="en-US" dirty="0"/>
          </a:p>
          <a:p>
            <a:r>
              <a:rPr lang="en-US" dirty="0"/>
              <a:t>Let’s look at an example: if you save $100 and put it into a place that gave you 5% interest, you would have an interest of $5.</a:t>
            </a:r>
          </a:p>
          <a:p>
            <a:r>
              <a:rPr lang="en-US" dirty="0"/>
              <a:t>Presuming an effective 25% income tax, it would reduce your total by $1.25 giving you a net total of $103.75.</a:t>
            </a:r>
          </a:p>
          <a:p>
            <a:r>
              <a:rPr lang="en-US" dirty="0"/>
              <a:t>After factoring in inflation (using an average of 3%), you would have an actual return of $100.75. What does this mean?</a:t>
            </a:r>
          </a:p>
          <a:p>
            <a:r>
              <a:rPr lang="en-US" dirty="0"/>
              <a:t>Do you need around 5% interest to break even on your money? It’s important to understand the real rate of return.</a:t>
            </a:r>
          </a:p>
        </p:txBody>
      </p:sp>
      <p:sp>
        <p:nvSpPr>
          <p:cNvPr id="4" name="Slide Number Placeholder 3"/>
          <p:cNvSpPr>
            <a:spLocks noGrp="1"/>
          </p:cNvSpPr>
          <p:nvPr>
            <p:ph type="sldNum" sz="quarter" idx="5"/>
          </p:nvPr>
        </p:nvSpPr>
        <p:spPr/>
        <p:txBody>
          <a:bodyPr/>
          <a:lstStyle/>
          <a:p>
            <a:fld id="{443144F8-4DBE-7F41-A9A8-FD5FACFCBCAA}" type="slidenum">
              <a:rPr lang="en-US" smtClean="0"/>
              <a:t>7</a:t>
            </a:fld>
            <a:endParaRPr lang="en-US" dirty="0"/>
          </a:p>
        </p:txBody>
      </p:sp>
    </p:spTree>
    <p:extLst>
      <p:ext uri="{BB962C8B-B14F-4D97-AF65-F5344CB8AC3E}">
        <p14:creationId xmlns:p14="http://schemas.microsoft.com/office/powerpoint/2010/main" val="15825753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understand rate of return with this hypothetical example.</a:t>
            </a:r>
          </a:p>
          <a:p>
            <a:r>
              <a:rPr lang="en-US" dirty="0"/>
              <a:t>Assume your yearly income is $60,000 and you set aside 10% each month. </a:t>
            </a:r>
          </a:p>
          <a:p>
            <a:r>
              <a:rPr lang="en-US" dirty="0"/>
              <a:t>If you were to save $500/month (or $17/day) at age 30, and put it in a place that hypothetically gets 8% rate of return, </a:t>
            </a:r>
          </a:p>
          <a:p>
            <a:r>
              <a:rPr lang="en-US" dirty="0"/>
              <a:t>compounded monthly, then in 30 years, you would expect to have $745,179. </a:t>
            </a:r>
          </a:p>
          <a:p>
            <a:r>
              <a:rPr lang="en-US" dirty="0"/>
              <a:t>If the rate of return was at 10%, then it would grow to $1,130,243.</a:t>
            </a:r>
          </a:p>
          <a:p>
            <a:r>
              <a:rPr lang="en-US" dirty="0"/>
              <a:t>With discipline and budgeting, you can do it!</a:t>
            </a:r>
          </a:p>
        </p:txBody>
      </p:sp>
      <p:sp>
        <p:nvSpPr>
          <p:cNvPr id="4" name="Slide Number Placeholder 3"/>
          <p:cNvSpPr>
            <a:spLocks noGrp="1"/>
          </p:cNvSpPr>
          <p:nvPr>
            <p:ph type="sldNum" sz="quarter" idx="5"/>
          </p:nvPr>
        </p:nvSpPr>
        <p:spPr/>
        <p:txBody>
          <a:bodyPr/>
          <a:lstStyle/>
          <a:p>
            <a:fld id="{443144F8-4DBE-7F41-A9A8-FD5FACFCBCAA}" type="slidenum">
              <a:rPr lang="en-US" smtClean="0"/>
              <a:t>8</a:t>
            </a:fld>
            <a:endParaRPr lang="en-US" dirty="0"/>
          </a:p>
        </p:txBody>
      </p:sp>
    </p:spTree>
    <p:extLst>
      <p:ext uri="{BB962C8B-B14F-4D97-AF65-F5344CB8AC3E}">
        <p14:creationId xmlns:p14="http://schemas.microsoft.com/office/powerpoint/2010/main" val="41703620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touch upon this in the previous example about the compounding affect of money... Inflation.</a:t>
            </a:r>
          </a:p>
          <a:p>
            <a:r>
              <a:rPr lang="en-US" dirty="0"/>
              <a:t>Why a ”silent killer”? The decreasing value of our money due to inflation is something we don’t notice daily, but upon decades, you can see it’s affect!</a:t>
            </a:r>
          </a:p>
          <a:p>
            <a:endParaRPr lang="en-US" dirty="0"/>
          </a:p>
          <a:p>
            <a:r>
              <a:rPr lang="en-US" dirty="0"/>
              <a:t>Take the average cost of living for example.</a:t>
            </a:r>
          </a:p>
          <a:p>
            <a:r>
              <a:rPr lang="en-US" dirty="0"/>
              <a:t>Does anyone remember the cost of living back in the 70’s?</a:t>
            </a:r>
          </a:p>
          <a:p>
            <a:r>
              <a:rPr lang="en-US" dirty="0"/>
              <a:t>(read table)</a:t>
            </a:r>
          </a:p>
          <a:p>
            <a:r>
              <a:rPr lang="en-US" dirty="0"/>
              <a:t>Take a look at the increase in wages verse the increase of the loaf of bread, new car, and new home. Are they proportionate?</a:t>
            </a:r>
          </a:p>
          <a:p>
            <a:endParaRPr lang="en-US" dirty="0"/>
          </a:p>
          <a:p>
            <a:r>
              <a:rPr lang="en-US" dirty="0"/>
              <a:t>So what will your $100 do in the next 20 years? Let’s take a look…</a:t>
            </a:r>
          </a:p>
          <a:p>
            <a:r>
              <a:rPr lang="en-US" dirty="0"/>
              <a:t>(read table)</a:t>
            </a:r>
          </a:p>
          <a:p>
            <a:r>
              <a:rPr lang="en-US" dirty="0"/>
              <a:t>So if you plan to retire with $4000/month in TODAY’S value, in 20 years, you will need to have around $7,224/month to maintain the same purchasing power!</a:t>
            </a:r>
          </a:p>
          <a:p>
            <a:endParaRPr lang="en-US" dirty="0"/>
          </a:p>
        </p:txBody>
      </p:sp>
      <p:sp>
        <p:nvSpPr>
          <p:cNvPr id="4" name="Slide Number Placeholder 3"/>
          <p:cNvSpPr>
            <a:spLocks noGrp="1"/>
          </p:cNvSpPr>
          <p:nvPr>
            <p:ph type="sldNum" sz="quarter" idx="5"/>
          </p:nvPr>
        </p:nvSpPr>
        <p:spPr/>
        <p:txBody>
          <a:bodyPr/>
          <a:lstStyle/>
          <a:p>
            <a:fld id="{443144F8-4DBE-7F41-A9A8-FD5FACFCBCAA}" type="slidenum">
              <a:rPr lang="en-US" smtClean="0"/>
              <a:t>9</a:t>
            </a:fld>
            <a:endParaRPr lang="en-US" dirty="0"/>
          </a:p>
        </p:txBody>
      </p:sp>
    </p:spTree>
    <p:extLst>
      <p:ext uri="{BB962C8B-B14F-4D97-AF65-F5344CB8AC3E}">
        <p14:creationId xmlns:p14="http://schemas.microsoft.com/office/powerpoint/2010/main" val="28690505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descr="A blue background with a blue triangle&#10;&#10;Description automatically generated">
            <a:extLst>
              <a:ext uri="{FF2B5EF4-FFF2-40B4-BE49-F238E27FC236}">
                <a16:creationId xmlns:a16="http://schemas.microsoft.com/office/drawing/2014/main" id="{90AA3156-2FBD-6450-E332-13121B831304}"/>
              </a:ext>
            </a:extLst>
          </p:cNvPr>
          <p:cNvPicPr>
            <a:picLocks noChangeAspect="1"/>
          </p:cNvPicPr>
          <p:nvPr userDrawn="1"/>
        </p:nvPicPr>
        <p:blipFill rotWithShape="1">
          <a:blip r:embed="rId2">
            <a:alphaModFix amt="31000"/>
          </a:blip>
          <a:srcRect t="2456" b="13778"/>
          <a:stretch/>
        </p:blipFill>
        <p:spPr>
          <a:xfrm>
            <a:off x="0" y="-154460"/>
            <a:ext cx="12192000" cy="7166919"/>
          </a:xfrm>
          <a:prstGeom prst="rect">
            <a:avLst/>
          </a:prstGeom>
        </p:spPr>
      </p:pic>
    </p:spTree>
    <p:extLst>
      <p:ext uri="{BB962C8B-B14F-4D97-AF65-F5344CB8AC3E}">
        <p14:creationId xmlns:p14="http://schemas.microsoft.com/office/powerpoint/2010/main" val="32221431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03EF5-35D5-4032-65AE-2F74BBB4123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9D7DFD5-A2A5-D483-CE0D-B3982EE996CD}"/>
              </a:ext>
            </a:extLst>
          </p:cNvPr>
          <p:cNvSpPr>
            <a:spLocks noGrp="1"/>
          </p:cNvSpPr>
          <p:nvPr>
            <p:ph type="dt" sz="half" idx="10"/>
          </p:nvPr>
        </p:nvSpPr>
        <p:spPr/>
        <p:txBody>
          <a:bodyPr/>
          <a:lstStyle/>
          <a:p>
            <a:fld id="{5A7DB3D8-D70C-2E42-BBD2-036DFFF42230}" type="datetimeFigureOut">
              <a:rPr lang="en-US" smtClean="0"/>
              <a:t>7/25/24</a:t>
            </a:fld>
            <a:endParaRPr lang="en-US"/>
          </a:p>
        </p:txBody>
      </p:sp>
      <p:sp>
        <p:nvSpPr>
          <p:cNvPr id="4" name="Footer Placeholder 3">
            <a:extLst>
              <a:ext uri="{FF2B5EF4-FFF2-40B4-BE49-F238E27FC236}">
                <a16:creationId xmlns:a16="http://schemas.microsoft.com/office/drawing/2014/main" id="{459531C9-71CB-78EB-A63A-C69519729A8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0A6C2DB-2C83-90D1-AE81-EDCF4D165FFE}"/>
              </a:ext>
            </a:extLst>
          </p:cNvPr>
          <p:cNvSpPr>
            <a:spLocks noGrp="1"/>
          </p:cNvSpPr>
          <p:nvPr>
            <p:ph type="sldNum" sz="quarter" idx="12"/>
          </p:nvPr>
        </p:nvSpPr>
        <p:spPr/>
        <p:txBody>
          <a:bodyPr/>
          <a:lstStyle/>
          <a:p>
            <a:fld id="{EA0982E1-D067-6447-B233-08CBE893165D}" type="slidenum">
              <a:rPr lang="en-US" smtClean="0"/>
              <a:t>‹#›</a:t>
            </a:fld>
            <a:endParaRPr lang="en-US"/>
          </a:p>
        </p:txBody>
      </p:sp>
    </p:spTree>
    <p:extLst>
      <p:ext uri="{BB962C8B-B14F-4D97-AF65-F5344CB8AC3E}">
        <p14:creationId xmlns:p14="http://schemas.microsoft.com/office/powerpoint/2010/main" val="21194487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52B6DBC-465B-43C3-0CA5-5E151BF97C89}"/>
              </a:ext>
            </a:extLst>
          </p:cNvPr>
          <p:cNvSpPr>
            <a:spLocks noGrp="1"/>
          </p:cNvSpPr>
          <p:nvPr>
            <p:ph type="dt" sz="half" idx="10"/>
          </p:nvPr>
        </p:nvSpPr>
        <p:spPr/>
        <p:txBody>
          <a:bodyPr/>
          <a:lstStyle/>
          <a:p>
            <a:fld id="{5A7DB3D8-D70C-2E42-BBD2-036DFFF42230}" type="datetimeFigureOut">
              <a:rPr lang="en-US" smtClean="0"/>
              <a:t>7/25/24</a:t>
            </a:fld>
            <a:endParaRPr lang="en-US"/>
          </a:p>
        </p:txBody>
      </p:sp>
      <p:sp>
        <p:nvSpPr>
          <p:cNvPr id="3" name="Footer Placeholder 2">
            <a:extLst>
              <a:ext uri="{FF2B5EF4-FFF2-40B4-BE49-F238E27FC236}">
                <a16:creationId xmlns:a16="http://schemas.microsoft.com/office/drawing/2014/main" id="{B82B7AB6-F30C-C6A7-6913-67CE535321F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F1BAEB4-18E2-8EE8-05A6-ACC4EBEA823F}"/>
              </a:ext>
            </a:extLst>
          </p:cNvPr>
          <p:cNvSpPr>
            <a:spLocks noGrp="1"/>
          </p:cNvSpPr>
          <p:nvPr>
            <p:ph type="sldNum" sz="quarter" idx="12"/>
          </p:nvPr>
        </p:nvSpPr>
        <p:spPr/>
        <p:txBody>
          <a:bodyPr/>
          <a:lstStyle/>
          <a:p>
            <a:fld id="{EA0982E1-D067-6447-B233-08CBE893165D}" type="slidenum">
              <a:rPr lang="en-US" smtClean="0"/>
              <a:t>‹#›</a:t>
            </a:fld>
            <a:endParaRPr lang="en-US"/>
          </a:p>
        </p:txBody>
      </p:sp>
    </p:spTree>
    <p:extLst>
      <p:ext uri="{BB962C8B-B14F-4D97-AF65-F5344CB8AC3E}">
        <p14:creationId xmlns:p14="http://schemas.microsoft.com/office/powerpoint/2010/main" val="11389474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9D564-F53A-C6F0-CBD5-02C1BEF113E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EEB56CB-1741-6008-3F2E-C5BC27C34EB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4F31A2C-A18D-E625-5932-5E0C5E79A1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E2C7284-9FBF-F019-70B8-1483B80976F8}"/>
              </a:ext>
            </a:extLst>
          </p:cNvPr>
          <p:cNvSpPr>
            <a:spLocks noGrp="1"/>
          </p:cNvSpPr>
          <p:nvPr>
            <p:ph type="dt" sz="half" idx="10"/>
          </p:nvPr>
        </p:nvSpPr>
        <p:spPr/>
        <p:txBody>
          <a:bodyPr/>
          <a:lstStyle/>
          <a:p>
            <a:fld id="{5A7DB3D8-D70C-2E42-BBD2-036DFFF42230}" type="datetimeFigureOut">
              <a:rPr lang="en-US" smtClean="0"/>
              <a:t>7/25/24</a:t>
            </a:fld>
            <a:endParaRPr lang="en-US"/>
          </a:p>
        </p:txBody>
      </p:sp>
      <p:sp>
        <p:nvSpPr>
          <p:cNvPr id="6" name="Footer Placeholder 5">
            <a:extLst>
              <a:ext uri="{FF2B5EF4-FFF2-40B4-BE49-F238E27FC236}">
                <a16:creationId xmlns:a16="http://schemas.microsoft.com/office/drawing/2014/main" id="{F4842760-0154-B05B-E49C-E89F5173C0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82D88B-99FE-DAE4-C6F2-E3D144B4C176}"/>
              </a:ext>
            </a:extLst>
          </p:cNvPr>
          <p:cNvSpPr>
            <a:spLocks noGrp="1"/>
          </p:cNvSpPr>
          <p:nvPr>
            <p:ph type="sldNum" sz="quarter" idx="12"/>
          </p:nvPr>
        </p:nvSpPr>
        <p:spPr/>
        <p:txBody>
          <a:bodyPr/>
          <a:lstStyle/>
          <a:p>
            <a:fld id="{EA0982E1-D067-6447-B233-08CBE893165D}" type="slidenum">
              <a:rPr lang="en-US" smtClean="0"/>
              <a:t>‹#›</a:t>
            </a:fld>
            <a:endParaRPr lang="en-US"/>
          </a:p>
        </p:txBody>
      </p:sp>
    </p:spTree>
    <p:extLst>
      <p:ext uri="{BB962C8B-B14F-4D97-AF65-F5344CB8AC3E}">
        <p14:creationId xmlns:p14="http://schemas.microsoft.com/office/powerpoint/2010/main" val="12108028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04EB3-E9E2-002A-D2AD-4A3E4F09E5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010731E-1344-5CF0-3EDC-AE66C4B6E74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2E983A7-BDF7-7C79-9290-E14E931CB3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ACA50D8-8557-9A46-3E15-91EE21E6C6BD}"/>
              </a:ext>
            </a:extLst>
          </p:cNvPr>
          <p:cNvSpPr>
            <a:spLocks noGrp="1"/>
          </p:cNvSpPr>
          <p:nvPr>
            <p:ph type="dt" sz="half" idx="10"/>
          </p:nvPr>
        </p:nvSpPr>
        <p:spPr/>
        <p:txBody>
          <a:bodyPr/>
          <a:lstStyle/>
          <a:p>
            <a:fld id="{5A7DB3D8-D70C-2E42-BBD2-036DFFF42230}" type="datetimeFigureOut">
              <a:rPr lang="en-US" smtClean="0"/>
              <a:t>7/25/24</a:t>
            </a:fld>
            <a:endParaRPr lang="en-US"/>
          </a:p>
        </p:txBody>
      </p:sp>
      <p:sp>
        <p:nvSpPr>
          <p:cNvPr id="6" name="Footer Placeholder 5">
            <a:extLst>
              <a:ext uri="{FF2B5EF4-FFF2-40B4-BE49-F238E27FC236}">
                <a16:creationId xmlns:a16="http://schemas.microsoft.com/office/drawing/2014/main" id="{F2D0EEF9-5138-F03B-8DC8-8CFA2E405C1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83D914D-C9B0-9111-94AF-F71AF8D6B438}"/>
              </a:ext>
            </a:extLst>
          </p:cNvPr>
          <p:cNvSpPr>
            <a:spLocks noGrp="1"/>
          </p:cNvSpPr>
          <p:nvPr>
            <p:ph type="sldNum" sz="quarter" idx="12"/>
          </p:nvPr>
        </p:nvSpPr>
        <p:spPr/>
        <p:txBody>
          <a:bodyPr/>
          <a:lstStyle/>
          <a:p>
            <a:fld id="{EA0982E1-D067-6447-B233-08CBE893165D}" type="slidenum">
              <a:rPr lang="en-US" smtClean="0"/>
              <a:t>‹#›</a:t>
            </a:fld>
            <a:endParaRPr lang="en-US"/>
          </a:p>
        </p:txBody>
      </p:sp>
    </p:spTree>
    <p:extLst>
      <p:ext uri="{BB962C8B-B14F-4D97-AF65-F5344CB8AC3E}">
        <p14:creationId xmlns:p14="http://schemas.microsoft.com/office/powerpoint/2010/main" val="29595086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85EFF-9A78-4106-6C2C-B88A757C4DB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F0FB06F-BF8E-4B0D-4ACA-762E5890704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294EFE-67F0-1248-691F-2D6DCC8A1AD2}"/>
              </a:ext>
            </a:extLst>
          </p:cNvPr>
          <p:cNvSpPr>
            <a:spLocks noGrp="1"/>
          </p:cNvSpPr>
          <p:nvPr>
            <p:ph type="dt" sz="half" idx="10"/>
          </p:nvPr>
        </p:nvSpPr>
        <p:spPr/>
        <p:txBody>
          <a:bodyPr/>
          <a:lstStyle/>
          <a:p>
            <a:fld id="{5A7DB3D8-D70C-2E42-BBD2-036DFFF42230}" type="datetimeFigureOut">
              <a:rPr lang="en-US" smtClean="0"/>
              <a:t>7/25/24</a:t>
            </a:fld>
            <a:endParaRPr lang="en-US"/>
          </a:p>
        </p:txBody>
      </p:sp>
      <p:sp>
        <p:nvSpPr>
          <p:cNvPr id="5" name="Footer Placeholder 4">
            <a:extLst>
              <a:ext uri="{FF2B5EF4-FFF2-40B4-BE49-F238E27FC236}">
                <a16:creationId xmlns:a16="http://schemas.microsoft.com/office/drawing/2014/main" id="{0A775C6E-038B-7D9B-A27D-1DBAAC631B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0F7064-5765-9EFB-624F-C46440D91D42}"/>
              </a:ext>
            </a:extLst>
          </p:cNvPr>
          <p:cNvSpPr>
            <a:spLocks noGrp="1"/>
          </p:cNvSpPr>
          <p:nvPr>
            <p:ph type="sldNum" sz="quarter" idx="12"/>
          </p:nvPr>
        </p:nvSpPr>
        <p:spPr/>
        <p:txBody>
          <a:bodyPr/>
          <a:lstStyle/>
          <a:p>
            <a:fld id="{EA0982E1-D067-6447-B233-08CBE893165D}" type="slidenum">
              <a:rPr lang="en-US" smtClean="0"/>
              <a:t>‹#›</a:t>
            </a:fld>
            <a:endParaRPr lang="en-US"/>
          </a:p>
        </p:txBody>
      </p:sp>
    </p:spTree>
    <p:extLst>
      <p:ext uri="{BB962C8B-B14F-4D97-AF65-F5344CB8AC3E}">
        <p14:creationId xmlns:p14="http://schemas.microsoft.com/office/powerpoint/2010/main" val="22538217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197E417-CDAB-A67A-55B9-4E1DC4E4730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7CBC8F3-B2BE-492B-4AD7-4A45D9A2BE1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0CD86D-2529-3C65-14C9-E0BBE1D7128E}"/>
              </a:ext>
            </a:extLst>
          </p:cNvPr>
          <p:cNvSpPr>
            <a:spLocks noGrp="1"/>
          </p:cNvSpPr>
          <p:nvPr>
            <p:ph type="dt" sz="half" idx="10"/>
          </p:nvPr>
        </p:nvSpPr>
        <p:spPr/>
        <p:txBody>
          <a:bodyPr/>
          <a:lstStyle/>
          <a:p>
            <a:fld id="{5A7DB3D8-D70C-2E42-BBD2-036DFFF42230}" type="datetimeFigureOut">
              <a:rPr lang="en-US" smtClean="0"/>
              <a:t>7/25/24</a:t>
            </a:fld>
            <a:endParaRPr lang="en-US"/>
          </a:p>
        </p:txBody>
      </p:sp>
      <p:sp>
        <p:nvSpPr>
          <p:cNvPr id="5" name="Footer Placeholder 4">
            <a:extLst>
              <a:ext uri="{FF2B5EF4-FFF2-40B4-BE49-F238E27FC236}">
                <a16:creationId xmlns:a16="http://schemas.microsoft.com/office/drawing/2014/main" id="{A5C668A6-AFB9-C74F-DA11-242F8224A0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DA435A-7D00-3188-0455-7385E17466D2}"/>
              </a:ext>
            </a:extLst>
          </p:cNvPr>
          <p:cNvSpPr>
            <a:spLocks noGrp="1"/>
          </p:cNvSpPr>
          <p:nvPr>
            <p:ph type="sldNum" sz="quarter" idx="12"/>
          </p:nvPr>
        </p:nvSpPr>
        <p:spPr/>
        <p:txBody>
          <a:bodyPr/>
          <a:lstStyle/>
          <a:p>
            <a:fld id="{EA0982E1-D067-6447-B233-08CBE893165D}" type="slidenum">
              <a:rPr lang="en-US" smtClean="0"/>
              <a:t>‹#›</a:t>
            </a:fld>
            <a:endParaRPr lang="en-US"/>
          </a:p>
        </p:txBody>
      </p:sp>
    </p:spTree>
    <p:extLst>
      <p:ext uri="{BB962C8B-B14F-4D97-AF65-F5344CB8AC3E}">
        <p14:creationId xmlns:p14="http://schemas.microsoft.com/office/powerpoint/2010/main" val="2788964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8" name="Date Placeholder 3">
            <a:extLst>
              <a:ext uri="{FF2B5EF4-FFF2-40B4-BE49-F238E27FC236}">
                <a16:creationId xmlns:a16="http://schemas.microsoft.com/office/drawing/2014/main" id="{3BA828FD-2E0F-0422-E1C3-AE282EC9DA8A}"/>
              </a:ext>
            </a:extLst>
          </p:cNvPr>
          <p:cNvSpPr>
            <a:spLocks noGrp="1"/>
          </p:cNvSpPr>
          <p:nvPr>
            <p:ph type="dt" sz="half" idx="10"/>
          </p:nvPr>
        </p:nvSpPr>
        <p:spPr>
          <a:xfrm>
            <a:off x="838200" y="6356350"/>
            <a:ext cx="2743200" cy="365125"/>
          </a:xfrm>
        </p:spPr>
        <p:txBody>
          <a:bodyPr/>
          <a:lstStyle/>
          <a:p>
            <a:fld id="{68F3EB85-5AB4-B941-B1EB-D47F8F4981C3}" type="datetimeFigureOut">
              <a:rPr lang="en-US" smtClean="0"/>
              <a:t>7/25/24</a:t>
            </a:fld>
            <a:endParaRPr lang="en-US"/>
          </a:p>
        </p:txBody>
      </p:sp>
      <p:sp>
        <p:nvSpPr>
          <p:cNvPr id="9" name="Footer Placeholder 4">
            <a:extLst>
              <a:ext uri="{FF2B5EF4-FFF2-40B4-BE49-F238E27FC236}">
                <a16:creationId xmlns:a16="http://schemas.microsoft.com/office/drawing/2014/main" id="{79BA5963-7313-8D05-90DA-4D717A8AB3A7}"/>
              </a:ext>
            </a:extLst>
          </p:cNvPr>
          <p:cNvSpPr>
            <a:spLocks noGrp="1"/>
          </p:cNvSpPr>
          <p:nvPr>
            <p:ph type="ftr" sz="quarter" idx="11"/>
          </p:nvPr>
        </p:nvSpPr>
        <p:spPr>
          <a:xfrm>
            <a:off x="4038600" y="6356350"/>
            <a:ext cx="4114800" cy="365125"/>
          </a:xfrm>
        </p:spPr>
        <p:txBody>
          <a:bodyPr/>
          <a:lstStyle/>
          <a:p>
            <a:endParaRPr lang="en-US"/>
          </a:p>
        </p:txBody>
      </p:sp>
      <p:sp>
        <p:nvSpPr>
          <p:cNvPr id="10" name="Slide Number Placeholder 5">
            <a:extLst>
              <a:ext uri="{FF2B5EF4-FFF2-40B4-BE49-F238E27FC236}">
                <a16:creationId xmlns:a16="http://schemas.microsoft.com/office/drawing/2014/main" id="{E0141A15-0976-26B6-7348-37D09FE2BD53}"/>
              </a:ext>
            </a:extLst>
          </p:cNvPr>
          <p:cNvSpPr>
            <a:spLocks noGrp="1"/>
          </p:cNvSpPr>
          <p:nvPr>
            <p:ph type="sldNum" sz="quarter" idx="12"/>
          </p:nvPr>
        </p:nvSpPr>
        <p:spPr>
          <a:xfrm>
            <a:off x="8610600" y="6356350"/>
            <a:ext cx="2743200" cy="365125"/>
          </a:xfrm>
        </p:spPr>
        <p:txBody>
          <a:bodyPr/>
          <a:lstStyle/>
          <a:p>
            <a:fld id="{670EBEB5-6F16-8E43-8624-82480C1661D7}" type="slidenum">
              <a:rPr lang="en-US" smtClean="0"/>
              <a:t>‹#›</a:t>
            </a:fld>
            <a:endParaRPr lang="en-US"/>
          </a:p>
        </p:txBody>
      </p:sp>
      <p:sp>
        <p:nvSpPr>
          <p:cNvPr id="11" name="Rectangle 10">
            <a:extLst>
              <a:ext uri="{FF2B5EF4-FFF2-40B4-BE49-F238E27FC236}">
                <a16:creationId xmlns:a16="http://schemas.microsoft.com/office/drawing/2014/main" id="{F2BCAD2A-0ED1-0D5F-8FB1-92170BDCCB2F}"/>
              </a:ext>
            </a:extLst>
          </p:cNvPr>
          <p:cNvSpPr/>
          <p:nvPr userDrawn="1"/>
        </p:nvSpPr>
        <p:spPr>
          <a:xfrm>
            <a:off x="0" y="6511636"/>
            <a:ext cx="12192000" cy="346364"/>
          </a:xfrm>
          <a:prstGeom prst="rect">
            <a:avLst/>
          </a:prstGeom>
          <a:solidFill>
            <a:srgbClr val="2424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a:extLst>
              <a:ext uri="{FF2B5EF4-FFF2-40B4-BE49-F238E27FC236}">
                <a16:creationId xmlns:a16="http://schemas.microsoft.com/office/drawing/2014/main" id="{0F02534F-7D6C-7ECB-DB8D-2EF75E4DD911}"/>
              </a:ext>
            </a:extLst>
          </p:cNvPr>
          <p:cNvSpPr/>
          <p:nvPr userDrawn="1"/>
        </p:nvSpPr>
        <p:spPr>
          <a:xfrm>
            <a:off x="424338" y="6502758"/>
            <a:ext cx="431031" cy="34636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i="0"/>
          </a:p>
        </p:txBody>
      </p:sp>
      <p:sp>
        <p:nvSpPr>
          <p:cNvPr id="13" name="Slide Number Placeholder 5">
            <a:extLst>
              <a:ext uri="{FF2B5EF4-FFF2-40B4-BE49-F238E27FC236}">
                <a16:creationId xmlns:a16="http://schemas.microsoft.com/office/drawing/2014/main" id="{CECF1FA5-B50B-D056-0654-8944B154E342}"/>
              </a:ext>
            </a:extLst>
          </p:cNvPr>
          <p:cNvSpPr txBox="1">
            <a:spLocks/>
          </p:cNvSpPr>
          <p:nvPr userDrawn="1"/>
        </p:nvSpPr>
        <p:spPr>
          <a:xfrm>
            <a:off x="217059" y="6484499"/>
            <a:ext cx="845589" cy="365125"/>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D22F896-40B5-4ADD-8801-0D06FADFA095}" type="slidenum">
              <a:rPr lang="en-US" smtClean="0"/>
              <a:pPr/>
              <a:t>‹#›</a:t>
            </a:fld>
            <a:endParaRPr lang="en-US" dirty="0"/>
          </a:p>
        </p:txBody>
      </p:sp>
      <p:sp>
        <p:nvSpPr>
          <p:cNvPr id="14" name="Title 1">
            <a:extLst>
              <a:ext uri="{FF2B5EF4-FFF2-40B4-BE49-F238E27FC236}">
                <a16:creationId xmlns:a16="http://schemas.microsoft.com/office/drawing/2014/main" id="{EE1E0ADE-5B46-9972-78E8-DC00D695F4C3}"/>
              </a:ext>
            </a:extLst>
          </p:cNvPr>
          <p:cNvSpPr>
            <a:spLocks noGrp="1"/>
          </p:cNvSpPr>
          <p:nvPr>
            <p:ph type="title" hasCustomPrompt="1"/>
          </p:nvPr>
        </p:nvSpPr>
        <p:spPr>
          <a:xfrm>
            <a:off x="838200" y="372136"/>
            <a:ext cx="10515600" cy="1431264"/>
          </a:xfrm>
        </p:spPr>
        <p:txBody>
          <a:bodyPr anchor="t"/>
          <a:lstStyle>
            <a:lvl1pPr>
              <a:defRPr b="1" i="0">
                <a:solidFill>
                  <a:schemeClr val="tx2"/>
                </a:solidFill>
                <a:latin typeface="Corbel" panose="020B0503020204020204" pitchFamily="34" charset="0"/>
              </a:defRPr>
            </a:lvl1pPr>
          </a:lstStyle>
          <a:p>
            <a:r>
              <a:rPr lang="en-US" dirty="0"/>
              <a:t>CLICK TO EDIT MASTER TITLE STYLE</a:t>
            </a:r>
          </a:p>
        </p:txBody>
      </p:sp>
      <p:sp>
        <p:nvSpPr>
          <p:cNvPr id="15" name="Right Triangle 14">
            <a:extLst>
              <a:ext uri="{FF2B5EF4-FFF2-40B4-BE49-F238E27FC236}">
                <a16:creationId xmlns:a16="http://schemas.microsoft.com/office/drawing/2014/main" id="{6B381829-0A6B-7FFD-774B-4C78AD882019}"/>
              </a:ext>
            </a:extLst>
          </p:cNvPr>
          <p:cNvSpPr/>
          <p:nvPr userDrawn="1"/>
        </p:nvSpPr>
        <p:spPr>
          <a:xfrm rot="5400000" flipH="1">
            <a:off x="-862366" y="4138710"/>
            <a:ext cx="3225905" cy="1501183"/>
          </a:xfrm>
          <a:prstGeom prst="rtTriangle">
            <a:avLst/>
          </a:prstGeom>
          <a:solidFill>
            <a:srgbClr val="549477">
              <a:alpha val="985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a:extLst>
              <a:ext uri="{FF2B5EF4-FFF2-40B4-BE49-F238E27FC236}">
                <a16:creationId xmlns:a16="http://schemas.microsoft.com/office/drawing/2014/main" id="{4AC67A9C-2E42-A179-9338-E6BD87FDE3B3}"/>
              </a:ext>
            </a:extLst>
          </p:cNvPr>
          <p:cNvSpPr/>
          <p:nvPr userDrawn="1"/>
        </p:nvSpPr>
        <p:spPr>
          <a:xfrm rot="5400000" flipH="1">
            <a:off x="1864143" y="3474320"/>
            <a:ext cx="1163788" cy="4892080"/>
          </a:xfrm>
          <a:prstGeom prst="rtTriangle">
            <a:avLst/>
          </a:prstGeom>
          <a:solidFill>
            <a:srgbClr val="549477">
              <a:alpha val="985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Triangle 16">
            <a:extLst>
              <a:ext uri="{FF2B5EF4-FFF2-40B4-BE49-F238E27FC236}">
                <a16:creationId xmlns:a16="http://schemas.microsoft.com/office/drawing/2014/main" id="{6DE99BC2-85E0-C28F-3126-BF73EC59E0B6}"/>
              </a:ext>
            </a:extLst>
          </p:cNvPr>
          <p:cNvSpPr/>
          <p:nvPr userDrawn="1"/>
        </p:nvSpPr>
        <p:spPr>
          <a:xfrm rot="5400000" flipH="1" flipV="1">
            <a:off x="10523754" y="4834010"/>
            <a:ext cx="2054948" cy="1281546"/>
          </a:xfrm>
          <a:prstGeom prst="rtTriangle">
            <a:avLst/>
          </a:prstGeom>
          <a:solidFill>
            <a:srgbClr val="549477">
              <a:alpha val="985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a:extLst>
              <a:ext uri="{FF2B5EF4-FFF2-40B4-BE49-F238E27FC236}">
                <a16:creationId xmlns:a16="http://schemas.microsoft.com/office/drawing/2014/main" id="{DD023184-D7DF-6D11-B245-71CEC628ED07}"/>
              </a:ext>
            </a:extLst>
          </p:cNvPr>
          <p:cNvSpPr/>
          <p:nvPr userDrawn="1"/>
        </p:nvSpPr>
        <p:spPr>
          <a:xfrm rot="5400000" flipH="1" flipV="1">
            <a:off x="10158845" y="4469102"/>
            <a:ext cx="1163786" cy="2902524"/>
          </a:xfrm>
          <a:prstGeom prst="rtTriangle">
            <a:avLst/>
          </a:prstGeom>
          <a:solidFill>
            <a:srgbClr val="549477">
              <a:alpha val="985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265941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Right Triangle 7">
            <a:extLst>
              <a:ext uri="{FF2B5EF4-FFF2-40B4-BE49-F238E27FC236}">
                <a16:creationId xmlns:a16="http://schemas.microsoft.com/office/drawing/2014/main" id="{1CB2075F-78DD-5D17-E443-4D5CA166D338}"/>
              </a:ext>
            </a:extLst>
          </p:cNvPr>
          <p:cNvSpPr/>
          <p:nvPr userDrawn="1"/>
        </p:nvSpPr>
        <p:spPr>
          <a:xfrm>
            <a:off x="0" y="5562600"/>
            <a:ext cx="4191000" cy="1295400"/>
          </a:xfrm>
          <a:prstGeom prst="rtTriangle">
            <a:avLst/>
          </a:prstGeom>
          <a:solidFill>
            <a:srgbClr val="5D9FC3">
              <a:alpha val="1195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Triangle 8">
            <a:extLst>
              <a:ext uri="{FF2B5EF4-FFF2-40B4-BE49-F238E27FC236}">
                <a16:creationId xmlns:a16="http://schemas.microsoft.com/office/drawing/2014/main" id="{ECB4F7A1-4136-DDF4-247A-300A152A9B2A}"/>
              </a:ext>
            </a:extLst>
          </p:cNvPr>
          <p:cNvSpPr/>
          <p:nvPr userDrawn="1"/>
        </p:nvSpPr>
        <p:spPr>
          <a:xfrm>
            <a:off x="0" y="0"/>
            <a:ext cx="1364512" cy="6858000"/>
          </a:xfrm>
          <a:prstGeom prst="rtTriangle">
            <a:avLst/>
          </a:prstGeom>
          <a:solidFill>
            <a:srgbClr val="5397BB">
              <a:alpha val="1195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7FB79A5C-6E52-12EF-0758-437554A3EC3D}"/>
              </a:ext>
            </a:extLst>
          </p:cNvPr>
          <p:cNvSpPr/>
          <p:nvPr userDrawn="1"/>
        </p:nvSpPr>
        <p:spPr>
          <a:xfrm flipH="1">
            <a:off x="1364512" y="4019550"/>
            <a:ext cx="10827488" cy="2838450"/>
          </a:xfrm>
          <a:prstGeom prst="rtTriangle">
            <a:avLst/>
          </a:prstGeom>
          <a:solidFill>
            <a:srgbClr val="5D9FC3">
              <a:alpha val="8043"/>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39A7AC7-5735-49EB-59F1-D45FE574DAB8}"/>
              </a:ext>
            </a:extLst>
          </p:cNvPr>
          <p:cNvSpPr/>
          <p:nvPr userDrawn="1"/>
        </p:nvSpPr>
        <p:spPr>
          <a:xfrm>
            <a:off x="0" y="6516884"/>
            <a:ext cx="12192000" cy="341115"/>
          </a:xfrm>
          <a:prstGeom prst="rect">
            <a:avLst/>
          </a:prstGeom>
          <a:solidFill>
            <a:srgbClr val="5397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black and white rectangle with arrows&#10;&#10;Description automatically generated">
            <a:extLst>
              <a:ext uri="{FF2B5EF4-FFF2-40B4-BE49-F238E27FC236}">
                <a16:creationId xmlns:a16="http://schemas.microsoft.com/office/drawing/2014/main" id="{AC452A78-6150-0743-A309-FF6612381A76}"/>
              </a:ext>
            </a:extLst>
          </p:cNvPr>
          <p:cNvPicPr>
            <a:picLocks noChangeAspect="1"/>
          </p:cNvPicPr>
          <p:nvPr userDrawn="1"/>
        </p:nvPicPr>
        <p:blipFill>
          <a:blip r:embed="rId2"/>
          <a:stretch>
            <a:fillRect/>
          </a:stretch>
        </p:blipFill>
        <p:spPr>
          <a:xfrm>
            <a:off x="11465282" y="6561609"/>
            <a:ext cx="447403" cy="251664"/>
          </a:xfrm>
          <a:prstGeom prst="rect">
            <a:avLst/>
          </a:prstGeom>
        </p:spPr>
      </p:pic>
      <p:sp>
        <p:nvSpPr>
          <p:cNvPr id="13" name="TextBox 12">
            <a:extLst>
              <a:ext uri="{FF2B5EF4-FFF2-40B4-BE49-F238E27FC236}">
                <a16:creationId xmlns:a16="http://schemas.microsoft.com/office/drawing/2014/main" id="{9C3FDFFD-73D0-D470-2BEE-979A9CB27366}"/>
              </a:ext>
            </a:extLst>
          </p:cNvPr>
          <p:cNvSpPr txBox="1"/>
          <p:nvPr userDrawn="1"/>
        </p:nvSpPr>
        <p:spPr>
          <a:xfrm>
            <a:off x="838200" y="6521841"/>
            <a:ext cx="2970685" cy="307777"/>
          </a:xfrm>
          <a:prstGeom prst="rect">
            <a:avLst/>
          </a:prstGeom>
          <a:noFill/>
        </p:spPr>
        <p:txBody>
          <a:bodyPr wrap="none" rtlCol="0">
            <a:spAutoFit/>
          </a:bodyPr>
          <a:lstStyle/>
          <a:p>
            <a:r>
              <a:rPr lang="en-US" sz="1400" b="0" i="0" dirty="0">
                <a:solidFill>
                  <a:schemeClr val="bg1"/>
                </a:solidFill>
                <a:latin typeface="GothamBook" pitchFamily="2" charset="77"/>
              </a:rPr>
              <a:t>WSB – SAVING YOUR FUTURE</a:t>
            </a:r>
          </a:p>
        </p:txBody>
      </p:sp>
    </p:spTree>
    <p:extLst>
      <p:ext uri="{BB962C8B-B14F-4D97-AF65-F5344CB8AC3E}">
        <p14:creationId xmlns:p14="http://schemas.microsoft.com/office/powerpoint/2010/main" val="32469682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8" name="Right Triangle 7">
            <a:extLst>
              <a:ext uri="{FF2B5EF4-FFF2-40B4-BE49-F238E27FC236}">
                <a16:creationId xmlns:a16="http://schemas.microsoft.com/office/drawing/2014/main" id="{1CB2075F-78DD-5D17-E443-4D5CA166D338}"/>
              </a:ext>
            </a:extLst>
          </p:cNvPr>
          <p:cNvSpPr/>
          <p:nvPr userDrawn="1"/>
        </p:nvSpPr>
        <p:spPr>
          <a:xfrm>
            <a:off x="0" y="5063490"/>
            <a:ext cx="12192000" cy="1794510"/>
          </a:xfrm>
          <a:prstGeom prst="rtTriangle">
            <a:avLst/>
          </a:prstGeom>
          <a:solidFill>
            <a:srgbClr val="5D9FC3">
              <a:alpha val="1195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Triangle 8">
            <a:extLst>
              <a:ext uri="{FF2B5EF4-FFF2-40B4-BE49-F238E27FC236}">
                <a16:creationId xmlns:a16="http://schemas.microsoft.com/office/drawing/2014/main" id="{ECB4F7A1-4136-DDF4-247A-300A152A9B2A}"/>
              </a:ext>
            </a:extLst>
          </p:cNvPr>
          <p:cNvSpPr/>
          <p:nvPr userDrawn="1"/>
        </p:nvSpPr>
        <p:spPr>
          <a:xfrm flipH="1">
            <a:off x="10222762" y="3848100"/>
            <a:ext cx="1969238" cy="3009900"/>
          </a:xfrm>
          <a:prstGeom prst="rtTriangle">
            <a:avLst/>
          </a:prstGeom>
          <a:solidFill>
            <a:srgbClr val="5397BB">
              <a:alpha val="1195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7FB79A5C-6E52-12EF-0758-437554A3EC3D}"/>
              </a:ext>
            </a:extLst>
          </p:cNvPr>
          <p:cNvSpPr/>
          <p:nvPr userDrawn="1"/>
        </p:nvSpPr>
        <p:spPr>
          <a:xfrm flipH="1" flipV="1">
            <a:off x="4294908" y="0"/>
            <a:ext cx="7897091" cy="5517874"/>
          </a:xfrm>
          <a:prstGeom prst="rtTriangle">
            <a:avLst/>
          </a:prstGeom>
          <a:solidFill>
            <a:srgbClr val="5D9FC3">
              <a:alpha val="8043"/>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292F2A3C-0193-8CD9-9E3B-57548614714F}"/>
              </a:ext>
            </a:extLst>
          </p:cNvPr>
          <p:cNvSpPr/>
          <p:nvPr userDrawn="1"/>
        </p:nvSpPr>
        <p:spPr>
          <a:xfrm>
            <a:off x="0" y="6516884"/>
            <a:ext cx="12192000" cy="341115"/>
          </a:xfrm>
          <a:prstGeom prst="rect">
            <a:avLst/>
          </a:prstGeom>
          <a:solidFill>
            <a:srgbClr val="5397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black and white rectangle with arrows&#10;&#10;Description automatically generated">
            <a:extLst>
              <a:ext uri="{FF2B5EF4-FFF2-40B4-BE49-F238E27FC236}">
                <a16:creationId xmlns:a16="http://schemas.microsoft.com/office/drawing/2014/main" id="{00F964CC-4ACD-55CC-47A4-BF45F49784E3}"/>
              </a:ext>
            </a:extLst>
          </p:cNvPr>
          <p:cNvPicPr>
            <a:picLocks noChangeAspect="1"/>
          </p:cNvPicPr>
          <p:nvPr userDrawn="1"/>
        </p:nvPicPr>
        <p:blipFill>
          <a:blip r:embed="rId2"/>
          <a:stretch>
            <a:fillRect/>
          </a:stretch>
        </p:blipFill>
        <p:spPr>
          <a:xfrm>
            <a:off x="11465282" y="6561609"/>
            <a:ext cx="447403" cy="251664"/>
          </a:xfrm>
          <a:prstGeom prst="rect">
            <a:avLst/>
          </a:prstGeom>
        </p:spPr>
      </p:pic>
      <p:sp>
        <p:nvSpPr>
          <p:cNvPr id="7" name="TextBox 6">
            <a:extLst>
              <a:ext uri="{FF2B5EF4-FFF2-40B4-BE49-F238E27FC236}">
                <a16:creationId xmlns:a16="http://schemas.microsoft.com/office/drawing/2014/main" id="{56157604-5252-2C69-BFC3-58B8229D2741}"/>
              </a:ext>
            </a:extLst>
          </p:cNvPr>
          <p:cNvSpPr txBox="1"/>
          <p:nvPr userDrawn="1"/>
        </p:nvSpPr>
        <p:spPr>
          <a:xfrm>
            <a:off x="838200" y="6521841"/>
            <a:ext cx="2970685" cy="307777"/>
          </a:xfrm>
          <a:prstGeom prst="rect">
            <a:avLst/>
          </a:prstGeom>
          <a:noFill/>
        </p:spPr>
        <p:txBody>
          <a:bodyPr wrap="none" rtlCol="0">
            <a:spAutoFit/>
          </a:bodyPr>
          <a:lstStyle/>
          <a:p>
            <a:r>
              <a:rPr lang="en-US" sz="1400" b="0" i="0" dirty="0">
                <a:solidFill>
                  <a:schemeClr val="bg1"/>
                </a:solidFill>
                <a:latin typeface="GothamBook" pitchFamily="2" charset="77"/>
              </a:rPr>
              <a:t>WSB – SAVING YOUR FUTURE</a:t>
            </a:r>
          </a:p>
        </p:txBody>
      </p:sp>
    </p:spTree>
    <p:extLst>
      <p:ext uri="{BB962C8B-B14F-4D97-AF65-F5344CB8AC3E}">
        <p14:creationId xmlns:p14="http://schemas.microsoft.com/office/powerpoint/2010/main" val="41394566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1FFB487-BB37-C628-FC69-7A5D3A9F6F9A}"/>
              </a:ext>
            </a:extLst>
          </p:cNvPr>
          <p:cNvSpPr/>
          <p:nvPr userDrawn="1"/>
        </p:nvSpPr>
        <p:spPr>
          <a:xfrm>
            <a:off x="0" y="0"/>
            <a:ext cx="12192000" cy="6858000"/>
          </a:xfrm>
          <a:prstGeom prst="rect">
            <a:avLst/>
          </a:prstGeom>
          <a:solidFill>
            <a:srgbClr val="68A9C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ight Triangle 7">
            <a:extLst>
              <a:ext uri="{FF2B5EF4-FFF2-40B4-BE49-F238E27FC236}">
                <a16:creationId xmlns:a16="http://schemas.microsoft.com/office/drawing/2014/main" id="{1CB2075F-78DD-5D17-E443-4D5CA166D338}"/>
              </a:ext>
            </a:extLst>
          </p:cNvPr>
          <p:cNvSpPr/>
          <p:nvPr userDrawn="1"/>
        </p:nvSpPr>
        <p:spPr>
          <a:xfrm>
            <a:off x="0" y="4591050"/>
            <a:ext cx="8191500" cy="2266950"/>
          </a:xfrm>
          <a:prstGeom prst="rtTriangle">
            <a:avLst/>
          </a:prstGeom>
          <a:solidFill>
            <a:srgbClr val="5D9FC3">
              <a:alpha val="5013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Triangle 8">
            <a:extLst>
              <a:ext uri="{FF2B5EF4-FFF2-40B4-BE49-F238E27FC236}">
                <a16:creationId xmlns:a16="http://schemas.microsoft.com/office/drawing/2014/main" id="{ECB4F7A1-4136-DDF4-247A-300A152A9B2A}"/>
              </a:ext>
            </a:extLst>
          </p:cNvPr>
          <p:cNvSpPr/>
          <p:nvPr userDrawn="1"/>
        </p:nvSpPr>
        <p:spPr>
          <a:xfrm>
            <a:off x="0" y="0"/>
            <a:ext cx="2667000" cy="6858000"/>
          </a:xfrm>
          <a:prstGeom prst="rtTriangle">
            <a:avLst/>
          </a:prstGeom>
          <a:solidFill>
            <a:srgbClr val="5397BB">
              <a:alpha val="5013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BE146812-7C87-7D91-0E89-84F6DCEF4D08}"/>
              </a:ext>
            </a:extLst>
          </p:cNvPr>
          <p:cNvSpPr/>
          <p:nvPr userDrawn="1"/>
        </p:nvSpPr>
        <p:spPr>
          <a:xfrm>
            <a:off x="0" y="6516884"/>
            <a:ext cx="12192000" cy="341115"/>
          </a:xfrm>
          <a:prstGeom prst="rect">
            <a:avLst/>
          </a:prstGeom>
          <a:solidFill>
            <a:schemeClr val="accent5">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black and white rectangle with arrows&#10;&#10;Description automatically generated">
            <a:extLst>
              <a:ext uri="{FF2B5EF4-FFF2-40B4-BE49-F238E27FC236}">
                <a16:creationId xmlns:a16="http://schemas.microsoft.com/office/drawing/2014/main" id="{64B48B75-13B2-1BE8-0068-3C1F74014368}"/>
              </a:ext>
            </a:extLst>
          </p:cNvPr>
          <p:cNvPicPr>
            <a:picLocks noChangeAspect="1"/>
          </p:cNvPicPr>
          <p:nvPr userDrawn="1"/>
        </p:nvPicPr>
        <p:blipFill>
          <a:blip r:embed="rId2"/>
          <a:stretch>
            <a:fillRect/>
          </a:stretch>
        </p:blipFill>
        <p:spPr>
          <a:xfrm>
            <a:off x="11465282" y="6561609"/>
            <a:ext cx="447403" cy="251664"/>
          </a:xfrm>
          <a:prstGeom prst="rect">
            <a:avLst/>
          </a:prstGeom>
        </p:spPr>
      </p:pic>
      <p:sp>
        <p:nvSpPr>
          <p:cNvPr id="10" name="TextBox 9">
            <a:extLst>
              <a:ext uri="{FF2B5EF4-FFF2-40B4-BE49-F238E27FC236}">
                <a16:creationId xmlns:a16="http://schemas.microsoft.com/office/drawing/2014/main" id="{51F2789A-EB03-42F1-6EAF-52CDE900F4AE}"/>
              </a:ext>
            </a:extLst>
          </p:cNvPr>
          <p:cNvSpPr txBox="1"/>
          <p:nvPr userDrawn="1"/>
        </p:nvSpPr>
        <p:spPr>
          <a:xfrm>
            <a:off x="838200" y="6521841"/>
            <a:ext cx="2970685" cy="307777"/>
          </a:xfrm>
          <a:prstGeom prst="rect">
            <a:avLst/>
          </a:prstGeom>
          <a:noFill/>
        </p:spPr>
        <p:txBody>
          <a:bodyPr wrap="none" rtlCol="0">
            <a:spAutoFit/>
          </a:bodyPr>
          <a:lstStyle/>
          <a:p>
            <a:r>
              <a:rPr lang="en-US" sz="1400" b="0" i="0" dirty="0">
                <a:solidFill>
                  <a:schemeClr val="bg1"/>
                </a:solidFill>
                <a:latin typeface="GothamBook" pitchFamily="2" charset="77"/>
              </a:rPr>
              <a:t>WSB – SAVING YOUR FUTURE</a:t>
            </a:r>
          </a:p>
        </p:txBody>
      </p:sp>
    </p:spTree>
    <p:extLst>
      <p:ext uri="{BB962C8B-B14F-4D97-AF65-F5344CB8AC3E}">
        <p14:creationId xmlns:p14="http://schemas.microsoft.com/office/powerpoint/2010/main" val="42104421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1FFB487-BB37-C628-FC69-7A5D3A9F6F9A}"/>
              </a:ext>
            </a:extLst>
          </p:cNvPr>
          <p:cNvSpPr/>
          <p:nvPr userDrawn="1"/>
        </p:nvSpPr>
        <p:spPr>
          <a:xfrm>
            <a:off x="0" y="0"/>
            <a:ext cx="12192000" cy="6858000"/>
          </a:xfrm>
          <a:prstGeom prst="rect">
            <a:avLst/>
          </a:prstGeom>
          <a:solidFill>
            <a:srgbClr val="68A9C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Triangle 7">
            <a:extLst>
              <a:ext uri="{FF2B5EF4-FFF2-40B4-BE49-F238E27FC236}">
                <a16:creationId xmlns:a16="http://schemas.microsoft.com/office/drawing/2014/main" id="{1CB2075F-78DD-5D17-E443-4D5CA166D338}"/>
              </a:ext>
            </a:extLst>
          </p:cNvPr>
          <p:cNvSpPr/>
          <p:nvPr userDrawn="1"/>
        </p:nvSpPr>
        <p:spPr>
          <a:xfrm rot="5400000" flipV="1">
            <a:off x="7496175" y="2162175"/>
            <a:ext cx="6858000" cy="2533650"/>
          </a:xfrm>
          <a:prstGeom prst="rtTriangle">
            <a:avLst/>
          </a:prstGeom>
          <a:solidFill>
            <a:srgbClr val="5D9FC3">
              <a:alpha val="5013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Triangle 8">
            <a:extLst>
              <a:ext uri="{FF2B5EF4-FFF2-40B4-BE49-F238E27FC236}">
                <a16:creationId xmlns:a16="http://schemas.microsoft.com/office/drawing/2014/main" id="{ECB4F7A1-4136-DDF4-247A-300A152A9B2A}"/>
              </a:ext>
            </a:extLst>
          </p:cNvPr>
          <p:cNvSpPr/>
          <p:nvPr userDrawn="1"/>
        </p:nvSpPr>
        <p:spPr>
          <a:xfrm rot="5400000" flipV="1">
            <a:off x="7972425" y="-1552575"/>
            <a:ext cx="2667000" cy="5772150"/>
          </a:xfrm>
          <a:prstGeom prst="rtTriangle">
            <a:avLst/>
          </a:prstGeom>
          <a:solidFill>
            <a:srgbClr val="5397BB">
              <a:alpha val="5013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43E92814-1912-D54B-2912-037227E83D69}"/>
              </a:ext>
            </a:extLst>
          </p:cNvPr>
          <p:cNvSpPr/>
          <p:nvPr userDrawn="1"/>
        </p:nvSpPr>
        <p:spPr>
          <a:xfrm>
            <a:off x="0" y="6516884"/>
            <a:ext cx="12192000" cy="341115"/>
          </a:xfrm>
          <a:prstGeom prst="rect">
            <a:avLst/>
          </a:prstGeom>
          <a:solidFill>
            <a:schemeClr val="accent5">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black and white rectangle with arrows&#10;&#10;Description automatically generated">
            <a:extLst>
              <a:ext uri="{FF2B5EF4-FFF2-40B4-BE49-F238E27FC236}">
                <a16:creationId xmlns:a16="http://schemas.microsoft.com/office/drawing/2014/main" id="{C81AF14F-FC83-5B4C-1CA5-6206E80C2782}"/>
              </a:ext>
            </a:extLst>
          </p:cNvPr>
          <p:cNvPicPr>
            <a:picLocks noChangeAspect="1"/>
          </p:cNvPicPr>
          <p:nvPr userDrawn="1"/>
        </p:nvPicPr>
        <p:blipFill>
          <a:blip r:embed="rId2"/>
          <a:stretch>
            <a:fillRect/>
          </a:stretch>
        </p:blipFill>
        <p:spPr>
          <a:xfrm>
            <a:off x="11465282" y="6561609"/>
            <a:ext cx="447403" cy="251664"/>
          </a:xfrm>
          <a:prstGeom prst="rect">
            <a:avLst/>
          </a:prstGeom>
        </p:spPr>
      </p:pic>
      <p:sp>
        <p:nvSpPr>
          <p:cNvPr id="10" name="TextBox 9">
            <a:extLst>
              <a:ext uri="{FF2B5EF4-FFF2-40B4-BE49-F238E27FC236}">
                <a16:creationId xmlns:a16="http://schemas.microsoft.com/office/drawing/2014/main" id="{A34ED40C-CA55-FE04-A9A3-1D17FA0008D3}"/>
              </a:ext>
            </a:extLst>
          </p:cNvPr>
          <p:cNvSpPr txBox="1"/>
          <p:nvPr userDrawn="1"/>
        </p:nvSpPr>
        <p:spPr>
          <a:xfrm>
            <a:off x="838200" y="6521841"/>
            <a:ext cx="2970685" cy="307777"/>
          </a:xfrm>
          <a:prstGeom prst="rect">
            <a:avLst/>
          </a:prstGeom>
          <a:noFill/>
        </p:spPr>
        <p:txBody>
          <a:bodyPr wrap="none" rtlCol="0">
            <a:spAutoFit/>
          </a:bodyPr>
          <a:lstStyle/>
          <a:p>
            <a:r>
              <a:rPr lang="en-US" sz="1400" b="0" i="0" dirty="0">
                <a:solidFill>
                  <a:schemeClr val="bg1"/>
                </a:solidFill>
                <a:latin typeface="GothamBook" pitchFamily="2" charset="77"/>
              </a:rPr>
              <a:t>WSB – SAVING YOUR FUTURE</a:t>
            </a:r>
          </a:p>
        </p:txBody>
      </p:sp>
    </p:spTree>
    <p:extLst>
      <p:ext uri="{BB962C8B-B14F-4D97-AF65-F5344CB8AC3E}">
        <p14:creationId xmlns:p14="http://schemas.microsoft.com/office/powerpoint/2010/main" val="19628169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1FFB487-BB37-C628-FC69-7A5D3A9F6F9A}"/>
              </a:ext>
            </a:extLst>
          </p:cNvPr>
          <p:cNvSpPr/>
          <p:nvPr userDrawn="1"/>
        </p:nvSpPr>
        <p:spPr>
          <a:xfrm>
            <a:off x="0" y="0"/>
            <a:ext cx="12192000" cy="6858000"/>
          </a:xfrm>
          <a:prstGeom prst="rect">
            <a:avLst/>
          </a:prstGeom>
          <a:solidFill>
            <a:srgbClr val="68A9C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Triangle 7">
            <a:extLst>
              <a:ext uri="{FF2B5EF4-FFF2-40B4-BE49-F238E27FC236}">
                <a16:creationId xmlns:a16="http://schemas.microsoft.com/office/drawing/2014/main" id="{1CB2075F-78DD-5D17-E443-4D5CA166D338}"/>
              </a:ext>
            </a:extLst>
          </p:cNvPr>
          <p:cNvSpPr/>
          <p:nvPr userDrawn="1"/>
        </p:nvSpPr>
        <p:spPr>
          <a:xfrm rot="5400000" flipV="1">
            <a:off x="7496175" y="2162175"/>
            <a:ext cx="6858000" cy="2533650"/>
          </a:xfrm>
          <a:prstGeom prst="rtTriangle">
            <a:avLst/>
          </a:prstGeom>
          <a:solidFill>
            <a:srgbClr val="5D9FC3">
              <a:alpha val="5013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Triangle 8">
            <a:extLst>
              <a:ext uri="{FF2B5EF4-FFF2-40B4-BE49-F238E27FC236}">
                <a16:creationId xmlns:a16="http://schemas.microsoft.com/office/drawing/2014/main" id="{ECB4F7A1-4136-DDF4-247A-300A152A9B2A}"/>
              </a:ext>
            </a:extLst>
          </p:cNvPr>
          <p:cNvSpPr/>
          <p:nvPr userDrawn="1"/>
        </p:nvSpPr>
        <p:spPr>
          <a:xfrm rot="5400000" flipV="1">
            <a:off x="7972425" y="-1552575"/>
            <a:ext cx="2667000" cy="5772150"/>
          </a:xfrm>
          <a:prstGeom prst="rtTriangle">
            <a:avLst/>
          </a:prstGeom>
          <a:solidFill>
            <a:srgbClr val="5397BB">
              <a:alpha val="5013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ight Triangle 1">
            <a:extLst>
              <a:ext uri="{FF2B5EF4-FFF2-40B4-BE49-F238E27FC236}">
                <a16:creationId xmlns:a16="http://schemas.microsoft.com/office/drawing/2014/main" id="{84F4B360-2A5E-0872-6C6A-B818797231EE}"/>
              </a:ext>
            </a:extLst>
          </p:cNvPr>
          <p:cNvSpPr/>
          <p:nvPr userDrawn="1"/>
        </p:nvSpPr>
        <p:spPr>
          <a:xfrm rot="16200000" flipV="1">
            <a:off x="5353050" y="19050"/>
            <a:ext cx="1485900" cy="12192000"/>
          </a:xfrm>
          <a:prstGeom prst="rtTriangle">
            <a:avLst/>
          </a:prstGeom>
          <a:solidFill>
            <a:srgbClr val="5397BB">
              <a:alpha val="5013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664219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523CF-B538-D50B-1AC2-20AE6AD584D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F7AEEEE-BB32-6F8E-BEE9-3818B63354B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FA36FC0-02F6-A49B-40E8-D4F4642E7B50}"/>
              </a:ext>
            </a:extLst>
          </p:cNvPr>
          <p:cNvSpPr>
            <a:spLocks noGrp="1"/>
          </p:cNvSpPr>
          <p:nvPr>
            <p:ph type="dt" sz="half" idx="10"/>
          </p:nvPr>
        </p:nvSpPr>
        <p:spPr/>
        <p:txBody>
          <a:bodyPr/>
          <a:lstStyle/>
          <a:p>
            <a:fld id="{5A7DB3D8-D70C-2E42-BBD2-036DFFF42230}" type="datetimeFigureOut">
              <a:rPr lang="en-US" smtClean="0"/>
              <a:t>7/25/24</a:t>
            </a:fld>
            <a:endParaRPr lang="en-US"/>
          </a:p>
        </p:txBody>
      </p:sp>
      <p:sp>
        <p:nvSpPr>
          <p:cNvPr id="5" name="Footer Placeholder 4">
            <a:extLst>
              <a:ext uri="{FF2B5EF4-FFF2-40B4-BE49-F238E27FC236}">
                <a16:creationId xmlns:a16="http://schemas.microsoft.com/office/drawing/2014/main" id="{E8B1E568-C7E3-FBFE-7B5A-BB841AB639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0D7557-9CA6-0A95-FFA4-3380E0529BD0}"/>
              </a:ext>
            </a:extLst>
          </p:cNvPr>
          <p:cNvSpPr>
            <a:spLocks noGrp="1"/>
          </p:cNvSpPr>
          <p:nvPr>
            <p:ph type="sldNum" sz="quarter" idx="12"/>
          </p:nvPr>
        </p:nvSpPr>
        <p:spPr/>
        <p:txBody>
          <a:bodyPr/>
          <a:lstStyle/>
          <a:p>
            <a:fld id="{EA0982E1-D067-6447-B233-08CBE893165D}" type="slidenum">
              <a:rPr lang="en-US" smtClean="0"/>
              <a:t>‹#›</a:t>
            </a:fld>
            <a:endParaRPr lang="en-US"/>
          </a:p>
        </p:txBody>
      </p:sp>
    </p:spTree>
    <p:extLst>
      <p:ext uri="{BB962C8B-B14F-4D97-AF65-F5344CB8AC3E}">
        <p14:creationId xmlns:p14="http://schemas.microsoft.com/office/powerpoint/2010/main" val="353865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2E79A-9024-4AE5-1E5D-B60C0D9FAC1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F915E5E-2A7B-F949-3D5F-FCE842B6A5C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0B65ED0-8517-2FDC-1F51-8B60E8AC3A4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86F242B-E0DA-9C6D-66F6-2D48E3409E0A}"/>
              </a:ext>
            </a:extLst>
          </p:cNvPr>
          <p:cNvSpPr>
            <a:spLocks noGrp="1"/>
          </p:cNvSpPr>
          <p:nvPr>
            <p:ph type="dt" sz="half" idx="10"/>
          </p:nvPr>
        </p:nvSpPr>
        <p:spPr/>
        <p:txBody>
          <a:bodyPr/>
          <a:lstStyle/>
          <a:p>
            <a:fld id="{5A7DB3D8-D70C-2E42-BBD2-036DFFF42230}" type="datetimeFigureOut">
              <a:rPr lang="en-US" smtClean="0"/>
              <a:t>7/25/24</a:t>
            </a:fld>
            <a:endParaRPr lang="en-US"/>
          </a:p>
        </p:txBody>
      </p:sp>
      <p:sp>
        <p:nvSpPr>
          <p:cNvPr id="6" name="Footer Placeholder 5">
            <a:extLst>
              <a:ext uri="{FF2B5EF4-FFF2-40B4-BE49-F238E27FC236}">
                <a16:creationId xmlns:a16="http://schemas.microsoft.com/office/drawing/2014/main" id="{4EB22903-ED12-5D62-4CD3-7CA862AA78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C908C92-5272-6226-CAD8-A54AB9226C78}"/>
              </a:ext>
            </a:extLst>
          </p:cNvPr>
          <p:cNvSpPr>
            <a:spLocks noGrp="1"/>
          </p:cNvSpPr>
          <p:nvPr>
            <p:ph type="sldNum" sz="quarter" idx="12"/>
          </p:nvPr>
        </p:nvSpPr>
        <p:spPr/>
        <p:txBody>
          <a:bodyPr/>
          <a:lstStyle/>
          <a:p>
            <a:fld id="{EA0982E1-D067-6447-B233-08CBE893165D}" type="slidenum">
              <a:rPr lang="en-US" smtClean="0"/>
              <a:t>‹#›</a:t>
            </a:fld>
            <a:endParaRPr lang="en-US"/>
          </a:p>
        </p:txBody>
      </p:sp>
    </p:spTree>
    <p:extLst>
      <p:ext uri="{BB962C8B-B14F-4D97-AF65-F5344CB8AC3E}">
        <p14:creationId xmlns:p14="http://schemas.microsoft.com/office/powerpoint/2010/main" val="36332108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4ECF31-C3AC-BC71-3826-78C53E8445F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C52ACF7-45A4-A8D0-8F84-131B3FFB5CA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666BDB2-A457-B38A-5F6A-F0EF962EC9E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6F9F9E8-2DDF-219B-D9DD-23882BE4FFE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3212A75-3376-AD29-E8A2-67C606B77CE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C11FA6D-214E-B026-D86F-6FCB9FBE7EA9}"/>
              </a:ext>
            </a:extLst>
          </p:cNvPr>
          <p:cNvSpPr>
            <a:spLocks noGrp="1"/>
          </p:cNvSpPr>
          <p:nvPr>
            <p:ph type="dt" sz="half" idx="10"/>
          </p:nvPr>
        </p:nvSpPr>
        <p:spPr/>
        <p:txBody>
          <a:bodyPr/>
          <a:lstStyle/>
          <a:p>
            <a:fld id="{5A7DB3D8-D70C-2E42-BBD2-036DFFF42230}" type="datetimeFigureOut">
              <a:rPr lang="en-US" smtClean="0"/>
              <a:t>7/25/24</a:t>
            </a:fld>
            <a:endParaRPr lang="en-US"/>
          </a:p>
        </p:txBody>
      </p:sp>
      <p:sp>
        <p:nvSpPr>
          <p:cNvPr id="8" name="Footer Placeholder 7">
            <a:extLst>
              <a:ext uri="{FF2B5EF4-FFF2-40B4-BE49-F238E27FC236}">
                <a16:creationId xmlns:a16="http://schemas.microsoft.com/office/drawing/2014/main" id="{FFA34878-BD4C-B3C6-78FF-63911B6A06B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BDE9901-D571-A052-35AD-ED229A2665BA}"/>
              </a:ext>
            </a:extLst>
          </p:cNvPr>
          <p:cNvSpPr>
            <a:spLocks noGrp="1"/>
          </p:cNvSpPr>
          <p:nvPr>
            <p:ph type="sldNum" sz="quarter" idx="12"/>
          </p:nvPr>
        </p:nvSpPr>
        <p:spPr/>
        <p:txBody>
          <a:bodyPr/>
          <a:lstStyle/>
          <a:p>
            <a:fld id="{EA0982E1-D067-6447-B233-08CBE893165D}" type="slidenum">
              <a:rPr lang="en-US" smtClean="0"/>
              <a:t>‹#›</a:t>
            </a:fld>
            <a:endParaRPr lang="en-US"/>
          </a:p>
        </p:txBody>
      </p:sp>
    </p:spTree>
    <p:extLst>
      <p:ext uri="{BB962C8B-B14F-4D97-AF65-F5344CB8AC3E}">
        <p14:creationId xmlns:p14="http://schemas.microsoft.com/office/powerpoint/2010/main" val="22450826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79F76D0-0C33-41D2-9D3B-1C8A4840422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0A40FFF-F6AD-A8AE-560D-094E75CD38A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B3C756-7E68-F0F6-00EC-C139663BD8C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A7DB3D8-D70C-2E42-BBD2-036DFFF42230}" type="datetimeFigureOut">
              <a:rPr lang="en-US" smtClean="0"/>
              <a:t>7/25/24</a:t>
            </a:fld>
            <a:endParaRPr lang="en-US"/>
          </a:p>
        </p:txBody>
      </p:sp>
      <p:sp>
        <p:nvSpPr>
          <p:cNvPr id="5" name="Footer Placeholder 4">
            <a:extLst>
              <a:ext uri="{FF2B5EF4-FFF2-40B4-BE49-F238E27FC236}">
                <a16:creationId xmlns:a16="http://schemas.microsoft.com/office/drawing/2014/main" id="{28DFAA70-A537-942B-0E08-5485A42B6A0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084CD9B8-4DE9-0323-AA7B-6EA2FEE3AB9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A0982E1-D067-6447-B233-08CBE893165D}" type="slidenum">
              <a:rPr lang="en-US" smtClean="0"/>
              <a:t>‹#›</a:t>
            </a:fld>
            <a:endParaRPr lang="en-US"/>
          </a:p>
        </p:txBody>
      </p:sp>
    </p:spTree>
    <p:extLst>
      <p:ext uri="{BB962C8B-B14F-4D97-AF65-F5344CB8AC3E}">
        <p14:creationId xmlns:p14="http://schemas.microsoft.com/office/powerpoint/2010/main" val="10703574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2" r:id="rId3"/>
    <p:sldLayoutId id="2147483661" r:id="rId4"/>
    <p:sldLayoutId id="2147483660" r:id="rId5"/>
    <p:sldLayoutId id="2147483664"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 id="2147483663"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27.png"/><Relationship Id="rId5" Type="http://schemas.openxmlformats.org/officeDocument/2006/relationships/image" Target="../media/image15.pn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ue background with a blue triangle&#10;&#10;Description automatically generated">
            <a:extLst>
              <a:ext uri="{FF2B5EF4-FFF2-40B4-BE49-F238E27FC236}">
                <a16:creationId xmlns:a16="http://schemas.microsoft.com/office/drawing/2014/main" id="{F31E3169-9B6B-1F4B-7B85-55945F3B27A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2456" b="13778"/>
          <a:stretch/>
        </p:blipFill>
        <p:spPr>
          <a:xfrm>
            <a:off x="0" y="-308919"/>
            <a:ext cx="12192000" cy="7166919"/>
          </a:xfrm>
          <a:prstGeom prst="rect">
            <a:avLst/>
          </a:prstGeom>
        </p:spPr>
      </p:pic>
      <p:pic>
        <p:nvPicPr>
          <p:cNvPr id="7" name="Picture 6" descr="A black background with blue text&#10;&#10;Description automatically generated">
            <a:extLst>
              <a:ext uri="{FF2B5EF4-FFF2-40B4-BE49-F238E27FC236}">
                <a16:creationId xmlns:a16="http://schemas.microsoft.com/office/drawing/2014/main" id="{D5A9FA64-EE9A-762A-E183-1BE1C7DCA4FD}"/>
              </a:ext>
            </a:extLst>
          </p:cNvPr>
          <p:cNvPicPr>
            <a:picLocks noChangeAspect="1"/>
          </p:cNvPicPr>
          <p:nvPr/>
        </p:nvPicPr>
        <p:blipFill rotWithShape="1">
          <a:blip r:embed="rId4"/>
          <a:srcRect t="65980"/>
          <a:stretch/>
        </p:blipFill>
        <p:spPr>
          <a:xfrm>
            <a:off x="1165654" y="3535975"/>
            <a:ext cx="6256710" cy="1336258"/>
          </a:xfrm>
          <a:prstGeom prst="rect">
            <a:avLst/>
          </a:prstGeom>
        </p:spPr>
      </p:pic>
      <p:pic>
        <p:nvPicPr>
          <p:cNvPr id="9" name="Picture 8" descr="A black and white rectangle with black letters&#10;&#10;Description automatically generated">
            <a:extLst>
              <a:ext uri="{FF2B5EF4-FFF2-40B4-BE49-F238E27FC236}">
                <a16:creationId xmlns:a16="http://schemas.microsoft.com/office/drawing/2014/main" id="{3A4D20EB-9AB1-117B-85BE-49226E493CB7}"/>
              </a:ext>
            </a:extLst>
          </p:cNvPr>
          <p:cNvPicPr>
            <a:picLocks noChangeAspect="1"/>
          </p:cNvPicPr>
          <p:nvPr/>
        </p:nvPicPr>
        <p:blipFill>
          <a:blip r:embed="rId5"/>
          <a:stretch>
            <a:fillRect/>
          </a:stretch>
        </p:blipFill>
        <p:spPr>
          <a:xfrm>
            <a:off x="8588018" y="5460062"/>
            <a:ext cx="1365087" cy="767863"/>
          </a:xfrm>
          <a:prstGeom prst="rect">
            <a:avLst/>
          </a:prstGeom>
        </p:spPr>
      </p:pic>
      <p:pic>
        <p:nvPicPr>
          <p:cNvPr id="11" name="Picture 10">
            <a:extLst>
              <a:ext uri="{FF2B5EF4-FFF2-40B4-BE49-F238E27FC236}">
                <a16:creationId xmlns:a16="http://schemas.microsoft.com/office/drawing/2014/main" id="{4A8CC529-DF25-01E0-D4AE-B740646331C0}"/>
              </a:ext>
            </a:extLst>
          </p:cNvPr>
          <p:cNvPicPr>
            <a:picLocks noChangeAspect="1"/>
          </p:cNvPicPr>
          <p:nvPr/>
        </p:nvPicPr>
        <p:blipFill>
          <a:blip r:embed="rId6"/>
          <a:stretch>
            <a:fillRect/>
          </a:stretch>
        </p:blipFill>
        <p:spPr>
          <a:xfrm>
            <a:off x="10322581" y="5161899"/>
            <a:ext cx="1356818" cy="1356818"/>
          </a:xfrm>
          <a:prstGeom prst="rect">
            <a:avLst/>
          </a:prstGeom>
        </p:spPr>
      </p:pic>
      <p:pic>
        <p:nvPicPr>
          <p:cNvPr id="3" name="Picture 2" descr="A black background with blue text&#10;&#10;Description automatically generated">
            <a:extLst>
              <a:ext uri="{FF2B5EF4-FFF2-40B4-BE49-F238E27FC236}">
                <a16:creationId xmlns:a16="http://schemas.microsoft.com/office/drawing/2014/main" id="{88DC5DFC-09E3-B3FD-FCD5-D0810D79FB4E}"/>
              </a:ext>
            </a:extLst>
          </p:cNvPr>
          <p:cNvPicPr>
            <a:picLocks noChangeAspect="1"/>
          </p:cNvPicPr>
          <p:nvPr/>
        </p:nvPicPr>
        <p:blipFill rotWithShape="1">
          <a:blip r:embed="rId4"/>
          <a:srcRect b="34544"/>
          <a:stretch/>
        </p:blipFill>
        <p:spPr>
          <a:xfrm>
            <a:off x="1165654" y="944409"/>
            <a:ext cx="6256710" cy="2571006"/>
          </a:xfrm>
          <a:prstGeom prst="rect">
            <a:avLst/>
          </a:prstGeom>
        </p:spPr>
      </p:pic>
      <p:sp>
        <p:nvSpPr>
          <p:cNvPr id="2" name="TextBox 1">
            <a:extLst>
              <a:ext uri="{FF2B5EF4-FFF2-40B4-BE49-F238E27FC236}">
                <a16:creationId xmlns:a16="http://schemas.microsoft.com/office/drawing/2014/main" id="{4C741341-468B-59F8-5023-AF5A41403996}"/>
              </a:ext>
            </a:extLst>
          </p:cNvPr>
          <p:cNvSpPr txBox="1"/>
          <p:nvPr/>
        </p:nvSpPr>
        <p:spPr>
          <a:xfrm>
            <a:off x="1088572" y="5746511"/>
            <a:ext cx="7282542" cy="481414"/>
          </a:xfrm>
          <a:prstGeom prst="rect">
            <a:avLst/>
          </a:prstGeom>
          <a:noFill/>
        </p:spPr>
        <p:txBody>
          <a:bodyPr wrap="square" rtlCol="0">
            <a:spAutoFit/>
          </a:bodyPr>
          <a:lstStyle/>
          <a:p>
            <a:pPr rtl="0">
              <a:lnSpc>
                <a:spcPct val="90000"/>
              </a:lnSpc>
              <a:spcBef>
                <a:spcPts val="0"/>
              </a:spcBef>
              <a:spcAft>
                <a:spcPts val="0"/>
              </a:spcAft>
            </a:pPr>
            <a:r>
              <a:rPr lang="en-US" sz="1400" b="0" i="1" dirty="0">
                <a:solidFill>
                  <a:schemeClr val="bg1">
                    <a:lumMod val="95000"/>
                  </a:schemeClr>
                </a:solidFill>
                <a:effectLst/>
              </a:rPr>
              <a:t>This presentation and the contents within are intended to provide broad financial education and should not be construed as advice or a recommendation to take any action.</a:t>
            </a:r>
            <a:endParaRPr lang="en-US" sz="1400" b="1" i="1" dirty="0">
              <a:solidFill>
                <a:schemeClr val="bg1">
                  <a:lumMod val="95000"/>
                </a:schemeClr>
              </a:solidFill>
              <a:effectLst/>
            </a:endParaRPr>
          </a:p>
        </p:txBody>
      </p:sp>
    </p:spTree>
    <p:extLst>
      <p:ext uri="{BB962C8B-B14F-4D97-AF65-F5344CB8AC3E}">
        <p14:creationId xmlns:p14="http://schemas.microsoft.com/office/powerpoint/2010/main" val="8253581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a:extLst>
              <a:ext uri="{FF2B5EF4-FFF2-40B4-BE49-F238E27FC236}">
                <a16:creationId xmlns:a16="http://schemas.microsoft.com/office/drawing/2014/main" id="{83434D0A-C272-C0DF-3EB5-FD9DC6B2CA79}"/>
              </a:ext>
            </a:extLst>
          </p:cNvPr>
          <p:cNvSpPr/>
          <p:nvPr/>
        </p:nvSpPr>
        <p:spPr>
          <a:xfrm>
            <a:off x="9266387" y="4154708"/>
            <a:ext cx="1101425" cy="1056008"/>
          </a:xfrm>
          <a:prstGeom prst="roundRect">
            <a:avLst>
              <a:gd name="adj" fmla="val 11003"/>
            </a:avLst>
          </a:prstGeom>
          <a:no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ounded Rectangle 15">
            <a:extLst>
              <a:ext uri="{FF2B5EF4-FFF2-40B4-BE49-F238E27FC236}">
                <a16:creationId xmlns:a16="http://schemas.microsoft.com/office/drawing/2014/main" id="{1A379F34-92EF-EDBC-7DED-856249D58119}"/>
              </a:ext>
            </a:extLst>
          </p:cNvPr>
          <p:cNvSpPr/>
          <p:nvPr/>
        </p:nvSpPr>
        <p:spPr>
          <a:xfrm>
            <a:off x="1594979" y="1221393"/>
            <a:ext cx="1954061" cy="1763623"/>
          </a:xfrm>
          <a:prstGeom prst="roundRect">
            <a:avLst>
              <a:gd name="adj" fmla="val 11003"/>
            </a:avLst>
          </a:prstGeom>
          <a:no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ounded Rectangle 14">
            <a:extLst>
              <a:ext uri="{FF2B5EF4-FFF2-40B4-BE49-F238E27FC236}">
                <a16:creationId xmlns:a16="http://schemas.microsoft.com/office/drawing/2014/main" id="{9F8A1F3F-9B07-5050-80FA-A6FF78D01D5F}"/>
              </a:ext>
            </a:extLst>
          </p:cNvPr>
          <p:cNvSpPr/>
          <p:nvPr/>
        </p:nvSpPr>
        <p:spPr>
          <a:xfrm>
            <a:off x="2016690" y="1743664"/>
            <a:ext cx="8079288" cy="3026921"/>
          </a:xfrm>
          <a:prstGeom prst="roundRect">
            <a:avLst>
              <a:gd name="adj" fmla="val 4397"/>
            </a:avLst>
          </a:prstGeom>
          <a:no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46C95ABB-7553-F919-15C7-26D3BC71F681}"/>
              </a:ext>
            </a:extLst>
          </p:cNvPr>
          <p:cNvSpPr txBox="1"/>
          <p:nvPr/>
        </p:nvSpPr>
        <p:spPr>
          <a:xfrm>
            <a:off x="0" y="487025"/>
            <a:ext cx="12192000" cy="830997"/>
          </a:xfrm>
          <a:prstGeom prst="rect">
            <a:avLst/>
          </a:prstGeom>
          <a:noFill/>
        </p:spPr>
        <p:txBody>
          <a:bodyPr wrap="square" rtlCol="0">
            <a:spAutoFit/>
          </a:bodyPr>
          <a:lstStyle/>
          <a:p>
            <a:pPr algn="ctr" rtl="0">
              <a:spcBef>
                <a:spcPts val="0"/>
              </a:spcBef>
              <a:spcAft>
                <a:spcPts val="0"/>
              </a:spcAft>
            </a:pPr>
            <a:r>
              <a:rPr lang="en-US" sz="4800" b="1" u="none" strike="noStrike" dirty="0">
                <a:solidFill>
                  <a:schemeClr val="accent5">
                    <a:lumMod val="75000"/>
                  </a:schemeClr>
                </a:solidFill>
                <a:effectLst/>
                <a:latin typeface="+mj-lt"/>
              </a:rPr>
              <a:t>UNDERSTAND YOUR TAXES</a:t>
            </a:r>
            <a:endParaRPr lang="en-US" sz="4800" b="1" dirty="0">
              <a:solidFill>
                <a:schemeClr val="accent5">
                  <a:lumMod val="75000"/>
                </a:schemeClr>
              </a:solidFill>
              <a:effectLst/>
              <a:latin typeface="+mj-lt"/>
            </a:endParaRPr>
          </a:p>
        </p:txBody>
      </p:sp>
      <p:sp>
        <p:nvSpPr>
          <p:cNvPr id="4" name="TextBox 3">
            <a:extLst>
              <a:ext uri="{FF2B5EF4-FFF2-40B4-BE49-F238E27FC236}">
                <a16:creationId xmlns:a16="http://schemas.microsoft.com/office/drawing/2014/main" id="{AFE0EE70-93A2-0DCA-074E-F2D53B6DBAE9}"/>
              </a:ext>
            </a:extLst>
          </p:cNvPr>
          <p:cNvSpPr txBox="1"/>
          <p:nvPr/>
        </p:nvSpPr>
        <p:spPr>
          <a:xfrm>
            <a:off x="0" y="5144732"/>
            <a:ext cx="12192000" cy="954107"/>
          </a:xfrm>
          <a:prstGeom prst="rect">
            <a:avLst/>
          </a:prstGeom>
          <a:noFill/>
        </p:spPr>
        <p:txBody>
          <a:bodyPr wrap="square" rtlCol="0">
            <a:spAutoFit/>
          </a:bodyPr>
          <a:lstStyle/>
          <a:p>
            <a:pPr algn="ctr"/>
            <a:r>
              <a:rPr lang="en-US" sz="2800" b="1" i="1" u="none" strike="noStrike" dirty="0">
                <a:solidFill>
                  <a:schemeClr val="tx1">
                    <a:lumMod val="75000"/>
                    <a:lumOff val="25000"/>
                  </a:schemeClr>
                </a:solidFill>
                <a:effectLst/>
              </a:rPr>
              <a:t>Knowing the tax impact of your money</a:t>
            </a:r>
            <a:br>
              <a:rPr lang="en-US" sz="2800" b="1" i="1" u="none" strike="noStrike" dirty="0">
                <a:solidFill>
                  <a:schemeClr val="tx1">
                    <a:lumMod val="75000"/>
                    <a:lumOff val="25000"/>
                  </a:schemeClr>
                </a:solidFill>
                <a:effectLst/>
              </a:rPr>
            </a:br>
            <a:r>
              <a:rPr lang="en-US" sz="2800" b="1" i="1" u="none" strike="noStrike" dirty="0">
                <a:solidFill>
                  <a:schemeClr val="tx1">
                    <a:lumMod val="75000"/>
                    <a:lumOff val="25000"/>
                  </a:schemeClr>
                </a:solidFill>
                <a:effectLst/>
              </a:rPr>
              <a:t>is important to build your financial future!</a:t>
            </a:r>
          </a:p>
        </p:txBody>
      </p:sp>
      <p:graphicFrame>
        <p:nvGraphicFramePr>
          <p:cNvPr id="5" name="Table 4">
            <a:extLst>
              <a:ext uri="{FF2B5EF4-FFF2-40B4-BE49-F238E27FC236}">
                <a16:creationId xmlns:a16="http://schemas.microsoft.com/office/drawing/2014/main" id="{8C23DB35-7FDA-2C68-AC98-C71BFE90660C}"/>
              </a:ext>
            </a:extLst>
          </p:cNvPr>
          <p:cNvGraphicFramePr>
            <a:graphicFrameLocks noGrp="1"/>
          </p:cNvGraphicFramePr>
          <p:nvPr>
            <p:extLst>
              <p:ext uri="{D42A27DB-BD31-4B8C-83A1-F6EECF244321}">
                <p14:modId xmlns:p14="http://schemas.microsoft.com/office/powerpoint/2010/main" val="4096066409"/>
              </p:ext>
            </p:extLst>
          </p:nvPr>
        </p:nvGraphicFramePr>
        <p:xfrm>
          <a:off x="2374900" y="1395630"/>
          <a:ext cx="7442200" cy="3721235"/>
        </p:xfrm>
        <a:graphic>
          <a:graphicData uri="http://schemas.openxmlformats.org/drawingml/2006/table">
            <a:tbl>
              <a:tblPr firstRow="1" bandRow="1">
                <a:tableStyleId>{7DF18680-E054-41AD-8BC1-D1AEF772440D}</a:tableStyleId>
              </a:tblPr>
              <a:tblGrid>
                <a:gridCol w="2311313">
                  <a:extLst>
                    <a:ext uri="{9D8B030D-6E8A-4147-A177-3AD203B41FA5}">
                      <a16:colId xmlns:a16="http://schemas.microsoft.com/office/drawing/2014/main" val="3936421062"/>
                    </a:ext>
                  </a:extLst>
                </a:gridCol>
                <a:gridCol w="2162432">
                  <a:extLst>
                    <a:ext uri="{9D8B030D-6E8A-4147-A177-3AD203B41FA5}">
                      <a16:colId xmlns:a16="http://schemas.microsoft.com/office/drawing/2014/main" val="2424283837"/>
                    </a:ext>
                  </a:extLst>
                </a:gridCol>
                <a:gridCol w="2968455">
                  <a:extLst>
                    <a:ext uri="{9D8B030D-6E8A-4147-A177-3AD203B41FA5}">
                      <a16:colId xmlns:a16="http://schemas.microsoft.com/office/drawing/2014/main" val="276892402"/>
                    </a:ext>
                  </a:extLst>
                </a:gridCol>
              </a:tblGrid>
              <a:tr h="712204">
                <a:tc gridSpan="3">
                  <a:txBody>
                    <a:bodyPr/>
                    <a:lstStyle/>
                    <a:p>
                      <a:pPr algn="ctr"/>
                      <a:r>
                        <a:rPr lang="en-US" sz="2400" b="1" dirty="0">
                          <a:solidFill>
                            <a:srgbClr val="0070C0"/>
                          </a:solidFill>
                        </a:rPr>
                        <a:t>WHERE DO YOU PUT YOUR MONEY?</a:t>
                      </a:r>
                      <a:endParaRPr lang="en-US" sz="2400" b="1" baseline="30000" dirty="0">
                        <a:solidFill>
                          <a:srgbClr val="0070C0"/>
                        </a:solidFill>
                      </a:endParaRPr>
                    </a:p>
                  </a:txBody>
                  <a:tcPr marL="100584" marR="100584"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endParaRPr lang="en-US" dirty="0"/>
                    </a:p>
                  </a:txBody>
                  <a:tcPr>
                    <a:noFill/>
                  </a:tcPr>
                </a:tc>
                <a:tc hMerge="1">
                  <a:txBody>
                    <a:bodyPr/>
                    <a:lstStyle/>
                    <a:p>
                      <a:endParaRPr lang="en-US" dirty="0"/>
                    </a:p>
                  </a:txBody>
                  <a:tcPr>
                    <a:noFill/>
                  </a:tcPr>
                </a:tc>
                <a:extLst>
                  <a:ext uri="{0D108BD9-81ED-4DB2-BD59-A6C34878D82A}">
                    <a16:rowId xmlns:a16="http://schemas.microsoft.com/office/drawing/2014/main" val="1952867557"/>
                  </a:ext>
                </a:extLst>
              </a:tr>
              <a:tr h="357271">
                <a:tc>
                  <a:txBody>
                    <a:bodyPr/>
                    <a:lstStyle/>
                    <a:p>
                      <a:pPr marL="182880" algn="l"/>
                      <a:r>
                        <a:rPr lang="en-US" sz="1600" b="1">
                          <a:solidFill>
                            <a:srgbClr val="0070C0"/>
                          </a:solidFill>
                        </a:rPr>
                        <a:t>TAX NOW</a:t>
                      </a:r>
                      <a:endParaRPr lang="en-US" sz="1600" b="1" dirty="0">
                        <a:solidFill>
                          <a:srgbClr val="0070C0"/>
                        </a:solidFill>
                      </a:endParaRPr>
                    </a:p>
                  </a:txBody>
                  <a:tcPr marL="147265" marR="147265">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l"/>
                      <a:r>
                        <a:rPr lang="en-US" sz="1600" b="1">
                          <a:solidFill>
                            <a:srgbClr val="0070C0"/>
                          </a:solidFill>
                        </a:rPr>
                        <a:t>TAX LATER</a:t>
                      </a:r>
                      <a:endParaRPr lang="en-US" sz="1600" b="1" dirty="0">
                        <a:solidFill>
                          <a:srgbClr val="0070C0"/>
                        </a:solidFill>
                      </a:endParaRPr>
                    </a:p>
                  </a:txBody>
                  <a:tcPr marL="147265" marR="147265">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l"/>
                      <a:r>
                        <a:rPr lang="en-US" sz="1600" b="1" dirty="0">
                          <a:solidFill>
                            <a:srgbClr val="0070C0"/>
                          </a:solidFill>
                        </a:rPr>
                        <a:t>TAX ADVANTAGED</a:t>
                      </a:r>
                    </a:p>
                  </a:txBody>
                  <a:tcPr marL="147265" marR="147265">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648642476"/>
                  </a:ext>
                </a:extLst>
              </a:tr>
              <a:tr h="2046188">
                <a:tc>
                  <a:txBody>
                    <a:bodyPr/>
                    <a:lstStyle/>
                    <a:p>
                      <a:pPr marL="182880" algn="l">
                        <a:lnSpc>
                          <a:spcPct val="100000"/>
                        </a:lnSpc>
                      </a:pPr>
                      <a:r>
                        <a:rPr lang="en-US" sz="1600" b="1" dirty="0">
                          <a:solidFill>
                            <a:schemeClr val="tx1">
                              <a:lumMod val="75000"/>
                              <a:lumOff val="25000"/>
                            </a:schemeClr>
                          </a:solidFill>
                        </a:rPr>
                        <a:t>CHECKING</a:t>
                      </a:r>
                    </a:p>
                    <a:p>
                      <a:pPr marL="182880" algn="l">
                        <a:lnSpc>
                          <a:spcPct val="100000"/>
                        </a:lnSpc>
                      </a:pPr>
                      <a:endParaRPr lang="en-US" sz="1200" b="1" dirty="0">
                        <a:solidFill>
                          <a:schemeClr val="tx1">
                            <a:lumMod val="75000"/>
                            <a:lumOff val="25000"/>
                          </a:schemeClr>
                        </a:solidFill>
                      </a:endParaRPr>
                    </a:p>
                    <a:p>
                      <a:pPr marL="182880" algn="l">
                        <a:lnSpc>
                          <a:spcPct val="100000"/>
                        </a:lnSpc>
                      </a:pPr>
                      <a:r>
                        <a:rPr lang="en-US" sz="1600" b="1" dirty="0">
                          <a:solidFill>
                            <a:schemeClr val="tx1">
                              <a:lumMod val="75000"/>
                              <a:lumOff val="25000"/>
                            </a:schemeClr>
                          </a:solidFill>
                        </a:rPr>
                        <a:t>SAVINGS</a:t>
                      </a:r>
                    </a:p>
                    <a:p>
                      <a:pPr marL="182880" algn="l">
                        <a:lnSpc>
                          <a:spcPct val="100000"/>
                        </a:lnSpc>
                      </a:pPr>
                      <a:endParaRPr lang="en-US" sz="1200" b="1" dirty="0">
                        <a:solidFill>
                          <a:schemeClr val="tx1">
                            <a:lumMod val="75000"/>
                            <a:lumOff val="25000"/>
                          </a:schemeClr>
                        </a:solidFill>
                      </a:endParaRPr>
                    </a:p>
                    <a:p>
                      <a:pPr marL="182880" algn="l">
                        <a:lnSpc>
                          <a:spcPct val="100000"/>
                        </a:lnSpc>
                      </a:pPr>
                      <a:r>
                        <a:rPr lang="en-US" sz="1600" b="1" dirty="0">
                          <a:solidFill>
                            <a:schemeClr val="tx1">
                              <a:lumMod val="75000"/>
                              <a:lumOff val="25000"/>
                            </a:schemeClr>
                          </a:solidFill>
                        </a:rPr>
                        <a:t>CD</a:t>
                      </a:r>
                    </a:p>
                    <a:p>
                      <a:pPr marL="182880" algn="l">
                        <a:lnSpc>
                          <a:spcPct val="100000"/>
                        </a:lnSpc>
                      </a:pPr>
                      <a:endParaRPr lang="en-US" sz="1200" b="1" dirty="0">
                        <a:solidFill>
                          <a:schemeClr val="tx1">
                            <a:lumMod val="75000"/>
                            <a:lumOff val="25000"/>
                          </a:schemeClr>
                        </a:solidFill>
                      </a:endParaRPr>
                    </a:p>
                    <a:p>
                      <a:pPr marL="182880" algn="l">
                        <a:lnSpc>
                          <a:spcPct val="100000"/>
                        </a:lnSpc>
                      </a:pPr>
                      <a:r>
                        <a:rPr lang="en-US" sz="1600" b="1" dirty="0">
                          <a:solidFill>
                            <a:schemeClr val="tx1">
                              <a:lumMod val="75000"/>
                              <a:lumOff val="25000"/>
                            </a:schemeClr>
                          </a:solidFill>
                        </a:rPr>
                        <a:t>STOCK</a:t>
                      </a:r>
                      <a:r>
                        <a:rPr lang="en-US" sz="1600" b="0" baseline="30000" dirty="0">
                          <a:solidFill>
                            <a:schemeClr val="tx1">
                              <a:lumMod val="75000"/>
                              <a:lumOff val="25000"/>
                            </a:schemeClr>
                          </a:solidFill>
                        </a:rPr>
                        <a:t>*</a:t>
                      </a:r>
                    </a:p>
                    <a:p>
                      <a:pPr marL="182880" algn="l">
                        <a:lnSpc>
                          <a:spcPct val="100000"/>
                        </a:lnSpc>
                      </a:pPr>
                      <a:endParaRPr lang="en-US" sz="1200" b="1" dirty="0">
                        <a:solidFill>
                          <a:schemeClr val="tx1">
                            <a:lumMod val="75000"/>
                            <a:lumOff val="25000"/>
                          </a:schemeClr>
                        </a:solidFill>
                      </a:endParaRPr>
                    </a:p>
                    <a:p>
                      <a:pPr marL="182880" algn="l">
                        <a:lnSpc>
                          <a:spcPct val="100000"/>
                        </a:lnSpc>
                      </a:pPr>
                      <a:r>
                        <a:rPr lang="en-US" sz="1600" b="1" dirty="0">
                          <a:solidFill>
                            <a:schemeClr val="tx1">
                              <a:lumMod val="75000"/>
                              <a:lumOff val="25000"/>
                            </a:schemeClr>
                          </a:solidFill>
                        </a:rPr>
                        <a:t>MUTUAL FUND</a:t>
                      </a:r>
                      <a:r>
                        <a:rPr lang="en-US" sz="1600" b="0" baseline="30000" dirty="0">
                          <a:solidFill>
                            <a:schemeClr val="tx1">
                              <a:lumMod val="75000"/>
                              <a:lumOff val="25000"/>
                            </a:schemeClr>
                          </a:solidFill>
                        </a:rPr>
                        <a:t>*</a:t>
                      </a:r>
                    </a:p>
                  </a:txBody>
                  <a:tcPr marL="147265" marR="147265">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l">
                        <a:lnSpc>
                          <a:spcPct val="100000"/>
                        </a:lnSpc>
                      </a:pPr>
                      <a:r>
                        <a:rPr lang="en-US" sz="1600" b="1" dirty="0">
                          <a:solidFill>
                            <a:schemeClr val="tx1">
                              <a:lumMod val="75000"/>
                              <a:lumOff val="25000"/>
                            </a:schemeClr>
                          </a:solidFill>
                        </a:rPr>
                        <a:t>401(k)/403(b)</a:t>
                      </a:r>
                    </a:p>
                    <a:p>
                      <a:pPr algn="l">
                        <a:lnSpc>
                          <a:spcPct val="100000"/>
                        </a:lnSpc>
                      </a:pPr>
                      <a:endParaRPr lang="en-US" sz="1200" b="1" dirty="0">
                        <a:solidFill>
                          <a:schemeClr val="tx1">
                            <a:lumMod val="75000"/>
                            <a:lumOff val="25000"/>
                          </a:schemeClr>
                        </a:solidFill>
                      </a:endParaRPr>
                    </a:p>
                    <a:p>
                      <a:pPr algn="l">
                        <a:lnSpc>
                          <a:spcPct val="100000"/>
                        </a:lnSpc>
                      </a:pPr>
                      <a:r>
                        <a:rPr lang="en-US" sz="1600" b="1" dirty="0">
                          <a:solidFill>
                            <a:schemeClr val="tx1">
                              <a:lumMod val="75000"/>
                              <a:lumOff val="25000"/>
                            </a:schemeClr>
                          </a:solidFill>
                        </a:rPr>
                        <a:t>IRA/SEP-IRA</a:t>
                      </a:r>
                    </a:p>
                    <a:p>
                      <a:pPr algn="l">
                        <a:lnSpc>
                          <a:spcPct val="100000"/>
                        </a:lnSpc>
                      </a:pPr>
                      <a:endParaRPr lang="en-US" sz="1200" b="1" dirty="0">
                        <a:solidFill>
                          <a:schemeClr val="tx1">
                            <a:lumMod val="75000"/>
                            <a:lumOff val="25000"/>
                          </a:schemeClr>
                        </a:solidFill>
                      </a:endParaRPr>
                    </a:p>
                    <a:p>
                      <a:pPr algn="l">
                        <a:lnSpc>
                          <a:spcPct val="100000"/>
                        </a:lnSpc>
                      </a:pPr>
                      <a:r>
                        <a:rPr lang="en-US" sz="1600" b="1" dirty="0">
                          <a:solidFill>
                            <a:schemeClr val="tx1">
                              <a:lumMod val="75000"/>
                              <a:lumOff val="25000"/>
                            </a:schemeClr>
                          </a:solidFill>
                        </a:rPr>
                        <a:t>ANNUITY</a:t>
                      </a:r>
                    </a:p>
                    <a:p>
                      <a:pPr algn="l">
                        <a:lnSpc>
                          <a:spcPct val="100000"/>
                        </a:lnSpc>
                      </a:pPr>
                      <a:endParaRPr lang="en-US" sz="1200" b="1" dirty="0">
                        <a:solidFill>
                          <a:schemeClr val="tx1">
                            <a:lumMod val="75000"/>
                            <a:lumOff val="25000"/>
                          </a:schemeClr>
                        </a:solidFill>
                      </a:endParaRPr>
                    </a:p>
                    <a:p>
                      <a:pPr algn="l">
                        <a:lnSpc>
                          <a:spcPct val="100000"/>
                        </a:lnSpc>
                      </a:pPr>
                      <a:r>
                        <a:rPr lang="en-US" sz="1600" b="1" dirty="0">
                          <a:solidFill>
                            <a:schemeClr val="tx1">
                              <a:lumMod val="75000"/>
                              <a:lumOff val="25000"/>
                            </a:schemeClr>
                          </a:solidFill>
                        </a:rPr>
                        <a:t>PENSION</a:t>
                      </a:r>
                    </a:p>
                  </a:txBody>
                  <a:tcPr marL="147265" marR="147265">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l">
                        <a:lnSpc>
                          <a:spcPct val="100000"/>
                        </a:lnSpc>
                      </a:pPr>
                      <a:r>
                        <a:rPr lang="en-US" sz="1600" b="1" dirty="0">
                          <a:solidFill>
                            <a:schemeClr val="tx1">
                              <a:lumMod val="75000"/>
                              <a:lumOff val="25000"/>
                            </a:schemeClr>
                          </a:solidFill>
                        </a:rPr>
                        <a:t>ROTH IRA</a:t>
                      </a:r>
                      <a:br>
                        <a:rPr lang="en-US" sz="1600" b="1" dirty="0">
                          <a:solidFill>
                            <a:schemeClr val="tx1">
                              <a:lumMod val="75000"/>
                              <a:lumOff val="25000"/>
                            </a:schemeClr>
                          </a:solidFill>
                        </a:rPr>
                      </a:br>
                      <a:endParaRPr lang="en-US" sz="1200" b="1" dirty="0">
                        <a:solidFill>
                          <a:schemeClr val="tx1">
                            <a:lumMod val="75000"/>
                            <a:lumOff val="25000"/>
                          </a:schemeClr>
                        </a:solidFill>
                      </a:endParaRPr>
                    </a:p>
                    <a:p>
                      <a:pPr algn="l">
                        <a:lnSpc>
                          <a:spcPct val="100000"/>
                        </a:lnSpc>
                      </a:pPr>
                      <a:r>
                        <a:rPr lang="en-US" sz="1600" b="1" dirty="0">
                          <a:solidFill>
                            <a:schemeClr val="tx1">
                              <a:lumMod val="75000"/>
                              <a:lumOff val="25000"/>
                            </a:schemeClr>
                          </a:solidFill>
                        </a:rPr>
                        <a:t>529 COLLEGE SAVINGS</a:t>
                      </a:r>
                    </a:p>
                    <a:p>
                      <a:pPr algn="l">
                        <a:lnSpc>
                          <a:spcPct val="100000"/>
                        </a:lnSpc>
                      </a:pPr>
                      <a:endParaRPr lang="en-US" sz="1200" b="1" dirty="0">
                        <a:solidFill>
                          <a:schemeClr val="tx1">
                            <a:lumMod val="75000"/>
                            <a:lumOff val="25000"/>
                          </a:schemeClr>
                        </a:solidFill>
                      </a:endParaRPr>
                    </a:p>
                    <a:p>
                      <a:pPr algn="l">
                        <a:lnSpc>
                          <a:spcPct val="100000"/>
                        </a:lnSpc>
                      </a:pPr>
                      <a:r>
                        <a:rPr lang="en-US" sz="1600" b="1" dirty="0">
                          <a:solidFill>
                            <a:schemeClr val="tx1">
                              <a:lumMod val="75000"/>
                              <a:lumOff val="25000"/>
                            </a:schemeClr>
                          </a:solidFill>
                        </a:rPr>
                        <a:t>MUNICIPAL BOND</a:t>
                      </a:r>
                    </a:p>
                    <a:p>
                      <a:pPr algn="l">
                        <a:lnSpc>
                          <a:spcPct val="100000"/>
                        </a:lnSpc>
                      </a:pPr>
                      <a:endParaRPr lang="en-US" sz="1200" b="1" dirty="0">
                        <a:solidFill>
                          <a:schemeClr val="tx1">
                            <a:lumMod val="75000"/>
                            <a:lumOff val="25000"/>
                          </a:schemeClr>
                        </a:solidFill>
                      </a:endParaRPr>
                    </a:p>
                    <a:p>
                      <a:pPr algn="l">
                        <a:lnSpc>
                          <a:spcPct val="100000"/>
                        </a:lnSpc>
                      </a:pPr>
                      <a:r>
                        <a:rPr lang="en-US" sz="1600" b="1" dirty="0">
                          <a:solidFill>
                            <a:schemeClr val="tx1">
                              <a:lumMod val="75000"/>
                              <a:lumOff val="25000"/>
                            </a:schemeClr>
                          </a:solidFill>
                        </a:rPr>
                        <a:t>HEALTH SAVINGS</a:t>
                      </a:r>
                      <a:br>
                        <a:rPr lang="en-US" sz="1600" b="1" dirty="0">
                          <a:solidFill>
                            <a:schemeClr val="tx1">
                              <a:lumMod val="75000"/>
                              <a:lumOff val="25000"/>
                            </a:schemeClr>
                          </a:solidFill>
                        </a:rPr>
                      </a:br>
                      <a:r>
                        <a:rPr lang="en-US" sz="1600" b="1" dirty="0">
                          <a:solidFill>
                            <a:schemeClr val="tx1">
                              <a:lumMod val="75000"/>
                              <a:lumOff val="25000"/>
                            </a:schemeClr>
                          </a:solidFill>
                        </a:rPr>
                        <a:t>  ACCOUNT (HSA)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solidFill>
                          <a:schemeClr val="tx1">
                            <a:lumMod val="75000"/>
                            <a:lumOff val="2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chemeClr val="tx1">
                              <a:lumMod val="75000"/>
                              <a:lumOff val="25000"/>
                            </a:schemeClr>
                          </a:solidFill>
                        </a:rPr>
                        <a:t>LIFE INSURANCE</a:t>
                      </a:r>
                      <a:br>
                        <a:rPr lang="en-US" sz="1600" b="1" dirty="0">
                          <a:solidFill>
                            <a:schemeClr val="tx1">
                              <a:lumMod val="75000"/>
                              <a:lumOff val="25000"/>
                            </a:schemeClr>
                          </a:solidFill>
                        </a:rPr>
                      </a:br>
                      <a:r>
                        <a:rPr lang="en-US" sz="1600" b="1" dirty="0">
                          <a:solidFill>
                            <a:schemeClr val="tx1">
                              <a:lumMod val="75000"/>
                              <a:lumOff val="25000"/>
                            </a:schemeClr>
                          </a:solidFill>
                        </a:rPr>
                        <a:t>  LONG-TERM CARE BENEFIT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b="1" dirty="0">
                        <a:solidFill>
                          <a:schemeClr val="tx1">
                            <a:lumMod val="75000"/>
                            <a:lumOff val="25000"/>
                          </a:schemeClr>
                        </a:solidFill>
                      </a:endParaRPr>
                    </a:p>
                  </a:txBody>
                  <a:tcPr marL="147265" marR="147265">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2346798380"/>
                  </a:ext>
                </a:extLst>
              </a:tr>
            </a:tbl>
          </a:graphicData>
        </a:graphic>
      </p:graphicFrame>
      <p:sp>
        <p:nvSpPr>
          <p:cNvPr id="7" name="Text Placeholder 3">
            <a:extLst>
              <a:ext uri="{FF2B5EF4-FFF2-40B4-BE49-F238E27FC236}">
                <a16:creationId xmlns:a16="http://schemas.microsoft.com/office/drawing/2014/main" id="{CA99F673-A9D5-B84F-E0CA-EFC9A7977780}"/>
              </a:ext>
            </a:extLst>
          </p:cNvPr>
          <p:cNvSpPr txBox="1">
            <a:spLocks/>
          </p:cNvSpPr>
          <p:nvPr/>
        </p:nvSpPr>
        <p:spPr>
          <a:xfrm>
            <a:off x="857250" y="6051408"/>
            <a:ext cx="10155307" cy="461665"/>
          </a:xfrm>
          <a:prstGeom prst="rect">
            <a:avLst/>
          </a:prstGeom>
        </p:spPr>
        <p:txBody>
          <a:bodyPr anchor="b">
            <a:normAutofit/>
          </a:bodyPr>
          <a:lstStyle>
            <a:lvl1pPr marL="0" indent="0" algn="l" defTabSz="685800" rtl="0" eaLnBrk="1" latinLnBrk="0" hangingPunct="1">
              <a:lnSpc>
                <a:spcPct val="90000"/>
              </a:lnSpc>
              <a:spcBef>
                <a:spcPts val="750"/>
              </a:spcBef>
              <a:buFont typeface="Arial" panose="020B0604020202020204" pitchFamily="34" charset="0"/>
              <a:buNone/>
              <a:defRPr sz="800" b="1" i="0" kern="1200">
                <a:solidFill>
                  <a:schemeClr val="tx2"/>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6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80000"/>
              </a:lnSpc>
            </a:pPr>
            <a:r>
              <a:rPr lang="en-US" sz="900" b="0" i="1" dirty="0">
                <a:solidFill>
                  <a:schemeClr val="tx1">
                    <a:lumMod val="75000"/>
                    <a:lumOff val="25000"/>
                  </a:schemeClr>
                </a:solidFill>
              </a:rPr>
              <a:t>* Stocks and mutual funds are taxed now if the gain is realized.</a:t>
            </a:r>
            <a:br>
              <a:rPr lang="en-US" sz="900" b="0" i="1" dirty="0">
                <a:solidFill>
                  <a:schemeClr val="tx1">
                    <a:lumMod val="75000"/>
                    <a:lumOff val="25000"/>
                  </a:schemeClr>
                </a:solidFill>
              </a:rPr>
            </a:br>
            <a:r>
              <a:rPr lang="en-US" sz="900" b="0" i="1" dirty="0">
                <a:solidFill>
                  <a:schemeClr val="tx1">
                    <a:lumMod val="75000"/>
                    <a:lumOff val="25000"/>
                  </a:schemeClr>
                </a:solidFill>
              </a:rPr>
              <a:t>Neither World Financial Group Insurance Agency, LLC, its affiliated companies, nor its agents may provide tax or legal advice.  Anyone to whom this material is promoted, marketed, or recommended should consult with and rely on their own independent tax and legal professional regarding their particular situation and the concepts presented herein.</a:t>
            </a:r>
          </a:p>
        </p:txBody>
      </p:sp>
      <p:grpSp>
        <p:nvGrpSpPr>
          <p:cNvPr id="6" name="Group 5">
            <a:extLst>
              <a:ext uri="{FF2B5EF4-FFF2-40B4-BE49-F238E27FC236}">
                <a16:creationId xmlns:a16="http://schemas.microsoft.com/office/drawing/2014/main" id="{8B992800-80D7-EAE7-2188-6CB41A3126D2}"/>
              </a:ext>
            </a:extLst>
          </p:cNvPr>
          <p:cNvGrpSpPr/>
          <p:nvPr/>
        </p:nvGrpSpPr>
        <p:grpSpPr>
          <a:xfrm>
            <a:off x="11423839" y="5396058"/>
            <a:ext cx="569388" cy="982066"/>
            <a:chOff x="11423839" y="5396058"/>
            <a:chExt cx="569388" cy="982066"/>
          </a:xfrm>
        </p:grpSpPr>
        <p:sp>
          <p:nvSpPr>
            <p:cNvPr id="8" name="Rectangle 7">
              <a:extLst>
                <a:ext uri="{FF2B5EF4-FFF2-40B4-BE49-F238E27FC236}">
                  <a16:creationId xmlns:a16="http://schemas.microsoft.com/office/drawing/2014/main" id="{61264856-BB59-3209-04A2-7E1E2E33FB63}"/>
                </a:ext>
              </a:extLst>
            </p:cNvPr>
            <p:cNvSpPr/>
            <p:nvPr/>
          </p:nvSpPr>
          <p:spPr>
            <a:xfrm>
              <a:off x="11491704" y="5720487"/>
              <a:ext cx="473558" cy="657138"/>
            </a:xfrm>
            <a:prstGeom prst="rect">
              <a:avLst/>
            </a:prstGeom>
            <a:solidFill>
              <a:schemeClr val="bg1">
                <a:lumMod val="95000"/>
              </a:schemeClr>
            </a:solidFill>
            <a:ln w="6350">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blue background with a blue triangle&#10;&#10;Description automatically generated">
              <a:extLst>
                <a:ext uri="{FF2B5EF4-FFF2-40B4-BE49-F238E27FC236}">
                  <a16:creationId xmlns:a16="http://schemas.microsoft.com/office/drawing/2014/main" id="{DB809AD2-CBE3-4742-F001-4F01BD64415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49795"/>
            <a:stretch/>
          </p:blipFill>
          <p:spPr>
            <a:xfrm>
              <a:off x="11471754" y="5713838"/>
              <a:ext cx="473560" cy="661930"/>
            </a:xfrm>
            <a:prstGeom prst="rect">
              <a:avLst/>
            </a:prstGeom>
            <a:ln w="6350">
              <a:solidFill>
                <a:schemeClr val="bg1">
                  <a:lumMod val="50000"/>
                </a:schemeClr>
              </a:solidFill>
            </a:ln>
          </p:spPr>
        </p:pic>
        <p:sp>
          <p:nvSpPr>
            <p:cNvPr id="10" name="Right Triangle 9">
              <a:extLst>
                <a:ext uri="{FF2B5EF4-FFF2-40B4-BE49-F238E27FC236}">
                  <a16:creationId xmlns:a16="http://schemas.microsoft.com/office/drawing/2014/main" id="{E14C14D3-5203-F3D6-55E2-58EEADF713A5}"/>
                </a:ext>
              </a:extLst>
            </p:cNvPr>
            <p:cNvSpPr/>
            <p:nvPr/>
          </p:nvSpPr>
          <p:spPr>
            <a:xfrm rot="16200000" flipV="1">
              <a:off x="11817131" y="5711476"/>
              <a:ext cx="125819" cy="130543"/>
            </a:xfrm>
            <a:prstGeom prst="rtTriangle">
              <a:avLst/>
            </a:prstGeom>
            <a:solidFill>
              <a:srgbClr val="DAE0E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Triangle 10">
              <a:extLst>
                <a:ext uri="{FF2B5EF4-FFF2-40B4-BE49-F238E27FC236}">
                  <a16:creationId xmlns:a16="http://schemas.microsoft.com/office/drawing/2014/main" id="{EC8BE0BD-5296-B235-60F7-AF669E38FEC5}"/>
                </a:ext>
              </a:extLst>
            </p:cNvPr>
            <p:cNvSpPr/>
            <p:nvPr/>
          </p:nvSpPr>
          <p:spPr>
            <a:xfrm rot="5400000" flipV="1">
              <a:off x="11817132" y="5711476"/>
              <a:ext cx="125819" cy="130543"/>
            </a:xfrm>
            <a:prstGeom prst="rtTriangle">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3BD7A14-0D94-88F5-7AFB-DDC2A70D2DE7}"/>
                </a:ext>
              </a:extLst>
            </p:cNvPr>
            <p:cNvSpPr txBox="1"/>
            <p:nvPr/>
          </p:nvSpPr>
          <p:spPr>
            <a:xfrm>
              <a:off x="11499181" y="5811691"/>
              <a:ext cx="418704" cy="216149"/>
            </a:xfrm>
            <a:prstGeom prst="rect">
              <a:avLst/>
            </a:prstGeom>
            <a:noFill/>
          </p:spPr>
          <p:txBody>
            <a:bodyPr wrap="none" rtlCol="0">
              <a:spAutoFit/>
            </a:bodyPr>
            <a:lstStyle/>
            <a:p>
              <a:pPr algn="ctr">
                <a:lnSpc>
                  <a:spcPts val="880"/>
                </a:lnSpc>
              </a:pPr>
              <a:r>
                <a:rPr lang="en-US" sz="1050" b="1" i="1" dirty="0">
                  <a:solidFill>
                    <a:schemeClr val="bg1"/>
                  </a:solidFill>
                </a:rPr>
                <a:t>SYF</a:t>
              </a:r>
            </a:p>
          </p:txBody>
        </p:sp>
        <p:sp>
          <p:nvSpPr>
            <p:cNvPr id="13" name="TextBox 12">
              <a:extLst>
                <a:ext uri="{FF2B5EF4-FFF2-40B4-BE49-F238E27FC236}">
                  <a16:creationId xmlns:a16="http://schemas.microsoft.com/office/drawing/2014/main" id="{45E80C98-EC5B-2CAE-2E07-3A60718B4934}"/>
                </a:ext>
              </a:extLst>
            </p:cNvPr>
            <p:cNvSpPr txBox="1"/>
            <p:nvPr/>
          </p:nvSpPr>
          <p:spPr>
            <a:xfrm>
              <a:off x="11423839" y="5854904"/>
              <a:ext cx="569388" cy="523220"/>
            </a:xfrm>
            <a:prstGeom prst="rect">
              <a:avLst/>
            </a:prstGeom>
            <a:noFill/>
          </p:spPr>
          <p:txBody>
            <a:bodyPr wrap="none" rtlCol="0" anchor="ctr">
              <a:spAutoFit/>
            </a:bodyPr>
            <a:lstStyle/>
            <a:p>
              <a:pPr algn="ctr"/>
              <a:r>
                <a:rPr lang="en-US" sz="2800" b="1" dirty="0">
                  <a:solidFill>
                    <a:schemeClr val="bg1"/>
                  </a:solidFill>
                </a:rPr>
                <a:t>17</a:t>
              </a:r>
              <a:endParaRPr lang="en-US" sz="3600" dirty="0">
                <a:solidFill>
                  <a:schemeClr val="bg1"/>
                </a:solidFill>
              </a:endParaRPr>
            </a:p>
          </p:txBody>
        </p:sp>
        <p:sp>
          <p:nvSpPr>
            <p:cNvPr id="14" name="TextBox 13">
              <a:extLst>
                <a:ext uri="{FF2B5EF4-FFF2-40B4-BE49-F238E27FC236}">
                  <a16:creationId xmlns:a16="http://schemas.microsoft.com/office/drawing/2014/main" id="{6DD0AC58-BC02-96AB-D31F-3C582B527A33}"/>
                </a:ext>
              </a:extLst>
            </p:cNvPr>
            <p:cNvSpPr txBox="1"/>
            <p:nvPr/>
          </p:nvSpPr>
          <p:spPr>
            <a:xfrm>
              <a:off x="11462314" y="5396058"/>
              <a:ext cx="492443" cy="323165"/>
            </a:xfrm>
            <a:prstGeom prst="rect">
              <a:avLst/>
            </a:prstGeom>
            <a:noFill/>
          </p:spPr>
          <p:txBody>
            <a:bodyPr wrap="none" rtlCol="0">
              <a:spAutoFit/>
            </a:bodyPr>
            <a:lstStyle/>
            <a:p>
              <a:pPr algn="ctr">
                <a:lnSpc>
                  <a:spcPts val="880"/>
                </a:lnSpc>
              </a:pPr>
              <a:r>
                <a:rPr lang="en-US" sz="800" i="1" dirty="0">
                  <a:solidFill>
                    <a:srgbClr val="5397BB"/>
                  </a:solidFill>
                </a:rPr>
                <a:t>LEARN</a:t>
              </a:r>
            </a:p>
            <a:p>
              <a:pPr algn="ctr">
                <a:lnSpc>
                  <a:spcPts val="880"/>
                </a:lnSpc>
              </a:pPr>
              <a:r>
                <a:rPr lang="en-US" sz="800" i="1" dirty="0">
                  <a:solidFill>
                    <a:srgbClr val="5397BB"/>
                  </a:solidFill>
                </a:rPr>
                <a:t>MORE!</a:t>
              </a:r>
            </a:p>
          </p:txBody>
        </p:sp>
      </p:grpSp>
    </p:spTree>
    <p:extLst>
      <p:ext uri="{BB962C8B-B14F-4D97-AF65-F5344CB8AC3E}">
        <p14:creationId xmlns:p14="http://schemas.microsoft.com/office/powerpoint/2010/main" val="602295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up)">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6C95ABB-7553-F919-15C7-26D3BC71F681}"/>
              </a:ext>
            </a:extLst>
          </p:cNvPr>
          <p:cNvSpPr txBox="1"/>
          <p:nvPr/>
        </p:nvSpPr>
        <p:spPr>
          <a:xfrm>
            <a:off x="0" y="487025"/>
            <a:ext cx="12192000" cy="830997"/>
          </a:xfrm>
          <a:prstGeom prst="rect">
            <a:avLst/>
          </a:prstGeom>
          <a:noFill/>
        </p:spPr>
        <p:txBody>
          <a:bodyPr wrap="square" rtlCol="0">
            <a:spAutoFit/>
          </a:bodyPr>
          <a:lstStyle/>
          <a:p>
            <a:pPr algn="ctr" rtl="0">
              <a:spcBef>
                <a:spcPts val="0"/>
              </a:spcBef>
              <a:spcAft>
                <a:spcPts val="0"/>
              </a:spcAft>
            </a:pPr>
            <a:r>
              <a:rPr lang="en-US" sz="4800" b="1" u="none" strike="noStrike" dirty="0">
                <a:solidFill>
                  <a:schemeClr val="accent5">
                    <a:lumMod val="75000"/>
                  </a:schemeClr>
                </a:solidFill>
                <a:effectLst/>
                <a:latin typeface="+mj-lt"/>
              </a:rPr>
              <a:t>MANAGED GROWTH STRATEGY</a:t>
            </a:r>
            <a:endParaRPr lang="en-US" sz="4800" b="1" dirty="0">
              <a:solidFill>
                <a:schemeClr val="accent5">
                  <a:lumMod val="75000"/>
                </a:schemeClr>
              </a:solidFill>
              <a:effectLst/>
              <a:latin typeface="+mj-lt"/>
            </a:endParaRPr>
          </a:p>
        </p:txBody>
      </p:sp>
      <p:grpSp>
        <p:nvGrpSpPr>
          <p:cNvPr id="3" name="Group 2">
            <a:extLst>
              <a:ext uri="{FF2B5EF4-FFF2-40B4-BE49-F238E27FC236}">
                <a16:creationId xmlns:a16="http://schemas.microsoft.com/office/drawing/2014/main" id="{18F2ADE0-EC78-2F99-C900-1284FEA20503}"/>
              </a:ext>
            </a:extLst>
          </p:cNvPr>
          <p:cNvGrpSpPr/>
          <p:nvPr/>
        </p:nvGrpSpPr>
        <p:grpSpPr>
          <a:xfrm>
            <a:off x="3907103" y="1749947"/>
            <a:ext cx="2174796" cy="1631665"/>
            <a:chOff x="3907103" y="1749947"/>
            <a:chExt cx="2174796" cy="1631665"/>
          </a:xfrm>
        </p:grpSpPr>
        <p:sp>
          <p:nvSpPr>
            <p:cNvPr id="5" name="Rectangle 4">
              <a:extLst>
                <a:ext uri="{FF2B5EF4-FFF2-40B4-BE49-F238E27FC236}">
                  <a16:creationId xmlns:a16="http://schemas.microsoft.com/office/drawing/2014/main" id="{3EDF0CE6-1E7A-3ECA-22BD-7736FAB2EFE0}"/>
                </a:ext>
              </a:extLst>
            </p:cNvPr>
            <p:cNvSpPr/>
            <p:nvPr/>
          </p:nvSpPr>
          <p:spPr>
            <a:xfrm>
              <a:off x="3907103" y="1749947"/>
              <a:ext cx="2174796" cy="1631665"/>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Rectangle 8">
              <a:extLst>
                <a:ext uri="{FF2B5EF4-FFF2-40B4-BE49-F238E27FC236}">
                  <a16:creationId xmlns:a16="http://schemas.microsoft.com/office/drawing/2014/main" id="{021075A5-AE22-3C4C-DAA4-0962FCA4C7BC}"/>
                </a:ext>
              </a:extLst>
            </p:cNvPr>
            <p:cNvSpPr/>
            <p:nvPr/>
          </p:nvSpPr>
          <p:spPr>
            <a:xfrm>
              <a:off x="3907103" y="2364820"/>
              <a:ext cx="2174796" cy="447675"/>
            </a:xfrm>
            <a:prstGeom prst="rect">
              <a:avLst/>
            </a:prstGeom>
          </p:spPr>
          <p:txBody>
            <a:bodyPr wrap="square">
              <a:spAutoFit/>
            </a:bodyPr>
            <a:lstStyle/>
            <a:p>
              <a:pPr algn="ctr"/>
              <a:r>
                <a:rPr lang="en-US" sz="2600" b="1" i="1" dirty="0">
                  <a:solidFill>
                    <a:schemeClr val="accent4">
                      <a:lumMod val="75000"/>
                    </a:schemeClr>
                  </a:solidFill>
                </a:rPr>
                <a:t>GROWTH</a:t>
              </a:r>
              <a:endParaRPr lang="en-US" sz="2600" b="1" i="1" dirty="0">
                <a:solidFill>
                  <a:schemeClr val="accent4">
                    <a:lumMod val="75000"/>
                  </a:schemeClr>
                </a:solidFill>
                <a:effectLst/>
              </a:endParaRPr>
            </a:p>
          </p:txBody>
        </p:sp>
      </p:grpSp>
      <p:grpSp>
        <p:nvGrpSpPr>
          <p:cNvPr id="13" name="Group 12">
            <a:extLst>
              <a:ext uri="{FF2B5EF4-FFF2-40B4-BE49-F238E27FC236}">
                <a16:creationId xmlns:a16="http://schemas.microsoft.com/office/drawing/2014/main" id="{87215180-C5D0-CEE3-10C6-E58FF12D2A6A}"/>
              </a:ext>
            </a:extLst>
          </p:cNvPr>
          <p:cNvGrpSpPr/>
          <p:nvPr/>
        </p:nvGrpSpPr>
        <p:grpSpPr>
          <a:xfrm>
            <a:off x="6081899" y="1751314"/>
            <a:ext cx="2246539" cy="1630555"/>
            <a:chOff x="6081899" y="1751314"/>
            <a:chExt cx="2246539" cy="1630555"/>
          </a:xfrm>
        </p:grpSpPr>
        <p:sp>
          <p:nvSpPr>
            <p:cNvPr id="6" name="Rectangle 5">
              <a:extLst>
                <a:ext uri="{FF2B5EF4-FFF2-40B4-BE49-F238E27FC236}">
                  <a16:creationId xmlns:a16="http://schemas.microsoft.com/office/drawing/2014/main" id="{AA3434F7-22E8-54B7-FC3B-50346C6DBB8B}"/>
                </a:ext>
              </a:extLst>
            </p:cNvPr>
            <p:cNvSpPr/>
            <p:nvPr/>
          </p:nvSpPr>
          <p:spPr>
            <a:xfrm>
              <a:off x="6153642" y="1751314"/>
              <a:ext cx="2174796" cy="1630555"/>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E61ED752-DC45-56F2-7BC2-BE3603E2887B}"/>
                </a:ext>
              </a:extLst>
            </p:cNvPr>
            <p:cNvSpPr/>
            <p:nvPr/>
          </p:nvSpPr>
          <p:spPr>
            <a:xfrm>
              <a:off x="6081899" y="2362580"/>
              <a:ext cx="2174796" cy="447675"/>
            </a:xfrm>
            <a:prstGeom prst="rect">
              <a:avLst/>
            </a:prstGeom>
          </p:spPr>
          <p:txBody>
            <a:bodyPr wrap="square">
              <a:spAutoFit/>
            </a:bodyPr>
            <a:lstStyle/>
            <a:p>
              <a:pPr algn="ctr"/>
              <a:r>
                <a:rPr lang="en-US" sz="2600" b="1" i="1" dirty="0">
                  <a:solidFill>
                    <a:schemeClr val="accent5">
                      <a:lumMod val="75000"/>
                    </a:schemeClr>
                  </a:solidFill>
                  <a:effectLst/>
                </a:rPr>
                <a:t>SAFETY</a:t>
              </a:r>
            </a:p>
          </p:txBody>
        </p:sp>
      </p:grpSp>
      <p:grpSp>
        <p:nvGrpSpPr>
          <p:cNvPr id="14" name="Group 13">
            <a:extLst>
              <a:ext uri="{FF2B5EF4-FFF2-40B4-BE49-F238E27FC236}">
                <a16:creationId xmlns:a16="http://schemas.microsoft.com/office/drawing/2014/main" id="{7DBBA153-416F-7579-C409-CFEF2C8A7F04}"/>
              </a:ext>
            </a:extLst>
          </p:cNvPr>
          <p:cNvGrpSpPr/>
          <p:nvPr/>
        </p:nvGrpSpPr>
        <p:grpSpPr>
          <a:xfrm>
            <a:off x="3907103" y="3452002"/>
            <a:ext cx="2174796" cy="1630555"/>
            <a:chOff x="3907103" y="3452002"/>
            <a:chExt cx="2174796" cy="1630555"/>
          </a:xfrm>
        </p:grpSpPr>
        <p:sp>
          <p:nvSpPr>
            <p:cNvPr id="8" name="Rectangle 7">
              <a:extLst>
                <a:ext uri="{FF2B5EF4-FFF2-40B4-BE49-F238E27FC236}">
                  <a16:creationId xmlns:a16="http://schemas.microsoft.com/office/drawing/2014/main" id="{EFA044C3-FA69-4272-BC7F-2D99E16E04C1}"/>
                </a:ext>
              </a:extLst>
            </p:cNvPr>
            <p:cNvSpPr/>
            <p:nvPr/>
          </p:nvSpPr>
          <p:spPr>
            <a:xfrm>
              <a:off x="3907103" y="3452002"/>
              <a:ext cx="2174796" cy="1630555"/>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69F2C88-962F-10C5-ED28-A1FAC649151B}"/>
                </a:ext>
              </a:extLst>
            </p:cNvPr>
            <p:cNvSpPr/>
            <p:nvPr/>
          </p:nvSpPr>
          <p:spPr>
            <a:xfrm>
              <a:off x="3907103" y="3829692"/>
              <a:ext cx="2174796" cy="811411"/>
            </a:xfrm>
            <a:prstGeom prst="rect">
              <a:avLst/>
            </a:prstGeom>
          </p:spPr>
          <p:txBody>
            <a:bodyPr wrap="square">
              <a:spAutoFit/>
            </a:bodyPr>
            <a:lstStyle/>
            <a:p>
              <a:pPr algn="ctr"/>
              <a:r>
                <a:rPr lang="en-US" sz="2600" b="1" i="1" dirty="0">
                  <a:solidFill>
                    <a:schemeClr val="accent5">
                      <a:lumMod val="75000"/>
                    </a:schemeClr>
                  </a:solidFill>
                  <a:effectLst/>
                </a:rPr>
                <a:t>TAX</a:t>
              </a:r>
            </a:p>
            <a:p>
              <a:pPr algn="ctr"/>
              <a:r>
                <a:rPr lang="en-US" sz="2600" b="1" i="1" dirty="0">
                  <a:solidFill>
                    <a:schemeClr val="accent5">
                      <a:lumMod val="75000"/>
                    </a:schemeClr>
                  </a:solidFill>
                </a:rPr>
                <a:t>ADVANTAGE</a:t>
              </a:r>
              <a:endParaRPr lang="en-US" sz="2600" b="1" i="1" dirty="0">
                <a:solidFill>
                  <a:schemeClr val="accent5">
                    <a:lumMod val="75000"/>
                  </a:schemeClr>
                </a:solidFill>
                <a:effectLst/>
              </a:endParaRPr>
            </a:p>
          </p:txBody>
        </p:sp>
      </p:grpSp>
      <p:grpSp>
        <p:nvGrpSpPr>
          <p:cNvPr id="15" name="Group 14">
            <a:extLst>
              <a:ext uri="{FF2B5EF4-FFF2-40B4-BE49-F238E27FC236}">
                <a16:creationId xmlns:a16="http://schemas.microsoft.com/office/drawing/2014/main" id="{525657AB-D4A2-2D72-7F26-084F670948F0}"/>
              </a:ext>
            </a:extLst>
          </p:cNvPr>
          <p:cNvGrpSpPr/>
          <p:nvPr/>
        </p:nvGrpSpPr>
        <p:grpSpPr>
          <a:xfrm>
            <a:off x="6044901" y="3451446"/>
            <a:ext cx="2392276" cy="1631665"/>
            <a:chOff x="6044901" y="3451446"/>
            <a:chExt cx="2392276" cy="1631665"/>
          </a:xfrm>
        </p:grpSpPr>
        <p:sp>
          <p:nvSpPr>
            <p:cNvPr id="7" name="Rectangle 6">
              <a:extLst>
                <a:ext uri="{FF2B5EF4-FFF2-40B4-BE49-F238E27FC236}">
                  <a16:creationId xmlns:a16="http://schemas.microsoft.com/office/drawing/2014/main" id="{49AEEA4B-0155-7B3B-C769-123B5EF4A77D}"/>
                </a:ext>
              </a:extLst>
            </p:cNvPr>
            <p:cNvSpPr/>
            <p:nvPr/>
          </p:nvSpPr>
          <p:spPr>
            <a:xfrm>
              <a:off x="6153641" y="3451446"/>
              <a:ext cx="2174796" cy="1631665"/>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ectangle 11">
              <a:extLst>
                <a:ext uri="{FF2B5EF4-FFF2-40B4-BE49-F238E27FC236}">
                  <a16:creationId xmlns:a16="http://schemas.microsoft.com/office/drawing/2014/main" id="{61D9D08C-0B30-894F-4D2C-8A450A44FC44}"/>
                </a:ext>
              </a:extLst>
            </p:cNvPr>
            <p:cNvSpPr/>
            <p:nvPr/>
          </p:nvSpPr>
          <p:spPr>
            <a:xfrm>
              <a:off x="6044901" y="3982772"/>
              <a:ext cx="2392276" cy="447675"/>
            </a:xfrm>
            <a:prstGeom prst="rect">
              <a:avLst/>
            </a:prstGeom>
          </p:spPr>
          <p:txBody>
            <a:bodyPr wrap="square">
              <a:spAutoFit/>
            </a:bodyPr>
            <a:lstStyle/>
            <a:p>
              <a:pPr algn="ctr"/>
              <a:r>
                <a:rPr lang="en-US" sz="2600" b="1" i="1" dirty="0">
                  <a:solidFill>
                    <a:schemeClr val="accent4">
                      <a:lumMod val="75000"/>
                    </a:schemeClr>
                  </a:solidFill>
                  <a:effectLst/>
                </a:rPr>
                <a:t>PROTECTION</a:t>
              </a:r>
            </a:p>
          </p:txBody>
        </p:sp>
      </p:grpSp>
      <p:sp>
        <p:nvSpPr>
          <p:cNvPr id="21" name="TextBox 20">
            <a:extLst>
              <a:ext uri="{FF2B5EF4-FFF2-40B4-BE49-F238E27FC236}">
                <a16:creationId xmlns:a16="http://schemas.microsoft.com/office/drawing/2014/main" id="{D0462769-0E4A-54E4-7B8A-D9F380A8ED8F}"/>
              </a:ext>
            </a:extLst>
          </p:cNvPr>
          <p:cNvSpPr txBox="1"/>
          <p:nvPr/>
        </p:nvSpPr>
        <p:spPr>
          <a:xfrm>
            <a:off x="0" y="5669431"/>
            <a:ext cx="12192000" cy="523220"/>
          </a:xfrm>
          <a:prstGeom prst="rect">
            <a:avLst/>
          </a:prstGeom>
          <a:noFill/>
        </p:spPr>
        <p:txBody>
          <a:bodyPr wrap="square" rtlCol="0">
            <a:spAutoFit/>
          </a:bodyPr>
          <a:lstStyle/>
          <a:p>
            <a:pPr algn="ctr" rtl="0">
              <a:spcBef>
                <a:spcPts val="0"/>
              </a:spcBef>
              <a:spcAft>
                <a:spcPts val="0"/>
              </a:spcAft>
            </a:pPr>
            <a:r>
              <a:rPr lang="en-US" sz="2800" b="1" i="1" u="none" strike="noStrike" dirty="0">
                <a:solidFill>
                  <a:schemeClr val="tx1">
                    <a:lumMod val="75000"/>
                    <a:lumOff val="25000"/>
                  </a:schemeClr>
                </a:solidFill>
                <a:effectLst/>
              </a:rPr>
              <a:t>When saving and investing, consider these important factors.</a:t>
            </a:r>
            <a:endParaRPr lang="en-US" sz="3200" b="1" i="1" dirty="0">
              <a:solidFill>
                <a:schemeClr val="tx1">
                  <a:lumMod val="75000"/>
                  <a:lumOff val="25000"/>
                </a:schemeClr>
              </a:solidFill>
            </a:endParaRPr>
          </a:p>
        </p:txBody>
      </p:sp>
      <p:sp>
        <p:nvSpPr>
          <p:cNvPr id="27" name="Rounded Rectangular Callout 26">
            <a:extLst>
              <a:ext uri="{FF2B5EF4-FFF2-40B4-BE49-F238E27FC236}">
                <a16:creationId xmlns:a16="http://schemas.microsoft.com/office/drawing/2014/main" id="{97A75551-AC32-BE73-C355-D87340ACD5D9}"/>
              </a:ext>
            </a:extLst>
          </p:cNvPr>
          <p:cNvSpPr/>
          <p:nvPr/>
        </p:nvSpPr>
        <p:spPr>
          <a:xfrm>
            <a:off x="8824463" y="3575180"/>
            <a:ext cx="2950081" cy="1820878"/>
          </a:xfrm>
          <a:prstGeom prst="wedgeRoundRectCallout">
            <a:avLst>
              <a:gd name="adj1" fmla="val -68604"/>
              <a:gd name="adj2" fmla="val -16351"/>
              <a:gd name="adj3" fmla="val 16667"/>
            </a:avLst>
          </a:prstGeom>
          <a:solidFill>
            <a:schemeClr val="accent4">
              <a:lumMod val="40000"/>
              <a:lumOff val="60000"/>
              <a:alpha val="19966"/>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Rounded Rectangular Callout 24">
            <a:extLst>
              <a:ext uri="{FF2B5EF4-FFF2-40B4-BE49-F238E27FC236}">
                <a16:creationId xmlns:a16="http://schemas.microsoft.com/office/drawing/2014/main" id="{D32B6D85-CF2C-48A1-0746-0128A20617AF}"/>
              </a:ext>
            </a:extLst>
          </p:cNvPr>
          <p:cNvSpPr/>
          <p:nvPr/>
        </p:nvSpPr>
        <p:spPr>
          <a:xfrm>
            <a:off x="8824463" y="1372395"/>
            <a:ext cx="2950081" cy="1631665"/>
          </a:xfrm>
          <a:prstGeom prst="wedgeRoundRectCallout">
            <a:avLst>
              <a:gd name="adj1" fmla="val -73032"/>
              <a:gd name="adj2" fmla="val 23955"/>
              <a:gd name="adj3" fmla="val 16667"/>
            </a:avLst>
          </a:prstGeom>
          <a:solidFill>
            <a:schemeClr val="accent4">
              <a:lumMod val="40000"/>
              <a:lumOff val="60000"/>
              <a:alpha val="19966"/>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TextBox 17">
            <a:extLst>
              <a:ext uri="{FF2B5EF4-FFF2-40B4-BE49-F238E27FC236}">
                <a16:creationId xmlns:a16="http://schemas.microsoft.com/office/drawing/2014/main" id="{1E705E76-2D73-75C8-DCEC-249555D7ECF3}"/>
              </a:ext>
            </a:extLst>
          </p:cNvPr>
          <p:cNvSpPr txBox="1"/>
          <p:nvPr/>
        </p:nvSpPr>
        <p:spPr>
          <a:xfrm>
            <a:off x="8876361" y="1865213"/>
            <a:ext cx="2898183" cy="594202"/>
          </a:xfrm>
          <a:prstGeom prst="rect">
            <a:avLst/>
          </a:prstGeom>
          <a:noFill/>
        </p:spPr>
        <p:txBody>
          <a:bodyPr wrap="square" rtlCol="0">
            <a:spAutoFit/>
          </a:bodyPr>
          <a:lstStyle/>
          <a:p>
            <a:pPr algn="ctr" rtl="0">
              <a:lnSpc>
                <a:spcPct val="80000"/>
              </a:lnSpc>
              <a:spcBef>
                <a:spcPts val="0"/>
              </a:spcBef>
              <a:spcAft>
                <a:spcPts val="0"/>
              </a:spcAft>
            </a:pPr>
            <a:r>
              <a:rPr lang="en-US" sz="2000" b="0" u="none" strike="noStrike" dirty="0">
                <a:solidFill>
                  <a:schemeClr val="tx1">
                    <a:lumMod val="75000"/>
                    <a:lumOff val="25000"/>
                  </a:schemeClr>
                </a:solidFill>
                <a:effectLst/>
              </a:rPr>
              <a:t>Manage risk and preserve your principal.</a:t>
            </a:r>
            <a:endParaRPr lang="en-US" sz="2000" b="0" dirty="0">
              <a:solidFill>
                <a:schemeClr val="tx1">
                  <a:lumMod val="75000"/>
                  <a:lumOff val="25000"/>
                </a:schemeClr>
              </a:solidFill>
              <a:effectLst/>
            </a:endParaRPr>
          </a:p>
        </p:txBody>
      </p:sp>
      <p:sp>
        <p:nvSpPr>
          <p:cNvPr id="28" name="Rounded Rectangular Callout 27">
            <a:extLst>
              <a:ext uri="{FF2B5EF4-FFF2-40B4-BE49-F238E27FC236}">
                <a16:creationId xmlns:a16="http://schemas.microsoft.com/office/drawing/2014/main" id="{FB0CE98B-5B63-2F70-DF13-C4AEFD6B6D7C}"/>
              </a:ext>
            </a:extLst>
          </p:cNvPr>
          <p:cNvSpPr/>
          <p:nvPr/>
        </p:nvSpPr>
        <p:spPr>
          <a:xfrm>
            <a:off x="382990" y="3575180"/>
            <a:ext cx="2950081" cy="1820878"/>
          </a:xfrm>
          <a:prstGeom prst="wedgeRoundRectCallout">
            <a:avLst>
              <a:gd name="adj1" fmla="val 74941"/>
              <a:gd name="adj2" fmla="val -18234"/>
              <a:gd name="adj3" fmla="val 16667"/>
            </a:avLst>
          </a:prstGeom>
          <a:solidFill>
            <a:schemeClr val="accent4">
              <a:lumMod val="40000"/>
              <a:lumOff val="60000"/>
              <a:alpha val="19966"/>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extLst>
              <a:ext uri="{FF2B5EF4-FFF2-40B4-BE49-F238E27FC236}">
                <a16:creationId xmlns:a16="http://schemas.microsoft.com/office/drawing/2014/main" id="{81A3CEC4-998F-C2B0-1057-D58C6B9909BD}"/>
              </a:ext>
            </a:extLst>
          </p:cNvPr>
          <p:cNvSpPr txBox="1"/>
          <p:nvPr/>
        </p:nvSpPr>
        <p:spPr>
          <a:xfrm>
            <a:off x="410485" y="3973555"/>
            <a:ext cx="2898183" cy="1086644"/>
          </a:xfrm>
          <a:prstGeom prst="rect">
            <a:avLst/>
          </a:prstGeom>
          <a:noFill/>
        </p:spPr>
        <p:txBody>
          <a:bodyPr wrap="square" rtlCol="0">
            <a:spAutoFit/>
          </a:bodyPr>
          <a:lstStyle/>
          <a:p>
            <a:pPr algn="ctr" rtl="0">
              <a:lnSpc>
                <a:spcPct val="80000"/>
              </a:lnSpc>
              <a:spcBef>
                <a:spcPts val="0"/>
              </a:spcBef>
              <a:spcAft>
                <a:spcPts val="0"/>
              </a:spcAft>
            </a:pPr>
            <a:r>
              <a:rPr lang="en-US" sz="2000" b="0" u="none" strike="noStrike" dirty="0">
                <a:solidFill>
                  <a:schemeClr val="tx1">
                    <a:lumMod val="75000"/>
                    <a:lumOff val="25000"/>
                  </a:schemeClr>
                </a:solidFill>
                <a:effectLst/>
              </a:rPr>
              <a:t>Tax deferred and tax advantaged vehicles can play a significant role in building wealth.</a:t>
            </a:r>
            <a:endParaRPr lang="en-US" sz="2000" b="0" dirty="0">
              <a:solidFill>
                <a:schemeClr val="tx1">
                  <a:lumMod val="75000"/>
                  <a:lumOff val="25000"/>
                </a:schemeClr>
              </a:solidFill>
              <a:effectLst/>
            </a:endParaRPr>
          </a:p>
        </p:txBody>
      </p:sp>
      <p:sp>
        <p:nvSpPr>
          <p:cNvPr id="20" name="TextBox 19">
            <a:extLst>
              <a:ext uri="{FF2B5EF4-FFF2-40B4-BE49-F238E27FC236}">
                <a16:creationId xmlns:a16="http://schemas.microsoft.com/office/drawing/2014/main" id="{9F390E27-89BB-3396-300B-14E6F042D3EC}"/>
              </a:ext>
            </a:extLst>
          </p:cNvPr>
          <p:cNvSpPr txBox="1"/>
          <p:nvPr/>
        </p:nvSpPr>
        <p:spPr>
          <a:xfrm>
            <a:off x="8727727" y="3863697"/>
            <a:ext cx="3195450" cy="1332865"/>
          </a:xfrm>
          <a:prstGeom prst="rect">
            <a:avLst/>
          </a:prstGeom>
          <a:noFill/>
        </p:spPr>
        <p:txBody>
          <a:bodyPr wrap="square" rtlCol="0">
            <a:spAutoFit/>
          </a:bodyPr>
          <a:lstStyle/>
          <a:p>
            <a:pPr algn="ctr" rtl="0">
              <a:lnSpc>
                <a:spcPct val="80000"/>
              </a:lnSpc>
              <a:spcBef>
                <a:spcPts val="0"/>
              </a:spcBef>
              <a:spcAft>
                <a:spcPts val="0"/>
              </a:spcAft>
            </a:pPr>
            <a:r>
              <a:rPr lang="en-US" sz="2000" b="0" u="none" strike="noStrike" dirty="0">
                <a:solidFill>
                  <a:schemeClr val="tx1">
                    <a:lumMod val="75000"/>
                    <a:lumOff val="25000"/>
                  </a:schemeClr>
                </a:solidFill>
                <a:effectLst/>
              </a:rPr>
              <a:t>Protect your income, assets, and your life.</a:t>
            </a:r>
          </a:p>
          <a:p>
            <a:pPr algn="ctr" rtl="0">
              <a:lnSpc>
                <a:spcPct val="80000"/>
              </a:lnSpc>
              <a:spcBef>
                <a:spcPts val="0"/>
              </a:spcBef>
              <a:spcAft>
                <a:spcPts val="0"/>
              </a:spcAft>
            </a:pPr>
            <a:r>
              <a:rPr lang="en-US" sz="2000" dirty="0">
                <a:solidFill>
                  <a:schemeClr val="tx1">
                    <a:lumMod val="75000"/>
                    <a:lumOff val="25000"/>
                  </a:schemeClr>
                </a:solidFill>
              </a:rPr>
              <a:t>P</a:t>
            </a:r>
            <a:r>
              <a:rPr lang="en-US" sz="2000" b="0" u="none" strike="noStrike" dirty="0">
                <a:solidFill>
                  <a:schemeClr val="tx1">
                    <a:lumMod val="75000"/>
                    <a:lumOff val="25000"/>
                  </a:schemeClr>
                </a:solidFill>
                <a:effectLst/>
              </a:rPr>
              <a:t>repare for long-term</a:t>
            </a:r>
            <a:br>
              <a:rPr lang="en-US" sz="2000" b="0" u="none" strike="noStrike" dirty="0">
                <a:solidFill>
                  <a:schemeClr val="tx1">
                    <a:lumMod val="75000"/>
                    <a:lumOff val="25000"/>
                  </a:schemeClr>
                </a:solidFill>
                <a:effectLst/>
              </a:rPr>
            </a:br>
            <a:r>
              <a:rPr lang="en-US" sz="2000" b="0" u="none" strike="noStrike" dirty="0">
                <a:solidFill>
                  <a:schemeClr val="tx1">
                    <a:lumMod val="75000"/>
                    <a:lumOff val="25000"/>
                  </a:schemeClr>
                </a:solidFill>
                <a:effectLst/>
              </a:rPr>
              <a:t>care, disability, </a:t>
            </a:r>
            <a:r>
              <a:rPr lang="en-US" sz="2000" dirty="0">
                <a:solidFill>
                  <a:schemeClr val="tx1">
                    <a:lumMod val="75000"/>
                    <a:lumOff val="25000"/>
                  </a:schemeClr>
                </a:solidFill>
              </a:rPr>
              <a:t>and</a:t>
            </a:r>
            <a:br>
              <a:rPr lang="en-US" sz="2000" dirty="0">
                <a:solidFill>
                  <a:schemeClr val="tx1">
                    <a:lumMod val="75000"/>
                    <a:lumOff val="25000"/>
                  </a:schemeClr>
                </a:solidFill>
              </a:rPr>
            </a:br>
            <a:r>
              <a:rPr lang="en-US" sz="2000" b="0" u="none" strike="noStrike" dirty="0">
                <a:solidFill>
                  <a:schemeClr val="tx1">
                    <a:lumMod val="75000"/>
                    <a:lumOff val="25000"/>
                  </a:schemeClr>
                </a:solidFill>
                <a:effectLst/>
              </a:rPr>
              <a:t>chronic illness.</a:t>
            </a:r>
            <a:endParaRPr lang="en-US" sz="2000" b="0" dirty="0">
              <a:solidFill>
                <a:schemeClr val="tx1">
                  <a:lumMod val="75000"/>
                  <a:lumOff val="25000"/>
                </a:schemeClr>
              </a:solidFill>
              <a:effectLst/>
            </a:endParaRPr>
          </a:p>
        </p:txBody>
      </p:sp>
      <p:sp>
        <p:nvSpPr>
          <p:cNvPr id="26" name="Rounded Rectangular Callout 25">
            <a:extLst>
              <a:ext uri="{FF2B5EF4-FFF2-40B4-BE49-F238E27FC236}">
                <a16:creationId xmlns:a16="http://schemas.microsoft.com/office/drawing/2014/main" id="{9B0ED6E3-8429-D9FC-C73E-87E1D1A2E60D}"/>
              </a:ext>
            </a:extLst>
          </p:cNvPr>
          <p:cNvSpPr/>
          <p:nvPr/>
        </p:nvSpPr>
        <p:spPr>
          <a:xfrm>
            <a:off x="382990" y="1372395"/>
            <a:ext cx="2950081" cy="1631665"/>
          </a:xfrm>
          <a:prstGeom prst="wedgeRoundRectCallout">
            <a:avLst>
              <a:gd name="adj1" fmla="val 75012"/>
              <a:gd name="adj2" fmla="val 25258"/>
              <a:gd name="adj3" fmla="val 16667"/>
            </a:avLst>
          </a:prstGeom>
          <a:solidFill>
            <a:schemeClr val="accent4">
              <a:lumMod val="40000"/>
              <a:lumOff val="60000"/>
              <a:alpha val="19966"/>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 name="TextBox 3">
            <a:extLst>
              <a:ext uri="{FF2B5EF4-FFF2-40B4-BE49-F238E27FC236}">
                <a16:creationId xmlns:a16="http://schemas.microsoft.com/office/drawing/2014/main" id="{AFE0EE70-93A2-0DCA-074E-F2D53B6DBAE9}"/>
              </a:ext>
            </a:extLst>
          </p:cNvPr>
          <p:cNvSpPr txBox="1"/>
          <p:nvPr/>
        </p:nvSpPr>
        <p:spPr>
          <a:xfrm>
            <a:off x="410485" y="1793508"/>
            <a:ext cx="2898183" cy="846386"/>
          </a:xfrm>
          <a:prstGeom prst="rect">
            <a:avLst/>
          </a:prstGeom>
          <a:noFill/>
        </p:spPr>
        <p:txBody>
          <a:bodyPr wrap="square" rtlCol="0">
            <a:spAutoFit/>
          </a:bodyPr>
          <a:lstStyle/>
          <a:p>
            <a:pPr algn="ctr" rtl="0">
              <a:lnSpc>
                <a:spcPct val="80000"/>
              </a:lnSpc>
              <a:spcBef>
                <a:spcPts val="0"/>
              </a:spcBef>
              <a:spcAft>
                <a:spcPts val="0"/>
              </a:spcAft>
            </a:pPr>
            <a:r>
              <a:rPr lang="en-US" sz="2000" b="0" i="1" u="none" strike="noStrike" dirty="0">
                <a:solidFill>
                  <a:schemeClr val="tx1">
                    <a:lumMod val="75000"/>
                    <a:lumOff val="25000"/>
                  </a:schemeClr>
                </a:solidFill>
                <a:effectLst/>
              </a:rPr>
              <a:t>Your rate of return must be high enough to beat taxes and inflation.</a:t>
            </a:r>
            <a:endParaRPr lang="en-US" sz="2000" b="0" i="1" dirty="0">
              <a:solidFill>
                <a:schemeClr val="tx1">
                  <a:lumMod val="75000"/>
                  <a:lumOff val="25000"/>
                </a:schemeClr>
              </a:solidFill>
              <a:effectLst/>
            </a:endParaRPr>
          </a:p>
        </p:txBody>
      </p:sp>
      <p:grpSp>
        <p:nvGrpSpPr>
          <p:cNvPr id="29" name="Group 28">
            <a:extLst>
              <a:ext uri="{FF2B5EF4-FFF2-40B4-BE49-F238E27FC236}">
                <a16:creationId xmlns:a16="http://schemas.microsoft.com/office/drawing/2014/main" id="{ADA23FBC-DC8E-FF67-F130-E70CAD1A0CC6}"/>
              </a:ext>
            </a:extLst>
          </p:cNvPr>
          <p:cNvGrpSpPr/>
          <p:nvPr/>
        </p:nvGrpSpPr>
        <p:grpSpPr>
          <a:xfrm>
            <a:off x="11423839" y="5396058"/>
            <a:ext cx="569388" cy="982066"/>
            <a:chOff x="11423839" y="5396058"/>
            <a:chExt cx="569388" cy="982066"/>
          </a:xfrm>
        </p:grpSpPr>
        <p:sp>
          <p:nvSpPr>
            <p:cNvPr id="30" name="Rectangle 29">
              <a:extLst>
                <a:ext uri="{FF2B5EF4-FFF2-40B4-BE49-F238E27FC236}">
                  <a16:creationId xmlns:a16="http://schemas.microsoft.com/office/drawing/2014/main" id="{9ADD6C30-9707-C3EC-CCAF-E4496B6211DA}"/>
                </a:ext>
              </a:extLst>
            </p:cNvPr>
            <p:cNvSpPr/>
            <p:nvPr/>
          </p:nvSpPr>
          <p:spPr>
            <a:xfrm>
              <a:off x="11491704" y="5720487"/>
              <a:ext cx="473558" cy="657138"/>
            </a:xfrm>
            <a:prstGeom prst="rect">
              <a:avLst/>
            </a:prstGeom>
            <a:solidFill>
              <a:schemeClr val="bg1">
                <a:lumMod val="95000"/>
              </a:schemeClr>
            </a:solidFill>
            <a:ln w="6350">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1" name="Picture 30" descr="A blue background with a blue triangle&#10;&#10;Description automatically generated">
              <a:extLst>
                <a:ext uri="{FF2B5EF4-FFF2-40B4-BE49-F238E27FC236}">
                  <a16:creationId xmlns:a16="http://schemas.microsoft.com/office/drawing/2014/main" id="{825181AD-C125-56AA-F678-999939273E0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49795"/>
            <a:stretch/>
          </p:blipFill>
          <p:spPr>
            <a:xfrm>
              <a:off x="11471754" y="5713838"/>
              <a:ext cx="473560" cy="661930"/>
            </a:xfrm>
            <a:prstGeom prst="rect">
              <a:avLst/>
            </a:prstGeom>
            <a:ln w="6350">
              <a:solidFill>
                <a:schemeClr val="bg1">
                  <a:lumMod val="50000"/>
                </a:schemeClr>
              </a:solidFill>
            </a:ln>
          </p:spPr>
        </p:pic>
        <p:sp>
          <p:nvSpPr>
            <p:cNvPr id="32" name="Right Triangle 31">
              <a:extLst>
                <a:ext uri="{FF2B5EF4-FFF2-40B4-BE49-F238E27FC236}">
                  <a16:creationId xmlns:a16="http://schemas.microsoft.com/office/drawing/2014/main" id="{2BB4BD66-EAE8-72E1-1F9B-BE286ACDF8C0}"/>
                </a:ext>
              </a:extLst>
            </p:cNvPr>
            <p:cNvSpPr/>
            <p:nvPr/>
          </p:nvSpPr>
          <p:spPr>
            <a:xfrm rot="16200000" flipV="1">
              <a:off x="11817131" y="5711476"/>
              <a:ext cx="125819" cy="130543"/>
            </a:xfrm>
            <a:prstGeom prst="rtTriangle">
              <a:avLst/>
            </a:prstGeom>
            <a:solidFill>
              <a:srgbClr val="DAE0E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ight Triangle 32">
              <a:extLst>
                <a:ext uri="{FF2B5EF4-FFF2-40B4-BE49-F238E27FC236}">
                  <a16:creationId xmlns:a16="http://schemas.microsoft.com/office/drawing/2014/main" id="{A72D1B9E-AE57-50DF-A3BB-65FEA619238B}"/>
                </a:ext>
              </a:extLst>
            </p:cNvPr>
            <p:cNvSpPr/>
            <p:nvPr/>
          </p:nvSpPr>
          <p:spPr>
            <a:xfrm rot="5400000" flipV="1">
              <a:off x="11817132" y="5711476"/>
              <a:ext cx="125819" cy="130543"/>
            </a:xfrm>
            <a:prstGeom prst="rtTriangle">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824C3A57-FFAB-BE8A-6A3C-620A8B179B0F}"/>
                </a:ext>
              </a:extLst>
            </p:cNvPr>
            <p:cNvSpPr txBox="1"/>
            <p:nvPr/>
          </p:nvSpPr>
          <p:spPr>
            <a:xfrm>
              <a:off x="11499181" y="5811691"/>
              <a:ext cx="418704" cy="216149"/>
            </a:xfrm>
            <a:prstGeom prst="rect">
              <a:avLst/>
            </a:prstGeom>
            <a:noFill/>
          </p:spPr>
          <p:txBody>
            <a:bodyPr wrap="none" rtlCol="0">
              <a:spAutoFit/>
            </a:bodyPr>
            <a:lstStyle/>
            <a:p>
              <a:pPr algn="ctr">
                <a:lnSpc>
                  <a:spcPts val="880"/>
                </a:lnSpc>
              </a:pPr>
              <a:r>
                <a:rPr lang="en-US" sz="1050" b="1" i="1" dirty="0">
                  <a:solidFill>
                    <a:schemeClr val="bg1"/>
                  </a:solidFill>
                </a:rPr>
                <a:t>SYF</a:t>
              </a:r>
            </a:p>
          </p:txBody>
        </p:sp>
        <p:sp>
          <p:nvSpPr>
            <p:cNvPr id="35" name="TextBox 34">
              <a:extLst>
                <a:ext uri="{FF2B5EF4-FFF2-40B4-BE49-F238E27FC236}">
                  <a16:creationId xmlns:a16="http://schemas.microsoft.com/office/drawing/2014/main" id="{83ABC711-3ECA-718E-35DA-BCDCDF6B5CC1}"/>
                </a:ext>
              </a:extLst>
            </p:cNvPr>
            <p:cNvSpPr txBox="1"/>
            <p:nvPr/>
          </p:nvSpPr>
          <p:spPr>
            <a:xfrm>
              <a:off x="11423839" y="5854904"/>
              <a:ext cx="569388" cy="523220"/>
            </a:xfrm>
            <a:prstGeom prst="rect">
              <a:avLst/>
            </a:prstGeom>
            <a:noFill/>
          </p:spPr>
          <p:txBody>
            <a:bodyPr wrap="none" rtlCol="0" anchor="ctr">
              <a:spAutoFit/>
            </a:bodyPr>
            <a:lstStyle/>
            <a:p>
              <a:pPr algn="ctr"/>
              <a:r>
                <a:rPr lang="en-US" sz="2800" b="1" dirty="0">
                  <a:solidFill>
                    <a:schemeClr val="bg1"/>
                  </a:solidFill>
                </a:rPr>
                <a:t>79</a:t>
              </a:r>
              <a:endParaRPr lang="en-US" sz="3600" dirty="0">
                <a:solidFill>
                  <a:schemeClr val="bg1"/>
                </a:solidFill>
              </a:endParaRPr>
            </a:p>
          </p:txBody>
        </p:sp>
        <p:sp>
          <p:nvSpPr>
            <p:cNvPr id="36" name="TextBox 35">
              <a:extLst>
                <a:ext uri="{FF2B5EF4-FFF2-40B4-BE49-F238E27FC236}">
                  <a16:creationId xmlns:a16="http://schemas.microsoft.com/office/drawing/2014/main" id="{A405E9D6-7BCD-BBE6-721A-CF3DC16B8322}"/>
                </a:ext>
              </a:extLst>
            </p:cNvPr>
            <p:cNvSpPr txBox="1"/>
            <p:nvPr/>
          </p:nvSpPr>
          <p:spPr>
            <a:xfrm>
              <a:off x="11462314" y="5396058"/>
              <a:ext cx="492443" cy="323165"/>
            </a:xfrm>
            <a:prstGeom prst="rect">
              <a:avLst/>
            </a:prstGeom>
            <a:noFill/>
          </p:spPr>
          <p:txBody>
            <a:bodyPr wrap="none" rtlCol="0">
              <a:spAutoFit/>
            </a:bodyPr>
            <a:lstStyle/>
            <a:p>
              <a:pPr algn="ctr">
                <a:lnSpc>
                  <a:spcPts val="880"/>
                </a:lnSpc>
              </a:pPr>
              <a:r>
                <a:rPr lang="en-US" sz="800" i="1" dirty="0">
                  <a:solidFill>
                    <a:srgbClr val="5397BB"/>
                  </a:solidFill>
                </a:rPr>
                <a:t>LEARN</a:t>
              </a:r>
            </a:p>
            <a:p>
              <a:pPr algn="ctr">
                <a:lnSpc>
                  <a:spcPts val="880"/>
                </a:lnSpc>
              </a:pPr>
              <a:r>
                <a:rPr lang="en-US" sz="800" i="1" dirty="0">
                  <a:solidFill>
                    <a:srgbClr val="5397BB"/>
                  </a:solidFill>
                </a:rPr>
                <a:t>MORE!</a:t>
              </a:r>
            </a:p>
          </p:txBody>
        </p:sp>
      </p:grpSp>
    </p:spTree>
    <p:extLst>
      <p:ext uri="{BB962C8B-B14F-4D97-AF65-F5344CB8AC3E}">
        <p14:creationId xmlns:p14="http://schemas.microsoft.com/office/powerpoint/2010/main" val="2018134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2" fill="hold" grpId="0" nodeType="click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right)">
                                      <p:cBhvr>
                                        <p:cTn id="24" dur="500"/>
                                        <p:tgtEl>
                                          <p:spTgt spid="26"/>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wipe(left)">
                                      <p:cBhvr>
                                        <p:cTn id="32" dur="500"/>
                                        <p:tgtEl>
                                          <p:spTgt spid="25"/>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500"/>
                                        <p:tgtEl>
                                          <p:spTgt spid="18"/>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2" fill="hold" grpId="0" nodeType="click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right)">
                                      <p:cBhvr>
                                        <p:cTn id="40" dur="500"/>
                                        <p:tgtEl>
                                          <p:spTgt spid="28"/>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500"/>
                                        <p:tgtEl>
                                          <p:spTgt spid="19"/>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wipe(left)">
                                      <p:cBhvr>
                                        <p:cTn id="48" dur="500"/>
                                        <p:tgtEl>
                                          <p:spTgt spid="27"/>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fade">
                                      <p:cBhvr>
                                        <p:cTn id="51" dur="500"/>
                                        <p:tgtEl>
                                          <p:spTgt spid="20"/>
                                        </p:tgtEl>
                                      </p:cBhvr>
                                    </p:animEffect>
                                  </p:childTnLst>
                                </p:cTn>
                              </p:par>
                            </p:childTnLst>
                          </p:cTn>
                        </p:par>
                        <p:par>
                          <p:cTn id="52" fill="hold">
                            <p:stCondLst>
                              <p:cond delay="500"/>
                            </p:stCondLst>
                            <p:childTnLst>
                              <p:par>
                                <p:cTn id="53" presetID="10" presetClass="entr" presetSubtype="0" fill="hold" grpId="0" nodeType="after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7" grpId="0" animBg="1"/>
      <p:bldP spid="25" grpId="0" animBg="1"/>
      <p:bldP spid="18" grpId="0"/>
      <p:bldP spid="28" grpId="0" animBg="1"/>
      <p:bldP spid="19" grpId="0"/>
      <p:bldP spid="20" grpId="0"/>
      <p:bldP spid="26" grpId="0" animBg="1"/>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66200CF2-F31A-93A6-1262-96A128F57F12}"/>
              </a:ext>
            </a:extLst>
          </p:cNvPr>
          <p:cNvGrpSpPr/>
          <p:nvPr/>
        </p:nvGrpSpPr>
        <p:grpSpPr>
          <a:xfrm>
            <a:off x="9569904" y="2614069"/>
            <a:ext cx="2499257" cy="3551577"/>
            <a:chOff x="9569904" y="2614069"/>
            <a:chExt cx="2499257" cy="3551577"/>
          </a:xfrm>
        </p:grpSpPr>
        <p:pic>
          <p:nvPicPr>
            <p:cNvPr id="75" name="Picture 74">
              <a:extLst>
                <a:ext uri="{FF2B5EF4-FFF2-40B4-BE49-F238E27FC236}">
                  <a16:creationId xmlns:a16="http://schemas.microsoft.com/office/drawing/2014/main" id="{71F07DCD-1286-3C7D-750F-B235779ABAEF}"/>
                </a:ext>
              </a:extLst>
            </p:cNvPr>
            <p:cNvPicPr>
              <a:picLocks noChangeAspect="1"/>
            </p:cNvPicPr>
            <p:nvPr/>
          </p:nvPicPr>
          <p:blipFill>
            <a:blip r:embed="rId3"/>
            <a:srcRect/>
            <a:stretch/>
          </p:blipFill>
          <p:spPr>
            <a:xfrm>
              <a:off x="9569904" y="2614069"/>
              <a:ext cx="2499257" cy="3551577"/>
            </a:xfrm>
            <a:prstGeom prst="rect">
              <a:avLst/>
            </a:prstGeom>
          </p:spPr>
        </p:pic>
        <p:pic>
          <p:nvPicPr>
            <p:cNvPr id="168" name="Picture 167">
              <a:extLst>
                <a:ext uri="{FF2B5EF4-FFF2-40B4-BE49-F238E27FC236}">
                  <a16:creationId xmlns:a16="http://schemas.microsoft.com/office/drawing/2014/main" id="{9067A7AA-B162-79FE-5965-AB5BC8D5DEAE}"/>
                </a:ext>
              </a:extLst>
            </p:cNvPr>
            <p:cNvPicPr>
              <a:picLocks noChangeAspect="1"/>
            </p:cNvPicPr>
            <p:nvPr/>
          </p:nvPicPr>
          <p:blipFill>
            <a:blip r:embed="rId4"/>
            <a:srcRect/>
            <a:stretch/>
          </p:blipFill>
          <p:spPr>
            <a:xfrm rot="840878">
              <a:off x="11001495" y="4291532"/>
              <a:ext cx="471207" cy="471207"/>
            </a:xfrm>
            <a:prstGeom prst="rect">
              <a:avLst/>
            </a:prstGeom>
          </p:spPr>
        </p:pic>
      </p:grpSp>
      <p:pic>
        <p:nvPicPr>
          <p:cNvPr id="5" name="Picture 4">
            <a:extLst>
              <a:ext uri="{FF2B5EF4-FFF2-40B4-BE49-F238E27FC236}">
                <a16:creationId xmlns:a16="http://schemas.microsoft.com/office/drawing/2014/main" id="{B836A898-7244-D974-14B4-05360971E719}"/>
              </a:ext>
            </a:extLst>
          </p:cNvPr>
          <p:cNvPicPr>
            <a:picLocks noChangeAspect="1"/>
          </p:cNvPicPr>
          <p:nvPr/>
        </p:nvPicPr>
        <p:blipFill rotWithShape="1">
          <a:blip r:embed="rId5"/>
          <a:stretch/>
        </p:blipFill>
        <p:spPr>
          <a:xfrm>
            <a:off x="8101827" y="2495640"/>
            <a:ext cx="2064378" cy="3670005"/>
          </a:xfrm>
          <a:prstGeom prst="rect">
            <a:avLst/>
          </a:prstGeom>
        </p:spPr>
      </p:pic>
      <p:pic>
        <p:nvPicPr>
          <p:cNvPr id="172" name="Picture 171">
            <a:extLst>
              <a:ext uri="{FF2B5EF4-FFF2-40B4-BE49-F238E27FC236}">
                <a16:creationId xmlns:a16="http://schemas.microsoft.com/office/drawing/2014/main" id="{DF974969-CEAE-F2CC-B4D7-885E44CF4575}"/>
              </a:ext>
            </a:extLst>
          </p:cNvPr>
          <p:cNvPicPr>
            <a:picLocks noChangeAspect="1"/>
          </p:cNvPicPr>
          <p:nvPr/>
        </p:nvPicPr>
        <p:blipFill>
          <a:blip r:embed="rId4"/>
          <a:srcRect/>
          <a:stretch/>
        </p:blipFill>
        <p:spPr>
          <a:xfrm rot="20680246">
            <a:off x="8487060" y="4100505"/>
            <a:ext cx="428370" cy="428370"/>
          </a:xfrm>
          <a:prstGeom prst="rect">
            <a:avLst/>
          </a:prstGeom>
        </p:spPr>
      </p:pic>
      <p:grpSp>
        <p:nvGrpSpPr>
          <p:cNvPr id="100" name="Group 99">
            <a:extLst>
              <a:ext uri="{FF2B5EF4-FFF2-40B4-BE49-F238E27FC236}">
                <a16:creationId xmlns:a16="http://schemas.microsoft.com/office/drawing/2014/main" id="{9C50D4CC-5878-1CAE-B9ED-1B97F91FB044}"/>
              </a:ext>
            </a:extLst>
          </p:cNvPr>
          <p:cNvGrpSpPr/>
          <p:nvPr/>
        </p:nvGrpSpPr>
        <p:grpSpPr>
          <a:xfrm>
            <a:off x="5975551" y="5702586"/>
            <a:ext cx="1642477" cy="750874"/>
            <a:chOff x="1016227" y="2964490"/>
            <a:chExt cx="3200725" cy="1463239"/>
          </a:xfrm>
        </p:grpSpPr>
        <p:pic>
          <p:nvPicPr>
            <p:cNvPr id="101" name="Picture 100">
              <a:extLst>
                <a:ext uri="{FF2B5EF4-FFF2-40B4-BE49-F238E27FC236}">
                  <a16:creationId xmlns:a16="http://schemas.microsoft.com/office/drawing/2014/main" id="{F9B12C97-4283-9762-F7DF-F54B6ECD8B2A}"/>
                </a:ext>
              </a:extLst>
            </p:cNvPr>
            <p:cNvPicPr>
              <a:picLocks noChangeAspect="1"/>
            </p:cNvPicPr>
            <p:nvPr/>
          </p:nvPicPr>
          <p:blipFill>
            <a:blip r:embed="rId6"/>
            <a:srcRect/>
            <a:stretch/>
          </p:blipFill>
          <p:spPr>
            <a:xfrm>
              <a:off x="1323211" y="2964490"/>
              <a:ext cx="2795840" cy="1463239"/>
            </a:xfrm>
            <a:prstGeom prst="rect">
              <a:avLst/>
            </a:prstGeom>
          </p:spPr>
        </p:pic>
        <p:sp>
          <p:nvSpPr>
            <p:cNvPr id="102" name="TextBox 101">
              <a:extLst>
                <a:ext uri="{FF2B5EF4-FFF2-40B4-BE49-F238E27FC236}">
                  <a16:creationId xmlns:a16="http://schemas.microsoft.com/office/drawing/2014/main" id="{B0E6FCD6-38A1-F043-4436-0F8D6D925940}"/>
                </a:ext>
              </a:extLst>
            </p:cNvPr>
            <p:cNvSpPr txBox="1"/>
            <p:nvPr/>
          </p:nvSpPr>
          <p:spPr>
            <a:xfrm>
              <a:off x="1016227" y="3450677"/>
              <a:ext cx="3200725" cy="665743"/>
            </a:xfrm>
            <a:prstGeom prst="rect">
              <a:avLst/>
            </a:prstGeom>
            <a:noFill/>
          </p:spPr>
          <p:txBody>
            <a:bodyPr wrap="square" rtlCol="0" anchor="ctr">
              <a:spAutoFit/>
            </a:bodyPr>
            <a:lstStyle/>
            <a:p>
              <a:pPr algn="ctr" rtl="0">
                <a:lnSpc>
                  <a:spcPct val="90000"/>
                </a:lnSpc>
                <a:spcBef>
                  <a:spcPts val="0"/>
                </a:spcBef>
                <a:spcAft>
                  <a:spcPts val="0"/>
                </a:spcAft>
              </a:pPr>
              <a:r>
                <a:rPr lang="en-US" b="1" i="0" u="none" strike="noStrike" dirty="0">
                  <a:solidFill>
                    <a:schemeClr val="bg1">
                      <a:lumMod val="95000"/>
                    </a:schemeClr>
                  </a:solidFill>
                  <a:effectLst/>
                  <a:latin typeface="Arial" panose="020B0604020202020204" pitchFamily="34" charset="0"/>
                </a:rPr>
                <a:t>Education</a:t>
              </a:r>
              <a:endParaRPr lang="en-US" b="1" dirty="0">
                <a:solidFill>
                  <a:schemeClr val="bg1">
                    <a:lumMod val="95000"/>
                  </a:schemeClr>
                </a:solidFill>
                <a:effectLst/>
              </a:endParaRPr>
            </a:p>
          </p:txBody>
        </p:sp>
      </p:grpSp>
      <p:grpSp>
        <p:nvGrpSpPr>
          <p:cNvPr id="15" name="Group 14">
            <a:extLst>
              <a:ext uri="{FF2B5EF4-FFF2-40B4-BE49-F238E27FC236}">
                <a16:creationId xmlns:a16="http://schemas.microsoft.com/office/drawing/2014/main" id="{8356E04C-B675-7A1F-B2E2-9CDA0B63AFE0}"/>
              </a:ext>
            </a:extLst>
          </p:cNvPr>
          <p:cNvGrpSpPr/>
          <p:nvPr/>
        </p:nvGrpSpPr>
        <p:grpSpPr>
          <a:xfrm>
            <a:off x="595876" y="3016162"/>
            <a:ext cx="4906257" cy="3190492"/>
            <a:chOff x="3321106" y="2169892"/>
            <a:chExt cx="4906257" cy="3190492"/>
          </a:xfrm>
        </p:grpSpPr>
        <p:pic>
          <p:nvPicPr>
            <p:cNvPr id="27" name="Picture 26">
              <a:extLst>
                <a:ext uri="{FF2B5EF4-FFF2-40B4-BE49-F238E27FC236}">
                  <a16:creationId xmlns:a16="http://schemas.microsoft.com/office/drawing/2014/main" id="{A775500A-C742-31A2-F251-5809F5F31A8A}"/>
                </a:ext>
              </a:extLst>
            </p:cNvPr>
            <p:cNvPicPr>
              <a:picLocks noChangeAspect="1"/>
            </p:cNvPicPr>
            <p:nvPr/>
          </p:nvPicPr>
          <p:blipFill rotWithShape="1">
            <a:blip r:embed="rId7"/>
            <a:srcRect b="11255"/>
            <a:stretch/>
          </p:blipFill>
          <p:spPr>
            <a:xfrm>
              <a:off x="5029978" y="2586192"/>
              <a:ext cx="1796957" cy="2774192"/>
            </a:xfrm>
            <a:prstGeom prst="rect">
              <a:avLst/>
            </a:prstGeom>
          </p:spPr>
        </p:pic>
        <p:sp>
          <p:nvSpPr>
            <p:cNvPr id="31" name="Freeform 30">
              <a:extLst>
                <a:ext uri="{FF2B5EF4-FFF2-40B4-BE49-F238E27FC236}">
                  <a16:creationId xmlns:a16="http://schemas.microsoft.com/office/drawing/2014/main" id="{6190E80C-3A44-5EA8-A7BD-D4C187E65054}"/>
                </a:ext>
              </a:extLst>
            </p:cNvPr>
            <p:cNvSpPr/>
            <p:nvPr/>
          </p:nvSpPr>
          <p:spPr>
            <a:xfrm>
              <a:off x="5711825" y="3667068"/>
              <a:ext cx="657225" cy="101600"/>
            </a:xfrm>
            <a:custGeom>
              <a:avLst/>
              <a:gdLst>
                <a:gd name="connsiteX0" fmla="*/ 0 w 657225"/>
                <a:gd name="connsiteY0" fmla="*/ 101600 h 101600"/>
                <a:gd name="connsiteX1" fmla="*/ 25400 w 657225"/>
                <a:gd name="connsiteY1" fmla="*/ 79375 h 101600"/>
                <a:gd name="connsiteX2" fmla="*/ 34925 w 657225"/>
                <a:gd name="connsiteY2" fmla="*/ 69850 h 101600"/>
                <a:gd name="connsiteX3" fmla="*/ 44450 w 657225"/>
                <a:gd name="connsiteY3" fmla="*/ 66675 h 101600"/>
                <a:gd name="connsiteX4" fmla="*/ 73025 w 657225"/>
                <a:gd name="connsiteY4" fmla="*/ 50800 h 101600"/>
                <a:gd name="connsiteX5" fmla="*/ 82550 w 657225"/>
                <a:gd name="connsiteY5" fmla="*/ 47625 h 101600"/>
                <a:gd name="connsiteX6" fmla="*/ 117475 w 657225"/>
                <a:gd name="connsiteY6" fmla="*/ 57150 h 101600"/>
                <a:gd name="connsiteX7" fmla="*/ 136525 w 657225"/>
                <a:gd name="connsiteY7" fmla="*/ 66675 h 101600"/>
                <a:gd name="connsiteX8" fmla="*/ 161925 w 657225"/>
                <a:gd name="connsiteY8" fmla="*/ 73025 h 101600"/>
                <a:gd name="connsiteX9" fmla="*/ 193675 w 657225"/>
                <a:gd name="connsiteY9" fmla="*/ 66675 h 101600"/>
                <a:gd name="connsiteX10" fmla="*/ 212725 w 657225"/>
                <a:gd name="connsiteY10" fmla="*/ 60325 h 101600"/>
                <a:gd name="connsiteX11" fmla="*/ 222250 w 657225"/>
                <a:gd name="connsiteY11" fmla="*/ 57150 h 101600"/>
                <a:gd name="connsiteX12" fmla="*/ 254000 w 657225"/>
                <a:gd name="connsiteY12" fmla="*/ 28575 h 101600"/>
                <a:gd name="connsiteX13" fmla="*/ 263525 w 657225"/>
                <a:gd name="connsiteY13" fmla="*/ 19050 h 101600"/>
                <a:gd name="connsiteX14" fmla="*/ 282575 w 657225"/>
                <a:gd name="connsiteY14" fmla="*/ 6350 h 101600"/>
                <a:gd name="connsiteX15" fmla="*/ 292100 w 657225"/>
                <a:gd name="connsiteY15" fmla="*/ 0 h 101600"/>
                <a:gd name="connsiteX16" fmla="*/ 342900 w 657225"/>
                <a:gd name="connsiteY16" fmla="*/ 9525 h 101600"/>
                <a:gd name="connsiteX17" fmla="*/ 355600 w 657225"/>
                <a:gd name="connsiteY17" fmla="*/ 15875 h 101600"/>
                <a:gd name="connsiteX18" fmla="*/ 374650 w 657225"/>
                <a:gd name="connsiteY18" fmla="*/ 22225 h 101600"/>
                <a:gd name="connsiteX19" fmla="*/ 384175 w 657225"/>
                <a:gd name="connsiteY19" fmla="*/ 25400 h 101600"/>
                <a:gd name="connsiteX20" fmla="*/ 412750 w 657225"/>
                <a:gd name="connsiteY20" fmla="*/ 41275 h 101600"/>
                <a:gd name="connsiteX21" fmla="*/ 431800 w 657225"/>
                <a:gd name="connsiteY21" fmla="*/ 57150 h 101600"/>
                <a:gd name="connsiteX22" fmla="*/ 444500 w 657225"/>
                <a:gd name="connsiteY22" fmla="*/ 60325 h 101600"/>
                <a:gd name="connsiteX23" fmla="*/ 463550 w 657225"/>
                <a:gd name="connsiteY23" fmla="*/ 69850 h 101600"/>
                <a:gd name="connsiteX24" fmla="*/ 473075 w 657225"/>
                <a:gd name="connsiteY24" fmla="*/ 76200 h 101600"/>
                <a:gd name="connsiteX25" fmla="*/ 495300 w 657225"/>
                <a:gd name="connsiteY25" fmla="*/ 79375 h 101600"/>
                <a:gd name="connsiteX26" fmla="*/ 520700 w 657225"/>
                <a:gd name="connsiteY26" fmla="*/ 76200 h 101600"/>
                <a:gd name="connsiteX27" fmla="*/ 549275 w 657225"/>
                <a:gd name="connsiteY27" fmla="*/ 63500 h 101600"/>
                <a:gd name="connsiteX28" fmla="*/ 558800 w 657225"/>
                <a:gd name="connsiteY28" fmla="*/ 60325 h 101600"/>
                <a:gd name="connsiteX29" fmla="*/ 577850 w 657225"/>
                <a:gd name="connsiteY29" fmla="*/ 44450 h 101600"/>
                <a:gd name="connsiteX30" fmla="*/ 587375 w 657225"/>
                <a:gd name="connsiteY30" fmla="*/ 41275 h 101600"/>
                <a:gd name="connsiteX31" fmla="*/ 596900 w 657225"/>
                <a:gd name="connsiteY31" fmla="*/ 34925 h 101600"/>
                <a:gd name="connsiteX32" fmla="*/ 615950 w 657225"/>
                <a:gd name="connsiteY32" fmla="*/ 38100 h 101600"/>
                <a:gd name="connsiteX33" fmla="*/ 635000 w 657225"/>
                <a:gd name="connsiteY33" fmla="*/ 50800 h 101600"/>
                <a:gd name="connsiteX34" fmla="*/ 644525 w 657225"/>
                <a:gd name="connsiteY34" fmla="*/ 57150 h 101600"/>
                <a:gd name="connsiteX35" fmla="*/ 657225 w 657225"/>
                <a:gd name="connsiteY35" fmla="*/ 66675 h 10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57225" h="101600">
                  <a:moveTo>
                    <a:pt x="0" y="101600"/>
                  </a:moveTo>
                  <a:cubicBezTo>
                    <a:pt x="8467" y="94192"/>
                    <a:pt x="17075" y="86943"/>
                    <a:pt x="25400" y="79375"/>
                  </a:cubicBezTo>
                  <a:cubicBezTo>
                    <a:pt x="28722" y="76355"/>
                    <a:pt x="31189" y="72341"/>
                    <a:pt x="34925" y="69850"/>
                  </a:cubicBezTo>
                  <a:cubicBezTo>
                    <a:pt x="37710" y="67994"/>
                    <a:pt x="41275" y="67733"/>
                    <a:pt x="44450" y="66675"/>
                  </a:cubicBezTo>
                  <a:cubicBezTo>
                    <a:pt x="58708" y="52417"/>
                    <a:pt x="49715" y="58570"/>
                    <a:pt x="73025" y="50800"/>
                  </a:cubicBezTo>
                  <a:lnTo>
                    <a:pt x="82550" y="47625"/>
                  </a:lnTo>
                  <a:cubicBezTo>
                    <a:pt x="91070" y="49329"/>
                    <a:pt x="110569" y="52546"/>
                    <a:pt x="117475" y="57150"/>
                  </a:cubicBezTo>
                  <a:cubicBezTo>
                    <a:pt x="127479" y="63819"/>
                    <a:pt x="125402" y="63642"/>
                    <a:pt x="136525" y="66675"/>
                  </a:cubicBezTo>
                  <a:cubicBezTo>
                    <a:pt x="144945" y="68971"/>
                    <a:pt x="161925" y="73025"/>
                    <a:pt x="161925" y="73025"/>
                  </a:cubicBezTo>
                  <a:cubicBezTo>
                    <a:pt x="172508" y="70908"/>
                    <a:pt x="183436" y="70088"/>
                    <a:pt x="193675" y="66675"/>
                  </a:cubicBezTo>
                  <a:lnTo>
                    <a:pt x="212725" y="60325"/>
                  </a:lnTo>
                  <a:lnTo>
                    <a:pt x="222250" y="57150"/>
                  </a:lnTo>
                  <a:cubicBezTo>
                    <a:pt x="270350" y="9050"/>
                    <a:pt x="219203" y="58401"/>
                    <a:pt x="254000" y="28575"/>
                  </a:cubicBezTo>
                  <a:cubicBezTo>
                    <a:pt x="257409" y="25653"/>
                    <a:pt x="259981" y="21807"/>
                    <a:pt x="263525" y="19050"/>
                  </a:cubicBezTo>
                  <a:cubicBezTo>
                    <a:pt x="269549" y="14365"/>
                    <a:pt x="276225" y="10583"/>
                    <a:pt x="282575" y="6350"/>
                  </a:cubicBezTo>
                  <a:lnTo>
                    <a:pt x="292100" y="0"/>
                  </a:lnTo>
                  <a:cubicBezTo>
                    <a:pt x="304209" y="1514"/>
                    <a:pt x="331674" y="3912"/>
                    <a:pt x="342900" y="9525"/>
                  </a:cubicBezTo>
                  <a:cubicBezTo>
                    <a:pt x="347133" y="11642"/>
                    <a:pt x="351206" y="14117"/>
                    <a:pt x="355600" y="15875"/>
                  </a:cubicBezTo>
                  <a:cubicBezTo>
                    <a:pt x="361815" y="18361"/>
                    <a:pt x="368300" y="20108"/>
                    <a:pt x="374650" y="22225"/>
                  </a:cubicBezTo>
                  <a:cubicBezTo>
                    <a:pt x="377825" y="23283"/>
                    <a:pt x="381390" y="23544"/>
                    <a:pt x="384175" y="25400"/>
                  </a:cubicBezTo>
                  <a:cubicBezTo>
                    <a:pt x="406010" y="39956"/>
                    <a:pt x="395985" y="35687"/>
                    <a:pt x="412750" y="41275"/>
                  </a:cubicBezTo>
                  <a:cubicBezTo>
                    <a:pt x="418471" y="46996"/>
                    <a:pt x="424064" y="53835"/>
                    <a:pt x="431800" y="57150"/>
                  </a:cubicBezTo>
                  <a:cubicBezTo>
                    <a:pt x="435811" y="58869"/>
                    <a:pt x="440267" y="59267"/>
                    <a:pt x="444500" y="60325"/>
                  </a:cubicBezTo>
                  <a:cubicBezTo>
                    <a:pt x="471797" y="78523"/>
                    <a:pt x="437260" y="56705"/>
                    <a:pt x="463550" y="69850"/>
                  </a:cubicBezTo>
                  <a:cubicBezTo>
                    <a:pt x="466963" y="71557"/>
                    <a:pt x="469420" y="75104"/>
                    <a:pt x="473075" y="76200"/>
                  </a:cubicBezTo>
                  <a:cubicBezTo>
                    <a:pt x="480243" y="78350"/>
                    <a:pt x="487892" y="78317"/>
                    <a:pt x="495300" y="79375"/>
                  </a:cubicBezTo>
                  <a:cubicBezTo>
                    <a:pt x="503767" y="78317"/>
                    <a:pt x="512357" y="77988"/>
                    <a:pt x="520700" y="76200"/>
                  </a:cubicBezTo>
                  <a:cubicBezTo>
                    <a:pt x="549369" y="70057"/>
                    <a:pt x="530761" y="72757"/>
                    <a:pt x="549275" y="63500"/>
                  </a:cubicBezTo>
                  <a:cubicBezTo>
                    <a:pt x="552268" y="62003"/>
                    <a:pt x="555807" y="61822"/>
                    <a:pt x="558800" y="60325"/>
                  </a:cubicBezTo>
                  <a:cubicBezTo>
                    <a:pt x="579575" y="49937"/>
                    <a:pt x="556784" y="58494"/>
                    <a:pt x="577850" y="44450"/>
                  </a:cubicBezTo>
                  <a:cubicBezTo>
                    <a:pt x="580635" y="42594"/>
                    <a:pt x="584382" y="42772"/>
                    <a:pt x="587375" y="41275"/>
                  </a:cubicBezTo>
                  <a:cubicBezTo>
                    <a:pt x="590788" y="39568"/>
                    <a:pt x="593725" y="37042"/>
                    <a:pt x="596900" y="34925"/>
                  </a:cubicBezTo>
                  <a:cubicBezTo>
                    <a:pt x="603250" y="35983"/>
                    <a:pt x="610008" y="35624"/>
                    <a:pt x="615950" y="38100"/>
                  </a:cubicBezTo>
                  <a:cubicBezTo>
                    <a:pt x="622995" y="41035"/>
                    <a:pt x="628650" y="46567"/>
                    <a:pt x="635000" y="50800"/>
                  </a:cubicBezTo>
                  <a:lnTo>
                    <a:pt x="644525" y="57150"/>
                  </a:lnTo>
                  <a:cubicBezTo>
                    <a:pt x="655295" y="64330"/>
                    <a:pt x="651352" y="60802"/>
                    <a:pt x="657225" y="66675"/>
                  </a:cubicBezTo>
                </a:path>
              </a:pathLst>
            </a:custGeom>
            <a:noFill/>
            <a:ln w="28575">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925EB9A6-21F1-E4E2-6CE9-5AA981DCCF0F}"/>
                </a:ext>
              </a:extLst>
            </p:cNvPr>
            <p:cNvSpPr txBox="1"/>
            <p:nvPr/>
          </p:nvSpPr>
          <p:spPr>
            <a:xfrm rot="19655976">
              <a:off x="3321106" y="3228926"/>
              <a:ext cx="1007007" cy="830997"/>
            </a:xfrm>
            <a:prstGeom prst="rect">
              <a:avLst/>
            </a:prstGeom>
            <a:noFill/>
          </p:spPr>
          <p:txBody>
            <a:bodyPr wrap="square" rtlCol="0" anchor="ctr">
              <a:spAutoFit/>
            </a:bodyPr>
            <a:lstStyle/>
            <a:p>
              <a:pPr algn="ctr" rtl="0">
                <a:spcBef>
                  <a:spcPts val="0"/>
                </a:spcBef>
                <a:spcAft>
                  <a:spcPts val="0"/>
                </a:spcAft>
              </a:pPr>
              <a:r>
                <a:rPr lang="en-US" sz="4800" b="1" dirty="0">
                  <a:solidFill>
                    <a:schemeClr val="accent5">
                      <a:lumMod val="40000"/>
                      <a:lumOff val="60000"/>
                    </a:schemeClr>
                  </a:solidFill>
                  <a:latin typeface="+mj-lt"/>
                </a:rPr>
                <a:t>?</a:t>
              </a:r>
              <a:endParaRPr lang="en-US" sz="4800" b="1" dirty="0">
                <a:solidFill>
                  <a:schemeClr val="accent5">
                    <a:lumMod val="40000"/>
                    <a:lumOff val="60000"/>
                  </a:schemeClr>
                </a:solidFill>
                <a:effectLst/>
                <a:latin typeface="+mj-lt"/>
              </a:endParaRPr>
            </a:p>
          </p:txBody>
        </p:sp>
        <p:sp>
          <p:nvSpPr>
            <p:cNvPr id="33" name="TextBox 32">
              <a:extLst>
                <a:ext uri="{FF2B5EF4-FFF2-40B4-BE49-F238E27FC236}">
                  <a16:creationId xmlns:a16="http://schemas.microsoft.com/office/drawing/2014/main" id="{D0D87934-70C5-96D2-04C6-E6DCD20DCE8C}"/>
                </a:ext>
              </a:extLst>
            </p:cNvPr>
            <p:cNvSpPr txBox="1"/>
            <p:nvPr/>
          </p:nvSpPr>
          <p:spPr>
            <a:xfrm rot="1106377">
              <a:off x="4291723" y="2169892"/>
              <a:ext cx="704181" cy="769441"/>
            </a:xfrm>
            <a:prstGeom prst="rect">
              <a:avLst/>
            </a:prstGeom>
            <a:noFill/>
          </p:spPr>
          <p:txBody>
            <a:bodyPr wrap="square" rtlCol="0" anchor="ctr">
              <a:spAutoFit/>
            </a:bodyPr>
            <a:lstStyle/>
            <a:p>
              <a:pPr algn="ctr" rtl="0">
                <a:spcBef>
                  <a:spcPts val="0"/>
                </a:spcBef>
                <a:spcAft>
                  <a:spcPts val="0"/>
                </a:spcAft>
              </a:pPr>
              <a:r>
                <a:rPr lang="en-US" sz="4400" b="1" dirty="0">
                  <a:solidFill>
                    <a:schemeClr val="accent5">
                      <a:lumMod val="40000"/>
                      <a:lumOff val="60000"/>
                    </a:schemeClr>
                  </a:solidFill>
                  <a:latin typeface="+mj-lt"/>
                </a:rPr>
                <a:t>?</a:t>
              </a:r>
              <a:endParaRPr lang="en-US" sz="4400" b="1" dirty="0">
                <a:solidFill>
                  <a:schemeClr val="accent5">
                    <a:lumMod val="40000"/>
                    <a:lumOff val="60000"/>
                  </a:schemeClr>
                </a:solidFill>
                <a:effectLst/>
                <a:latin typeface="+mj-lt"/>
              </a:endParaRPr>
            </a:p>
          </p:txBody>
        </p:sp>
        <p:sp>
          <p:nvSpPr>
            <p:cNvPr id="34" name="TextBox 33">
              <a:extLst>
                <a:ext uri="{FF2B5EF4-FFF2-40B4-BE49-F238E27FC236}">
                  <a16:creationId xmlns:a16="http://schemas.microsoft.com/office/drawing/2014/main" id="{61496C30-C7E1-6AB6-4009-B5E65FC4AC7C}"/>
                </a:ext>
              </a:extLst>
            </p:cNvPr>
            <p:cNvSpPr txBox="1"/>
            <p:nvPr/>
          </p:nvSpPr>
          <p:spPr>
            <a:xfrm rot="21004555">
              <a:off x="3511639" y="2284675"/>
              <a:ext cx="1007007" cy="1015663"/>
            </a:xfrm>
            <a:prstGeom prst="rect">
              <a:avLst/>
            </a:prstGeom>
            <a:noFill/>
          </p:spPr>
          <p:txBody>
            <a:bodyPr wrap="square" rtlCol="0" anchor="ctr">
              <a:spAutoFit/>
            </a:bodyPr>
            <a:lstStyle/>
            <a:p>
              <a:pPr algn="ctr" rtl="0">
                <a:spcBef>
                  <a:spcPts val="0"/>
                </a:spcBef>
                <a:spcAft>
                  <a:spcPts val="0"/>
                </a:spcAft>
              </a:pPr>
              <a:r>
                <a:rPr lang="en-US" sz="6000" b="1" dirty="0">
                  <a:solidFill>
                    <a:schemeClr val="accent5">
                      <a:lumMod val="40000"/>
                      <a:lumOff val="60000"/>
                    </a:schemeClr>
                  </a:solidFill>
                  <a:latin typeface="+mj-lt"/>
                </a:rPr>
                <a:t>?</a:t>
              </a:r>
              <a:endParaRPr lang="en-US" sz="6000" b="1" dirty="0">
                <a:solidFill>
                  <a:schemeClr val="accent5">
                    <a:lumMod val="40000"/>
                    <a:lumOff val="60000"/>
                  </a:schemeClr>
                </a:solidFill>
                <a:effectLst/>
                <a:latin typeface="+mj-lt"/>
              </a:endParaRPr>
            </a:p>
          </p:txBody>
        </p:sp>
        <p:sp>
          <p:nvSpPr>
            <p:cNvPr id="35" name="TextBox 34">
              <a:extLst>
                <a:ext uri="{FF2B5EF4-FFF2-40B4-BE49-F238E27FC236}">
                  <a16:creationId xmlns:a16="http://schemas.microsoft.com/office/drawing/2014/main" id="{36B4DFCC-9E24-FCB3-E7FC-74C81E722667}"/>
                </a:ext>
              </a:extLst>
            </p:cNvPr>
            <p:cNvSpPr txBox="1"/>
            <p:nvPr/>
          </p:nvSpPr>
          <p:spPr>
            <a:xfrm rot="974398">
              <a:off x="7220356" y="3091152"/>
              <a:ext cx="1007007" cy="830997"/>
            </a:xfrm>
            <a:prstGeom prst="rect">
              <a:avLst/>
            </a:prstGeom>
            <a:noFill/>
          </p:spPr>
          <p:txBody>
            <a:bodyPr wrap="square" rtlCol="0" anchor="ctr">
              <a:spAutoFit/>
            </a:bodyPr>
            <a:lstStyle/>
            <a:p>
              <a:pPr algn="ctr" rtl="0">
                <a:spcBef>
                  <a:spcPts val="0"/>
                </a:spcBef>
                <a:spcAft>
                  <a:spcPts val="0"/>
                </a:spcAft>
              </a:pPr>
              <a:r>
                <a:rPr lang="en-US" sz="4800" b="1" dirty="0">
                  <a:solidFill>
                    <a:schemeClr val="accent5">
                      <a:lumMod val="40000"/>
                      <a:lumOff val="60000"/>
                    </a:schemeClr>
                  </a:solidFill>
                  <a:latin typeface="+mj-lt"/>
                </a:rPr>
                <a:t>?</a:t>
              </a:r>
              <a:endParaRPr lang="en-US" sz="4800" b="1" dirty="0">
                <a:solidFill>
                  <a:schemeClr val="accent5">
                    <a:lumMod val="40000"/>
                    <a:lumOff val="60000"/>
                  </a:schemeClr>
                </a:solidFill>
                <a:effectLst/>
                <a:latin typeface="+mj-lt"/>
              </a:endParaRPr>
            </a:p>
          </p:txBody>
        </p:sp>
      </p:grpSp>
      <p:sp>
        <p:nvSpPr>
          <p:cNvPr id="25" name="TextBox 24">
            <a:extLst>
              <a:ext uri="{FF2B5EF4-FFF2-40B4-BE49-F238E27FC236}">
                <a16:creationId xmlns:a16="http://schemas.microsoft.com/office/drawing/2014/main" id="{062FBA4D-D427-FB81-4519-DA1FD1627DC0}"/>
              </a:ext>
            </a:extLst>
          </p:cNvPr>
          <p:cNvSpPr txBox="1"/>
          <p:nvPr/>
        </p:nvSpPr>
        <p:spPr>
          <a:xfrm>
            <a:off x="554182" y="1322682"/>
            <a:ext cx="11083636" cy="1484381"/>
          </a:xfrm>
          <a:prstGeom prst="rect">
            <a:avLst/>
          </a:prstGeom>
          <a:noFill/>
        </p:spPr>
        <p:txBody>
          <a:bodyPr wrap="square">
            <a:spAutoFit/>
          </a:bodyPr>
          <a:lstStyle/>
          <a:p>
            <a:pPr algn="ctr">
              <a:lnSpc>
                <a:spcPct val="80000"/>
              </a:lnSpc>
            </a:pPr>
            <a:r>
              <a:rPr lang="en-US" sz="2800" b="1" i="1" u="none" strike="noStrike" dirty="0">
                <a:solidFill>
                  <a:schemeClr val="bg1"/>
                </a:solidFill>
                <a:effectLst/>
              </a:rPr>
              <a:t>When </a:t>
            </a:r>
            <a:r>
              <a:rPr lang="en-US" sz="2800" b="1" i="1" dirty="0">
                <a:solidFill>
                  <a:schemeClr val="bg1"/>
                </a:solidFill>
              </a:rPr>
              <a:t>building </a:t>
            </a:r>
            <a:r>
              <a:rPr lang="en-US" sz="2800" b="1" i="1" u="none" strike="noStrike" dirty="0">
                <a:solidFill>
                  <a:schemeClr val="bg1"/>
                </a:solidFill>
                <a:effectLst/>
              </a:rPr>
              <a:t>a house, you need to make sure all aspects of the house (the foundation, roof, electrical, plumbing, interior…) are all working together. The same applies when building</a:t>
            </a:r>
            <a:br>
              <a:rPr lang="en-US" sz="2800" b="1" i="1" u="none" strike="noStrike" dirty="0">
                <a:solidFill>
                  <a:schemeClr val="bg1"/>
                </a:solidFill>
                <a:effectLst/>
              </a:rPr>
            </a:br>
            <a:r>
              <a:rPr lang="en-US" sz="2800" b="1" i="1" u="none" strike="noStrike" dirty="0">
                <a:solidFill>
                  <a:schemeClr val="bg1"/>
                </a:solidFill>
                <a:effectLst/>
              </a:rPr>
              <a:t>your financial future.  </a:t>
            </a:r>
            <a:endParaRPr lang="en-US" sz="2800" b="1" i="1" dirty="0">
              <a:solidFill>
                <a:schemeClr val="bg1"/>
              </a:solidFill>
            </a:endParaRPr>
          </a:p>
        </p:txBody>
      </p:sp>
      <p:sp>
        <p:nvSpPr>
          <p:cNvPr id="26" name="TextBox 25">
            <a:extLst>
              <a:ext uri="{FF2B5EF4-FFF2-40B4-BE49-F238E27FC236}">
                <a16:creationId xmlns:a16="http://schemas.microsoft.com/office/drawing/2014/main" id="{FF9E74DE-3B41-1A40-5FC3-7C22EA0FD4D4}"/>
              </a:ext>
            </a:extLst>
          </p:cNvPr>
          <p:cNvSpPr txBox="1"/>
          <p:nvPr/>
        </p:nvSpPr>
        <p:spPr>
          <a:xfrm>
            <a:off x="0" y="487025"/>
            <a:ext cx="12192000" cy="830997"/>
          </a:xfrm>
          <a:prstGeom prst="rect">
            <a:avLst/>
          </a:prstGeom>
          <a:noFill/>
        </p:spPr>
        <p:txBody>
          <a:bodyPr wrap="square" rtlCol="0">
            <a:spAutoFit/>
          </a:bodyPr>
          <a:lstStyle/>
          <a:p>
            <a:pPr algn="ctr" rtl="0">
              <a:spcBef>
                <a:spcPts val="0"/>
              </a:spcBef>
              <a:spcAft>
                <a:spcPts val="0"/>
              </a:spcAft>
            </a:pPr>
            <a:r>
              <a:rPr lang="en-US" sz="4800" b="1" dirty="0">
                <a:solidFill>
                  <a:schemeClr val="bg1"/>
                </a:solidFill>
                <a:latin typeface="+mj-lt"/>
              </a:rPr>
              <a:t>BUILDING YOUR FUTURE</a:t>
            </a:r>
            <a:endParaRPr lang="en-US" sz="4800" b="1" dirty="0">
              <a:solidFill>
                <a:schemeClr val="bg1"/>
              </a:solidFill>
              <a:effectLst/>
              <a:latin typeface="+mj-lt"/>
            </a:endParaRPr>
          </a:p>
        </p:txBody>
      </p:sp>
      <p:grpSp>
        <p:nvGrpSpPr>
          <p:cNvPr id="23" name="Group 22">
            <a:extLst>
              <a:ext uri="{FF2B5EF4-FFF2-40B4-BE49-F238E27FC236}">
                <a16:creationId xmlns:a16="http://schemas.microsoft.com/office/drawing/2014/main" id="{648F65CF-6577-E45F-1C42-9A7107722BF8}"/>
              </a:ext>
            </a:extLst>
          </p:cNvPr>
          <p:cNvGrpSpPr/>
          <p:nvPr/>
        </p:nvGrpSpPr>
        <p:grpSpPr>
          <a:xfrm rot="21287342">
            <a:off x="994488" y="5480458"/>
            <a:ext cx="1642477" cy="750874"/>
            <a:chOff x="1016225" y="2964489"/>
            <a:chExt cx="3200725" cy="1463241"/>
          </a:xfrm>
        </p:grpSpPr>
        <p:pic>
          <p:nvPicPr>
            <p:cNvPr id="24" name="Picture 23">
              <a:extLst>
                <a:ext uri="{FF2B5EF4-FFF2-40B4-BE49-F238E27FC236}">
                  <a16:creationId xmlns:a16="http://schemas.microsoft.com/office/drawing/2014/main" id="{76EB2302-718C-52BD-5891-8CD633AA5EFB}"/>
                </a:ext>
              </a:extLst>
            </p:cNvPr>
            <p:cNvPicPr>
              <a:picLocks noChangeAspect="1"/>
            </p:cNvPicPr>
            <p:nvPr/>
          </p:nvPicPr>
          <p:blipFill>
            <a:blip r:embed="rId6"/>
            <a:srcRect/>
            <a:stretch/>
          </p:blipFill>
          <p:spPr>
            <a:xfrm>
              <a:off x="1323210" y="2964489"/>
              <a:ext cx="2795840" cy="1463241"/>
            </a:xfrm>
            <a:prstGeom prst="rect">
              <a:avLst/>
            </a:prstGeom>
          </p:spPr>
        </p:pic>
        <p:sp>
          <p:nvSpPr>
            <p:cNvPr id="28" name="TextBox 27">
              <a:extLst>
                <a:ext uri="{FF2B5EF4-FFF2-40B4-BE49-F238E27FC236}">
                  <a16:creationId xmlns:a16="http://schemas.microsoft.com/office/drawing/2014/main" id="{79D52C63-BD08-88F0-9262-96BA9B73967A}"/>
                </a:ext>
              </a:extLst>
            </p:cNvPr>
            <p:cNvSpPr txBox="1"/>
            <p:nvPr/>
          </p:nvSpPr>
          <p:spPr>
            <a:xfrm>
              <a:off x="1016225" y="3450680"/>
              <a:ext cx="3200725" cy="665744"/>
            </a:xfrm>
            <a:prstGeom prst="rect">
              <a:avLst/>
            </a:prstGeom>
            <a:noFill/>
          </p:spPr>
          <p:txBody>
            <a:bodyPr wrap="square" rtlCol="0" anchor="ctr">
              <a:spAutoFit/>
            </a:bodyPr>
            <a:lstStyle/>
            <a:p>
              <a:pPr algn="ctr" rtl="0">
                <a:lnSpc>
                  <a:spcPct val="90000"/>
                </a:lnSpc>
                <a:spcBef>
                  <a:spcPts val="0"/>
                </a:spcBef>
                <a:spcAft>
                  <a:spcPts val="0"/>
                </a:spcAft>
              </a:pPr>
              <a:r>
                <a:rPr lang="en-US" b="1" dirty="0">
                  <a:solidFill>
                    <a:schemeClr val="bg1">
                      <a:lumMod val="95000"/>
                    </a:schemeClr>
                  </a:solidFill>
                  <a:latin typeface="Arial" panose="020B0604020202020204" pitchFamily="34" charset="0"/>
                </a:rPr>
                <a:t>Assets</a:t>
              </a:r>
              <a:endParaRPr lang="en-US" b="1" dirty="0">
                <a:solidFill>
                  <a:schemeClr val="bg1">
                    <a:lumMod val="95000"/>
                  </a:schemeClr>
                </a:solidFill>
                <a:effectLst/>
              </a:endParaRPr>
            </a:p>
          </p:txBody>
        </p:sp>
      </p:grpSp>
      <p:grpSp>
        <p:nvGrpSpPr>
          <p:cNvPr id="56" name="Group 55">
            <a:extLst>
              <a:ext uri="{FF2B5EF4-FFF2-40B4-BE49-F238E27FC236}">
                <a16:creationId xmlns:a16="http://schemas.microsoft.com/office/drawing/2014/main" id="{3ED1863C-E44F-33DE-26AC-5352D64C81E6}"/>
              </a:ext>
            </a:extLst>
          </p:cNvPr>
          <p:cNvGrpSpPr/>
          <p:nvPr/>
        </p:nvGrpSpPr>
        <p:grpSpPr>
          <a:xfrm>
            <a:off x="3767507" y="5409832"/>
            <a:ext cx="1666178" cy="755814"/>
            <a:chOff x="1016225" y="2959677"/>
            <a:chExt cx="3200725" cy="1472866"/>
          </a:xfrm>
        </p:grpSpPr>
        <p:pic>
          <p:nvPicPr>
            <p:cNvPr id="57" name="Picture 56">
              <a:extLst>
                <a:ext uri="{FF2B5EF4-FFF2-40B4-BE49-F238E27FC236}">
                  <a16:creationId xmlns:a16="http://schemas.microsoft.com/office/drawing/2014/main" id="{8F5236F1-B8B1-9D22-9ECE-1B79DB79F35E}"/>
                </a:ext>
              </a:extLst>
            </p:cNvPr>
            <p:cNvPicPr>
              <a:picLocks noChangeAspect="1"/>
            </p:cNvPicPr>
            <p:nvPr/>
          </p:nvPicPr>
          <p:blipFill>
            <a:blip r:embed="rId6"/>
            <a:srcRect/>
            <a:stretch/>
          </p:blipFill>
          <p:spPr>
            <a:xfrm>
              <a:off x="1334029" y="2959677"/>
              <a:ext cx="2774198" cy="1472866"/>
            </a:xfrm>
            <a:prstGeom prst="rect">
              <a:avLst/>
            </a:prstGeom>
          </p:spPr>
        </p:pic>
        <p:sp>
          <p:nvSpPr>
            <p:cNvPr id="58" name="TextBox 57">
              <a:extLst>
                <a:ext uri="{FF2B5EF4-FFF2-40B4-BE49-F238E27FC236}">
                  <a16:creationId xmlns:a16="http://schemas.microsoft.com/office/drawing/2014/main" id="{D26FB493-C36F-42EA-A76F-6DA69D87ED65}"/>
                </a:ext>
              </a:extLst>
            </p:cNvPr>
            <p:cNvSpPr txBox="1"/>
            <p:nvPr/>
          </p:nvSpPr>
          <p:spPr>
            <a:xfrm>
              <a:off x="1016225" y="3450679"/>
              <a:ext cx="3200725" cy="665743"/>
            </a:xfrm>
            <a:prstGeom prst="rect">
              <a:avLst/>
            </a:prstGeom>
            <a:noFill/>
          </p:spPr>
          <p:txBody>
            <a:bodyPr wrap="square" rtlCol="0" anchor="ctr">
              <a:spAutoFit/>
            </a:bodyPr>
            <a:lstStyle/>
            <a:p>
              <a:pPr algn="ctr" rtl="0">
                <a:lnSpc>
                  <a:spcPct val="90000"/>
                </a:lnSpc>
                <a:spcBef>
                  <a:spcPts val="0"/>
                </a:spcBef>
                <a:spcAft>
                  <a:spcPts val="0"/>
                </a:spcAft>
              </a:pPr>
              <a:r>
                <a:rPr lang="en-US" b="1" dirty="0">
                  <a:solidFill>
                    <a:schemeClr val="bg1">
                      <a:lumMod val="95000"/>
                    </a:schemeClr>
                  </a:solidFill>
                  <a:latin typeface="Arial" panose="020B0604020202020204" pitchFamily="34" charset="0"/>
                </a:rPr>
                <a:t>Estate</a:t>
              </a:r>
              <a:endParaRPr lang="en-US" b="1" dirty="0">
                <a:solidFill>
                  <a:schemeClr val="bg1">
                    <a:lumMod val="95000"/>
                  </a:schemeClr>
                </a:solidFill>
                <a:effectLst/>
              </a:endParaRPr>
            </a:p>
          </p:txBody>
        </p:sp>
      </p:grpSp>
      <p:grpSp>
        <p:nvGrpSpPr>
          <p:cNvPr id="59" name="Group 58">
            <a:extLst>
              <a:ext uri="{FF2B5EF4-FFF2-40B4-BE49-F238E27FC236}">
                <a16:creationId xmlns:a16="http://schemas.microsoft.com/office/drawing/2014/main" id="{F0242593-8B81-E59E-560F-0FA549A6A9EC}"/>
              </a:ext>
            </a:extLst>
          </p:cNvPr>
          <p:cNvGrpSpPr/>
          <p:nvPr/>
        </p:nvGrpSpPr>
        <p:grpSpPr>
          <a:xfrm rot="677381">
            <a:off x="2311535" y="5685722"/>
            <a:ext cx="1642477" cy="750874"/>
            <a:chOff x="1016223" y="2964491"/>
            <a:chExt cx="3200725" cy="1463239"/>
          </a:xfrm>
        </p:grpSpPr>
        <p:pic>
          <p:nvPicPr>
            <p:cNvPr id="60" name="Picture 59">
              <a:extLst>
                <a:ext uri="{FF2B5EF4-FFF2-40B4-BE49-F238E27FC236}">
                  <a16:creationId xmlns:a16="http://schemas.microsoft.com/office/drawing/2014/main" id="{1F46E4CE-06D1-FE96-F00B-0D41A86FC980}"/>
                </a:ext>
              </a:extLst>
            </p:cNvPr>
            <p:cNvPicPr>
              <a:picLocks noChangeAspect="1"/>
            </p:cNvPicPr>
            <p:nvPr/>
          </p:nvPicPr>
          <p:blipFill>
            <a:blip r:embed="rId6"/>
            <a:srcRect/>
            <a:stretch/>
          </p:blipFill>
          <p:spPr>
            <a:xfrm>
              <a:off x="1323211" y="2964491"/>
              <a:ext cx="2795840" cy="1463239"/>
            </a:xfrm>
            <a:prstGeom prst="rect">
              <a:avLst/>
            </a:prstGeom>
          </p:spPr>
        </p:pic>
        <p:sp>
          <p:nvSpPr>
            <p:cNvPr id="61" name="TextBox 60">
              <a:extLst>
                <a:ext uri="{FF2B5EF4-FFF2-40B4-BE49-F238E27FC236}">
                  <a16:creationId xmlns:a16="http://schemas.microsoft.com/office/drawing/2014/main" id="{BF275ADA-C151-E804-16BD-61A2EB47080F}"/>
                </a:ext>
              </a:extLst>
            </p:cNvPr>
            <p:cNvSpPr txBox="1"/>
            <p:nvPr/>
          </p:nvSpPr>
          <p:spPr>
            <a:xfrm>
              <a:off x="1016223" y="3450678"/>
              <a:ext cx="3200725" cy="665743"/>
            </a:xfrm>
            <a:prstGeom prst="rect">
              <a:avLst/>
            </a:prstGeom>
            <a:noFill/>
          </p:spPr>
          <p:txBody>
            <a:bodyPr wrap="square" rtlCol="0" anchor="ctr">
              <a:spAutoFit/>
            </a:bodyPr>
            <a:lstStyle/>
            <a:p>
              <a:pPr algn="ctr" rtl="0">
                <a:lnSpc>
                  <a:spcPct val="90000"/>
                </a:lnSpc>
                <a:spcBef>
                  <a:spcPts val="0"/>
                </a:spcBef>
                <a:spcAft>
                  <a:spcPts val="0"/>
                </a:spcAft>
              </a:pPr>
              <a:r>
                <a:rPr lang="en-US" b="1" dirty="0">
                  <a:solidFill>
                    <a:schemeClr val="bg1">
                      <a:lumMod val="95000"/>
                    </a:schemeClr>
                  </a:solidFill>
                  <a:latin typeface="Arial" panose="020B0604020202020204" pitchFamily="34" charset="0"/>
                </a:rPr>
                <a:t>Taxes</a:t>
              </a:r>
              <a:endParaRPr lang="en-US" b="1" dirty="0">
                <a:solidFill>
                  <a:schemeClr val="bg1">
                    <a:lumMod val="95000"/>
                  </a:schemeClr>
                </a:solidFill>
                <a:effectLst/>
              </a:endParaRPr>
            </a:p>
          </p:txBody>
        </p:sp>
      </p:grpSp>
      <p:grpSp>
        <p:nvGrpSpPr>
          <p:cNvPr id="62" name="Group 61">
            <a:extLst>
              <a:ext uri="{FF2B5EF4-FFF2-40B4-BE49-F238E27FC236}">
                <a16:creationId xmlns:a16="http://schemas.microsoft.com/office/drawing/2014/main" id="{E518F193-E5F2-64FB-A631-947517E0A641}"/>
              </a:ext>
            </a:extLst>
          </p:cNvPr>
          <p:cNvGrpSpPr/>
          <p:nvPr/>
        </p:nvGrpSpPr>
        <p:grpSpPr>
          <a:xfrm rot="18859390">
            <a:off x="-52983" y="5197274"/>
            <a:ext cx="1642477" cy="750874"/>
            <a:chOff x="1016227" y="2964491"/>
            <a:chExt cx="3200725" cy="1463239"/>
          </a:xfrm>
        </p:grpSpPr>
        <p:pic>
          <p:nvPicPr>
            <p:cNvPr id="63" name="Picture 62">
              <a:extLst>
                <a:ext uri="{FF2B5EF4-FFF2-40B4-BE49-F238E27FC236}">
                  <a16:creationId xmlns:a16="http://schemas.microsoft.com/office/drawing/2014/main" id="{97A85522-0AE4-4E1B-F53C-B8DBFEA47071}"/>
                </a:ext>
              </a:extLst>
            </p:cNvPr>
            <p:cNvPicPr>
              <a:picLocks noChangeAspect="1"/>
            </p:cNvPicPr>
            <p:nvPr/>
          </p:nvPicPr>
          <p:blipFill>
            <a:blip r:embed="rId6"/>
            <a:srcRect/>
            <a:stretch/>
          </p:blipFill>
          <p:spPr>
            <a:xfrm>
              <a:off x="1323211" y="2964491"/>
              <a:ext cx="2795840" cy="1463239"/>
            </a:xfrm>
            <a:prstGeom prst="rect">
              <a:avLst/>
            </a:prstGeom>
          </p:spPr>
        </p:pic>
        <p:sp>
          <p:nvSpPr>
            <p:cNvPr id="64" name="TextBox 63">
              <a:extLst>
                <a:ext uri="{FF2B5EF4-FFF2-40B4-BE49-F238E27FC236}">
                  <a16:creationId xmlns:a16="http://schemas.microsoft.com/office/drawing/2014/main" id="{F65C46BD-75B4-B748-BAE2-A000A8CAD59E}"/>
                </a:ext>
              </a:extLst>
            </p:cNvPr>
            <p:cNvSpPr txBox="1"/>
            <p:nvPr/>
          </p:nvSpPr>
          <p:spPr>
            <a:xfrm>
              <a:off x="1016227" y="3450677"/>
              <a:ext cx="3200725" cy="665743"/>
            </a:xfrm>
            <a:prstGeom prst="rect">
              <a:avLst/>
            </a:prstGeom>
            <a:noFill/>
          </p:spPr>
          <p:txBody>
            <a:bodyPr wrap="square" rtlCol="0" anchor="ctr">
              <a:spAutoFit/>
            </a:bodyPr>
            <a:lstStyle/>
            <a:p>
              <a:pPr algn="ctr" rtl="0">
                <a:lnSpc>
                  <a:spcPct val="90000"/>
                </a:lnSpc>
                <a:spcBef>
                  <a:spcPts val="0"/>
                </a:spcBef>
                <a:spcAft>
                  <a:spcPts val="0"/>
                </a:spcAft>
              </a:pPr>
              <a:r>
                <a:rPr lang="en-US" b="1" i="0" u="none" strike="noStrike" dirty="0">
                  <a:solidFill>
                    <a:schemeClr val="bg1">
                      <a:lumMod val="95000"/>
                    </a:schemeClr>
                  </a:solidFill>
                  <a:effectLst/>
                  <a:latin typeface="Arial" panose="020B0604020202020204" pitchFamily="34" charset="0"/>
                </a:rPr>
                <a:t>Education</a:t>
              </a:r>
              <a:endParaRPr lang="en-US" b="1" dirty="0">
                <a:solidFill>
                  <a:schemeClr val="bg1">
                    <a:lumMod val="95000"/>
                  </a:schemeClr>
                </a:solidFill>
                <a:effectLst/>
              </a:endParaRPr>
            </a:p>
          </p:txBody>
        </p:sp>
      </p:grpSp>
      <p:grpSp>
        <p:nvGrpSpPr>
          <p:cNvPr id="50" name="Group 49">
            <a:extLst>
              <a:ext uri="{FF2B5EF4-FFF2-40B4-BE49-F238E27FC236}">
                <a16:creationId xmlns:a16="http://schemas.microsoft.com/office/drawing/2014/main" id="{E3B9C36C-D032-C013-0189-F9D0E74DB9EE}"/>
              </a:ext>
            </a:extLst>
          </p:cNvPr>
          <p:cNvGrpSpPr/>
          <p:nvPr/>
        </p:nvGrpSpPr>
        <p:grpSpPr>
          <a:xfrm rot="15419250">
            <a:off x="3607965" y="4482154"/>
            <a:ext cx="1666178" cy="755814"/>
            <a:chOff x="1016225" y="2959678"/>
            <a:chExt cx="3200725" cy="1472866"/>
          </a:xfrm>
        </p:grpSpPr>
        <p:pic>
          <p:nvPicPr>
            <p:cNvPr id="51" name="Picture 50">
              <a:extLst>
                <a:ext uri="{FF2B5EF4-FFF2-40B4-BE49-F238E27FC236}">
                  <a16:creationId xmlns:a16="http://schemas.microsoft.com/office/drawing/2014/main" id="{6909995A-C306-91B9-9B28-CE5367BD7F6F}"/>
                </a:ext>
              </a:extLst>
            </p:cNvPr>
            <p:cNvPicPr>
              <a:picLocks noChangeAspect="1"/>
            </p:cNvPicPr>
            <p:nvPr/>
          </p:nvPicPr>
          <p:blipFill>
            <a:blip r:embed="rId6"/>
            <a:srcRect/>
            <a:stretch/>
          </p:blipFill>
          <p:spPr>
            <a:xfrm>
              <a:off x="1334030" y="2959678"/>
              <a:ext cx="2774198" cy="1472866"/>
            </a:xfrm>
            <a:prstGeom prst="rect">
              <a:avLst/>
            </a:prstGeom>
          </p:spPr>
        </p:pic>
        <p:sp>
          <p:nvSpPr>
            <p:cNvPr id="52" name="TextBox 51">
              <a:extLst>
                <a:ext uri="{FF2B5EF4-FFF2-40B4-BE49-F238E27FC236}">
                  <a16:creationId xmlns:a16="http://schemas.microsoft.com/office/drawing/2014/main" id="{2C817800-9777-1987-8B36-E863B7230C06}"/>
                </a:ext>
              </a:extLst>
            </p:cNvPr>
            <p:cNvSpPr txBox="1"/>
            <p:nvPr/>
          </p:nvSpPr>
          <p:spPr>
            <a:xfrm>
              <a:off x="1016225" y="3450679"/>
              <a:ext cx="3200725" cy="665743"/>
            </a:xfrm>
            <a:prstGeom prst="rect">
              <a:avLst/>
            </a:prstGeom>
            <a:noFill/>
          </p:spPr>
          <p:txBody>
            <a:bodyPr wrap="square" rtlCol="0" anchor="ctr">
              <a:spAutoFit/>
            </a:bodyPr>
            <a:lstStyle/>
            <a:p>
              <a:pPr algn="ctr" rtl="0">
                <a:lnSpc>
                  <a:spcPct val="90000"/>
                </a:lnSpc>
                <a:spcBef>
                  <a:spcPts val="0"/>
                </a:spcBef>
                <a:spcAft>
                  <a:spcPts val="0"/>
                </a:spcAft>
              </a:pPr>
              <a:r>
                <a:rPr lang="en-US" b="1" dirty="0">
                  <a:solidFill>
                    <a:schemeClr val="bg1">
                      <a:lumMod val="95000"/>
                    </a:schemeClr>
                  </a:solidFill>
                  <a:latin typeface="Arial" panose="020B0604020202020204" pitchFamily="34" charset="0"/>
                </a:rPr>
                <a:t>Protection</a:t>
              </a:r>
              <a:endParaRPr lang="en-US" b="1" dirty="0">
                <a:solidFill>
                  <a:schemeClr val="bg1">
                    <a:lumMod val="95000"/>
                  </a:schemeClr>
                </a:solidFill>
                <a:effectLst/>
              </a:endParaRPr>
            </a:p>
          </p:txBody>
        </p:sp>
      </p:grpSp>
      <p:grpSp>
        <p:nvGrpSpPr>
          <p:cNvPr id="76" name="Group 75">
            <a:extLst>
              <a:ext uri="{FF2B5EF4-FFF2-40B4-BE49-F238E27FC236}">
                <a16:creationId xmlns:a16="http://schemas.microsoft.com/office/drawing/2014/main" id="{A8159DCF-F8F4-AA2B-1CE5-88642C9961C3}"/>
              </a:ext>
            </a:extLst>
          </p:cNvPr>
          <p:cNvGrpSpPr/>
          <p:nvPr/>
        </p:nvGrpSpPr>
        <p:grpSpPr>
          <a:xfrm rot="1818288">
            <a:off x="1034709" y="4539137"/>
            <a:ext cx="1642477" cy="750874"/>
            <a:chOff x="1016226" y="2964490"/>
            <a:chExt cx="3200725" cy="1463239"/>
          </a:xfrm>
        </p:grpSpPr>
        <p:pic>
          <p:nvPicPr>
            <p:cNvPr id="77" name="Picture 76">
              <a:extLst>
                <a:ext uri="{FF2B5EF4-FFF2-40B4-BE49-F238E27FC236}">
                  <a16:creationId xmlns:a16="http://schemas.microsoft.com/office/drawing/2014/main" id="{10AB9093-89B6-5933-01F7-02406477C5CC}"/>
                </a:ext>
              </a:extLst>
            </p:cNvPr>
            <p:cNvPicPr>
              <a:picLocks noChangeAspect="1"/>
            </p:cNvPicPr>
            <p:nvPr/>
          </p:nvPicPr>
          <p:blipFill>
            <a:blip r:embed="rId6"/>
            <a:srcRect/>
            <a:stretch/>
          </p:blipFill>
          <p:spPr>
            <a:xfrm>
              <a:off x="1323211" y="2964490"/>
              <a:ext cx="2795840" cy="1463239"/>
            </a:xfrm>
            <a:prstGeom prst="rect">
              <a:avLst/>
            </a:prstGeom>
          </p:spPr>
        </p:pic>
        <p:sp>
          <p:nvSpPr>
            <p:cNvPr id="78" name="TextBox 77">
              <a:extLst>
                <a:ext uri="{FF2B5EF4-FFF2-40B4-BE49-F238E27FC236}">
                  <a16:creationId xmlns:a16="http://schemas.microsoft.com/office/drawing/2014/main" id="{26844C51-B20F-D6C0-419E-C7324469A0E1}"/>
                </a:ext>
              </a:extLst>
            </p:cNvPr>
            <p:cNvSpPr txBox="1"/>
            <p:nvPr/>
          </p:nvSpPr>
          <p:spPr>
            <a:xfrm>
              <a:off x="1016226" y="3450679"/>
              <a:ext cx="3200725" cy="665743"/>
            </a:xfrm>
            <a:prstGeom prst="rect">
              <a:avLst/>
            </a:prstGeom>
            <a:noFill/>
          </p:spPr>
          <p:txBody>
            <a:bodyPr wrap="square" rtlCol="0" anchor="ctr">
              <a:spAutoFit/>
            </a:bodyPr>
            <a:lstStyle/>
            <a:p>
              <a:pPr algn="ctr" rtl="0">
                <a:lnSpc>
                  <a:spcPct val="90000"/>
                </a:lnSpc>
                <a:spcBef>
                  <a:spcPts val="0"/>
                </a:spcBef>
                <a:spcAft>
                  <a:spcPts val="0"/>
                </a:spcAft>
              </a:pPr>
              <a:r>
                <a:rPr lang="en-US" b="1" i="0" u="none" strike="noStrike" dirty="0">
                  <a:solidFill>
                    <a:schemeClr val="bg1">
                      <a:lumMod val="95000"/>
                    </a:schemeClr>
                  </a:solidFill>
                  <a:effectLst/>
                  <a:latin typeface="Arial" panose="020B0604020202020204" pitchFamily="34" charset="0"/>
                </a:rPr>
                <a:t>Budgeting</a:t>
              </a:r>
              <a:endParaRPr lang="en-US" b="1" dirty="0">
                <a:solidFill>
                  <a:schemeClr val="bg1">
                    <a:lumMod val="95000"/>
                  </a:schemeClr>
                </a:solidFill>
                <a:effectLst/>
              </a:endParaRPr>
            </a:p>
          </p:txBody>
        </p:sp>
      </p:grpSp>
      <p:grpSp>
        <p:nvGrpSpPr>
          <p:cNvPr id="79" name="Group 78">
            <a:extLst>
              <a:ext uri="{FF2B5EF4-FFF2-40B4-BE49-F238E27FC236}">
                <a16:creationId xmlns:a16="http://schemas.microsoft.com/office/drawing/2014/main" id="{75FAE918-F316-2255-2092-8F7F6D452FD1}"/>
              </a:ext>
            </a:extLst>
          </p:cNvPr>
          <p:cNvGrpSpPr/>
          <p:nvPr/>
        </p:nvGrpSpPr>
        <p:grpSpPr>
          <a:xfrm rot="20870892">
            <a:off x="3558870" y="3418569"/>
            <a:ext cx="1642477" cy="750874"/>
            <a:chOff x="1016223" y="2964490"/>
            <a:chExt cx="3200725" cy="1463239"/>
          </a:xfrm>
        </p:grpSpPr>
        <p:pic>
          <p:nvPicPr>
            <p:cNvPr id="80" name="Picture 79">
              <a:extLst>
                <a:ext uri="{FF2B5EF4-FFF2-40B4-BE49-F238E27FC236}">
                  <a16:creationId xmlns:a16="http://schemas.microsoft.com/office/drawing/2014/main" id="{27993CD9-618D-D448-BFA9-66DE67C88DEA}"/>
                </a:ext>
              </a:extLst>
            </p:cNvPr>
            <p:cNvPicPr>
              <a:picLocks noChangeAspect="1"/>
            </p:cNvPicPr>
            <p:nvPr/>
          </p:nvPicPr>
          <p:blipFill>
            <a:blip r:embed="rId6"/>
            <a:srcRect/>
            <a:stretch/>
          </p:blipFill>
          <p:spPr>
            <a:xfrm>
              <a:off x="1323211" y="2964490"/>
              <a:ext cx="2795840" cy="1463239"/>
            </a:xfrm>
            <a:prstGeom prst="rect">
              <a:avLst/>
            </a:prstGeom>
          </p:spPr>
        </p:pic>
        <p:sp>
          <p:nvSpPr>
            <p:cNvPr id="81" name="TextBox 80">
              <a:extLst>
                <a:ext uri="{FF2B5EF4-FFF2-40B4-BE49-F238E27FC236}">
                  <a16:creationId xmlns:a16="http://schemas.microsoft.com/office/drawing/2014/main" id="{230372F6-38E5-DBE1-D615-FF8ABB3BC001}"/>
                </a:ext>
              </a:extLst>
            </p:cNvPr>
            <p:cNvSpPr txBox="1"/>
            <p:nvPr/>
          </p:nvSpPr>
          <p:spPr>
            <a:xfrm>
              <a:off x="1016223" y="3450677"/>
              <a:ext cx="3200725" cy="665743"/>
            </a:xfrm>
            <a:prstGeom prst="rect">
              <a:avLst/>
            </a:prstGeom>
            <a:noFill/>
          </p:spPr>
          <p:txBody>
            <a:bodyPr wrap="square" rtlCol="0" anchor="ctr">
              <a:spAutoFit/>
            </a:bodyPr>
            <a:lstStyle/>
            <a:p>
              <a:pPr algn="ctr" rtl="0">
                <a:lnSpc>
                  <a:spcPct val="90000"/>
                </a:lnSpc>
                <a:spcBef>
                  <a:spcPts val="0"/>
                </a:spcBef>
                <a:spcAft>
                  <a:spcPts val="0"/>
                </a:spcAft>
              </a:pPr>
              <a:r>
                <a:rPr lang="en-US" b="1" dirty="0">
                  <a:solidFill>
                    <a:schemeClr val="bg1">
                      <a:lumMod val="95000"/>
                    </a:schemeClr>
                  </a:solidFill>
                  <a:effectLst/>
                  <a:latin typeface="Arial" panose="020B0604020202020204" pitchFamily="34" charset="0"/>
                </a:rPr>
                <a:t>Longevity</a:t>
              </a:r>
              <a:endParaRPr lang="en-US" b="1" dirty="0">
                <a:solidFill>
                  <a:schemeClr val="bg1">
                    <a:lumMod val="95000"/>
                  </a:schemeClr>
                </a:solidFill>
                <a:effectLst/>
              </a:endParaRPr>
            </a:p>
          </p:txBody>
        </p:sp>
      </p:grpSp>
      <p:grpSp>
        <p:nvGrpSpPr>
          <p:cNvPr id="85" name="Group 84">
            <a:extLst>
              <a:ext uri="{FF2B5EF4-FFF2-40B4-BE49-F238E27FC236}">
                <a16:creationId xmlns:a16="http://schemas.microsoft.com/office/drawing/2014/main" id="{1CC29791-1C0A-EDF8-7E35-8851DA7D45EF}"/>
              </a:ext>
            </a:extLst>
          </p:cNvPr>
          <p:cNvGrpSpPr/>
          <p:nvPr/>
        </p:nvGrpSpPr>
        <p:grpSpPr>
          <a:xfrm rot="18290883">
            <a:off x="1475819" y="3723314"/>
            <a:ext cx="1642477" cy="750874"/>
            <a:chOff x="1016224" y="2964490"/>
            <a:chExt cx="3200725" cy="1463239"/>
          </a:xfrm>
        </p:grpSpPr>
        <p:pic>
          <p:nvPicPr>
            <p:cNvPr id="86" name="Picture 85">
              <a:extLst>
                <a:ext uri="{FF2B5EF4-FFF2-40B4-BE49-F238E27FC236}">
                  <a16:creationId xmlns:a16="http://schemas.microsoft.com/office/drawing/2014/main" id="{8CBF2BAF-5A5B-7B79-28D5-6FB8975469F6}"/>
                </a:ext>
              </a:extLst>
            </p:cNvPr>
            <p:cNvPicPr>
              <a:picLocks noChangeAspect="1"/>
            </p:cNvPicPr>
            <p:nvPr/>
          </p:nvPicPr>
          <p:blipFill>
            <a:blip r:embed="rId6"/>
            <a:srcRect/>
            <a:stretch/>
          </p:blipFill>
          <p:spPr>
            <a:xfrm>
              <a:off x="1323210" y="2964490"/>
              <a:ext cx="2795840" cy="1463239"/>
            </a:xfrm>
            <a:prstGeom prst="rect">
              <a:avLst/>
            </a:prstGeom>
          </p:spPr>
        </p:pic>
        <p:sp>
          <p:nvSpPr>
            <p:cNvPr id="87" name="TextBox 86">
              <a:extLst>
                <a:ext uri="{FF2B5EF4-FFF2-40B4-BE49-F238E27FC236}">
                  <a16:creationId xmlns:a16="http://schemas.microsoft.com/office/drawing/2014/main" id="{02324C1B-4E6F-9AD8-BD20-8D54CF8A0DF9}"/>
                </a:ext>
              </a:extLst>
            </p:cNvPr>
            <p:cNvSpPr txBox="1"/>
            <p:nvPr/>
          </p:nvSpPr>
          <p:spPr>
            <a:xfrm>
              <a:off x="1016224" y="3450677"/>
              <a:ext cx="3200725" cy="665743"/>
            </a:xfrm>
            <a:prstGeom prst="rect">
              <a:avLst/>
            </a:prstGeom>
            <a:noFill/>
          </p:spPr>
          <p:txBody>
            <a:bodyPr wrap="square" rtlCol="0" anchor="ctr">
              <a:spAutoFit/>
            </a:bodyPr>
            <a:lstStyle/>
            <a:p>
              <a:pPr algn="ctr" rtl="0">
                <a:lnSpc>
                  <a:spcPct val="90000"/>
                </a:lnSpc>
                <a:spcBef>
                  <a:spcPts val="0"/>
                </a:spcBef>
                <a:spcAft>
                  <a:spcPts val="0"/>
                </a:spcAft>
              </a:pPr>
              <a:r>
                <a:rPr lang="en-US" b="1" dirty="0">
                  <a:solidFill>
                    <a:schemeClr val="bg1">
                      <a:lumMod val="95000"/>
                    </a:schemeClr>
                  </a:solidFill>
                  <a:latin typeface="Arial" panose="020B0604020202020204" pitchFamily="34" charset="0"/>
                </a:rPr>
                <a:t>Liabilities</a:t>
              </a:r>
              <a:endParaRPr lang="en-US" b="1" dirty="0">
                <a:solidFill>
                  <a:schemeClr val="bg1">
                    <a:lumMod val="95000"/>
                  </a:schemeClr>
                </a:solidFill>
                <a:effectLst/>
              </a:endParaRPr>
            </a:p>
          </p:txBody>
        </p:sp>
      </p:grpSp>
      <p:grpSp>
        <p:nvGrpSpPr>
          <p:cNvPr id="88" name="Group 87">
            <a:extLst>
              <a:ext uri="{FF2B5EF4-FFF2-40B4-BE49-F238E27FC236}">
                <a16:creationId xmlns:a16="http://schemas.microsoft.com/office/drawing/2014/main" id="{21CEA0B3-2296-2132-C116-23C8C54C021E}"/>
              </a:ext>
            </a:extLst>
          </p:cNvPr>
          <p:cNvGrpSpPr/>
          <p:nvPr/>
        </p:nvGrpSpPr>
        <p:grpSpPr>
          <a:xfrm rot="21102041">
            <a:off x="2567359" y="2942952"/>
            <a:ext cx="1642477" cy="750874"/>
            <a:chOff x="1016223" y="2964490"/>
            <a:chExt cx="3200725" cy="1463239"/>
          </a:xfrm>
        </p:grpSpPr>
        <p:pic>
          <p:nvPicPr>
            <p:cNvPr id="89" name="Picture 88">
              <a:extLst>
                <a:ext uri="{FF2B5EF4-FFF2-40B4-BE49-F238E27FC236}">
                  <a16:creationId xmlns:a16="http://schemas.microsoft.com/office/drawing/2014/main" id="{27CE241C-5F81-C6D1-BA61-396CB5C0B76F}"/>
                </a:ext>
              </a:extLst>
            </p:cNvPr>
            <p:cNvPicPr>
              <a:picLocks noChangeAspect="1"/>
            </p:cNvPicPr>
            <p:nvPr/>
          </p:nvPicPr>
          <p:blipFill>
            <a:blip r:embed="rId6"/>
            <a:srcRect/>
            <a:stretch/>
          </p:blipFill>
          <p:spPr>
            <a:xfrm>
              <a:off x="1323210" y="2964490"/>
              <a:ext cx="2795840" cy="1463239"/>
            </a:xfrm>
            <a:prstGeom prst="rect">
              <a:avLst/>
            </a:prstGeom>
          </p:spPr>
        </p:pic>
        <p:sp>
          <p:nvSpPr>
            <p:cNvPr id="90" name="TextBox 89">
              <a:extLst>
                <a:ext uri="{FF2B5EF4-FFF2-40B4-BE49-F238E27FC236}">
                  <a16:creationId xmlns:a16="http://schemas.microsoft.com/office/drawing/2014/main" id="{3E4D02AE-63AB-AC3B-5747-A69BA7C5C22C}"/>
                </a:ext>
              </a:extLst>
            </p:cNvPr>
            <p:cNvSpPr txBox="1"/>
            <p:nvPr/>
          </p:nvSpPr>
          <p:spPr>
            <a:xfrm>
              <a:off x="1016223" y="3450678"/>
              <a:ext cx="3200725" cy="665743"/>
            </a:xfrm>
            <a:prstGeom prst="rect">
              <a:avLst/>
            </a:prstGeom>
            <a:noFill/>
          </p:spPr>
          <p:txBody>
            <a:bodyPr wrap="square" rtlCol="0" anchor="ctr">
              <a:spAutoFit/>
            </a:bodyPr>
            <a:lstStyle/>
            <a:p>
              <a:pPr algn="ctr" rtl="0">
                <a:lnSpc>
                  <a:spcPct val="90000"/>
                </a:lnSpc>
                <a:spcBef>
                  <a:spcPts val="0"/>
                </a:spcBef>
                <a:spcAft>
                  <a:spcPts val="0"/>
                </a:spcAft>
              </a:pPr>
              <a:r>
                <a:rPr lang="en-US" b="1" dirty="0">
                  <a:solidFill>
                    <a:schemeClr val="bg1">
                      <a:lumMod val="95000"/>
                    </a:schemeClr>
                  </a:solidFill>
                  <a:effectLst/>
                  <a:latin typeface="Arial" panose="020B0604020202020204" pitchFamily="34" charset="0"/>
                </a:rPr>
                <a:t>Retirement</a:t>
              </a:r>
              <a:endParaRPr lang="en-US" b="1" dirty="0">
                <a:solidFill>
                  <a:schemeClr val="bg1">
                    <a:lumMod val="95000"/>
                  </a:schemeClr>
                </a:solidFill>
                <a:effectLst/>
              </a:endParaRPr>
            </a:p>
          </p:txBody>
        </p:sp>
      </p:grpSp>
      <p:grpSp>
        <p:nvGrpSpPr>
          <p:cNvPr id="103" name="Group 102">
            <a:extLst>
              <a:ext uri="{FF2B5EF4-FFF2-40B4-BE49-F238E27FC236}">
                <a16:creationId xmlns:a16="http://schemas.microsoft.com/office/drawing/2014/main" id="{2927606C-3E97-08BD-1E1F-B923C8C14AB0}"/>
              </a:ext>
            </a:extLst>
          </p:cNvPr>
          <p:cNvGrpSpPr/>
          <p:nvPr/>
        </p:nvGrpSpPr>
        <p:grpSpPr>
          <a:xfrm>
            <a:off x="7332077" y="5694252"/>
            <a:ext cx="1666178" cy="755814"/>
            <a:chOff x="1016225" y="2959677"/>
            <a:chExt cx="3200725" cy="1472866"/>
          </a:xfrm>
        </p:grpSpPr>
        <p:pic>
          <p:nvPicPr>
            <p:cNvPr id="104" name="Picture 103">
              <a:extLst>
                <a:ext uri="{FF2B5EF4-FFF2-40B4-BE49-F238E27FC236}">
                  <a16:creationId xmlns:a16="http://schemas.microsoft.com/office/drawing/2014/main" id="{A5C5DCDC-658A-6EFA-F40F-8CA25EE830BF}"/>
                </a:ext>
              </a:extLst>
            </p:cNvPr>
            <p:cNvPicPr>
              <a:picLocks noChangeAspect="1"/>
            </p:cNvPicPr>
            <p:nvPr/>
          </p:nvPicPr>
          <p:blipFill>
            <a:blip r:embed="rId6"/>
            <a:srcRect/>
            <a:stretch/>
          </p:blipFill>
          <p:spPr>
            <a:xfrm>
              <a:off x="1334029" y="2959677"/>
              <a:ext cx="2774198" cy="1472866"/>
            </a:xfrm>
            <a:prstGeom prst="rect">
              <a:avLst/>
            </a:prstGeom>
          </p:spPr>
        </p:pic>
        <p:sp>
          <p:nvSpPr>
            <p:cNvPr id="105" name="TextBox 104">
              <a:extLst>
                <a:ext uri="{FF2B5EF4-FFF2-40B4-BE49-F238E27FC236}">
                  <a16:creationId xmlns:a16="http://schemas.microsoft.com/office/drawing/2014/main" id="{15D95C90-BA05-82EF-6D3F-791D3DCD00A8}"/>
                </a:ext>
              </a:extLst>
            </p:cNvPr>
            <p:cNvSpPr txBox="1"/>
            <p:nvPr/>
          </p:nvSpPr>
          <p:spPr>
            <a:xfrm>
              <a:off x="1016225" y="3450679"/>
              <a:ext cx="3200725" cy="665743"/>
            </a:xfrm>
            <a:prstGeom prst="rect">
              <a:avLst/>
            </a:prstGeom>
            <a:noFill/>
          </p:spPr>
          <p:txBody>
            <a:bodyPr wrap="square" rtlCol="0" anchor="ctr">
              <a:spAutoFit/>
            </a:bodyPr>
            <a:lstStyle/>
            <a:p>
              <a:pPr algn="ctr" rtl="0">
                <a:lnSpc>
                  <a:spcPct val="90000"/>
                </a:lnSpc>
                <a:spcBef>
                  <a:spcPts val="0"/>
                </a:spcBef>
                <a:spcAft>
                  <a:spcPts val="0"/>
                </a:spcAft>
              </a:pPr>
              <a:r>
                <a:rPr lang="en-US" b="1" dirty="0">
                  <a:solidFill>
                    <a:schemeClr val="bg1">
                      <a:lumMod val="95000"/>
                    </a:schemeClr>
                  </a:solidFill>
                  <a:latin typeface="Arial" panose="020B0604020202020204" pitchFamily="34" charset="0"/>
                </a:rPr>
                <a:t>Protection</a:t>
              </a:r>
              <a:endParaRPr lang="en-US" b="1" dirty="0">
                <a:solidFill>
                  <a:schemeClr val="bg1">
                    <a:lumMod val="95000"/>
                  </a:schemeClr>
                </a:solidFill>
                <a:effectLst/>
              </a:endParaRPr>
            </a:p>
          </p:txBody>
        </p:sp>
      </p:grpSp>
      <p:grpSp>
        <p:nvGrpSpPr>
          <p:cNvPr id="106" name="Group 105">
            <a:extLst>
              <a:ext uri="{FF2B5EF4-FFF2-40B4-BE49-F238E27FC236}">
                <a16:creationId xmlns:a16="http://schemas.microsoft.com/office/drawing/2014/main" id="{C6082E11-FB75-E91D-9387-CF33B6B970BB}"/>
              </a:ext>
            </a:extLst>
          </p:cNvPr>
          <p:cNvGrpSpPr/>
          <p:nvPr/>
        </p:nvGrpSpPr>
        <p:grpSpPr>
          <a:xfrm>
            <a:off x="8708808" y="5692950"/>
            <a:ext cx="1642477" cy="750874"/>
            <a:chOff x="1016226" y="2964490"/>
            <a:chExt cx="3200725" cy="1463239"/>
          </a:xfrm>
        </p:grpSpPr>
        <p:pic>
          <p:nvPicPr>
            <p:cNvPr id="107" name="Picture 106">
              <a:extLst>
                <a:ext uri="{FF2B5EF4-FFF2-40B4-BE49-F238E27FC236}">
                  <a16:creationId xmlns:a16="http://schemas.microsoft.com/office/drawing/2014/main" id="{F9981DC5-9B06-2431-A8C0-D4256BC857ED}"/>
                </a:ext>
              </a:extLst>
            </p:cNvPr>
            <p:cNvPicPr>
              <a:picLocks noChangeAspect="1"/>
            </p:cNvPicPr>
            <p:nvPr/>
          </p:nvPicPr>
          <p:blipFill>
            <a:blip r:embed="rId6"/>
            <a:srcRect/>
            <a:stretch/>
          </p:blipFill>
          <p:spPr>
            <a:xfrm>
              <a:off x="1323210" y="2964490"/>
              <a:ext cx="2795840" cy="1463239"/>
            </a:xfrm>
            <a:prstGeom prst="rect">
              <a:avLst/>
            </a:prstGeom>
          </p:spPr>
        </p:pic>
        <p:sp>
          <p:nvSpPr>
            <p:cNvPr id="108" name="TextBox 107">
              <a:extLst>
                <a:ext uri="{FF2B5EF4-FFF2-40B4-BE49-F238E27FC236}">
                  <a16:creationId xmlns:a16="http://schemas.microsoft.com/office/drawing/2014/main" id="{7B155A58-B4D5-5376-1337-40C95602D6F2}"/>
                </a:ext>
              </a:extLst>
            </p:cNvPr>
            <p:cNvSpPr txBox="1"/>
            <p:nvPr/>
          </p:nvSpPr>
          <p:spPr>
            <a:xfrm>
              <a:off x="1016226" y="3450679"/>
              <a:ext cx="3200725" cy="665743"/>
            </a:xfrm>
            <a:prstGeom prst="rect">
              <a:avLst/>
            </a:prstGeom>
            <a:noFill/>
          </p:spPr>
          <p:txBody>
            <a:bodyPr wrap="square" rtlCol="0" anchor="ctr">
              <a:spAutoFit/>
            </a:bodyPr>
            <a:lstStyle/>
            <a:p>
              <a:pPr algn="ctr" rtl="0">
                <a:lnSpc>
                  <a:spcPct val="90000"/>
                </a:lnSpc>
                <a:spcBef>
                  <a:spcPts val="0"/>
                </a:spcBef>
                <a:spcAft>
                  <a:spcPts val="0"/>
                </a:spcAft>
              </a:pPr>
              <a:r>
                <a:rPr lang="en-US" b="1" i="0" u="none" strike="noStrike" dirty="0">
                  <a:solidFill>
                    <a:schemeClr val="bg1">
                      <a:lumMod val="95000"/>
                    </a:schemeClr>
                  </a:solidFill>
                  <a:effectLst/>
                  <a:latin typeface="Arial" panose="020B0604020202020204" pitchFamily="34" charset="0"/>
                </a:rPr>
                <a:t>Budgeting</a:t>
              </a:r>
              <a:endParaRPr lang="en-US" b="1" dirty="0">
                <a:solidFill>
                  <a:schemeClr val="bg1">
                    <a:lumMod val="95000"/>
                  </a:schemeClr>
                </a:solidFill>
                <a:effectLst/>
              </a:endParaRPr>
            </a:p>
          </p:txBody>
        </p:sp>
      </p:grpSp>
      <p:grpSp>
        <p:nvGrpSpPr>
          <p:cNvPr id="112" name="Group 111">
            <a:extLst>
              <a:ext uri="{FF2B5EF4-FFF2-40B4-BE49-F238E27FC236}">
                <a16:creationId xmlns:a16="http://schemas.microsoft.com/office/drawing/2014/main" id="{2A271151-9D9C-4EDD-B9FC-7A1EBADAF147}"/>
              </a:ext>
            </a:extLst>
          </p:cNvPr>
          <p:cNvGrpSpPr/>
          <p:nvPr/>
        </p:nvGrpSpPr>
        <p:grpSpPr>
          <a:xfrm>
            <a:off x="10059014" y="5690492"/>
            <a:ext cx="1642477" cy="750874"/>
            <a:chOff x="1016224" y="2964490"/>
            <a:chExt cx="3200725" cy="1463239"/>
          </a:xfrm>
        </p:grpSpPr>
        <p:pic>
          <p:nvPicPr>
            <p:cNvPr id="113" name="Picture 112">
              <a:extLst>
                <a:ext uri="{FF2B5EF4-FFF2-40B4-BE49-F238E27FC236}">
                  <a16:creationId xmlns:a16="http://schemas.microsoft.com/office/drawing/2014/main" id="{3731CA51-ED0C-8A05-7E03-5E94D937AB04}"/>
                </a:ext>
              </a:extLst>
            </p:cNvPr>
            <p:cNvPicPr>
              <a:picLocks noChangeAspect="1"/>
            </p:cNvPicPr>
            <p:nvPr/>
          </p:nvPicPr>
          <p:blipFill>
            <a:blip r:embed="rId6"/>
            <a:srcRect/>
            <a:stretch/>
          </p:blipFill>
          <p:spPr>
            <a:xfrm>
              <a:off x="1323209" y="2964490"/>
              <a:ext cx="2795840" cy="1463239"/>
            </a:xfrm>
            <a:prstGeom prst="rect">
              <a:avLst/>
            </a:prstGeom>
          </p:spPr>
        </p:pic>
        <p:sp>
          <p:nvSpPr>
            <p:cNvPr id="114" name="TextBox 113">
              <a:extLst>
                <a:ext uri="{FF2B5EF4-FFF2-40B4-BE49-F238E27FC236}">
                  <a16:creationId xmlns:a16="http://schemas.microsoft.com/office/drawing/2014/main" id="{37B77290-563C-7F66-5A92-C51AFE33CCB5}"/>
                </a:ext>
              </a:extLst>
            </p:cNvPr>
            <p:cNvSpPr txBox="1"/>
            <p:nvPr/>
          </p:nvSpPr>
          <p:spPr>
            <a:xfrm>
              <a:off x="1016224" y="3450677"/>
              <a:ext cx="3200725" cy="665743"/>
            </a:xfrm>
            <a:prstGeom prst="rect">
              <a:avLst/>
            </a:prstGeom>
            <a:noFill/>
          </p:spPr>
          <p:txBody>
            <a:bodyPr wrap="square" rtlCol="0" anchor="ctr">
              <a:spAutoFit/>
            </a:bodyPr>
            <a:lstStyle/>
            <a:p>
              <a:pPr algn="ctr" rtl="0">
                <a:lnSpc>
                  <a:spcPct val="90000"/>
                </a:lnSpc>
                <a:spcBef>
                  <a:spcPts val="0"/>
                </a:spcBef>
                <a:spcAft>
                  <a:spcPts val="0"/>
                </a:spcAft>
              </a:pPr>
              <a:r>
                <a:rPr lang="en-US" b="1" dirty="0">
                  <a:solidFill>
                    <a:schemeClr val="bg1">
                      <a:lumMod val="95000"/>
                    </a:schemeClr>
                  </a:solidFill>
                  <a:latin typeface="Arial" panose="020B0604020202020204" pitchFamily="34" charset="0"/>
                </a:rPr>
                <a:t>Liabilities</a:t>
              </a:r>
              <a:endParaRPr lang="en-US" b="1" dirty="0">
                <a:solidFill>
                  <a:schemeClr val="bg1">
                    <a:lumMod val="95000"/>
                  </a:schemeClr>
                </a:solidFill>
                <a:effectLst/>
              </a:endParaRPr>
            </a:p>
          </p:txBody>
        </p:sp>
      </p:grpSp>
      <p:grpSp>
        <p:nvGrpSpPr>
          <p:cNvPr id="149" name="Group 148">
            <a:extLst>
              <a:ext uri="{FF2B5EF4-FFF2-40B4-BE49-F238E27FC236}">
                <a16:creationId xmlns:a16="http://schemas.microsoft.com/office/drawing/2014/main" id="{CB7B9F6C-EA0C-7C8D-8851-24652F98B1D4}"/>
              </a:ext>
            </a:extLst>
          </p:cNvPr>
          <p:cNvGrpSpPr/>
          <p:nvPr/>
        </p:nvGrpSpPr>
        <p:grpSpPr>
          <a:xfrm>
            <a:off x="6676707" y="5059786"/>
            <a:ext cx="1642477" cy="750874"/>
            <a:chOff x="1016225" y="2964488"/>
            <a:chExt cx="3200725" cy="1463241"/>
          </a:xfrm>
        </p:grpSpPr>
        <p:pic>
          <p:nvPicPr>
            <p:cNvPr id="150" name="Picture 149">
              <a:extLst>
                <a:ext uri="{FF2B5EF4-FFF2-40B4-BE49-F238E27FC236}">
                  <a16:creationId xmlns:a16="http://schemas.microsoft.com/office/drawing/2014/main" id="{F7F9BBDE-D791-7718-EEFB-B1B894BF021B}"/>
                </a:ext>
              </a:extLst>
            </p:cNvPr>
            <p:cNvPicPr>
              <a:picLocks noChangeAspect="1"/>
            </p:cNvPicPr>
            <p:nvPr/>
          </p:nvPicPr>
          <p:blipFill>
            <a:blip r:embed="rId6"/>
            <a:srcRect/>
            <a:stretch/>
          </p:blipFill>
          <p:spPr>
            <a:xfrm>
              <a:off x="1323210" y="2964488"/>
              <a:ext cx="2795840" cy="1463241"/>
            </a:xfrm>
            <a:prstGeom prst="rect">
              <a:avLst/>
            </a:prstGeom>
          </p:spPr>
        </p:pic>
        <p:sp>
          <p:nvSpPr>
            <p:cNvPr id="151" name="TextBox 150">
              <a:extLst>
                <a:ext uri="{FF2B5EF4-FFF2-40B4-BE49-F238E27FC236}">
                  <a16:creationId xmlns:a16="http://schemas.microsoft.com/office/drawing/2014/main" id="{C7F54CE0-4583-B2BD-126B-0C039F6BB926}"/>
                </a:ext>
              </a:extLst>
            </p:cNvPr>
            <p:cNvSpPr txBox="1"/>
            <p:nvPr/>
          </p:nvSpPr>
          <p:spPr>
            <a:xfrm>
              <a:off x="1016225" y="3450680"/>
              <a:ext cx="3200725" cy="665744"/>
            </a:xfrm>
            <a:prstGeom prst="rect">
              <a:avLst/>
            </a:prstGeom>
            <a:noFill/>
          </p:spPr>
          <p:txBody>
            <a:bodyPr wrap="square" rtlCol="0" anchor="ctr">
              <a:spAutoFit/>
            </a:bodyPr>
            <a:lstStyle/>
            <a:p>
              <a:pPr algn="ctr" rtl="0">
                <a:lnSpc>
                  <a:spcPct val="90000"/>
                </a:lnSpc>
                <a:spcBef>
                  <a:spcPts val="0"/>
                </a:spcBef>
                <a:spcAft>
                  <a:spcPts val="0"/>
                </a:spcAft>
              </a:pPr>
              <a:r>
                <a:rPr lang="en-US" b="1" dirty="0">
                  <a:solidFill>
                    <a:schemeClr val="bg1">
                      <a:lumMod val="95000"/>
                    </a:schemeClr>
                  </a:solidFill>
                  <a:latin typeface="Arial" panose="020B0604020202020204" pitchFamily="34" charset="0"/>
                </a:rPr>
                <a:t>Assets</a:t>
              </a:r>
              <a:endParaRPr lang="en-US" b="1" dirty="0">
                <a:solidFill>
                  <a:schemeClr val="bg1">
                    <a:lumMod val="95000"/>
                  </a:schemeClr>
                </a:solidFill>
                <a:effectLst/>
              </a:endParaRPr>
            </a:p>
          </p:txBody>
        </p:sp>
      </p:grpSp>
      <p:grpSp>
        <p:nvGrpSpPr>
          <p:cNvPr id="152" name="Group 151">
            <a:extLst>
              <a:ext uri="{FF2B5EF4-FFF2-40B4-BE49-F238E27FC236}">
                <a16:creationId xmlns:a16="http://schemas.microsoft.com/office/drawing/2014/main" id="{A63BAA0F-E4E8-F5A2-35A8-E46FE7ADCF8C}"/>
              </a:ext>
            </a:extLst>
          </p:cNvPr>
          <p:cNvGrpSpPr/>
          <p:nvPr/>
        </p:nvGrpSpPr>
        <p:grpSpPr>
          <a:xfrm>
            <a:off x="8036372" y="5055973"/>
            <a:ext cx="1642477" cy="750874"/>
            <a:chOff x="1016223" y="2964490"/>
            <a:chExt cx="3200725" cy="1463239"/>
          </a:xfrm>
        </p:grpSpPr>
        <p:pic>
          <p:nvPicPr>
            <p:cNvPr id="153" name="Picture 152">
              <a:extLst>
                <a:ext uri="{FF2B5EF4-FFF2-40B4-BE49-F238E27FC236}">
                  <a16:creationId xmlns:a16="http://schemas.microsoft.com/office/drawing/2014/main" id="{B6249C6D-5650-FFEC-CEFF-E85A92B53A95}"/>
                </a:ext>
              </a:extLst>
            </p:cNvPr>
            <p:cNvPicPr>
              <a:picLocks noChangeAspect="1"/>
            </p:cNvPicPr>
            <p:nvPr/>
          </p:nvPicPr>
          <p:blipFill>
            <a:blip r:embed="rId6"/>
            <a:srcRect/>
            <a:stretch/>
          </p:blipFill>
          <p:spPr>
            <a:xfrm>
              <a:off x="1323210" y="2964490"/>
              <a:ext cx="2795840" cy="1463239"/>
            </a:xfrm>
            <a:prstGeom prst="rect">
              <a:avLst/>
            </a:prstGeom>
          </p:spPr>
        </p:pic>
        <p:sp>
          <p:nvSpPr>
            <p:cNvPr id="154" name="TextBox 153">
              <a:extLst>
                <a:ext uri="{FF2B5EF4-FFF2-40B4-BE49-F238E27FC236}">
                  <a16:creationId xmlns:a16="http://schemas.microsoft.com/office/drawing/2014/main" id="{DAA5F7F7-C3BA-873C-33F3-CC9CCAA545B2}"/>
                </a:ext>
              </a:extLst>
            </p:cNvPr>
            <p:cNvSpPr txBox="1"/>
            <p:nvPr/>
          </p:nvSpPr>
          <p:spPr>
            <a:xfrm>
              <a:off x="1016223" y="3450678"/>
              <a:ext cx="3200725" cy="665743"/>
            </a:xfrm>
            <a:prstGeom prst="rect">
              <a:avLst/>
            </a:prstGeom>
            <a:noFill/>
          </p:spPr>
          <p:txBody>
            <a:bodyPr wrap="square" rtlCol="0" anchor="ctr">
              <a:spAutoFit/>
            </a:bodyPr>
            <a:lstStyle/>
            <a:p>
              <a:pPr algn="ctr" rtl="0">
                <a:lnSpc>
                  <a:spcPct val="90000"/>
                </a:lnSpc>
                <a:spcBef>
                  <a:spcPts val="0"/>
                </a:spcBef>
                <a:spcAft>
                  <a:spcPts val="0"/>
                </a:spcAft>
              </a:pPr>
              <a:r>
                <a:rPr lang="en-US" b="1" dirty="0">
                  <a:solidFill>
                    <a:schemeClr val="bg1">
                      <a:lumMod val="95000"/>
                    </a:schemeClr>
                  </a:solidFill>
                  <a:effectLst/>
                  <a:latin typeface="Arial" panose="020B0604020202020204" pitchFamily="34" charset="0"/>
                </a:rPr>
                <a:t>Retirement</a:t>
              </a:r>
              <a:endParaRPr lang="en-US" b="1" dirty="0">
                <a:solidFill>
                  <a:schemeClr val="bg1">
                    <a:lumMod val="95000"/>
                  </a:schemeClr>
                </a:solidFill>
                <a:effectLst/>
              </a:endParaRPr>
            </a:p>
          </p:txBody>
        </p:sp>
      </p:grpSp>
      <p:grpSp>
        <p:nvGrpSpPr>
          <p:cNvPr id="155" name="Group 154">
            <a:extLst>
              <a:ext uri="{FF2B5EF4-FFF2-40B4-BE49-F238E27FC236}">
                <a16:creationId xmlns:a16="http://schemas.microsoft.com/office/drawing/2014/main" id="{5FE6577F-F889-25E2-F49F-6C7AAD30C9EE}"/>
              </a:ext>
            </a:extLst>
          </p:cNvPr>
          <p:cNvGrpSpPr/>
          <p:nvPr/>
        </p:nvGrpSpPr>
        <p:grpSpPr>
          <a:xfrm>
            <a:off x="9398277" y="5045016"/>
            <a:ext cx="1642477" cy="750874"/>
            <a:chOff x="1016223" y="2964490"/>
            <a:chExt cx="3200725" cy="1463239"/>
          </a:xfrm>
        </p:grpSpPr>
        <p:pic>
          <p:nvPicPr>
            <p:cNvPr id="156" name="Picture 155">
              <a:extLst>
                <a:ext uri="{FF2B5EF4-FFF2-40B4-BE49-F238E27FC236}">
                  <a16:creationId xmlns:a16="http://schemas.microsoft.com/office/drawing/2014/main" id="{D339F457-0AED-650B-791F-06F059B31074}"/>
                </a:ext>
              </a:extLst>
            </p:cNvPr>
            <p:cNvPicPr>
              <a:picLocks noChangeAspect="1"/>
            </p:cNvPicPr>
            <p:nvPr/>
          </p:nvPicPr>
          <p:blipFill>
            <a:blip r:embed="rId6"/>
            <a:srcRect/>
            <a:stretch/>
          </p:blipFill>
          <p:spPr>
            <a:xfrm>
              <a:off x="1323210" y="2964490"/>
              <a:ext cx="2795840" cy="1463239"/>
            </a:xfrm>
            <a:prstGeom prst="rect">
              <a:avLst/>
            </a:prstGeom>
          </p:spPr>
        </p:pic>
        <p:sp>
          <p:nvSpPr>
            <p:cNvPr id="157" name="TextBox 156">
              <a:extLst>
                <a:ext uri="{FF2B5EF4-FFF2-40B4-BE49-F238E27FC236}">
                  <a16:creationId xmlns:a16="http://schemas.microsoft.com/office/drawing/2014/main" id="{8F68742D-83A5-1863-98D2-A0368E0778EA}"/>
                </a:ext>
              </a:extLst>
            </p:cNvPr>
            <p:cNvSpPr txBox="1"/>
            <p:nvPr/>
          </p:nvSpPr>
          <p:spPr>
            <a:xfrm>
              <a:off x="1016223" y="3450678"/>
              <a:ext cx="3200725" cy="665743"/>
            </a:xfrm>
            <a:prstGeom prst="rect">
              <a:avLst/>
            </a:prstGeom>
            <a:noFill/>
          </p:spPr>
          <p:txBody>
            <a:bodyPr wrap="square" rtlCol="0" anchor="ctr">
              <a:spAutoFit/>
            </a:bodyPr>
            <a:lstStyle/>
            <a:p>
              <a:pPr algn="ctr" rtl="0">
                <a:lnSpc>
                  <a:spcPct val="90000"/>
                </a:lnSpc>
                <a:spcBef>
                  <a:spcPts val="0"/>
                </a:spcBef>
                <a:spcAft>
                  <a:spcPts val="0"/>
                </a:spcAft>
              </a:pPr>
              <a:r>
                <a:rPr lang="en-US" b="1" dirty="0">
                  <a:solidFill>
                    <a:schemeClr val="bg1">
                      <a:lumMod val="95000"/>
                    </a:schemeClr>
                  </a:solidFill>
                  <a:latin typeface="Arial" panose="020B0604020202020204" pitchFamily="34" charset="0"/>
                </a:rPr>
                <a:t>Taxes</a:t>
              </a:r>
              <a:endParaRPr lang="en-US" b="1" dirty="0">
                <a:solidFill>
                  <a:schemeClr val="bg1">
                    <a:lumMod val="95000"/>
                  </a:schemeClr>
                </a:solidFill>
                <a:effectLst/>
              </a:endParaRPr>
            </a:p>
          </p:txBody>
        </p:sp>
      </p:grpSp>
      <p:grpSp>
        <p:nvGrpSpPr>
          <p:cNvPr id="161" name="Group 160">
            <a:extLst>
              <a:ext uri="{FF2B5EF4-FFF2-40B4-BE49-F238E27FC236}">
                <a16:creationId xmlns:a16="http://schemas.microsoft.com/office/drawing/2014/main" id="{2538F4E2-5E13-D8B1-810F-91EB096400D6}"/>
              </a:ext>
            </a:extLst>
          </p:cNvPr>
          <p:cNvGrpSpPr/>
          <p:nvPr/>
        </p:nvGrpSpPr>
        <p:grpSpPr>
          <a:xfrm>
            <a:off x="7365749" y="4415320"/>
            <a:ext cx="1642477" cy="750874"/>
            <a:chOff x="1016223" y="2964490"/>
            <a:chExt cx="3200725" cy="1463239"/>
          </a:xfrm>
        </p:grpSpPr>
        <p:pic>
          <p:nvPicPr>
            <p:cNvPr id="162" name="Picture 161">
              <a:extLst>
                <a:ext uri="{FF2B5EF4-FFF2-40B4-BE49-F238E27FC236}">
                  <a16:creationId xmlns:a16="http://schemas.microsoft.com/office/drawing/2014/main" id="{C3C852BF-0487-63C7-808F-394B04BAE388}"/>
                </a:ext>
              </a:extLst>
            </p:cNvPr>
            <p:cNvPicPr>
              <a:picLocks noChangeAspect="1"/>
            </p:cNvPicPr>
            <p:nvPr/>
          </p:nvPicPr>
          <p:blipFill>
            <a:blip r:embed="rId6"/>
            <a:srcRect/>
            <a:stretch/>
          </p:blipFill>
          <p:spPr>
            <a:xfrm>
              <a:off x="1323210" y="2964490"/>
              <a:ext cx="2795840" cy="1463239"/>
            </a:xfrm>
            <a:prstGeom prst="rect">
              <a:avLst/>
            </a:prstGeom>
          </p:spPr>
        </p:pic>
        <p:sp>
          <p:nvSpPr>
            <p:cNvPr id="163" name="TextBox 162">
              <a:extLst>
                <a:ext uri="{FF2B5EF4-FFF2-40B4-BE49-F238E27FC236}">
                  <a16:creationId xmlns:a16="http://schemas.microsoft.com/office/drawing/2014/main" id="{01A58ACC-C452-8753-C342-A61B9D1F2D7B}"/>
                </a:ext>
              </a:extLst>
            </p:cNvPr>
            <p:cNvSpPr txBox="1"/>
            <p:nvPr/>
          </p:nvSpPr>
          <p:spPr>
            <a:xfrm>
              <a:off x="1016223" y="3450677"/>
              <a:ext cx="3200725" cy="665743"/>
            </a:xfrm>
            <a:prstGeom prst="rect">
              <a:avLst/>
            </a:prstGeom>
            <a:noFill/>
          </p:spPr>
          <p:txBody>
            <a:bodyPr wrap="square" rtlCol="0" anchor="ctr">
              <a:spAutoFit/>
            </a:bodyPr>
            <a:lstStyle/>
            <a:p>
              <a:pPr algn="ctr" rtl="0">
                <a:lnSpc>
                  <a:spcPct val="90000"/>
                </a:lnSpc>
                <a:spcBef>
                  <a:spcPts val="0"/>
                </a:spcBef>
                <a:spcAft>
                  <a:spcPts val="0"/>
                </a:spcAft>
              </a:pPr>
              <a:r>
                <a:rPr lang="en-US" b="1" dirty="0">
                  <a:solidFill>
                    <a:schemeClr val="bg1">
                      <a:lumMod val="95000"/>
                    </a:schemeClr>
                  </a:solidFill>
                  <a:effectLst/>
                  <a:latin typeface="Arial" panose="020B0604020202020204" pitchFamily="34" charset="0"/>
                </a:rPr>
                <a:t>Longevity</a:t>
              </a:r>
              <a:endParaRPr lang="en-US" b="1" dirty="0">
                <a:solidFill>
                  <a:schemeClr val="bg1">
                    <a:lumMod val="95000"/>
                  </a:schemeClr>
                </a:solidFill>
                <a:effectLst/>
              </a:endParaRPr>
            </a:p>
          </p:txBody>
        </p:sp>
      </p:grpSp>
      <p:grpSp>
        <p:nvGrpSpPr>
          <p:cNvPr id="165" name="Group 164">
            <a:extLst>
              <a:ext uri="{FF2B5EF4-FFF2-40B4-BE49-F238E27FC236}">
                <a16:creationId xmlns:a16="http://schemas.microsoft.com/office/drawing/2014/main" id="{C50CE65B-9DF5-B6CC-8A03-FB8ACB99DA7B}"/>
              </a:ext>
            </a:extLst>
          </p:cNvPr>
          <p:cNvGrpSpPr/>
          <p:nvPr/>
        </p:nvGrpSpPr>
        <p:grpSpPr>
          <a:xfrm>
            <a:off x="8713953" y="4404780"/>
            <a:ext cx="1666178" cy="755814"/>
            <a:chOff x="1016225" y="2959677"/>
            <a:chExt cx="3200725" cy="1472866"/>
          </a:xfrm>
        </p:grpSpPr>
        <p:pic>
          <p:nvPicPr>
            <p:cNvPr id="166" name="Picture 165">
              <a:extLst>
                <a:ext uri="{FF2B5EF4-FFF2-40B4-BE49-F238E27FC236}">
                  <a16:creationId xmlns:a16="http://schemas.microsoft.com/office/drawing/2014/main" id="{1E63DE76-53DF-9507-BBD3-8D6554D16267}"/>
                </a:ext>
              </a:extLst>
            </p:cNvPr>
            <p:cNvPicPr>
              <a:picLocks noChangeAspect="1"/>
            </p:cNvPicPr>
            <p:nvPr/>
          </p:nvPicPr>
          <p:blipFill>
            <a:blip r:embed="rId6"/>
            <a:srcRect/>
            <a:stretch/>
          </p:blipFill>
          <p:spPr>
            <a:xfrm>
              <a:off x="1334029" y="2959677"/>
              <a:ext cx="2774198" cy="1472866"/>
            </a:xfrm>
            <a:prstGeom prst="rect">
              <a:avLst/>
            </a:prstGeom>
          </p:spPr>
        </p:pic>
        <p:sp>
          <p:nvSpPr>
            <p:cNvPr id="167" name="TextBox 166">
              <a:extLst>
                <a:ext uri="{FF2B5EF4-FFF2-40B4-BE49-F238E27FC236}">
                  <a16:creationId xmlns:a16="http://schemas.microsoft.com/office/drawing/2014/main" id="{F4297563-68A0-72FC-ECAC-80FDC00E673A}"/>
                </a:ext>
              </a:extLst>
            </p:cNvPr>
            <p:cNvSpPr txBox="1"/>
            <p:nvPr/>
          </p:nvSpPr>
          <p:spPr>
            <a:xfrm>
              <a:off x="1016225" y="3450679"/>
              <a:ext cx="3200725" cy="665743"/>
            </a:xfrm>
            <a:prstGeom prst="rect">
              <a:avLst/>
            </a:prstGeom>
            <a:noFill/>
          </p:spPr>
          <p:txBody>
            <a:bodyPr wrap="square" rtlCol="0" anchor="ctr">
              <a:spAutoFit/>
            </a:bodyPr>
            <a:lstStyle/>
            <a:p>
              <a:pPr algn="ctr" rtl="0">
                <a:lnSpc>
                  <a:spcPct val="90000"/>
                </a:lnSpc>
                <a:spcBef>
                  <a:spcPts val="0"/>
                </a:spcBef>
                <a:spcAft>
                  <a:spcPts val="0"/>
                </a:spcAft>
              </a:pPr>
              <a:r>
                <a:rPr lang="en-US" b="1" dirty="0">
                  <a:solidFill>
                    <a:schemeClr val="bg1">
                      <a:lumMod val="95000"/>
                    </a:schemeClr>
                  </a:solidFill>
                  <a:latin typeface="Arial" panose="020B0604020202020204" pitchFamily="34" charset="0"/>
                </a:rPr>
                <a:t>Estate</a:t>
              </a:r>
              <a:endParaRPr lang="en-US" b="1" dirty="0">
                <a:solidFill>
                  <a:schemeClr val="bg1">
                    <a:lumMod val="95000"/>
                  </a:schemeClr>
                </a:solidFill>
                <a:effectLst/>
              </a:endParaRPr>
            </a:p>
          </p:txBody>
        </p:sp>
      </p:grpSp>
    </p:spTree>
    <p:extLst>
      <p:ext uri="{BB962C8B-B14F-4D97-AF65-F5344CB8AC3E}">
        <p14:creationId xmlns:p14="http://schemas.microsoft.com/office/powerpoint/2010/main" val="1289290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2" presetClass="entr" presetSubtype="1" fill="hold" nodeType="afterEffect">
                                  <p:stCondLst>
                                    <p:cond delay="0"/>
                                  </p:stCondLst>
                                  <p:childTnLst>
                                    <p:set>
                                      <p:cBhvr>
                                        <p:cTn id="15" dur="1" fill="hold">
                                          <p:stCondLst>
                                            <p:cond delay="0"/>
                                          </p:stCondLst>
                                        </p:cTn>
                                        <p:tgtEl>
                                          <p:spTgt spid="100"/>
                                        </p:tgtEl>
                                        <p:attrNameLst>
                                          <p:attrName>style.visibility</p:attrName>
                                        </p:attrNameLst>
                                      </p:cBhvr>
                                      <p:to>
                                        <p:strVal val="visible"/>
                                      </p:to>
                                    </p:set>
                                    <p:anim calcmode="lin" valueType="num">
                                      <p:cBhvr additive="base">
                                        <p:cTn id="16" dur="500"/>
                                        <p:tgtEl>
                                          <p:spTgt spid="100"/>
                                        </p:tgtEl>
                                        <p:attrNameLst>
                                          <p:attrName>ppt_y</p:attrName>
                                        </p:attrNameLst>
                                      </p:cBhvr>
                                      <p:tavLst>
                                        <p:tav tm="0">
                                          <p:val>
                                            <p:strVal val="#ppt_y-#ppt_h*1.125000"/>
                                          </p:val>
                                        </p:tav>
                                        <p:tav tm="100000">
                                          <p:val>
                                            <p:strVal val="#ppt_y"/>
                                          </p:val>
                                        </p:tav>
                                      </p:tavLst>
                                    </p:anim>
                                    <p:animEffect transition="in" filter="wipe(down)">
                                      <p:cBhvr>
                                        <p:cTn id="17" dur="500"/>
                                        <p:tgtEl>
                                          <p:spTgt spid="100"/>
                                        </p:tgtEl>
                                      </p:cBhvr>
                                    </p:animEffect>
                                  </p:childTnLst>
                                </p:cTn>
                              </p:par>
                            </p:childTnLst>
                          </p:cTn>
                        </p:par>
                        <p:par>
                          <p:cTn id="18" fill="hold">
                            <p:stCondLst>
                              <p:cond delay="1500"/>
                            </p:stCondLst>
                            <p:childTnLst>
                              <p:par>
                                <p:cTn id="19" presetID="12" presetClass="entr" presetSubtype="1" fill="hold" nodeType="afterEffect">
                                  <p:stCondLst>
                                    <p:cond delay="0"/>
                                  </p:stCondLst>
                                  <p:childTnLst>
                                    <p:set>
                                      <p:cBhvr>
                                        <p:cTn id="20" dur="1" fill="hold">
                                          <p:stCondLst>
                                            <p:cond delay="0"/>
                                          </p:stCondLst>
                                        </p:cTn>
                                        <p:tgtEl>
                                          <p:spTgt spid="103"/>
                                        </p:tgtEl>
                                        <p:attrNameLst>
                                          <p:attrName>style.visibility</p:attrName>
                                        </p:attrNameLst>
                                      </p:cBhvr>
                                      <p:to>
                                        <p:strVal val="visible"/>
                                      </p:to>
                                    </p:set>
                                    <p:anim calcmode="lin" valueType="num">
                                      <p:cBhvr additive="base">
                                        <p:cTn id="21" dur="250"/>
                                        <p:tgtEl>
                                          <p:spTgt spid="103"/>
                                        </p:tgtEl>
                                        <p:attrNameLst>
                                          <p:attrName>ppt_y</p:attrName>
                                        </p:attrNameLst>
                                      </p:cBhvr>
                                      <p:tavLst>
                                        <p:tav tm="0">
                                          <p:val>
                                            <p:strVal val="#ppt_y-#ppt_h*1.125000"/>
                                          </p:val>
                                        </p:tav>
                                        <p:tav tm="100000">
                                          <p:val>
                                            <p:strVal val="#ppt_y"/>
                                          </p:val>
                                        </p:tav>
                                      </p:tavLst>
                                    </p:anim>
                                    <p:animEffect transition="in" filter="wipe(down)">
                                      <p:cBhvr>
                                        <p:cTn id="22" dur="250"/>
                                        <p:tgtEl>
                                          <p:spTgt spid="103"/>
                                        </p:tgtEl>
                                      </p:cBhvr>
                                    </p:animEffect>
                                  </p:childTnLst>
                                </p:cTn>
                              </p:par>
                            </p:childTnLst>
                          </p:cTn>
                        </p:par>
                        <p:par>
                          <p:cTn id="23" fill="hold">
                            <p:stCondLst>
                              <p:cond delay="1750"/>
                            </p:stCondLst>
                            <p:childTnLst>
                              <p:par>
                                <p:cTn id="24" presetID="12" presetClass="entr" presetSubtype="1" fill="hold" nodeType="afterEffect">
                                  <p:stCondLst>
                                    <p:cond delay="0"/>
                                  </p:stCondLst>
                                  <p:childTnLst>
                                    <p:set>
                                      <p:cBhvr>
                                        <p:cTn id="25" dur="1" fill="hold">
                                          <p:stCondLst>
                                            <p:cond delay="0"/>
                                          </p:stCondLst>
                                        </p:cTn>
                                        <p:tgtEl>
                                          <p:spTgt spid="106"/>
                                        </p:tgtEl>
                                        <p:attrNameLst>
                                          <p:attrName>style.visibility</p:attrName>
                                        </p:attrNameLst>
                                      </p:cBhvr>
                                      <p:to>
                                        <p:strVal val="visible"/>
                                      </p:to>
                                    </p:set>
                                    <p:anim calcmode="lin" valueType="num">
                                      <p:cBhvr additive="base">
                                        <p:cTn id="26" dur="250"/>
                                        <p:tgtEl>
                                          <p:spTgt spid="106"/>
                                        </p:tgtEl>
                                        <p:attrNameLst>
                                          <p:attrName>ppt_y</p:attrName>
                                        </p:attrNameLst>
                                      </p:cBhvr>
                                      <p:tavLst>
                                        <p:tav tm="0">
                                          <p:val>
                                            <p:strVal val="#ppt_y-#ppt_h*1.125000"/>
                                          </p:val>
                                        </p:tav>
                                        <p:tav tm="100000">
                                          <p:val>
                                            <p:strVal val="#ppt_y"/>
                                          </p:val>
                                        </p:tav>
                                      </p:tavLst>
                                    </p:anim>
                                    <p:animEffect transition="in" filter="wipe(down)">
                                      <p:cBhvr>
                                        <p:cTn id="27" dur="250"/>
                                        <p:tgtEl>
                                          <p:spTgt spid="106"/>
                                        </p:tgtEl>
                                      </p:cBhvr>
                                    </p:animEffect>
                                  </p:childTnLst>
                                </p:cTn>
                              </p:par>
                            </p:childTnLst>
                          </p:cTn>
                        </p:par>
                        <p:par>
                          <p:cTn id="28" fill="hold">
                            <p:stCondLst>
                              <p:cond delay="2000"/>
                            </p:stCondLst>
                            <p:childTnLst>
                              <p:par>
                                <p:cTn id="29" presetID="12" presetClass="entr" presetSubtype="1" fill="hold" nodeType="afterEffect">
                                  <p:stCondLst>
                                    <p:cond delay="0"/>
                                  </p:stCondLst>
                                  <p:childTnLst>
                                    <p:set>
                                      <p:cBhvr>
                                        <p:cTn id="30" dur="1" fill="hold">
                                          <p:stCondLst>
                                            <p:cond delay="0"/>
                                          </p:stCondLst>
                                        </p:cTn>
                                        <p:tgtEl>
                                          <p:spTgt spid="112"/>
                                        </p:tgtEl>
                                        <p:attrNameLst>
                                          <p:attrName>style.visibility</p:attrName>
                                        </p:attrNameLst>
                                      </p:cBhvr>
                                      <p:to>
                                        <p:strVal val="visible"/>
                                      </p:to>
                                    </p:set>
                                    <p:anim calcmode="lin" valueType="num">
                                      <p:cBhvr additive="base">
                                        <p:cTn id="31" dur="250"/>
                                        <p:tgtEl>
                                          <p:spTgt spid="112"/>
                                        </p:tgtEl>
                                        <p:attrNameLst>
                                          <p:attrName>ppt_y</p:attrName>
                                        </p:attrNameLst>
                                      </p:cBhvr>
                                      <p:tavLst>
                                        <p:tav tm="0">
                                          <p:val>
                                            <p:strVal val="#ppt_y-#ppt_h*1.125000"/>
                                          </p:val>
                                        </p:tav>
                                        <p:tav tm="100000">
                                          <p:val>
                                            <p:strVal val="#ppt_y"/>
                                          </p:val>
                                        </p:tav>
                                      </p:tavLst>
                                    </p:anim>
                                    <p:animEffect transition="in" filter="wipe(down)">
                                      <p:cBhvr>
                                        <p:cTn id="32" dur="250"/>
                                        <p:tgtEl>
                                          <p:spTgt spid="112"/>
                                        </p:tgtEl>
                                      </p:cBhvr>
                                    </p:animEffect>
                                  </p:childTnLst>
                                </p:cTn>
                              </p:par>
                            </p:childTnLst>
                          </p:cTn>
                        </p:par>
                        <p:par>
                          <p:cTn id="33" fill="hold">
                            <p:stCondLst>
                              <p:cond delay="2250"/>
                            </p:stCondLst>
                            <p:childTnLst>
                              <p:par>
                                <p:cTn id="34" presetID="12" presetClass="entr" presetSubtype="1" fill="hold" nodeType="afterEffect">
                                  <p:stCondLst>
                                    <p:cond delay="0"/>
                                  </p:stCondLst>
                                  <p:childTnLst>
                                    <p:set>
                                      <p:cBhvr>
                                        <p:cTn id="35" dur="1" fill="hold">
                                          <p:stCondLst>
                                            <p:cond delay="0"/>
                                          </p:stCondLst>
                                        </p:cTn>
                                        <p:tgtEl>
                                          <p:spTgt spid="149"/>
                                        </p:tgtEl>
                                        <p:attrNameLst>
                                          <p:attrName>style.visibility</p:attrName>
                                        </p:attrNameLst>
                                      </p:cBhvr>
                                      <p:to>
                                        <p:strVal val="visible"/>
                                      </p:to>
                                    </p:set>
                                    <p:anim calcmode="lin" valueType="num">
                                      <p:cBhvr additive="base">
                                        <p:cTn id="36" dur="250"/>
                                        <p:tgtEl>
                                          <p:spTgt spid="149"/>
                                        </p:tgtEl>
                                        <p:attrNameLst>
                                          <p:attrName>ppt_y</p:attrName>
                                        </p:attrNameLst>
                                      </p:cBhvr>
                                      <p:tavLst>
                                        <p:tav tm="0">
                                          <p:val>
                                            <p:strVal val="#ppt_y-#ppt_h*1.125000"/>
                                          </p:val>
                                        </p:tav>
                                        <p:tav tm="100000">
                                          <p:val>
                                            <p:strVal val="#ppt_y"/>
                                          </p:val>
                                        </p:tav>
                                      </p:tavLst>
                                    </p:anim>
                                    <p:animEffect transition="in" filter="wipe(down)">
                                      <p:cBhvr>
                                        <p:cTn id="37" dur="250"/>
                                        <p:tgtEl>
                                          <p:spTgt spid="149"/>
                                        </p:tgtEl>
                                      </p:cBhvr>
                                    </p:animEffect>
                                  </p:childTnLst>
                                </p:cTn>
                              </p:par>
                            </p:childTnLst>
                          </p:cTn>
                        </p:par>
                        <p:par>
                          <p:cTn id="38" fill="hold">
                            <p:stCondLst>
                              <p:cond delay="2500"/>
                            </p:stCondLst>
                            <p:childTnLst>
                              <p:par>
                                <p:cTn id="39" presetID="12" presetClass="entr" presetSubtype="1" fill="hold"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250"/>
                                        <p:tgtEl>
                                          <p:spTgt spid="152"/>
                                        </p:tgtEl>
                                        <p:attrNameLst>
                                          <p:attrName>ppt_y</p:attrName>
                                        </p:attrNameLst>
                                      </p:cBhvr>
                                      <p:tavLst>
                                        <p:tav tm="0">
                                          <p:val>
                                            <p:strVal val="#ppt_y-#ppt_h*1.125000"/>
                                          </p:val>
                                        </p:tav>
                                        <p:tav tm="100000">
                                          <p:val>
                                            <p:strVal val="#ppt_y"/>
                                          </p:val>
                                        </p:tav>
                                      </p:tavLst>
                                    </p:anim>
                                    <p:animEffect transition="in" filter="wipe(down)">
                                      <p:cBhvr>
                                        <p:cTn id="42" dur="250"/>
                                        <p:tgtEl>
                                          <p:spTgt spid="152"/>
                                        </p:tgtEl>
                                      </p:cBhvr>
                                    </p:animEffect>
                                  </p:childTnLst>
                                </p:cTn>
                              </p:par>
                            </p:childTnLst>
                          </p:cTn>
                        </p:par>
                        <p:par>
                          <p:cTn id="43" fill="hold">
                            <p:stCondLst>
                              <p:cond delay="2750"/>
                            </p:stCondLst>
                            <p:childTnLst>
                              <p:par>
                                <p:cTn id="44" presetID="12" presetClass="entr" presetSubtype="1" fill="hold" nodeType="afterEffect">
                                  <p:stCondLst>
                                    <p:cond delay="0"/>
                                  </p:stCondLst>
                                  <p:childTnLst>
                                    <p:set>
                                      <p:cBhvr>
                                        <p:cTn id="45" dur="1" fill="hold">
                                          <p:stCondLst>
                                            <p:cond delay="0"/>
                                          </p:stCondLst>
                                        </p:cTn>
                                        <p:tgtEl>
                                          <p:spTgt spid="155"/>
                                        </p:tgtEl>
                                        <p:attrNameLst>
                                          <p:attrName>style.visibility</p:attrName>
                                        </p:attrNameLst>
                                      </p:cBhvr>
                                      <p:to>
                                        <p:strVal val="visible"/>
                                      </p:to>
                                    </p:set>
                                    <p:anim calcmode="lin" valueType="num">
                                      <p:cBhvr additive="base">
                                        <p:cTn id="46" dur="250"/>
                                        <p:tgtEl>
                                          <p:spTgt spid="155"/>
                                        </p:tgtEl>
                                        <p:attrNameLst>
                                          <p:attrName>ppt_y</p:attrName>
                                        </p:attrNameLst>
                                      </p:cBhvr>
                                      <p:tavLst>
                                        <p:tav tm="0">
                                          <p:val>
                                            <p:strVal val="#ppt_y-#ppt_h*1.125000"/>
                                          </p:val>
                                        </p:tav>
                                        <p:tav tm="100000">
                                          <p:val>
                                            <p:strVal val="#ppt_y"/>
                                          </p:val>
                                        </p:tav>
                                      </p:tavLst>
                                    </p:anim>
                                    <p:animEffect transition="in" filter="wipe(down)">
                                      <p:cBhvr>
                                        <p:cTn id="47" dur="250"/>
                                        <p:tgtEl>
                                          <p:spTgt spid="155"/>
                                        </p:tgtEl>
                                      </p:cBhvr>
                                    </p:animEffect>
                                  </p:childTnLst>
                                </p:cTn>
                              </p:par>
                            </p:childTnLst>
                          </p:cTn>
                        </p:par>
                        <p:par>
                          <p:cTn id="48" fill="hold">
                            <p:stCondLst>
                              <p:cond delay="3000"/>
                            </p:stCondLst>
                            <p:childTnLst>
                              <p:par>
                                <p:cTn id="49" presetID="12" presetClass="entr" presetSubtype="1" fill="hold" nodeType="afterEffect">
                                  <p:stCondLst>
                                    <p:cond delay="0"/>
                                  </p:stCondLst>
                                  <p:childTnLst>
                                    <p:set>
                                      <p:cBhvr>
                                        <p:cTn id="50" dur="1" fill="hold">
                                          <p:stCondLst>
                                            <p:cond delay="0"/>
                                          </p:stCondLst>
                                        </p:cTn>
                                        <p:tgtEl>
                                          <p:spTgt spid="161"/>
                                        </p:tgtEl>
                                        <p:attrNameLst>
                                          <p:attrName>style.visibility</p:attrName>
                                        </p:attrNameLst>
                                      </p:cBhvr>
                                      <p:to>
                                        <p:strVal val="visible"/>
                                      </p:to>
                                    </p:set>
                                    <p:anim calcmode="lin" valueType="num">
                                      <p:cBhvr additive="base">
                                        <p:cTn id="51" dur="250"/>
                                        <p:tgtEl>
                                          <p:spTgt spid="161"/>
                                        </p:tgtEl>
                                        <p:attrNameLst>
                                          <p:attrName>ppt_y</p:attrName>
                                        </p:attrNameLst>
                                      </p:cBhvr>
                                      <p:tavLst>
                                        <p:tav tm="0">
                                          <p:val>
                                            <p:strVal val="#ppt_y-#ppt_h*1.125000"/>
                                          </p:val>
                                        </p:tav>
                                        <p:tav tm="100000">
                                          <p:val>
                                            <p:strVal val="#ppt_y"/>
                                          </p:val>
                                        </p:tav>
                                      </p:tavLst>
                                    </p:anim>
                                    <p:animEffect transition="in" filter="wipe(down)">
                                      <p:cBhvr>
                                        <p:cTn id="52" dur="250"/>
                                        <p:tgtEl>
                                          <p:spTgt spid="161"/>
                                        </p:tgtEl>
                                      </p:cBhvr>
                                    </p:animEffect>
                                  </p:childTnLst>
                                </p:cTn>
                              </p:par>
                            </p:childTnLst>
                          </p:cTn>
                        </p:par>
                        <p:par>
                          <p:cTn id="53" fill="hold">
                            <p:stCondLst>
                              <p:cond delay="3250"/>
                            </p:stCondLst>
                            <p:childTnLst>
                              <p:par>
                                <p:cTn id="54" presetID="12" presetClass="entr" presetSubtype="1"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 calcmode="lin" valueType="num">
                                      <p:cBhvr additive="base">
                                        <p:cTn id="56" dur="250"/>
                                        <p:tgtEl>
                                          <p:spTgt spid="165"/>
                                        </p:tgtEl>
                                        <p:attrNameLst>
                                          <p:attrName>ppt_y</p:attrName>
                                        </p:attrNameLst>
                                      </p:cBhvr>
                                      <p:tavLst>
                                        <p:tav tm="0">
                                          <p:val>
                                            <p:strVal val="#ppt_y-#ppt_h*1.125000"/>
                                          </p:val>
                                        </p:tav>
                                        <p:tav tm="100000">
                                          <p:val>
                                            <p:strVal val="#ppt_y"/>
                                          </p:val>
                                        </p:tav>
                                      </p:tavLst>
                                    </p:anim>
                                    <p:animEffect transition="in" filter="wipe(down)">
                                      <p:cBhvr>
                                        <p:cTn id="57" dur="250"/>
                                        <p:tgtEl>
                                          <p:spTgt spid="1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a:extLst>
              <a:ext uri="{FF2B5EF4-FFF2-40B4-BE49-F238E27FC236}">
                <a16:creationId xmlns:a16="http://schemas.microsoft.com/office/drawing/2014/main" id="{A99ABA77-AA17-770D-FB4F-F7A4F21E3046}"/>
              </a:ext>
            </a:extLst>
          </p:cNvPr>
          <p:cNvSpPr/>
          <p:nvPr/>
        </p:nvSpPr>
        <p:spPr>
          <a:xfrm>
            <a:off x="1099457" y="1797842"/>
            <a:ext cx="10450286" cy="2824350"/>
          </a:xfrm>
          <a:prstGeom prst="roundRect">
            <a:avLst>
              <a:gd name="adj" fmla="val 11003"/>
            </a:avLst>
          </a:prstGeom>
          <a:solidFill>
            <a:schemeClr val="bg2">
              <a:lumMod val="75000"/>
              <a:alpha val="24605"/>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28B5A26C-AD3D-411C-DD94-F67FE7400B8C}"/>
              </a:ext>
            </a:extLst>
          </p:cNvPr>
          <p:cNvPicPr>
            <a:picLocks noChangeAspect="1"/>
          </p:cNvPicPr>
          <p:nvPr/>
        </p:nvPicPr>
        <p:blipFill>
          <a:blip r:embed="rId3"/>
          <a:srcRect/>
          <a:stretch/>
        </p:blipFill>
        <p:spPr>
          <a:xfrm>
            <a:off x="8224674" y="1390746"/>
            <a:ext cx="2838851" cy="3871161"/>
          </a:xfrm>
          <a:prstGeom prst="rect">
            <a:avLst/>
          </a:prstGeom>
          <a:ln>
            <a:noFill/>
          </a:ln>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22D3B6A4-56DC-DFE9-3141-E7791D0BC2C7}"/>
              </a:ext>
            </a:extLst>
          </p:cNvPr>
          <p:cNvPicPr>
            <a:picLocks noChangeAspect="1"/>
          </p:cNvPicPr>
          <p:nvPr/>
        </p:nvPicPr>
        <p:blipFill>
          <a:blip r:embed="rId4"/>
          <a:srcRect/>
          <a:stretch/>
        </p:blipFill>
        <p:spPr>
          <a:xfrm>
            <a:off x="6086617" y="1390746"/>
            <a:ext cx="2896201" cy="3871161"/>
          </a:xfrm>
          <a:prstGeom prst="rect">
            <a:avLst/>
          </a:prstGeom>
          <a:ln>
            <a:noFill/>
          </a:ln>
          <a:effectLst>
            <a:outerShdw blurRad="50800" dist="38100" dir="2700000" algn="tl" rotWithShape="0">
              <a:prstClr val="black">
                <a:alpha val="40000"/>
              </a:prstClr>
            </a:outerShdw>
          </a:effectLst>
        </p:spPr>
      </p:pic>
      <p:sp>
        <p:nvSpPr>
          <p:cNvPr id="2" name="TextBox 1">
            <a:extLst>
              <a:ext uri="{FF2B5EF4-FFF2-40B4-BE49-F238E27FC236}">
                <a16:creationId xmlns:a16="http://schemas.microsoft.com/office/drawing/2014/main" id="{9A3DBDC4-6261-8C29-9E79-EC4852174158}"/>
              </a:ext>
            </a:extLst>
          </p:cNvPr>
          <p:cNvSpPr txBox="1"/>
          <p:nvPr/>
        </p:nvSpPr>
        <p:spPr>
          <a:xfrm>
            <a:off x="1" y="487025"/>
            <a:ext cx="12192000" cy="830997"/>
          </a:xfrm>
          <a:prstGeom prst="rect">
            <a:avLst/>
          </a:prstGeom>
          <a:noFill/>
        </p:spPr>
        <p:txBody>
          <a:bodyPr wrap="square" rtlCol="0">
            <a:spAutoFit/>
          </a:bodyPr>
          <a:lstStyle/>
          <a:p>
            <a:pPr algn="ctr" rtl="0">
              <a:spcBef>
                <a:spcPts val="0"/>
              </a:spcBef>
              <a:spcAft>
                <a:spcPts val="0"/>
              </a:spcAft>
            </a:pPr>
            <a:r>
              <a:rPr lang="en-US" sz="4800" b="1" dirty="0">
                <a:solidFill>
                  <a:schemeClr val="accent5">
                    <a:lumMod val="75000"/>
                  </a:schemeClr>
                </a:solidFill>
                <a:latin typeface="+mj-lt"/>
              </a:rPr>
              <a:t>YOU NEED A FINANCIAL CHECK UP</a:t>
            </a:r>
          </a:p>
        </p:txBody>
      </p:sp>
      <p:sp>
        <p:nvSpPr>
          <p:cNvPr id="4" name="TextBox 3">
            <a:extLst>
              <a:ext uri="{FF2B5EF4-FFF2-40B4-BE49-F238E27FC236}">
                <a16:creationId xmlns:a16="http://schemas.microsoft.com/office/drawing/2014/main" id="{F3FF6B01-7B79-84C6-F599-02463F68C4BD}"/>
              </a:ext>
            </a:extLst>
          </p:cNvPr>
          <p:cNvSpPr txBox="1"/>
          <p:nvPr/>
        </p:nvSpPr>
        <p:spPr>
          <a:xfrm>
            <a:off x="1" y="5413144"/>
            <a:ext cx="12192000" cy="954107"/>
          </a:xfrm>
          <a:prstGeom prst="rect">
            <a:avLst/>
          </a:prstGeom>
          <a:noFill/>
        </p:spPr>
        <p:txBody>
          <a:bodyPr wrap="square" rtlCol="0">
            <a:spAutoFit/>
          </a:bodyPr>
          <a:lstStyle/>
          <a:p>
            <a:pPr algn="ctr" rtl="0">
              <a:spcBef>
                <a:spcPts val="0"/>
              </a:spcBef>
              <a:spcAft>
                <a:spcPts val="0"/>
              </a:spcAft>
            </a:pPr>
            <a:r>
              <a:rPr lang="en-US" sz="2800" b="1" i="1" u="none" strike="noStrike" dirty="0">
                <a:solidFill>
                  <a:schemeClr val="tx1">
                    <a:lumMod val="75000"/>
                    <a:lumOff val="25000"/>
                  </a:schemeClr>
                </a:solidFill>
                <a:effectLst/>
              </a:rPr>
              <a:t>If you have the will, we can provide the vehicle.</a:t>
            </a:r>
            <a:br>
              <a:rPr lang="en-US" sz="2800" b="1" i="1" u="none" strike="noStrike" dirty="0">
                <a:solidFill>
                  <a:schemeClr val="tx1">
                    <a:lumMod val="75000"/>
                    <a:lumOff val="25000"/>
                  </a:schemeClr>
                </a:solidFill>
                <a:effectLst/>
              </a:rPr>
            </a:br>
            <a:r>
              <a:rPr lang="en-US" sz="2800" b="1" i="1" u="none" strike="noStrike" dirty="0">
                <a:solidFill>
                  <a:schemeClr val="tx1">
                    <a:lumMod val="75000"/>
                    <a:lumOff val="25000"/>
                  </a:schemeClr>
                </a:solidFill>
                <a:effectLst/>
              </a:rPr>
              <a:t>Financial security is not a dream. It is a priority.</a:t>
            </a:r>
          </a:p>
        </p:txBody>
      </p:sp>
      <p:grpSp>
        <p:nvGrpSpPr>
          <p:cNvPr id="28" name="Group 27">
            <a:extLst>
              <a:ext uri="{FF2B5EF4-FFF2-40B4-BE49-F238E27FC236}">
                <a16:creationId xmlns:a16="http://schemas.microsoft.com/office/drawing/2014/main" id="{96900C05-FEEC-985F-ED12-0964D0DD0985}"/>
              </a:ext>
            </a:extLst>
          </p:cNvPr>
          <p:cNvGrpSpPr/>
          <p:nvPr/>
        </p:nvGrpSpPr>
        <p:grpSpPr>
          <a:xfrm>
            <a:off x="785611" y="1416242"/>
            <a:ext cx="6345439" cy="2691305"/>
            <a:chOff x="557011" y="1416242"/>
            <a:chExt cx="6345439" cy="2691305"/>
          </a:xfrm>
        </p:grpSpPr>
        <p:sp>
          <p:nvSpPr>
            <p:cNvPr id="16" name="Rectangle 15">
              <a:extLst>
                <a:ext uri="{FF2B5EF4-FFF2-40B4-BE49-F238E27FC236}">
                  <a16:creationId xmlns:a16="http://schemas.microsoft.com/office/drawing/2014/main" id="{4E4D8035-0FF6-77A0-BA6B-74DF877D921D}"/>
                </a:ext>
              </a:extLst>
            </p:cNvPr>
            <p:cNvSpPr/>
            <p:nvPr/>
          </p:nvSpPr>
          <p:spPr>
            <a:xfrm>
              <a:off x="557011" y="1416242"/>
              <a:ext cx="4029503" cy="2691301"/>
            </a:xfrm>
            <a:prstGeom prst="rect">
              <a:avLst/>
            </a:prstGeom>
            <a:solidFill>
              <a:schemeClr val="bg1"/>
            </a:solidFill>
            <a:ln>
              <a:solidFill>
                <a:schemeClr val="bg1">
                  <a:lumMod val="75000"/>
                </a:schemeClr>
              </a:solidFill>
            </a:ln>
            <a:effectLst>
              <a:outerShdw blurRad="50800" dist="101600" dir="2700000" algn="tl" rotWithShape="0">
                <a:prstClr val="black">
                  <a:alpha val="31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rapezoid 24">
              <a:extLst>
                <a:ext uri="{FF2B5EF4-FFF2-40B4-BE49-F238E27FC236}">
                  <a16:creationId xmlns:a16="http://schemas.microsoft.com/office/drawing/2014/main" id="{FECD6E5D-C167-F8FE-27DA-59DBEEAE160A}"/>
                </a:ext>
              </a:extLst>
            </p:cNvPr>
            <p:cNvSpPr/>
            <p:nvPr/>
          </p:nvSpPr>
          <p:spPr>
            <a:xfrm rot="5400000">
              <a:off x="4398830" y="1603928"/>
              <a:ext cx="2691301" cy="2315938"/>
            </a:xfrm>
            <a:custGeom>
              <a:avLst/>
              <a:gdLst>
                <a:gd name="connsiteX0" fmla="*/ 0 w 5840176"/>
                <a:gd name="connsiteY0" fmla="*/ 1310491 h 1310491"/>
                <a:gd name="connsiteX1" fmla="*/ 545335 w 5840176"/>
                <a:gd name="connsiteY1" fmla="*/ 0 h 1310491"/>
                <a:gd name="connsiteX2" fmla="*/ 5294841 w 5840176"/>
                <a:gd name="connsiteY2" fmla="*/ 0 h 1310491"/>
                <a:gd name="connsiteX3" fmla="*/ 5840176 w 5840176"/>
                <a:gd name="connsiteY3" fmla="*/ 1310491 h 1310491"/>
                <a:gd name="connsiteX4" fmla="*/ 0 w 5840176"/>
                <a:gd name="connsiteY4" fmla="*/ 1310491 h 1310491"/>
                <a:gd name="connsiteX0" fmla="*/ 0 w 5840176"/>
                <a:gd name="connsiteY0" fmla="*/ 1310491 h 1310491"/>
                <a:gd name="connsiteX1" fmla="*/ 3390135 w 5840176"/>
                <a:gd name="connsiteY1" fmla="*/ 14514 h 1310491"/>
                <a:gd name="connsiteX2" fmla="*/ 5294841 w 5840176"/>
                <a:gd name="connsiteY2" fmla="*/ 0 h 1310491"/>
                <a:gd name="connsiteX3" fmla="*/ 5840176 w 5840176"/>
                <a:gd name="connsiteY3" fmla="*/ 1310491 h 1310491"/>
                <a:gd name="connsiteX4" fmla="*/ 0 w 5840176"/>
                <a:gd name="connsiteY4" fmla="*/ 1310491 h 1310491"/>
                <a:gd name="connsiteX0" fmla="*/ 0 w 5840176"/>
                <a:gd name="connsiteY0" fmla="*/ 1310491 h 1310491"/>
                <a:gd name="connsiteX1" fmla="*/ 3390135 w 5840176"/>
                <a:gd name="connsiteY1" fmla="*/ 14514 h 1310491"/>
                <a:gd name="connsiteX2" fmla="*/ 5294841 w 5840176"/>
                <a:gd name="connsiteY2" fmla="*/ 0 h 1310491"/>
                <a:gd name="connsiteX3" fmla="*/ 5840176 w 5840176"/>
                <a:gd name="connsiteY3" fmla="*/ 1310491 h 1310491"/>
                <a:gd name="connsiteX4" fmla="*/ 0 w 5840176"/>
                <a:gd name="connsiteY4" fmla="*/ 1310491 h 1310491"/>
                <a:gd name="connsiteX0" fmla="*/ 0 w 5840176"/>
                <a:gd name="connsiteY0" fmla="*/ 1310491 h 1310491"/>
                <a:gd name="connsiteX1" fmla="*/ 3390135 w 5840176"/>
                <a:gd name="connsiteY1" fmla="*/ 14514 h 1310491"/>
                <a:gd name="connsiteX2" fmla="*/ 5294841 w 5840176"/>
                <a:gd name="connsiteY2" fmla="*/ 0 h 1310491"/>
                <a:gd name="connsiteX3" fmla="*/ 5840176 w 5840176"/>
                <a:gd name="connsiteY3" fmla="*/ 1310491 h 1310491"/>
                <a:gd name="connsiteX4" fmla="*/ 0 w 5840176"/>
                <a:gd name="connsiteY4" fmla="*/ 1310491 h 1310491"/>
                <a:gd name="connsiteX0" fmla="*/ 0 w 5840176"/>
                <a:gd name="connsiteY0" fmla="*/ 1310491 h 1310491"/>
                <a:gd name="connsiteX1" fmla="*/ 3390135 w 5840176"/>
                <a:gd name="connsiteY1" fmla="*/ 14514 h 1310491"/>
                <a:gd name="connsiteX2" fmla="*/ 5294841 w 5840176"/>
                <a:gd name="connsiteY2" fmla="*/ 0 h 1310491"/>
                <a:gd name="connsiteX3" fmla="*/ 5840176 w 5840176"/>
                <a:gd name="connsiteY3" fmla="*/ 1310491 h 1310491"/>
                <a:gd name="connsiteX4" fmla="*/ 0 w 5840176"/>
                <a:gd name="connsiteY4" fmla="*/ 1310491 h 1310491"/>
                <a:gd name="connsiteX0" fmla="*/ 0 w 5840176"/>
                <a:gd name="connsiteY0" fmla="*/ 1310491 h 1310491"/>
                <a:gd name="connsiteX1" fmla="*/ 3346592 w 5840176"/>
                <a:gd name="connsiteY1" fmla="*/ 58056 h 1310491"/>
                <a:gd name="connsiteX2" fmla="*/ 5294841 w 5840176"/>
                <a:gd name="connsiteY2" fmla="*/ 0 h 1310491"/>
                <a:gd name="connsiteX3" fmla="*/ 5840176 w 5840176"/>
                <a:gd name="connsiteY3" fmla="*/ 1310491 h 1310491"/>
                <a:gd name="connsiteX4" fmla="*/ 0 w 5840176"/>
                <a:gd name="connsiteY4" fmla="*/ 1310491 h 1310491"/>
                <a:gd name="connsiteX0" fmla="*/ 0 w 5840176"/>
                <a:gd name="connsiteY0" fmla="*/ 1310491 h 1310491"/>
                <a:gd name="connsiteX1" fmla="*/ 1425322 w 5840176"/>
                <a:gd name="connsiteY1" fmla="*/ 24668 h 1310491"/>
                <a:gd name="connsiteX2" fmla="*/ 5294841 w 5840176"/>
                <a:gd name="connsiteY2" fmla="*/ 0 h 1310491"/>
                <a:gd name="connsiteX3" fmla="*/ 5840176 w 5840176"/>
                <a:gd name="connsiteY3" fmla="*/ 1310491 h 1310491"/>
                <a:gd name="connsiteX4" fmla="*/ 0 w 5840176"/>
                <a:gd name="connsiteY4" fmla="*/ 1310491 h 1310491"/>
                <a:gd name="connsiteX0" fmla="*/ 0 w 5840176"/>
                <a:gd name="connsiteY0" fmla="*/ 1285823 h 1285823"/>
                <a:gd name="connsiteX1" fmla="*/ 1425322 w 5840176"/>
                <a:gd name="connsiteY1" fmla="*/ 0 h 1285823"/>
                <a:gd name="connsiteX2" fmla="*/ 2901129 w 5840176"/>
                <a:gd name="connsiteY2" fmla="*/ 373 h 1285823"/>
                <a:gd name="connsiteX3" fmla="*/ 5840176 w 5840176"/>
                <a:gd name="connsiteY3" fmla="*/ 1285823 h 1285823"/>
                <a:gd name="connsiteX4" fmla="*/ 0 w 5840176"/>
                <a:gd name="connsiteY4" fmla="*/ 1285823 h 1285823"/>
                <a:gd name="connsiteX0" fmla="*/ 0 w 5840176"/>
                <a:gd name="connsiteY0" fmla="*/ 1293797 h 1293797"/>
                <a:gd name="connsiteX1" fmla="*/ 1425322 w 5840176"/>
                <a:gd name="connsiteY1" fmla="*/ 7974 h 1293797"/>
                <a:gd name="connsiteX2" fmla="*/ 2743655 w 5840176"/>
                <a:gd name="connsiteY2" fmla="*/ 0 h 1293797"/>
                <a:gd name="connsiteX3" fmla="*/ 5840176 w 5840176"/>
                <a:gd name="connsiteY3" fmla="*/ 1293797 h 1293797"/>
                <a:gd name="connsiteX4" fmla="*/ 0 w 5840176"/>
                <a:gd name="connsiteY4" fmla="*/ 1293797 h 1293797"/>
                <a:gd name="connsiteX0" fmla="*/ 0 w 5840176"/>
                <a:gd name="connsiteY0" fmla="*/ 1298216 h 1298216"/>
                <a:gd name="connsiteX1" fmla="*/ 1425322 w 5840176"/>
                <a:gd name="connsiteY1" fmla="*/ 12393 h 1298216"/>
                <a:gd name="connsiteX2" fmla="*/ 2902068 w 5840176"/>
                <a:gd name="connsiteY2" fmla="*/ 0 h 1298216"/>
                <a:gd name="connsiteX3" fmla="*/ 5840176 w 5840176"/>
                <a:gd name="connsiteY3" fmla="*/ 1298216 h 1298216"/>
                <a:gd name="connsiteX4" fmla="*/ 0 w 5840176"/>
                <a:gd name="connsiteY4" fmla="*/ 1298216 h 1298216"/>
                <a:gd name="connsiteX0" fmla="*/ 0 w 5840176"/>
                <a:gd name="connsiteY0" fmla="*/ 1299080 h 1299080"/>
                <a:gd name="connsiteX1" fmla="*/ 1300270 w 5840176"/>
                <a:gd name="connsiteY1" fmla="*/ 0 h 1299080"/>
                <a:gd name="connsiteX2" fmla="*/ 2902068 w 5840176"/>
                <a:gd name="connsiteY2" fmla="*/ 864 h 1299080"/>
                <a:gd name="connsiteX3" fmla="*/ 5840176 w 5840176"/>
                <a:gd name="connsiteY3" fmla="*/ 1299080 h 1299080"/>
                <a:gd name="connsiteX4" fmla="*/ 0 w 5840176"/>
                <a:gd name="connsiteY4" fmla="*/ 1299080 h 1299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40176" h="1299080">
                  <a:moveTo>
                    <a:pt x="0" y="1299080"/>
                  </a:moveTo>
                  <a:lnTo>
                    <a:pt x="1300270" y="0"/>
                  </a:lnTo>
                  <a:lnTo>
                    <a:pt x="2902068" y="864"/>
                  </a:lnTo>
                  <a:lnTo>
                    <a:pt x="5840176" y="1299080"/>
                  </a:lnTo>
                  <a:lnTo>
                    <a:pt x="0" y="1299080"/>
                  </a:lnTo>
                  <a:close/>
                </a:path>
              </a:pathLst>
            </a:custGeom>
            <a:solidFill>
              <a:schemeClr val="accent5">
                <a:lumMod val="40000"/>
                <a:lumOff val="60000"/>
                <a:alpha val="36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a:extLst>
                <a:ext uri="{FF2B5EF4-FFF2-40B4-BE49-F238E27FC236}">
                  <a16:creationId xmlns:a16="http://schemas.microsoft.com/office/drawing/2014/main" id="{36FEEA1C-1054-1987-7CE9-CF636FBC9BFB}"/>
                </a:ext>
              </a:extLst>
            </p:cNvPr>
            <p:cNvPicPr>
              <a:picLocks noChangeAspect="1"/>
            </p:cNvPicPr>
            <p:nvPr/>
          </p:nvPicPr>
          <p:blipFill rotWithShape="1">
            <a:blip r:embed="rId5"/>
            <a:srcRect t="1358" b="1358"/>
            <a:stretch/>
          </p:blipFill>
          <p:spPr>
            <a:xfrm>
              <a:off x="602414" y="1494113"/>
              <a:ext cx="3765214" cy="2489843"/>
            </a:xfrm>
            <a:prstGeom prst="rect">
              <a:avLst/>
            </a:prstGeom>
            <a:ln>
              <a:noFill/>
            </a:ln>
            <a:effectLst/>
          </p:spPr>
        </p:pic>
      </p:grpSp>
      <p:grpSp>
        <p:nvGrpSpPr>
          <p:cNvPr id="29" name="Group 28">
            <a:extLst>
              <a:ext uri="{FF2B5EF4-FFF2-40B4-BE49-F238E27FC236}">
                <a16:creationId xmlns:a16="http://schemas.microsoft.com/office/drawing/2014/main" id="{2FE37A2A-5C29-0ACC-E3D5-379F4934028A}"/>
              </a:ext>
            </a:extLst>
          </p:cNvPr>
          <p:cNvGrpSpPr/>
          <p:nvPr/>
        </p:nvGrpSpPr>
        <p:grpSpPr>
          <a:xfrm>
            <a:off x="3790072" y="2023101"/>
            <a:ext cx="6424194" cy="3238806"/>
            <a:chOff x="3561472" y="2023101"/>
            <a:chExt cx="6424194" cy="3238806"/>
          </a:xfrm>
        </p:grpSpPr>
        <p:grpSp>
          <p:nvGrpSpPr>
            <p:cNvPr id="23" name="Group 22">
              <a:extLst>
                <a:ext uri="{FF2B5EF4-FFF2-40B4-BE49-F238E27FC236}">
                  <a16:creationId xmlns:a16="http://schemas.microsoft.com/office/drawing/2014/main" id="{6FF3B9BF-C86C-B6B7-7994-C51DDE059B48}"/>
                </a:ext>
              </a:extLst>
            </p:cNvPr>
            <p:cNvGrpSpPr/>
            <p:nvPr/>
          </p:nvGrpSpPr>
          <p:grpSpPr>
            <a:xfrm>
              <a:off x="3561472" y="3313462"/>
              <a:ext cx="6424194" cy="1948445"/>
              <a:chOff x="4863207" y="5668310"/>
              <a:chExt cx="8838991" cy="2680848"/>
            </a:xfrm>
          </p:grpSpPr>
          <p:sp>
            <p:nvSpPr>
              <p:cNvPr id="19" name="Rectangle 18">
                <a:extLst>
                  <a:ext uri="{FF2B5EF4-FFF2-40B4-BE49-F238E27FC236}">
                    <a16:creationId xmlns:a16="http://schemas.microsoft.com/office/drawing/2014/main" id="{9AD3132C-F5D2-6016-2F62-BCEE3E1BEAEB}"/>
                  </a:ext>
                </a:extLst>
              </p:cNvPr>
              <p:cNvSpPr/>
              <p:nvPr/>
            </p:nvSpPr>
            <p:spPr>
              <a:xfrm>
                <a:off x="4863207" y="5668310"/>
                <a:ext cx="8838991" cy="2680848"/>
              </a:xfrm>
              <a:prstGeom prst="rect">
                <a:avLst/>
              </a:prstGeom>
              <a:solidFill>
                <a:schemeClr val="bg1"/>
              </a:solidFill>
              <a:ln>
                <a:solidFill>
                  <a:schemeClr val="bg1">
                    <a:lumMod val="75000"/>
                  </a:schemeClr>
                </a:solidFill>
              </a:ln>
              <a:effectLst>
                <a:outerShdw blurRad="50800" dist="101600" dir="2700000" algn="tl" rotWithShape="0">
                  <a:prstClr val="black">
                    <a:alpha val="31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Picture 19">
                <a:extLst>
                  <a:ext uri="{FF2B5EF4-FFF2-40B4-BE49-F238E27FC236}">
                    <a16:creationId xmlns:a16="http://schemas.microsoft.com/office/drawing/2014/main" id="{0D1E699A-3147-53F2-0C98-5D82DB61D149}"/>
                  </a:ext>
                </a:extLst>
              </p:cNvPr>
              <p:cNvPicPr>
                <a:picLocks noChangeAspect="1"/>
              </p:cNvPicPr>
              <p:nvPr/>
            </p:nvPicPr>
            <p:blipFill rotWithShape="1">
              <a:blip r:embed="rId6"/>
              <a:srcRect t="41527"/>
              <a:stretch/>
            </p:blipFill>
            <p:spPr>
              <a:xfrm>
                <a:off x="5009467" y="6405932"/>
                <a:ext cx="8549639" cy="1939369"/>
              </a:xfrm>
              <a:prstGeom prst="rect">
                <a:avLst/>
              </a:prstGeom>
            </p:spPr>
          </p:pic>
          <p:pic>
            <p:nvPicPr>
              <p:cNvPr id="22" name="Picture 21">
                <a:extLst>
                  <a:ext uri="{FF2B5EF4-FFF2-40B4-BE49-F238E27FC236}">
                    <a16:creationId xmlns:a16="http://schemas.microsoft.com/office/drawing/2014/main" id="{A2B624AE-B9F2-1781-F539-58393D2FC390}"/>
                  </a:ext>
                </a:extLst>
              </p:cNvPr>
              <p:cNvPicPr>
                <a:picLocks noChangeAspect="1"/>
              </p:cNvPicPr>
              <p:nvPr/>
            </p:nvPicPr>
            <p:blipFill rotWithShape="1">
              <a:blip r:embed="rId6"/>
              <a:srcRect b="42339"/>
              <a:stretch/>
            </p:blipFill>
            <p:spPr>
              <a:xfrm>
                <a:off x="5009467" y="5690169"/>
                <a:ext cx="8549639" cy="1912442"/>
              </a:xfrm>
              <a:prstGeom prst="rect">
                <a:avLst/>
              </a:prstGeom>
            </p:spPr>
          </p:pic>
        </p:grpSp>
        <p:sp>
          <p:nvSpPr>
            <p:cNvPr id="25" name="Trapezoid 24">
              <a:extLst>
                <a:ext uri="{FF2B5EF4-FFF2-40B4-BE49-F238E27FC236}">
                  <a16:creationId xmlns:a16="http://schemas.microsoft.com/office/drawing/2014/main" id="{91DB0B94-F6A8-EAB5-EE54-EF721274D0E7}"/>
                </a:ext>
              </a:extLst>
            </p:cNvPr>
            <p:cNvSpPr/>
            <p:nvPr/>
          </p:nvSpPr>
          <p:spPr>
            <a:xfrm>
              <a:off x="3575324" y="2023101"/>
              <a:ext cx="6410342" cy="1290361"/>
            </a:xfrm>
            <a:custGeom>
              <a:avLst/>
              <a:gdLst>
                <a:gd name="connsiteX0" fmla="*/ 0 w 5840176"/>
                <a:gd name="connsiteY0" fmla="*/ 1310491 h 1310491"/>
                <a:gd name="connsiteX1" fmla="*/ 545335 w 5840176"/>
                <a:gd name="connsiteY1" fmla="*/ 0 h 1310491"/>
                <a:gd name="connsiteX2" fmla="*/ 5294841 w 5840176"/>
                <a:gd name="connsiteY2" fmla="*/ 0 h 1310491"/>
                <a:gd name="connsiteX3" fmla="*/ 5840176 w 5840176"/>
                <a:gd name="connsiteY3" fmla="*/ 1310491 h 1310491"/>
                <a:gd name="connsiteX4" fmla="*/ 0 w 5840176"/>
                <a:gd name="connsiteY4" fmla="*/ 1310491 h 1310491"/>
                <a:gd name="connsiteX0" fmla="*/ 0 w 5840176"/>
                <a:gd name="connsiteY0" fmla="*/ 1310491 h 1310491"/>
                <a:gd name="connsiteX1" fmla="*/ 3390135 w 5840176"/>
                <a:gd name="connsiteY1" fmla="*/ 14514 h 1310491"/>
                <a:gd name="connsiteX2" fmla="*/ 5294841 w 5840176"/>
                <a:gd name="connsiteY2" fmla="*/ 0 h 1310491"/>
                <a:gd name="connsiteX3" fmla="*/ 5840176 w 5840176"/>
                <a:gd name="connsiteY3" fmla="*/ 1310491 h 1310491"/>
                <a:gd name="connsiteX4" fmla="*/ 0 w 5840176"/>
                <a:gd name="connsiteY4" fmla="*/ 1310491 h 1310491"/>
                <a:gd name="connsiteX0" fmla="*/ 0 w 5840176"/>
                <a:gd name="connsiteY0" fmla="*/ 1310491 h 1310491"/>
                <a:gd name="connsiteX1" fmla="*/ 3390135 w 5840176"/>
                <a:gd name="connsiteY1" fmla="*/ 14514 h 1310491"/>
                <a:gd name="connsiteX2" fmla="*/ 5294841 w 5840176"/>
                <a:gd name="connsiteY2" fmla="*/ 0 h 1310491"/>
                <a:gd name="connsiteX3" fmla="*/ 5840176 w 5840176"/>
                <a:gd name="connsiteY3" fmla="*/ 1310491 h 1310491"/>
                <a:gd name="connsiteX4" fmla="*/ 0 w 5840176"/>
                <a:gd name="connsiteY4" fmla="*/ 1310491 h 1310491"/>
                <a:gd name="connsiteX0" fmla="*/ 0 w 5840176"/>
                <a:gd name="connsiteY0" fmla="*/ 1310491 h 1310491"/>
                <a:gd name="connsiteX1" fmla="*/ 3390135 w 5840176"/>
                <a:gd name="connsiteY1" fmla="*/ 14514 h 1310491"/>
                <a:gd name="connsiteX2" fmla="*/ 5294841 w 5840176"/>
                <a:gd name="connsiteY2" fmla="*/ 0 h 1310491"/>
                <a:gd name="connsiteX3" fmla="*/ 5840176 w 5840176"/>
                <a:gd name="connsiteY3" fmla="*/ 1310491 h 1310491"/>
                <a:gd name="connsiteX4" fmla="*/ 0 w 5840176"/>
                <a:gd name="connsiteY4" fmla="*/ 1310491 h 1310491"/>
                <a:gd name="connsiteX0" fmla="*/ 0 w 5840176"/>
                <a:gd name="connsiteY0" fmla="*/ 1310491 h 1310491"/>
                <a:gd name="connsiteX1" fmla="*/ 3390135 w 5840176"/>
                <a:gd name="connsiteY1" fmla="*/ 14514 h 1310491"/>
                <a:gd name="connsiteX2" fmla="*/ 5294841 w 5840176"/>
                <a:gd name="connsiteY2" fmla="*/ 0 h 1310491"/>
                <a:gd name="connsiteX3" fmla="*/ 5840176 w 5840176"/>
                <a:gd name="connsiteY3" fmla="*/ 1310491 h 1310491"/>
                <a:gd name="connsiteX4" fmla="*/ 0 w 5840176"/>
                <a:gd name="connsiteY4" fmla="*/ 1310491 h 1310491"/>
                <a:gd name="connsiteX0" fmla="*/ 0 w 5840176"/>
                <a:gd name="connsiteY0" fmla="*/ 1310491 h 1310491"/>
                <a:gd name="connsiteX1" fmla="*/ 3346592 w 5840176"/>
                <a:gd name="connsiteY1" fmla="*/ 58056 h 1310491"/>
                <a:gd name="connsiteX2" fmla="*/ 5294841 w 5840176"/>
                <a:gd name="connsiteY2" fmla="*/ 0 h 1310491"/>
                <a:gd name="connsiteX3" fmla="*/ 5840176 w 5840176"/>
                <a:gd name="connsiteY3" fmla="*/ 1310491 h 1310491"/>
                <a:gd name="connsiteX4" fmla="*/ 0 w 5840176"/>
                <a:gd name="connsiteY4" fmla="*/ 1310491 h 1310491"/>
                <a:gd name="connsiteX0" fmla="*/ 0 w 5840176"/>
                <a:gd name="connsiteY0" fmla="*/ 1305601 h 1305601"/>
                <a:gd name="connsiteX1" fmla="*/ 3346592 w 5840176"/>
                <a:gd name="connsiteY1" fmla="*/ 53166 h 1305601"/>
                <a:gd name="connsiteX2" fmla="*/ 5084577 w 5840176"/>
                <a:gd name="connsiteY2" fmla="*/ 0 h 1305601"/>
                <a:gd name="connsiteX3" fmla="*/ 5840176 w 5840176"/>
                <a:gd name="connsiteY3" fmla="*/ 1305601 h 1305601"/>
                <a:gd name="connsiteX4" fmla="*/ 0 w 5840176"/>
                <a:gd name="connsiteY4" fmla="*/ 1305601 h 1305601"/>
                <a:gd name="connsiteX0" fmla="*/ 0 w 5840176"/>
                <a:gd name="connsiteY0" fmla="*/ 1290361 h 1290361"/>
                <a:gd name="connsiteX1" fmla="*/ 3346592 w 5840176"/>
                <a:gd name="connsiteY1" fmla="*/ 37926 h 1290361"/>
                <a:gd name="connsiteX2" fmla="*/ 4654158 w 5840176"/>
                <a:gd name="connsiteY2" fmla="*/ 0 h 1290361"/>
                <a:gd name="connsiteX3" fmla="*/ 5840176 w 5840176"/>
                <a:gd name="connsiteY3" fmla="*/ 1290361 h 1290361"/>
                <a:gd name="connsiteX4" fmla="*/ 0 w 5840176"/>
                <a:gd name="connsiteY4" fmla="*/ 1290361 h 1290361"/>
                <a:gd name="connsiteX0" fmla="*/ 0 w 5840176"/>
                <a:gd name="connsiteY0" fmla="*/ 1290361 h 1290361"/>
                <a:gd name="connsiteX1" fmla="*/ 3073531 w 5840176"/>
                <a:gd name="connsiteY1" fmla="*/ 53166 h 1290361"/>
                <a:gd name="connsiteX2" fmla="*/ 4654158 w 5840176"/>
                <a:gd name="connsiteY2" fmla="*/ 0 h 1290361"/>
                <a:gd name="connsiteX3" fmla="*/ 5840176 w 5840176"/>
                <a:gd name="connsiteY3" fmla="*/ 1290361 h 1290361"/>
                <a:gd name="connsiteX4" fmla="*/ 0 w 5840176"/>
                <a:gd name="connsiteY4" fmla="*/ 1290361 h 12903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40176" h="1290361">
                  <a:moveTo>
                    <a:pt x="0" y="1290361"/>
                  </a:moveTo>
                  <a:lnTo>
                    <a:pt x="3073531" y="53166"/>
                  </a:lnTo>
                  <a:lnTo>
                    <a:pt x="4654158" y="0"/>
                  </a:lnTo>
                  <a:lnTo>
                    <a:pt x="5840176" y="1290361"/>
                  </a:lnTo>
                  <a:lnTo>
                    <a:pt x="0" y="1290361"/>
                  </a:lnTo>
                  <a:close/>
                </a:path>
              </a:pathLst>
            </a:custGeom>
            <a:solidFill>
              <a:schemeClr val="accent5">
                <a:lumMod val="40000"/>
                <a:lumOff val="60000"/>
                <a:alpha val="36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3" name="Picture 32">
            <a:extLst>
              <a:ext uri="{FF2B5EF4-FFF2-40B4-BE49-F238E27FC236}">
                <a16:creationId xmlns:a16="http://schemas.microsoft.com/office/drawing/2014/main" id="{10E3E5E0-8BB8-1B16-C533-27890B0B428B}"/>
              </a:ext>
            </a:extLst>
          </p:cNvPr>
          <p:cNvPicPr>
            <a:picLocks noChangeAspect="1"/>
          </p:cNvPicPr>
          <p:nvPr/>
        </p:nvPicPr>
        <p:blipFill>
          <a:blip r:embed="rId7"/>
          <a:stretch>
            <a:fillRect/>
          </a:stretch>
        </p:blipFill>
        <p:spPr>
          <a:xfrm>
            <a:off x="3896374" y="4000963"/>
            <a:ext cx="2070100" cy="1079500"/>
          </a:xfrm>
          <a:prstGeom prst="rect">
            <a:avLst/>
          </a:prstGeom>
        </p:spPr>
      </p:pic>
      <p:pic>
        <p:nvPicPr>
          <p:cNvPr id="34" name="Picture 33">
            <a:extLst>
              <a:ext uri="{FF2B5EF4-FFF2-40B4-BE49-F238E27FC236}">
                <a16:creationId xmlns:a16="http://schemas.microsoft.com/office/drawing/2014/main" id="{37D372EF-91F5-9133-47CE-FE849A256768}"/>
              </a:ext>
            </a:extLst>
          </p:cNvPr>
          <p:cNvPicPr>
            <a:picLocks noChangeAspect="1"/>
          </p:cNvPicPr>
          <p:nvPr/>
        </p:nvPicPr>
        <p:blipFill>
          <a:blip r:embed="rId8"/>
          <a:stretch>
            <a:fillRect/>
          </a:stretch>
        </p:blipFill>
        <p:spPr>
          <a:xfrm>
            <a:off x="5892477" y="3923013"/>
            <a:ext cx="2273300" cy="1104900"/>
          </a:xfrm>
          <a:prstGeom prst="rect">
            <a:avLst/>
          </a:prstGeom>
        </p:spPr>
      </p:pic>
      <p:pic>
        <p:nvPicPr>
          <p:cNvPr id="35" name="Picture 34">
            <a:extLst>
              <a:ext uri="{FF2B5EF4-FFF2-40B4-BE49-F238E27FC236}">
                <a16:creationId xmlns:a16="http://schemas.microsoft.com/office/drawing/2014/main" id="{7027E8C6-684F-C77C-8831-83C81BB01BAF}"/>
              </a:ext>
            </a:extLst>
          </p:cNvPr>
          <p:cNvPicPr>
            <a:picLocks noChangeAspect="1"/>
          </p:cNvPicPr>
          <p:nvPr/>
        </p:nvPicPr>
        <p:blipFill>
          <a:blip r:embed="rId9"/>
          <a:stretch>
            <a:fillRect/>
          </a:stretch>
        </p:blipFill>
        <p:spPr>
          <a:xfrm>
            <a:off x="8041366" y="3949964"/>
            <a:ext cx="2120900" cy="1104900"/>
          </a:xfrm>
          <a:prstGeom prst="rect">
            <a:avLst/>
          </a:prstGeom>
        </p:spPr>
      </p:pic>
    </p:spTree>
    <p:extLst>
      <p:ext uri="{BB962C8B-B14F-4D97-AF65-F5344CB8AC3E}">
        <p14:creationId xmlns:p14="http://schemas.microsoft.com/office/powerpoint/2010/main" val="1646961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ppt_x</p:attrName>
                                        </p:attrNameLst>
                                      </p:cBhvr>
                                      <p:tavLst>
                                        <p:tav tm="0">
                                          <p:val>
                                            <p:strVal val="#ppt_x+#ppt_w*1.125000"/>
                                          </p:val>
                                        </p:tav>
                                        <p:tav tm="100000">
                                          <p:val>
                                            <p:strVal val="#ppt_x"/>
                                          </p:val>
                                        </p:tav>
                                      </p:tavLst>
                                    </p:anim>
                                    <p:animEffect transition="in" filter="wipe(left)">
                                      <p:cBhvr>
                                        <p:cTn id="8" dur="500"/>
                                        <p:tgtEl>
                                          <p:spTgt spid="6"/>
                                        </p:tgtEl>
                                      </p:cBhvr>
                                    </p:animEffect>
                                  </p:childTnLst>
                                </p:cTn>
                              </p:par>
                            </p:childTnLst>
                          </p:cTn>
                        </p:par>
                        <p:par>
                          <p:cTn id="9" fill="hold">
                            <p:stCondLst>
                              <p:cond delay="500"/>
                            </p:stCondLst>
                            <p:childTnLst>
                              <p:par>
                                <p:cTn id="10" presetID="12" presetClass="entr" presetSubtype="2"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p:tgtEl>
                                          <p:spTgt spid="3"/>
                                        </p:tgtEl>
                                        <p:attrNameLst>
                                          <p:attrName>ppt_x</p:attrName>
                                        </p:attrNameLst>
                                      </p:cBhvr>
                                      <p:tavLst>
                                        <p:tav tm="0">
                                          <p:val>
                                            <p:strVal val="#ppt_x+#ppt_w*1.125000"/>
                                          </p:val>
                                        </p:tav>
                                        <p:tav tm="100000">
                                          <p:val>
                                            <p:strVal val="#ppt_x"/>
                                          </p:val>
                                        </p:tav>
                                      </p:tavLst>
                                    </p:anim>
                                    <p:animEffect transition="in" filter="wipe(left)">
                                      <p:cBhvr>
                                        <p:cTn id="13" dur="500"/>
                                        <p:tgtEl>
                                          <p:spTgt spid="3"/>
                                        </p:tgtEl>
                                      </p:cBhvr>
                                    </p:animEffect>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5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500"/>
                                        <p:tgtEl>
                                          <p:spTgt spid="29"/>
                                        </p:tgtEl>
                                      </p:cBhvr>
                                    </p:animEffect>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wipe(left)">
                                      <p:cBhvr>
                                        <p:cTn id="26" dur="500"/>
                                        <p:tgtEl>
                                          <p:spTgt spid="33"/>
                                        </p:tgtEl>
                                      </p:cBhvr>
                                    </p:animEffect>
                                  </p:childTnLst>
                                </p:cTn>
                              </p:par>
                            </p:childTnLst>
                          </p:cTn>
                        </p:par>
                        <p:par>
                          <p:cTn id="27" fill="hold">
                            <p:stCondLst>
                              <p:cond delay="1500"/>
                            </p:stCondLst>
                            <p:childTnLst>
                              <p:par>
                                <p:cTn id="28" presetID="22" presetClass="entr" presetSubtype="8"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wipe(left)">
                                      <p:cBhvr>
                                        <p:cTn id="30" dur="500"/>
                                        <p:tgtEl>
                                          <p:spTgt spid="34"/>
                                        </p:tgtEl>
                                      </p:cBhvr>
                                    </p:animEffect>
                                  </p:childTnLst>
                                </p:cTn>
                              </p:par>
                            </p:childTnLst>
                          </p:cTn>
                        </p:par>
                        <p:par>
                          <p:cTn id="31" fill="hold">
                            <p:stCondLst>
                              <p:cond delay="2000"/>
                            </p:stCondLst>
                            <p:childTnLst>
                              <p:par>
                                <p:cTn id="32" presetID="22" presetClass="entr" presetSubtype="8" fill="hold" nodeType="afterEffect">
                                  <p:stCondLst>
                                    <p:cond delay="0"/>
                                  </p:stCondLst>
                                  <p:childTnLst>
                                    <p:set>
                                      <p:cBhvr>
                                        <p:cTn id="33" dur="1" fill="hold">
                                          <p:stCondLst>
                                            <p:cond delay="0"/>
                                          </p:stCondLst>
                                        </p:cTn>
                                        <p:tgtEl>
                                          <p:spTgt spid="35"/>
                                        </p:tgtEl>
                                        <p:attrNameLst>
                                          <p:attrName>style.visibility</p:attrName>
                                        </p:attrNameLst>
                                      </p:cBhvr>
                                      <p:to>
                                        <p:strVal val="visible"/>
                                      </p:to>
                                    </p:set>
                                    <p:animEffect transition="in" filter="wipe(left)">
                                      <p:cBhvr>
                                        <p:cTn id="34" dur="500"/>
                                        <p:tgtEl>
                                          <p:spTgt spid="35"/>
                                        </p:tgtEl>
                                      </p:cBhvr>
                                    </p:animEffect>
                                  </p:childTnLst>
                                </p:cTn>
                              </p:par>
                            </p:childTnLst>
                          </p:cTn>
                        </p:par>
                        <p:par>
                          <p:cTn id="35" fill="hold">
                            <p:stCondLst>
                              <p:cond delay="2500"/>
                            </p:stCondLst>
                            <p:childTnLst>
                              <p:par>
                                <p:cTn id="36" presetID="10" presetClass="entr" presetSubtype="0" fill="hold" grpId="0"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Oval 36">
            <a:extLst>
              <a:ext uri="{FF2B5EF4-FFF2-40B4-BE49-F238E27FC236}">
                <a16:creationId xmlns:a16="http://schemas.microsoft.com/office/drawing/2014/main" id="{761B66F8-6D5D-04F1-FAED-E9E998049C9E}"/>
              </a:ext>
            </a:extLst>
          </p:cNvPr>
          <p:cNvSpPr/>
          <p:nvPr/>
        </p:nvSpPr>
        <p:spPr>
          <a:xfrm>
            <a:off x="618930" y="5900332"/>
            <a:ext cx="3119711" cy="316178"/>
          </a:xfrm>
          <a:prstGeom prst="ellipse">
            <a:avLst/>
          </a:prstGeom>
          <a:solidFill>
            <a:schemeClr val="bg1">
              <a:lumMod val="85000"/>
              <a:alpha val="4984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029AED37-F007-A289-D8A5-DB8AD486DC8D}"/>
              </a:ext>
            </a:extLst>
          </p:cNvPr>
          <p:cNvPicPr>
            <a:picLocks noChangeAspect="1"/>
          </p:cNvPicPr>
          <p:nvPr/>
        </p:nvPicPr>
        <p:blipFill>
          <a:blip r:embed="rId3"/>
          <a:stretch>
            <a:fillRect/>
          </a:stretch>
        </p:blipFill>
        <p:spPr>
          <a:xfrm>
            <a:off x="830179" y="520538"/>
            <a:ext cx="2908462" cy="2908462"/>
          </a:xfrm>
          <a:prstGeom prst="rect">
            <a:avLst/>
          </a:prstGeom>
        </p:spPr>
      </p:pic>
      <p:sp>
        <p:nvSpPr>
          <p:cNvPr id="3" name="TextBox 2">
            <a:extLst>
              <a:ext uri="{FF2B5EF4-FFF2-40B4-BE49-F238E27FC236}">
                <a16:creationId xmlns:a16="http://schemas.microsoft.com/office/drawing/2014/main" id="{86D41779-24D1-2E70-0B2E-C3D136D2BF0F}"/>
              </a:ext>
            </a:extLst>
          </p:cNvPr>
          <p:cNvSpPr txBox="1"/>
          <p:nvPr/>
        </p:nvSpPr>
        <p:spPr>
          <a:xfrm>
            <a:off x="4133456" y="1622424"/>
            <a:ext cx="8364059" cy="954107"/>
          </a:xfrm>
          <a:prstGeom prst="rect">
            <a:avLst/>
          </a:prstGeom>
          <a:noFill/>
        </p:spPr>
        <p:txBody>
          <a:bodyPr wrap="square" rtlCol="0">
            <a:spAutoFit/>
          </a:bodyPr>
          <a:lstStyle/>
          <a:p>
            <a:pPr rtl="0">
              <a:spcBef>
                <a:spcPts val="0"/>
              </a:spcBef>
              <a:spcAft>
                <a:spcPts val="0"/>
              </a:spcAft>
            </a:pPr>
            <a:r>
              <a:rPr lang="en-US" sz="2800" b="1" i="1" u="none" strike="noStrike" dirty="0">
                <a:solidFill>
                  <a:schemeClr val="tx1">
                    <a:lumMod val="75000"/>
                    <a:lumOff val="25000"/>
                  </a:schemeClr>
                </a:solidFill>
                <a:effectLst/>
              </a:rPr>
              <a:t>Will your current situation allow you</a:t>
            </a:r>
            <a:br>
              <a:rPr lang="en-US" sz="2800" b="1" i="1" u="none" strike="noStrike" dirty="0">
                <a:solidFill>
                  <a:schemeClr val="tx1">
                    <a:lumMod val="75000"/>
                    <a:lumOff val="25000"/>
                  </a:schemeClr>
                </a:solidFill>
                <a:effectLst/>
              </a:rPr>
            </a:br>
            <a:r>
              <a:rPr lang="en-US" sz="2800" b="1" i="1" u="none" strike="noStrike" dirty="0">
                <a:solidFill>
                  <a:schemeClr val="tx1">
                    <a:lumMod val="75000"/>
                    <a:lumOff val="25000"/>
                  </a:schemeClr>
                </a:solidFill>
                <a:effectLst/>
              </a:rPr>
              <a:t>to reach your goals?</a:t>
            </a:r>
          </a:p>
        </p:txBody>
      </p:sp>
      <p:sp>
        <p:nvSpPr>
          <p:cNvPr id="4" name="TextBox 3">
            <a:extLst>
              <a:ext uri="{FF2B5EF4-FFF2-40B4-BE49-F238E27FC236}">
                <a16:creationId xmlns:a16="http://schemas.microsoft.com/office/drawing/2014/main" id="{72B508C3-9DD3-915C-F126-4D32A0EC65B8}"/>
              </a:ext>
            </a:extLst>
          </p:cNvPr>
          <p:cNvSpPr txBox="1"/>
          <p:nvPr/>
        </p:nvSpPr>
        <p:spPr>
          <a:xfrm>
            <a:off x="4044156" y="887746"/>
            <a:ext cx="12192000" cy="830997"/>
          </a:xfrm>
          <a:prstGeom prst="rect">
            <a:avLst/>
          </a:prstGeom>
          <a:noFill/>
        </p:spPr>
        <p:txBody>
          <a:bodyPr wrap="square" rtlCol="0">
            <a:spAutoFit/>
          </a:bodyPr>
          <a:lstStyle/>
          <a:p>
            <a:pPr rtl="0">
              <a:spcBef>
                <a:spcPts val="0"/>
              </a:spcBef>
              <a:spcAft>
                <a:spcPts val="0"/>
              </a:spcAft>
            </a:pPr>
            <a:r>
              <a:rPr lang="en-US" sz="4800" b="1" dirty="0">
                <a:solidFill>
                  <a:schemeClr val="accent5">
                    <a:lumMod val="75000"/>
                  </a:schemeClr>
                </a:solidFill>
                <a:latin typeface="+mj-lt"/>
              </a:rPr>
              <a:t>One more note…</a:t>
            </a:r>
          </a:p>
        </p:txBody>
      </p:sp>
      <p:sp>
        <p:nvSpPr>
          <p:cNvPr id="5" name="TextBox 4">
            <a:extLst>
              <a:ext uri="{FF2B5EF4-FFF2-40B4-BE49-F238E27FC236}">
                <a16:creationId xmlns:a16="http://schemas.microsoft.com/office/drawing/2014/main" id="{CB7A9DE9-AA88-F05C-08EF-68D7C43C4E6B}"/>
              </a:ext>
            </a:extLst>
          </p:cNvPr>
          <p:cNvSpPr txBox="1"/>
          <p:nvPr/>
        </p:nvSpPr>
        <p:spPr>
          <a:xfrm>
            <a:off x="4133456" y="4085893"/>
            <a:ext cx="7441548" cy="1384995"/>
          </a:xfrm>
          <a:prstGeom prst="rect">
            <a:avLst/>
          </a:prstGeom>
          <a:noFill/>
        </p:spPr>
        <p:txBody>
          <a:bodyPr wrap="square" rtlCol="0">
            <a:spAutoFit/>
          </a:bodyPr>
          <a:lstStyle/>
          <a:p>
            <a:pPr rtl="0">
              <a:spcBef>
                <a:spcPts val="0"/>
              </a:spcBef>
              <a:spcAft>
                <a:spcPts val="0"/>
              </a:spcAft>
            </a:pPr>
            <a:r>
              <a:rPr lang="en-US" sz="2800" b="1" i="1" dirty="0">
                <a:solidFill>
                  <a:schemeClr val="accent5">
                    <a:lumMod val="75000"/>
                  </a:schemeClr>
                </a:solidFill>
                <a:latin typeface="+mj-lt"/>
              </a:rPr>
              <a:t>Be part of the campaign that is revolutionizing the financial industry with a system that bridges financial education and financial independence.</a:t>
            </a:r>
          </a:p>
        </p:txBody>
      </p:sp>
      <p:sp>
        <p:nvSpPr>
          <p:cNvPr id="17" name="TextBox 16">
            <a:extLst>
              <a:ext uri="{FF2B5EF4-FFF2-40B4-BE49-F238E27FC236}">
                <a16:creationId xmlns:a16="http://schemas.microsoft.com/office/drawing/2014/main" id="{A2D88247-E22E-BEE6-294E-988D5B0A12DD}"/>
              </a:ext>
            </a:extLst>
          </p:cNvPr>
          <p:cNvSpPr txBox="1"/>
          <p:nvPr/>
        </p:nvSpPr>
        <p:spPr>
          <a:xfrm>
            <a:off x="4133456" y="2606223"/>
            <a:ext cx="8364059" cy="1384995"/>
          </a:xfrm>
          <a:prstGeom prst="rect">
            <a:avLst/>
          </a:prstGeom>
          <a:noFill/>
        </p:spPr>
        <p:txBody>
          <a:bodyPr wrap="square" rtlCol="0">
            <a:spAutoFit/>
          </a:bodyPr>
          <a:lstStyle/>
          <a:p>
            <a:pPr rtl="0">
              <a:spcBef>
                <a:spcPts val="0"/>
              </a:spcBef>
              <a:spcAft>
                <a:spcPts val="0"/>
              </a:spcAft>
            </a:pPr>
            <a:r>
              <a:rPr lang="en-US" sz="2800" u="none" strike="noStrike" dirty="0">
                <a:solidFill>
                  <a:schemeClr val="tx1">
                    <a:lumMod val="75000"/>
                    <a:lumOff val="25000"/>
                  </a:schemeClr>
                </a:solidFill>
                <a:effectLst/>
              </a:rPr>
              <a:t>Consider this:</a:t>
            </a:r>
          </a:p>
          <a:p>
            <a:pPr marL="457200" indent="-457200" rtl="0">
              <a:spcBef>
                <a:spcPts val="0"/>
              </a:spcBef>
              <a:spcAft>
                <a:spcPts val="0"/>
              </a:spcAft>
              <a:buClr>
                <a:schemeClr val="accent5">
                  <a:lumMod val="75000"/>
                </a:schemeClr>
              </a:buClr>
              <a:buFont typeface="Wingdings" pitchFamily="2" charset="2"/>
              <a:buChar char="§"/>
            </a:pPr>
            <a:r>
              <a:rPr lang="en-US" sz="2800" dirty="0">
                <a:solidFill>
                  <a:schemeClr val="tx1">
                    <a:lumMod val="75000"/>
                    <a:lumOff val="25000"/>
                  </a:schemeClr>
                </a:solidFill>
              </a:rPr>
              <a:t>Making extra income on a part-time basis</a:t>
            </a:r>
          </a:p>
          <a:p>
            <a:pPr marL="457200" indent="-457200" rtl="0">
              <a:spcBef>
                <a:spcPts val="0"/>
              </a:spcBef>
              <a:spcAft>
                <a:spcPts val="0"/>
              </a:spcAft>
              <a:buClr>
                <a:schemeClr val="accent5">
                  <a:lumMod val="75000"/>
                </a:schemeClr>
              </a:buClr>
              <a:buFont typeface="Wingdings" pitchFamily="2" charset="2"/>
              <a:buChar char="§"/>
            </a:pPr>
            <a:r>
              <a:rPr lang="en-US" sz="2800" u="none" strike="noStrike" dirty="0">
                <a:solidFill>
                  <a:schemeClr val="tx1">
                    <a:lumMod val="75000"/>
                    <a:lumOff val="25000"/>
                  </a:schemeClr>
                </a:solidFill>
                <a:effectLst/>
              </a:rPr>
              <a:t>Multiple sources of income</a:t>
            </a:r>
          </a:p>
        </p:txBody>
      </p:sp>
      <p:grpSp>
        <p:nvGrpSpPr>
          <p:cNvPr id="35" name="Group 34">
            <a:extLst>
              <a:ext uri="{FF2B5EF4-FFF2-40B4-BE49-F238E27FC236}">
                <a16:creationId xmlns:a16="http://schemas.microsoft.com/office/drawing/2014/main" id="{2BA9BFF8-FBEF-469C-6821-E942CBB602D2}"/>
              </a:ext>
            </a:extLst>
          </p:cNvPr>
          <p:cNvGrpSpPr/>
          <p:nvPr/>
        </p:nvGrpSpPr>
        <p:grpSpPr>
          <a:xfrm>
            <a:off x="550408" y="2917016"/>
            <a:ext cx="2130661" cy="3148760"/>
            <a:chOff x="574099" y="3280310"/>
            <a:chExt cx="2130661" cy="3148760"/>
          </a:xfrm>
        </p:grpSpPr>
        <p:pic>
          <p:nvPicPr>
            <p:cNvPr id="30" name="Picture 29" descr="A cartoon of a person&#10;&#10;Description automatically generated">
              <a:extLst>
                <a:ext uri="{FF2B5EF4-FFF2-40B4-BE49-F238E27FC236}">
                  <a16:creationId xmlns:a16="http://schemas.microsoft.com/office/drawing/2014/main" id="{58EBFBCB-26B6-7601-3FBF-F487DA135499}"/>
                </a:ext>
              </a:extLst>
            </p:cNvPr>
            <p:cNvPicPr>
              <a:picLocks noChangeAspect="1"/>
            </p:cNvPicPr>
            <p:nvPr/>
          </p:nvPicPr>
          <p:blipFill>
            <a:blip r:embed="rId4"/>
            <a:stretch>
              <a:fillRect/>
            </a:stretch>
          </p:blipFill>
          <p:spPr>
            <a:xfrm>
              <a:off x="574099" y="3280310"/>
              <a:ext cx="2130661" cy="3148760"/>
            </a:xfrm>
            <a:prstGeom prst="rect">
              <a:avLst/>
            </a:prstGeom>
          </p:spPr>
        </p:pic>
        <p:pic>
          <p:nvPicPr>
            <p:cNvPr id="33" name="Picture 32">
              <a:extLst>
                <a:ext uri="{FF2B5EF4-FFF2-40B4-BE49-F238E27FC236}">
                  <a16:creationId xmlns:a16="http://schemas.microsoft.com/office/drawing/2014/main" id="{82FBAE6F-23CA-8AAF-C45A-D97FD6C43E82}"/>
                </a:ext>
              </a:extLst>
            </p:cNvPr>
            <p:cNvPicPr>
              <a:picLocks noChangeAspect="1"/>
            </p:cNvPicPr>
            <p:nvPr/>
          </p:nvPicPr>
          <p:blipFill>
            <a:blip r:embed="rId5"/>
            <a:srcRect/>
            <a:stretch/>
          </p:blipFill>
          <p:spPr>
            <a:xfrm rot="20985742">
              <a:off x="937014" y="4770006"/>
              <a:ext cx="354025" cy="354025"/>
            </a:xfrm>
            <a:prstGeom prst="rect">
              <a:avLst/>
            </a:prstGeom>
          </p:spPr>
        </p:pic>
      </p:grpSp>
      <p:grpSp>
        <p:nvGrpSpPr>
          <p:cNvPr id="36" name="Group 35">
            <a:extLst>
              <a:ext uri="{FF2B5EF4-FFF2-40B4-BE49-F238E27FC236}">
                <a16:creationId xmlns:a16="http://schemas.microsoft.com/office/drawing/2014/main" id="{68E4422C-9C0E-A85F-77A2-4B5D99F85507}"/>
              </a:ext>
            </a:extLst>
          </p:cNvPr>
          <p:cNvGrpSpPr/>
          <p:nvPr/>
        </p:nvGrpSpPr>
        <p:grpSpPr>
          <a:xfrm rot="319305">
            <a:off x="1814935" y="2732028"/>
            <a:ext cx="2351075" cy="3358677"/>
            <a:chOff x="2199200" y="3175352"/>
            <a:chExt cx="2351075" cy="3358677"/>
          </a:xfrm>
        </p:grpSpPr>
        <p:pic>
          <p:nvPicPr>
            <p:cNvPr id="32" name="Picture 31" descr="A cartoon of a person with arms up&#10;&#10;Description automatically generated">
              <a:extLst>
                <a:ext uri="{FF2B5EF4-FFF2-40B4-BE49-F238E27FC236}">
                  <a16:creationId xmlns:a16="http://schemas.microsoft.com/office/drawing/2014/main" id="{B4141417-D6A4-2532-2DED-BA0195C9F672}"/>
                </a:ext>
              </a:extLst>
            </p:cNvPr>
            <p:cNvPicPr>
              <a:picLocks noChangeAspect="1"/>
            </p:cNvPicPr>
            <p:nvPr/>
          </p:nvPicPr>
          <p:blipFill>
            <a:blip r:embed="rId6"/>
            <a:stretch>
              <a:fillRect/>
            </a:stretch>
          </p:blipFill>
          <p:spPr>
            <a:xfrm>
              <a:off x="2199200" y="3175352"/>
              <a:ext cx="2351075" cy="3358677"/>
            </a:xfrm>
            <a:prstGeom prst="rect">
              <a:avLst/>
            </a:prstGeom>
          </p:spPr>
        </p:pic>
        <p:pic>
          <p:nvPicPr>
            <p:cNvPr id="34" name="Picture 33">
              <a:extLst>
                <a:ext uri="{FF2B5EF4-FFF2-40B4-BE49-F238E27FC236}">
                  <a16:creationId xmlns:a16="http://schemas.microsoft.com/office/drawing/2014/main" id="{156E27E4-0EA9-3B9B-90AD-EC551BF8A993}"/>
                </a:ext>
              </a:extLst>
            </p:cNvPr>
            <p:cNvPicPr>
              <a:picLocks noChangeAspect="1"/>
            </p:cNvPicPr>
            <p:nvPr/>
          </p:nvPicPr>
          <p:blipFill>
            <a:blip r:embed="rId5"/>
            <a:srcRect/>
            <a:stretch/>
          </p:blipFill>
          <p:spPr>
            <a:xfrm rot="21045330">
              <a:off x="3182402" y="4858073"/>
              <a:ext cx="354025" cy="354025"/>
            </a:xfrm>
            <a:prstGeom prst="rect">
              <a:avLst/>
            </a:prstGeom>
          </p:spPr>
        </p:pic>
      </p:grpSp>
      <p:grpSp>
        <p:nvGrpSpPr>
          <p:cNvPr id="25" name="Group 24">
            <a:extLst>
              <a:ext uri="{FF2B5EF4-FFF2-40B4-BE49-F238E27FC236}">
                <a16:creationId xmlns:a16="http://schemas.microsoft.com/office/drawing/2014/main" id="{9096CEEF-5F60-D659-B456-E0DC4746194C}"/>
              </a:ext>
            </a:extLst>
          </p:cNvPr>
          <p:cNvGrpSpPr/>
          <p:nvPr/>
        </p:nvGrpSpPr>
        <p:grpSpPr>
          <a:xfrm>
            <a:off x="1394545" y="3127702"/>
            <a:ext cx="1721323" cy="3064794"/>
            <a:chOff x="1418236" y="3386038"/>
            <a:chExt cx="1721323" cy="3064794"/>
          </a:xfrm>
        </p:grpSpPr>
        <p:pic>
          <p:nvPicPr>
            <p:cNvPr id="26" name="Picture 25">
              <a:extLst>
                <a:ext uri="{FF2B5EF4-FFF2-40B4-BE49-F238E27FC236}">
                  <a16:creationId xmlns:a16="http://schemas.microsoft.com/office/drawing/2014/main" id="{4EE0E5EC-B0AB-1C0B-202D-F2FB113B8DA2}"/>
                </a:ext>
              </a:extLst>
            </p:cNvPr>
            <p:cNvPicPr>
              <a:picLocks noChangeAspect="1"/>
            </p:cNvPicPr>
            <p:nvPr/>
          </p:nvPicPr>
          <p:blipFill rotWithShape="1">
            <a:blip r:embed="rId7"/>
            <a:stretch/>
          </p:blipFill>
          <p:spPr>
            <a:xfrm>
              <a:off x="1418236" y="3386038"/>
              <a:ext cx="1721323" cy="3064794"/>
            </a:xfrm>
            <a:prstGeom prst="rect">
              <a:avLst/>
            </a:prstGeom>
          </p:spPr>
        </p:pic>
        <p:pic>
          <p:nvPicPr>
            <p:cNvPr id="27" name="Picture 26">
              <a:extLst>
                <a:ext uri="{FF2B5EF4-FFF2-40B4-BE49-F238E27FC236}">
                  <a16:creationId xmlns:a16="http://schemas.microsoft.com/office/drawing/2014/main" id="{0DC086C1-C1AA-94EB-E07A-8BFEDDBF7EF4}"/>
                </a:ext>
              </a:extLst>
            </p:cNvPr>
            <p:cNvPicPr>
              <a:picLocks noChangeAspect="1"/>
            </p:cNvPicPr>
            <p:nvPr/>
          </p:nvPicPr>
          <p:blipFill>
            <a:blip r:embed="rId5"/>
            <a:srcRect/>
            <a:stretch/>
          </p:blipFill>
          <p:spPr>
            <a:xfrm rot="954616">
              <a:off x="2339207" y="4791539"/>
              <a:ext cx="428370" cy="428370"/>
            </a:xfrm>
            <a:prstGeom prst="rect">
              <a:avLst/>
            </a:prstGeom>
          </p:spPr>
        </p:pic>
      </p:grpSp>
    </p:spTree>
    <p:extLst>
      <p:ext uri="{BB962C8B-B14F-4D97-AF65-F5344CB8AC3E}">
        <p14:creationId xmlns:p14="http://schemas.microsoft.com/office/powerpoint/2010/main" val="3008330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p:tgtEl>
                                          <p:spTgt spid="17"/>
                                        </p:tgtEl>
                                        <p:attrNameLst>
                                          <p:attrName>ppt_x</p:attrName>
                                        </p:attrNameLst>
                                      </p:cBhvr>
                                      <p:tavLst>
                                        <p:tav tm="0">
                                          <p:val>
                                            <p:strVal val="#ppt_x-#ppt_w*1.125000"/>
                                          </p:val>
                                        </p:tav>
                                        <p:tav tm="100000">
                                          <p:val>
                                            <p:strVal val="#ppt_x"/>
                                          </p:val>
                                        </p:tav>
                                      </p:tavLst>
                                    </p:anim>
                                    <p:animEffect transition="in" filter="wipe(right)">
                                      <p:cBhvr>
                                        <p:cTn id="8" dur="500"/>
                                        <p:tgtEl>
                                          <p:spTgt spid="17"/>
                                        </p:tgtEl>
                                      </p:cBhvr>
                                    </p:animEffect>
                                  </p:childTnLst>
                                </p:cTn>
                              </p:par>
                            </p:childTnLst>
                          </p:cTn>
                        </p:par>
                        <p:par>
                          <p:cTn id="9" fill="hold">
                            <p:stCondLst>
                              <p:cond delay="500"/>
                            </p:stCondLst>
                            <p:childTnLst>
                              <p:par>
                                <p:cTn id="10" presetID="12" presetClass="entr" presetSubtype="8"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p:tgtEl>
                                          <p:spTgt spid="5"/>
                                        </p:tgtEl>
                                        <p:attrNameLst>
                                          <p:attrName>ppt_x</p:attrName>
                                        </p:attrNameLst>
                                      </p:cBhvr>
                                      <p:tavLst>
                                        <p:tav tm="0">
                                          <p:val>
                                            <p:strVal val="#ppt_x-#ppt_w*1.125000"/>
                                          </p:val>
                                        </p:tav>
                                        <p:tav tm="100000">
                                          <p:val>
                                            <p:strVal val="#ppt_x"/>
                                          </p:val>
                                        </p:tav>
                                      </p:tavLst>
                                    </p:anim>
                                    <p:animEffect transition="in" filter="wipe(right)">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black and white rectangle with black letters&#10;&#10;Description automatically generated">
            <a:extLst>
              <a:ext uri="{FF2B5EF4-FFF2-40B4-BE49-F238E27FC236}">
                <a16:creationId xmlns:a16="http://schemas.microsoft.com/office/drawing/2014/main" id="{741F0751-A29A-3ADC-0B33-005CF4904C0C}"/>
              </a:ext>
            </a:extLst>
          </p:cNvPr>
          <p:cNvPicPr>
            <a:picLocks noChangeAspect="1"/>
          </p:cNvPicPr>
          <p:nvPr/>
        </p:nvPicPr>
        <p:blipFill>
          <a:blip r:embed="rId3"/>
          <a:stretch>
            <a:fillRect/>
          </a:stretch>
        </p:blipFill>
        <p:spPr>
          <a:xfrm>
            <a:off x="930166" y="2771547"/>
            <a:ext cx="1365087" cy="767863"/>
          </a:xfrm>
          <a:prstGeom prst="rect">
            <a:avLst/>
          </a:prstGeom>
        </p:spPr>
      </p:pic>
      <p:pic>
        <p:nvPicPr>
          <p:cNvPr id="3" name="Picture 2">
            <a:extLst>
              <a:ext uri="{FF2B5EF4-FFF2-40B4-BE49-F238E27FC236}">
                <a16:creationId xmlns:a16="http://schemas.microsoft.com/office/drawing/2014/main" id="{8BC2597F-2114-3448-4482-999299EC54AD}"/>
              </a:ext>
            </a:extLst>
          </p:cNvPr>
          <p:cNvPicPr>
            <a:picLocks noChangeAspect="1"/>
          </p:cNvPicPr>
          <p:nvPr/>
        </p:nvPicPr>
        <p:blipFill>
          <a:blip r:embed="rId4"/>
          <a:stretch>
            <a:fillRect/>
          </a:stretch>
        </p:blipFill>
        <p:spPr>
          <a:xfrm>
            <a:off x="9905016" y="4737230"/>
            <a:ext cx="1356818" cy="1356818"/>
          </a:xfrm>
          <a:prstGeom prst="rect">
            <a:avLst/>
          </a:prstGeom>
        </p:spPr>
      </p:pic>
      <p:sp>
        <p:nvSpPr>
          <p:cNvPr id="4" name="TextBox 3">
            <a:extLst>
              <a:ext uri="{FF2B5EF4-FFF2-40B4-BE49-F238E27FC236}">
                <a16:creationId xmlns:a16="http://schemas.microsoft.com/office/drawing/2014/main" id="{C7DD42EA-7B28-28A4-DA7B-9C40A1702795}"/>
              </a:ext>
            </a:extLst>
          </p:cNvPr>
          <p:cNvSpPr txBox="1"/>
          <p:nvPr/>
        </p:nvSpPr>
        <p:spPr>
          <a:xfrm>
            <a:off x="930166" y="3867139"/>
            <a:ext cx="10217201" cy="2123658"/>
          </a:xfrm>
          <a:prstGeom prst="rect">
            <a:avLst/>
          </a:prstGeom>
          <a:noFill/>
        </p:spPr>
        <p:txBody>
          <a:bodyPr wrap="square" rtlCol="0">
            <a:spAutoFit/>
          </a:bodyPr>
          <a:lstStyle/>
          <a:p>
            <a:pPr rtl="0">
              <a:spcBef>
                <a:spcPts val="0"/>
              </a:spcBef>
              <a:spcAft>
                <a:spcPts val="0"/>
              </a:spcAft>
            </a:pPr>
            <a:r>
              <a:rPr lang="en-US" sz="1100" b="0" i="0" u="none" strike="noStrike" dirty="0">
                <a:solidFill>
                  <a:schemeClr val="bg1"/>
                </a:solidFill>
                <a:effectLst/>
              </a:rPr>
              <a:t>World System Builder is an organization that is comprised of individuals associated with World Financial Group Insurance Agency, LLC and World Financial Group, Inc., but it is not an affiliated company of World Financial Group, Inc., WFGIA, (In California dba World Financial Insurance Agency, LLC.), World Financial Group Insurance Agency of Hawaii, Inc., World Financial Group Insurance Agency of Massachusetts, Inc. nor WFG Insurance Agency of Puerto Rico, Inc. (collectively referred to as “WFG”). These agents offer insurance products through World Financial Group Insurance Agency, Inc., World Financial Group Insurance Agency of Hawaii, Inc., World Financial Group Insurance Agency of Massachusetts, Inc., (In California dba World Financial Insurance Agency, LLC) and/or WFG Insurance Agency of Puerto Rico, Inc. – collectively WFGIA.</a:t>
            </a:r>
            <a:endParaRPr lang="en-US" sz="1100" b="0" dirty="0">
              <a:solidFill>
                <a:schemeClr val="bg1"/>
              </a:solidFill>
              <a:effectLst/>
            </a:endParaRPr>
          </a:p>
          <a:p>
            <a:pPr rtl="0">
              <a:spcBef>
                <a:spcPts val="0"/>
              </a:spcBef>
              <a:spcAft>
                <a:spcPts val="0"/>
              </a:spcAft>
            </a:pPr>
            <a:r>
              <a:rPr lang="en-US" sz="1100" b="0" i="0" u="none" strike="noStrike" dirty="0">
                <a:solidFill>
                  <a:schemeClr val="bg1"/>
                </a:solidFill>
                <a:effectLst/>
              </a:rPr>
              <a:t> </a:t>
            </a:r>
            <a:endParaRPr lang="en-US" sz="1100" b="0" dirty="0">
              <a:solidFill>
                <a:schemeClr val="bg1"/>
              </a:solidFill>
              <a:effectLst/>
            </a:endParaRPr>
          </a:p>
          <a:p>
            <a:pPr rtl="0">
              <a:spcBef>
                <a:spcPts val="0"/>
              </a:spcBef>
              <a:spcAft>
                <a:spcPts val="0"/>
              </a:spcAft>
            </a:pPr>
            <a:r>
              <a:rPr lang="en-US" sz="1100" b="0" i="0" u="none" strike="noStrike" dirty="0">
                <a:solidFill>
                  <a:schemeClr val="bg1"/>
                </a:solidFill>
                <a:effectLst/>
              </a:rPr>
              <a:t>WSB Headquarters: 2099 Gold Street, </a:t>
            </a:r>
            <a:r>
              <a:rPr lang="en-US" sz="1100" b="0" i="0" u="none" strike="noStrike" dirty="0" err="1">
                <a:solidFill>
                  <a:schemeClr val="bg1"/>
                </a:solidFill>
                <a:effectLst/>
              </a:rPr>
              <a:t>Alviso</a:t>
            </a:r>
            <a:r>
              <a:rPr lang="en-US" sz="1100" b="0" i="0" u="none" strike="noStrike" dirty="0">
                <a:solidFill>
                  <a:schemeClr val="bg1"/>
                </a:solidFill>
                <a:effectLst/>
              </a:rPr>
              <a:t>, CA 95002. Phone:</a:t>
            </a:r>
            <a:r>
              <a:rPr lang="en-US" sz="1100" b="0" i="0" dirty="0">
                <a:solidFill>
                  <a:schemeClr val="bg1"/>
                </a:solidFill>
                <a:effectLst/>
              </a:rPr>
              <a:t> 408.941.1838</a:t>
            </a:r>
            <a:endParaRPr lang="en-US" sz="1100" b="0" dirty="0">
              <a:solidFill>
                <a:schemeClr val="bg1"/>
              </a:solidFill>
              <a:effectLst/>
            </a:endParaRPr>
          </a:p>
          <a:p>
            <a:r>
              <a:rPr lang="en-US" sz="1100" b="0" i="0" u="none" strike="noStrike" dirty="0">
                <a:solidFill>
                  <a:schemeClr val="bg1"/>
                </a:solidFill>
                <a:effectLst/>
              </a:rPr>
              <a:t>WFGIA Headquarters: 6400 C Street SW, Cedar Rapids, IA 52499. Phone: 770.453.9300</a:t>
            </a:r>
          </a:p>
          <a:p>
            <a:endParaRPr lang="en-US" sz="1100" b="0" i="0" u="none" strike="noStrike" dirty="0">
              <a:solidFill>
                <a:schemeClr val="bg1"/>
              </a:solidFill>
              <a:effectLst/>
            </a:endParaRPr>
          </a:p>
          <a:p>
            <a:endParaRPr lang="en-US" sz="1100" dirty="0">
              <a:solidFill>
                <a:schemeClr val="bg1"/>
              </a:solidFill>
            </a:endParaRPr>
          </a:p>
          <a:p>
            <a:r>
              <a:rPr lang="en-US" sz="1100" b="0" i="0" u="none" strike="noStrike" dirty="0">
                <a:solidFill>
                  <a:schemeClr val="bg1"/>
                </a:solidFill>
                <a:effectLst/>
              </a:rPr>
              <a:t>3657845								                    	WFG 06.24</a:t>
            </a:r>
          </a:p>
        </p:txBody>
      </p:sp>
    </p:spTree>
    <p:extLst>
      <p:ext uri="{BB962C8B-B14F-4D97-AF65-F5344CB8AC3E}">
        <p14:creationId xmlns:p14="http://schemas.microsoft.com/office/powerpoint/2010/main" val="38984465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40CD9A7E-9C23-6663-0580-C1FE83CBB6CF}"/>
              </a:ext>
            </a:extLst>
          </p:cNvPr>
          <p:cNvSpPr/>
          <p:nvPr/>
        </p:nvSpPr>
        <p:spPr>
          <a:xfrm>
            <a:off x="-568034" y="1732325"/>
            <a:ext cx="11563934" cy="4154908"/>
          </a:xfrm>
          <a:prstGeom prst="roundRect">
            <a:avLst>
              <a:gd name="adj" fmla="val 9955"/>
            </a:avLst>
          </a:prstGeom>
          <a:solidFill>
            <a:schemeClr val="accent5">
              <a:lumMod val="60000"/>
              <a:lumOff val="40000"/>
              <a:alpha val="2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BABAADC6-1088-122A-050C-9CFA94C35159}"/>
              </a:ext>
            </a:extLst>
          </p:cNvPr>
          <p:cNvSpPr txBox="1"/>
          <p:nvPr/>
        </p:nvSpPr>
        <p:spPr>
          <a:xfrm>
            <a:off x="857250" y="487025"/>
            <a:ext cx="11334750" cy="830997"/>
          </a:xfrm>
          <a:prstGeom prst="rect">
            <a:avLst/>
          </a:prstGeom>
          <a:noFill/>
        </p:spPr>
        <p:txBody>
          <a:bodyPr wrap="square" rtlCol="0">
            <a:spAutoFit/>
          </a:bodyPr>
          <a:lstStyle/>
          <a:p>
            <a:pPr rtl="0">
              <a:spcBef>
                <a:spcPts val="0"/>
              </a:spcBef>
              <a:spcAft>
                <a:spcPts val="0"/>
              </a:spcAft>
            </a:pPr>
            <a:r>
              <a:rPr lang="en-US" sz="4800" b="1" u="none" strike="noStrike" dirty="0">
                <a:solidFill>
                  <a:schemeClr val="accent5">
                    <a:lumMod val="75000"/>
                  </a:schemeClr>
                </a:solidFill>
                <a:effectLst/>
                <a:latin typeface="+mj-lt"/>
              </a:rPr>
              <a:t>FACING THE CHALLENGES</a:t>
            </a:r>
            <a:endParaRPr lang="en-US" sz="4800" b="1" dirty="0">
              <a:solidFill>
                <a:schemeClr val="accent5">
                  <a:lumMod val="75000"/>
                </a:schemeClr>
              </a:solidFill>
              <a:effectLst/>
              <a:latin typeface="+mj-lt"/>
            </a:endParaRPr>
          </a:p>
        </p:txBody>
      </p:sp>
      <p:sp>
        <p:nvSpPr>
          <p:cNvPr id="6" name="TextBox 5">
            <a:extLst>
              <a:ext uri="{FF2B5EF4-FFF2-40B4-BE49-F238E27FC236}">
                <a16:creationId xmlns:a16="http://schemas.microsoft.com/office/drawing/2014/main" id="{7BB378A8-EF66-8656-1FC0-335331055436}"/>
              </a:ext>
            </a:extLst>
          </p:cNvPr>
          <p:cNvSpPr txBox="1"/>
          <p:nvPr/>
        </p:nvSpPr>
        <p:spPr>
          <a:xfrm>
            <a:off x="6188874" y="2173578"/>
            <a:ext cx="3331117" cy="1569660"/>
          </a:xfrm>
          <a:prstGeom prst="rect">
            <a:avLst/>
          </a:prstGeom>
          <a:noFill/>
        </p:spPr>
        <p:txBody>
          <a:bodyPr wrap="square" rtlCol="0">
            <a:spAutoFit/>
          </a:bodyPr>
          <a:lstStyle/>
          <a:p>
            <a:pPr rtl="0">
              <a:spcBef>
                <a:spcPts val="0"/>
              </a:spcBef>
              <a:spcAft>
                <a:spcPts val="0"/>
              </a:spcAft>
            </a:pPr>
            <a:r>
              <a:rPr lang="en-US" sz="3200" u="none" strike="noStrike" dirty="0">
                <a:solidFill>
                  <a:schemeClr val="tx1">
                    <a:lumMod val="75000"/>
                    <a:lumOff val="25000"/>
                  </a:schemeClr>
                </a:solidFill>
                <a:effectLst/>
              </a:rPr>
              <a:t>Bad habits and</a:t>
            </a:r>
            <a:br>
              <a:rPr lang="en-US" sz="3200" u="none" strike="noStrike" dirty="0">
                <a:solidFill>
                  <a:schemeClr val="tx1">
                    <a:lumMod val="75000"/>
                    <a:lumOff val="25000"/>
                  </a:schemeClr>
                </a:solidFill>
                <a:effectLst/>
              </a:rPr>
            </a:br>
            <a:r>
              <a:rPr lang="en-US" sz="3200" u="none" strike="noStrike" dirty="0">
                <a:solidFill>
                  <a:schemeClr val="tx1">
                    <a:lumMod val="75000"/>
                    <a:lumOff val="25000"/>
                  </a:schemeClr>
                </a:solidFill>
                <a:effectLst/>
              </a:rPr>
              <a:t>poor decisions can add up.</a:t>
            </a:r>
            <a:endParaRPr lang="en-US" sz="3200" dirty="0">
              <a:solidFill>
                <a:schemeClr val="tx1">
                  <a:lumMod val="75000"/>
                  <a:lumOff val="25000"/>
                </a:schemeClr>
              </a:solidFill>
              <a:effectLst/>
            </a:endParaRPr>
          </a:p>
        </p:txBody>
      </p:sp>
      <p:pic>
        <p:nvPicPr>
          <p:cNvPr id="8" name="Picture 7">
            <a:extLst>
              <a:ext uri="{FF2B5EF4-FFF2-40B4-BE49-F238E27FC236}">
                <a16:creationId xmlns:a16="http://schemas.microsoft.com/office/drawing/2014/main" id="{1BFC6B69-2863-B7A8-EBBE-53CC0A58BB41}"/>
              </a:ext>
            </a:extLst>
          </p:cNvPr>
          <p:cNvPicPr>
            <a:picLocks noChangeAspect="1"/>
          </p:cNvPicPr>
          <p:nvPr/>
        </p:nvPicPr>
        <p:blipFill>
          <a:blip r:embed="rId3"/>
          <a:srcRect/>
          <a:stretch/>
        </p:blipFill>
        <p:spPr>
          <a:xfrm>
            <a:off x="1996797" y="3868742"/>
            <a:ext cx="3516115" cy="2437162"/>
          </a:xfrm>
          <a:prstGeom prst="rect">
            <a:avLst/>
          </a:prstGeom>
        </p:spPr>
      </p:pic>
      <p:sp>
        <p:nvSpPr>
          <p:cNvPr id="10" name="TextBox 9">
            <a:extLst>
              <a:ext uri="{FF2B5EF4-FFF2-40B4-BE49-F238E27FC236}">
                <a16:creationId xmlns:a16="http://schemas.microsoft.com/office/drawing/2014/main" id="{F31AA39F-DD5B-539E-6BCC-0F1FC28B81F7}"/>
              </a:ext>
            </a:extLst>
          </p:cNvPr>
          <p:cNvSpPr txBox="1"/>
          <p:nvPr/>
        </p:nvSpPr>
        <p:spPr>
          <a:xfrm rot="20100000">
            <a:off x="2480791" y="4090401"/>
            <a:ext cx="1835759" cy="461665"/>
          </a:xfrm>
          <a:prstGeom prst="rect">
            <a:avLst/>
          </a:prstGeom>
          <a:solidFill>
            <a:schemeClr val="tx2">
              <a:lumMod val="75000"/>
            </a:schemeClr>
          </a:solid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i="0" u="none" strike="noStrike" kern="1200" cap="none" spc="0" normalizeH="0" baseline="0" noProof="0" dirty="0">
                <a:ln>
                  <a:noFill/>
                </a:ln>
                <a:solidFill>
                  <a:schemeClr val="bg1">
                    <a:lumMod val="95000"/>
                  </a:schemeClr>
                </a:solidFill>
                <a:effectLst/>
                <a:uLnTx/>
                <a:uFillTx/>
                <a:latin typeface="+mj-lt"/>
                <a:ea typeface="+mn-ea"/>
                <a:cs typeface="+mn-cs"/>
              </a:rPr>
              <a:t>NO BUDGET</a:t>
            </a:r>
          </a:p>
        </p:txBody>
      </p:sp>
      <p:sp>
        <p:nvSpPr>
          <p:cNvPr id="11" name="TextBox 10">
            <a:extLst>
              <a:ext uri="{FF2B5EF4-FFF2-40B4-BE49-F238E27FC236}">
                <a16:creationId xmlns:a16="http://schemas.microsoft.com/office/drawing/2014/main" id="{7A4412F4-498B-BF55-166A-EBCDFDE41CDF}"/>
              </a:ext>
            </a:extLst>
          </p:cNvPr>
          <p:cNvSpPr txBox="1"/>
          <p:nvPr/>
        </p:nvSpPr>
        <p:spPr>
          <a:xfrm rot="20100000">
            <a:off x="1374093" y="4136662"/>
            <a:ext cx="1638847" cy="461665"/>
          </a:xfrm>
          <a:prstGeom prst="rect">
            <a:avLst/>
          </a:prstGeom>
          <a:solidFill>
            <a:schemeClr val="tx2">
              <a:lumMod val="75000"/>
            </a:schemeClr>
          </a:solid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i="0" u="none" strike="noStrike" kern="1200" cap="none" spc="0" normalizeH="0" baseline="0" noProof="0" dirty="0">
                <a:ln>
                  <a:noFill/>
                </a:ln>
                <a:solidFill>
                  <a:schemeClr val="bg1">
                    <a:lumMod val="95000"/>
                  </a:schemeClr>
                </a:solidFill>
                <a:effectLst/>
                <a:uLnTx/>
                <a:uFillTx/>
                <a:latin typeface="+mj-lt"/>
                <a:ea typeface="+mn-ea"/>
                <a:cs typeface="+mn-cs"/>
              </a:rPr>
              <a:t>NO GOALS</a:t>
            </a:r>
          </a:p>
        </p:txBody>
      </p:sp>
      <p:sp>
        <p:nvSpPr>
          <p:cNvPr id="12" name="TextBox 11">
            <a:extLst>
              <a:ext uri="{FF2B5EF4-FFF2-40B4-BE49-F238E27FC236}">
                <a16:creationId xmlns:a16="http://schemas.microsoft.com/office/drawing/2014/main" id="{AE869D4A-112E-26CA-4FDA-AB18F19C6863}"/>
              </a:ext>
            </a:extLst>
          </p:cNvPr>
          <p:cNvSpPr txBox="1"/>
          <p:nvPr/>
        </p:nvSpPr>
        <p:spPr>
          <a:xfrm rot="20100000">
            <a:off x="2917080" y="3302322"/>
            <a:ext cx="2129942" cy="461665"/>
          </a:xfrm>
          <a:prstGeom prst="rect">
            <a:avLst/>
          </a:prstGeom>
          <a:solidFill>
            <a:schemeClr val="tx2">
              <a:lumMod val="75000"/>
            </a:schemeClr>
          </a:solid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i="0" u="none" strike="noStrike" kern="1200" cap="none" spc="0" normalizeH="0" baseline="0" noProof="0" dirty="0">
                <a:ln>
                  <a:noFill/>
                </a:ln>
                <a:solidFill>
                  <a:schemeClr val="bg1">
                    <a:lumMod val="95000"/>
                  </a:schemeClr>
                </a:solidFill>
                <a:effectLst/>
                <a:uLnTx/>
                <a:uFillTx/>
                <a:latin typeface="+mj-lt"/>
                <a:ea typeface="+mn-ea"/>
                <a:cs typeface="+mn-cs"/>
              </a:rPr>
              <a:t>SPENDS A LOT</a:t>
            </a:r>
          </a:p>
        </p:txBody>
      </p:sp>
      <p:sp>
        <p:nvSpPr>
          <p:cNvPr id="13" name="TextBox 12">
            <a:extLst>
              <a:ext uri="{FF2B5EF4-FFF2-40B4-BE49-F238E27FC236}">
                <a16:creationId xmlns:a16="http://schemas.microsoft.com/office/drawing/2014/main" id="{12B0EAC4-3C5D-BC12-6C9E-0FBA24403DD3}"/>
              </a:ext>
            </a:extLst>
          </p:cNvPr>
          <p:cNvSpPr txBox="1"/>
          <p:nvPr/>
        </p:nvSpPr>
        <p:spPr>
          <a:xfrm rot="20100000">
            <a:off x="337139" y="2817665"/>
            <a:ext cx="2692212" cy="461665"/>
          </a:xfrm>
          <a:prstGeom prst="rect">
            <a:avLst/>
          </a:prstGeom>
          <a:solidFill>
            <a:schemeClr val="tx2">
              <a:lumMod val="75000"/>
            </a:schemeClr>
          </a:solid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i="0" u="none" strike="noStrike" kern="1200" cap="none" spc="0" normalizeH="0" baseline="0" noProof="0" dirty="0">
                <a:ln>
                  <a:noFill/>
                </a:ln>
                <a:solidFill>
                  <a:schemeClr val="bg1">
                    <a:lumMod val="95000"/>
                  </a:schemeClr>
                </a:solidFill>
                <a:effectLst/>
                <a:uLnTx/>
                <a:uFillTx/>
                <a:latin typeface="+mj-lt"/>
                <a:ea typeface="+mn-ea"/>
                <a:cs typeface="+mn-cs"/>
              </a:rPr>
              <a:t>INCREASING DEBT</a:t>
            </a:r>
          </a:p>
        </p:txBody>
      </p:sp>
      <p:sp>
        <p:nvSpPr>
          <p:cNvPr id="14" name="TextBox 13">
            <a:extLst>
              <a:ext uri="{FF2B5EF4-FFF2-40B4-BE49-F238E27FC236}">
                <a16:creationId xmlns:a16="http://schemas.microsoft.com/office/drawing/2014/main" id="{5491CBC4-8FAE-E79D-6EE7-1F11270C87B6}"/>
              </a:ext>
            </a:extLst>
          </p:cNvPr>
          <p:cNvSpPr txBox="1"/>
          <p:nvPr/>
        </p:nvSpPr>
        <p:spPr>
          <a:xfrm rot="20100000">
            <a:off x="1316281" y="3254792"/>
            <a:ext cx="3304623" cy="461665"/>
          </a:xfrm>
          <a:prstGeom prst="rect">
            <a:avLst/>
          </a:prstGeom>
          <a:solidFill>
            <a:schemeClr val="tx2">
              <a:lumMod val="75000"/>
            </a:schemeClr>
          </a:solid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i="0" u="none" strike="noStrike" kern="1200" cap="none" spc="0" normalizeH="0" baseline="0" noProof="0" dirty="0">
                <a:ln>
                  <a:noFill/>
                </a:ln>
                <a:solidFill>
                  <a:schemeClr val="bg1">
                    <a:lumMod val="95000"/>
                  </a:schemeClr>
                </a:solidFill>
                <a:effectLst/>
                <a:uLnTx/>
                <a:uFillTx/>
                <a:latin typeface="+mj-lt"/>
                <a:ea typeface="+mn-ea"/>
                <a:cs typeface="+mn-cs"/>
              </a:rPr>
              <a:t>NO EMERGENCY FUND</a:t>
            </a:r>
          </a:p>
        </p:txBody>
      </p:sp>
      <p:sp>
        <p:nvSpPr>
          <p:cNvPr id="15" name="TextBox 14">
            <a:extLst>
              <a:ext uri="{FF2B5EF4-FFF2-40B4-BE49-F238E27FC236}">
                <a16:creationId xmlns:a16="http://schemas.microsoft.com/office/drawing/2014/main" id="{841D5806-00E4-3373-FDA1-035C3E8FBAB8}"/>
              </a:ext>
            </a:extLst>
          </p:cNvPr>
          <p:cNvSpPr txBox="1"/>
          <p:nvPr/>
        </p:nvSpPr>
        <p:spPr>
          <a:xfrm rot="20100000">
            <a:off x="934861" y="2852985"/>
            <a:ext cx="3559051" cy="461665"/>
          </a:xfrm>
          <a:prstGeom prst="rect">
            <a:avLst/>
          </a:prstGeom>
          <a:solidFill>
            <a:schemeClr val="tx2">
              <a:lumMod val="75000"/>
            </a:schemeClr>
          </a:solid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i="0" u="none" strike="noStrike" kern="1200" cap="none" spc="0" normalizeH="0" baseline="0" noProof="0" dirty="0">
                <a:ln>
                  <a:noFill/>
                </a:ln>
                <a:solidFill>
                  <a:schemeClr val="bg1">
                    <a:lumMod val="95000"/>
                  </a:schemeClr>
                </a:solidFill>
                <a:effectLst/>
                <a:uLnTx/>
                <a:uFillTx/>
                <a:latin typeface="+mj-lt"/>
                <a:ea typeface="+mn-ea"/>
                <a:cs typeface="+mn-cs"/>
              </a:rPr>
              <a:t>PAYCHECK-TO-PAYCHECK</a:t>
            </a:r>
          </a:p>
        </p:txBody>
      </p:sp>
      <p:sp>
        <p:nvSpPr>
          <p:cNvPr id="16" name="TextBox 15">
            <a:extLst>
              <a:ext uri="{FF2B5EF4-FFF2-40B4-BE49-F238E27FC236}">
                <a16:creationId xmlns:a16="http://schemas.microsoft.com/office/drawing/2014/main" id="{78D4487E-1614-CAA0-3D89-714B59BC9EF0}"/>
              </a:ext>
            </a:extLst>
          </p:cNvPr>
          <p:cNvSpPr txBox="1"/>
          <p:nvPr/>
        </p:nvSpPr>
        <p:spPr>
          <a:xfrm rot="20996752">
            <a:off x="1228088" y="1638339"/>
            <a:ext cx="3730701" cy="694614"/>
          </a:xfrm>
          <a:prstGeom prst="rect">
            <a:avLst/>
          </a:prstGeom>
          <a:solidFill>
            <a:schemeClr val="tx2">
              <a:lumMod val="75000"/>
            </a:schemeClr>
          </a:solidFill>
          <a:ln>
            <a:noFill/>
          </a:ln>
        </p:spPr>
        <p:txBody>
          <a:bodyPr wrap="none" rtlCol="0" anchor="ctr">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2400" i="0" u="none" strike="noStrike" kern="1200" cap="none" spc="0" normalizeH="0" baseline="0" noProof="0" dirty="0">
                <a:ln>
                  <a:noFill/>
                </a:ln>
                <a:solidFill>
                  <a:schemeClr val="bg1">
                    <a:lumMod val="95000"/>
                  </a:schemeClr>
                </a:solidFill>
                <a:effectLst/>
                <a:uLnTx/>
                <a:uFillTx/>
                <a:latin typeface="+mj-lt"/>
                <a:ea typeface="+mn-ea"/>
                <a:cs typeface="+mn-cs"/>
              </a:rPr>
              <a:t>NOT INTERESTED IN THEIR</a:t>
            </a:r>
          </a:p>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2400" i="0" u="none" strike="noStrike" kern="1200" cap="none" spc="0" normalizeH="0" baseline="0" noProof="0" dirty="0">
                <a:ln>
                  <a:noFill/>
                </a:ln>
                <a:solidFill>
                  <a:schemeClr val="bg1">
                    <a:lumMod val="95000"/>
                  </a:schemeClr>
                </a:solidFill>
                <a:effectLst/>
                <a:uLnTx/>
                <a:uFillTx/>
                <a:latin typeface="+mj-lt"/>
                <a:ea typeface="+mn-ea"/>
                <a:cs typeface="+mn-cs"/>
              </a:rPr>
              <a:t>FINANCIAL FUTURE</a:t>
            </a:r>
          </a:p>
        </p:txBody>
      </p:sp>
      <p:sp>
        <p:nvSpPr>
          <p:cNvPr id="5" name="TextBox 4">
            <a:extLst>
              <a:ext uri="{FF2B5EF4-FFF2-40B4-BE49-F238E27FC236}">
                <a16:creationId xmlns:a16="http://schemas.microsoft.com/office/drawing/2014/main" id="{6C6E45DE-8A82-E8E8-EF33-F853B761109D}"/>
              </a:ext>
            </a:extLst>
          </p:cNvPr>
          <p:cNvSpPr txBox="1"/>
          <p:nvPr/>
        </p:nvSpPr>
        <p:spPr>
          <a:xfrm>
            <a:off x="6188875" y="3932516"/>
            <a:ext cx="4104296" cy="1569660"/>
          </a:xfrm>
          <a:prstGeom prst="rect">
            <a:avLst/>
          </a:prstGeom>
          <a:noFill/>
        </p:spPr>
        <p:txBody>
          <a:bodyPr wrap="square" rtlCol="0">
            <a:spAutoFit/>
          </a:bodyPr>
          <a:lstStyle/>
          <a:p>
            <a:pPr rtl="0">
              <a:spcBef>
                <a:spcPts val="0"/>
              </a:spcBef>
              <a:spcAft>
                <a:spcPts val="0"/>
              </a:spcAft>
            </a:pPr>
            <a:r>
              <a:rPr lang="en-US" sz="3200" b="1" i="1" u="none" strike="noStrike" dirty="0">
                <a:solidFill>
                  <a:schemeClr val="tx1">
                    <a:lumMod val="75000"/>
                    <a:lumOff val="25000"/>
                  </a:schemeClr>
                </a:solidFill>
                <a:effectLst/>
              </a:rPr>
              <a:t>What do the wealthy know that the rest</a:t>
            </a:r>
            <a:br>
              <a:rPr lang="en-US" sz="3200" b="1" i="1" u="none" strike="noStrike" dirty="0">
                <a:solidFill>
                  <a:schemeClr val="tx1">
                    <a:lumMod val="75000"/>
                    <a:lumOff val="25000"/>
                  </a:schemeClr>
                </a:solidFill>
                <a:effectLst/>
              </a:rPr>
            </a:br>
            <a:r>
              <a:rPr lang="en-US" sz="3200" b="1" i="1" u="none" strike="noStrike" dirty="0">
                <a:solidFill>
                  <a:schemeClr val="tx1">
                    <a:lumMod val="75000"/>
                    <a:lumOff val="25000"/>
                  </a:schemeClr>
                </a:solidFill>
                <a:effectLst/>
              </a:rPr>
              <a:t>of us do not?</a:t>
            </a:r>
            <a:endParaRPr lang="en-US" sz="3200" b="1" i="1" dirty="0">
              <a:solidFill>
                <a:schemeClr val="tx1">
                  <a:lumMod val="75000"/>
                  <a:lumOff val="25000"/>
                </a:schemeClr>
              </a:solidFill>
              <a:effectLst/>
            </a:endParaRPr>
          </a:p>
        </p:txBody>
      </p:sp>
    </p:spTree>
    <p:extLst>
      <p:ext uri="{BB962C8B-B14F-4D97-AF65-F5344CB8AC3E}">
        <p14:creationId xmlns:p14="http://schemas.microsoft.com/office/powerpoint/2010/main" val="1475324396"/>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accel="50000" fill="hold" grpId="0" nodeType="afterEffect" p14:presetBounceEnd="50000">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14:bounceEnd="50000">
                                          <p:cBhvr additive="base">
                                            <p:cTn id="12" dur="250" fill="hold"/>
                                            <p:tgtEl>
                                              <p:spTgt spid="10"/>
                                            </p:tgtEl>
                                            <p:attrNameLst>
                                              <p:attrName>ppt_x</p:attrName>
                                            </p:attrNameLst>
                                          </p:cBhvr>
                                          <p:tavLst>
                                            <p:tav tm="0">
                                              <p:val>
                                                <p:strVal val="#ppt_x"/>
                                              </p:val>
                                            </p:tav>
                                            <p:tav tm="100000">
                                              <p:val>
                                                <p:strVal val="#ppt_x"/>
                                              </p:val>
                                            </p:tav>
                                          </p:tavLst>
                                        </p:anim>
                                        <p:anim calcmode="lin" valueType="num" p14:bounceEnd="50000">
                                          <p:cBhvr additive="base">
                                            <p:cTn id="13" dur="250" fill="hold"/>
                                            <p:tgtEl>
                                              <p:spTgt spid="10"/>
                                            </p:tgtEl>
                                            <p:attrNameLst>
                                              <p:attrName>ppt_y</p:attrName>
                                            </p:attrNameLst>
                                          </p:cBhvr>
                                          <p:tavLst>
                                            <p:tav tm="0">
                                              <p:val>
                                                <p:strVal val="0-#ppt_h/2"/>
                                              </p:val>
                                            </p:tav>
                                            <p:tav tm="100000">
                                              <p:val>
                                                <p:strVal val="#ppt_y"/>
                                              </p:val>
                                            </p:tav>
                                          </p:tavLst>
                                        </p:anim>
                                      </p:childTnLst>
                                    </p:cTn>
                                  </p:par>
                                </p:childTnLst>
                              </p:cTn>
                            </p:par>
                            <p:par>
                              <p:cTn id="14" fill="hold">
                                <p:stCondLst>
                                  <p:cond delay="750"/>
                                </p:stCondLst>
                                <p:childTnLst>
                                  <p:par>
                                    <p:cTn id="15" presetID="2" presetClass="entr" presetSubtype="1" accel="50000" fill="hold" grpId="0" nodeType="afterEffect" p14:presetBounceEnd="50000">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14:bounceEnd="50000">
                                          <p:cBhvr additive="base">
                                            <p:cTn id="17" dur="250" fill="hold"/>
                                            <p:tgtEl>
                                              <p:spTgt spid="11"/>
                                            </p:tgtEl>
                                            <p:attrNameLst>
                                              <p:attrName>ppt_x</p:attrName>
                                            </p:attrNameLst>
                                          </p:cBhvr>
                                          <p:tavLst>
                                            <p:tav tm="0">
                                              <p:val>
                                                <p:strVal val="#ppt_x"/>
                                              </p:val>
                                            </p:tav>
                                            <p:tav tm="100000">
                                              <p:val>
                                                <p:strVal val="#ppt_x"/>
                                              </p:val>
                                            </p:tav>
                                          </p:tavLst>
                                        </p:anim>
                                        <p:anim calcmode="lin" valueType="num" p14:bounceEnd="50000">
                                          <p:cBhvr additive="base">
                                            <p:cTn id="18" dur="250" fill="hold"/>
                                            <p:tgtEl>
                                              <p:spTgt spid="11"/>
                                            </p:tgtEl>
                                            <p:attrNameLst>
                                              <p:attrName>ppt_y</p:attrName>
                                            </p:attrNameLst>
                                          </p:cBhvr>
                                          <p:tavLst>
                                            <p:tav tm="0">
                                              <p:val>
                                                <p:strVal val="0-#ppt_h/2"/>
                                              </p:val>
                                            </p:tav>
                                            <p:tav tm="100000">
                                              <p:val>
                                                <p:strVal val="#ppt_y"/>
                                              </p:val>
                                            </p:tav>
                                          </p:tavLst>
                                        </p:anim>
                                      </p:childTnLst>
                                    </p:cTn>
                                  </p:par>
                                </p:childTnLst>
                              </p:cTn>
                            </p:par>
                            <p:par>
                              <p:cTn id="19" fill="hold">
                                <p:stCondLst>
                                  <p:cond delay="1000"/>
                                </p:stCondLst>
                                <p:childTnLst>
                                  <p:par>
                                    <p:cTn id="20" presetID="2" presetClass="entr" presetSubtype="1" accel="50000" fill="hold" grpId="0" nodeType="afterEffect" p14:presetBounceEnd="50000">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14:bounceEnd="50000">
                                          <p:cBhvr additive="base">
                                            <p:cTn id="22" dur="250" fill="hold"/>
                                            <p:tgtEl>
                                              <p:spTgt spid="12"/>
                                            </p:tgtEl>
                                            <p:attrNameLst>
                                              <p:attrName>ppt_x</p:attrName>
                                            </p:attrNameLst>
                                          </p:cBhvr>
                                          <p:tavLst>
                                            <p:tav tm="0">
                                              <p:val>
                                                <p:strVal val="#ppt_x"/>
                                              </p:val>
                                            </p:tav>
                                            <p:tav tm="100000">
                                              <p:val>
                                                <p:strVal val="#ppt_x"/>
                                              </p:val>
                                            </p:tav>
                                          </p:tavLst>
                                        </p:anim>
                                        <p:anim calcmode="lin" valueType="num" p14:bounceEnd="50000">
                                          <p:cBhvr additive="base">
                                            <p:cTn id="23" dur="250" fill="hold"/>
                                            <p:tgtEl>
                                              <p:spTgt spid="12"/>
                                            </p:tgtEl>
                                            <p:attrNameLst>
                                              <p:attrName>ppt_y</p:attrName>
                                            </p:attrNameLst>
                                          </p:cBhvr>
                                          <p:tavLst>
                                            <p:tav tm="0">
                                              <p:val>
                                                <p:strVal val="0-#ppt_h/2"/>
                                              </p:val>
                                            </p:tav>
                                            <p:tav tm="100000">
                                              <p:val>
                                                <p:strVal val="#ppt_y"/>
                                              </p:val>
                                            </p:tav>
                                          </p:tavLst>
                                        </p:anim>
                                      </p:childTnLst>
                                    </p:cTn>
                                  </p:par>
                                </p:childTnLst>
                              </p:cTn>
                            </p:par>
                            <p:par>
                              <p:cTn id="24" fill="hold">
                                <p:stCondLst>
                                  <p:cond delay="1250"/>
                                </p:stCondLst>
                                <p:childTnLst>
                                  <p:par>
                                    <p:cTn id="25" presetID="2" presetClass="entr" presetSubtype="1" accel="50000" fill="hold" grpId="0" nodeType="afterEffect" p14:presetBounceEnd="50000">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14:bounceEnd="50000">
                                          <p:cBhvr additive="base">
                                            <p:cTn id="27" dur="250" fill="hold"/>
                                            <p:tgtEl>
                                              <p:spTgt spid="14"/>
                                            </p:tgtEl>
                                            <p:attrNameLst>
                                              <p:attrName>ppt_x</p:attrName>
                                            </p:attrNameLst>
                                          </p:cBhvr>
                                          <p:tavLst>
                                            <p:tav tm="0">
                                              <p:val>
                                                <p:strVal val="#ppt_x"/>
                                              </p:val>
                                            </p:tav>
                                            <p:tav tm="100000">
                                              <p:val>
                                                <p:strVal val="#ppt_x"/>
                                              </p:val>
                                            </p:tav>
                                          </p:tavLst>
                                        </p:anim>
                                        <p:anim calcmode="lin" valueType="num" p14:bounceEnd="50000">
                                          <p:cBhvr additive="base">
                                            <p:cTn id="28" dur="250" fill="hold"/>
                                            <p:tgtEl>
                                              <p:spTgt spid="14"/>
                                            </p:tgtEl>
                                            <p:attrNameLst>
                                              <p:attrName>ppt_y</p:attrName>
                                            </p:attrNameLst>
                                          </p:cBhvr>
                                          <p:tavLst>
                                            <p:tav tm="0">
                                              <p:val>
                                                <p:strVal val="0-#ppt_h/2"/>
                                              </p:val>
                                            </p:tav>
                                            <p:tav tm="100000">
                                              <p:val>
                                                <p:strVal val="#ppt_y"/>
                                              </p:val>
                                            </p:tav>
                                          </p:tavLst>
                                        </p:anim>
                                      </p:childTnLst>
                                    </p:cTn>
                                  </p:par>
                                </p:childTnLst>
                              </p:cTn>
                            </p:par>
                            <p:par>
                              <p:cTn id="29" fill="hold">
                                <p:stCondLst>
                                  <p:cond delay="1500"/>
                                </p:stCondLst>
                                <p:childTnLst>
                                  <p:par>
                                    <p:cTn id="30" presetID="2" presetClass="entr" presetSubtype="1" accel="50000" fill="hold" grpId="0" nodeType="afterEffect" p14:presetBounceEnd="50000">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14:bounceEnd="50000">
                                          <p:cBhvr additive="base">
                                            <p:cTn id="32" dur="250" fill="hold"/>
                                            <p:tgtEl>
                                              <p:spTgt spid="15"/>
                                            </p:tgtEl>
                                            <p:attrNameLst>
                                              <p:attrName>ppt_x</p:attrName>
                                            </p:attrNameLst>
                                          </p:cBhvr>
                                          <p:tavLst>
                                            <p:tav tm="0">
                                              <p:val>
                                                <p:strVal val="#ppt_x"/>
                                              </p:val>
                                            </p:tav>
                                            <p:tav tm="100000">
                                              <p:val>
                                                <p:strVal val="#ppt_x"/>
                                              </p:val>
                                            </p:tav>
                                          </p:tavLst>
                                        </p:anim>
                                        <p:anim calcmode="lin" valueType="num" p14:bounceEnd="50000">
                                          <p:cBhvr additive="base">
                                            <p:cTn id="33" dur="250" fill="hold"/>
                                            <p:tgtEl>
                                              <p:spTgt spid="15"/>
                                            </p:tgtEl>
                                            <p:attrNameLst>
                                              <p:attrName>ppt_y</p:attrName>
                                            </p:attrNameLst>
                                          </p:cBhvr>
                                          <p:tavLst>
                                            <p:tav tm="0">
                                              <p:val>
                                                <p:strVal val="0-#ppt_h/2"/>
                                              </p:val>
                                            </p:tav>
                                            <p:tav tm="100000">
                                              <p:val>
                                                <p:strVal val="#ppt_y"/>
                                              </p:val>
                                            </p:tav>
                                          </p:tavLst>
                                        </p:anim>
                                      </p:childTnLst>
                                    </p:cTn>
                                  </p:par>
                                </p:childTnLst>
                              </p:cTn>
                            </p:par>
                            <p:par>
                              <p:cTn id="34" fill="hold">
                                <p:stCondLst>
                                  <p:cond delay="1750"/>
                                </p:stCondLst>
                                <p:childTnLst>
                                  <p:par>
                                    <p:cTn id="35" presetID="2" presetClass="entr" presetSubtype="1" accel="50000" fill="hold" grpId="0" nodeType="afterEffect" p14:presetBounceEnd="50000">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14:bounceEnd="50000">
                                          <p:cBhvr additive="base">
                                            <p:cTn id="37" dur="250" fill="hold"/>
                                            <p:tgtEl>
                                              <p:spTgt spid="13"/>
                                            </p:tgtEl>
                                            <p:attrNameLst>
                                              <p:attrName>ppt_x</p:attrName>
                                            </p:attrNameLst>
                                          </p:cBhvr>
                                          <p:tavLst>
                                            <p:tav tm="0">
                                              <p:val>
                                                <p:strVal val="#ppt_x"/>
                                              </p:val>
                                            </p:tav>
                                            <p:tav tm="100000">
                                              <p:val>
                                                <p:strVal val="#ppt_x"/>
                                              </p:val>
                                            </p:tav>
                                          </p:tavLst>
                                        </p:anim>
                                        <p:anim calcmode="lin" valueType="num" p14:bounceEnd="50000">
                                          <p:cBhvr additive="base">
                                            <p:cTn id="38" dur="25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accel="50000" fill="hold" grpId="0" nodeType="afterEffect" p14:presetBounceEnd="50000">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14:bounceEnd="50000">
                                          <p:cBhvr additive="base">
                                            <p:cTn id="42" dur="250" fill="hold"/>
                                            <p:tgtEl>
                                              <p:spTgt spid="16"/>
                                            </p:tgtEl>
                                            <p:attrNameLst>
                                              <p:attrName>ppt_x</p:attrName>
                                            </p:attrNameLst>
                                          </p:cBhvr>
                                          <p:tavLst>
                                            <p:tav tm="0">
                                              <p:val>
                                                <p:strVal val="#ppt_x"/>
                                              </p:val>
                                            </p:tav>
                                            <p:tav tm="100000">
                                              <p:val>
                                                <p:strVal val="#ppt_x"/>
                                              </p:val>
                                            </p:tav>
                                          </p:tavLst>
                                        </p:anim>
                                        <p:anim calcmode="lin" valueType="num" p14:bounceEnd="50000">
                                          <p:cBhvr additive="base">
                                            <p:cTn id="43" dur="250" fill="hold"/>
                                            <p:tgtEl>
                                              <p:spTgt spid="16"/>
                                            </p:tgtEl>
                                            <p:attrNameLst>
                                              <p:attrName>ppt_y</p:attrName>
                                            </p:attrNameLst>
                                          </p:cBhvr>
                                          <p:tavLst>
                                            <p:tav tm="0">
                                              <p:val>
                                                <p:strVal val="0-#ppt_h/2"/>
                                              </p:val>
                                            </p:tav>
                                            <p:tav tm="100000">
                                              <p:val>
                                                <p:strVal val="#ppt_y"/>
                                              </p:val>
                                            </p:tav>
                                          </p:tavLst>
                                        </p:anim>
                                      </p:childTnLst>
                                    </p:cTn>
                                  </p:par>
                                </p:childTnLst>
                              </p:cTn>
                            </p:par>
                            <p:par>
                              <p:cTn id="44" fill="hold">
                                <p:stCondLst>
                                  <p:cond delay="2250"/>
                                </p:stCondLst>
                                <p:childTnLst>
                                  <p:par>
                                    <p:cTn id="45" presetID="10" presetClass="entr" presetSubtype="0" fill="hold" grpId="0" nodeType="after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fade">
                                          <p:cBhvr>
                                            <p:cTn id="4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accel="50000"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250" fill="hold"/>
                                            <p:tgtEl>
                                              <p:spTgt spid="10"/>
                                            </p:tgtEl>
                                            <p:attrNameLst>
                                              <p:attrName>ppt_x</p:attrName>
                                            </p:attrNameLst>
                                          </p:cBhvr>
                                          <p:tavLst>
                                            <p:tav tm="0">
                                              <p:val>
                                                <p:strVal val="#ppt_x"/>
                                              </p:val>
                                            </p:tav>
                                            <p:tav tm="100000">
                                              <p:val>
                                                <p:strVal val="#ppt_x"/>
                                              </p:val>
                                            </p:tav>
                                          </p:tavLst>
                                        </p:anim>
                                        <p:anim calcmode="lin" valueType="num">
                                          <p:cBhvr additive="base">
                                            <p:cTn id="13" dur="250" fill="hold"/>
                                            <p:tgtEl>
                                              <p:spTgt spid="10"/>
                                            </p:tgtEl>
                                            <p:attrNameLst>
                                              <p:attrName>ppt_y</p:attrName>
                                            </p:attrNameLst>
                                          </p:cBhvr>
                                          <p:tavLst>
                                            <p:tav tm="0">
                                              <p:val>
                                                <p:strVal val="0-#ppt_h/2"/>
                                              </p:val>
                                            </p:tav>
                                            <p:tav tm="100000">
                                              <p:val>
                                                <p:strVal val="#ppt_y"/>
                                              </p:val>
                                            </p:tav>
                                          </p:tavLst>
                                        </p:anim>
                                      </p:childTnLst>
                                    </p:cTn>
                                  </p:par>
                                </p:childTnLst>
                              </p:cTn>
                            </p:par>
                            <p:par>
                              <p:cTn id="14" fill="hold">
                                <p:stCondLst>
                                  <p:cond delay="750"/>
                                </p:stCondLst>
                                <p:childTnLst>
                                  <p:par>
                                    <p:cTn id="15" presetID="2" presetClass="entr" presetSubtype="1" accel="50000"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250" fill="hold"/>
                                            <p:tgtEl>
                                              <p:spTgt spid="11"/>
                                            </p:tgtEl>
                                            <p:attrNameLst>
                                              <p:attrName>ppt_x</p:attrName>
                                            </p:attrNameLst>
                                          </p:cBhvr>
                                          <p:tavLst>
                                            <p:tav tm="0">
                                              <p:val>
                                                <p:strVal val="#ppt_x"/>
                                              </p:val>
                                            </p:tav>
                                            <p:tav tm="100000">
                                              <p:val>
                                                <p:strVal val="#ppt_x"/>
                                              </p:val>
                                            </p:tav>
                                          </p:tavLst>
                                        </p:anim>
                                        <p:anim calcmode="lin" valueType="num">
                                          <p:cBhvr additive="base">
                                            <p:cTn id="18" dur="250" fill="hold"/>
                                            <p:tgtEl>
                                              <p:spTgt spid="11"/>
                                            </p:tgtEl>
                                            <p:attrNameLst>
                                              <p:attrName>ppt_y</p:attrName>
                                            </p:attrNameLst>
                                          </p:cBhvr>
                                          <p:tavLst>
                                            <p:tav tm="0">
                                              <p:val>
                                                <p:strVal val="0-#ppt_h/2"/>
                                              </p:val>
                                            </p:tav>
                                            <p:tav tm="100000">
                                              <p:val>
                                                <p:strVal val="#ppt_y"/>
                                              </p:val>
                                            </p:tav>
                                          </p:tavLst>
                                        </p:anim>
                                      </p:childTnLst>
                                    </p:cTn>
                                  </p:par>
                                </p:childTnLst>
                              </p:cTn>
                            </p:par>
                            <p:par>
                              <p:cTn id="19" fill="hold">
                                <p:stCondLst>
                                  <p:cond delay="1000"/>
                                </p:stCondLst>
                                <p:childTnLst>
                                  <p:par>
                                    <p:cTn id="20" presetID="2" presetClass="entr" presetSubtype="1" accel="50000"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250" fill="hold"/>
                                            <p:tgtEl>
                                              <p:spTgt spid="12"/>
                                            </p:tgtEl>
                                            <p:attrNameLst>
                                              <p:attrName>ppt_x</p:attrName>
                                            </p:attrNameLst>
                                          </p:cBhvr>
                                          <p:tavLst>
                                            <p:tav tm="0">
                                              <p:val>
                                                <p:strVal val="#ppt_x"/>
                                              </p:val>
                                            </p:tav>
                                            <p:tav tm="100000">
                                              <p:val>
                                                <p:strVal val="#ppt_x"/>
                                              </p:val>
                                            </p:tav>
                                          </p:tavLst>
                                        </p:anim>
                                        <p:anim calcmode="lin" valueType="num">
                                          <p:cBhvr additive="base">
                                            <p:cTn id="23" dur="250" fill="hold"/>
                                            <p:tgtEl>
                                              <p:spTgt spid="12"/>
                                            </p:tgtEl>
                                            <p:attrNameLst>
                                              <p:attrName>ppt_y</p:attrName>
                                            </p:attrNameLst>
                                          </p:cBhvr>
                                          <p:tavLst>
                                            <p:tav tm="0">
                                              <p:val>
                                                <p:strVal val="0-#ppt_h/2"/>
                                              </p:val>
                                            </p:tav>
                                            <p:tav tm="100000">
                                              <p:val>
                                                <p:strVal val="#ppt_y"/>
                                              </p:val>
                                            </p:tav>
                                          </p:tavLst>
                                        </p:anim>
                                      </p:childTnLst>
                                    </p:cTn>
                                  </p:par>
                                </p:childTnLst>
                              </p:cTn>
                            </p:par>
                            <p:par>
                              <p:cTn id="24" fill="hold">
                                <p:stCondLst>
                                  <p:cond delay="1250"/>
                                </p:stCondLst>
                                <p:childTnLst>
                                  <p:par>
                                    <p:cTn id="25" presetID="2" presetClass="entr" presetSubtype="1" accel="5000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250" fill="hold"/>
                                            <p:tgtEl>
                                              <p:spTgt spid="14"/>
                                            </p:tgtEl>
                                            <p:attrNameLst>
                                              <p:attrName>ppt_x</p:attrName>
                                            </p:attrNameLst>
                                          </p:cBhvr>
                                          <p:tavLst>
                                            <p:tav tm="0">
                                              <p:val>
                                                <p:strVal val="#ppt_x"/>
                                              </p:val>
                                            </p:tav>
                                            <p:tav tm="100000">
                                              <p:val>
                                                <p:strVal val="#ppt_x"/>
                                              </p:val>
                                            </p:tav>
                                          </p:tavLst>
                                        </p:anim>
                                        <p:anim calcmode="lin" valueType="num">
                                          <p:cBhvr additive="base">
                                            <p:cTn id="28" dur="250" fill="hold"/>
                                            <p:tgtEl>
                                              <p:spTgt spid="14"/>
                                            </p:tgtEl>
                                            <p:attrNameLst>
                                              <p:attrName>ppt_y</p:attrName>
                                            </p:attrNameLst>
                                          </p:cBhvr>
                                          <p:tavLst>
                                            <p:tav tm="0">
                                              <p:val>
                                                <p:strVal val="0-#ppt_h/2"/>
                                              </p:val>
                                            </p:tav>
                                            <p:tav tm="100000">
                                              <p:val>
                                                <p:strVal val="#ppt_y"/>
                                              </p:val>
                                            </p:tav>
                                          </p:tavLst>
                                        </p:anim>
                                      </p:childTnLst>
                                    </p:cTn>
                                  </p:par>
                                </p:childTnLst>
                              </p:cTn>
                            </p:par>
                            <p:par>
                              <p:cTn id="29" fill="hold">
                                <p:stCondLst>
                                  <p:cond delay="1500"/>
                                </p:stCondLst>
                                <p:childTnLst>
                                  <p:par>
                                    <p:cTn id="30" presetID="2" presetClass="entr" presetSubtype="1" accel="5000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250" fill="hold"/>
                                            <p:tgtEl>
                                              <p:spTgt spid="15"/>
                                            </p:tgtEl>
                                            <p:attrNameLst>
                                              <p:attrName>ppt_x</p:attrName>
                                            </p:attrNameLst>
                                          </p:cBhvr>
                                          <p:tavLst>
                                            <p:tav tm="0">
                                              <p:val>
                                                <p:strVal val="#ppt_x"/>
                                              </p:val>
                                            </p:tav>
                                            <p:tav tm="100000">
                                              <p:val>
                                                <p:strVal val="#ppt_x"/>
                                              </p:val>
                                            </p:tav>
                                          </p:tavLst>
                                        </p:anim>
                                        <p:anim calcmode="lin" valueType="num">
                                          <p:cBhvr additive="base">
                                            <p:cTn id="33" dur="250" fill="hold"/>
                                            <p:tgtEl>
                                              <p:spTgt spid="15"/>
                                            </p:tgtEl>
                                            <p:attrNameLst>
                                              <p:attrName>ppt_y</p:attrName>
                                            </p:attrNameLst>
                                          </p:cBhvr>
                                          <p:tavLst>
                                            <p:tav tm="0">
                                              <p:val>
                                                <p:strVal val="0-#ppt_h/2"/>
                                              </p:val>
                                            </p:tav>
                                            <p:tav tm="100000">
                                              <p:val>
                                                <p:strVal val="#ppt_y"/>
                                              </p:val>
                                            </p:tav>
                                          </p:tavLst>
                                        </p:anim>
                                      </p:childTnLst>
                                    </p:cTn>
                                  </p:par>
                                </p:childTnLst>
                              </p:cTn>
                            </p:par>
                            <p:par>
                              <p:cTn id="34" fill="hold">
                                <p:stCondLst>
                                  <p:cond delay="1750"/>
                                </p:stCondLst>
                                <p:childTnLst>
                                  <p:par>
                                    <p:cTn id="35" presetID="2" presetClass="entr" presetSubtype="1" accel="50000"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250" fill="hold"/>
                                            <p:tgtEl>
                                              <p:spTgt spid="13"/>
                                            </p:tgtEl>
                                            <p:attrNameLst>
                                              <p:attrName>ppt_x</p:attrName>
                                            </p:attrNameLst>
                                          </p:cBhvr>
                                          <p:tavLst>
                                            <p:tav tm="0">
                                              <p:val>
                                                <p:strVal val="#ppt_x"/>
                                              </p:val>
                                            </p:tav>
                                            <p:tav tm="100000">
                                              <p:val>
                                                <p:strVal val="#ppt_x"/>
                                              </p:val>
                                            </p:tav>
                                          </p:tavLst>
                                        </p:anim>
                                        <p:anim calcmode="lin" valueType="num">
                                          <p:cBhvr additive="base">
                                            <p:cTn id="38" dur="25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accel="5000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250" fill="hold"/>
                                            <p:tgtEl>
                                              <p:spTgt spid="16"/>
                                            </p:tgtEl>
                                            <p:attrNameLst>
                                              <p:attrName>ppt_x</p:attrName>
                                            </p:attrNameLst>
                                          </p:cBhvr>
                                          <p:tavLst>
                                            <p:tav tm="0">
                                              <p:val>
                                                <p:strVal val="#ppt_x"/>
                                              </p:val>
                                            </p:tav>
                                            <p:tav tm="100000">
                                              <p:val>
                                                <p:strVal val="#ppt_x"/>
                                              </p:val>
                                            </p:tav>
                                          </p:tavLst>
                                        </p:anim>
                                        <p:anim calcmode="lin" valueType="num">
                                          <p:cBhvr additive="base">
                                            <p:cTn id="43" dur="250" fill="hold"/>
                                            <p:tgtEl>
                                              <p:spTgt spid="16"/>
                                            </p:tgtEl>
                                            <p:attrNameLst>
                                              <p:attrName>ppt_y</p:attrName>
                                            </p:attrNameLst>
                                          </p:cBhvr>
                                          <p:tavLst>
                                            <p:tav tm="0">
                                              <p:val>
                                                <p:strVal val="0-#ppt_h/2"/>
                                              </p:val>
                                            </p:tav>
                                            <p:tav tm="100000">
                                              <p:val>
                                                <p:strVal val="#ppt_y"/>
                                              </p:val>
                                            </p:tav>
                                          </p:tavLst>
                                        </p:anim>
                                      </p:childTnLst>
                                    </p:cTn>
                                  </p:par>
                                </p:childTnLst>
                              </p:cTn>
                            </p:par>
                            <p:par>
                              <p:cTn id="44" fill="hold">
                                <p:stCondLst>
                                  <p:cond delay="2250"/>
                                </p:stCondLst>
                                <p:childTnLst>
                                  <p:par>
                                    <p:cTn id="45" presetID="10" presetClass="entr" presetSubtype="0" fill="hold" grpId="0" nodeType="after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fade">
                                          <p:cBhvr>
                                            <p:cTn id="4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5" grpId="0"/>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Oval 22">
            <a:extLst>
              <a:ext uri="{FF2B5EF4-FFF2-40B4-BE49-F238E27FC236}">
                <a16:creationId xmlns:a16="http://schemas.microsoft.com/office/drawing/2014/main" id="{395F7D44-F233-33DC-A9D2-D19EB05FCCE5}"/>
              </a:ext>
            </a:extLst>
          </p:cNvPr>
          <p:cNvSpPr/>
          <p:nvPr/>
        </p:nvSpPr>
        <p:spPr>
          <a:xfrm>
            <a:off x="9563020" y="5473570"/>
            <a:ext cx="2331277" cy="168443"/>
          </a:xfrm>
          <a:prstGeom prst="ellipse">
            <a:avLst/>
          </a:prstGeom>
          <a:solidFill>
            <a:srgbClr val="DAE0E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 name="Group 21">
            <a:extLst>
              <a:ext uri="{FF2B5EF4-FFF2-40B4-BE49-F238E27FC236}">
                <a16:creationId xmlns:a16="http://schemas.microsoft.com/office/drawing/2014/main" id="{358FD6C6-EC7A-BDA5-92A5-1683EA9A29EF}"/>
              </a:ext>
            </a:extLst>
          </p:cNvPr>
          <p:cNvGrpSpPr/>
          <p:nvPr/>
        </p:nvGrpSpPr>
        <p:grpSpPr>
          <a:xfrm>
            <a:off x="10108305" y="3228399"/>
            <a:ext cx="940352" cy="2424532"/>
            <a:chOff x="10107991" y="3228372"/>
            <a:chExt cx="994578" cy="2564345"/>
          </a:xfrm>
        </p:grpSpPr>
        <p:sp>
          <p:nvSpPr>
            <p:cNvPr id="20" name="Rectangle 19">
              <a:extLst>
                <a:ext uri="{FF2B5EF4-FFF2-40B4-BE49-F238E27FC236}">
                  <a16:creationId xmlns:a16="http://schemas.microsoft.com/office/drawing/2014/main" id="{0DB9716C-AD47-8D16-46D7-07BD2CE2B9B1}"/>
                </a:ext>
              </a:extLst>
            </p:cNvPr>
            <p:cNvSpPr/>
            <p:nvPr/>
          </p:nvSpPr>
          <p:spPr>
            <a:xfrm rot="703348">
              <a:off x="10107991" y="3268396"/>
              <a:ext cx="154356" cy="2397641"/>
            </a:xfrm>
            <a:prstGeom prst="rect">
              <a:avLst/>
            </a:prstGeom>
            <a:solidFill>
              <a:schemeClr val="accent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7573E897-70EC-29A1-5467-DB17314EDD7F}"/>
                </a:ext>
              </a:extLst>
            </p:cNvPr>
            <p:cNvSpPr/>
            <p:nvPr/>
          </p:nvSpPr>
          <p:spPr>
            <a:xfrm rot="20702995">
              <a:off x="10922920" y="3228372"/>
              <a:ext cx="179649" cy="2564345"/>
            </a:xfrm>
            <a:prstGeom prst="rect">
              <a:avLst/>
            </a:prstGeom>
            <a:solidFill>
              <a:schemeClr val="accent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extBox 1">
            <a:extLst>
              <a:ext uri="{FF2B5EF4-FFF2-40B4-BE49-F238E27FC236}">
                <a16:creationId xmlns:a16="http://schemas.microsoft.com/office/drawing/2014/main" id="{9C2B84ED-C6D0-BA24-17DB-C8D4AAEF58B9}"/>
              </a:ext>
            </a:extLst>
          </p:cNvPr>
          <p:cNvSpPr txBox="1"/>
          <p:nvPr/>
        </p:nvSpPr>
        <p:spPr>
          <a:xfrm>
            <a:off x="857250" y="487025"/>
            <a:ext cx="11334750" cy="830997"/>
          </a:xfrm>
          <a:prstGeom prst="rect">
            <a:avLst/>
          </a:prstGeom>
          <a:noFill/>
        </p:spPr>
        <p:txBody>
          <a:bodyPr wrap="square" rtlCol="0">
            <a:spAutoFit/>
          </a:bodyPr>
          <a:lstStyle/>
          <a:p>
            <a:pPr rtl="0">
              <a:spcBef>
                <a:spcPts val="0"/>
              </a:spcBef>
              <a:spcAft>
                <a:spcPts val="0"/>
              </a:spcAft>
            </a:pPr>
            <a:r>
              <a:rPr lang="en-US" sz="4800" b="1" u="none" strike="noStrike" dirty="0">
                <a:solidFill>
                  <a:schemeClr val="accent5">
                    <a:lumMod val="75000"/>
                  </a:schemeClr>
                </a:solidFill>
                <a:effectLst/>
                <a:latin typeface="+mj-lt"/>
              </a:rPr>
              <a:t>PEOPLE ARE LIVING LONGER</a:t>
            </a:r>
            <a:endParaRPr lang="en-US" sz="4800" b="1" dirty="0">
              <a:solidFill>
                <a:schemeClr val="accent5">
                  <a:lumMod val="75000"/>
                </a:schemeClr>
              </a:solidFill>
              <a:effectLst/>
              <a:latin typeface="+mj-lt"/>
            </a:endParaRPr>
          </a:p>
        </p:txBody>
      </p:sp>
      <p:sp>
        <p:nvSpPr>
          <p:cNvPr id="4" name="TextBox 3">
            <a:extLst>
              <a:ext uri="{FF2B5EF4-FFF2-40B4-BE49-F238E27FC236}">
                <a16:creationId xmlns:a16="http://schemas.microsoft.com/office/drawing/2014/main" id="{10029AA2-BBCD-C373-14CE-E16FBDE599F8}"/>
              </a:ext>
            </a:extLst>
          </p:cNvPr>
          <p:cNvSpPr txBox="1"/>
          <p:nvPr/>
        </p:nvSpPr>
        <p:spPr>
          <a:xfrm>
            <a:off x="838200" y="5756575"/>
            <a:ext cx="11353800" cy="761362"/>
          </a:xfrm>
          <a:prstGeom prst="rect">
            <a:avLst/>
          </a:prstGeom>
          <a:noFill/>
        </p:spPr>
        <p:txBody>
          <a:bodyPr wrap="square" rtlCol="0" anchor="b">
            <a:spAutoFit/>
          </a:bodyPr>
          <a:lstStyle/>
          <a:p>
            <a:pPr>
              <a:lnSpc>
                <a:spcPct val="80000"/>
              </a:lnSpc>
            </a:pPr>
            <a:r>
              <a:rPr lang="en-US" sz="900" i="1" dirty="0">
                <a:solidFill>
                  <a:schemeClr val="tx1">
                    <a:lumMod val="75000"/>
                    <a:lumOff val="25000"/>
                  </a:schemeClr>
                </a:solidFill>
              </a:rPr>
              <a:t>1 U.S. Census Bureau, 2023 National Data Population Datasets. https://</a:t>
            </a:r>
            <a:r>
              <a:rPr lang="en-US" sz="900" i="1" dirty="0" err="1">
                <a:solidFill>
                  <a:schemeClr val="tx1">
                    <a:lumMod val="75000"/>
                    <a:lumOff val="25000"/>
                  </a:schemeClr>
                </a:solidFill>
              </a:rPr>
              <a:t>www.census.gov</a:t>
            </a:r>
            <a:r>
              <a:rPr lang="en-US" sz="900" i="1" dirty="0">
                <a:solidFill>
                  <a:schemeClr val="tx1">
                    <a:lumMod val="75000"/>
                    <a:lumOff val="25000"/>
                  </a:schemeClr>
                </a:solidFill>
              </a:rPr>
              <a:t>/data/datasets/2023/demo/</a:t>
            </a:r>
            <a:r>
              <a:rPr lang="en-US" sz="900" i="1" dirty="0" err="1">
                <a:solidFill>
                  <a:schemeClr val="tx1">
                    <a:lumMod val="75000"/>
                    <a:lumOff val="25000"/>
                  </a:schemeClr>
                </a:solidFill>
              </a:rPr>
              <a:t>popproj</a:t>
            </a:r>
            <a:r>
              <a:rPr lang="en-US" sz="900" i="1" dirty="0">
                <a:solidFill>
                  <a:schemeClr val="tx1">
                    <a:lumMod val="75000"/>
                    <a:lumOff val="25000"/>
                  </a:schemeClr>
                </a:solidFill>
              </a:rPr>
              <a:t>/2023-popproj.html</a:t>
            </a:r>
            <a:br>
              <a:rPr lang="en-US" sz="900" i="1" dirty="0">
                <a:solidFill>
                  <a:schemeClr val="tx1">
                    <a:lumMod val="75000"/>
                    <a:lumOff val="25000"/>
                  </a:schemeClr>
                </a:solidFill>
              </a:rPr>
            </a:br>
            <a:r>
              <a:rPr lang="en-US" sz="900" i="1" dirty="0">
                <a:solidFill>
                  <a:schemeClr val="tx1">
                    <a:lumMod val="75000"/>
                    <a:lumOff val="25000"/>
                  </a:schemeClr>
                </a:solidFill>
              </a:rPr>
              <a:t>2 National Center for Health Statistics, U.S. Fertility Rate Drops to Another Historic Low. https://</a:t>
            </a:r>
            <a:r>
              <a:rPr lang="en-US" sz="900" i="1" dirty="0" err="1">
                <a:solidFill>
                  <a:schemeClr val="tx1">
                    <a:lumMod val="75000"/>
                    <a:lumOff val="25000"/>
                  </a:schemeClr>
                </a:solidFill>
              </a:rPr>
              <a:t>www.cdc.gov</a:t>
            </a:r>
            <a:r>
              <a:rPr lang="en-US" sz="900" i="1" dirty="0">
                <a:solidFill>
                  <a:schemeClr val="tx1">
                    <a:lumMod val="75000"/>
                    <a:lumOff val="25000"/>
                  </a:schemeClr>
                </a:solidFill>
              </a:rPr>
              <a:t>/</a:t>
            </a:r>
            <a:r>
              <a:rPr lang="en-US" sz="900" i="1" dirty="0" err="1">
                <a:solidFill>
                  <a:schemeClr val="tx1">
                    <a:lumMod val="75000"/>
                    <a:lumOff val="25000"/>
                  </a:schemeClr>
                </a:solidFill>
              </a:rPr>
              <a:t>nchs</a:t>
            </a:r>
            <a:r>
              <a:rPr lang="en-US" sz="900" i="1" dirty="0">
                <a:solidFill>
                  <a:schemeClr val="tx1">
                    <a:lumMod val="75000"/>
                    <a:lumOff val="25000"/>
                  </a:schemeClr>
                </a:solidFill>
              </a:rPr>
              <a:t>/pressroom/</a:t>
            </a:r>
            <a:r>
              <a:rPr lang="en-US" sz="900" i="1" dirty="0" err="1">
                <a:solidFill>
                  <a:schemeClr val="tx1">
                    <a:lumMod val="75000"/>
                    <a:lumOff val="25000"/>
                  </a:schemeClr>
                </a:solidFill>
              </a:rPr>
              <a:t>nchs_press_releases</a:t>
            </a:r>
            <a:r>
              <a:rPr lang="en-US" sz="900" i="1" dirty="0">
                <a:solidFill>
                  <a:schemeClr val="tx1">
                    <a:lumMod val="75000"/>
                    <a:lumOff val="25000"/>
                  </a:schemeClr>
                </a:solidFill>
              </a:rPr>
              <a:t>/2024/20240525.htm</a:t>
            </a:r>
          </a:p>
          <a:p>
            <a:pPr>
              <a:lnSpc>
                <a:spcPct val="80000"/>
              </a:lnSpc>
            </a:pPr>
            <a:r>
              <a:rPr lang="en-US" sz="900" i="1" dirty="0">
                <a:solidFill>
                  <a:schemeClr val="tx1">
                    <a:lumMod val="75000"/>
                    <a:lumOff val="25000"/>
                  </a:schemeClr>
                </a:solidFill>
              </a:rPr>
              <a:t>3 U.S. Census Bureau, Census Bureau Releases New Estimates on Families and Living Arrangements. https://</a:t>
            </a:r>
            <a:r>
              <a:rPr lang="en-US" sz="900" i="1" dirty="0" err="1">
                <a:solidFill>
                  <a:schemeClr val="tx1">
                    <a:lumMod val="75000"/>
                    <a:lumOff val="25000"/>
                  </a:schemeClr>
                </a:solidFill>
              </a:rPr>
              <a:t>www.census.gov</a:t>
            </a:r>
            <a:r>
              <a:rPr lang="en-US" sz="900" i="1" dirty="0">
                <a:solidFill>
                  <a:schemeClr val="tx1">
                    <a:lumMod val="75000"/>
                    <a:lumOff val="25000"/>
                  </a:schemeClr>
                </a:solidFill>
              </a:rPr>
              <a:t>/newsroom/press-releases/2024/families-living-</a:t>
            </a:r>
            <a:r>
              <a:rPr lang="en-US" sz="900" i="1" dirty="0" err="1">
                <a:solidFill>
                  <a:schemeClr val="tx1">
                    <a:lumMod val="75000"/>
                    <a:lumOff val="25000"/>
                  </a:schemeClr>
                </a:solidFill>
              </a:rPr>
              <a:t>arrangements.html</a:t>
            </a:r>
            <a:endParaRPr lang="en-US" sz="900" i="1" dirty="0">
              <a:solidFill>
                <a:schemeClr val="tx1">
                  <a:lumMod val="75000"/>
                  <a:lumOff val="25000"/>
                </a:schemeClr>
              </a:solidFill>
            </a:endParaRPr>
          </a:p>
          <a:p>
            <a:pPr>
              <a:lnSpc>
                <a:spcPct val="80000"/>
              </a:lnSpc>
            </a:pPr>
            <a:r>
              <a:rPr lang="en-US" sz="900" i="1" dirty="0">
                <a:solidFill>
                  <a:schemeClr val="tx1">
                    <a:lumMod val="75000"/>
                    <a:lumOff val="25000"/>
                  </a:schemeClr>
                </a:solidFill>
              </a:rPr>
              <a:t>4 Centers for Medicare &amp; Medicaid Services, NHE Fact Sheet 2022. https://</a:t>
            </a:r>
            <a:r>
              <a:rPr lang="en-US" sz="900" i="1" dirty="0" err="1">
                <a:solidFill>
                  <a:schemeClr val="tx1">
                    <a:lumMod val="75000"/>
                    <a:lumOff val="25000"/>
                  </a:schemeClr>
                </a:solidFill>
              </a:rPr>
              <a:t>www.cms.gov</a:t>
            </a:r>
            <a:r>
              <a:rPr lang="en-US" sz="900" i="1" dirty="0">
                <a:solidFill>
                  <a:schemeClr val="tx1">
                    <a:lumMod val="75000"/>
                    <a:lumOff val="25000"/>
                  </a:schemeClr>
                </a:solidFill>
              </a:rPr>
              <a:t>/data-research/statistics-trends-and-reports/national-health-expenditure-data/</a:t>
            </a:r>
            <a:r>
              <a:rPr lang="en-US" sz="900" i="1" dirty="0" err="1">
                <a:solidFill>
                  <a:schemeClr val="tx1">
                    <a:lumMod val="75000"/>
                    <a:lumOff val="25000"/>
                  </a:schemeClr>
                </a:solidFill>
              </a:rPr>
              <a:t>nhe</a:t>
            </a:r>
            <a:r>
              <a:rPr lang="en-US" sz="900" i="1" dirty="0">
                <a:solidFill>
                  <a:schemeClr val="tx1">
                    <a:lumMod val="75000"/>
                    <a:lumOff val="25000"/>
                  </a:schemeClr>
                </a:solidFill>
              </a:rPr>
              <a:t>-fact-sheet</a:t>
            </a:r>
          </a:p>
          <a:p>
            <a:pPr>
              <a:lnSpc>
                <a:spcPct val="80000"/>
              </a:lnSpc>
            </a:pPr>
            <a:r>
              <a:rPr lang="en-US" sz="900" i="1" dirty="0">
                <a:solidFill>
                  <a:schemeClr val="tx1">
                    <a:lumMod val="75000"/>
                    <a:lumOff val="25000"/>
                  </a:schemeClr>
                </a:solidFill>
              </a:rPr>
              <a:t>5 Neither World Financial Group Insurance Agency, LLC, its affiliated companies, nor its agents may provide tax or legal advice.  Anyone to whom this material is promoted, marketed, or recommended should consult with and rely on their own independent tax and legal professional regarding their particular situation and the concepts presented herein.</a:t>
            </a:r>
          </a:p>
        </p:txBody>
      </p:sp>
      <p:sp>
        <p:nvSpPr>
          <p:cNvPr id="3" name="TextBox 2">
            <a:extLst>
              <a:ext uri="{FF2B5EF4-FFF2-40B4-BE49-F238E27FC236}">
                <a16:creationId xmlns:a16="http://schemas.microsoft.com/office/drawing/2014/main" id="{0D242E0B-EAA5-C835-8FBE-B25B976D59D8}"/>
              </a:ext>
            </a:extLst>
          </p:cNvPr>
          <p:cNvSpPr txBox="1"/>
          <p:nvPr/>
        </p:nvSpPr>
        <p:spPr>
          <a:xfrm>
            <a:off x="857250" y="1249334"/>
            <a:ext cx="6898430" cy="3477875"/>
          </a:xfrm>
          <a:prstGeom prst="rect">
            <a:avLst/>
          </a:prstGeom>
          <a:noFill/>
        </p:spPr>
        <p:txBody>
          <a:bodyPr wrap="square" rtlCol="0">
            <a:spAutoFit/>
          </a:bodyPr>
          <a:lstStyle/>
          <a:p>
            <a:pPr rtl="0">
              <a:spcBef>
                <a:spcPts val="0"/>
              </a:spcBef>
              <a:spcAft>
                <a:spcPts val="0"/>
              </a:spcAft>
            </a:pPr>
            <a:r>
              <a:rPr lang="en-US" sz="2800" u="none" strike="noStrike" dirty="0">
                <a:solidFill>
                  <a:schemeClr val="tx1">
                    <a:lumMod val="75000"/>
                    <a:lumOff val="25000"/>
                  </a:schemeClr>
                </a:solidFill>
                <a:effectLst/>
              </a:rPr>
              <a:t>Challenges in an aging world:</a:t>
            </a:r>
            <a:endParaRPr lang="en-US" sz="2400" u="none" strike="noStrike" dirty="0">
              <a:solidFill>
                <a:schemeClr val="tx1">
                  <a:lumMod val="75000"/>
                  <a:lumOff val="25000"/>
                </a:schemeClr>
              </a:solidFill>
              <a:effectLst/>
            </a:endParaRPr>
          </a:p>
          <a:p>
            <a:pPr marL="342900" indent="-342900">
              <a:buClr>
                <a:srgbClr val="5397BB"/>
              </a:buClr>
              <a:buSzPct val="110000"/>
              <a:buFont typeface="Wingdings" pitchFamily="2" charset="2"/>
              <a:buChar char="§"/>
            </a:pPr>
            <a:r>
              <a:rPr lang="en-US" sz="2400" u="none" strike="noStrike" dirty="0">
                <a:solidFill>
                  <a:schemeClr val="tx1">
                    <a:lumMod val="75000"/>
                    <a:lumOff val="25000"/>
                  </a:schemeClr>
                </a:solidFill>
                <a:effectLst/>
              </a:rPr>
              <a:t>Lower birth rates</a:t>
            </a:r>
            <a:r>
              <a:rPr lang="en-US" u="none" strike="noStrike" baseline="30000" dirty="0">
                <a:solidFill>
                  <a:schemeClr val="tx1">
                    <a:lumMod val="75000"/>
                    <a:lumOff val="25000"/>
                  </a:schemeClr>
                </a:solidFill>
                <a:effectLst/>
              </a:rPr>
              <a:t>2</a:t>
            </a:r>
            <a:endParaRPr lang="en-US" sz="2400" u="none" strike="noStrike" baseline="30000" dirty="0">
              <a:solidFill>
                <a:schemeClr val="tx1">
                  <a:lumMod val="75000"/>
                  <a:lumOff val="25000"/>
                </a:schemeClr>
              </a:solidFill>
              <a:effectLst/>
            </a:endParaRPr>
          </a:p>
          <a:p>
            <a:pPr marL="342900" indent="-342900">
              <a:buClr>
                <a:srgbClr val="5397BB"/>
              </a:buClr>
              <a:buSzPct val="110000"/>
              <a:buFont typeface="Wingdings" pitchFamily="2" charset="2"/>
              <a:buChar char="§"/>
            </a:pPr>
            <a:r>
              <a:rPr lang="en-US" sz="2400" u="none" strike="noStrike" dirty="0">
                <a:solidFill>
                  <a:schemeClr val="tx1">
                    <a:lumMod val="75000"/>
                    <a:lumOff val="25000"/>
                  </a:schemeClr>
                </a:solidFill>
                <a:effectLst/>
              </a:rPr>
              <a:t>More single parents</a:t>
            </a:r>
            <a:r>
              <a:rPr lang="en-US" u="none" strike="noStrike" baseline="30000" dirty="0">
                <a:solidFill>
                  <a:schemeClr val="tx1">
                    <a:lumMod val="75000"/>
                    <a:lumOff val="25000"/>
                  </a:schemeClr>
                </a:solidFill>
                <a:effectLst/>
              </a:rPr>
              <a:t>3</a:t>
            </a:r>
            <a:endParaRPr lang="en-US" sz="2400" u="none" strike="noStrike" baseline="30000" dirty="0">
              <a:solidFill>
                <a:schemeClr val="tx1">
                  <a:lumMod val="75000"/>
                  <a:lumOff val="25000"/>
                </a:schemeClr>
              </a:solidFill>
              <a:effectLst/>
            </a:endParaRPr>
          </a:p>
          <a:p>
            <a:pPr marL="342900" indent="-342900">
              <a:buClr>
                <a:srgbClr val="5397BB"/>
              </a:buClr>
              <a:buSzPct val="110000"/>
              <a:buFont typeface="Wingdings" pitchFamily="2" charset="2"/>
              <a:buChar char="§"/>
            </a:pPr>
            <a:r>
              <a:rPr lang="en-US" sz="2400" u="none" strike="noStrike" dirty="0">
                <a:solidFill>
                  <a:schemeClr val="tx1">
                    <a:lumMod val="75000"/>
                    <a:lumOff val="25000"/>
                  </a:schemeClr>
                </a:solidFill>
                <a:effectLst/>
              </a:rPr>
              <a:t>Increasing health concerns</a:t>
            </a:r>
            <a:r>
              <a:rPr lang="en-US" u="none" strike="noStrike" baseline="30000" dirty="0">
                <a:solidFill>
                  <a:schemeClr val="tx1">
                    <a:lumMod val="75000"/>
                    <a:lumOff val="25000"/>
                  </a:schemeClr>
                </a:solidFill>
                <a:effectLst/>
              </a:rPr>
              <a:t>4</a:t>
            </a:r>
            <a:endParaRPr lang="en-US" sz="2400" u="none" strike="noStrike" baseline="30000" dirty="0">
              <a:solidFill>
                <a:schemeClr val="tx1">
                  <a:lumMod val="75000"/>
                  <a:lumOff val="25000"/>
                </a:schemeClr>
              </a:solidFill>
              <a:effectLst/>
            </a:endParaRPr>
          </a:p>
          <a:p>
            <a:pPr marL="342900" indent="-342900">
              <a:buClr>
                <a:srgbClr val="5397BB"/>
              </a:buClr>
              <a:buSzPct val="110000"/>
              <a:buFont typeface="Wingdings" pitchFamily="2" charset="2"/>
              <a:buChar char="§"/>
            </a:pPr>
            <a:r>
              <a:rPr lang="en-US" sz="2400" u="none" strike="noStrike" dirty="0">
                <a:solidFill>
                  <a:schemeClr val="tx1">
                    <a:lumMod val="75000"/>
                    <a:lumOff val="25000"/>
                  </a:schemeClr>
                </a:solidFill>
                <a:effectLst/>
              </a:rPr>
              <a:t>Appropriate housing and supervision</a:t>
            </a:r>
          </a:p>
          <a:p>
            <a:pPr marL="342900" indent="-342900">
              <a:buClr>
                <a:srgbClr val="5397BB"/>
              </a:buClr>
              <a:buSzPct val="110000"/>
              <a:buFont typeface="Wingdings" pitchFamily="2" charset="2"/>
              <a:buChar char="§"/>
            </a:pPr>
            <a:r>
              <a:rPr lang="en-US" sz="2400" u="none" strike="noStrike" dirty="0">
                <a:solidFill>
                  <a:schemeClr val="tx1">
                    <a:lumMod val="75000"/>
                    <a:lumOff val="25000"/>
                  </a:schemeClr>
                </a:solidFill>
                <a:effectLst/>
              </a:rPr>
              <a:t>Transportation, mobility</a:t>
            </a:r>
          </a:p>
          <a:p>
            <a:pPr marL="342900" indent="-342900">
              <a:buClr>
                <a:srgbClr val="5397BB"/>
              </a:buClr>
              <a:buSzPct val="110000"/>
              <a:buFont typeface="Wingdings" pitchFamily="2" charset="2"/>
              <a:buChar char="§"/>
            </a:pPr>
            <a:r>
              <a:rPr lang="en-US" sz="2400" u="none" strike="noStrike" dirty="0">
                <a:solidFill>
                  <a:schemeClr val="tx1">
                    <a:lumMod val="75000"/>
                    <a:lumOff val="25000"/>
                  </a:schemeClr>
                </a:solidFill>
                <a:effectLst/>
              </a:rPr>
              <a:t>Wealth transfer, health directives</a:t>
            </a:r>
          </a:p>
          <a:p>
            <a:pPr marL="342900" indent="-342900">
              <a:buClr>
                <a:srgbClr val="5397BB"/>
              </a:buClr>
              <a:buSzPct val="110000"/>
              <a:buFont typeface="Wingdings" pitchFamily="2" charset="2"/>
              <a:buChar char="§"/>
            </a:pPr>
            <a:r>
              <a:rPr lang="en-US" sz="2400" u="none" strike="noStrike" dirty="0">
                <a:solidFill>
                  <a:schemeClr val="tx1">
                    <a:lumMod val="75000"/>
                    <a:lumOff val="25000"/>
                  </a:schemeClr>
                </a:solidFill>
                <a:effectLst/>
              </a:rPr>
              <a:t>Financial security: S</a:t>
            </a:r>
            <a:r>
              <a:rPr lang="en-US" sz="2400" dirty="0">
                <a:solidFill>
                  <a:schemeClr val="tx1">
                    <a:lumMod val="75000"/>
                    <a:lumOff val="25000"/>
                  </a:schemeClr>
                </a:solidFill>
              </a:rPr>
              <a:t>ocial Security, </a:t>
            </a:r>
            <a:br>
              <a:rPr lang="en-US" sz="2400" u="none" strike="noStrike" dirty="0">
                <a:solidFill>
                  <a:schemeClr val="tx1">
                    <a:lumMod val="75000"/>
                    <a:lumOff val="25000"/>
                  </a:schemeClr>
                </a:solidFill>
                <a:effectLst/>
              </a:rPr>
            </a:br>
            <a:r>
              <a:rPr lang="en-US" sz="2400" u="none" strike="noStrike" dirty="0">
                <a:solidFill>
                  <a:schemeClr val="tx1">
                    <a:lumMod val="75000"/>
                    <a:lumOff val="25000"/>
                  </a:schemeClr>
                </a:solidFill>
                <a:effectLst/>
              </a:rPr>
              <a:t>savings, taxes</a:t>
            </a:r>
            <a:r>
              <a:rPr lang="en-US" u="none" strike="noStrike" baseline="30000" dirty="0">
                <a:solidFill>
                  <a:schemeClr val="tx1">
                    <a:lumMod val="75000"/>
                    <a:lumOff val="25000"/>
                  </a:schemeClr>
                </a:solidFill>
                <a:effectLst/>
              </a:rPr>
              <a:t>5</a:t>
            </a:r>
            <a:endParaRPr lang="en-US" sz="2400" u="none" strike="noStrike" baseline="30000" dirty="0">
              <a:solidFill>
                <a:schemeClr val="tx1">
                  <a:lumMod val="75000"/>
                  <a:lumOff val="25000"/>
                </a:schemeClr>
              </a:solidFill>
              <a:effectLst/>
            </a:endParaRPr>
          </a:p>
        </p:txBody>
      </p:sp>
      <p:sp>
        <p:nvSpPr>
          <p:cNvPr id="6" name="TextBox 5">
            <a:extLst>
              <a:ext uri="{FF2B5EF4-FFF2-40B4-BE49-F238E27FC236}">
                <a16:creationId xmlns:a16="http://schemas.microsoft.com/office/drawing/2014/main" id="{E9701CB7-7F60-8AF4-F52B-59A4B693A3F5}"/>
              </a:ext>
            </a:extLst>
          </p:cNvPr>
          <p:cNvSpPr txBox="1"/>
          <p:nvPr/>
        </p:nvSpPr>
        <p:spPr>
          <a:xfrm>
            <a:off x="562035" y="4703459"/>
            <a:ext cx="6898430" cy="954107"/>
          </a:xfrm>
          <a:prstGeom prst="rect">
            <a:avLst/>
          </a:prstGeom>
          <a:noFill/>
        </p:spPr>
        <p:txBody>
          <a:bodyPr wrap="square">
            <a:spAutoFit/>
          </a:bodyPr>
          <a:lstStyle/>
          <a:p>
            <a:pPr algn="ctr" rtl="0">
              <a:spcBef>
                <a:spcPts val="0"/>
              </a:spcBef>
              <a:spcAft>
                <a:spcPts val="0"/>
              </a:spcAft>
            </a:pPr>
            <a:r>
              <a:rPr lang="en-US" sz="2800" b="1" i="1" u="none" strike="noStrike" dirty="0">
                <a:solidFill>
                  <a:schemeClr val="tx1">
                    <a:lumMod val="75000"/>
                    <a:lumOff val="25000"/>
                  </a:schemeClr>
                </a:solidFill>
                <a:effectLst/>
              </a:rPr>
              <a:t>Are you too busy during the first half of your life to prepare for the second half?</a:t>
            </a:r>
          </a:p>
        </p:txBody>
      </p:sp>
      <p:graphicFrame>
        <p:nvGraphicFramePr>
          <p:cNvPr id="5" name="Table 4">
            <a:extLst>
              <a:ext uri="{FF2B5EF4-FFF2-40B4-BE49-F238E27FC236}">
                <a16:creationId xmlns:a16="http://schemas.microsoft.com/office/drawing/2014/main" id="{5D52E940-532D-7A95-4FF4-6201044D1364}"/>
              </a:ext>
            </a:extLst>
          </p:cNvPr>
          <p:cNvGraphicFramePr>
            <a:graphicFrameLocks noGrp="1"/>
          </p:cNvGraphicFramePr>
          <p:nvPr>
            <p:extLst>
              <p:ext uri="{D42A27DB-BD31-4B8C-83A1-F6EECF244321}">
                <p14:modId xmlns:p14="http://schemas.microsoft.com/office/powerpoint/2010/main" val="791058858"/>
              </p:ext>
            </p:extLst>
          </p:nvPr>
        </p:nvGraphicFramePr>
        <p:xfrm>
          <a:off x="6690539" y="1384430"/>
          <a:ext cx="4927180" cy="1672718"/>
        </p:xfrm>
        <a:graphic>
          <a:graphicData uri="http://schemas.openxmlformats.org/drawingml/2006/table">
            <a:tbl>
              <a:tblPr firstRow="1" bandRow="1">
                <a:tableStyleId>{7DF18680-E054-41AD-8BC1-D1AEF772440D}</a:tableStyleId>
              </a:tblPr>
              <a:tblGrid>
                <a:gridCol w="1231795">
                  <a:extLst>
                    <a:ext uri="{9D8B030D-6E8A-4147-A177-3AD203B41FA5}">
                      <a16:colId xmlns:a16="http://schemas.microsoft.com/office/drawing/2014/main" val="3936421062"/>
                    </a:ext>
                  </a:extLst>
                </a:gridCol>
                <a:gridCol w="1231795">
                  <a:extLst>
                    <a:ext uri="{9D8B030D-6E8A-4147-A177-3AD203B41FA5}">
                      <a16:colId xmlns:a16="http://schemas.microsoft.com/office/drawing/2014/main" val="2424283837"/>
                    </a:ext>
                  </a:extLst>
                </a:gridCol>
                <a:gridCol w="1231795">
                  <a:extLst>
                    <a:ext uri="{9D8B030D-6E8A-4147-A177-3AD203B41FA5}">
                      <a16:colId xmlns:a16="http://schemas.microsoft.com/office/drawing/2014/main" val="276892402"/>
                    </a:ext>
                  </a:extLst>
                </a:gridCol>
                <a:gridCol w="1231795">
                  <a:extLst>
                    <a:ext uri="{9D8B030D-6E8A-4147-A177-3AD203B41FA5}">
                      <a16:colId xmlns:a16="http://schemas.microsoft.com/office/drawing/2014/main" val="492512868"/>
                    </a:ext>
                  </a:extLst>
                </a:gridCol>
              </a:tblGrid>
              <a:tr h="180900">
                <a:tc gridSpan="4">
                  <a:txBody>
                    <a:bodyPr/>
                    <a:lstStyle/>
                    <a:p>
                      <a:pPr>
                        <a:lnSpc>
                          <a:spcPct val="80000"/>
                        </a:lnSpc>
                      </a:pPr>
                      <a:r>
                        <a:rPr lang="en-US" sz="2000" dirty="0">
                          <a:solidFill>
                            <a:schemeClr val="bg1"/>
                          </a:solidFill>
                        </a:rPr>
                        <a:t>TOTAL LIFE EXPECTANCY AT BIRTH</a:t>
                      </a:r>
                      <a:r>
                        <a:rPr lang="en-US" sz="2000" b="0" baseline="30000" dirty="0">
                          <a:solidFill>
                            <a:schemeClr val="bg1"/>
                          </a:solidFill>
                        </a:rPr>
                        <a:t>1</a:t>
                      </a:r>
                    </a:p>
                  </a:txBody>
                  <a:tcPr/>
                </a:tc>
                <a:tc hMerge="1">
                  <a:txBody>
                    <a:bodyPr/>
                    <a:lstStyle/>
                    <a:p>
                      <a:endParaRPr lang="en-US" dirty="0"/>
                    </a:p>
                  </a:txBody>
                  <a:tcPr>
                    <a:noFill/>
                  </a:tcPr>
                </a:tc>
                <a:tc hMerge="1">
                  <a:txBody>
                    <a:bodyPr/>
                    <a:lstStyle/>
                    <a:p>
                      <a:endParaRPr lang="en-US" dirty="0"/>
                    </a:p>
                  </a:txBody>
                  <a:tcPr>
                    <a:noFill/>
                  </a:tcPr>
                </a:tc>
                <a:tc hMerge="1">
                  <a:txBody>
                    <a:bodyPr/>
                    <a:lstStyle/>
                    <a:p>
                      <a:endParaRPr lang="en-US" dirty="0"/>
                    </a:p>
                  </a:txBody>
                  <a:tcPr>
                    <a:noFill/>
                  </a:tcPr>
                </a:tc>
                <a:extLst>
                  <a:ext uri="{0D108BD9-81ED-4DB2-BD59-A6C34878D82A}">
                    <a16:rowId xmlns:a16="http://schemas.microsoft.com/office/drawing/2014/main" val="1952867557"/>
                  </a:ext>
                </a:extLst>
              </a:tr>
              <a:tr h="180900">
                <a:tc>
                  <a:txBody>
                    <a:bodyPr/>
                    <a:lstStyle/>
                    <a:p>
                      <a:pPr>
                        <a:lnSpc>
                          <a:spcPct val="80000"/>
                        </a:lnSpc>
                      </a:pPr>
                      <a:endParaRPr lang="en-US" sz="2000" dirty="0">
                        <a:solidFill>
                          <a:schemeClr val="tx1">
                            <a:lumMod val="75000"/>
                            <a:lumOff val="25000"/>
                          </a:schemeClr>
                        </a:solidFill>
                      </a:endParaRPr>
                    </a:p>
                  </a:txBody>
                  <a:tcPr/>
                </a:tc>
                <a:tc>
                  <a:txBody>
                    <a:bodyPr/>
                    <a:lstStyle/>
                    <a:p>
                      <a:pPr algn="r">
                        <a:lnSpc>
                          <a:spcPct val="80000"/>
                        </a:lnSpc>
                      </a:pPr>
                      <a:r>
                        <a:rPr lang="en-US" sz="2000" b="1" dirty="0">
                          <a:solidFill>
                            <a:schemeClr val="tx1">
                              <a:lumMod val="75000"/>
                              <a:lumOff val="25000"/>
                            </a:schemeClr>
                          </a:solidFill>
                        </a:rPr>
                        <a:t>2023</a:t>
                      </a:r>
                    </a:p>
                  </a:txBody>
                  <a:tcPr/>
                </a:tc>
                <a:tc>
                  <a:txBody>
                    <a:bodyPr/>
                    <a:lstStyle/>
                    <a:p>
                      <a:pPr algn="r">
                        <a:lnSpc>
                          <a:spcPct val="80000"/>
                        </a:lnSpc>
                      </a:pPr>
                      <a:r>
                        <a:rPr lang="en-US" sz="2000" b="1" dirty="0">
                          <a:solidFill>
                            <a:schemeClr val="tx1">
                              <a:lumMod val="75000"/>
                              <a:lumOff val="25000"/>
                            </a:schemeClr>
                          </a:solidFill>
                        </a:rPr>
                        <a:t>2030</a:t>
                      </a:r>
                    </a:p>
                  </a:txBody>
                  <a:tcPr/>
                </a:tc>
                <a:tc>
                  <a:txBody>
                    <a:bodyPr/>
                    <a:lstStyle/>
                    <a:p>
                      <a:pPr algn="r">
                        <a:lnSpc>
                          <a:spcPct val="80000"/>
                        </a:lnSpc>
                      </a:pPr>
                      <a:r>
                        <a:rPr lang="en-US" sz="2000" b="1" dirty="0">
                          <a:solidFill>
                            <a:schemeClr val="tx1">
                              <a:lumMod val="75000"/>
                              <a:lumOff val="25000"/>
                            </a:schemeClr>
                          </a:solidFill>
                        </a:rPr>
                        <a:t>2060</a:t>
                      </a:r>
                    </a:p>
                  </a:txBody>
                  <a:tcPr/>
                </a:tc>
                <a:extLst>
                  <a:ext uri="{0D108BD9-81ED-4DB2-BD59-A6C34878D82A}">
                    <a16:rowId xmlns:a16="http://schemas.microsoft.com/office/drawing/2014/main" val="648642476"/>
                  </a:ext>
                </a:extLst>
              </a:tr>
              <a:tr h="180900">
                <a:tc>
                  <a:txBody>
                    <a:bodyPr/>
                    <a:lstStyle/>
                    <a:p>
                      <a:pPr algn="r">
                        <a:lnSpc>
                          <a:spcPct val="80000"/>
                        </a:lnSpc>
                      </a:pPr>
                      <a:r>
                        <a:rPr lang="en-US" sz="2000" b="1" dirty="0">
                          <a:solidFill>
                            <a:schemeClr val="tx1">
                              <a:lumMod val="75000"/>
                              <a:lumOff val="25000"/>
                            </a:schemeClr>
                          </a:solidFill>
                        </a:rPr>
                        <a:t>TOTAL</a:t>
                      </a:r>
                    </a:p>
                  </a:txBody>
                  <a:tcPr/>
                </a:tc>
                <a:tc>
                  <a:txBody>
                    <a:bodyPr/>
                    <a:lstStyle/>
                    <a:p>
                      <a:pPr algn="r">
                        <a:lnSpc>
                          <a:spcPct val="80000"/>
                        </a:lnSpc>
                      </a:pPr>
                      <a:r>
                        <a:rPr lang="en-US" sz="2000" b="1" dirty="0">
                          <a:solidFill>
                            <a:schemeClr val="tx1">
                              <a:lumMod val="75000"/>
                              <a:lumOff val="25000"/>
                            </a:schemeClr>
                          </a:solidFill>
                        </a:rPr>
                        <a:t>79.8</a:t>
                      </a:r>
                    </a:p>
                  </a:txBody>
                  <a:tcPr/>
                </a:tc>
                <a:tc>
                  <a:txBody>
                    <a:bodyPr/>
                    <a:lstStyle/>
                    <a:p>
                      <a:pPr algn="r">
                        <a:lnSpc>
                          <a:spcPct val="80000"/>
                        </a:lnSpc>
                      </a:pPr>
                      <a:r>
                        <a:rPr lang="en-US" sz="2000" b="1" dirty="0">
                          <a:solidFill>
                            <a:schemeClr val="tx1">
                              <a:lumMod val="75000"/>
                              <a:lumOff val="25000"/>
                            </a:schemeClr>
                          </a:solidFill>
                        </a:rPr>
                        <a:t>80.7</a:t>
                      </a:r>
                    </a:p>
                  </a:txBody>
                  <a:tcPr/>
                </a:tc>
                <a:tc>
                  <a:txBody>
                    <a:bodyPr/>
                    <a:lstStyle/>
                    <a:p>
                      <a:pPr algn="r">
                        <a:lnSpc>
                          <a:spcPct val="80000"/>
                        </a:lnSpc>
                      </a:pPr>
                      <a:r>
                        <a:rPr lang="en-US" sz="2000" b="1" dirty="0">
                          <a:solidFill>
                            <a:schemeClr val="tx1">
                              <a:lumMod val="75000"/>
                              <a:lumOff val="25000"/>
                            </a:schemeClr>
                          </a:solidFill>
                        </a:rPr>
                        <a:t>84.3</a:t>
                      </a:r>
                    </a:p>
                  </a:txBody>
                  <a:tcPr/>
                </a:tc>
                <a:extLst>
                  <a:ext uri="{0D108BD9-81ED-4DB2-BD59-A6C34878D82A}">
                    <a16:rowId xmlns:a16="http://schemas.microsoft.com/office/drawing/2014/main" val="2346798380"/>
                  </a:ext>
                </a:extLst>
              </a:tr>
              <a:tr h="180900">
                <a:tc>
                  <a:txBody>
                    <a:bodyPr/>
                    <a:lstStyle/>
                    <a:p>
                      <a:pPr algn="r">
                        <a:lnSpc>
                          <a:spcPct val="80000"/>
                        </a:lnSpc>
                      </a:pPr>
                      <a:r>
                        <a:rPr lang="en-US" sz="1800" dirty="0">
                          <a:solidFill>
                            <a:schemeClr val="tx1">
                              <a:lumMod val="75000"/>
                              <a:lumOff val="25000"/>
                            </a:schemeClr>
                          </a:solidFill>
                        </a:rPr>
                        <a:t>Males</a:t>
                      </a:r>
                    </a:p>
                  </a:txBody>
                  <a:tcPr/>
                </a:tc>
                <a:tc>
                  <a:txBody>
                    <a:bodyPr/>
                    <a:lstStyle/>
                    <a:p>
                      <a:pPr algn="r">
                        <a:lnSpc>
                          <a:spcPct val="80000"/>
                        </a:lnSpc>
                      </a:pPr>
                      <a:r>
                        <a:rPr lang="en-US" sz="1800" dirty="0">
                          <a:solidFill>
                            <a:schemeClr val="tx1">
                              <a:lumMod val="75000"/>
                              <a:lumOff val="25000"/>
                            </a:schemeClr>
                          </a:solidFill>
                        </a:rPr>
                        <a:t>77.3</a:t>
                      </a:r>
                    </a:p>
                  </a:txBody>
                  <a:tcPr/>
                </a:tc>
                <a:tc>
                  <a:txBody>
                    <a:bodyPr/>
                    <a:lstStyle/>
                    <a:p>
                      <a:pPr algn="r">
                        <a:lnSpc>
                          <a:spcPct val="80000"/>
                        </a:lnSpc>
                      </a:pPr>
                      <a:r>
                        <a:rPr lang="en-US" sz="1800" dirty="0">
                          <a:solidFill>
                            <a:schemeClr val="tx1">
                              <a:lumMod val="75000"/>
                              <a:lumOff val="25000"/>
                            </a:schemeClr>
                          </a:solidFill>
                        </a:rPr>
                        <a:t>78.5</a:t>
                      </a:r>
                    </a:p>
                  </a:txBody>
                  <a:tcPr/>
                </a:tc>
                <a:tc>
                  <a:txBody>
                    <a:bodyPr/>
                    <a:lstStyle/>
                    <a:p>
                      <a:pPr algn="r">
                        <a:lnSpc>
                          <a:spcPct val="80000"/>
                        </a:lnSpc>
                      </a:pPr>
                      <a:r>
                        <a:rPr lang="en-US" sz="1800" dirty="0">
                          <a:solidFill>
                            <a:schemeClr val="tx1">
                              <a:lumMod val="75000"/>
                              <a:lumOff val="25000"/>
                            </a:schemeClr>
                          </a:solidFill>
                        </a:rPr>
                        <a:t>82.5</a:t>
                      </a:r>
                    </a:p>
                  </a:txBody>
                  <a:tcPr/>
                </a:tc>
                <a:extLst>
                  <a:ext uri="{0D108BD9-81ED-4DB2-BD59-A6C34878D82A}">
                    <a16:rowId xmlns:a16="http://schemas.microsoft.com/office/drawing/2014/main" val="3227145235"/>
                  </a:ext>
                </a:extLst>
              </a:tr>
              <a:tr h="180900">
                <a:tc>
                  <a:txBody>
                    <a:bodyPr/>
                    <a:lstStyle/>
                    <a:p>
                      <a:pPr algn="r">
                        <a:lnSpc>
                          <a:spcPct val="80000"/>
                        </a:lnSpc>
                      </a:pPr>
                      <a:r>
                        <a:rPr lang="en-US" sz="1800" dirty="0">
                          <a:solidFill>
                            <a:schemeClr val="tx1">
                              <a:lumMod val="75000"/>
                              <a:lumOff val="25000"/>
                            </a:schemeClr>
                          </a:solidFill>
                        </a:rPr>
                        <a:t>Females</a:t>
                      </a:r>
                    </a:p>
                  </a:txBody>
                  <a:tcPr/>
                </a:tc>
                <a:tc>
                  <a:txBody>
                    <a:bodyPr/>
                    <a:lstStyle/>
                    <a:p>
                      <a:pPr algn="r">
                        <a:lnSpc>
                          <a:spcPct val="80000"/>
                        </a:lnSpc>
                      </a:pPr>
                      <a:r>
                        <a:rPr lang="en-US" sz="1800" dirty="0">
                          <a:solidFill>
                            <a:schemeClr val="tx1">
                              <a:lumMod val="75000"/>
                              <a:lumOff val="25000"/>
                            </a:schemeClr>
                          </a:solidFill>
                        </a:rPr>
                        <a:t>82.2</a:t>
                      </a:r>
                    </a:p>
                  </a:txBody>
                  <a:tcPr/>
                </a:tc>
                <a:tc>
                  <a:txBody>
                    <a:bodyPr/>
                    <a:lstStyle/>
                    <a:p>
                      <a:pPr algn="r">
                        <a:lnSpc>
                          <a:spcPct val="80000"/>
                        </a:lnSpc>
                      </a:pPr>
                      <a:r>
                        <a:rPr lang="en-US" sz="1800" dirty="0">
                          <a:solidFill>
                            <a:schemeClr val="tx1">
                              <a:lumMod val="75000"/>
                              <a:lumOff val="25000"/>
                            </a:schemeClr>
                          </a:solidFill>
                        </a:rPr>
                        <a:t>83</a:t>
                      </a:r>
                    </a:p>
                  </a:txBody>
                  <a:tcPr/>
                </a:tc>
                <a:tc>
                  <a:txBody>
                    <a:bodyPr/>
                    <a:lstStyle/>
                    <a:p>
                      <a:pPr algn="r">
                        <a:lnSpc>
                          <a:spcPct val="80000"/>
                        </a:lnSpc>
                      </a:pPr>
                      <a:r>
                        <a:rPr lang="en-US" sz="1800" dirty="0">
                          <a:solidFill>
                            <a:schemeClr val="tx1">
                              <a:lumMod val="75000"/>
                              <a:lumOff val="25000"/>
                            </a:schemeClr>
                          </a:solidFill>
                        </a:rPr>
                        <a:t>86.1</a:t>
                      </a:r>
                    </a:p>
                  </a:txBody>
                  <a:tcPr/>
                </a:tc>
                <a:extLst>
                  <a:ext uri="{0D108BD9-81ED-4DB2-BD59-A6C34878D82A}">
                    <a16:rowId xmlns:a16="http://schemas.microsoft.com/office/drawing/2014/main" val="1851060498"/>
                  </a:ext>
                </a:extLst>
              </a:tr>
            </a:tbl>
          </a:graphicData>
        </a:graphic>
      </p:graphicFrame>
      <p:sp>
        <p:nvSpPr>
          <p:cNvPr id="15" name="Rounded Rectangle 14">
            <a:extLst>
              <a:ext uri="{FF2B5EF4-FFF2-40B4-BE49-F238E27FC236}">
                <a16:creationId xmlns:a16="http://schemas.microsoft.com/office/drawing/2014/main" id="{497D879E-A038-1F5F-532C-CDE8FEE94F66}"/>
              </a:ext>
            </a:extLst>
          </p:cNvPr>
          <p:cNvSpPr/>
          <p:nvPr/>
        </p:nvSpPr>
        <p:spPr>
          <a:xfrm>
            <a:off x="9672303" y="3429695"/>
            <a:ext cx="1864440" cy="1863658"/>
          </a:xfrm>
          <a:prstGeom prst="roundRect">
            <a:avLst/>
          </a:prstGeom>
          <a:solidFill>
            <a:schemeClr val="tx1">
              <a:lumMod val="75000"/>
              <a:lumOff val="25000"/>
            </a:schemeClr>
          </a:solidFill>
          <a:ln w="28575">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ounded Rectangle 11">
            <a:extLst>
              <a:ext uri="{FF2B5EF4-FFF2-40B4-BE49-F238E27FC236}">
                <a16:creationId xmlns:a16="http://schemas.microsoft.com/office/drawing/2014/main" id="{E40EF3B1-C3FB-9B76-B8D4-1B8DB79C565A}"/>
              </a:ext>
            </a:extLst>
          </p:cNvPr>
          <p:cNvSpPr/>
          <p:nvPr/>
        </p:nvSpPr>
        <p:spPr>
          <a:xfrm>
            <a:off x="9687308" y="3438698"/>
            <a:ext cx="1791029" cy="1851654"/>
          </a:xfrm>
          <a:prstGeom prst="roundRect">
            <a:avLst/>
          </a:prstGeom>
          <a:solidFill>
            <a:schemeClr val="accent4">
              <a:lumMod val="20000"/>
              <a:lumOff val="80000"/>
            </a:schemeClr>
          </a:solidFill>
          <a:ln w="28575">
            <a:solidFill>
              <a:schemeClr val="tx1">
                <a:lumMod val="65000"/>
                <a:lumOff val="3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68161D4B-C569-3089-A854-7031EB7B8E0A}"/>
              </a:ext>
            </a:extLst>
          </p:cNvPr>
          <p:cNvPicPr>
            <a:picLocks noChangeAspect="1"/>
          </p:cNvPicPr>
          <p:nvPr/>
        </p:nvPicPr>
        <p:blipFill rotWithShape="1">
          <a:blip r:embed="rId3"/>
          <a:srcRect t="-315" b="13037"/>
          <a:stretch/>
        </p:blipFill>
        <p:spPr>
          <a:xfrm>
            <a:off x="9701321" y="3540940"/>
            <a:ext cx="1768014" cy="1737408"/>
          </a:xfrm>
          <a:prstGeom prst="roundRect">
            <a:avLst/>
          </a:prstGeom>
        </p:spPr>
      </p:pic>
      <p:sp>
        <p:nvSpPr>
          <p:cNvPr id="16" name="Diagonal Stripe 15">
            <a:extLst>
              <a:ext uri="{FF2B5EF4-FFF2-40B4-BE49-F238E27FC236}">
                <a16:creationId xmlns:a16="http://schemas.microsoft.com/office/drawing/2014/main" id="{DA88C29B-B0D4-B943-D832-5991594F8586}"/>
              </a:ext>
            </a:extLst>
          </p:cNvPr>
          <p:cNvSpPr/>
          <p:nvPr/>
        </p:nvSpPr>
        <p:spPr>
          <a:xfrm>
            <a:off x="9701322" y="3466063"/>
            <a:ext cx="931428" cy="972355"/>
          </a:xfrm>
          <a:prstGeom prst="diagStripe">
            <a:avLst>
              <a:gd name="adj" fmla="val 46417"/>
            </a:avLst>
          </a:prstGeom>
          <a:solidFill>
            <a:schemeClr val="bg1">
              <a:alpha val="49625"/>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Diagonal Stripe 16">
            <a:extLst>
              <a:ext uri="{FF2B5EF4-FFF2-40B4-BE49-F238E27FC236}">
                <a16:creationId xmlns:a16="http://schemas.microsoft.com/office/drawing/2014/main" id="{8448D964-2E53-169C-E807-B51676FD8993}"/>
              </a:ext>
            </a:extLst>
          </p:cNvPr>
          <p:cNvSpPr/>
          <p:nvPr/>
        </p:nvSpPr>
        <p:spPr>
          <a:xfrm>
            <a:off x="9701321" y="3466063"/>
            <a:ext cx="1499636" cy="1603881"/>
          </a:xfrm>
          <a:prstGeom prst="diagStripe">
            <a:avLst>
              <a:gd name="adj" fmla="val 74262"/>
            </a:avLst>
          </a:prstGeom>
          <a:solidFill>
            <a:schemeClr val="bg1">
              <a:alpha val="49625"/>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Diagonal Stripe 17">
            <a:extLst>
              <a:ext uri="{FF2B5EF4-FFF2-40B4-BE49-F238E27FC236}">
                <a16:creationId xmlns:a16="http://schemas.microsoft.com/office/drawing/2014/main" id="{B3597CDD-88CE-D791-55CA-AB4D131B39D0}"/>
              </a:ext>
            </a:extLst>
          </p:cNvPr>
          <p:cNvSpPr/>
          <p:nvPr/>
        </p:nvSpPr>
        <p:spPr>
          <a:xfrm rot="10800000">
            <a:off x="10641753" y="4414235"/>
            <a:ext cx="827581" cy="863945"/>
          </a:xfrm>
          <a:prstGeom prst="diagStripe">
            <a:avLst>
              <a:gd name="adj" fmla="val 54266"/>
            </a:avLst>
          </a:prstGeom>
          <a:solidFill>
            <a:schemeClr val="bg1">
              <a:alpha val="49625"/>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9" name="Picture 8" descr="A cartoon of a family&#10;&#10;Description automatically generated">
            <a:extLst>
              <a:ext uri="{FF2B5EF4-FFF2-40B4-BE49-F238E27FC236}">
                <a16:creationId xmlns:a16="http://schemas.microsoft.com/office/drawing/2014/main" id="{167312E3-5742-C1E6-2E92-215E6343FC8A}"/>
              </a:ext>
            </a:extLst>
          </p:cNvPr>
          <p:cNvPicPr>
            <a:picLocks noChangeAspect="1"/>
          </p:cNvPicPr>
          <p:nvPr/>
        </p:nvPicPr>
        <p:blipFill>
          <a:blip r:embed="rId4"/>
          <a:stretch>
            <a:fillRect/>
          </a:stretch>
        </p:blipFill>
        <p:spPr>
          <a:xfrm>
            <a:off x="7501639" y="3430492"/>
            <a:ext cx="2180284" cy="2180284"/>
          </a:xfrm>
          <a:prstGeom prst="rect">
            <a:avLst/>
          </a:prstGeom>
        </p:spPr>
      </p:pic>
    </p:spTree>
    <p:extLst>
      <p:ext uri="{BB962C8B-B14F-4D97-AF65-F5344CB8AC3E}">
        <p14:creationId xmlns:p14="http://schemas.microsoft.com/office/powerpoint/2010/main" val="363107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p:tgtEl>
                                          <p:spTgt spid="11"/>
                                        </p:tgtEl>
                                        <p:attrNameLst>
                                          <p:attrName>ppt_x</p:attrName>
                                        </p:attrNameLst>
                                      </p:cBhvr>
                                      <p:tavLst>
                                        <p:tav tm="0">
                                          <p:val>
                                            <p:strVal val="#ppt_x+#ppt_w*1.125000"/>
                                          </p:val>
                                        </p:tav>
                                        <p:tav tm="100000">
                                          <p:val>
                                            <p:strVal val="#ppt_x"/>
                                          </p:val>
                                        </p:tav>
                                      </p:tavLst>
                                    </p:anim>
                                    <p:animEffect transition="in" filter="wipe(left)">
                                      <p:cBhvr>
                                        <p:cTn id="8" dur="1000"/>
                                        <p:tgtEl>
                                          <p:spTgt spid="11"/>
                                        </p:tgtEl>
                                      </p:cBhvr>
                                    </p:animEffect>
                                  </p:childTnLst>
                                </p:cTn>
                              </p:par>
                              <p:par>
                                <p:cTn id="9" presetID="12" presetClass="entr" presetSubtype="8"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p:tgtEl>
                                          <p:spTgt spid="9"/>
                                        </p:tgtEl>
                                        <p:attrNameLst>
                                          <p:attrName>ppt_x</p:attrName>
                                        </p:attrNameLst>
                                      </p:cBhvr>
                                      <p:tavLst>
                                        <p:tav tm="0">
                                          <p:val>
                                            <p:strVal val="#ppt_x-#ppt_w*1.125000"/>
                                          </p:val>
                                        </p:tav>
                                        <p:tav tm="100000">
                                          <p:val>
                                            <p:strVal val="#ppt_x"/>
                                          </p:val>
                                        </p:tav>
                                      </p:tavLst>
                                    </p:anim>
                                    <p:animEffect transition="in" filter="wipe(right)">
                                      <p:cBhvr>
                                        <p:cTn id="12" dur="1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up)">
                                      <p:cBhvr>
                                        <p:cTn id="17" dur="500"/>
                                        <p:tgtEl>
                                          <p:spTgt spid="3"/>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FD92190-832D-E6C3-DF53-C85D112714E0}"/>
              </a:ext>
            </a:extLst>
          </p:cNvPr>
          <p:cNvSpPr txBox="1"/>
          <p:nvPr/>
        </p:nvSpPr>
        <p:spPr>
          <a:xfrm>
            <a:off x="0" y="487025"/>
            <a:ext cx="12192000" cy="830997"/>
          </a:xfrm>
          <a:prstGeom prst="rect">
            <a:avLst/>
          </a:prstGeom>
          <a:noFill/>
        </p:spPr>
        <p:txBody>
          <a:bodyPr wrap="square" rtlCol="0">
            <a:spAutoFit/>
          </a:bodyPr>
          <a:lstStyle/>
          <a:p>
            <a:pPr algn="ctr" rtl="0">
              <a:spcBef>
                <a:spcPts val="0"/>
              </a:spcBef>
              <a:spcAft>
                <a:spcPts val="0"/>
              </a:spcAft>
            </a:pPr>
            <a:r>
              <a:rPr lang="en-US" sz="4800" b="1" u="none" strike="noStrike" dirty="0">
                <a:solidFill>
                  <a:schemeClr val="accent5">
                    <a:lumMod val="75000"/>
                  </a:schemeClr>
                </a:solidFill>
                <a:effectLst/>
                <a:latin typeface="+mj-lt"/>
              </a:rPr>
              <a:t>BUILDING A FINANCIAL FOUNDATION</a:t>
            </a:r>
            <a:endParaRPr lang="en-US" sz="4800" b="1" dirty="0">
              <a:solidFill>
                <a:schemeClr val="accent5">
                  <a:lumMod val="75000"/>
                </a:schemeClr>
              </a:solidFill>
              <a:effectLst/>
              <a:latin typeface="+mj-lt"/>
            </a:endParaRPr>
          </a:p>
        </p:txBody>
      </p:sp>
      <p:sp>
        <p:nvSpPr>
          <p:cNvPr id="3" name="TextBox 2">
            <a:extLst>
              <a:ext uri="{FF2B5EF4-FFF2-40B4-BE49-F238E27FC236}">
                <a16:creationId xmlns:a16="http://schemas.microsoft.com/office/drawing/2014/main" id="{E55979D7-AA44-8695-6621-35A329AD4079}"/>
              </a:ext>
            </a:extLst>
          </p:cNvPr>
          <p:cNvSpPr txBox="1"/>
          <p:nvPr/>
        </p:nvSpPr>
        <p:spPr>
          <a:xfrm>
            <a:off x="0" y="1162969"/>
            <a:ext cx="12192000" cy="523220"/>
          </a:xfrm>
          <a:prstGeom prst="rect">
            <a:avLst/>
          </a:prstGeom>
          <a:noFill/>
        </p:spPr>
        <p:txBody>
          <a:bodyPr wrap="square" rtlCol="0">
            <a:spAutoFit/>
          </a:bodyPr>
          <a:lstStyle/>
          <a:p>
            <a:pPr algn="ctr" rtl="0">
              <a:spcBef>
                <a:spcPts val="0"/>
              </a:spcBef>
              <a:spcAft>
                <a:spcPts val="0"/>
              </a:spcAft>
            </a:pPr>
            <a:r>
              <a:rPr lang="en-US" sz="2800" u="none" strike="noStrike" dirty="0">
                <a:solidFill>
                  <a:schemeClr val="tx1">
                    <a:lumMod val="75000"/>
                    <a:lumOff val="25000"/>
                  </a:schemeClr>
                </a:solidFill>
                <a:effectLst/>
              </a:rPr>
              <a:t>Set goals. Take action.</a:t>
            </a:r>
          </a:p>
        </p:txBody>
      </p:sp>
      <p:sp>
        <p:nvSpPr>
          <p:cNvPr id="7" name="Rectangle 6">
            <a:extLst>
              <a:ext uri="{FF2B5EF4-FFF2-40B4-BE49-F238E27FC236}">
                <a16:creationId xmlns:a16="http://schemas.microsoft.com/office/drawing/2014/main" id="{5B687274-E491-BB72-3C99-B288F27D14BE}"/>
              </a:ext>
            </a:extLst>
          </p:cNvPr>
          <p:cNvSpPr/>
          <p:nvPr/>
        </p:nvSpPr>
        <p:spPr>
          <a:xfrm>
            <a:off x="4884295" y="2512802"/>
            <a:ext cx="2423718" cy="730546"/>
          </a:xfrm>
          <a:prstGeom prst="rect">
            <a:avLst/>
          </a:prstGeom>
          <a:solidFill>
            <a:srgbClr val="5397BB"/>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orbel" panose="020B0503020204020204" pitchFamily="34" charset="0"/>
                <a:ea typeface="+mn-ea"/>
                <a:cs typeface="+mn-cs"/>
              </a:rPr>
              <a:t>INVESTMENT</a:t>
            </a:r>
          </a:p>
        </p:txBody>
      </p:sp>
      <p:sp>
        <p:nvSpPr>
          <p:cNvPr id="8" name="TextBox 7">
            <a:extLst>
              <a:ext uri="{FF2B5EF4-FFF2-40B4-BE49-F238E27FC236}">
                <a16:creationId xmlns:a16="http://schemas.microsoft.com/office/drawing/2014/main" id="{ED7470D2-34CD-1ECA-609F-FA8E089A70A2}"/>
              </a:ext>
            </a:extLst>
          </p:cNvPr>
          <p:cNvSpPr txBox="1"/>
          <p:nvPr/>
        </p:nvSpPr>
        <p:spPr>
          <a:xfrm>
            <a:off x="627491" y="1823174"/>
            <a:ext cx="2666090" cy="694614"/>
          </a:xfrm>
          <a:prstGeom prst="rect">
            <a:avLst/>
          </a:prstGeom>
          <a:noFill/>
          <a:ln>
            <a:noFill/>
          </a:ln>
        </p:spPr>
        <p:txBody>
          <a:bodyPr wrap="square" rtlCol="0">
            <a:spAutoFit/>
          </a:bodyPr>
          <a:lstStyle/>
          <a:p>
            <a:pPr algn="ctr" rtl="0">
              <a:lnSpc>
                <a:spcPct val="80000"/>
              </a:lnSpc>
              <a:spcBef>
                <a:spcPts val="0"/>
              </a:spcBef>
              <a:spcAft>
                <a:spcPts val="0"/>
              </a:spcAft>
            </a:pPr>
            <a:r>
              <a:rPr lang="en-US" sz="2400" i="1" u="none" strike="noStrike" dirty="0">
                <a:solidFill>
                  <a:schemeClr val="accent4">
                    <a:lumMod val="75000"/>
                  </a:schemeClr>
                </a:solidFill>
                <a:effectLst/>
              </a:rPr>
              <a:t>Your current financial situation</a:t>
            </a:r>
            <a:endParaRPr lang="en-US" sz="2400" i="1" dirty="0">
              <a:solidFill>
                <a:schemeClr val="accent4">
                  <a:lumMod val="75000"/>
                </a:schemeClr>
              </a:solidFill>
            </a:endParaRPr>
          </a:p>
        </p:txBody>
      </p:sp>
      <p:sp>
        <p:nvSpPr>
          <p:cNvPr id="9" name="TextBox 8">
            <a:extLst>
              <a:ext uri="{FF2B5EF4-FFF2-40B4-BE49-F238E27FC236}">
                <a16:creationId xmlns:a16="http://schemas.microsoft.com/office/drawing/2014/main" id="{B843A5FE-B613-32EC-EB21-3FB9D5599F51}"/>
              </a:ext>
            </a:extLst>
          </p:cNvPr>
          <p:cNvSpPr txBox="1"/>
          <p:nvPr/>
        </p:nvSpPr>
        <p:spPr>
          <a:xfrm>
            <a:off x="8965579" y="1819561"/>
            <a:ext cx="2666090" cy="694614"/>
          </a:xfrm>
          <a:prstGeom prst="rect">
            <a:avLst/>
          </a:prstGeom>
          <a:noFill/>
        </p:spPr>
        <p:txBody>
          <a:bodyPr wrap="square" rtlCol="0">
            <a:spAutoFit/>
          </a:bodyPr>
          <a:lstStyle/>
          <a:p>
            <a:pPr algn="ctr" rtl="0">
              <a:lnSpc>
                <a:spcPct val="80000"/>
              </a:lnSpc>
              <a:spcBef>
                <a:spcPts val="0"/>
              </a:spcBef>
              <a:spcAft>
                <a:spcPts val="0"/>
              </a:spcAft>
            </a:pPr>
            <a:r>
              <a:rPr lang="en-US" sz="2400" i="1" u="none" strike="noStrike" dirty="0">
                <a:solidFill>
                  <a:schemeClr val="accent4">
                    <a:lumMod val="75000"/>
                  </a:schemeClr>
                </a:solidFill>
                <a:effectLst/>
              </a:rPr>
              <a:t>Your future financial goal</a:t>
            </a:r>
          </a:p>
        </p:txBody>
      </p:sp>
      <p:sp>
        <p:nvSpPr>
          <p:cNvPr id="10" name="TextBox 9">
            <a:extLst>
              <a:ext uri="{FF2B5EF4-FFF2-40B4-BE49-F238E27FC236}">
                <a16:creationId xmlns:a16="http://schemas.microsoft.com/office/drawing/2014/main" id="{2DD67084-A86C-4F5F-0984-173F1CB35B5E}"/>
              </a:ext>
            </a:extLst>
          </p:cNvPr>
          <p:cNvSpPr txBox="1"/>
          <p:nvPr/>
        </p:nvSpPr>
        <p:spPr>
          <a:xfrm>
            <a:off x="0" y="5744971"/>
            <a:ext cx="12192000" cy="523220"/>
          </a:xfrm>
          <a:prstGeom prst="rect">
            <a:avLst/>
          </a:prstGeom>
          <a:noFill/>
        </p:spPr>
        <p:txBody>
          <a:bodyPr wrap="square" rtlCol="0">
            <a:spAutoFit/>
          </a:bodyPr>
          <a:lstStyle/>
          <a:p>
            <a:pPr algn="ctr" rtl="0">
              <a:spcBef>
                <a:spcPts val="0"/>
              </a:spcBef>
              <a:spcAft>
                <a:spcPts val="0"/>
              </a:spcAft>
            </a:pPr>
            <a:r>
              <a:rPr lang="en-US" sz="2800" b="1" i="1" u="none" strike="noStrike" dirty="0">
                <a:solidFill>
                  <a:schemeClr val="tx1">
                    <a:lumMod val="75000"/>
                    <a:lumOff val="25000"/>
                  </a:schemeClr>
                </a:solidFill>
                <a:effectLst/>
              </a:rPr>
              <a:t>Without a strong foundation, your financial house won’t stand!</a:t>
            </a:r>
          </a:p>
        </p:txBody>
      </p:sp>
      <p:grpSp>
        <p:nvGrpSpPr>
          <p:cNvPr id="36" name="Group 35">
            <a:extLst>
              <a:ext uri="{FF2B5EF4-FFF2-40B4-BE49-F238E27FC236}">
                <a16:creationId xmlns:a16="http://schemas.microsoft.com/office/drawing/2014/main" id="{016E6B77-338B-B8A6-1F2A-6D96D23E92E5}"/>
              </a:ext>
            </a:extLst>
          </p:cNvPr>
          <p:cNvGrpSpPr/>
          <p:nvPr/>
        </p:nvGrpSpPr>
        <p:grpSpPr>
          <a:xfrm>
            <a:off x="8965579" y="2608681"/>
            <a:ext cx="2666090" cy="2559406"/>
            <a:chOff x="8965579" y="2717380"/>
            <a:chExt cx="2666090" cy="2559406"/>
          </a:xfrm>
        </p:grpSpPr>
        <p:cxnSp>
          <p:nvCxnSpPr>
            <p:cNvPr id="16" name="Straight Connector 15">
              <a:extLst>
                <a:ext uri="{FF2B5EF4-FFF2-40B4-BE49-F238E27FC236}">
                  <a16:creationId xmlns:a16="http://schemas.microsoft.com/office/drawing/2014/main" id="{64DD99AE-F809-2F8C-083D-4E478C4A659C}"/>
                </a:ext>
              </a:extLst>
            </p:cNvPr>
            <p:cNvCxnSpPr/>
            <p:nvPr/>
          </p:nvCxnSpPr>
          <p:spPr>
            <a:xfrm>
              <a:off x="9082007" y="3163844"/>
              <a:ext cx="2433234" cy="0"/>
            </a:xfrm>
            <a:prstGeom prst="line">
              <a:avLst/>
            </a:prstGeom>
            <a:ln w="28575">
              <a:solidFill>
                <a:schemeClr val="accent4">
                  <a:lumMod val="75000"/>
                </a:schemeClr>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48263690-EE86-D9C7-4D12-2579F7E7E806}"/>
                </a:ext>
              </a:extLst>
            </p:cNvPr>
            <p:cNvCxnSpPr/>
            <p:nvPr/>
          </p:nvCxnSpPr>
          <p:spPr>
            <a:xfrm>
              <a:off x="9082007" y="3814774"/>
              <a:ext cx="2433234" cy="0"/>
            </a:xfrm>
            <a:prstGeom prst="line">
              <a:avLst/>
            </a:prstGeom>
            <a:ln w="28575">
              <a:solidFill>
                <a:schemeClr val="accent4">
                  <a:lumMod val="7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B2B06AA1-2D08-F964-BC9C-2A60EF238244}"/>
                </a:ext>
              </a:extLst>
            </p:cNvPr>
            <p:cNvCxnSpPr/>
            <p:nvPr/>
          </p:nvCxnSpPr>
          <p:spPr>
            <a:xfrm>
              <a:off x="9082007" y="4558692"/>
              <a:ext cx="2433234" cy="0"/>
            </a:xfrm>
            <a:prstGeom prst="line">
              <a:avLst/>
            </a:prstGeom>
            <a:ln w="28575">
              <a:solidFill>
                <a:schemeClr val="accent4">
                  <a:lumMod val="75000"/>
                </a:schemeClr>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1C9C48CE-3D7C-1C68-03E4-442EB2A3C829}"/>
                </a:ext>
              </a:extLst>
            </p:cNvPr>
            <p:cNvCxnSpPr/>
            <p:nvPr/>
          </p:nvCxnSpPr>
          <p:spPr>
            <a:xfrm>
              <a:off x="9082007" y="5256116"/>
              <a:ext cx="2433234" cy="0"/>
            </a:xfrm>
            <a:prstGeom prst="line">
              <a:avLst/>
            </a:prstGeom>
            <a:ln w="28575">
              <a:solidFill>
                <a:schemeClr val="accent4">
                  <a:lumMod val="75000"/>
                </a:schemeClr>
              </a:solidFill>
            </a:ln>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C2676C58-10D5-59BA-CFA7-B2D8F0CD6871}"/>
                </a:ext>
              </a:extLst>
            </p:cNvPr>
            <p:cNvSpPr txBox="1"/>
            <p:nvPr/>
          </p:nvSpPr>
          <p:spPr>
            <a:xfrm>
              <a:off x="8965579" y="2717380"/>
              <a:ext cx="2666090" cy="461665"/>
            </a:xfrm>
            <a:prstGeom prst="rect">
              <a:avLst/>
            </a:prstGeom>
            <a:noFill/>
          </p:spPr>
          <p:txBody>
            <a:bodyPr wrap="square" rtlCol="0">
              <a:spAutoFit/>
            </a:bodyPr>
            <a:lstStyle/>
            <a:p>
              <a:pPr algn="ctr" rtl="0">
                <a:spcBef>
                  <a:spcPts val="0"/>
                </a:spcBef>
                <a:spcAft>
                  <a:spcPts val="0"/>
                </a:spcAft>
              </a:pPr>
              <a:r>
                <a:rPr lang="en-US" sz="2400" i="1" dirty="0">
                  <a:solidFill>
                    <a:schemeClr val="accent4">
                      <a:lumMod val="60000"/>
                      <a:lumOff val="40000"/>
                    </a:schemeClr>
                  </a:solidFill>
                </a:rPr>
                <a:t>20x income</a:t>
              </a:r>
              <a:endParaRPr lang="en-US" sz="2400" i="1" u="none" strike="noStrike" dirty="0">
                <a:solidFill>
                  <a:schemeClr val="accent4">
                    <a:lumMod val="60000"/>
                    <a:lumOff val="40000"/>
                  </a:schemeClr>
                </a:solidFill>
                <a:effectLst/>
              </a:endParaRPr>
            </a:p>
          </p:txBody>
        </p:sp>
        <p:sp>
          <p:nvSpPr>
            <p:cNvPr id="20" name="TextBox 19">
              <a:extLst>
                <a:ext uri="{FF2B5EF4-FFF2-40B4-BE49-F238E27FC236}">
                  <a16:creationId xmlns:a16="http://schemas.microsoft.com/office/drawing/2014/main" id="{E070C6CF-CBF2-11EC-F692-B3D3662D4689}"/>
                </a:ext>
              </a:extLst>
            </p:cNvPr>
            <p:cNvSpPr txBox="1"/>
            <p:nvPr/>
          </p:nvSpPr>
          <p:spPr>
            <a:xfrm>
              <a:off x="8965579" y="3371803"/>
              <a:ext cx="2666090" cy="461665"/>
            </a:xfrm>
            <a:prstGeom prst="rect">
              <a:avLst/>
            </a:prstGeom>
            <a:noFill/>
          </p:spPr>
          <p:txBody>
            <a:bodyPr wrap="square" rtlCol="0">
              <a:spAutoFit/>
            </a:bodyPr>
            <a:lstStyle/>
            <a:p>
              <a:pPr algn="ctr" rtl="0">
                <a:spcBef>
                  <a:spcPts val="0"/>
                </a:spcBef>
                <a:spcAft>
                  <a:spcPts val="0"/>
                </a:spcAft>
              </a:pPr>
              <a:r>
                <a:rPr lang="en-US" sz="2400" i="1" dirty="0">
                  <a:solidFill>
                    <a:schemeClr val="accent4">
                      <a:lumMod val="60000"/>
                      <a:lumOff val="40000"/>
                    </a:schemeClr>
                  </a:solidFill>
                </a:rPr>
                <a:t>6+ months</a:t>
              </a:r>
              <a:endParaRPr lang="en-US" sz="2400" i="1" u="none" strike="noStrike" dirty="0">
                <a:solidFill>
                  <a:schemeClr val="accent4">
                    <a:lumMod val="60000"/>
                    <a:lumOff val="40000"/>
                  </a:schemeClr>
                </a:solidFill>
                <a:effectLst/>
              </a:endParaRPr>
            </a:p>
          </p:txBody>
        </p:sp>
        <p:sp>
          <p:nvSpPr>
            <p:cNvPr id="21" name="TextBox 20">
              <a:extLst>
                <a:ext uri="{FF2B5EF4-FFF2-40B4-BE49-F238E27FC236}">
                  <a16:creationId xmlns:a16="http://schemas.microsoft.com/office/drawing/2014/main" id="{C3E20CC3-539D-0B55-268A-DDCC6E797224}"/>
                </a:ext>
              </a:extLst>
            </p:cNvPr>
            <p:cNvSpPr txBox="1"/>
            <p:nvPr/>
          </p:nvSpPr>
          <p:spPr>
            <a:xfrm>
              <a:off x="8965579" y="4815121"/>
              <a:ext cx="2666090" cy="461665"/>
            </a:xfrm>
            <a:prstGeom prst="rect">
              <a:avLst/>
            </a:prstGeom>
            <a:noFill/>
          </p:spPr>
          <p:txBody>
            <a:bodyPr wrap="square" rtlCol="0">
              <a:spAutoFit/>
            </a:bodyPr>
            <a:lstStyle/>
            <a:p>
              <a:pPr algn="ctr" rtl="0">
                <a:spcBef>
                  <a:spcPts val="0"/>
                </a:spcBef>
                <a:spcAft>
                  <a:spcPts val="0"/>
                </a:spcAft>
              </a:pPr>
              <a:r>
                <a:rPr lang="en-US" sz="2400" i="1" u="none" strike="noStrike" dirty="0">
                  <a:solidFill>
                    <a:schemeClr val="accent4">
                      <a:lumMod val="60000"/>
                      <a:lumOff val="40000"/>
                    </a:schemeClr>
                  </a:solidFill>
                  <a:effectLst/>
                </a:rPr>
                <a:t>10x income</a:t>
              </a:r>
            </a:p>
          </p:txBody>
        </p:sp>
        <p:sp>
          <p:nvSpPr>
            <p:cNvPr id="22" name="TextBox 21">
              <a:extLst>
                <a:ext uri="{FF2B5EF4-FFF2-40B4-BE49-F238E27FC236}">
                  <a16:creationId xmlns:a16="http://schemas.microsoft.com/office/drawing/2014/main" id="{6F24C624-ED9D-118B-FE2E-1B88FC3CD193}"/>
                </a:ext>
              </a:extLst>
            </p:cNvPr>
            <p:cNvSpPr txBox="1"/>
            <p:nvPr/>
          </p:nvSpPr>
          <p:spPr>
            <a:xfrm>
              <a:off x="8965579" y="4124839"/>
              <a:ext cx="2666090" cy="461665"/>
            </a:xfrm>
            <a:prstGeom prst="rect">
              <a:avLst/>
            </a:prstGeom>
            <a:noFill/>
          </p:spPr>
          <p:txBody>
            <a:bodyPr wrap="square" rtlCol="0">
              <a:spAutoFit/>
            </a:bodyPr>
            <a:lstStyle/>
            <a:p>
              <a:pPr algn="ctr" rtl="0">
                <a:spcBef>
                  <a:spcPts val="0"/>
                </a:spcBef>
                <a:spcAft>
                  <a:spcPts val="0"/>
                </a:spcAft>
              </a:pPr>
              <a:r>
                <a:rPr lang="en-US" sz="2400" i="1" dirty="0">
                  <a:solidFill>
                    <a:schemeClr val="accent4">
                      <a:lumMod val="60000"/>
                      <a:lumOff val="40000"/>
                    </a:schemeClr>
                  </a:solidFill>
                </a:rPr>
                <a:t>0</a:t>
              </a:r>
              <a:endParaRPr lang="en-US" sz="2400" i="1" u="none" strike="noStrike" dirty="0">
                <a:solidFill>
                  <a:schemeClr val="accent4">
                    <a:lumMod val="60000"/>
                    <a:lumOff val="40000"/>
                  </a:schemeClr>
                </a:solidFill>
                <a:effectLst/>
              </a:endParaRPr>
            </a:p>
          </p:txBody>
        </p:sp>
      </p:grpSp>
      <p:grpSp>
        <p:nvGrpSpPr>
          <p:cNvPr id="35" name="Group 34">
            <a:extLst>
              <a:ext uri="{FF2B5EF4-FFF2-40B4-BE49-F238E27FC236}">
                <a16:creationId xmlns:a16="http://schemas.microsoft.com/office/drawing/2014/main" id="{EA676823-439A-6B8B-9EC2-DCE90CEC1CA9}"/>
              </a:ext>
            </a:extLst>
          </p:cNvPr>
          <p:cNvGrpSpPr/>
          <p:nvPr/>
        </p:nvGrpSpPr>
        <p:grpSpPr>
          <a:xfrm>
            <a:off x="629101" y="2608681"/>
            <a:ext cx="2666090" cy="2559406"/>
            <a:chOff x="629101" y="2717380"/>
            <a:chExt cx="2666090" cy="2559406"/>
          </a:xfrm>
        </p:grpSpPr>
        <p:cxnSp>
          <p:nvCxnSpPr>
            <p:cNvPr id="12" name="Straight Connector 11">
              <a:extLst>
                <a:ext uri="{FF2B5EF4-FFF2-40B4-BE49-F238E27FC236}">
                  <a16:creationId xmlns:a16="http://schemas.microsoft.com/office/drawing/2014/main" id="{1F3BF815-F434-283E-3DF3-63928C96B238}"/>
                </a:ext>
              </a:extLst>
            </p:cNvPr>
            <p:cNvCxnSpPr/>
            <p:nvPr/>
          </p:nvCxnSpPr>
          <p:spPr>
            <a:xfrm>
              <a:off x="743919" y="3163844"/>
              <a:ext cx="2433234" cy="0"/>
            </a:xfrm>
            <a:prstGeom prst="line">
              <a:avLst/>
            </a:prstGeom>
            <a:ln w="28575">
              <a:solidFill>
                <a:schemeClr val="accent4">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288345DA-EB48-8D2B-00B8-E936A732C5D9}"/>
                </a:ext>
              </a:extLst>
            </p:cNvPr>
            <p:cNvCxnSpPr/>
            <p:nvPr/>
          </p:nvCxnSpPr>
          <p:spPr>
            <a:xfrm>
              <a:off x="743919" y="3814774"/>
              <a:ext cx="2433234" cy="0"/>
            </a:xfrm>
            <a:prstGeom prst="line">
              <a:avLst/>
            </a:prstGeom>
            <a:ln w="28575">
              <a:solidFill>
                <a:schemeClr val="accent4">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381562C1-D72F-86D6-8734-B79399649C9C}"/>
                </a:ext>
              </a:extLst>
            </p:cNvPr>
            <p:cNvCxnSpPr/>
            <p:nvPr/>
          </p:nvCxnSpPr>
          <p:spPr>
            <a:xfrm>
              <a:off x="743919" y="4558692"/>
              <a:ext cx="2433234" cy="0"/>
            </a:xfrm>
            <a:prstGeom prst="line">
              <a:avLst/>
            </a:prstGeom>
            <a:ln w="28575">
              <a:solidFill>
                <a:schemeClr val="accent4">
                  <a:lumMod val="75000"/>
                </a:schemeClr>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6B7D125D-A436-BE37-F292-7FA7127253C9}"/>
                </a:ext>
              </a:extLst>
            </p:cNvPr>
            <p:cNvCxnSpPr/>
            <p:nvPr/>
          </p:nvCxnSpPr>
          <p:spPr>
            <a:xfrm>
              <a:off x="743919" y="5256116"/>
              <a:ext cx="2433234" cy="0"/>
            </a:xfrm>
            <a:prstGeom prst="line">
              <a:avLst/>
            </a:prstGeom>
            <a:ln w="28575">
              <a:solidFill>
                <a:schemeClr val="accent4">
                  <a:lumMod val="75000"/>
                </a:schemeClr>
              </a:solidFill>
            </a:ln>
          </p:spPr>
          <p:style>
            <a:lnRef idx="2">
              <a:schemeClr val="accent1"/>
            </a:lnRef>
            <a:fillRef idx="0">
              <a:schemeClr val="accent1"/>
            </a:fillRef>
            <a:effectRef idx="1">
              <a:schemeClr val="accent1"/>
            </a:effectRef>
            <a:fontRef idx="minor">
              <a:schemeClr val="tx1"/>
            </a:fontRef>
          </p:style>
        </p:cxnSp>
        <p:sp>
          <p:nvSpPr>
            <p:cNvPr id="23" name="TextBox 22">
              <a:extLst>
                <a:ext uri="{FF2B5EF4-FFF2-40B4-BE49-F238E27FC236}">
                  <a16:creationId xmlns:a16="http://schemas.microsoft.com/office/drawing/2014/main" id="{202508B9-E195-A754-49C4-2E062B96E5D2}"/>
                </a:ext>
              </a:extLst>
            </p:cNvPr>
            <p:cNvSpPr txBox="1"/>
            <p:nvPr/>
          </p:nvSpPr>
          <p:spPr>
            <a:xfrm>
              <a:off x="629101" y="2717380"/>
              <a:ext cx="2666090" cy="461665"/>
            </a:xfrm>
            <a:prstGeom prst="rect">
              <a:avLst/>
            </a:prstGeom>
            <a:noFill/>
          </p:spPr>
          <p:txBody>
            <a:bodyPr wrap="square" rtlCol="0">
              <a:spAutoFit/>
            </a:bodyPr>
            <a:lstStyle/>
            <a:p>
              <a:pPr algn="ctr" rtl="0">
                <a:spcBef>
                  <a:spcPts val="0"/>
                </a:spcBef>
                <a:spcAft>
                  <a:spcPts val="0"/>
                </a:spcAft>
              </a:pPr>
              <a:r>
                <a:rPr lang="en-US" sz="2400" i="1" dirty="0">
                  <a:solidFill>
                    <a:schemeClr val="accent4">
                      <a:lumMod val="60000"/>
                      <a:lumOff val="40000"/>
                    </a:schemeClr>
                  </a:solidFill>
                </a:rPr>
                <a:t>?</a:t>
              </a:r>
              <a:endParaRPr lang="en-US" sz="2400" i="1" u="none" strike="noStrike" dirty="0">
                <a:solidFill>
                  <a:schemeClr val="accent4">
                    <a:lumMod val="60000"/>
                    <a:lumOff val="40000"/>
                  </a:schemeClr>
                </a:solidFill>
                <a:effectLst/>
              </a:endParaRPr>
            </a:p>
          </p:txBody>
        </p:sp>
        <p:sp>
          <p:nvSpPr>
            <p:cNvPr id="24" name="TextBox 23">
              <a:extLst>
                <a:ext uri="{FF2B5EF4-FFF2-40B4-BE49-F238E27FC236}">
                  <a16:creationId xmlns:a16="http://schemas.microsoft.com/office/drawing/2014/main" id="{91F44B06-6AF5-7079-15D0-EC61D1696D47}"/>
                </a:ext>
              </a:extLst>
            </p:cNvPr>
            <p:cNvSpPr txBox="1"/>
            <p:nvPr/>
          </p:nvSpPr>
          <p:spPr>
            <a:xfrm>
              <a:off x="629101" y="3371803"/>
              <a:ext cx="2666090" cy="461665"/>
            </a:xfrm>
            <a:prstGeom prst="rect">
              <a:avLst/>
            </a:prstGeom>
            <a:noFill/>
          </p:spPr>
          <p:txBody>
            <a:bodyPr wrap="square" rtlCol="0">
              <a:spAutoFit/>
            </a:bodyPr>
            <a:lstStyle/>
            <a:p>
              <a:pPr algn="ctr" rtl="0">
                <a:spcBef>
                  <a:spcPts val="0"/>
                </a:spcBef>
                <a:spcAft>
                  <a:spcPts val="0"/>
                </a:spcAft>
              </a:pPr>
              <a:r>
                <a:rPr lang="en-US" sz="2400" i="1" dirty="0">
                  <a:solidFill>
                    <a:schemeClr val="accent4">
                      <a:lumMod val="60000"/>
                      <a:lumOff val="40000"/>
                    </a:schemeClr>
                  </a:solidFill>
                </a:rPr>
                <a:t>?</a:t>
              </a:r>
              <a:endParaRPr lang="en-US" sz="2400" i="1" u="none" strike="noStrike" dirty="0">
                <a:solidFill>
                  <a:schemeClr val="accent4">
                    <a:lumMod val="60000"/>
                    <a:lumOff val="40000"/>
                  </a:schemeClr>
                </a:solidFill>
                <a:effectLst/>
              </a:endParaRPr>
            </a:p>
          </p:txBody>
        </p:sp>
        <p:sp>
          <p:nvSpPr>
            <p:cNvPr id="25" name="TextBox 24">
              <a:extLst>
                <a:ext uri="{FF2B5EF4-FFF2-40B4-BE49-F238E27FC236}">
                  <a16:creationId xmlns:a16="http://schemas.microsoft.com/office/drawing/2014/main" id="{A8CC89C2-5F6A-E1BA-41ED-269372967041}"/>
                </a:ext>
              </a:extLst>
            </p:cNvPr>
            <p:cNvSpPr txBox="1"/>
            <p:nvPr/>
          </p:nvSpPr>
          <p:spPr>
            <a:xfrm>
              <a:off x="629101" y="4815121"/>
              <a:ext cx="2666090" cy="461665"/>
            </a:xfrm>
            <a:prstGeom prst="rect">
              <a:avLst/>
            </a:prstGeom>
            <a:noFill/>
          </p:spPr>
          <p:txBody>
            <a:bodyPr wrap="square" rtlCol="0">
              <a:spAutoFit/>
            </a:bodyPr>
            <a:lstStyle/>
            <a:p>
              <a:pPr algn="ctr" rtl="0">
                <a:spcBef>
                  <a:spcPts val="0"/>
                </a:spcBef>
                <a:spcAft>
                  <a:spcPts val="0"/>
                </a:spcAft>
              </a:pPr>
              <a:r>
                <a:rPr lang="en-US" sz="2400" i="1" u="none" strike="noStrike" dirty="0">
                  <a:solidFill>
                    <a:schemeClr val="accent4">
                      <a:lumMod val="60000"/>
                      <a:lumOff val="40000"/>
                    </a:schemeClr>
                  </a:solidFill>
                  <a:effectLst/>
                </a:rPr>
                <a:t>?</a:t>
              </a:r>
            </a:p>
          </p:txBody>
        </p:sp>
        <p:sp>
          <p:nvSpPr>
            <p:cNvPr id="26" name="TextBox 25">
              <a:extLst>
                <a:ext uri="{FF2B5EF4-FFF2-40B4-BE49-F238E27FC236}">
                  <a16:creationId xmlns:a16="http://schemas.microsoft.com/office/drawing/2014/main" id="{FF5C4B8F-FB14-0190-B459-37A1D2CE2B9E}"/>
                </a:ext>
              </a:extLst>
            </p:cNvPr>
            <p:cNvSpPr txBox="1"/>
            <p:nvPr/>
          </p:nvSpPr>
          <p:spPr>
            <a:xfrm>
              <a:off x="629101" y="4124839"/>
              <a:ext cx="2666090" cy="461665"/>
            </a:xfrm>
            <a:prstGeom prst="rect">
              <a:avLst/>
            </a:prstGeom>
            <a:noFill/>
          </p:spPr>
          <p:txBody>
            <a:bodyPr wrap="square" rtlCol="0">
              <a:spAutoFit/>
            </a:bodyPr>
            <a:lstStyle/>
            <a:p>
              <a:pPr algn="ctr" rtl="0">
                <a:spcBef>
                  <a:spcPts val="0"/>
                </a:spcBef>
                <a:spcAft>
                  <a:spcPts val="0"/>
                </a:spcAft>
              </a:pPr>
              <a:r>
                <a:rPr lang="en-US" sz="2400" i="1" u="none" strike="noStrike" dirty="0">
                  <a:solidFill>
                    <a:schemeClr val="accent4">
                      <a:lumMod val="60000"/>
                      <a:lumOff val="40000"/>
                    </a:schemeClr>
                  </a:solidFill>
                  <a:effectLst/>
                </a:rPr>
                <a:t>?</a:t>
              </a:r>
            </a:p>
          </p:txBody>
        </p:sp>
      </p:grpSp>
      <p:grpSp>
        <p:nvGrpSpPr>
          <p:cNvPr id="27" name="Group 26">
            <a:extLst>
              <a:ext uri="{FF2B5EF4-FFF2-40B4-BE49-F238E27FC236}">
                <a16:creationId xmlns:a16="http://schemas.microsoft.com/office/drawing/2014/main" id="{CB689499-CF04-020F-D890-E060308B9C2D}"/>
              </a:ext>
            </a:extLst>
          </p:cNvPr>
          <p:cNvGrpSpPr/>
          <p:nvPr/>
        </p:nvGrpSpPr>
        <p:grpSpPr>
          <a:xfrm>
            <a:off x="11462314" y="5396058"/>
            <a:ext cx="502948" cy="982066"/>
            <a:chOff x="11462314" y="5396058"/>
            <a:chExt cx="502948" cy="982066"/>
          </a:xfrm>
        </p:grpSpPr>
        <p:sp>
          <p:nvSpPr>
            <p:cNvPr id="28" name="Rectangle 27">
              <a:extLst>
                <a:ext uri="{FF2B5EF4-FFF2-40B4-BE49-F238E27FC236}">
                  <a16:creationId xmlns:a16="http://schemas.microsoft.com/office/drawing/2014/main" id="{53904B02-5EE6-53AB-DEBA-E94476395A40}"/>
                </a:ext>
              </a:extLst>
            </p:cNvPr>
            <p:cNvSpPr/>
            <p:nvPr/>
          </p:nvSpPr>
          <p:spPr>
            <a:xfrm>
              <a:off x="11491704" y="5720487"/>
              <a:ext cx="473558" cy="657138"/>
            </a:xfrm>
            <a:prstGeom prst="rect">
              <a:avLst/>
            </a:prstGeom>
            <a:solidFill>
              <a:schemeClr val="bg1">
                <a:lumMod val="95000"/>
              </a:schemeClr>
            </a:solidFill>
            <a:ln w="6350">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9" name="Picture 28" descr="A blue background with a blue triangle&#10;&#10;Description automatically generated">
              <a:extLst>
                <a:ext uri="{FF2B5EF4-FFF2-40B4-BE49-F238E27FC236}">
                  <a16:creationId xmlns:a16="http://schemas.microsoft.com/office/drawing/2014/main" id="{F289BFEA-F982-ED39-2C7B-2F29338E7D7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49795"/>
            <a:stretch/>
          </p:blipFill>
          <p:spPr>
            <a:xfrm>
              <a:off x="11471754" y="5713838"/>
              <a:ext cx="473560" cy="661930"/>
            </a:xfrm>
            <a:prstGeom prst="rect">
              <a:avLst/>
            </a:prstGeom>
            <a:ln w="6350">
              <a:solidFill>
                <a:schemeClr val="bg1">
                  <a:lumMod val="50000"/>
                </a:schemeClr>
              </a:solidFill>
            </a:ln>
          </p:spPr>
        </p:pic>
        <p:sp>
          <p:nvSpPr>
            <p:cNvPr id="30" name="Right Triangle 29">
              <a:extLst>
                <a:ext uri="{FF2B5EF4-FFF2-40B4-BE49-F238E27FC236}">
                  <a16:creationId xmlns:a16="http://schemas.microsoft.com/office/drawing/2014/main" id="{1B6BAEC0-DE81-1E00-A918-B46D25126629}"/>
                </a:ext>
              </a:extLst>
            </p:cNvPr>
            <p:cNvSpPr/>
            <p:nvPr/>
          </p:nvSpPr>
          <p:spPr>
            <a:xfrm rot="16200000" flipV="1">
              <a:off x="11817131" y="5711476"/>
              <a:ext cx="125819" cy="130543"/>
            </a:xfrm>
            <a:prstGeom prst="rtTriangle">
              <a:avLst/>
            </a:prstGeom>
            <a:solidFill>
              <a:srgbClr val="DAE0E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ight Triangle 30">
              <a:extLst>
                <a:ext uri="{FF2B5EF4-FFF2-40B4-BE49-F238E27FC236}">
                  <a16:creationId xmlns:a16="http://schemas.microsoft.com/office/drawing/2014/main" id="{9D6C0B78-F020-64FE-1BB6-3C2FFDEE614F}"/>
                </a:ext>
              </a:extLst>
            </p:cNvPr>
            <p:cNvSpPr/>
            <p:nvPr/>
          </p:nvSpPr>
          <p:spPr>
            <a:xfrm rot="5400000" flipV="1">
              <a:off x="11817132" y="5711476"/>
              <a:ext cx="125819" cy="130543"/>
            </a:xfrm>
            <a:prstGeom prst="rtTriangle">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A15A1BC4-D9DD-6037-416F-4ECCB45232F5}"/>
                </a:ext>
              </a:extLst>
            </p:cNvPr>
            <p:cNvSpPr txBox="1"/>
            <p:nvPr/>
          </p:nvSpPr>
          <p:spPr>
            <a:xfrm>
              <a:off x="11499181" y="5811691"/>
              <a:ext cx="418704" cy="216149"/>
            </a:xfrm>
            <a:prstGeom prst="rect">
              <a:avLst/>
            </a:prstGeom>
            <a:noFill/>
          </p:spPr>
          <p:txBody>
            <a:bodyPr wrap="none" rtlCol="0">
              <a:spAutoFit/>
            </a:bodyPr>
            <a:lstStyle/>
            <a:p>
              <a:pPr algn="ctr">
                <a:lnSpc>
                  <a:spcPts val="880"/>
                </a:lnSpc>
              </a:pPr>
              <a:r>
                <a:rPr lang="en-US" sz="1050" b="1" i="1" dirty="0">
                  <a:solidFill>
                    <a:schemeClr val="bg1"/>
                  </a:solidFill>
                </a:rPr>
                <a:t>SYF</a:t>
              </a:r>
            </a:p>
          </p:txBody>
        </p:sp>
        <p:sp>
          <p:nvSpPr>
            <p:cNvPr id="33" name="TextBox 32">
              <a:extLst>
                <a:ext uri="{FF2B5EF4-FFF2-40B4-BE49-F238E27FC236}">
                  <a16:creationId xmlns:a16="http://schemas.microsoft.com/office/drawing/2014/main" id="{472AE352-4CCE-C568-CA30-60368542FBA4}"/>
                </a:ext>
              </a:extLst>
            </p:cNvPr>
            <p:cNvSpPr txBox="1"/>
            <p:nvPr/>
          </p:nvSpPr>
          <p:spPr>
            <a:xfrm>
              <a:off x="11520020" y="5854904"/>
              <a:ext cx="377026" cy="523220"/>
            </a:xfrm>
            <a:prstGeom prst="rect">
              <a:avLst/>
            </a:prstGeom>
            <a:noFill/>
          </p:spPr>
          <p:txBody>
            <a:bodyPr wrap="none" rtlCol="0" anchor="ctr">
              <a:spAutoFit/>
            </a:bodyPr>
            <a:lstStyle/>
            <a:p>
              <a:pPr algn="ctr"/>
              <a:r>
                <a:rPr lang="en-US" sz="2800" b="1" dirty="0">
                  <a:solidFill>
                    <a:schemeClr val="bg1"/>
                  </a:solidFill>
                </a:rPr>
                <a:t>7</a:t>
              </a:r>
              <a:endParaRPr lang="en-US" sz="3600" dirty="0">
                <a:solidFill>
                  <a:schemeClr val="bg1"/>
                </a:solidFill>
              </a:endParaRPr>
            </a:p>
          </p:txBody>
        </p:sp>
        <p:sp>
          <p:nvSpPr>
            <p:cNvPr id="34" name="TextBox 33">
              <a:extLst>
                <a:ext uri="{FF2B5EF4-FFF2-40B4-BE49-F238E27FC236}">
                  <a16:creationId xmlns:a16="http://schemas.microsoft.com/office/drawing/2014/main" id="{87B897E6-B8D5-8367-E37E-6B82A069D475}"/>
                </a:ext>
              </a:extLst>
            </p:cNvPr>
            <p:cNvSpPr txBox="1"/>
            <p:nvPr/>
          </p:nvSpPr>
          <p:spPr>
            <a:xfrm>
              <a:off x="11462314" y="5396058"/>
              <a:ext cx="492443" cy="323165"/>
            </a:xfrm>
            <a:prstGeom prst="rect">
              <a:avLst/>
            </a:prstGeom>
            <a:noFill/>
          </p:spPr>
          <p:txBody>
            <a:bodyPr wrap="none" rtlCol="0">
              <a:spAutoFit/>
            </a:bodyPr>
            <a:lstStyle/>
            <a:p>
              <a:pPr algn="ctr">
                <a:lnSpc>
                  <a:spcPts val="880"/>
                </a:lnSpc>
              </a:pPr>
              <a:r>
                <a:rPr lang="en-US" sz="800" i="1" dirty="0">
                  <a:solidFill>
                    <a:srgbClr val="5397BB"/>
                  </a:solidFill>
                </a:rPr>
                <a:t>LEARN</a:t>
              </a:r>
            </a:p>
            <a:p>
              <a:pPr algn="ctr">
                <a:lnSpc>
                  <a:spcPts val="880"/>
                </a:lnSpc>
              </a:pPr>
              <a:r>
                <a:rPr lang="en-US" sz="800" i="1" dirty="0">
                  <a:solidFill>
                    <a:srgbClr val="5397BB"/>
                  </a:solidFill>
                </a:rPr>
                <a:t>MORE!</a:t>
              </a:r>
            </a:p>
          </p:txBody>
        </p:sp>
      </p:grpSp>
      <p:sp>
        <p:nvSpPr>
          <p:cNvPr id="6" name="Rectangle 5">
            <a:extLst>
              <a:ext uri="{FF2B5EF4-FFF2-40B4-BE49-F238E27FC236}">
                <a16:creationId xmlns:a16="http://schemas.microsoft.com/office/drawing/2014/main" id="{75A8F897-963E-F172-A035-05F64D9A57CB}"/>
              </a:ext>
            </a:extLst>
          </p:cNvPr>
          <p:cNvSpPr/>
          <p:nvPr/>
        </p:nvSpPr>
        <p:spPr>
          <a:xfrm>
            <a:off x="4307880" y="3245494"/>
            <a:ext cx="3548566" cy="730546"/>
          </a:xfrm>
          <a:prstGeom prst="rect">
            <a:avLst/>
          </a:prstGeom>
          <a:solidFill>
            <a:srgbClr val="5397BB"/>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orbel" panose="020B0503020204020204" pitchFamily="34" charset="0"/>
                <a:ea typeface="+mn-ea"/>
                <a:cs typeface="+mn-cs"/>
              </a:rPr>
              <a:t>EMERGENCY FUND</a:t>
            </a:r>
          </a:p>
        </p:txBody>
      </p:sp>
      <p:sp>
        <p:nvSpPr>
          <p:cNvPr id="5" name="Rectangle 4">
            <a:extLst>
              <a:ext uri="{FF2B5EF4-FFF2-40B4-BE49-F238E27FC236}">
                <a16:creationId xmlns:a16="http://schemas.microsoft.com/office/drawing/2014/main" id="{95F8D255-C124-5144-1296-CE1106025EDC}"/>
              </a:ext>
            </a:extLst>
          </p:cNvPr>
          <p:cNvSpPr/>
          <p:nvPr/>
        </p:nvSpPr>
        <p:spPr>
          <a:xfrm>
            <a:off x="3720593" y="3976882"/>
            <a:ext cx="4723141" cy="730546"/>
          </a:xfrm>
          <a:prstGeom prst="rect">
            <a:avLst/>
          </a:prstGeom>
          <a:solidFill>
            <a:srgbClr val="5397BB"/>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orbel" panose="020B0503020204020204" pitchFamily="34" charset="0"/>
                <a:ea typeface="+mn-ea"/>
                <a:cs typeface="+mn-cs"/>
              </a:rPr>
              <a:t>DEBT MANAGEMENT</a:t>
            </a:r>
          </a:p>
        </p:txBody>
      </p:sp>
      <p:sp>
        <p:nvSpPr>
          <p:cNvPr id="4" name="Rectangle 3">
            <a:extLst>
              <a:ext uri="{FF2B5EF4-FFF2-40B4-BE49-F238E27FC236}">
                <a16:creationId xmlns:a16="http://schemas.microsoft.com/office/drawing/2014/main" id="{A3BCAC21-9FAF-2B4D-0AC4-03CE60CBA0CD}"/>
              </a:ext>
            </a:extLst>
          </p:cNvPr>
          <p:cNvSpPr/>
          <p:nvPr/>
        </p:nvSpPr>
        <p:spPr>
          <a:xfrm>
            <a:off x="3243199" y="4707428"/>
            <a:ext cx="5715000" cy="686773"/>
          </a:xfrm>
          <a:prstGeom prst="rect">
            <a:avLst/>
          </a:prstGeom>
          <a:solidFill>
            <a:srgbClr val="5397BB"/>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orbel" panose="020B0503020204020204" pitchFamily="34" charset="0"/>
                <a:ea typeface="+mn-ea"/>
                <a:cs typeface="+mn-cs"/>
              </a:rPr>
              <a:t>PROPER PROTECTION</a:t>
            </a:r>
          </a:p>
        </p:txBody>
      </p:sp>
    </p:spTree>
    <p:extLst>
      <p:ext uri="{BB962C8B-B14F-4D97-AF65-F5344CB8AC3E}">
        <p14:creationId xmlns:p14="http://schemas.microsoft.com/office/powerpoint/2010/main" val="799023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ppt_y</p:attrName>
                                        </p:attrNameLst>
                                      </p:cBhvr>
                                      <p:tavLst>
                                        <p:tav tm="0">
                                          <p:val>
                                            <p:strVal val="#ppt_y+#ppt_h*1.125000"/>
                                          </p:val>
                                        </p:tav>
                                        <p:tav tm="100000">
                                          <p:val>
                                            <p:strVal val="#ppt_y"/>
                                          </p:val>
                                        </p:tav>
                                      </p:tavLst>
                                    </p:anim>
                                    <p:animEffect transition="in" filter="wipe(up)">
                                      <p:cBhvr>
                                        <p:cTn id="8" dur="500"/>
                                        <p:tgtEl>
                                          <p:spTgt spid="4"/>
                                        </p:tgtEl>
                                      </p:cBhvr>
                                    </p:animEffect>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p:tgtEl>
                                          <p:spTgt spid="5"/>
                                        </p:tgtEl>
                                        <p:attrNameLst>
                                          <p:attrName>ppt_y</p:attrName>
                                        </p:attrNameLst>
                                      </p:cBhvr>
                                      <p:tavLst>
                                        <p:tav tm="0">
                                          <p:val>
                                            <p:strVal val="#ppt_y+#ppt_h*1.125000"/>
                                          </p:val>
                                        </p:tav>
                                        <p:tav tm="100000">
                                          <p:val>
                                            <p:strVal val="#ppt_y"/>
                                          </p:val>
                                        </p:tav>
                                      </p:tavLst>
                                    </p:anim>
                                    <p:animEffect transition="in" filter="wipe(up)">
                                      <p:cBhvr>
                                        <p:cTn id="13" dur="500"/>
                                        <p:tgtEl>
                                          <p:spTgt spid="5"/>
                                        </p:tgtEl>
                                      </p:cBhvr>
                                    </p:animEffect>
                                  </p:childTnLst>
                                </p:cTn>
                              </p:par>
                            </p:childTnLst>
                          </p:cTn>
                        </p:par>
                        <p:par>
                          <p:cTn id="14" fill="hold">
                            <p:stCondLst>
                              <p:cond delay="1000"/>
                            </p:stCondLst>
                            <p:childTnLst>
                              <p:par>
                                <p:cTn id="15" presetID="12" presetClass="entr" presetSubtype="4"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p:tgtEl>
                                          <p:spTgt spid="6"/>
                                        </p:tgtEl>
                                        <p:attrNameLst>
                                          <p:attrName>ppt_y</p:attrName>
                                        </p:attrNameLst>
                                      </p:cBhvr>
                                      <p:tavLst>
                                        <p:tav tm="0">
                                          <p:val>
                                            <p:strVal val="#ppt_y+#ppt_h*1.125000"/>
                                          </p:val>
                                        </p:tav>
                                        <p:tav tm="100000">
                                          <p:val>
                                            <p:strVal val="#ppt_y"/>
                                          </p:val>
                                        </p:tav>
                                      </p:tavLst>
                                    </p:anim>
                                    <p:animEffect transition="in" filter="wipe(up)">
                                      <p:cBhvr>
                                        <p:cTn id="18" dur="500"/>
                                        <p:tgtEl>
                                          <p:spTgt spid="6"/>
                                        </p:tgtEl>
                                      </p:cBhvr>
                                    </p:animEffect>
                                  </p:childTnLst>
                                </p:cTn>
                              </p:par>
                            </p:childTnLst>
                          </p:cTn>
                        </p:par>
                        <p:par>
                          <p:cTn id="19" fill="hold">
                            <p:stCondLst>
                              <p:cond delay="1500"/>
                            </p:stCondLst>
                            <p:childTnLst>
                              <p:par>
                                <p:cTn id="20" presetID="12" presetClass="entr" presetSubtype="4"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p:tgtEl>
                                          <p:spTgt spid="7"/>
                                        </p:tgtEl>
                                        <p:attrNameLst>
                                          <p:attrName>ppt_y</p:attrName>
                                        </p:attrNameLst>
                                      </p:cBhvr>
                                      <p:tavLst>
                                        <p:tav tm="0">
                                          <p:val>
                                            <p:strVal val="#ppt_y+#ppt_h*1.125000"/>
                                          </p:val>
                                        </p:tav>
                                        <p:tav tm="100000">
                                          <p:val>
                                            <p:strVal val="#ppt_y"/>
                                          </p:val>
                                        </p:tav>
                                      </p:tavLst>
                                    </p:anim>
                                    <p:animEffect transition="in" filter="wipe(up)">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wipe(down)">
                                      <p:cBhvr>
                                        <p:cTn id="28" dur="500"/>
                                        <p:tgtEl>
                                          <p:spTgt spid="35"/>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down)">
                                      <p:cBhvr>
                                        <p:cTn id="33" dur="500"/>
                                        <p:tgtEl>
                                          <p:spTgt spid="36"/>
                                        </p:tgtEl>
                                      </p:cBhvr>
                                    </p:animEffect>
                                  </p:childTnLst>
                                </p:cTn>
                              </p:par>
                            </p:childTnLst>
                          </p:cTn>
                        </p:par>
                        <p:par>
                          <p:cTn id="34" fill="hold">
                            <p:stCondLst>
                              <p:cond delay="500"/>
                            </p:stCondLst>
                            <p:childTnLst>
                              <p:par>
                                <p:cTn id="35" presetID="10"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p:bldP spid="6" grpId="0" animBg="1"/>
      <p:bldP spid="5" grpId="0" animBg="1"/>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33AFCFE8-171A-A5C5-8D52-5BFF6F442F83}"/>
              </a:ext>
            </a:extLst>
          </p:cNvPr>
          <p:cNvSpPr txBox="1"/>
          <p:nvPr/>
        </p:nvSpPr>
        <p:spPr>
          <a:xfrm>
            <a:off x="6067903" y="1544086"/>
            <a:ext cx="10242018" cy="3464888"/>
          </a:xfrm>
          <a:prstGeom prst="rect">
            <a:avLst/>
          </a:prstGeom>
          <a:noFill/>
        </p:spPr>
        <p:txBody>
          <a:bodyPr wrap="square" rtlCol="0">
            <a:prstTxWarp prst="textArchUp">
              <a:avLst>
                <a:gd name="adj" fmla="val 11192893"/>
              </a:avLst>
            </a:prstTxWarp>
            <a:spAutoFit/>
          </a:bodyPr>
          <a:lstStyle/>
          <a:p>
            <a:pPr rtl="0">
              <a:spcBef>
                <a:spcPts val="0"/>
              </a:spcBef>
              <a:spcAft>
                <a:spcPts val="0"/>
              </a:spcAft>
            </a:pPr>
            <a:r>
              <a:rPr lang="en-US" sz="3200" strike="noStrike" dirty="0">
                <a:solidFill>
                  <a:schemeClr val="accent4">
                    <a:lumMod val="75000"/>
                  </a:schemeClr>
                </a:solidFill>
                <a:effectLst/>
              </a:rPr>
              <a:t>        TAKE CARE </a:t>
            </a:r>
            <a:r>
              <a:rPr lang="en-US" sz="3200" dirty="0">
                <a:solidFill>
                  <a:schemeClr val="accent4">
                    <a:lumMod val="75000"/>
                  </a:schemeClr>
                </a:solidFill>
              </a:rPr>
              <a:t>OF YOURSELF</a:t>
            </a:r>
          </a:p>
        </p:txBody>
      </p:sp>
      <p:sp>
        <p:nvSpPr>
          <p:cNvPr id="11" name="TextBox 10">
            <a:extLst>
              <a:ext uri="{FF2B5EF4-FFF2-40B4-BE49-F238E27FC236}">
                <a16:creationId xmlns:a16="http://schemas.microsoft.com/office/drawing/2014/main" id="{D83F6198-B8DB-9643-0327-49AF5E66A046}"/>
              </a:ext>
            </a:extLst>
          </p:cNvPr>
          <p:cNvSpPr txBox="1"/>
          <p:nvPr/>
        </p:nvSpPr>
        <p:spPr>
          <a:xfrm>
            <a:off x="-4000514" y="1544086"/>
            <a:ext cx="10242018" cy="3464888"/>
          </a:xfrm>
          <a:prstGeom prst="rect">
            <a:avLst/>
          </a:prstGeom>
          <a:noFill/>
        </p:spPr>
        <p:txBody>
          <a:bodyPr wrap="square" rtlCol="0">
            <a:prstTxWarp prst="textArchUp">
              <a:avLst>
                <a:gd name="adj" fmla="val 10845725"/>
              </a:avLst>
            </a:prstTxWarp>
            <a:spAutoFit/>
          </a:bodyPr>
          <a:lstStyle/>
          <a:p>
            <a:pPr algn="ctr" rtl="0">
              <a:spcBef>
                <a:spcPts val="0"/>
              </a:spcBef>
              <a:spcAft>
                <a:spcPts val="0"/>
              </a:spcAft>
            </a:pPr>
            <a:r>
              <a:rPr lang="en-US" sz="3200" strike="noStrike" dirty="0">
                <a:solidFill>
                  <a:schemeClr val="accent5">
                    <a:lumMod val="75000"/>
                  </a:schemeClr>
                </a:solidFill>
                <a:effectLst/>
              </a:rPr>
              <a:t>                                                                TAKE CARE </a:t>
            </a:r>
            <a:r>
              <a:rPr lang="en-US" sz="3200" dirty="0">
                <a:solidFill>
                  <a:schemeClr val="accent5">
                    <a:lumMod val="75000"/>
                  </a:schemeClr>
                </a:solidFill>
              </a:rPr>
              <a:t>OF YOUR FAMILY</a:t>
            </a:r>
          </a:p>
        </p:txBody>
      </p:sp>
      <p:sp>
        <p:nvSpPr>
          <p:cNvPr id="2" name="TextBox 1">
            <a:extLst>
              <a:ext uri="{FF2B5EF4-FFF2-40B4-BE49-F238E27FC236}">
                <a16:creationId xmlns:a16="http://schemas.microsoft.com/office/drawing/2014/main" id="{BFD92190-832D-E6C3-DF53-C85D112714E0}"/>
              </a:ext>
            </a:extLst>
          </p:cNvPr>
          <p:cNvSpPr txBox="1"/>
          <p:nvPr/>
        </p:nvSpPr>
        <p:spPr>
          <a:xfrm>
            <a:off x="0" y="487025"/>
            <a:ext cx="12192000" cy="830997"/>
          </a:xfrm>
          <a:prstGeom prst="rect">
            <a:avLst/>
          </a:prstGeom>
          <a:noFill/>
        </p:spPr>
        <p:txBody>
          <a:bodyPr wrap="square" rtlCol="0">
            <a:spAutoFit/>
          </a:bodyPr>
          <a:lstStyle/>
          <a:p>
            <a:pPr algn="ctr" rtl="0">
              <a:spcBef>
                <a:spcPts val="0"/>
              </a:spcBef>
              <a:spcAft>
                <a:spcPts val="0"/>
              </a:spcAft>
            </a:pPr>
            <a:r>
              <a:rPr lang="en-US" sz="4800" b="1" u="none" strike="noStrike" dirty="0">
                <a:solidFill>
                  <a:schemeClr val="accent5">
                    <a:lumMod val="75000"/>
                  </a:schemeClr>
                </a:solidFill>
                <a:effectLst/>
                <a:latin typeface="+mj-lt"/>
              </a:rPr>
              <a:t>THE X-CURVE CONCEPT</a:t>
            </a:r>
            <a:endParaRPr lang="en-US" sz="4800" b="1" dirty="0">
              <a:solidFill>
                <a:schemeClr val="accent5">
                  <a:lumMod val="75000"/>
                </a:schemeClr>
              </a:solidFill>
              <a:effectLst/>
              <a:latin typeface="+mj-lt"/>
            </a:endParaRPr>
          </a:p>
        </p:txBody>
      </p:sp>
      <p:sp>
        <p:nvSpPr>
          <p:cNvPr id="10" name="TextBox 9">
            <a:extLst>
              <a:ext uri="{FF2B5EF4-FFF2-40B4-BE49-F238E27FC236}">
                <a16:creationId xmlns:a16="http://schemas.microsoft.com/office/drawing/2014/main" id="{2DD67084-A86C-4F5F-0984-173F1CB35B5E}"/>
              </a:ext>
            </a:extLst>
          </p:cNvPr>
          <p:cNvSpPr txBox="1"/>
          <p:nvPr/>
        </p:nvSpPr>
        <p:spPr>
          <a:xfrm>
            <a:off x="0" y="4783113"/>
            <a:ext cx="12192000" cy="1039323"/>
          </a:xfrm>
          <a:prstGeom prst="rect">
            <a:avLst/>
          </a:prstGeom>
          <a:noFill/>
        </p:spPr>
        <p:txBody>
          <a:bodyPr wrap="square" rtlCol="0">
            <a:spAutoFit/>
          </a:bodyPr>
          <a:lstStyle/>
          <a:p>
            <a:pPr algn="ctr" rtl="0">
              <a:lnSpc>
                <a:spcPct val="80000"/>
              </a:lnSpc>
              <a:spcBef>
                <a:spcPts val="0"/>
              </a:spcBef>
              <a:spcAft>
                <a:spcPts val="0"/>
              </a:spcAft>
            </a:pPr>
            <a:r>
              <a:rPr lang="en-US" sz="2800" b="1" i="1" u="none" strike="noStrike" dirty="0">
                <a:solidFill>
                  <a:schemeClr val="tx1">
                    <a:lumMod val="75000"/>
                    <a:lumOff val="25000"/>
                  </a:schemeClr>
                </a:solidFill>
                <a:effectLst/>
              </a:rPr>
              <a:t>Formula 10/20:</a:t>
            </a:r>
          </a:p>
          <a:p>
            <a:pPr algn="ctr" rtl="0">
              <a:lnSpc>
                <a:spcPct val="80000"/>
              </a:lnSpc>
              <a:spcBef>
                <a:spcPts val="0"/>
              </a:spcBef>
              <a:spcAft>
                <a:spcPts val="0"/>
              </a:spcAft>
            </a:pPr>
            <a:r>
              <a:rPr lang="en-US" sz="2400" u="none" strike="noStrike" dirty="0">
                <a:solidFill>
                  <a:schemeClr val="tx1">
                    <a:lumMod val="75000"/>
                    <a:lumOff val="25000"/>
                  </a:schemeClr>
                </a:solidFill>
                <a:effectLst/>
              </a:rPr>
              <a:t>You may need 10 times your income to protect your family.</a:t>
            </a:r>
          </a:p>
          <a:p>
            <a:pPr algn="ctr" rtl="0">
              <a:lnSpc>
                <a:spcPct val="80000"/>
              </a:lnSpc>
              <a:spcBef>
                <a:spcPts val="0"/>
              </a:spcBef>
              <a:spcAft>
                <a:spcPts val="0"/>
              </a:spcAft>
            </a:pPr>
            <a:r>
              <a:rPr lang="en-US" sz="2400" u="none" strike="noStrike" dirty="0">
                <a:solidFill>
                  <a:schemeClr val="tx1">
                    <a:lumMod val="75000"/>
                    <a:lumOff val="25000"/>
                  </a:schemeClr>
                </a:solidFill>
                <a:effectLst/>
              </a:rPr>
              <a:t>You may need 20 times your income to take care of your future retirement.</a:t>
            </a:r>
            <a:endParaRPr lang="en-US" sz="2400" dirty="0">
              <a:solidFill>
                <a:schemeClr val="tx1">
                  <a:lumMod val="75000"/>
                  <a:lumOff val="25000"/>
                </a:schemeClr>
              </a:solidFill>
            </a:endParaRPr>
          </a:p>
        </p:txBody>
      </p:sp>
      <p:cxnSp>
        <p:nvCxnSpPr>
          <p:cNvPr id="20" name="Curved Connector 19">
            <a:extLst>
              <a:ext uri="{FF2B5EF4-FFF2-40B4-BE49-F238E27FC236}">
                <a16:creationId xmlns:a16="http://schemas.microsoft.com/office/drawing/2014/main" id="{31E11F23-2677-0343-85C1-D63CC9F9EC11}"/>
              </a:ext>
            </a:extLst>
          </p:cNvPr>
          <p:cNvCxnSpPr>
            <a:cxnSpLocks/>
          </p:cNvCxnSpPr>
          <p:nvPr/>
        </p:nvCxnSpPr>
        <p:spPr>
          <a:xfrm>
            <a:off x="1022888" y="1734061"/>
            <a:ext cx="10146224" cy="3225062"/>
          </a:xfrm>
          <a:prstGeom prst="curvedConnector3">
            <a:avLst>
              <a:gd name="adj1" fmla="val 50458"/>
            </a:avLst>
          </a:prstGeom>
          <a:ln w="76200" cap="rnd">
            <a:solidFill>
              <a:schemeClr val="accent5">
                <a:lumMod val="75000"/>
              </a:schemeClr>
            </a:solidFill>
            <a:miter lim="800000"/>
            <a:tailEnd type="triangle" w="med" len="lg"/>
          </a:ln>
        </p:spPr>
        <p:style>
          <a:lnRef idx="2">
            <a:schemeClr val="accent1"/>
          </a:lnRef>
          <a:fillRef idx="0">
            <a:schemeClr val="accent1"/>
          </a:fillRef>
          <a:effectRef idx="1">
            <a:schemeClr val="accent1"/>
          </a:effectRef>
          <a:fontRef idx="minor">
            <a:schemeClr val="tx1"/>
          </a:fontRef>
        </p:style>
      </p:cxnSp>
      <p:cxnSp>
        <p:nvCxnSpPr>
          <p:cNvPr id="21" name="Curved Connector 20">
            <a:extLst>
              <a:ext uri="{FF2B5EF4-FFF2-40B4-BE49-F238E27FC236}">
                <a16:creationId xmlns:a16="http://schemas.microsoft.com/office/drawing/2014/main" id="{3141F1F0-406B-D7BF-3768-B4DC280AD09F}"/>
              </a:ext>
            </a:extLst>
          </p:cNvPr>
          <p:cNvCxnSpPr>
            <a:cxnSpLocks/>
          </p:cNvCxnSpPr>
          <p:nvPr/>
        </p:nvCxnSpPr>
        <p:spPr>
          <a:xfrm flipV="1">
            <a:off x="1131376" y="1734061"/>
            <a:ext cx="10037736" cy="3225062"/>
          </a:xfrm>
          <a:prstGeom prst="curvedConnector3">
            <a:avLst/>
          </a:prstGeom>
          <a:ln w="76200" cap="rnd">
            <a:solidFill>
              <a:schemeClr val="accent4">
                <a:lumMod val="60000"/>
                <a:lumOff val="40000"/>
              </a:schemeClr>
            </a:solidFill>
            <a:tailEnd type="triangle" w="med" len="lg"/>
          </a:ln>
        </p:spPr>
        <p:style>
          <a:lnRef idx="2">
            <a:schemeClr val="accent1"/>
          </a:lnRef>
          <a:fillRef idx="0">
            <a:schemeClr val="accent1"/>
          </a:fillRef>
          <a:effectRef idx="1">
            <a:schemeClr val="accent1"/>
          </a:effectRef>
          <a:fontRef idx="minor">
            <a:schemeClr val="tx1"/>
          </a:fontRef>
        </p:style>
      </p:cxnSp>
      <p:sp>
        <p:nvSpPr>
          <p:cNvPr id="27" name="TextBox 26">
            <a:extLst>
              <a:ext uri="{FF2B5EF4-FFF2-40B4-BE49-F238E27FC236}">
                <a16:creationId xmlns:a16="http://schemas.microsoft.com/office/drawing/2014/main" id="{D52B7D92-3F81-D9B8-5045-BAA249F2ECE3}"/>
              </a:ext>
            </a:extLst>
          </p:cNvPr>
          <p:cNvSpPr txBox="1"/>
          <p:nvPr/>
        </p:nvSpPr>
        <p:spPr>
          <a:xfrm>
            <a:off x="545591" y="2185136"/>
            <a:ext cx="3612139" cy="461665"/>
          </a:xfrm>
          <a:prstGeom prst="rect">
            <a:avLst/>
          </a:prstGeom>
          <a:noFill/>
        </p:spPr>
        <p:txBody>
          <a:bodyPr wrap="square" rtlCol="0">
            <a:spAutoFit/>
          </a:bodyPr>
          <a:lstStyle/>
          <a:p>
            <a:pPr algn="ctr" rtl="0">
              <a:spcBef>
                <a:spcPts val="0"/>
              </a:spcBef>
              <a:spcAft>
                <a:spcPts val="0"/>
              </a:spcAft>
            </a:pPr>
            <a:r>
              <a:rPr lang="en-US" sz="2400" b="1" strike="noStrike" dirty="0">
                <a:solidFill>
                  <a:schemeClr val="tx1">
                    <a:lumMod val="75000"/>
                    <a:lumOff val="25000"/>
                  </a:schemeClr>
                </a:solidFill>
                <a:effectLst/>
              </a:rPr>
              <a:t>DIME METHOD</a:t>
            </a:r>
            <a:endParaRPr lang="en-US" sz="2400" b="1" dirty="0">
              <a:solidFill>
                <a:schemeClr val="tx1">
                  <a:lumMod val="75000"/>
                  <a:lumOff val="25000"/>
                </a:schemeClr>
              </a:solidFill>
            </a:endParaRPr>
          </a:p>
        </p:txBody>
      </p:sp>
      <p:cxnSp>
        <p:nvCxnSpPr>
          <p:cNvPr id="31" name="Straight Connector 30">
            <a:extLst>
              <a:ext uri="{FF2B5EF4-FFF2-40B4-BE49-F238E27FC236}">
                <a16:creationId xmlns:a16="http://schemas.microsoft.com/office/drawing/2014/main" id="{09FB0DD9-CF89-59D3-1C8E-34053233DDF2}"/>
              </a:ext>
            </a:extLst>
          </p:cNvPr>
          <p:cNvCxnSpPr>
            <a:cxnSpLocks/>
          </p:cNvCxnSpPr>
          <p:nvPr/>
        </p:nvCxnSpPr>
        <p:spPr>
          <a:xfrm>
            <a:off x="1130001" y="4282936"/>
            <a:ext cx="2599416" cy="0"/>
          </a:xfrm>
          <a:prstGeom prst="line">
            <a:avLst/>
          </a:prstGeom>
          <a:ln w="28575">
            <a:solidFill>
              <a:srgbClr val="5397BB"/>
            </a:solidFill>
          </a:ln>
        </p:spPr>
        <p:style>
          <a:lnRef idx="2">
            <a:schemeClr val="accent1"/>
          </a:lnRef>
          <a:fillRef idx="0">
            <a:schemeClr val="accent1"/>
          </a:fillRef>
          <a:effectRef idx="1">
            <a:schemeClr val="accent1"/>
          </a:effectRef>
          <a:fontRef idx="minor">
            <a:schemeClr val="tx1"/>
          </a:fontRef>
        </p:style>
      </p:cxnSp>
      <p:sp>
        <p:nvSpPr>
          <p:cNvPr id="38" name="TextBox 37">
            <a:extLst>
              <a:ext uri="{FF2B5EF4-FFF2-40B4-BE49-F238E27FC236}">
                <a16:creationId xmlns:a16="http://schemas.microsoft.com/office/drawing/2014/main" id="{C4E5B803-4734-EFFA-CBC4-5AA285D4896A}"/>
              </a:ext>
            </a:extLst>
          </p:cNvPr>
          <p:cNvSpPr txBox="1"/>
          <p:nvPr/>
        </p:nvSpPr>
        <p:spPr>
          <a:xfrm>
            <a:off x="8178048" y="2185374"/>
            <a:ext cx="3316034" cy="461665"/>
          </a:xfrm>
          <a:prstGeom prst="rect">
            <a:avLst/>
          </a:prstGeom>
          <a:noFill/>
        </p:spPr>
        <p:txBody>
          <a:bodyPr wrap="square" rtlCol="0">
            <a:spAutoFit/>
          </a:bodyPr>
          <a:lstStyle/>
          <a:p>
            <a:pPr algn="ctr" rtl="0">
              <a:spcBef>
                <a:spcPts val="0"/>
              </a:spcBef>
              <a:spcAft>
                <a:spcPts val="0"/>
              </a:spcAft>
            </a:pPr>
            <a:r>
              <a:rPr lang="en-US" sz="2400" b="1" strike="noStrike" dirty="0">
                <a:solidFill>
                  <a:schemeClr val="tx1">
                    <a:lumMod val="75000"/>
                    <a:lumOff val="25000"/>
                  </a:schemeClr>
                </a:solidFill>
                <a:effectLst/>
              </a:rPr>
              <a:t>WEALTH FORMULA</a:t>
            </a:r>
            <a:endParaRPr lang="en-US" sz="2400" b="1" dirty="0">
              <a:solidFill>
                <a:schemeClr val="tx1">
                  <a:lumMod val="75000"/>
                  <a:lumOff val="25000"/>
                </a:schemeClr>
              </a:solidFill>
            </a:endParaRPr>
          </a:p>
        </p:txBody>
      </p:sp>
      <p:sp>
        <p:nvSpPr>
          <p:cNvPr id="40" name="Content Placeholder 2">
            <a:extLst>
              <a:ext uri="{FF2B5EF4-FFF2-40B4-BE49-F238E27FC236}">
                <a16:creationId xmlns:a16="http://schemas.microsoft.com/office/drawing/2014/main" id="{67335DCD-080E-663F-1FB6-F59DC92FB6A1}"/>
              </a:ext>
            </a:extLst>
          </p:cNvPr>
          <p:cNvSpPr txBox="1"/>
          <p:nvPr/>
        </p:nvSpPr>
        <p:spPr>
          <a:xfrm>
            <a:off x="8923716" y="2936432"/>
            <a:ext cx="2272197" cy="37106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defTabSz="685800">
              <a:lnSpc>
                <a:spcPct val="90000"/>
              </a:lnSpc>
              <a:spcBef>
                <a:spcPts val="700"/>
              </a:spcBef>
              <a:defRPr sz="2600">
                <a:solidFill>
                  <a:srgbClr val="4B4B4B"/>
                </a:solidFill>
              </a:defRPr>
            </a:lvl1pPr>
          </a:lstStyle>
          <a:p>
            <a:r>
              <a:rPr lang="en-US" sz="2000" dirty="0">
                <a:solidFill>
                  <a:schemeClr val="accent4">
                    <a:lumMod val="75000"/>
                  </a:schemeClr>
                </a:solidFill>
              </a:rPr>
              <a:t>+  Time</a:t>
            </a:r>
          </a:p>
        </p:txBody>
      </p:sp>
      <p:sp>
        <p:nvSpPr>
          <p:cNvPr id="41" name="Content Placeholder 2">
            <a:extLst>
              <a:ext uri="{FF2B5EF4-FFF2-40B4-BE49-F238E27FC236}">
                <a16:creationId xmlns:a16="http://schemas.microsoft.com/office/drawing/2014/main" id="{B112189A-62D6-325A-CC35-A9D96AFD428A}"/>
              </a:ext>
            </a:extLst>
          </p:cNvPr>
          <p:cNvSpPr txBox="1"/>
          <p:nvPr/>
        </p:nvSpPr>
        <p:spPr>
          <a:xfrm>
            <a:off x="8770961" y="3279458"/>
            <a:ext cx="2272197" cy="37106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defTabSz="685800">
              <a:lnSpc>
                <a:spcPct val="90000"/>
              </a:lnSpc>
              <a:spcBef>
                <a:spcPts val="700"/>
              </a:spcBef>
              <a:defRPr sz="2600">
                <a:solidFill>
                  <a:srgbClr val="4B4B4B"/>
                </a:solidFill>
              </a:defRPr>
            </a:lvl1pPr>
          </a:lstStyle>
          <a:p>
            <a:r>
              <a:rPr lang="en-US" sz="2000" dirty="0">
                <a:solidFill>
                  <a:schemeClr val="accent4">
                    <a:lumMod val="75000"/>
                  </a:schemeClr>
                </a:solidFill>
              </a:rPr>
              <a:t>+/- Rate of Return</a:t>
            </a:r>
          </a:p>
        </p:txBody>
      </p:sp>
      <p:sp>
        <p:nvSpPr>
          <p:cNvPr id="42" name="Content Placeholder 2">
            <a:extLst>
              <a:ext uri="{FF2B5EF4-FFF2-40B4-BE49-F238E27FC236}">
                <a16:creationId xmlns:a16="http://schemas.microsoft.com/office/drawing/2014/main" id="{B80E6B53-89E5-360F-4D78-D7D36D906F31}"/>
              </a:ext>
            </a:extLst>
          </p:cNvPr>
          <p:cNvSpPr txBox="1"/>
          <p:nvPr/>
        </p:nvSpPr>
        <p:spPr>
          <a:xfrm>
            <a:off x="8909429" y="3626863"/>
            <a:ext cx="2272198" cy="37106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defTabSz="685800">
              <a:lnSpc>
                <a:spcPct val="90000"/>
              </a:lnSpc>
              <a:spcBef>
                <a:spcPts val="700"/>
              </a:spcBef>
              <a:defRPr sz="2600">
                <a:solidFill>
                  <a:srgbClr val="4B4B4B"/>
                </a:solidFill>
              </a:defRPr>
            </a:lvl1pPr>
          </a:lstStyle>
          <a:p>
            <a:r>
              <a:rPr lang="en-US" sz="2000" dirty="0">
                <a:solidFill>
                  <a:schemeClr val="accent4">
                    <a:lumMod val="75000"/>
                  </a:schemeClr>
                </a:solidFill>
              </a:rPr>
              <a:t>-   Inflation</a:t>
            </a:r>
          </a:p>
        </p:txBody>
      </p:sp>
      <p:sp>
        <p:nvSpPr>
          <p:cNvPr id="43" name="Content Placeholder 2">
            <a:extLst>
              <a:ext uri="{FF2B5EF4-FFF2-40B4-BE49-F238E27FC236}">
                <a16:creationId xmlns:a16="http://schemas.microsoft.com/office/drawing/2014/main" id="{145C28F6-5579-4BE2-3511-CB8C5914DB45}"/>
              </a:ext>
            </a:extLst>
          </p:cNvPr>
          <p:cNvSpPr txBox="1"/>
          <p:nvPr/>
        </p:nvSpPr>
        <p:spPr>
          <a:xfrm>
            <a:off x="8909429" y="3973868"/>
            <a:ext cx="2272198" cy="37106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defTabSz="685800">
              <a:lnSpc>
                <a:spcPct val="90000"/>
              </a:lnSpc>
              <a:spcBef>
                <a:spcPts val="700"/>
              </a:spcBef>
              <a:defRPr sz="2600">
                <a:solidFill>
                  <a:srgbClr val="4B4B4B"/>
                </a:solidFill>
              </a:defRPr>
            </a:lvl1pPr>
          </a:lstStyle>
          <a:p>
            <a:r>
              <a:rPr lang="en-US" sz="2000" dirty="0">
                <a:solidFill>
                  <a:schemeClr val="accent4">
                    <a:lumMod val="75000"/>
                  </a:schemeClr>
                </a:solidFill>
              </a:rPr>
              <a:t>-   Tax</a:t>
            </a:r>
          </a:p>
        </p:txBody>
      </p:sp>
      <p:sp>
        <p:nvSpPr>
          <p:cNvPr id="44" name="Straight Connector 10">
            <a:extLst>
              <a:ext uri="{FF2B5EF4-FFF2-40B4-BE49-F238E27FC236}">
                <a16:creationId xmlns:a16="http://schemas.microsoft.com/office/drawing/2014/main" id="{8291DCD2-15A6-D169-23DB-0C3A570D4D31}"/>
              </a:ext>
            </a:extLst>
          </p:cNvPr>
          <p:cNvSpPr/>
          <p:nvPr/>
        </p:nvSpPr>
        <p:spPr>
          <a:xfrm flipH="1" flipV="1">
            <a:off x="8535660" y="4307264"/>
            <a:ext cx="2600811" cy="0"/>
          </a:xfrm>
          <a:prstGeom prst="line">
            <a:avLst/>
          </a:prstGeom>
          <a:ln w="28575">
            <a:solidFill>
              <a:schemeClr val="accent4">
                <a:lumMod val="75000"/>
              </a:schemeClr>
            </a:solidFill>
            <a:miter/>
          </a:ln>
        </p:spPr>
        <p:txBody>
          <a:bodyPr lIns="45719" rIns="45719"/>
          <a:lstStyle/>
          <a:p>
            <a:endParaRPr dirty="0"/>
          </a:p>
        </p:txBody>
      </p:sp>
      <p:sp>
        <p:nvSpPr>
          <p:cNvPr id="45" name="Content Placeholder 2">
            <a:extLst>
              <a:ext uri="{FF2B5EF4-FFF2-40B4-BE49-F238E27FC236}">
                <a16:creationId xmlns:a16="http://schemas.microsoft.com/office/drawing/2014/main" id="{4F9D27C5-36EB-216D-6D52-51CEBE96A422}"/>
              </a:ext>
            </a:extLst>
          </p:cNvPr>
          <p:cNvSpPr txBox="1"/>
          <p:nvPr/>
        </p:nvSpPr>
        <p:spPr>
          <a:xfrm>
            <a:off x="8909428" y="4316743"/>
            <a:ext cx="3500439" cy="37106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defTabSz="685800">
              <a:lnSpc>
                <a:spcPct val="90000"/>
              </a:lnSpc>
              <a:spcBef>
                <a:spcPts val="700"/>
              </a:spcBef>
              <a:defRPr sz="2600">
                <a:solidFill>
                  <a:srgbClr val="4B4B4B"/>
                </a:solidFill>
              </a:defRPr>
            </a:lvl1pPr>
          </a:lstStyle>
          <a:p>
            <a:r>
              <a:rPr lang="en-US" sz="2000" dirty="0">
                <a:solidFill>
                  <a:schemeClr val="accent4">
                    <a:lumMod val="75000"/>
                  </a:schemeClr>
                </a:solidFill>
              </a:rPr>
              <a:t>=  Wealth</a:t>
            </a:r>
          </a:p>
        </p:txBody>
      </p:sp>
      <p:sp>
        <p:nvSpPr>
          <p:cNvPr id="47" name="Content Placeholder 2">
            <a:extLst>
              <a:ext uri="{FF2B5EF4-FFF2-40B4-BE49-F238E27FC236}">
                <a16:creationId xmlns:a16="http://schemas.microsoft.com/office/drawing/2014/main" id="{B2484EFC-E329-3C7D-5AC0-17016B0E3125}"/>
              </a:ext>
            </a:extLst>
          </p:cNvPr>
          <p:cNvSpPr txBox="1"/>
          <p:nvPr/>
        </p:nvSpPr>
        <p:spPr>
          <a:xfrm>
            <a:off x="8923716" y="2584185"/>
            <a:ext cx="2272197" cy="37106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defTabSz="685800">
              <a:lnSpc>
                <a:spcPct val="90000"/>
              </a:lnSpc>
              <a:spcBef>
                <a:spcPts val="700"/>
              </a:spcBef>
              <a:defRPr sz="2600">
                <a:solidFill>
                  <a:srgbClr val="4B4B4B"/>
                </a:solidFill>
              </a:defRPr>
            </a:lvl1pPr>
          </a:lstStyle>
          <a:p>
            <a:r>
              <a:rPr lang="en-US" sz="2000" dirty="0">
                <a:solidFill>
                  <a:schemeClr val="accent4">
                    <a:lumMod val="75000"/>
                  </a:schemeClr>
                </a:solidFill>
              </a:rPr>
              <a:t>+  Money</a:t>
            </a:r>
          </a:p>
        </p:txBody>
      </p:sp>
      <p:sp>
        <p:nvSpPr>
          <p:cNvPr id="5" name="TextBox 4">
            <a:extLst>
              <a:ext uri="{FF2B5EF4-FFF2-40B4-BE49-F238E27FC236}">
                <a16:creationId xmlns:a16="http://schemas.microsoft.com/office/drawing/2014/main" id="{8B77AFCA-C5E2-827C-EB1E-966B3F51ACE3}"/>
              </a:ext>
            </a:extLst>
          </p:cNvPr>
          <p:cNvSpPr txBox="1"/>
          <p:nvPr/>
        </p:nvSpPr>
        <p:spPr>
          <a:xfrm>
            <a:off x="1328329" y="5855574"/>
            <a:ext cx="9802583" cy="650563"/>
          </a:xfrm>
          <a:prstGeom prst="rect">
            <a:avLst/>
          </a:prstGeom>
          <a:noFill/>
        </p:spPr>
        <p:txBody>
          <a:bodyPr wrap="square" rtlCol="0" anchor="b">
            <a:spAutoFit/>
          </a:bodyPr>
          <a:lstStyle/>
          <a:p>
            <a:pPr algn="ctr">
              <a:lnSpc>
                <a:spcPct val="80000"/>
              </a:lnSpc>
            </a:pPr>
            <a:r>
              <a:rPr lang="en-US" sz="900" i="1" dirty="0">
                <a:solidFill>
                  <a:schemeClr val="tx1">
                    <a:lumMod val="75000"/>
                    <a:lumOff val="25000"/>
                  </a:schemeClr>
                </a:solidFill>
                <a:effectLst/>
              </a:rPr>
              <a:t>The DIME Method is only one method to help determine a client’s insurable need. However, an insurable need of more than 10 times the client’s current income may not be accepted, unless special exceptions apply. Individual situations may vary. Individuals should always consult with their insurance agent/professional to ensure that they have proper protection that meets their unique needs</a:t>
            </a:r>
            <a:r>
              <a:rPr lang="en-US" sz="900" i="1" dirty="0">
                <a:solidFill>
                  <a:schemeClr val="tx1">
                    <a:lumMod val="75000"/>
                    <a:lumOff val="25000"/>
                  </a:schemeClr>
                </a:solidFill>
              </a:rPr>
              <a:t>. This is a concept/goal developed by World Financial Group Insurance Agency, LLC (WFGIA) for illustrative purposes only. In no way does this statement offer, guarantee or otherwise imply any financial gain or reward as a result of joining WFGIA.  The term “wealth” is subjective and must be defined on an individual basis. World Financial Group and its independent agents do not offer tax and/or legal advice. Please consult with your personal and/or legal professional for further guidance.</a:t>
            </a:r>
          </a:p>
        </p:txBody>
      </p:sp>
      <p:sp>
        <p:nvSpPr>
          <p:cNvPr id="6" name="TextBox 5">
            <a:extLst>
              <a:ext uri="{FF2B5EF4-FFF2-40B4-BE49-F238E27FC236}">
                <a16:creationId xmlns:a16="http://schemas.microsoft.com/office/drawing/2014/main" id="{8604757A-4945-7E3E-AAFB-0D2040FDFE21}"/>
              </a:ext>
            </a:extLst>
          </p:cNvPr>
          <p:cNvSpPr txBox="1"/>
          <p:nvPr/>
        </p:nvSpPr>
        <p:spPr>
          <a:xfrm>
            <a:off x="1470460" y="2643270"/>
            <a:ext cx="1666585" cy="400110"/>
          </a:xfrm>
          <a:prstGeom prst="rect">
            <a:avLst/>
          </a:prstGeom>
          <a:noFill/>
        </p:spPr>
        <p:txBody>
          <a:bodyPr wrap="square" rtlCol="0">
            <a:spAutoFit/>
          </a:bodyPr>
          <a:lstStyle/>
          <a:p>
            <a:pPr rtl="0">
              <a:spcBef>
                <a:spcPts val="0"/>
              </a:spcBef>
              <a:spcAft>
                <a:spcPts val="0"/>
              </a:spcAft>
            </a:pPr>
            <a:r>
              <a:rPr lang="en-US" sz="2000" strike="noStrike" dirty="0">
                <a:solidFill>
                  <a:srgbClr val="5397BB"/>
                </a:solidFill>
                <a:effectLst/>
              </a:rPr>
              <a:t>+ Debt</a:t>
            </a:r>
            <a:endParaRPr lang="en-US" sz="2000" dirty="0">
              <a:solidFill>
                <a:srgbClr val="5397BB"/>
              </a:solidFill>
            </a:endParaRPr>
          </a:p>
        </p:txBody>
      </p:sp>
      <p:sp>
        <p:nvSpPr>
          <p:cNvPr id="7" name="TextBox 6">
            <a:extLst>
              <a:ext uri="{FF2B5EF4-FFF2-40B4-BE49-F238E27FC236}">
                <a16:creationId xmlns:a16="http://schemas.microsoft.com/office/drawing/2014/main" id="{6C46C8F4-7365-F306-EF5F-6A4FEEC5F906}"/>
              </a:ext>
            </a:extLst>
          </p:cNvPr>
          <p:cNvSpPr txBox="1"/>
          <p:nvPr/>
        </p:nvSpPr>
        <p:spPr>
          <a:xfrm>
            <a:off x="1470460" y="3046682"/>
            <a:ext cx="1961364" cy="400110"/>
          </a:xfrm>
          <a:prstGeom prst="rect">
            <a:avLst/>
          </a:prstGeom>
          <a:noFill/>
        </p:spPr>
        <p:txBody>
          <a:bodyPr wrap="square" rtlCol="0">
            <a:spAutoFit/>
          </a:bodyPr>
          <a:lstStyle/>
          <a:p>
            <a:pPr rtl="0">
              <a:spcBef>
                <a:spcPts val="0"/>
              </a:spcBef>
              <a:spcAft>
                <a:spcPts val="0"/>
              </a:spcAft>
            </a:pPr>
            <a:r>
              <a:rPr lang="en-US" sz="2000" strike="noStrike" dirty="0">
                <a:solidFill>
                  <a:srgbClr val="5397BB"/>
                </a:solidFill>
                <a:effectLst/>
              </a:rPr>
              <a:t>+ Income x 10</a:t>
            </a:r>
            <a:endParaRPr lang="en-US" sz="2000" dirty="0">
              <a:solidFill>
                <a:srgbClr val="5397BB"/>
              </a:solidFill>
            </a:endParaRPr>
          </a:p>
        </p:txBody>
      </p:sp>
      <p:sp>
        <p:nvSpPr>
          <p:cNvPr id="8" name="TextBox 7">
            <a:extLst>
              <a:ext uri="{FF2B5EF4-FFF2-40B4-BE49-F238E27FC236}">
                <a16:creationId xmlns:a16="http://schemas.microsoft.com/office/drawing/2014/main" id="{81AAEDEE-EA5F-8CFD-8378-18E0679F789E}"/>
              </a:ext>
            </a:extLst>
          </p:cNvPr>
          <p:cNvSpPr txBox="1"/>
          <p:nvPr/>
        </p:nvSpPr>
        <p:spPr>
          <a:xfrm>
            <a:off x="1470460" y="3448600"/>
            <a:ext cx="2157801" cy="400110"/>
          </a:xfrm>
          <a:prstGeom prst="rect">
            <a:avLst/>
          </a:prstGeom>
          <a:noFill/>
        </p:spPr>
        <p:txBody>
          <a:bodyPr wrap="square" rtlCol="0">
            <a:spAutoFit/>
          </a:bodyPr>
          <a:lstStyle/>
          <a:p>
            <a:pPr rtl="0">
              <a:spcBef>
                <a:spcPts val="0"/>
              </a:spcBef>
              <a:spcAft>
                <a:spcPts val="0"/>
              </a:spcAft>
            </a:pPr>
            <a:r>
              <a:rPr lang="en-US" sz="2000" strike="noStrike" dirty="0">
                <a:solidFill>
                  <a:srgbClr val="5397BB"/>
                </a:solidFill>
                <a:effectLst/>
              </a:rPr>
              <a:t>+ Mortgage</a:t>
            </a:r>
            <a:endParaRPr lang="en-US" sz="2000" dirty="0">
              <a:solidFill>
                <a:srgbClr val="5397BB"/>
              </a:solidFill>
            </a:endParaRPr>
          </a:p>
        </p:txBody>
      </p:sp>
      <p:sp>
        <p:nvSpPr>
          <p:cNvPr id="9" name="TextBox 8">
            <a:extLst>
              <a:ext uri="{FF2B5EF4-FFF2-40B4-BE49-F238E27FC236}">
                <a16:creationId xmlns:a16="http://schemas.microsoft.com/office/drawing/2014/main" id="{6D228CBE-A7BB-2FCF-0D98-20C79D8EA11E}"/>
              </a:ext>
            </a:extLst>
          </p:cNvPr>
          <p:cNvSpPr txBox="1"/>
          <p:nvPr/>
        </p:nvSpPr>
        <p:spPr>
          <a:xfrm>
            <a:off x="1470460" y="3852012"/>
            <a:ext cx="1666585" cy="400110"/>
          </a:xfrm>
          <a:prstGeom prst="rect">
            <a:avLst/>
          </a:prstGeom>
          <a:noFill/>
        </p:spPr>
        <p:txBody>
          <a:bodyPr wrap="square" rtlCol="0">
            <a:spAutoFit/>
          </a:bodyPr>
          <a:lstStyle/>
          <a:p>
            <a:pPr rtl="0">
              <a:spcBef>
                <a:spcPts val="0"/>
              </a:spcBef>
              <a:spcAft>
                <a:spcPts val="0"/>
              </a:spcAft>
            </a:pPr>
            <a:r>
              <a:rPr lang="en-US" sz="2000" strike="noStrike" dirty="0">
                <a:solidFill>
                  <a:srgbClr val="5397BB"/>
                </a:solidFill>
                <a:effectLst/>
              </a:rPr>
              <a:t>+ Education</a:t>
            </a:r>
            <a:endParaRPr lang="en-US" sz="2000" dirty="0">
              <a:solidFill>
                <a:srgbClr val="5397BB"/>
              </a:solidFill>
            </a:endParaRPr>
          </a:p>
        </p:txBody>
      </p:sp>
      <p:grpSp>
        <p:nvGrpSpPr>
          <p:cNvPr id="23" name="Group 22">
            <a:extLst>
              <a:ext uri="{FF2B5EF4-FFF2-40B4-BE49-F238E27FC236}">
                <a16:creationId xmlns:a16="http://schemas.microsoft.com/office/drawing/2014/main" id="{41273439-C8C5-8607-EA1D-75F2C3525495}"/>
              </a:ext>
            </a:extLst>
          </p:cNvPr>
          <p:cNvGrpSpPr/>
          <p:nvPr/>
        </p:nvGrpSpPr>
        <p:grpSpPr>
          <a:xfrm>
            <a:off x="11423839" y="5396058"/>
            <a:ext cx="569388" cy="982066"/>
            <a:chOff x="11423839" y="5396058"/>
            <a:chExt cx="569388" cy="982066"/>
          </a:xfrm>
        </p:grpSpPr>
        <p:sp>
          <p:nvSpPr>
            <p:cNvPr id="24" name="Rectangle 23">
              <a:extLst>
                <a:ext uri="{FF2B5EF4-FFF2-40B4-BE49-F238E27FC236}">
                  <a16:creationId xmlns:a16="http://schemas.microsoft.com/office/drawing/2014/main" id="{7F3F0CC0-A9FF-56C2-E533-07D90287C439}"/>
                </a:ext>
              </a:extLst>
            </p:cNvPr>
            <p:cNvSpPr/>
            <p:nvPr/>
          </p:nvSpPr>
          <p:spPr>
            <a:xfrm>
              <a:off x="11491704" y="5720487"/>
              <a:ext cx="473558" cy="657138"/>
            </a:xfrm>
            <a:prstGeom prst="rect">
              <a:avLst/>
            </a:prstGeom>
            <a:solidFill>
              <a:schemeClr val="bg1">
                <a:lumMod val="95000"/>
              </a:schemeClr>
            </a:solidFill>
            <a:ln w="6350">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5" name="Picture 24" descr="A blue background with a blue triangle&#10;&#10;Description automatically generated">
              <a:extLst>
                <a:ext uri="{FF2B5EF4-FFF2-40B4-BE49-F238E27FC236}">
                  <a16:creationId xmlns:a16="http://schemas.microsoft.com/office/drawing/2014/main" id="{E2AFC575-D8EB-5366-CE8F-375566C5D45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49795"/>
            <a:stretch/>
          </p:blipFill>
          <p:spPr>
            <a:xfrm>
              <a:off x="11471754" y="5713838"/>
              <a:ext cx="473560" cy="661930"/>
            </a:xfrm>
            <a:prstGeom prst="rect">
              <a:avLst/>
            </a:prstGeom>
            <a:ln w="6350">
              <a:solidFill>
                <a:schemeClr val="bg1">
                  <a:lumMod val="50000"/>
                </a:schemeClr>
              </a:solidFill>
            </a:ln>
          </p:spPr>
        </p:pic>
        <p:sp>
          <p:nvSpPr>
            <p:cNvPr id="26" name="Right Triangle 25">
              <a:extLst>
                <a:ext uri="{FF2B5EF4-FFF2-40B4-BE49-F238E27FC236}">
                  <a16:creationId xmlns:a16="http://schemas.microsoft.com/office/drawing/2014/main" id="{616BC7F1-B09F-0320-4168-678284C16F28}"/>
                </a:ext>
              </a:extLst>
            </p:cNvPr>
            <p:cNvSpPr/>
            <p:nvPr/>
          </p:nvSpPr>
          <p:spPr>
            <a:xfrm rot="16200000" flipV="1">
              <a:off x="11817131" y="5711476"/>
              <a:ext cx="125819" cy="130543"/>
            </a:xfrm>
            <a:prstGeom prst="rtTriangle">
              <a:avLst/>
            </a:prstGeom>
            <a:solidFill>
              <a:srgbClr val="DAE0E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ight Triangle 38">
              <a:extLst>
                <a:ext uri="{FF2B5EF4-FFF2-40B4-BE49-F238E27FC236}">
                  <a16:creationId xmlns:a16="http://schemas.microsoft.com/office/drawing/2014/main" id="{85B3FD7B-9CB7-2700-D9D1-FE9366725C9A}"/>
                </a:ext>
              </a:extLst>
            </p:cNvPr>
            <p:cNvSpPr/>
            <p:nvPr/>
          </p:nvSpPr>
          <p:spPr>
            <a:xfrm rot="5400000" flipV="1">
              <a:off x="11817132" y="5711476"/>
              <a:ext cx="125819" cy="130543"/>
            </a:xfrm>
            <a:prstGeom prst="rtTriangle">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62C722A6-1D1F-251D-0D0E-BBE7F13B1646}"/>
                </a:ext>
              </a:extLst>
            </p:cNvPr>
            <p:cNvSpPr txBox="1"/>
            <p:nvPr/>
          </p:nvSpPr>
          <p:spPr>
            <a:xfrm>
              <a:off x="11499181" y="5811691"/>
              <a:ext cx="418704" cy="216149"/>
            </a:xfrm>
            <a:prstGeom prst="rect">
              <a:avLst/>
            </a:prstGeom>
            <a:noFill/>
          </p:spPr>
          <p:txBody>
            <a:bodyPr wrap="none" rtlCol="0">
              <a:spAutoFit/>
            </a:bodyPr>
            <a:lstStyle/>
            <a:p>
              <a:pPr algn="ctr">
                <a:lnSpc>
                  <a:spcPts val="880"/>
                </a:lnSpc>
              </a:pPr>
              <a:r>
                <a:rPr lang="en-US" sz="1050" b="1" i="1" dirty="0">
                  <a:solidFill>
                    <a:schemeClr val="bg1"/>
                  </a:solidFill>
                </a:rPr>
                <a:t>SYF</a:t>
              </a:r>
            </a:p>
          </p:txBody>
        </p:sp>
        <p:sp>
          <p:nvSpPr>
            <p:cNvPr id="48" name="TextBox 47">
              <a:extLst>
                <a:ext uri="{FF2B5EF4-FFF2-40B4-BE49-F238E27FC236}">
                  <a16:creationId xmlns:a16="http://schemas.microsoft.com/office/drawing/2014/main" id="{B8E7530D-0F78-07E8-CFD0-CBF5F59623D3}"/>
                </a:ext>
              </a:extLst>
            </p:cNvPr>
            <p:cNvSpPr txBox="1"/>
            <p:nvPr/>
          </p:nvSpPr>
          <p:spPr>
            <a:xfrm>
              <a:off x="11423839" y="5854904"/>
              <a:ext cx="569388" cy="523220"/>
            </a:xfrm>
            <a:prstGeom prst="rect">
              <a:avLst/>
            </a:prstGeom>
            <a:noFill/>
          </p:spPr>
          <p:txBody>
            <a:bodyPr wrap="none" rtlCol="0" anchor="ctr">
              <a:spAutoFit/>
            </a:bodyPr>
            <a:lstStyle/>
            <a:p>
              <a:pPr algn="ctr"/>
              <a:r>
                <a:rPr lang="en-US" sz="2800" b="1" dirty="0">
                  <a:solidFill>
                    <a:schemeClr val="bg1"/>
                  </a:solidFill>
                </a:rPr>
                <a:t>24</a:t>
              </a:r>
              <a:endParaRPr lang="en-US" sz="3600" dirty="0">
                <a:solidFill>
                  <a:schemeClr val="bg1"/>
                </a:solidFill>
              </a:endParaRPr>
            </a:p>
          </p:txBody>
        </p:sp>
        <p:sp>
          <p:nvSpPr>
            <p:cNvPr id="49" name="TextBox 48">
              <a:extLst>
                <a:ext uri="{FF2B5EF4-FFF2-40B4-BE49-F238E27FC236}">
                  <a16:creationId xmlns:a16="http://schemas.microsoft.com/office/drawing/2014/main" id="{491367D6-15D7-ABD6-2541-4876F7B1B450}"/>
                </a:ext>
              </a:extLst>
            </p:cNvPr>
            <p:cNvSpPr txBox="1"/>
            <p:nvPr/>
          </p:nvSpPr>
          <p:spPr>
            <a:xfrm>
              <a:off x="11462314" y="5396058"/>
              <a:ext cx="492443" cy="323165"/>
            </a:xfrm>
            <a:prstGeom prst="rect">
              <a:avLst/>
            </a:prstGeom>
            <a:noFill/>
          </p:spPr>
          <p:txBody>
            <a:bodyPr wrap="none" rtlCol="0">
              <a:spAutoFit/>
            </a:bodyPr>
            <a:lstStyle/>
            <a:p>
              <a:pPr algn="ctr">
                <a:lnSpc>
                  <a:spcPts val="880"/>
                </a:lnSpc>
              </a:pPr>
              <a:r>
                <a:rPr lang="en-US" sz="800" i="1" dirty="0">
                  <a:solidFill>
                    <a:srgbClr val="5397BB"/>
                  </a:solidFill>
                </a:rPr>
                <a:t>LEARN</a:t>
              </a:r>
            </a:p>
            <a:p>
              <a:pPr algn="ctr">
                <a:lnSpc>
                  <a:spcPts val="880"/>
                </a:lnSpc>
              </a:pPr>
              <a:r>
                <a:rPr lang="en-US" sz="800" i="1" dirty="0">
                  <a:solidFill>
                    <a:srgbClr val="5397BB"/>
                  </a:solidFill>
                </a:rPr>
                <a:t>MORE!</a:t>
              </a:r>
            </a:p>
          </p:txBody>
        </p:sp>
      </p:grpSp>
      <p:sp>
        <p:nvSpPr>
          <p:cNvPr id="50" name="TextBox 49">
            <a:extLst>
              <a:ext uri="{FF2B5EF4-FFF2-40B4-BE49-F238E27FC236}">
                <a16:creationId xmlns:a16="http://schemas.microsoft.com/office/drawing/2014/main" id="{AECF2DB5-F52B-4A2D-7E27-24E0EA5946B1}"/>
              </a:ext>
            </a:extLst>
          </p:cNvPr>
          <p:cNvSpPr txBox="1"/>
          <p:nvPr/>
        </p:nvSpPr>
        <p:spPr>
          <a:xfrm>
            <a:off x="579089" y="4290135"/>
            <a:ext cx="2924657" cy="400110"/>
          </a:xfrm>
          <a:prstGeom prst="rect">
            <a:avLst/>
          </a:prstGeom>
          <a:noFill/>
        </p:spPr>
        <p:txBody>
          <a:bodyPr wrap="square" rtlCol="0">
            <a:spAutoFit/>
          </a:bodyPr>
          <a:lstStyle/>
          <a:p>
            <a:pPr algn="r" rtl="0">
              <a:spcBef>
                <a:spcPts val="0"/>
              </a:spcBef>
              <a:spcAft>
                <a:spcPts val="0"/>
              </a:spcAft>
            </a:pPr>
            <a:r>
              <a:rPr lang="en-US" sz="2000" strike="noStrike" dirty="0">
                <a:solidFill>
                  <a:srgbClr val="5397BB"/>
                </a:solidFill>
                <a:effectLst/>
              </a:rPr>
              <a:t>= Insurable Need</a:t>
            </a:r>
            <a:endParaRPr lang="en-US" sz="2000" dirty="0">
              <a:solidFill>
                <a:srgbClr val="5397BB"/>
              </a:solidFill>
            </a:endParaRPr>
          </a:p>
        </p:txBody>
      </p:sp>
    </p:spTree>
    <p:extLst>
      <p:ext uri="{BB962C8B-B14F-4D97-AF65-F5344CB8AC3E}">
        <p14:creationId xmlns:p14="http://schemas.microsoft.com/office/powerpoint/2010/main" val="4050993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22" presetClass="entr" presetSubtype="8"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wipe(left)">
                                      <p:cBhvr>
                                        <p:cTn id="10" dur="10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left)">
                                      <p:cBhvr>
                                        <p:cTn id="15" dur="1000"/>
                                        <p:tgtEl>
                                          <p:spTgt spid="21"/>
                                        </p:tgtEl>
                                      </p:cBhvr>
                                    </p:animEffect>
                                  </p:childTnLst>
                                </p:cTn>
                              </p:par>
                              <p:par>
                                <p:cTn id="16" presetID="10" presetClass="entr" presetSubtype="0" fill="hold" grpId="0" nodeType="withEffect">
                                  <p:stCondLst>
                                    <p:cond delay="50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500"/>
                                        <p:tgtEl>
                                          <p:spTgt spid="27"/>
                                        </p:tgtEl>
                                      </p:cBhvr>
                                    </p:animEffect>
                                  </p:childTnLst>
                                </p:cTn>
                              </p:par>
                            </p:childTnLst>
                          </p:cTn>
                        </p:par>
                        <p:par>
                          <p:cTn id="24" fill="hold">
                            <p:stCondLst>
                              <p:cond delay="500"/>
                            </p:stCondLst>
                            <p:childTnLst>
                              <p:par>
                                <p:cTn id="25" presetID="12" presetClass="entr" presetSubtype="8"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p:tgtEl>
                                          <p:spTgt spid="6"/>
                                        </p:tgtEl>
                                        <p:attrNameLst>
                                          <p:attrName>ppt_x</p:attrName>
                                        </p:attrNameLst>
                                      </p:cBhvr>
                                      <p:tavLst>
                                        <p:tav tm="0">
                                          <p:val>
                                            <p:strVal val="#ppt_x-#ppt_w*1.125000"/>
                                          </p:val>
                                        </p:tav>
                                        <p:tav tm="100000">
                                          <p:val>
                                            <p:strVal val="#ppt_x"/>
                                          </p:val>
                                        </p:tav>
                                      </p:tavLst>
                                    </p:anim>
                                    <p:animEffect transition="in" filter="wipe(right)">
                                      <p:cBhvr>
                                        <p:cTn id="28" dur="500"/>
                                        <p:tgtEl>
                                          <p:spTgt spid="6"/>
                                        </p:tgtEl>
                                      </p:cBhvr>
                                    </p:animEffect>
                                  </p:childTnLst>
                                </p:cTn>
                              </p:par>
                            </p:childTnLst>
                          </p:cTn>
                        </p:par>
                        <p:par>
                          <p:cTn id="29" fill="hold">
                            <p:stCondLst>
                              <p:cond delay="1000"/>
                            </p:stCondLst>
                            <p:childTnLst>
                              <p:par>
                                <p:cTn id="30" presetID="12" presetClass="entr" presetSubtype="8"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additive="base">
                                        <p:cTn id="32" dur="500"/>
                                        <p:tgtEl>
                                          <p:spTgt spid="7"/>
                                        </p:tgtEl>
                                        <p:attrNameLst>
                                          <p:attrName>ppt_x</p:attrName>
                                        </p:attrNameLst>
                                      </p:cBhvr>
                                      <p:tavLst>
                                        <p:tav tm="0">
                                          <p:val>
                                            <p:strVal val="#ppt_x-#ppt_w*1.125000"/>
                                          </p:val>
                                        </p:tav>
                                        <p:tav tm="100000">
                                          <p:val>
                                            <p:strVal val="#ppt_x"/>
                                          </p:val>
                                        </p:tav>
                                      </p:tavLst>
                                    </p:anim>
                                    <p:animEffect transition="in" filter="wipe(right)">
                                      <p:cBhvr>
                                        <p:cTn id="33" dur="500"/>
                                        <p:tgtEl>
                                          <p:spTgt spid="7"/>
                                        </p:tgtEl>
                                      </p:cBhvr>
                                    </p:animEffect>
                                  </p:childTnLst>
                                </p:cTn>
                              </p:par>
                            </p:childTnLst>
                          </p:cTn>
                        </p:par>
                        <p:par>
                          <p:cTn id="34" fill="hold">
                            <p:stCondLst>
                              <p:cond delay="1500"/>
                            </p:stCondLst>
                            <p:childTnLst>
                              <p:par>
                                <p:cTn id="35" presetID="12" presetClass="entr" presetSubtype="8" fill="hold" grpId="0" nodeType="after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p:tgtEl>
                                          <p:spTgt spid="8"/>
                                        </p:tgtEl>
                                        <p:attrNameLst>
                                          <p:attrName>ppt_x</p:attrName>
                                        </p:attrNameLst>
                                      </p:cBhvr>
                                      <p:tavLst>
                                        <p:tav tm="0">
                                          <p:val>
                                            <p:strVal val="#ppt_x-#ppt_w*1.125000"/>
                                          </p:val>
                                        </p:tav>
                                        <p:tav tm="100000">
                                          <p:val>
                                            <p:strVal val="#ppt_x"/>
                                          </p:val>
                                        </p:tav>
                                      </p:tavLst>
                                    </p:anim>
                                    <p:animEffect transition="in" filter="wipe(right)">
                                      <p:cBhvr>
                                        <p:cTn id="38" dur="500"/>
                                        <p:tgtEl>
                                          <p:spTgt spid="8"/>
                                        </p:tgtEl>
                                      </p:cBhvr>
                                    </p:animEffect>
                                  </p:childTnLst>
                                </p:cTn>
                              </p:par>
                            </p:childTnLst>
                          </p:cTn>
                        </p:par>
                        <p:par>
                          <p:cTn id="39" fill="hold">
                            <p:stCondLst>
                              <p:cond delay="2000"/>
                            </p:stCondLst>
                            <p:childTnLst>
                              <p:par>
                                <p:cTn id="40" presetID="12" presetClass="entr" presetSubtype="8" fill="hold" grpId="0"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additive="base">
                                        <p:cTn id="42" dur="500"/>
                                        <p:tgtEl>
                                          <p:spTgt spid="9"/>
                                        </p:tgtEl>
                                        <p:attrNameLst>
                                          <p:attrName>ppt_x</p:attrName>
                                        </p:attrNameLst>
                                      </p:cBhvr>
                                      <p:tavLst>
                                        <p:tav tm="0">
                                          <p:val>
                                            <p:strVal val="#ppt_x-#ppt_w*1.125000"/>
                                          </p:val>
                                        </p:tav>
                                        <p:tav tm="100000">
                                          <p:val>
                                            <p:strVal val="#ppt_x"/>
                                          </p:val>
                                        </p:tav>
                                      </p:tavLst>
                                    </p:anim>
                                    <p:animEffect transition="in" filter="wipe(right)">
                                      <p:cBhvr>
                                        <p:cTn id="43" dur="500"/>
                                        <p:tgtEl>
                                          <p:spTgt spid="9"/>
                                        </p:tgtEl>
                                      </p:cBhvr>
                                    </p:animEffect>
                                  </p:childTnLst>
                                </p:cTn>
                              </p:par>
                            </p:childTnLst>
                          </p:cTn>
                        </p:par>
                        <p:par>
                          <p:cTn id="44" fill="hold">
                            <p:stCondLst>
                              <p:cond delay="2500"/>
                            </p:stCondLst>
                            <p:childTnLst>
                              <p:par>
                                <p:cTn id="45" presetID="2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50"/>
                                        </p:tgtEl>
                                        <p:attrNameLst>
                                          <p:attrName>style.visibility</p:attrName>
                                        </p:attrNameLst>
                                      </p:cBhvr>
                                      <p:to>
                                        <p:strVal val="visible"/>
                                      </p:to>
                                    </p:set>
                                    <p:animEffect transition="in" filter="fade">
                                      <p:cBhvr>
                                        <p:cTn id="50" dur="500"/>
                                        <p:tgtEl>
                                          <p:spTgt spid="50"/>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500"/>
                                        <p:tgtEl>
                                          <p:spTgt spid="38"/>
                                        </p:tgtEl>
                                      </p:cBhvr>
                                    </p:animEffect>
                                  </p:childTnLst>
                                </p:cTn>
                              </p:par>
                            </p:childTnLst>
                          </p:cTn>
                        </p:par>
                        <p:par>
                          <p:cTn id="56" fill="hold">
                            <p:stCondLst>
                              <p:cond delay="500"/>
                            </p:stCondLst>
                            <p:childTnLst>
                              <p:par>
                                <p:cTn id="57" presetID="1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p:tgtEl>
                                          <p:spTgt spid="47"/>
                                        </p:tgtEl>
                                        <p:attrNameLst>
                                          <p:attrName>ppt_x</p:attrName>
                                        </p:attrNameLst>
                                      </p:cBhvr>
                                      <p:tavLst>
                                        <p:tav tm="0">
                                          <p:val>
                                            <p:strVal val="#ppt_x+#ppt_w*1.125000"/>
                                          </p:val>
                                        </p:tav>
                                        <p:tav tm="100000">
                                          <p:val>
                                            <p:strVal val="#ppt_x"/>
                                          </p:val>
                                        </p:tav>
                                      </p:tavLst>
                                    </p:anim>
                                    <p:animEffect transition="in" filter="wipe(left)">
                                      <p:cBhvr>
                                        <p:cTn id="60" dur="500"/>
                                        <p:tgtEl>
                                          <p:spTgt spid="47"/>
                                        </p:tgtEl>
                                      </p:cBhvr>
                                    </p:animEffect>
                                  </p:childTnLst>
                                </p:cTn>
                              </p:par>
                            </p:childTnLst>
                          </p:cTn>
                        </p:par>
                        <p:par>
                          <p:cTn id="61" fill="hold">
                            <p:stCondLst>
                              <p:cond delay="1000"/>
                            </p:stCondLst>
                            <p:childTnLst>
                              <p:par>
                                <p:cTn id="62" presetID="12" presetClass="entr" presetSubtype="2" fill="hold" grpId="0" nodeType="afterEffect">
                                  <p:stCondLst>
                                    <p:cond delay="0"/>
                                  </p:stCondLst>
                                  <p:childTnLst>
                                    <p:set>
                                      <p:cBhvr>
                                        <p:cTn id="63" dur="1" fill="hold">
                                          <p:stCondLst>
                                            <p:cond delay="0"/>
                                          </p:stCondLst>
                                        </p:cTn>
                                        <p:tgtEl>
                                          <p:spTgt spid="40"/>
                                        </p:tgtEl>
                                        <p:attrNameLst>
                                          <p:attrName>style.visibility</p:attrName>
                                        </p:attrNameLst>
                                      </p:cBhvr>
                                      <p:to>
                                        <p:strVal val="visible"/>
                                      </p:to>
                                    </p:set>
                                    <p:anim calcmode="lin" valueType="num">
                                      <p:cBhvr additive="base">
                                        <p:cTn id="64" dur="500"/>
                                        <p:tgtEl>
                                          <p:spTgt spid="40"/>
                                        </p:tgtEl>
                                        <p:attrNameLst>
                                          <p:attrName>ppt_x</p:attrName>
                                        </p:attrNameLst>
                                      </p:cBhvr>
                                      <p:tavLst>
                                        <p:tav tm="0">
                                          <p:val>
                                            <p:strVal val="#ppt_x+#ppt_w*1.125000"/>
                                          </p:val>
                                        </p:tav>
                                        <p:tav tm="100000">
                                          <p:val>
                                            <p:strVal val="#ppt_x"/>
                                          </p:val>
                                        </p:tav>
                                      </p:tavLst>
                                    </p:anim>
                                    <p:animEffect transition="in" filter="wipe(left)">
                                      <p:cBhvr>
                                        <p:cTn id="65" dur="500"/>
                                        <p:tgtEl>
                                          <p:spTgt spid="40"/>
                                        </p:tgtEl>
                                      </p:cBhvr>
                                    </p:animEffect>
                                  </p:childTnLst>
                                </p:cTn>
                              </p:par>
                            </p:childTnLst>
                          </p:cTn>
                        </p:par>
                        <p:par>
                          <p:cTn id="66" fill="hold">
                            <p:stCondLst>
                              <p:cond delay="1500"/>
                            </p:stCondLst>
                            <p:childTnLst>
                              <p:par>
                                <p:cTn id="67" presetID="12" presetClass="entr" presetSubtype="2" fill="hold" grpId="0" nodeType="afterEffect">
                                  <p:stCondLst>
                                    <p:cond delay="0"/>
                                  </p:stCondLst>
                                  <p:childTnLst>
                                    <p:set>
                                      <p:cBhvr>
                                        <p:cTn id="68" dur="1" fill="hold">
                                          <p:stCondLst>
                                            <p:cond delay="0"/>
                                          </p:stCondLst>
                                        </p:cTn>
                                        <p:tgtEl>
                                          <p:spTgt spid="41"/>
                                        </p:tgtEl>
                                        <p:attrNameLst>
                                          <p:attrName>style.visibility</p:attrName>
                                        </p:attrNameLst>
                                      </p:cBhvr>
                                      <p:to>
                                        <p:strVal val="visible"/>
                                      </p:to>
                                    </p:set>
                                    <p:anim calcmode="lin" valueType="num">
                                      <p:cBhvr additive="base">
                                        <p:cTn id="69" dur="500"/>
                                        <p:tgtEl>
                                          <p:spTgt spid="41"/>
                                        </p:tgtEl>
                                        <p:attrNameLst>
                                          <p:attrName>ppt_x</p:attrName>
                                        </p:attrNameLst>
                                      </p:cBhvr>
                                      <p:tavLst>
                                        <p:tav tm="0">
                                          <p:val>
                                            <p:strVal val="#ppt_x+#ppt_w*1.125000"/>
                                          </p:val>
                                        </p:tav>
                                        <p:tav tm="100000">
                                          <p:val>
                                            <p:strVal val="#ppt_x"/>
                                          </p:val>
                                        </p:tav>
                                      </p:tavLst>
                                    </p:anim>
                                    <p:animEffect transition="in" filter="wipe(left)">
                                      <p:cBhvr>
                                        <p:cTn id="70" dur="500"/>
                                        <p:tgtEl>
                                          <p:spTgt spid="41"/>
                                        </p:tgtEl>
                                      </p:cBhvr>
                                    </p:animEffect>
                                  </p:childTnLst>
                                </p:cTn>
                              </p:par>
                            </p:childTnLst>
                          </p:cTn>
                        </p:par>
                        <p:par>
                          <p:cTn id="71" fill="hold">
                            <p:stCondLst>
                              <p:cond delay="2000"/>
                            </p:stCondLst>
                            <p:childTnLst>
                              <p:par>
                                <p:cTn id="72" presetID="12" presetClass="entr" presetSubtype="2"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additive="base">
                                        <p:cTn id="74" dur="500"/>
                                        <p:tgtEl>
                                          <p:spTgt spid="42"/>
                                        </p:tgtEl>
                                        <p:attrNameLst>
                                          <p:attrName>ppt_x</p:attrName>
                                        </p:attrNameLst>
                                      </p:cBhvr>
                                      <p:tavLst>
                                        <p:tav tm="0">
                                          <p:val>
                                            <p:strVal val="#ppt_x+#ppt_w*1.125000"/>
                                          </p:val>
                                        </p:tav>
                                        <p:tav tm="100000">
                                          <p:val>
                                            <p:strVal val="#ppt_x"/>
                                          </p:val>
                                        </p:tav>
                                      </p:tavLst>
                                    </p:anim>
                                    <p:animEffect transition="in" filter="wipe(left)">
                                      <p:cBhvr>
                                        <p:cTn id="75" dur="500"/>
                                        <p:tgtEl>
                                          <p:spTgt spid="42"/>
                                        </p:tgtEl>
                                      </p:cBhvr>
                                    </p:animEffect>
                                  </p:childTnLst>
                                </p:cTn>
                              </p:par>
                            </p:childTnLst>
                          </p:cTn>
                        </p:par>
                        <p:par>
                          <p:cTn id="76" fill="hold">
                            <p:stCondLst>
                              <p:cond delay="2500"/>
                            </p:stCondLst>
                            <p:childTnLst>
                              <p:par>
                                <p:cTn id="77" presetID="12" presetClass="entr" presetSubtype="2"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 calcmode="lin" valueType="num">
                                      <p:cBhvr additive="base">
                                        <p:cTn id="79" dur="500"/>
                                        <p:tgtEl>
                                          <p:spTgt spid="43"/>
                                        </p:tgtEl>
                                        <p:attrNameLst>
                                          <p:attrName>ppt_x</p:attrName>
                                        </p:attrNameLst>
                                      </p:cBhvr>
                                      <p:tavLst>
                                        <p:tav tm="0">
                                          <p:val>
                                            <p:strVal val="#ppt_x+#ppt_w*1.125000"/>
                                          </p:val>
                                        </p:tav>
                                        <p:tav tm="100000">
                                          <p:val>
                                            <p:strVal val="#ppt_x"/>
                                          </p:val>
                                        </p:tav>
                                      </p:tavLst>
                                    </p:anim>
                                    <p:animEffect transition="in" filter="wipe(left)">
                                      <p:cBhvr>
                                        <p:cTn id="80" dur="500"/>
                                        <p:tgtEl>
                                          <p:spTgt spid="43"/>
                                        </p:tgtEl>
                                      </p:cBhvr>
                                    </p:animEffect>
                                  </p:childTnLst>
                                </p:cTn>
                              </p:par>
                            </p:childTnLst>
                          </p:cTn>
                        </p:par>
                        <p:par>
                          <p:cTn id="81" fill="hold">
                            <p:stCondLst>
                              <p:cond delay="3000"/>
                            </p:stCondLst>
                            <p:childTnLst>
                              <p:par>
                                <p:cTn id="82" presetID="22" presetClass="entr" presetSubtype="8"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wipe(left)">
                                      <p:cBhvr>
                                        <p:cTn id="84" dur="500"/>
                                        <p:tgtEl>
                                          <p:spTgt spid="44"/>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45"/>
                                        </p:tgtEl>
                                        <p:attrNameLst>
                                          <p:attrName>style.visibility</p:attrName>
                                        </p:attrNameLst>
                                      </p:cBhvr>
                                      <p:to>
                                        <p:strVal val="visible"/>
                                      </p:to>
                                    </p:set>
                                    <p:animEffect transition="in" filter="fade">
                                      <p:cBhvr>
                                        <p:cTn id="87" dur="500"/>
                                        <p:tgtEl>
                                          <p:spTgt spid="45"/>
                                        </p:tgtEl>
                                      </p:cBhvr>
                                    </p:animEffect>
                                  </p:childTnLst>
                                </p:cTn>
                              </p:par>
                            </p:childTnLst>
                          </p:cTn>
                        </p:par>
                        <p:par>
                          <p:cTn id="88" fill="hold">
                            <p:stCondLst>
                              <p:cond delay="3500"/>
                            </p:stCondLst>
                            <p:childTnLst>
                              <p:par>
                                <p:cTn id="89" presetID="10" presetClass="entr" presetSubtype="0" fill="hold" grpId="0" nodeType="afterEffect">
                                  <p:stCondLst>
                                    <p:cond delay="0"/>
                                  </p:stCondLst>
                                  <p:childTnLst>
                                    <p:set>
                                      <p:cBhvr>
                                        <p:cTn id="90" dur="1" fill="hold">
                                          <p:stCondLst>
                                            <p:cond delay="0"/>
                                          </p:stCondLst>
                                        </p:cTn>
                                        <p:tgtEl>
                                          <p:spTgt spid="10"/>
                                        </p:tgtEl>
                                        <p:attrNameLst>
                                          <p:attrName>style.visibility</p:attrName>
                                        </p:attrNameLst>
                                      </p:cBhvr>
                                      <p:to>
                                        <p:strVal val="visible"/>
                                      </p:to>
                                    </p:set>
                                    <p:animEffect transition="in" filter="fade">
                                      <p:cBhvr>
                                        <p:cTn id="9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1" grpId="0"/>
      <p:bldP spid="10" grpId="0"/>
      <p:bldP spid="27" grpId="0"/>
      <p:bldP spid="38" grpId="0"/>
      <p:bldP spid="40" grpId="0" animBg="1"/>
      <p:bldP spid="41" grpId="0" animBg="1"/>
      <p:bldP spid="42" grpId="0" animBg="1"/>
      <p:bldP spid="43" grpId="0" animBg="1"/>
      <p:bldP spid="44" grpId="0" animBg="1"/>
      <p:bldP spid="45" grpId="0" animBg="1"/>
      <p:bldP spid="47" grpId="0" animBg="1"/>
      <p:bldP spid="6" grpId="0"/>
      <p:bldP spid="7" grpId="0"/>
      <p:bldP spid="8" grpId="0"/>
      <p:bldP spid="9" grpId="0"/>
      <p:bldP spid="5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ADC18BF-F975-5D74-6F9E-A4C652C97C95}"/>
              </a:ext>
            </a:extLst>
          </p:cNvPr>
          <p:cNvSpPr/>
          <p:nvPr/>
        </p:nvSpPr>
        <p:spPr>
          <a:xfrm>
            <a:off x="838200" y="2490991"/>
            <a:ext cx="3267635" cy="2246769"/>
          </a:xfrm>
          <a:prstGeom prst="rect">
            <a:avLst/>
          </a:prstGeom>
        </p:spPr>
        <p:txBody>
          <a:bodyPr wrap="square" anchor="ctr">
            <a:spAutoFit/>
          </a:bodyPr>
          <a:lstStyle/>
          <a:p>
            <a:pPr>
              <a:defRPr/>
            </a:pPr>
            <a:r>
              <a:rPr lang="en-US" sz="2800" i="1" dirty="0">
                <a:solidFill>
                  <a:schemeClr val="tx1">
                    <a:lumMod val="75000"/>
                    <a:lumOff val="25000"/>
                  </a:schemeClr>
                </a:solidFill>
                <a:ea typeface="Times New Roman" charset="0"/>
                <a:cs typeface="Times New Roman" charset="0"/>
              </a:rPr>
              <a:t>Did you know an extra $100/month can dramatically save time and reduce your debt!</a:t>
            </a:r>
          </a:p>
        </p:txBody>
      </p:sp>
      <p:sp>
        <p:nvSpPr>
          <p:cNvPr id="43" name="TextBox 42">
            <a:extLst>
              <a:ext uri="{FF2B5EF4-FFF2-40B4-BE49-F238E27FC236}">
                <a16:creationId xmlns:a16="http://schemas.microsoft.com/office/drawing/2014/main" id="{E3806C17-726E-3C2E-0B94-DDECA1CDBFD8}"/>
              </a:ext>
            </a:extLst>
          </p:cNvPr>
          <p:cNvSpPr txBox="1"/>
          <p:nvPr/>
        </p:nvSpPr>
        <p:spPr>
          <a:xfrm>
            <a:off x="857250" y="487025"/>
            <a:ext cx="11334750" cy="830997"/>
          </a:xfrm>
          <a:prstGeom prst="rect">
            <a:avLst/>
          </a:prstGeom>
          <a:noFill/>
        </p:spPr>
        <p:txBody>
          <a:bodyPr wrap="square" rtlCol="0">
            <a:spAutoFit/>
          </a:bodyPr>
          <a:lstStyle/>
          <a:p>
            <a:pPr rtl="0">
              <a:spcBef>
                <a:spcPts val="0"/>
              </a:spcBef>
              <a:spcAft>
                <a:spcPts val="0"/>
              </a:spcAft>
            </a:pPr>
            <a:r>
              <a:rPr lang="en-US" sz="4800" b="1" u="none" strike="noStrike" dirty="0">
                <a:solidFill>
                  <a:schemeClr val="accent5">
                    <a:lumMod val="75000"/>
                  </a:schemeClr>
                </a:solidFill>
                <a:effectLst/>
                <a:latin typeface="+mj-lt"/>
              </a:rPr>
              <a:t>CONTROL YOUR DEBT</a:t>
            </a:r>
            <a:endParaRPr lang="en-US" sz="4800" b="1" dirty="0">
              <a:solidFill>
                <a:schemeClr val="accent5">
                  <a:lumMod val="75000"/>
                </a:schemeClr>
              </a:solidFill>
              <a:effectLst/>
              <a:latin typeface="+mj-lt"/>
            </a:endParaRPr>
          </a:p>
        </p:txBody>
      </p:sp>
      <p:pic>
        <p:nvPicPr>
          <p:cNvPr id="3" name="Picture 2">
            <a:extLst>
              <a:ext uri="{FF2B5EF4-FFF2-40B4-BE49-F238E27FC236}">
                <a16:creationId xmlns:a16="http://schemas.microsoft.com/office/drawing/2014/main" id="{C6C3C762-B050-4DC4-3C75-06B9BF238C92}"/>
              </a:ext>
            </a:extLst>
          </p:cNvPr>
          <p:cNvPicPr>
            <a:picLocks noChangeAspect="1"/>
          </p:cNvPicPr>
          <p:nvPr/>
        </p:nvPicPr>
        <p:blipFill>
          <a:blip r:embed="rId3"/>
          <a:srcRect/>
          <a:stretch/>
        </p:blipFill>
        <p:spPr>
          <a:xfrm>
            <a:off x="3665676" y="1597176"/>
            <a:ext cx="8152663" cy="4009725"/>
          </a:xfrm>
          <a:prstGeom prst="rect">
            <a:avLst/>
          </a:prstGeom>
        </p:spPr>
      </p:pic>
      <p:grpSp>
        <p:nvGrpSpPr>
          <p:cNvPr id="46" name="Group 45">
            <a:extLst>
              <a:ext uri="{FF2B5EF4-FFF2-40B4-BE49-F238E27FC236}">
                <a16:creationId xmlns:a16="http://schemas.microsoft.com/office/drawing/2014/main" id="{20970D84-2321-A4FA-C360-C8D012B483DD}"/>
              </a:ext>
            </a:extLst>
          </p:cNvPr>
          <p:cNvGrpSpPr/>
          <p:nvPr/>
        </p:nvGrpSpPr>
        <p:grpSpPr>
          <a:xfrm>
            <a:off x="10270658" y="5029391"/>
            <a:ext cx="1753957" cy="715580"/>
            <a:chOff x="9093200" y="3122878"/>
            <a:chExt cx="1801979" cy="1234944"/>
          </a:xfrm>
        </p:grpSpPr>
        <p:sp>
          <p:nvSpPr>
            <p:cNvPr id="47" name="Oval 46">
              <a:extLst>
                <a:ext uri="{FF2B5EF4-FFF2-40B4-BE49-F238E27FC236}">
                  <a16:creationId xmlns:a16="http://schemas.microsoft.com/office/drawing/2014/main" id="{B7BF5B06-2109-4C01-5341-5C006D40536D}"/>
                </a:ext>
              </a:extLst>
            </p:cNvPr>
            <p:cNvSpPr/>
            <p:nvPr/>
          </p:nvSpPr>
          <p:spPr>
            <a:xfrm>
              <a:off x="9093200" y="3187700"/>
              <a:ext cx="1781755" cy="1170122"/>
            </a:xfrm>
            <a:prstGeom prst="ellipse">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panose="020B0503020204020204" pitchFamily="34" charset="0"/>
              </a:endParaRPr>
            </a:p>
          </p:txBody>
        </p:sp>
        <p:sp>
          <p:nvSpPr>
            <p:cNvPr id="48" name="Oval 47">
              <a:extLst>
                <a:ext uri="{FF2B5EF4-FFF2-40B4-BE49-F238E27FC236}">
                  <a16:creationId xmlns:a16="http://schemas.microsoft.com/office/drawing/2014/main" id="{5B9D1553-04D9-35C7-0A46-88120109A257}"/>
                </a:ext>
              </a:extLst>
            </p:cNvPr>
            <p:cNvSpPr/>
            <p:nvPr/>
          </p:nvSpPr>
          <p:spPr>
            <a:xfrm>
              <a:off x="9113424" y="3122878"/>
              <a:ext cx="1781755" cy="1170122"/>
            </a:xfrm>
            <a:prstGeom prst="ellipse">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panose="020B0503020204020204" pitchFamily="34" charset="0"/>
              </a:endParaRPr>
            </a:p>
          </p:txBody>
        </p:sp>
      </p:grpSp>
      <p:sp>
        <p:nvSpPr>
          <p:cNvPr id="49" name="TextBox 48">
            <a:extLst>
              <a:ext uri="{FF2B5EF4-FFF2-40B4-BE49-F238E27FC236}">
                <a16:creationId xmlns:a16="http://schemas.microsoft.com/office/drawing/2014/main" id="{EB225DE5-4073-9B8B-BD8A-DDB0AEE04656}"/>
              </a:ext>
            </a:extLst>
          </p:cNvPr>
          <p:cNvSpPr txBox="1"/>
          <p:nvPr/>
        </p:nvSpPr>
        <p:spPr>
          <a:xfrm>
            <a:off x="838200" y="6285521"/>
            <a:ext cx="10876280" cy="207364"/>
          </a:xfrm>
          <a:prstGeom prst="rect">
            <a:avLst/>
          </a:prstGeom>
          <a:noFill/>
        </p:spPr>
        <p:txBody>
          <a:bodyPr wrap="square" rtlCol="0" anchor="b">
            <a:spAutoFit/>
          </a:bodyPr>
          <a:lstStyle/>
          <a:p>
            <a:pPr>
              <a:lnSpc>
                <a:spcPct val="80000"/>
              </a:lnSpc>
            </a:pPr>
            <a:r>
              <a:rPr lang="en-US" sz="900" i="1" dirty="0">
                <a:solidFill>
                  <a:schemeClr val="tx1">
                    <a:lumMod val="75000"/>
                    <a:lumOff val="25000"/>
                  </a:schemeClr>
                </a:solidFill>
              </a:rPr>
              <a:t>For illustration purposes only.</a:t>
            </a:r>
          </a:p>
        </p:txBody>
      </p:sp>
      <p:sp>
        <p:nvSpPr>
          <p:cNvPr id="50" name="TextBox 49">
            <a:extLst>
              <a:ext uri="{FF2B5EF4-FFF2-40B4-BE49-F238E27FC236}">
                <a16:creationId xmlns:a16="http://schemas.microsoft.com/office/drawing/2014/main" id="{4C9CEA23-50C5-0690-D888-9EBB86FB8AE6}"/>
              </a:ext>
            </a:extLst>
          </p:cNvPr>
          <p:cNvSpPr txBox="1"/>
          <p:nvPr/>
        </p:nvSpPr>
        <p:spPr>
          <a:xfrm>
            <a:off x="857250" y="1362869"/>
            <a:ext cx="11334750" cy="523220"/>
          </a:xfrm>
          <a:prstGeom prst="rect">
            <a:avLst/>
          </a:prstGeom>
          <a:noFill/>
        </p:spPr>
        <p:txBody>
          <a:bodyPr wrap="square" rtlCol="0">
            <a:spAutoFit/>
          </a:bodyPr>
          <a:lstStyle/>
          <a:p>
            <a:pPr rtl="0">
              <a:spcBef>
                <a:spcPts val="0"/>
              </a:spcBef>
              <a:spcAft>
                <a:spcPts val="0"/>
              </a:spcAft>
            </a:pPr>
            <a:r>
              <a:rPr lang="en-US" sz="2800" u="none" strike="noStrike" dirty="0">
                <a:solidFill>
                  <a:schemeClr val="tx1">
                    <a:lumMod val="75000"/>
                    <a:lumOff val="25000"/>
                  </a:schemeClr>
                </a:solidFill>
                <a:effectLst/>
              </a:rPr>
              <a:t>Is debt affecting your way of life?</a:t>
            </a:r>
          </a:p>
        </p:txBody>
      </p:sp>
      <p:sp>
        <p:nvSpPr>
          <p:cNvPr id="51" name="TextBox 50">
            <a:extLst>
              <a:ext uri="{FF2B5EF4-FFF2-40B4-BE49-F238E27FC236}">
                <a16:creationId xmlns:a16="http://schemas.microsoft.com/office/drawing/2014/main" id="{8DE95CB3-952D-ABEE-85AF-AA8E37A37D69}"/>
              </a:ext>
            </a:extLst>
          </p:cNvPr>
          <p:cNvSpPr txBox="1"/>
          <p:nvPr/>
        </p:nvSpPr>
        <p:spPr>
          <a:xfrm>
            <a:off x="857250" y="5606902"/>
            <a:ext cx="11334750" cy="523220"/>
          </a:xfrm>
          <a:prstGeom prst="rect">
            <a:avLst/>
          </a:prstGeom>
          <a:noFill/>
        </p:spPr>
        <p:txBody>
          <a:bodyPr wrap="square" rtlCol="0">
            <a:spAutoFit/>
          </a:bodyPr>
          <a:lstStyle/>
          <a:p>
            <a:pPr rtl="0">
              <a:spcBef>
                <a:spcPts val="0"/>
              </a:spcBef>
              <a:spcAft>
                <a:spcPts val="0"/>
              </a:spcAft>
            </a:pPr>
            <a:r>
              <a:rPr lang="en-US" sz="2800" b="1" i="1" u="none" strike="noStrike" dirty="0">
                <a:solidFill>
                  <a:schemeClr val="tx1">
                    <a:lumMod val="75000"/>
                    <a:lumOff val="25000"/>
                  </a:schemeClr>
                </a:solidFill>
                <a:effectLst/>
              </a:rPr>
              <a:t>You can prevent </a:t>
            </a:r>
            <a:r>
              <a:rPr lang="en-US" sz="2800" b="1" i="1" dirty="0">
                <a:solidFill>
                  <a:schemeClr val="tx1">
                    <a:lumMod val="75000"/>
                    <a:lumOff val="25000"/>
                  </a:schemeClr>
                </a:solidFill>
              </a:rPr>
              <a:t>debt from impacting your future!</a:t>
            </a:r>
            <a:endParaRPr lang="en-US" sz="2800" b="1" i="1" u="none" strike="noStrike" dirty="0">
              <a:solidFill>
                <a:schemeClr val="tx1">
                  <a:lumMod val="75000"/>
                  <a:lumOff val="25000"/>
                </a:schemeClr>
              </a:solidFill>
              <a:effectLst/>
            </a:endParaRPr>
          </a:p>
        </p:txBody>
      </p:sp>
      <p:sp>
        <p:nvSpPr>
          <p:cNvPr id="45" name="Curved Up Arrow 44">
            <a:extLst>
              <a:ext uri="{FF2B5EF4-FFF2-40B4-BE49-F238E27FC236}">
                <a16:creationId xmlns:a16="http://schemas.microsoft.com/office/drawing/2014/main" id="{9341B0AF-9271-4CDF-C7F2-8F1A197ECB2F}"/>
              </a:ext>
            </a:extLst>
          </p:cNvPr>
          <p:cNvSpPr/>
          <p:nvPr/>
        </p:nvSpPr>
        <p:spPr>
          <a:xfrm rot="271418">
            <a:off x="9759242" y="5568702"/>
            <a:ext cx="1441810" cy="453608"/>
          </a:xfrm>
          <a:prstGeom prst="curvedUpArrow">
            <a:avLst>
              <a:gd name="adj1" fmla="val 36156"/>
              <a:gd name="adj2" fmla="val 83492"/>
              <a:gd name="adj3" fmla="val 60224"/>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374472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5"/>
                                        </p:tgtEl>
                                        <p:attrNameLst>
                                          <p:attrName>style.visibility</p:attrName>
                                        </p:attrNameLst>
                                      </p:cBhvr>
                                      <p:to>
                                        <p:strVal val="visible"/>
                                      </p:to>
                                    </p:set>
                                    <p:animEffect transition="in" filter="wipe(left)">
                                      <p:cBhvr>
                                        <p:cTn id="10" dur="1000"/>
                                        <p:tgtEl>
                                          <p:spTgt spid="45"/>
                                        </p:tgtEl>
                                      </p:cBhvr>
                                    </p:animEffect>
                                  </p:childTnLst>
                                </p:cTn>
                              </p:par>
                            </p:childTnLst>
                          </p:cTn>
                        </p:par>
                        <p:par>
                          <p:cTn id="11" fill="hold">
                            <p:stCondLst>
                              <p:cond delay="1000"/>
                            </p:stCondLst>
                            <p:childTnLst>
                              <p:par>
                                <p:cTn id="12" presetID="21" presetClass="entr" presetSubtype="1" fill="hold" nodeType="afterEffect">
                                  <p:stCondLst>
                                    <p:cond delay="0"/>
                                  </p:stCondLst>
                                  <p:childTnLst>
                                    <p:set>
                                      <p:cBhvr>
                                        <p:cTn id="13" dur="1" fill="hold">
                                          <p:stCondLst>
                                            <p:cond delay="0"/>
                                          </p:stCondLst>
                                        </p:cTn>
                                        <p:tgtEl>
                                          <p:spTgt spid="46"/>
                                        </p:tgtEl>
                                        <p:attrNameLst>
                                          <p:attrName>style.visibility</p:attrName>
                                        </p:attrNameLst>
                                      </p:cBhvr>
                                      <p:to>
                                        <p:strVal val="visible"/>
                                      </p:to>
                                    </p:set>
                                    <p:animEffect transition="in" filter="wheel(1)">
                                      <p:cBhvr>
                                        <p:cTn id="14" dur="500"/>
                                        <p:tgtEl>
                                          <p:spTgt spid="46"/>
                                        </p:tgtEl>
                                      </p:cBhvr>
                                    </p:animEffect>
                                  </p:childTnLst>
                                </p:cTn>
                              </p:par>
                            </p:childTnLst>
                          </p:cTn>
                        </p:par>
                        <p:par>
                          <p:cTn id="15" fill="hold">
                            <p:stCondLst>
                              <p:cond delay="1500"/>
                            </p:stCondLst>
                            <p:childTnLst>
                              <p:par>
                                <p:cTn id="16" presetID="10"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1" grpId="0"/>
      <p:bldP spid="4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2C92911-8DB8-0FBE-83D9-98E7B4268B1E}"/>
              </a:ext>
            </a:extLst>
          </p:cNvPr>
          <p:cNvSpPr txBox="1"/>
          <p:nvPr/>
        </p:nvSpPr>
        <p:spPr>
          <a:xfrm>
            <a:off x="0" y="487025"/>
            <a:ext cx="12192000" cy="830997"/>
          </a:xfrm>
          <a:prstGeom prst="rect">
            <a:avLst/>
          </a:prstGeom>
          <a:noFill/>
        </p:spPr>
        <p:txBody>
          <a:bodyPr wrap="square" rtlCol="0">
            <a:spAutoFit/>
          </a:bodyPr>
          <a:lstStyle/>
          <a:p>
            <a:pPr algn="ctr" rtl="0">
              <a:spcBef>
                <a:spcPts val="0"/>
              </a:spcBef>
              <a:spcAft>
                <a:spcPts val="0"/>
              </a:spcAft>
            </a:pPr>
            <a:r>
              <a:rPr lang="en-US" sz="4800" b="1" u="none" strike="noStrike" dirty="0">
                <a:solidFill>
                  <a:schemeClr val="accent5">
                    <a:lumMod val="75000"/>
                  </a:schemeClr>
                </a:solidFill>
                <a:effectLst/>
                <a:latin typeface="+mj-lt"/>
              </a:rPr>
              <a:t>THE COMPOUND EFFECT OF MONEY</a:t>
            </a:r>
            <a:endParaRPr lang="en-US" sz="4800" b="1" dirty="0">
              <a:solidFill>
                <a:schemeClr val="accent5">
                  <a:lumMod val="75000"/>
                </a:schemeClr>
              </a:solidFill>
              <a:effectLst/>
              <a:latin typeface="+mj-lt"/>
            </a:endParaRPr>
          </a:p>
        </p:txBody>
      </p:sp>
      <p:sp>
        <p:nvSpPr>
          <p:cNvPr id="8" name="TextBox 7">
            <a:extLst>
              <a:ext uri="{FF2B5EF4-FFF2-40B4-BE49-F238E27FC236}">
                <a16:creationId xmlns:a16="http://schemas.microsoft.com/office/drawing/2014/main" id="{5C22F894-2901-582F-778E-87398C30E25C}"/>
              </a:ext>
            </a:extLst>
          </p:cNvPr>
          <p:cNvSpPr txBox="1"/>
          <p:nvPr/>
        </p:nvSpPr>
        <p:spPr>
          <a:xfrm>
            <a:off x="7778733" y="4838740"/>
            <a:ext cx="4109766" cy="895438"/>
          </a:xfrm>
          <a:prstGeom prst="rect">
            <a:avLst/>
          </a:prstGeom>
          <a:noFill/>
        </p:spPr>
        <p:txBody>
          <a:bodyPr wrap="square" rtlCol="0">
            <a:spAutoFit/>
          </a:bodyPr>
          <a:lstStyle/>
          <a:p>
            <a:pPr algn="ctr" rtl="0">
              <a:lnSpc>
                <a:spcPct val="80000"/>
              </a:lnSpc>
              <a:spcBef>
                <a:spcPts val="0"/>
              </a:spcBef>
              <a:spcAft>
                <a:spcPts val="0"/>
              </a:spcAft>
            </a:pPr>
            <a:r>
              <a:rPr lang="en-US" sz="3200" b="1" i="1" u="none" strike="noStrike" dirty="0">
                <a:solidFill>
                  <a:schemeClr val="tx1">
                    <a:lumMod val="75000"/>
                    <a:lumOff val="25000"/>
                  </a:schemeClr>
                </a:solidFill>
                <a:effectLst/>
              </a:rPr>
              <a:t>The Real Rate</a:t>
            </a:r>
            <a:br>
              <a:rPr lang="en-US" sz="3200" b="1" i="1" u="none" strike="noStrike" dirty="0">
                <a:solidFill>
                  <a:schemeClr val="tx1">
                    <a:lumMod val="75000"/>
                    <a:lumOff val="25000"/>
                  </a:schemeClr>
                </a:solidFill>
                <a:effectLst/>
              </a:rPr>
            </a:br>
            <a:r>
              <a:rPr lang="en-US" sz="3200" b="1" i="1" u="none" strike="noStrike" dirty="0">
                <a:solidFill>
                  <a:schemeClr val="tx1">
                    <a:lumMod val="75000"/>
                    <a:lumOff val="25000"/>
                  </a:schemeClr>
                </a:solidFill>
                <a:effectLst/>
              </a:rPr>
              <a:t>of Return</a:t>
            </a:r>
          </a:p>
        </p:txBody>
      </p:sp>
      <p:sp>
        <p:nvSpPr>
          <p:cNvPr id="6" name="TextBox 5">
            <a:extLst>
              <a:ext uri="{FF2B5EF4-FFF2-40B4-BE49-F238E27FC236}">
                <a16:creationId xmlns:a16="http://schemas.microsoft.com/office/drawing/2014/main" id="{0CC8F4FD-91E2-DA35-B3A5-DC9E1ACABF74}"/>
              </a:ext>
            </a:extLst>
          </p:cNvPr>
          <p:cNvSpPr txBox="1"/>
          <p:nvPr/>
        </p:nvSpPr>
        <p:spPr>
          <a:xfrm>
            <a:off x="0" y="1162969"/>
            <a:ext cx="12192000" cy="794961"/>
          </a:xfrm>
          <a:prstGeom prst="rect">
            <a:avLst/>
          </a:prstGeom>
          <a:noFill/>
        </p:spPr>
        <p:txBody>
          <a:bodyPr wrap="square" rtlCol="0">
            <a:spAutoFit/>
          </a:bodyPr>
          <a:lstStyle/>
          <a:p>
            <a:pPr algn="ctr" rtl="0">
              <a:lnSpc>
                <a:spcPct val="80000"/>
              </a:lnSpc>
              <a:spcBef>
                <a:spcPts val="0"/>
              </a:spcBef>
              <a:spcAft>
                <a:spcPts val="0"/>
              </a:spcAft>
            </a:pPr>
            <a:r>
              <a:rPr lang="en-US" sz="2800" u="none" strike="noStrike" dirty="0">
                <a:solidFill>
                  <a:schemeClr val="tx1">
                    <a:lumMod val="75000"/>
                    <a:lumOff val="25000"/>
                  </a:schemeClr>
                </a:solidFill>
                <a:effectLst/>
              </a:rPr>
              <a:t>Rule of 72:</a:t>
            </a:r>
            <a:r>
              <a:rPr lang="en-US" sz="2800" dirty="0">
                <a:solidFill>
                  <a:schemeClr val="tx1">
                    <a:lumMod val="75000"/>
                    <a:lumOff val="25000"/>
                  </a:schemeClr>
                </a:solidFill>
              </a:rPr>
              <a:t> </a:t>
            </a:r>
            <a:r>
              <a:rPr lang="en-US" sz="2800" u="none" strike="noStrike" dirty="0">
                <a:solidFill>
                  <a:schemeClr val="tx1">
                    <a:lumMod val="75000"/>
                    <a:lumOff val="25000"/>
                  </a:schemeClr>
                </a:solidFill>
                <a:effectLst/>
              </a:rPr>
              <a:t>Divide 72 by the rate of return.</a:t>
            </a:r>
            <a:br>
              <a:rPr lang="en-US" sz="2800" u="none" strike="noStrike" dirty="0">
                <a:solidFill>
                  <a:schemeClr val="tx1">
                    <a:lumMod val="75000"/>
                    <a:lumOff val="25000"/>
                  </a:schemeClr>
                </a:solidFill>
                <a:effectLst/>
              </a:rPr>
            </a:br>
            <a:r>
              <a:rPr lang="en-US" sz="2800" u="none" strike="noStrike" dirty="0">
                <a:solidFill>
                  <a:schemeClr val="tx1">
                    <a:lumMod val="75000"/>
                    <a:lumOff val="25000"/>
                  </a:schemeClr>
                </a:solidFill>
                <a:effectLst/>
              </a:rPr>
              <a:t>The answer is the number of years it takes to double your money.</a:t>
            </a:r>
          </a:p>
        </p:txBody>
      </p:sp>
      <p:sp>
        <p:nvSpPr>
          <p:cNvPr id="9" name="Rectangle 8">
            <a:extLst>
              <a:ext uri="{FF2B5EF4-FFF2-40B4-BE49-F238E27FC236}">
                <a16:creationId xmlns:a16="http://schemas.microsoft.com/office/drawing/2014/main" id="{5DF28919-9A7E-940C-120E-38413AB0DF0A}"/>
              </a:ext>
            </a:extLst>
          </p:cNvPr>
          <p:cNvSpPr/>
          <p:nvPr/>
        </p:nvSpPr>
        <p:spPr>
          <a:xfrm>
            <a:off x="796428" y="2143830"/>
            <a:ext cx="2317541" cy="489983"/>
          </a:xfrm>
          <a:prstGeom prst="rect">
            <a:avLst/>
          </a:prstGeom>
          <a:solidFill>
            <a:schemeClr val="bg2">
              <a:lumMod val="20000"/>
              <a:lumOff val="80000"/>
            </a:schemeClr>
          </a:solidFill>
          <a:ln>
            <a:solidFill>
              <a:srgbClr val="5397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2"/>
                </a:solidFill>
              </a:rPr>
              <a:t>72 / 6 =    </a:t>
            </a:r>
            <a:r>
              <a:rPr lang="en-US" sz="2400" b="1" dirty="0">
                <a:solidFill>
                  <a:schemeClr val="bg1"/>
                </a:solidFill>
              </a:rPr>
              <a:t>.</a:t>
            </a:r>
          </a:p>
        </p:txBody>
      </p:sp>
      <p:sp>
        <p:nvSpPr>
          <p:cNvPr id="10" name="Rectangle 9">
            <a:extLst>
              <a:ext uri="{FF2B5EF4-FFF2-40B4-BE49-F238E27FC236}">
                <a16:creationId xmlns:a16="http://schemas.microsoft.com/office/drawing/2014/main" id="{28A004AE-7F06-8798-135E-E07ADF790E6B}"/>
              </a:ext>
            </a:extLst>
          </p:cNvPr>
          <p:cNvSpPr/>
          <p:nvPr/>
        </p:nvSpPr>
        <p:spPr>
          <a:xfrm>
            <a:off x="796428" y="2633814"/>
            <a:ext cx="2317541" cy="372670"/>
          </a:xfrm>
          <a:prstGeom prst="rect">
            <a:avLst/>
          </a:prstGeom>
          <a:solidFill>
            <a:schemeClr val="accent5">
              <a:lumMod val="40000"/>
              <a:lumOff val="60000"/>
            </a:schemeClr>
          </a:solidFill>
          <a:ln>
            <a:solidFill>
              <a:srgbClr val="5397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lumMod val="75000"/>
                    <a:lumOff val="25000"/>
                  </a:schemeClr>
                </a:solidFill>
              </a:rPr>
              <a:t>Doubles every 12 yrs.</a:t>
            </a:r>
          </a:p>
        </p:txBody>
      </p:sp>
      <p:sp>
        <p:nvSpPr>
          <p:cNvPr id="11" name="Rectangle 10">
            <a:extLst>
              <a:ext uri="{FF2B5EF4-FFF2-40B4-BE49-F238E27FC236}">
                <a16:creationId xmlns:a16="http://schemas.microsoft.com/office/drawing/2014/main" id="{CAD54371-F11A-1D88-909E-02205A493F46}"/>
              </a:ext>
            </a:extLst>
          </p:cNvPr>
          <p:cNvSpPr/>
          <p:nvPr/>
        </p:nvSpPr>
        <p:spPr>
          <a:xfrm>
            <a:off x="796637" y="3002695"/>
            <a:ext cx="2317541" cy="2590858"/>
          </a:xfrm>
          <a:prstGeom prst="rect">
            <a:avLst/>
          </a:prstGeom>
          <a:noFill/>
          <a:ln>
            <a:solidFill>
              <a:srgbClr val="5397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grpSp>
        <p:nvGrpSpPr>
          <p:cNvPr id="12" name="Group 11">
            <a:extLst>
              <a:ext uri="{FF2B5EF4-FFF2-40B4-BE49-F238E27FC236}">
                <a16:creationId xmlns:a16="http://schemas.microsoft.com/office/drawing/2014/main" id="{0AFDD7A4-9693-E509-D2A6-8D6435DC31C7}"/>
              </a:ext>
            </a:extLst>
          </p:cNvPr>
          <p:cNvGrpSpPr/>
          <p:nvPr/>
        </p:nvGrpSpPr>
        <p:grpSpPr>
          <a:xfrm>
            <a:off x="775195" y="3066844"/>
            <a:ext cx="2304323" cy="692368"/>
            <a:chOff x="378775" y="2709661"/>
            <a:chExt cx="2304323" cy="692368"/>
          </a:xfrm>
        </p:grpSpPr>
        <p:sp>
          <p:nvSpPr>
            <p:cNvPr id="13" name="Content Placeholder 2">
              <a:extLst>
                <a:ext uri="{FF2B5EF4-FFF2-40B4-BE49-F238E27FC236}">
                  <a16:creationId xmlns:a16="http://schemas.microsoft.com/office/drawing/2014/main" id="{098DC3E7-E975-2FC9-0043-E541EAE62344}"/>
                </a:ext>
              </a:extLst>
            </p:cNvPr>
            <p:cNvSpPr txBox="1">
              <a:spLocks/>
            </p:cNvSpPr>
            <p:nvPr/>
          </p:nvSpPr>
          <p:spPr>
            <a:xfrm>
              <a:off x="378775" y="2709661"/>
              <a:ext cx="1362331" cy="419030"/>
            </a:xfrm>
            <a:prstGeom prst="rect">
              <a:avLst/>
            </a:prstGeom>
          </p:spPr>
          <p:txBody>
            <a:bodyPr vert="horz" lIns="91440" tIns="45720" rIns="91440" bIns="45720" rtlCol="0">
              <a:noAutofit/>
            </a:bodyPr>
            <a:lstStyle>
              <a:lvl1pPr marL="0" indent="0" algn="l" defTabSz="685800" rtl="0" eaLnBrk="1" latinLnBrk="0" hangingPunct="1">
                <a:lnSpc>
                  <a:spcPct val="90000"/>
                </a:lnSpc>
                <a:spcBef>
                  <a:spcPts val="750"/>
                </a:spcBef>
                <a:buFont typeface="Arial" panose="020B0604020202020204" pitchFamily="34" charset="0"/>
                <a:buNone/>
                <a:defRPr sz="2400" b="0" kern="1200">
                  <a:solidFill>
                    <a:schemeClr val="tx2"/>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2000" kern="1200">
                  <a:solidFill>
                    <a:schemeClr val="tx2"/>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600" kern="1200">
                  <a:solidFill>
                    <a:schemeClr val="tx2"/>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400" kern="1200">
                  <a:solidFill>
                    <a:schemeClr val="tx2"/>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400"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r>
                <a:rPr lang="en-US" sz="1800" b="1" i="1" dirty="0"/>
                <a:t>Years</a:t>
              </a:r>
              <a:endParaRPr lang="en-US" sz="1800" dirty="0"/>
            </a:p>
          </p:txBody>
        </p:sp>
        <p:sp>
          <p:nvSpPr>
            <p:cNvPr id="14" name="Content Placeholder 2">
              <a:extLst>
                <a:ext uri="{FF2B5EF4-FFF2-40B4-BE49-F238E27FC236}">
                  <a16:creationId xmlns:a16="http://schemas.microsoft.com/office/drawing/2014/main" id="{A631B090-D250-3E4D-D05B-8199EE23442D}"/>
                </a:ext>
              </a:extLst>
            </p:cNvPr>
            <p:cNvSpPr txBox="1">
              <a:spLocks/>
            </p:cNvSpPr>
            <p:nvPr/>
          </p:nvSpPr>
          <p:spPr>
            <a:xfrm>
              <a:off x="1547694" y="2709661"/>
              <a:ext cx="1023540" cy="419030"/>
            </a:xfrm>
            <a:prstGeom prst="rect">
              <a:avLst/>
            </a:prstGeom>
          </p:spPr>
          <p:txBody>
            <a:bodyPr vert="horz" lIns="91440" tIns="45720" rIns="91440" bIns="45720" rtlCol="0">
              <a:noAutofit/>
            </a:bodyPr>
            <a:lstStyle>
              <a:lvl1pPr marL="0" indent="0" algn="l" defTabSz="685800" rtl="0" eaLnBrk="1" latinLnBrk="0" hangingPunct="1">
                <a:lnSpc>
                  <a:spcPct val="90000"/>
                </a:lnSpc>
                <a:spcBef>
                  <a:spcPts val="750"/>
                </a:spcBef>
                <a:buFont typeface="Arial" panose="020B0604020202020204" pitchFamily="34" charset="0"/>
                <a:buNone/>
                <a:defRPr sz="2400" b="0" kern="1200">
                  <a:solidFill>
                    <a:schemeClr val="tx2"/>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2000" kern="1200">
                  <a:solidFill>
                    <a:schemeClr val="tx2"/>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600" kern="1200">
                  <a:solidFill>
                    <a:schemeClr val="tx2"/>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400" kern="1200">
                  <a:solidFill>
                    <a:schemeClr val="tx2"/>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400"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r>
                <a:rPr lang="en-US" sz="1800" b="1" i="1" dirty="0"/>
                <a:t>6%</a:t>
              </a:r>
              <a:endParaRPr lang="en-US" sz="1800" dirty="0"/>
            </a:p>
          </p:txBody>
        </p:sp>
        <p:sp>
          <p:nvSpPr>
            <p:cNvPr id="15" name="Content Placeholder 2">
              <a:extLst>
                <a:ext uri="{FF2B5EF4-FFF2-40B4-BE49-F238E27FC236}">
                  <a16:creationId xmlns:a16="http://schemas.microsoft.com/office/drawing/2014/main" id="{EA596BD0-0CAE-91B3-06A0-33B83C6F1642}"/>
                </a:ext>
              </a:extLst>
            </p:cNvPr>
            <p:cNvSpPr txBox="1">
              <a:spLocks/>
            </p:cNvSpPr>
            <p:nvPr/>
          </p:nvSpPr>
          <p:spPr>
            <a:xfrm>
              <a:off x="526546" y="2964281"/>
              <a:ext cx="1023540" cy="419030"/>
            </a:xfrm>
            <a:prstGeom prst="rect">
              <a:avLst/>
            </a:prstGeom>
          </p:spPr>
          <p:txBody>
            <a:bodyPr vert="horz" lIns="91440" tIns="45720" rIns="91440" bIns="45720" rtlCol="0" anchor="ctr">
              <a:noAutofit/>
            </a:bodyPr>
            <a:lstStyle>
              <a:lvl1pPr marL="0" indent="0" algn="l" defTabSz="685800" rtl="0" eaLnBrk="1" latinLnBrk="0" hangingPunct="1">
                <a:lnSpc>
                  <a:spcPct val="90000"/>
                </a:lnSpc>
                <a:spcBef>
                  <a:spcPts val="750"/>
                </a:spcBef>
                <a:buFont typeface="Arial" panose="020B0604020202020204" pitchFamily="34" charset="0"/>
                <a:buNone/>
                <a:defRPr sz="2400" b="0" kern="1200">
                  <a:solidFill>
                    <a:schemeClr val="tx2"/>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2000" kern="1200">
                  <a:solidFill>
                    <a:schemeClr val="tx2"/>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600" kern="1200">
                  <a:solidFill>
                    <a:schemeClr val="tx2"/>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400" kern="1200">
                  <a:solidFill>
                    <a:schemeClr val="tx2"/>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400"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lnSpc>
                  <a:spcPts val="620"/>
                </a:lnSpc>
              </a:pPr>
              <a:r>
                <a:rPr lang="en-US" sz="1000" dirty="0"/>
                <a:t>Initial Amount</a:t>
              </a:r>
            </a:p>
          </p:txBody>
        </p:sp>
        <p:sp>
          <p:nvSpPr>
            <p:cNvPr id="16" name="Content Placeholder 2">
              <a:extLst>
                <a:ext uri="{FF2B5EF4-FFF2-40B4-BE49-F238E27FC236}">
                  <a16:creationId xmlns:a16="http://schemas.microsoft.com/office/drawing/2014/main" id="{95E19FDF-B31E-E3EB-E6CB-2CDAF7A44A85}"/>
                </a:ext>
              </a:extLst>
            </p:cNvPr>
            <p:cNvSpPr txBox="1">
              <a:spLocks/>
            </p:cNvSpPr>
            <p:nvPr/>
          </p:nvSpPr>
          <p:spPr>
            <a:xfrm>
              <a:off x="1485900" y="2982999"/>
              <a:ext cx="1197198" cy="419030"/>
            </a:xfrm>
            <a:prstGeom prst="rect">
              <a:avLst/>
            </a:prstGeom>
          </p:spPr>
          <p:txBody>
            <a:bodyPr vert="horz" lIns="91440" tIns="45720" rIns="91440" bIns="45720" rtlCol="0">
              <a:noAutofit/>
            </a:bodyPr>
            <a:lstStyle>
              <a:lvl1pPr marL="0" indent="0" algn="l" defTabSz="685800" rtl="0" eaLnBrk="1" latinLnBrk="0" hangingPunct="1">
                <a:lnSpc>
                  <a:spcPct val="90000"/>
                </a:lnSpc>
                <a:spcBef>
                  <a:spcPts val="750"/>
                </a:spcBef>
                <a:buFont typeface="Arial" panose="020B0604020202020204" pitchFamily="34" charset="0"/>
                <a:buNone/>
                <a:defRPr sz="2400" b="0" kern="1200">
                  <a:solidFill>
                    <a:schemeClr val="tx2"/>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2000" kern="1200">
                  <a:solidFill>
                    <a:schemeClr val="tx2"/>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600" kern="1200">
                  <a:solidFill>
                    <a:schemeClr val="tx2"/>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400" kern="1200">
                  <a:solidFill>
                    <a:schemeClr val="tx2"/>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400"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800" b="1" dirty="0"/>
                <a:t>$10,000</a:t>
              </a:r>
            </a:p>
          </p:txBody>
        </p:sp>
      </p:grpSp>
      <p:sp>
        <p:nvSpPr>
          <p:cNvPr id="17" name="Content Placeholder 2">
            <a:extLst>
              <a:ext uri="{FF2B5EF4-FFF2-40B4-BE49-F238E27FC236}">
                <a16:creationId xmlns:a16="http://schemas.microsoft.com/office/drawing/2014/main" id="{4960A6E7-029A-B346-377F-2AA3E3EF1EF2}"/>
              </a:ext>
            </a:extLst>
          </p:cNvPr>
          <p:cNvSpPr txBox="1">
            <a:spLocks/>
          </p:cNvSpPr>
          <p:nvPr/>
        </p:nvSpPr>
        <p:spPr>
          <a:xfrm>
            <a:off x="931204" y="3657664"/>
            <a:ext cx="1023540" cy="419030"/>
          </a:xfrm>
          <a:prstGeom prst="rect">
            <a:avLst/>
          </a:prstGeom>
        </p:spPr>
        <p:txBody>
          <a:bodyPr vert="horz" lIns="91440" tIns="45720" rIns="91440" bIns="45720" rtlCol="0">
            <a:noAutofit/>
          </a:bodyPr>
          <a:lstStyle>
            <a:lvl1pPr marL="0" indent="0" algn="l" defTabSz="685800" rtl="0" eaLnBrk="1" latinLnBrk="0" hangingPunct="1">
              <a:lnSpc>
                <a:spcPct val="90000"/>
              </a:lnSpc>
              <a:spcBef>
                <a:spcPts val="750"/>
              </a:spcBef>
              <a:buFont typeface="Arial" panose="020B0604020202020204" pitchFamily="34" charset="0"/>
              <a:buNone/>
              <a:defRPr sz="2400" b="0" kern="1200">
                <a:solidFill>
                  <a:schemeClr val="tx2"/>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2000" kern="1200">
                <a:solidFill>
                  <a:schemeClr val="tx2"/>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600" kern="1200">
                <a:solidFill>
                  <a:schemeClr val="tx2"/>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400" kern="1200">
                <a:solidFill>
                  <a:schemeClr val="tx2"/>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400"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r>
              <a:rPr lang="en-US" sz="2000" dirty="0"/>
              <a:t>12</a:t>
            </a:r>
          </a:p>
        </p:txBody>
      </p:sp>
      <p:sp>
        <p:nvSpPr>
          <p:cNvPr id="18" name="Content Placeholder 2">
            <a:extLst>
              <a:ext uri="{FF2B5EF4-FFF2-40B4-BE49-F238E27FC236}">
                <a16:creationId xmlns:a16="http://schemas.microsoft.com/office/drawing/2014/main" id="{A5CB7ADC-51F7-DC30-0B51-468C60CFF296}"/>
              </a:ext>
            </a:extLst>
          </p:cNvPr>
          <p:cNvSpPr txBox="1">
            <a:spLocks/>
          </p:cNvSpPr>
          <p:nvPr/>
        </p:nvSpPr>
        <p:spPr>
          <a:xfrm>
            <a:off x="1882320" y="3657664"/>
            <a:ext cx="1362332" cy="419030"/>
          </a:xfrm>
          <a:prstGeom prst="rect">
            <a:avLst/>
          </a:prstGeom>
        </p:spPr>
        <p:txBody>
          <a:bodyPr vert="horz" lIns="91440" tIns="45720" rIns="91440" bIns="45720" rtlCol="0">
            <a:noAutofit/>
          </a:bodyPr>
          <a:lstStyle>
            <a:lvl1pPr marL="0" indent="0" algn="l" defTabSz="685800" rtl="0" eaLnBrk="1" latinLnBrk="0" hangingPunct="1">
              <a:lnSpc>
                <a:spcPct val="90000"/>
              </a:lnSpc>
              <a:spcBef>
                <a:spcPts val="750"/>
              </a:spcBef>
              <a:buFont typeface="Arial" panose="020B0604020202020204" pitchFamily="34" charset="0"/>
              <a:buNone/>
              <a:defRPr sz="2400" b="0" kern="1200">
                <a:solidFill>
                  <a:schemeClr val="tx2"/>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2000" kern="1200">
                <a:solidFill>
                  <a:schemeClr val="tx2"/>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600" kern="1200">
                <a:solidFill>
                  <a:schemeClr val="tx2"/>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400" kern="1200">
                <a:solidFill>
                  <a:schemeClr val="tx2"/>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400"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000" dirty="0"/>
              <a:t>$20,121</a:t>
            </a:r>
          </a:p>
        </p:txBody>
      </p:sp>
      <p:sp>
        <p:nvSpPr>
          <p:cNvPr id="19" name="Content Placeholder 2">
            <a:extLst>
              <a:ext uri="{FF2B5EF4-FFF2-40B4-BE49-F238E27FC236}">
                <a16:creationId xmlns:a16="http://schemas.microsoft.com/office/drawing/2014/main" id="{AA5E5660-9223-DFDB-F3E9-4DF1827BEE12}"/>
              </a:ext>
            </a:extLst>
          </p:cNvPr>
          <p:cNvSpPr txBox="1">
            <a:spLocks/>
          </p:cNvSpPr>
          <p:nvPr/>
        </p:nvSpPr>
        <p:spPr>
          <a:xfrm>
            <a:off x="931204" y="3990054"/>
            <a:ext cx="1023540" cy="419030"/>
          </a:xfrm>
          <a:prstGeom prst="rect">
            <a:avLst/>
          </a:prstGeom>
        </p:spPr>
        <p:txBody>
          <a:bodyPr vert="horz" lIns="91440" tIns="45720" rIns="91440" bIns="45720" rtlCol="0">
            <a:noAutofit/>
          </a:bodyPr>
          <a:lstStyle>
            <a:lvl1pPr marL="0" indent="0" algn="l" defTabSz="685800" rtl="0" eaLnBrk="1" latinLnBrk="0" hangingPunct="1">
              <a:lnSpc>
                <a:spcPct val="90000"/>
              </a:lnSpc>
              <a:spcBef>
                <a:spcPts val="750"/>
              </a:spcBef>
              <a:buFont typeface="Arial" panose="020B0604020202020204" pitchFamily="34" charset="0"/>
              <a:buNone/>
              <a:defRPr sz="2400" b="0" kern="1200">
                <a:solidFill>
                  <a:schemeClr val="tx2"/>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2000" kern="1200">
                <a:solidFill>
                  <a:schemeClr val="tx2"/>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600" kern="1200">
                <a:solidFill>
                  <a:schemeClr val="tx2"/>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400" kern="1200">
                <a:solidFill>
                  <a:schemeClr val="tx2"/>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400"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r>
              <a:rPr lang="en-US" sz="2000" dirty="0"/>
              <a:t>24</a:t>
            </a:r>
          </a:p>
        </p:txBody>
      </p:sp>
      <p:sp>
        <p:nvSpPr>
          <p:cNvPr id="20" name="Content Placeholder 2">
            <a:extLst>
              <a:ext uri="{FF2B5EF4-FFF2-40B4-BE49-F238E27FC236}">
                <a16:creationId xmlns:a16="http://schemas.microsoft.com/office/drawing/2014/main" id="{76969AE3-18F0-F25F-D2D3-1E649B8FE551}"/>
              </a:ext>
            </a:extLst>
          </p:cNvPr>
          <p:cNvSpPr txBox="1">
            <a:spLocks/>
          </p:cNvSpPr>
          <p:nvPr/>
        </p:nvSpPr>
        <p:spPr>
          <a:xfrm>
            <a:off x="1882320" y="3990054"/>
            <a:ext cx="1362332" cy="419030"/>
          </a:xfrm>
          <a:prstGeom prst="rect">
            <a:avLst/>
          </a:prstGeom>
        </p:spPr>
        <p:txBody>
          <a:bodyPr vert="horz" lIns="91440" tIns="45720" rIns="91440" bIns="45720" rtlCol="0">
            <a:noAutofit/>
          </a:bodyPr>
          <a:lstStyle>
            <a:lvl1pPr marL="0" indent="0" algn="l" defTabSz="685800" rtl="0" eaLnBrk="1" latinLnBrk="0" hangingPunct="1">
              <a:lnSpc>
                <a:spcPct val="90000"/>
              </a:lnSpc>
              <a:spcBef>
                <a:spcPts val="750"/>
              </a:spcBef>
              <a:buFont typeface="Arial" panose="020B0604020202020204" pitchFamily="34" charset="0"/>
              <a:buNone/>
              <a:defRPr sz="2400" b="0" kern="1200">
                <a:solidFill>
                  <a:schemeClr val="tx2"/>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2000" kern="1200">
                <a:solidFill>
                  <a:schemeClr val="tx2"/>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600" kern="1200">
                <a:solidFill>
                  <a:schemeClr val="tx2"/>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400" kern="1200">
                <a:solidFill>
                  <a:schemeClr val="tx2"/>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400"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000" dirty="0"/>
              <a:t>$40,489</a:t>
            </a:r>
          </a:p>
        </p:txBody>
      </p:sp>
      <p:grpSp>
        <p:nvGrpSpPr>
          <p:cNvPr id="21" name="Group 20">
            <a:extLst>
              <a:ext uri="{FF2B5EF4-FFF2-40B4-BE49-F238E27FC236}">
                <a16:creationId xmlns:a16="http://schemas.microsoft.com/office/drawing/2014/main" id="{FA1EFB44-F775-4FF7-625E-EF3E7B180290}"/>
              </a:ext>
            </a:extLst>
          </p:cNvPr>
          <p:cNvGrpSpPr/>
          <p:nvPr/>
        </p:nvGrpSpPr>
        <p:grpSpPr>
          <a:xfrm>
            <a:off x="3108090" y="2143830"/>
            <a:ext cx="2314324" cy="3449723"/>
            <a:chOff x="-481429" y="1605516"/>
            <a:chExt cx="3792491" cy="3449723"/>
          </a:xfrm>
        </p:grpSpPr>
        <p:sp>
          <p:nvSpPr>
            <p:cNvPr id="22" name="Rectangle 21">
              <a:extLst>
                <a:ext uri="{FF2B5EF4-FFF2-40B4-BE49-F238E27FC236}">
                  <a16:creationId xmlns:a16="http://schemas.microsoft.com/office/drawing/2014/main" id="{1A644B5C-33B9-D036-A0A6-64FB9678B5AF}"/>
                </a:ext>
              </a:extLst>
            </p:cNvPr>
            <p:cNvSpPr/>
            <p:nvPr/>
          </p:nvSpPr>
          <p:spPr>
            <a:xfrm>
              <a:off x="-481429" y="1605516"/>
              <a:ext cx="3792491" cy="489984"/>
            </a:xfrm>
            <a:prstGeom prst="rect">
              <a:avLst/>
            </a:prstGeom>
            <a:solidFill>
              <a:schemeClr val="bg2">
                <a:lumMod val="20000"/>
                <a:lumOff val="80000"/>
              </a:schemeClr>
            </a:solidFill>
            <a:ln>
              <a:solidFill>
                <a:srgbClr val="5397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2"/>
                  </a:solidFill>
                </a:rPr>
                <a:t>72 / 8 = 9</a:t>
              </a:r>
            </a:p>
          </p:txBody>
        </p:sp>
        <p:sp>
          <p:nvSpPr>
            <p:cNvPr id="23" name="Rectangle 22">
              <a:extLst>
                <a:ext uri="{FF2B5EF4-FFF2-40B4-BE49-F238E27FC236}">
                  <a16:creationId xmlns:a16="http://schemas.microsoft.com/office/drawing/2014/main" id="{B03465CA-2412-1797-764F-579E1D4AB396}"/>
                </a:ext>
              </a:extLst>
            </p:cNvPr>
            <p:cNvSpPr/>
            <p:nvPr/>
          </p:nvSpPr>
          <p:spPr>
            <a:xfrm>
              <a:off x="-474620" y="2095500"/>
              <a:ext cx="3778872" cy="372670"/>
            </a:xfrm>
            <a:prstGeom prst="rect">
              <a:avLst/>
            </a:prstGeom>
            <a:solidFill>
              <a:schemeClr val="accent5">
                <a:lumMod val="40000"/>
                <a:lumOff val="60000"/>
              </a:schemeClr>
            </a:solidFill>
            <a:ln>
              <a:solidFill>
                <a:srgbClr val="5397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lumMod val="75000"/>
                      <a:lumOff val="25000"/>
                    </a:schemeClr>
                  </a:solidFill>
                </a:rPr>
                <a:t>Doubles every 9 yrs.</a:t>
              </a:r>
            </a:p>
          </p:txBody>
        </p:sp>
        <p:sp>
          <p:nvSpPr>
            <p:cNvPr id="24" name="Rectangle 23">
              <a:extLst>
                <a:ext uri="{FF2B5EF4-FFF2-40B4-BE49-F238E27FC236}">
                  <a16:creationId xmlns:a16="http://schemas.microsoft.com/office/drawing/2014/main" id="{FF1815D6-C356-82C0-47A5-A17ACE80948A}"/>
                </a:ext>
              </a:extLst>
            </p:cNvPr>
            <p:cNvSpPr/>
            <p:nvPr/>
          </p:nvSpPr>
          <p:spPr>
            <a:xfrm>
              <a:off x="-474386" y="2462535"/>
              <a:ext cx="3778872" cy="2592704"/>
            </a:xfrm>
            <a:prstGeom prst="rect">
              <a:avLst/>
            </a:prstGeom>
            <a:noFill/>
            <a:ln>
              <a:solidFill>
                <a:srgbClr val="5397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grpSp>
      <p:grpSp>
        <p:nvGrpSpPr>
          <p:cNvPr id="25" name="Group 24">
            <a:extLst>
              <a:ext uri="{FF2B5EF4-FFF2-40B4-BE49-F238E27FC236}">
                <a16:creationId xmlns:a16="http://schemas.microsoft.com/office/drawing/2014/main" id="{33AD5F36-D8AB-A650-C67A-C968327272BB}"/>
              </a:ext>
            </a:extLst>
          </p:cNvPr>
          <p:cNvGrpSpPr/>
          <p:nvPr/>
        </p:nvGrpSpPr>
        <p:grpSpPr>
          <a:xfrm>
            <a:off x="3049311" y="3066844"/>
            <a:ext cx="2242043" cy="694248"/>
            <a:chOff x="370537" y="2721235"/>
            <a:chExt cx="2242043" cy="694248"/>
          </a:xfrm>
        </p:grpSpPr>
        <p:sp>
          <p:nvSpPr>
            <p:cNvPr id="26" name="Content Placeholder 2">
              <a:extLst>
                <a:ext uri="{FF2B5EF4-FFF2-40B4-BE49-F238E27FC236}">
                  <a16:creationId xmlns:a16="http://schemas.microsoft.com/office/drawing/2014/main" id="{B278FE1E-305F-DD47-532E-9FA1A3C7383A}"/>
                </a:ext>
              </a:extLst>
            </p:cNvPr>
            <p:cNvSpPr txBox="1">
              <a:spLocks/>
            </p:cNvSpPr>
            <p:nvPr/>
          </p:nvSpPr>
          <p:spPr>
            <a:xfrm>
              <a:off x="370537" y="2721235"/>
              <a:ext cx="1362331" cy="419030"/>
            </a:xfrm>
            <a:prstGeom prst="rect">
              <a:avLst/>
            </a:prstGeom>
          </p:spPr>
          <p:txBody>
            <a:bodyPr vert="horz" lIns="91440" tIns="45720" rIns="91440" bIns="45720" rtlCol="0">
              <a:noAutofit/>
            </a:bodyPr>
            <a:lstStyle>
              <a:lvl1pPr marL="0" indent="0" algn="l" defTabSz="685800" rtl="0" eaLnBrk="1" latinLnBrk="0" hangingPunct="1">
                <a:lnSpc>
                  <a:spcPct val="90000"/>
                </a:lnSpc>
                <a:spcBef>
                  <a:spcPts val="750"/>
                </a:spcBef>
                <a:buFont typeface="Arial" panose="020B0604020202020204" pitchFamily="34" charset="0"/>
                <a:buNone/>
                <a:defRPr sz="2400" b="0" kern="1200">
                  <a:solidFill>
                    <a:schemeClr val="tx2"/>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2000" kern="1200">
                  <a:solidFill>
                    <a:schemeClr val="tx2"/>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600" kern="1200">
                  <a:solidFill>
                    <a:schemeClr val="tx2"/>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400" kern="1200">
                  <a:solidFill>
                    <a:schemeClr val="tx2"/>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400"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r>
                <a:rPr lang="en-US" sz="1800" b="1" i="1" dirty="0"/>
                <a:t>Years</a:t>
              </a:r>
              <a:endParaRPr lang="en-US" sz="1800" dirty="0"/>
            </a:p>
          </p:txBody>
        </p:sp>
        <p:sp>
          <p:nvSpPr>
            <p:cNvPr id="27" name="Content Placeholder 2">
              <a:extLst>
                <a:ext uri="{FF2B5EF4-FFF2-40B4-BE49-F238E27FC236}">
                  <a16:creationId xmlns:a16="http://schemas.microsoft.com/office/drawing/2014/main" id="{35B58980-EAC8-1540-A1AB-B1FCB3853418}"/>
                </a:ext>
              </a:extLst>
            </p:cNvPr>
            <p:cNvSpPr txBox="1">
              <a:spLocks/>
            </p:cNvSpPr>
            <p:nvPr/>
          </p:nvSpPr>
          <p:spPr>
            <a:xfrm>
              <a:off x="1547694" y="2721235"/>
              <a:ext cx="1023540" cy="419030"/>
            </a:xfrm>
            <a:prstGeom prst="rect">
              <a:avLst/>
            </a:prstGeom>
          </p:spPr>
          <p:txBody>
            <a:bodyPr vert="horz" lIns="91440" tIns="45720" rIns="91440" bIns="45720" rtlCol="0">
              <a:noAutofit/>
            </a:bodyPr>
            <a:lstStyle>
              <a:lvl1pPr marL="0" indent="0" algn="l" defTabSz="685800" rtl="0" eaLnBrk="1" latinLnBrk="0" hangingPunct="1">
                <a:lnSpc>
                  <a:spcPct val="90000"/>
                </a:lnSpc>
                <a:spcBef>
                  <a:spcPts val="750"/>
                </a:spcBef>
                <a:buFont typeface="Arial" panose="020B0604020202020204" pitchFamily="34" charset="0"/>
                <a:buNone/>
                <a:defRPr sz="2400" b="0" kern="1200">
                  <a:solidFill>
                    <a:schemeClr val="tx2"/>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2000" kern="1200">
                  <a:solidFill>
                    <a:schemeClr val="tx2"/>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600" kern="1200">
                  <a:solidFill>
                    <a:schemeClr val="tx2"/>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400" kern="1200">
                  <a:solidFill>
                    <a:schemeClr val="tx2"/>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400"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r>
                <a:rPr lang="en-US" sz="1800" b="1" i="1" dirty="0"/>
                <a:t>8%</a:t>
              </a:r>
              <a:endParaRPr lang="en-US" sz="1800" dirty="0"/>
            </a:p>
          </p:txBody>
        </p:sp>
        <p:sp>
          <p:nvSpPr>
            <p:cNvPr id="28" name="Content Placeholder 2">
              <a:extLst>
                <a:ext uri="{FF2B5EF4-FFF2-40B4-BE49-F238E27FC236}">
                  <a16:creationId xmlns:a16="http://schemas.microsoft.com/office/drawing/2014/main" id="{E974BB0F-8D53-C325-D352-1BCAFFB796FF}"/>
                </a:ext>
              </a:extLst>
            </p:cNvPr>
            <p:cNvSpPr txBox="1">
              <a:spLocks/>
            </p:cNvSpPr>
            <p:nvPr/>
          </p:nvSpPr>
          <p:spPr>
            <a:xfrm>
              <a:off x="526546" y="2977642"/>
              <a:ext cx="1023540" cy="419030"/>
            </a:xfrm>
            <a:prstGeom prst="rect">
              <a:avLst/>
            </a:prstGeom>
          </p:spPr>
          <p:txBody>
            <a:bodyPr vert="horz" lIns="91440" tIns="45720" rIns="91440" bIns="45720" rtlCol="0" anchor="ctr">
              <a:noAutofit/>
            </a:bodyPr>
            <a:lstStyle>
              <a:lvl1pPr marL="0" indent="0" algn="l" defTabSz="685800" rtl="0" eaLnBrk="1" latinLnBrk="0" hangingPunct="1">
                <a:lnSpc>
                  <a:spcPct val="90000"/>
                </a:lnSpc>
                <a:spcBef>
                  <a:spcPts val="750"/>
                </a:spcBef>
                <a:buFont typeface="Arial" panose="020B0604020202020204" pitchFamily="34" charset="0"/>
                <a:buNone/>
                <a:defRPr sz="2400" b="0" kern="1200">
                  <a:solidFill>
                    <a:schemeClr val="tx2"/>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2000" kern="1200">
                  <a:solidFill>
                    <a:schemeClr val="tx2"/>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600" kern="1200">
                  <a:solidFill>
                    <a:schemeClr val="tx2"/>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400" kern="1200">
                  <a:solidFill>
                    <a:schemeClr val="tx2"/>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400"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lnSpc>
                  <a:spcPts val="620"/>
                </a:lnSpc>
              </a:pPr>
              <a:r>
                <a:rPr lang="en-US" sz="1000" dirty="0"/>
                <a:t>Initial Amount</a:t>
              </a:r>
            </a:p>
          </p:txBody>
        </p:sp>
        <p:sp>
          <p:nvSpPr>
            <p:cNvPr id="29" name="Content Placeholder 2">
              <a:extLst>
                <a:ext uri="{FF2B5EF4-FFF2-40B4-BE49-F238E27FC236}">
                  <a16:creationId xmlns:a16="http://schemas.microsoft.com/office/drawing/2014/main" id="{DE298B66-BD63-1BB9-55C1-3712594D3E0A}"/>
                </a:ext>
              </a:extLst>
            </p:cNvPr>
            <p:cNvSpPr txBox="1">
              <a:spLocks/>
            </p:cNvSpPr>
            <p:nvPr/>
          </p:nvSpPr>
          <p:spPr>
            <a:xfrm>
              <a:off x="1443589" y="2996453"/>
              <a:ext cx="1168991" cy="419030"/>
            </a:xfrm>
            <a:prstGeom prst="rect">
              <a:avLst/>
            </a:prstGeom>
          </p:spPr>
          <p:txBody>
            <a:bodyPr vert="horz" lIns="91440" tIns="45720" rIns="91440" bIns="45720" rtlCol="0">
              <a:noAutofit/>
            </a:bodyPr>
            <a:lstStyle>
              <a:lvl1pPr marL="0" indent="0" algn="l" defTabSz="685800" rtl="0" eaLnBrk="1" latinLnBrk="0" hangingPunct="1">
                <a:lnSpc>
                  <a:spcPct val="90000"/>
                </a:lnSpc>
                <a:spcBef>
                  <a:spcPts val="750"/>
                </a:spcBef>
                <a:buFont typeface="Arial" panose="020B0604020202020204" pitchFamily="34" charset="0"/>
                <a:buNone/>
                <a:defRPr sz="2400" b="0" kern="1200">
                  <a:solidFill>
                    <a:schemeClr val="tx2"/>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2000" kern="1200">
                  <a:solidFill>
                    <a:schemeClr val="tx2"/>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600" kern="1200">
                  <a:solidFill>
                    <a:schemeClr val="tx2"/>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400" kern="1200">
                  <a:solidFill>
                    <a:schemeClr val="tx2"/>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400"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800" b="1" dirty="0"/>
                <a:t>$10,000</a:t>
              </a:r>
            </a:p>
          </p:txBody>
        </p:sp>
      </p:grpSp>
      <p:sp>
        <p:nvSpPr>
          <p:cNvPr id="30" name="Content Placeholder 2">
            <a:extLst>
              <a:ext uri="{FF2B5EF4-FFF2-40B4-BE49-F238E27FC236}">
                <a16:creationId xmlns:a16="http://schemas.microsoft.com/office/drawing/2014/main" id="{0A02873E-8055-6825-93C3-4F3CE45BEB4C}"/>
              </a:ext>
            </a:extLst>
          </p:cNvPr>
          <p:cNvSpPr txBox="1">
            <a:spLocks/>
          </p:cNvSpPr>
          <p:nvPr/>
        </p:nvSpPr>
        <p:spPr>
          <a:xfrm>
            <a:off x="3197081" y="3661124"/>
            <a:ext cx="1023540" cy="419030"/>
          </a:xfrm>
          <a:prstGeom prst="rect">
            <a:avLst/>
          </a:prstGeom>
        </p:spPr>
        <p:txBody>
          <a:bodyPr vert="horz" lIns="91440" tIns="45720" rIns="91440" bIns="45720" rtlCol="0">
            <a:noAutofit/>
          </a:bodyPr>
          <a:lstStyle>
            <a:lvl1pPr marL="0" indent="0" algn="l" defTabSz="685800" rtl="0" eaLnBrk="1" latinLnBrk="0" hangingPunct="1">
              <a:lnSpc>
                <a:spcPct val="90000"/>
              </a:lnSpc>
              <a:spcBef>
                <a:spcPts val="750"/>
              </a:spcBef>
              <a:buFont typeface="Arial" panose="020B0604020202020204" pitchFamily="34" charset="0"/>
              <a:buNone/>
              <a:defRPr sz="2400" b="0" kern="1200">
                <a:solidFill>
                  <a:schemeClr val="tx2"/>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2000" kern="1200">
                <a:solidFill>
                  <a:schemeClr val="tx2"/>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600" kern="1200">
                <a:solidFill>
                  <a:schemeClr val="tx2"/>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400" kern="1200">
                <a:solidFill>
                  <a:schemeClr val="tx2"/>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400"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r>
              <a:rPr lang="en-US" sz="2000" dirty="0"/>
              <a:t>9</a:t>
            </a:r>
          </a:p>
        </p:txBody>
      </p:sp>
      <p:sp>
        <p:nvSpPr>
          <p:cNvPr id="31" name="Content Placeholder 2">
            <a:extLst>
              <a:ext uri="{FF2B5EF4-FFF2-40B4-BE49-F238E27FC236}">
                <a16:creationId xmlns:a16="http://schemas.microsoft.com/office/drawing/2014/main" id="{A8D8F5F1-CADC-7562-0DA7-DAD10FE26F39}"/>
              </a:ext>
            </a:extLst>
          </p:cNvPr>
          <p:cNvSpPr txBox="1">
            <a:spLocks/>
          </p:cNvSpPr>
          <p:nvPr/>
        </p:nvSpPr>
        <p:spPr>
          <a:xfrm>
            <a:off x="4126172" y="3661124"/>
            <a:ext cx="1530729" cy="419030"/>
          </a:xfrm>
          <a:prstGeom prst="rect">
            <a:avLst/>
          </a:prstGeom>
        </p:spPr>
        <p:txBody>
          <a:bodyPr vert="horz" lIns="91440" tIns="45720" rIns="91440" bIns="45720" rtlCol="0">
            <a:noAutofit/>
          </a:bodyPr>
          <a:lstStyle>
            <a:lvl1pPr marL="0" indent="0" algn="l" defTabSz="685800" rtl="0" eaLnBrk="1" latinLnBrk="0" hangingPunct="1">
              <a:lnSpc>
                <a:spcPct val="90000"/>
              </a:lnSpc>
              <a:spcBef>
                <a:spcPts val="750"/>
              </a:spcBef>
              <a:buFont typeface="Arial" panose="020B0604020202020204" pitchFamily="34" charset="0"/>
              <a:buNone/>
              <a:defRPr sz="2400" b="0" kern="1200">
                <a:solidFill>
                  <a:schemeClr val="tx2"/>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2000" kern="1200">
                <a:solidFill>
                  <a:schemeClr val="tx2"/>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600" kern="1200">
                <a:solidFill>
                  <a:schemeClr val="tx2"/>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400" kern="1200">
                <a:solidFill>
                  <a:schemeClr val="tx2"/>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400"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000" dirty="0"/>
              <a:t>$19,990</a:t>
            </a:r>
          </a:p>
        </p:txBody>
      </p:sp>
      <p:sp>
        <p:nvSpPr>
          <p:cNvPr id="32" name="Content Placeholder 2">
            <a:extLst>
              <a:ext uri="{FF2B5EF4-FFF2-40B4-BE49-F238E27FC236}">
                <a16:creationId xmlns:a16="http://schemas.microsoft.com/office/drawing/2014/main" id="{9D0B8554-3551-D571-AF14-2FA824A8B6D2}"/>
              </a:ext>
            </a:extLst>
          </p:cNvPr>
          <p:cNvSpPr txBox="1">
            <a:spLocks/>
          </p:cNvSpPr>
          <p:nvPr/>
        </p:nvSpPr>
        <p:spPr>
          <a:xfrm>
            <a:off x="3197081" y="3993193"/>
            <a:ext cx="1023540" cy="419030"/>
          </a:xfrm>
          <a:prstGeom prst="rect">
            <a:avLst/>
          </a:prstGeom>
        </p:spPr>
        <p:txBody>
          <a:bodyPr vert="horz" lIns="91440" tIns="45720" rIns="91440" bIns="45720" rtlCol="0">
            <a:noAutofit/>
          </a:bodyPr>
          <a:lstStyle>
            <a:lvl1pPr marL="0" indent="0" algn="l" defTabSz="685800" rtl="0" eaLnBrk="1" latinLnBrk="0" hangingPunct="1">
              <a:lnSpc>
                <a:spcPct val="90000"/>
              </a:lnSpc>
              <a:spcBef>
                <a:spcPts val="750"/>
              </a:spcBef>
              <a:buFont typeface="Arial" panose="020B0604020202020204" pitchFamily="34" charset="0"/>
              <a:buNone/>
              <a:defRPr sz="2400" b="0" kern="1200">
                <a:solidFill>
                  <a:schemeClr val="tx2"/>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2000" kern="1200">
                <a:solidFill>
                  <a:schemeClr val="tx2"/>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600" kern="1200">
                <a:solidFill>
                  <a:schemeClr val="tx2"/>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400" kern="1200">
                <a:solidFill>
                  <a:schemeClr val="tx2"/>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400"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r>
              <a:rPr lang="en-US" sz="2000" dirty="0"/>
              <a:t>18</a:t>
            </a:r>
          </a:p>
        </p:txBody>
      </p:sp>
      <p:sp>
        <p:nvSpPr>
          <p:cNvPr id="33" name="Content Placeholder 2">
            <a:extLst>
              <a:ext uri="{FF2B5EF4-FFF2-40B4-BE49-F238E27FC236}">
                <a16:creationId xmlns:a16="http://schemas.microsoft.com/office/drawing/2014/main" id="{EF064768-7E99-262D-F86D-F8DFBF6969BC}"/>
              </a:ext>
            </a:extLst>
          </p:cNvPr>
          <p:cNvSpPr txBox="1">
            <a:spLocks/>
          </p:cNvSpPr>
          <p:nvPr/>
        </p:nvSpPr>
        <p:spPr>
          <a:xfrm>
            <a:off x="4126172" y="3993193"/>
            <a:ext cx="1530729" cy="419030"/>
          </a:xfrm>
          <a:prstGeom prst="rect">
            <a:avLst/>
          </a:prstGeom>
        </p:spPr>
        <p:txBody>
          <a:bodyPr vert="horz" lIns="91440" tIns="45720" rIns="91440" bIns="45720" rtlCol="0">
            <a:noAutofit/>
          </a:bodyPr>
          <a:lstStyle>
            <a:lvl1pPr marL="0" indent="0" algn="l" defTabSz="685800" rtl="0" eaLnBrk="1" latinLnBrk="0" hangingPunct="1">
              <a:lnSpc>
                <a:spcPct val="90000"/>
              </a:lnSpc>
              <a:spcBef>
                <a:spcPts val="750"/>
              </a:spcBef>
              <a:buFont typeface="Arial" panose="020B0604020202020204" pitchFamily="34" charset="0"/>
              <a:buNone/>
              <a:defRPr sz="2400" b="0" kern="1200">
                <a:solidFill>
                  <a:schemeClr val="tx2"/>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2000" kern="1200">
                <a:solidFill>
                  <a:schemeClr val="tx2"/>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600" kern="1200">
                <a:solidFill>
                  <a:schemeClr val="tx2"/>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400" kern="1200">
                <a:solidFill>
                  <a:schemeClr val="tx2"/>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400"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000" dirty="0"/>
              <a:t>$39,960</a:t>
            </a:r>
          </a:p>
        </p:txBody>
      </p:sp>
      <p:grpSp>
        <p:nvGrpSpPr>
          <p:cNvPr id="34" name="Group 33">
            <a:extLst>
              <a:ext uri="{FF2B5EF4-FFF2-40B4-BE49-F238E27FC236}">
                <a16:creationId xmlns:a16="http://schemas.microsoft.com/office/drawing/2014/main" id="{A803DD3B-B2A2-559B-B28C-DF914D832D5A}"/>
              </a:ext>
            </a:extLst>
          </p:cNvPr>
          <p:cNvGrpSpPr/>
          <p:nvPr/>
        </p:nvGrpSpPr>
        <p:grpSpPr>
          <a:xfrm>
            <a:off x="5417866" y="2143830"/>
            <a:ext cx="2360868" cy="3448393"/>
            <a:chOff x="606267" y="1605516"/>
            <a:chExt cx="2276633" cy="3448393"/>
          </a:xfrm>
        </p:grpSpPr>
        <p:sp>
          <p:nvSpPr>
            <p:cNvPr id="35" name="Rectangle 34">
              <a:extLst>
                <a:ext uri="{FF2B5EF4-FFF2-40B4-BE49-F238E27FC236}">
                  <a16:creationId xmlns:a16="http://schemas.microsoft.com/office/drawing/2014/main" id="{CB47510C-4778-9705-077A-898DC411715E}"/>
                </a:ext>
              </a:extLst>
            </p:cNvPr>
            <p:cNvSpPr/>
            <p:nvPr/>
          </p:nvSpPr>
          <p:spPr>
            <a:xfrm>
              <a:off x="606267" y="1605516"/>
              <a:ext cx="2276633" cy="489984"/>
            </a:xfrm>
            <a:prstGeom prst="rect">
              <a:avLst/>
            </a:prstGeom>
            <a:solidFill>
              <a:schemeClr val="bg2">
                <a:lumMod val="20000"/>
                <a:lumOff val="80000"/>
              </a:schemeClr>
            </a:solidFill>
            <a:ln>
              <a:solidFill>
                <a:srgbClr val="5397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2"/>
                  </a:solidFill>
                </a:rPr>
                <a:t>72 / 10 = 7.2</a:t>
              </a:r>
            </a:p>
          </p:txBody>
        </p:sp>
        <p:sp>
          <p:nvSpPr>
            <p:cNvPr id="36" name="Rectangle 35">
              <a:extLst>
                <a:ext uri="{FF2B5EF4-FFF2-40B4-BE49-F238E27FC236}">
                  <a16:creationId xmlns:a16="http://schemas.microsoft.com/office/drawing/2014/main" id="{3AD96347-7235-90B6-ED29-F7352153863A}"/>
                </a:ext>
              </a:extLst>
            </p:cNvPr>
            <p:cNvSpPr/>
            <p:nvPr/>
          </p:nvSpPr>
          <p:spPr>
            <a:xfrm>
              <a:off x="606267" y="2095500"/>
              <a:ext cx="2276632" cy="372670"/>
            </a:xfrm>
            <a:prstGeom prst="rect">
              <a:avLst/>
            </a:prstGeom>
            <a:solidFill>
              <a:schemeClr val="accent5">
                <a:lumMod val="40000"/>
                <a:lumOff val="60000"/>
              </a:schemeClr>
            </a:solidFill>
            <a:ln>
              <a:solidFill>
                <a:srgbClr val="5397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lumMod val="75000"/>
                      <a:lumOff val="25000"/>
                    </a:schemeClr>
                  </a:solidFill>
                </a:rPr>
                <a:t>Doubles every 7.2 yrs.</a:t>
              </a:r>
            </a:p>
          </p:txBody>
        </p:sp>
        <p:sp>
          <p:nvSpPr>
            <p:cNvPr id="37" name="Rectangle 36">
              <a:extLst>
                <a:ext uri="{FF2B5EF4-FFF2-40B4-BE49-F238E27FC236}">
                  <a16:creationId xmlns:a16="http://schemas.microsoft.com/office/drawing/2014/main" id="{EC6ACEE7-5B36-B721-C465-3585FC7022BE}"/>
                </a:ext>
              </a:extLst>
            </p:cNvPr>
            <p:cNvSpPr/>
            <p:nvPr/>
          </p:nvSpPr>
          <p:spPr>
            <a:xfrm>
              <a:off x="610653" y="2461205"/>
              <a:ext cx="2272247" cy="2592704"/>
            </a:xfrm>
            <a:prstGeom prst="rect">
              <a:avLst/>
            </a:prstGeom>
            <a:noFill/>
            <a:ln>
              <a:solidFill>
                <a:srgbClr val="5397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grpSp>
      <p:grpSp>
        <p:nvGrpSpPr>
          <p:cNvPr id="38" name="Group 37">
            <a:extLst>
              <a:ext uri="{FF2B5EF4-FFF2-40B4-BE49-F238E27FC236}">
                <a16:creationId xmlns:a16="http://schemas.microsoft.com/office/drawing/2014/main" id="{D4718B09-B298-AC1F-9CC4-285B5355F928}"/>
              </a:ext>
            </a:extLst>
          </p:cNvPr>
          <p:cNvGrpSpPr/>
          <p:nvPr/>
        </p:nvGrpSpPr>
        <p:grpSpPr>
          <a:xfrm>
            <a:off x="5372663" y="3066844"/>
            <a:ext cx="2389594" cy="695445"/>
            <a:chOff x="378775" y="2727022"/>
            <a:chExt cx="2389594" cy="695445"/>
          </a:xfrm>
        </p:grpSpPr>
        <p:sp>
          <p:nvSpPr>
            <p:cNvPr id="39" name="Content Placeholder 2">
              <a:extLst>
                <a:ext uri="{FF2B5EF4-FFF2-40B4-BE49-F238E27FC236}">
                  <a16:creationId xmlns:a16="http://schemas.microsoft.com/office/drawing/2014/main" id="{5200BF2E-0D53-D68B-F717-5C339FB0A651}"/>
                </a:ext>
              </a:extLst>
            </p:cNvPr>
            <p:cNvSpPr txBox="1">
              <a:spLocks/>
            </p:cNvSpPr>
            <p:nvPr/>
          </p:nvSpPr>
          <p:spPr>
            <a:xfrm>
              <a:off x="378775" y="2727022"/>
              <a:ext cx="1362331" cy="419030"/>
            </a:xfrm>
            <a:prstGeom prst="rect">
              <a:avLst/>
            </a:prstGeom>
          </p:spPr>
          <p:txBody>
            <a:bodyPr vert="horz" lIns="91440" tIns="45720" rIns="91440" bIns="45720" rtlCol="0">
              <a:noAutofit/>
            </a:bodyPr>
            <a:lstStyle>
              <a:lvl1pPr marL="0" indent="0" algn="l" defTabSz="685800" rtl="0" eaLnBrk="1" latinLnBrk="0" hangingPunct="1">
                <a:lnSpc>
                  <a:spcPct val="90000"/>
                </a:lnSpc>
                <a:spcBef>
                  <a:spcPts val="750"/>
                </a:spcBef>
                <a:buFont typeface="Arial" panose="020B0604020202020204" pitchFamily="34" charset="0"/>
                <a:buNone/>
                <a:defRPr sz="2400" b="0" kern="1200">
                  <a:solidFill>
                    <a:schemeClr val="tx2"/>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2000" kern="1200">
                  <a:solidFill>
                    <a:schemeClr val="tx2"/>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600" kern="1200">
                  <a:solidFill>
                    <a:schemeClr val="tx2"/>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400" kern="1200">
                  <a:solidFill>
                    <a:schemeClr val="tx2"/>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400"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r>
                <a:rPr lang="en-US" sz="1800" b="1" i="1" dirty="0"/>
                <a:t>Years</a:t>
              </a:r>
              <a:endParaRPr lang="en-US" sz="1800" dirty="0"/>
            </a:p>
          </p:txBody>
        </p:sp>
        <p:sp>
          <p:nvSpPr>
            <p:cNvPr id="40" name="Content Placeholder 2">
              <a:extLst>
                <a:ext uri="{FF2B5EF4-FFF2-40B4-BE49-F238E27FC236}">
                  <a16:creationId xmlns:a16="http://schemas.microsoft.com/office/drawing/2014/main" id="{1B244F76-5CA9-AB19-1BCC-ED026F56CA09}"/>
                </a:ext>
              </a:extLst>
            </p:cNvPr>
            <p:cNvSpPr txBox="1">
              <a:spLocks/>
            </p:cNvSpPr>
            <p:nvPr/>
          </p:nvSpPr>
          <p:spPr>
            <a:xfrm>
              <a:off x="1547694" y="2727022"/>
              <a:ext cx="1023540" cy="419030"/>
            </a:xfrm>
            <a:prstGeom prst="rect">
              <a:avLst/>
            </a:prstGeom>
          </p:spPr>
          <p:txBody>
            <a:bodyPr vert="horz" lIns="91440" tIns="45720" rIns="91440" bIns="45720" rtlCol="0">
              <a:noAutofit/>
            </a:bodyPr>
            <a:lstStyle>
              <a:lvl1pPr marL="0" indent="0" algn="l" defTabSz="685800" rtl="0" eaLnBrk="1" latinLnBrk="0" hangingPunct="1">
                <a:lnSpc>
                  <a:spcPct val="90000"/>
                </a:lnSpc>
                <a:spcBef>
                  <a:spcPts val="750"/>
                </a:spcBef>
                <a:buFont typeface="Arial" panose="020B0604020202020204" pitchFamily="34" charset="0"/>
                <a:buNone/>
                <a:defRPr sz="2400" b="0" kern="1200">
                  <a:solidFill>
                    <a:schemeClr val="tx2"/>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2000" kern="1200">
                  <a:solidFill>
                    <a:schemeClr val="tx2"/>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600" kern="1200">
                  <a:solidFill>
                    <a:schemeClr val="tx2"/>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400" kern="1200">
                  <a:solidFill>
                    <a:schemeClr val="tx2"/>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400"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r>
                <a:rPr lang="en-US" sz="1800" b="1" i="1" dirty="0"/>
                <a:t>10%</a:t>
              </a:r>
              <a:endParaRPr lang="en-US" sz="1800" dirty="0"/>
            </a:p>
          </p:txBody>
        </p:sp>
        <p:sp>
          <p:nvSpPr>
            <p:cNvPr id="41" name="Content Placeholder 2">
              <a:extLst>
                <a:ext uri="{FF2B5EF4-FFF2-40B4-BE49-F238E27FC236}">
                  <a16:creationId xmlns:a16="http://schemas.microsoft.com/office/drawing/2014/main" id="{0BDDDF8D-06A5-5C67-1A74-F80747160655}"/>
                </a:ext>
              </a:extLst>
            </p:cNvPr>
            <p:cNvSpPr txBox="1">
              <a:spLocks/>
            </p:cNvSpPr>
            <p:nvPr/>
          </p:nvSpPr>
          <p:spPr>
            <a:xfrm>
              <a:off x="526546" y="2984719"/>
              <a:ext cx="1023540" cy="419030"/>
            </a:xfrm>
            <a:prstGeom prst="rect">
              <a:avLst/>
            </a:prstGeom>
          </p:spPr>
          <p:txBody>
            <a:bodyPr vert="horz" lIns="91440" tIns="45720" rIns="91440" bIns="45720" rtlCol="0" anchor="ctr">
              <a:noAutofit/>
            </a:bodyPr>
            <a:lstStyle>
              <a:lvl1pPr marL="0" indent="0" algn="l" defTabSz="685800" rtl="0" eaLnBrk="1" latinLnBrk="0" hangingPunct="1">
                <a:lnSpc>
                  <a:spcPct val="90000"/>
                </a:lnSpc>
                <a:spcBef>
                  <a:spcPts val="750"/>
                </a:spcBef>
                <a:buFont typeface="Arial" panose="020B0604020202020204" pitchFamily="34" charset="0"/>
                <a:buNone/>
                <a:defRPr sz="2400" b="0" kern="1200">
                  <a:solidFill>
                    <a:schemeClr val="tx2"/>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2000" kern="1200">
                  <a:solidFill>
                    <a:schemeClr val="tx2"/>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600" kern="1200">
                  <a:solidFill>
                    <a:schemeClr val="tx2"/>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400" kern="1200">
                  <a:solidFill>
                    <a:schemeClr val="tx2"/>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400"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lnSpc>
                  <a:spcPts val="620"/>
                </a:lnSpc>
              </a:pPr>
              <a:r>
                <a:rPr lang="en-US" sz="1000" dirty="0"/>
                <a:t>Initial Amount</a:t>
              </a:r>
            </a:p>
          </p:txBody>
        </p:sp>
        <p:sp>
          <p:nvSpPr>
            <p:cNvPr id="42" name="Content Placeholder 2">
              <a:extLst>
                <a:ext uri="{FF2B5EF4-FFF2-40B4-BE49-F238E27FC236}">
                  <a16:creationId xmlns:a16="http://schemas.microsoft.com/office/drawing/2014/main" id="{C3686BBF-1DCC-0266-E1EE-31B9091BFBA5}"/>
                </a:ext>
              </a:extLst>
            </p:cNvPr>
            <p:cNvSpPr txBox="1">
              <a:spLocks/>
            </p:cNvSpPr>
            <p:nvPr/>
          </p:nvSpPr>
          <p:spPr>
            <a:xfrm>
              <a:off x="1496563" y="3003437"/>
              <a:ext cx="1271806" cy="419030"/>
            </a:xfrm>
            <a:prstGeom prst="rect">
              <a:avLst/>
            </a:prstGeom>
          </p:spPr>
          <p:txBody>
            <a:bodyPr vert="horz" lIns="91440" tIns="45720" rIns="91440" bIns="45720" rtlCol="0">
              <a:noAutofit/>
            </a:bodyPr>
            <a:lstStyle>
              <a:lvl1pPr marL="0" indent="0" algn="l" defTabSz="685800" rtl="0" eaLnBrk="1" latinLnBrk="0" hangingPunct="1">
                <a:lnSpc>
                  <a:spcPct val="90000"/>
                </a:lnSpc>
                <a:spcBef>
                  <a:spcPts val="750"/>
                </a:spcBef>
                <a:buFont typeface="Arial" panose="020B0604020202020204" pitchFamily="34" charset="0"/>
                <a:buNone/>
                <a:defRPr sz="2400" b="0" kern="1200">
                  <a:solidFill>
                    <a:schemeClr val="tx2"/>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2000" kern="1200">
                  <a:solidFill>
                    <a:schemeClr val="tx2"/>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600" kern="1200">
                  <a:solidFill>
                    <a:schemeClr val="tx2"/>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400" kern="1200">
                  <a:solidFill>
                    <a:schemeClr val="tx2"/>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400"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800" b="1" dirty="0"/>
                <a:t>$10,000</a:t>
              </a:r>
            </a:p>
          </p:txBody>
        </p:sp>
      </p:grpSp>
      <p:sp>
        <p:nvSpPr>
          <p:cNvPr id="43" name="Content Placeholder 2">
            <a:extLst>
              <a:ext uri="{FF2B5EF4-FFF2-40B4-BE49-F238E27FC236}">
                <a16:creationId xmlns:a16="http://schemas.microsoft.com/office/drawing/2014/main" id="{68943708-A55D-3642-E102-83F9736C0DC0}"/>
              </a:ext>
            </a:extLst>
          </p:cNvPr>
          <p:cNvSpPr txBox="1">
            <a:spLocks/>
          </p:cNvSpPr>
          <p:nvPr/>
        </p:nvSpPr>
        <p:spPr>
          <a:xfrm>
            <a:off x="5535689" y="3657944"/>
            <a:ext cx="1023540" cy="419030"/>
          </a:xfrm>
          <a:prstGeom prst="rect">
            <a:avLst/>
          </a:prstGeom>
        </p:spPr>
        <p:txBody>
          <a:bodyPr vert="horz" lIns="91440" tIns="45720" rIns="91440" bIns="45720" rtlCol="0">
            <a:noAutofit/>
          </a:bodyPr>
          <a:lstStyle>
            <a:lvl1pPr marL="0" indent="0" algn="l" defTabSz="685800" rtl="0" eaLnBrk="1" latinLnBrk="0" hangingPunct="1">
              <a:lnSpc>
                <a:spcPct val="90000"/>
              </a:lnSpc>
              <a:spcBef>
                <a:spcPts val="750"/>
              </a:spcBef>
              <a:buFont typeface="Arial" panose="020B0604020202020204" pitchFamily="34" charset="0"/>
              <a:buNone/>
              <a:defRPr sz="2400" b="0" kern="1200">
                <a:solidFill>
                  <a:schemeClr val="tx2"/>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2000" kern="1200">
                <a:solidFill>
                  <a:schemeClr val="tx2"/>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600" kern="1200">
                <a:solidFill>
                  <a:schemeClr val="tx2"/>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400" kern="1200">
                <a:solidFill>
                  <a:schemeClr val="tx2"/>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400"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r>
              <a:rPr lang="en-US" sz="2000" dirty="0"/>
              <a:t>7</a:t>
            </a:r>
          </a:p>
        </p:txBody>
      </p:sp>
      <p:sp>
        <p:nvSpPr>
          <p:cNvPr id="44" name="Content Placeholder 2">
            <a:extLst>
              <a:ext uri="{FF2B5EF4-FFF2-40B4-BE49-F238E27FC236}">
                <a16:creationId xmlns:a16="http://schemas.microsoft.com/office/drawing/2014/main" id="{CABD81E2-47E4-CB92-9189-C28866BA0287}"/>
              </a:ext>
            </a:extLst>
          </p:cNvPr>
          <p:cNvSpPr txBox="1">
            <a:spLocks/>
          </p:cNvSpPr>
          <p:nvPr/>
        </p:nvSpPr>
        <p:spPr>
          <a:xfrm>
            <a:off x="6488372" y="3657944"/>
            <a:ext cx="1528863" cy="419030"/>
          </a:xfrm>
          <a:prstGeom prst="rect">
            <a:avLst/>
          </a:prstGeom>
        </p:spPr>
        <p:txBody>
          <a:bodyPr vert="horz" lIns="91440" tIns="45720" rIns="91440" bIns="45720" rtlCol="0">
            <a:noAutofit/>
          </a:bodyPr>
          <a:lstStyle>
            <a:lvl1pPr marL="0" indent="0" algn="l" defTabSz="685800" rtl="0" eaLnBrk="1" latinLnBrk="0" hangingPunct="1">
              <a:lnSpc>
                <a:spcPct val="90000"/>
              </a:lnSpc>
              <a:spcBef>
                <a:spcPts val="750"/>
              </a:spcBef>
              <a:buFont typeface="Arial" panose="020B0604020202020204" pitchFamily="34" charset="0"/>
              <a:buNone/>
              <a:defRPr sz="2400" b="0" kern="1200">
                <a:solidFill>
                  <a:schemeClr val="tx2"/>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2000" kern="1200">
                <a:solidFill>
                  <a:schemeClr val="tx2"/>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600" kern="1200">
                <a:solidFill>
                  <a:schemeClr val="tx2"/>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400" kern="1200">
                <a:solidFill>
                  <a:schemeClr val="tx2"/>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400"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000" dirty="0"/>
              <a:t>$19,487</a:t>
            </a:r>
          </a:p>
        </p:txBody>
      </p:sp>
      <p:sp>
        <p:nvSpPr>
          <p:cNvPr id="45" name="Content Placeholder 2">
            <a:extLst>
              <a:ext uri="{FF2B5EF4-FFF2-40B4-BE49-F238E27FC236}">
                <a16:creationId xmlns:a16="http://schemas.microsoft.com/office/drawing/2014/main" id="{A11AAE64-99AB-9353-E5EA-5020D656618C}"/>
              </a:ext>
            </a:extLst>
          </p:cNvPr>
          <p:cNvSpPr txBox="1">
            <a:spLocks/>
          </p:cNvSpPr>
          <p:nvPr/>
        </p:nvSpPr>
        <p:spPr>
          <a:xfrm>
            <a:off x="5535689" y="3996869"/>
            <a:ext cx="1023540" cy="419030"/>
          </a:xfrm>
          <a:prstGeom prst="rect">
            <a:avLst/>
          </a:prstGeom>
        </p:spPr>
        <p:txBody>
          <a:bodyPr vert="horz" lIns="91440" tIns="45720" rIns="91440" bIns="45720" rtlCol="0">
            <a:noAutofit/>
          </a:bodyPr>
          <a:lstStyle>
            <a:lvl1pPr marL="0" indent="0" algn="l" defTabSz="685800" rtl="0" eaLnBrk="1" latinLnBrk="0" hangingPunct="1">
              <a:lnSpc>
                <a:spcPct val="90000"/>
              </a:lnSpc>
              <a:spcBef>
                <a:spcPts val="750"/>
              </a:spcBef>
              <a:buFont typeface="Arial" panose="020B0604020202020204" pitchFamily="34" charset="0"/>
              <a:buNone/>
              <a:defRPr sz="2400" b="0" kern="1200">
                <a:solidFill>
                  <a:schemeClr val="tx2"/>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2000" kern="1200">
                <a:solidFill>
                  <a:schemeClr val="tx2"/>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600" kern="1200">
                <a:solidFill>
                  <a:schemeClr val="tx2"/>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400" kern="1200">
                <a:solidFill>
                  <a:schemeClr val="tx2"/>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400"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r>
              <a:rPr lang="en-US" sz="2000" dirty="0"/>
              <a:t>15</a:t>
            </a:r>
          </a:p>
        </p:txBody>
      </p:sp>
      <p:sp>
        <p:nvSpPr>
          <p:cNvPr id="46" name="Content Placeholder 2">
            <a:extLst>
              <a:ext uri="{FF2B5EF4-FFF2-40B4-BE49-F238E27FC236}">
                <a16:creationId xmlns:a16="http://schemas.microsoft.com/office/drawing/2014/main" id="{83417C5A-403F-049D-C6EA-79B5F0DB5450}"/>
              </a:ext>
            </a:extLst>
          </p:cNvPr>
          <p:cNvSpPr txBox="1">
            <a:spLocks/>
          </p:cNvSpPr>
          <p:nvPr/>
        </p:nvSpPr>
        <p:spPr>
          <a:xfrm>
            <a:off x="6488373" y="3996869"/>
            <a:ext cx="1528862" cy="419030"/>
          </a:xfrm>
          <a:prstGeom prst="rect">
            <a:avLst/>
          </a:prstGeom>
        </p:spPr>
        <p:txBody>
          <a:bodyPr vert="horz" lIns="91440" tIns="45720" rIns="91440" bIns="45720" rtlCol="0">
            <a:noAutofit/>
          </a:bodyPr>
          <a:lstStyle>
            <a:lvl1pPr marL="0" indent="0" algn="l" defTabSz="685800" rtl="0" eaLnBrk="1" latinLnBrk="0" hangingPunct="1">
              <a:lnSpc>
                <a:spcPct val="90000"/>
              </a:lnSpc>
              <a:spcBef>
                <a:spcPts val="750"/>
              </a:spcBef>
              <a:buFont typeface="Arial" panose="020B0604020202020204" pitchFamily="34" charset="0"/>
              <a:buNone/>
              <a:defRPr sz="2400" b="0" kern="1200">
                <a:solidFill>
                  <a:schemeClr val="tx2"/>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2000" kern="1200">
                <a:solidFill>
                  <a:schemeClr val="tx2"/>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600" kern="1200">
                <a:solidFill>
                  <a:schemeClr val="tx2"/>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400" kern="1200">
                <a:solidFill>
                  <a:schemeClr val="tx2"/>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400"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000" dirty="0"/>
              <a:t>$41,772</a:t>
            </a:r>
          </a:p>
        </p:txBody>
      </p:sp>
      <p:sp>
        <p:nvSpPr>
          <p:cNvPr id="47" name="Content Placeholder 2">
            <a:extLst>
              <a:ext uri="{FF2B5EF4-FFF2-40B4-BE49-F238E27FC236}">
                <a16:creationId xmlns:a16="http://schemas.microsoft.com/office/drawing/2014/main" id="{66BE62BB-CF73-A6C9-AF9E-B45F0B590C20}"/>
              </a:ext>
            </a:extLst>
          </p:cNvPr>
          <p:cNvSpPr txBox="1">
            <a:spLocks/>
          </p:cNvSpPr>
          <p:nvPr/>
        </p:nvSpPr>
        <p:spPr>
          <a:xfrm>
            <a:off x="3197081" y="4323341"/>
            <a:ext cx="1023540" cy="419030"/>
          </a:xfrm>
          <a:prstGeom prst="rect">
            <a:avLst/>
          </a:prstGeom>
        </p:spPr>
        <p:txBody>
          <a:bodyPr vert="horz" lIns="91440" tIns="45720" rIns="91440" bIns="45720" rtlCol="0">
            <a:noAutofit/>
          </a:bodyPr>
          <a:lstStyle>
            <a:lvl1pPr marL="0" indent="0" algn="l" defTabSz="685800" rtl="0" eaLnBrk="1" latinLnBrk="0" hangingPunct="1">
              <a:lnSpc>
                <a:spcPct val="90000"/>
              </a:lnSpc>
              <a:spcBef>
                <a:spcPts val="750"/>
              </a:spcBef>
              <a:buFont typeface="Arial" panose="020B0604020202020204" pitchFamily="34" charset="0"/>
              <a:buNone/>
              <a:defRPr sz="2400" b="0" kern="1200">
                <a:solidFill>
                  <a:schemeClr val="tx2"/>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2000" kern="1200">
                <a:solidFill>
                  <a:schemeClr val="tx2"/>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600" kern="1200">
                <a:solidFill>
                  <a:schemeClr val="tx2"/>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400" kern="1200">
                <a:solidFill>
                  <a:schemeClr val="tx2"/>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400"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r>
              <a:rPr lang="en-US" sz="2000" dirty="0"/>
              <a:t>27</a:t>
            </a:r>
          </a:p>
        </p:txBody>
      </p:sp>
      <p:sp>
        <p:nvSpPr>
          <p:cNvPr id="48" name="Content Placeholder 2">
            <a:extLst>
              <a:ext uri="{FF2B5EF4-FFF2-40B4-BE49-F238E27FC236}">
                <a16:creationId xmlns:a16="http://schemas.microsoft.com/office/drawing/2014/main" id="{BF96BA1B-39C8-87CF-4238-494B48A05655}"/>
              </a:ext>
            </a:extLst>
          </p:cNvPr>
          <p:cNvSpPr txBox="1">
            <a:spLocks/>
          </p:cNvSpPr>
          <p:nvPr/>
        </p:nvSpPr>
        <p:spPr>
          <a:xfrm>
            <a:off x="4126172" y="4323341"/>
            <a:ext cx="1530729" cy="419030"/>
          </a:xfrm>
          <a:prstGeom prst="rect">
            <a:avLst/>
          </a:prstGeom>
        </p:spPr>
        <p:txBody>
          <a:bodyPr vert="horz" lIns="91440" tIns="45720" rIns="91440" bIns="45720" rtlCol="0">
            <a:noAutofit/>
          </a:bodyPr>
          <a:lstStyle>
            <a:lvl1pPr marL="0" indent="0" algn="l" defTabSz="685800" rtl="0" eaLnBrk="1" latinLnBrk="0" hangingPunct="1">
              <a:lnSpc>
                <a:spcPct val="90000"/>
              </a:lnSpc>
              <a:spcBef>
                <a:spcPts val="750"/>
              </a:spcBef>
              <a:buFont typeface="Arial" panose="020B0604020202020204" pitchFamily="34" charset="0"/>
              <a:buNone/>
              <a:defRPr sz="2400" b="0" kern="1200">
                <a:solidFill>
                  <a:schemeClr val="tx2"/>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2000" kern="1200">
                <a:solidFill>
                  <a:schemeClr val="tx2"/>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600" kern="1200">
                <a:solidFill>
                  <a:schemeClr val="tx2"/>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400" kern="1200">
                <a:solidFill>
                  <a:schemeClr val="tx2"/>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400"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000" dirty="0"/>
              <a:t>$79,881</a:t>
            </a:r>
          </a:p>
        </p:txBody>
      </p:sp>
      <p:sp>
        <p:nvSpPr>
          <p:cNvPr id="49" name="Content Placeholder 2">
            <a:extLst>
              <a:ext uri="{FF2B5EF4-FFF2-40B4-BE49-F238E27FC236}">
                <a16:creationId xmlns:a16="http://schemas.microsoft.com/office/drawing/2014/main" id="{805113E0-39B3-5517-BF0F-59570E9C575F}"/>
              </a:ext>
            </a:extLst>
          </p:cNvPr>
          <p:cNvSpPr txBox="1">
            <a:spLocks/>
          </p:cNvSpPr>
          <p:nvPr/>
        </p:nvSpPr>
        <p:spPr>
          <a:xfrm>
            <a:off x="5535689" y="4323341"/>
            <a:ext cx="1023540" cy="419030"/>
          </a:xfrm>
          <a:prstGeom prst="rect">
            <a:avLst/>
          </a:prstGeom>
        </p:spPr>
        <p:txBody>
          <a:bodyPr vert="horz" lIns="91440" tIns="45720" rIns="91440" bIns="45720" rtlCol="0">
            <a:noAutofit/>
          </a:bodyPr>
          <a:lstStyle>
            <a:lvl1pPr marL="0" indent="0" algn="l" defTabSz="685800" rtl="0" eaLnBrk="1" latinLnBrk="0" hangingPunct="1">
              <a:lnSpc>
                <a:spcPct val="90000"/>
              </a:lnSpc>
              <a:spcBef>
                <a:spcPts val="750"/>
              </a:spcBef>
              <a:buFont typeface="Arial" panose="020B0604020202020204" pitchFamily="34" charset="0"/>
              <a:buNone/>
              <a:defRPr sz="2400" b="0" kern="1200">
                <a:solidFill>
                  <a:schemeClr val="tx2"/>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2000" kern="1200">
                <a:solidFill>
                  <a:schemeClr val="tx2"/>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600" kern="1200">
                <a:solidFill>
                  <a:schemeClr val="tx2"/>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400" kern="1200">
                <a:solidFill>
                  <a:schemeClr val="tx2"/>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400"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r>
              <a:rPr lang="en-US" sz="2000" dirty="0"/>
              <a:t>22</a:t>
            </a:r>
          </a:p>
        </p:txBody>
      </p:sp>
      <p:sp>
        <p:nvSpPr>
          <p:cNvPr id="50" name="Content Placeholder 2">
            <a:extLst>
              <a:ext uri="{FF2B5EF4-FFF2-40B4-BE49-F238E27FC236}">
                <a16:creationId xmlns:a16="http://schemas.microsoft.com/office/drawing/2014/main" id="{8F041366-2E38-1B0B-A656-4F29E296A690}"/>
              </a:ext>
            </a:extLst>
          </p:cNvPr>
          <p:cNvSpPr txBox="1">
            <a:spLocks/>
          </p:cNvSpPr>
          <p:nvPr/>
        </p:nvSpPr>
        <p:spPr>
          <a:xfrm>
            <a:off x="6488373" y="4323341"/>
            <a:ext cx="1528862" cy="419030"/>
          </a:xfrm>
          <a:prstGeom prst="rect">
            <a:avLst/>
          </a:prstGeom>
        </p:spPr>
        <p:txBody>
          <a:bodyPr vert="horz" lIns="91440" tIns="45720" rIns="91440" bIns="45720" rtlCol="0">
            <a:noAutofit/>
          </a:bodyPr>
          <a:lstStyle>
            <a:lvl1pPr marL="0" indent="0" algn="l" defTabSz="685800" rtl="0" eaLnBrk="1" latinLnBrk="0" hangingPunct="1">
              <a:lnSpc>
                <a:spcPct val="90000"/>
              </a:lnSpc>
              <a:spcBef>
                <a:spcPts val="750"/>
              </a:spcBef>
              <a:buFont typeface="Arial" panose="020B0604020202020204" pitchFamily="34" charset="0"/>
              <a:buNone/>
              <a:defRPr sz="2400" b="0" kern="1200">
                <a:solidFill>
                  <a:schemeClr val="tx2"/>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2000" kern="1200">
                <a:solidFill>
                  <a:schemeClr val="tx2"/>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600" kern="1200">
                <a:solidFill>
                  <a:schemeClr val="tx2"/>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400" kern="1200">
                <a:solidFill>
                  <a:schemeClr val="tx2"/>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400"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000" dirty="0"/>
              <a:t>$81,403</a:t>
            </a:r>
          </a:p>
        </p:txBody>
      </p:sp>
      <p:sp>
        <p:nvSpPr>
          <p:cNvPr id="51" name="Content Placeholder 2">
            <a:extLst>
              <a:ext uri="{FF2B5EF4-FFF2-40B4-BE49-F238E27FC236}">
                <a16:creationId xmlns:a16="http://schemas.microsoft.com/office/drawing/2014/main" id="{BA30CFE3-9BC7-10ED-AE5F-297EC0481DEB}"/>
              </a:ext>
            </a:extLst>
          </p:cNvPr>
          <p:cNvSpPr txBox="1">
            <a:spLocks/>
          </p:cNvSpPr>
          <p:nvPr/>
        </p:nvSpPr>
        <p:spPr>
          <a:xfrm>
            <a:off x="5535689" y="4665548"/>
            <a:ext cx="1023540" cy="419030"/>
          </a:xfrm>
          <a:prstGeom prst="rect">
            <a:avLst/>
          </a:prstGeom>
        </p:spPr>
        <p:txBody>
          <a:bodyPr vert="horz" lIns="91440" tIns="45720" rIns="91440" bIns="45720" rtlCol="0">
            <a:noAutofit/>
          </a:bodyPr>
          <a:lstStyle>
            <a:lvl1pPr marL="0" indent="0" algn="l" defTabSz="685800" rtl="0" eaLnBrk="1" latinLnBrk="0" hangingPunct="1">
              <a:lnSpc>
                <a:spcPct val="90000"/>
              </a:lnSpc>
              <a:spcBef>
                <a:spcPts val="750"/>
              </a:spcBef>
              <a:buFont typeface="Arial" panose="020B0604020202020204" pitchFamily="34" charset="0"/>
              <a:buNone/>
              <a:defRPr sz="2400" b="0" kern="1200">
                <a:solidFill>
                  <a:schemeClr val="tx2"/>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2000" kern="1200">
                <a:solidFill>
                  <a:schemeClr val="tx2"/>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600" kern="1200">
                <a:solidFill>
                  <a:schemeClr val="tx2"/>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400" kern="1200">
                <a:solidFill>
                  <a:schemeClr val="tx2"/>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400"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r>
              <a:rPr lang="en-US" sz="2000" dirty="0"/>
              <a:t>29</a:t>
            </a:r>
          </a:p>
        </p:txBody>
      </p:sp>
      <p:sp>
        <p:nvSpPr>
          <p:cNvPr id="52" name="Content Placeholder 2">
            <a:extLst>
              <a:ext uri="{FF2B5EF4-FFF2-40B4-BE49-F238E27FC236}">
                <a16:creationId xmlns:a16="http://schemas.microsoft.com/office/drawing/2014/main" id="{2B52AB23-EC8B-8FB2-D134-220F599FC22C}"/>
              </a:ext>
            </a:extLst>
          </p:cNvPr>
          <p:cNvSpPr txBox="1">
            <a:spLocks/>
          </p:cNvSpPr>
          <p:nvPr/>
        </p:nvSpPr>
        <p:spPr>
          <a:xfrm>
            <a:off x="6488371" y="4665548"/>
            <a:ext cx="1528863" cy="419030"/>
          </a:xfrm>
          <a:prstGeom prst="rect">
            <a:avLst/>
          </a:prstGeom>
        </p:spPr>
        <p:txBody>
          <a:bodyPr vert="horz" lIns="91440" tIns="45720" rIns="91440" bIns="45720" rtlCol="0">
            <a:noAutofit/>
          </a:bodyPr>
          <a:lstStyle>
            <a:lvl1pPr marL="0" indent="0" algn="l" defTabSz="685800" rtl="0" eaLnBrk="1" latinLnBrk="0" hangingPunct="1">
              <a:lnSpc>
                <a:spcPct val="90000"/>
              </a:lnSpc>
              <a:spcBef>
                <a:spcPts val="750"/>
              </a:spcBef>
              <a:buFont typeface="Arial" panose="020B0604020202020204" pitchFamily="34" charset="0"/>
              <a:buNone/>
              <a:defRPr sz="2400" b="0" kern="1200">
                <a:solidFill>
                  <a:schemeClr val="tx2"/>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2000" kern="1200">
                <a:solidFill>
                  <a:schemeClr val="tx2"/>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600" kern="1200">
                <a:solidFill>
                  <a:schemeClr val="tx2"/>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400" kern="1200">
                <a:solidFill>
                  <a:schemeClr val="tx2"/>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400"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000" dirty="0"/>
              <a:t>$158,631</a:t>
            </a:r>
          </a:p>
        </p:txBody>
      </p:sp>
      <p:sp>
        <p:nvSpPr>
          <p:cNvPr id="53" name="Text Placeholder 3">
            <a:extLst>
              <a:ext uri="{FF2B5EF4-FFF2-40B4-BE49-F238E27FC236}">
                <a16:creationId xmlns:a16="http://schemas.microsoft.com/office/drawing/2014/main" id="{F5BFE658-F5EC-AF03-460C-B128BA8EE033}"/>
              </a:ext>
            </a:extLst>
          </p:cNvPr>
          <p:cNvSpPr txBox="1">
            <a:spLocks/>
          </p:cNvSpPr>
          <p:nvPr/>
        </p:nvSpPr>
        <p:spPr>
          <a:xfrm>
            <a:off x="795683" y="5971873"/>
            <a:ext cx="10557770" cy="516651"/>
          </a:xfrm>
          <a:prstGeom prst="rect">
            <a:avLst/>
          </a:prstGeom>
        </p:spPr>
        <p:txBody>
          <a:bodyPr anchor="b">
            <a:noAutofit/>
          </a:bodyPr>
          <a:lstStyle>
            <a:lvl1pPr marL="0" indent="0" algn="l" defTabSz="685800" rtl="0" eaLnBrk="1" latinLnBrk="0" hangingPunct="1">
              <a:lnSpc>
                <a:spcPct val="90000"/>
              </a:lnSpc>
              <a:spcBef>
                <a:spcPts val="750"/>
              </a:spcBef>
              <a:buFont typeface="Arial" panose="020B0604020202020204" pitchFamily="34" charset="0"/>
              <a:buNone/>
              <a:defRPr sz="800" b="1" i="0" kern="1200">
                <a:solidFill>
                  <a:schemeClr val="tx2"/>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6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80000"/>
              </a:lnSpc>
            </a:pPr>
            <a:r>
              <a:rPr lang="en-US" sz="900" b="0" i="1" dirty="0"/>
              <a:t>Divide 72 by an annual interest rate to calculate approximately how many years it takes for money to double (assuming the interest is compounded annually). Keep in mind that this is just a mathematical concept. Interest rates will fluctuate over time, so the period in which money can double cannot be determined with certainty. Additionally, this hypothetical example does not reflect any taxes, expenses, or fees associated with any specific product. If these costs were reflected the amounts shown would be lower and the time to double would be longer.</a:t>
            </a:r>
          </a:p>
        </p:txBody>
      </p:sp>
      <p:sp>
        <p:nvSpPr>
          <p:cNvPr id="54" name="Content Placeholder 2">
            <a:extLst>
              <a:ext uri="{FF2B5EF4-FFF2-40B4-BE49-F238E27FC236}">
                <a16:creationId xmlns:a16="http://schemas.microsoft.com/office/drawing/2014/main" id="{A2BB316E-360A-8129-2F54-FB83E8AA97CD}"/>
              </a:ext>
            </a:extLst>
          </p:cNvPr>
          <p:cNvSpPr txBox="1">
            <a:spLocks/>
          </p:cNvSpPr>
          <p:nvPr/>
        </p:nvSpPr>
        <p:spPr>
          <a:xfrm>
            <a:off x="931204" y="4323307"/>
            <a:ext cx="1023540" cy="419030"/>
          </a:xfrm>
          <a:prstGeom prst="rect">
            <a:avLst/>
          </a:prstGeom>
        </p:spPr>
        <p:txBody>
          <a:bodyPr vert="horz" lIns="91440" tIns="45720" rIns="91440" bIns="45720" rtlCol="0">
            <a:noAutofit/>
          </a:bodyPr>
          <a:lstStyle>
            <a:lvl1pPr marL="0" indent="0" algn="l" defTabSz="685800" rtl="0" eaLnBrk="1" latinLnBrk="0" hangingPunct="1">
              <a:lnSpc>
                <a:spcPct val="90000"/>
              </a:lnSpc>
              <a:spcBef>
                <a:spcPts val="750"/>
              </a:spcBef>
              <a:buFont typeface="Arial" panose="020B0604020202020204" pitchFamily="34" charset="0"/>
              <a:buNone/>
              <a:defRPr sz="2400" b="0" kern="1200">
                <a:solidFill>
                  <a:schemeClr val="tx2"/>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2000" kern="1200">
                <a:solidFill>
                  <a:schemeClr val="tx2"/>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600" kern="1200">
                <a:solidFill>
                  <a:schemeClr val="tx2"/>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400" kern="1200">
                <a:solidFill>
                  <a:schemeClr val="tx2"/>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400"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r>
              <a:rPr lang="en-US" sz="2000" dirty="0"/>
              <a:t>36</a:t>
            </a:r>
          </a:p>
        </p:txBody>
      </p:sp>
      <p:sp>
        <p:nvSpPr>
          <p:cNvPr id="55" name="Content Placeholder 2">
            <a:extLst>
              <a:ext uri="{FF2B5EF4-FFF2-40B4-BE49-F238E27FC236}">
                <a16:creationId xmlns:a16="http://schemas.microsoft.com/office/drawing/2014/main" id="{76401B2A-40FC-82F0-8D00-EF03AB9AB9A2}"/>
              </a:ext>
            </a:extLst>
          </p:cNvPr>
          <p:cNvSpPr txBox="1">
            <a:spLocks/>
          </p:cNvSpPr>
          <p:nvPr/>
        </p:nvSpPr>
        <p:spPr>
          <a:xfrm>
            <a:off x="3197081" y="4665561"/>
            <a:ext cx="1023540" cy="419030"/>
          </a:xfrm>
          <a:prstGeom prst="rect">
            <a:avLst/>
          </a:prstGeom>
        </p:spPr>
        <p:txBody>
          <a:bodyPr vert="horz" lIns="91440" tIns="45720" rIns="91440" bIns="45720" rtlCol="0">
            <a:noAutofit/>
          </a:bodyPr>
          <a:lstStyle>
            <a:lvl1pPr marL="0" indent="0" algn="l" defTabSz="685800" rtl="0" eaLnBrk="1" latinLnBrk="0" hangingPunct="1">
              <a:lnSpc>
                <a:spcPct val="90000"/>
              </a:lnSpc>
              <a:spcBef>
                <a:spcPts val="750"/>
              </a:spcBef>
              <a:buFont typeface="Arial" panose="020B0604020202020204" pitchFamily="34" charset="0"/>
              <a:buNone/>
              <a:defRPr sz="2400" b="0" kern="1200">
                <a:solidFill>
                  <a:schemeClr val="tx2"/>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2000" kern="1200">
                <a:solidFill>
                  <a:schemeClr val="tx2"/>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600" kern="1200">
                <a:solidFill>
                  <a:schemeClr val="tx2"/>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400" kern="1200">
                <a:solidFill>
                  <a:schemeClr val="tx2"/>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400"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r>
              <a:rPr lang="en-US" sz="2000" dirty="0"/>
              <a:t>36</a:t>
            </a:r>
          </a:p>
        </p:txBody>
      </p:sp>
      <p:sp>
        <p:nvSpPr>
          <p:cNvPr id="56" name="Content Placeholder 2">
            <a:extLst>
              <a:ext uri="{FF2B5EF4-FFF2-40B4-BE49-F238E27FC236}">
                <a16:creationId xmlns:a16="http://schemas.microsoft.com/office/drawing/2014/main" id="{E35D586B-9C6A-B568-E8BD-E56030D8A4AB}"/>
              </a:ext>
            </a:extLst>
          </p:cNvPr>
          <p:cNvSpPr txBox="1">
            <a:spLocks/>
          </p:cNvSpPr>
          <p:nvPr/>
        </p:nvSpPr>
        <p:spPr>
          <a:xfrm>
            <a:off x="5535689" y="5000248"/>
            <a:ext cx="1023540" cy="419030"/>
          </a:xfrm>
          <a:prstGeom prst="rect">
            <a:avLst/>
          </a:prstGeom>
        </p:spPr>
        <p:txBody>
          <a:bodyPr vert="horz" lIns="91440" tIns="45720" rIns="91440" bIns="45720" rtlCol="0">
            <a:noAutofit/>
          </a:bodyPr>
          <a:lstStyle>
            <a:lvl1pPr marL="0" indent="0" algn="l" defTabSz="685800" rtl="0" eaLnBrk="1" latinLnBrk="0" hangingPunct="1">
              <a:lnSpc>
                <a:spcPct val="90000"/>
              </a:lnSpc>
              <a:spcBef>
                <a:spcPts val="750"/>
              </a:spcBef>
              <a:buFont typeface="Arial" panose="020B0604020202020204" pitchFamily="34" charset="0"/>
              <a:buNone/>
              <a:defRPr sz="2400" b="0" kern="1200">
                <a:solidFill>
                  <a:schemeClr val="tx2"/>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2000" kern="1200">
                <a:solidFill>
                  <a:schemeClr val="tx2"/>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600" kern="1200">
                <a:solidFill>
                  <a:schemeClr val="tx2"/>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400" kern="1200">
                <a:solidFill>
                  <a:schemeClr val="tx2"/>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400"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r>
              <a:rPr lang="en-US" sz="2000" dirty="0"/>
              <a:t>36</a:t>
            </a:r>
          </a:p>
        </p:txBody>
      </p:sp>
      <p:sp>
        <p:nvSpPr>
          <p:cNvPr id="57" name="Content Placeholder 2">
            <a:extLst>
              <a:ext uri="{FF2B5EF4-FFF2-40B4-BE49-F238E27FC236}">
                <a16:creationId xmlns:a16="http://schemas.microsoft.com/office/drawing/2014/main" id="{E16C05AE-9232-8357-3E5F-DC9AAB69C9D5}"/>
              </a:ext>
            </a:extLst>
          </p:cNvPr>
          <p:cNvSpPr txBox="1">
            <a:spLocks/>
          </p:cNvSpPr>
          <p:nvPr/>
        </p:nvSpPr>
        <p:spPr>
          <a:xfrm>
            <a:off x="1882320" y="4323307"/>
            <a:ext cx="1362332" cy="419030"/>
          </a:xfrm>
          <a:prstGeom prst="rect">
            <a:avLst/>
          </a:prstGeom>
        </p:spPr>
        <p:txBody>
          <a:bodyPr vert="horz" lIns="91440" tIns="45720" rIns="91440" bIns="45720" rtlCol="0">
            <a:noAutofit/>
          </a:bodyPr>
          <a:lstStyle>
            <a:lvl1pPr marL="0" indent="0" algn="l" defTabSz="685800" rtl="0" eaLnBrk="1" latinLnBrk="0" hangingPunct="1">
              <a:lnSpc>
                <a:spcPct val="90000"/>
              </a:lnSpc>
              <a:spcBef>
                <a:spcPts val="750"/>
              </a:spcBef>
              <a:buFont typeface="Arial" panose="020B0604020202020204" pitchFamily="34" charset="0"/>
              <a:buNone/>
              <a:defRPr sz="2400" b="0" kern="1200">
                <a:solidFill>
                  <a:schemeClr val="tx2"/>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2000" kern="1200">
                <a:solidFill>
                  <a:schemeClr val="tx2"/>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600" kern="1200">
                <a:solidFill>
                  <a:schemeClr val="tx2"/>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400" kern="1200">
                <a:solidFill>
                  <a:schemeClr val="tx2"/>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400"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000" b="1" dirty="0"/>
              <a:t>$81,472</a:t>
            </a:r>
          </a:p>
        </p:txBody>
      </p:sp>
      <p:sp>
        <p:nvSpPr>
          <p:cNvPr id="58" name="Content Placeholder 2">
            <a:extLst>
              <a:ext uri="{FF2B5EF4-FFF2-40B4-BE49-F238E27FC236}">
                <a16:creationId xmlns:a16="http://schemas.microsoft.com/office/drawing/2014/main" id="{2A289084-B046-4554-E450-F3791ADA23C6}"/>
              </a:ext>
            </a:extLst>
          </p:cNvPr>
          <p:cNvSpPr txBox="1">
            <a:spLocks/>
          </p:cNvSpPr>
          <p:nvPr/>
        </p:nvSpPr>
        <p:spPr>
          <a:xfrm>
            <a:off x="4122363" y="4665561"/>
            <a:ext cx="1511153" cy="419030"/>
          </a:xfrm>
          <a:prstGeom prst="rect">
            <a:avLst/>
          </a:prstGeom>
        </p:spPr>
        <p:txBody>
          <a:bodyPr vert="horz" lIns="91440" tIns="45720" rIns="91440" bIns="45720" rtlCol="0">
            <a:noAutofit/>
          </a:bodyPr>
          <a:lstStyle>
            <a:lvl1pPr marL="0" indent="0" algn="l" defTabSz="685800" rtl="0" eaLnBrk="1" latinLnBrk="0" hangingPunct="1">
              <a:lnSpc>
                <a:spcPct val="90000"/>
              </a:lnSpc>
              <a:spcBef>
                <a:spcPts val="750"/>
              </a:spcBef>
              <a:buFont typeface="Arial" panose="020B0604020202020204" pitchFamily="34" charset="0"/>
              <a:buNone/>
              <a:defRPr sz="2400" b="0" kern="1200">
                <a:solidFill>
                  <a:schemeClr val="tx2"/>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2000" kern="1200">
                <a:solidFill>
                  <a:schemeClr val="tx2"/>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600" kern="1200">
                <a:solidFill>
                  <a:schemeClr val="tx2"/>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400" kern="1200">
                <a:solidFill>
                  <a:schemeClr val="tx2"/>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400"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000" b="1" dirty="0"/>
              <a:t>$159,682</a:t>
            </a:r>
          </a:p>
        </p:txBody>
      </p:sp>
      <p:sp>
        <p:nvSpPr>
          <p:cNvPr id="59" name="Rectangle 58">
            <a:extLst>
              <a:ext uri="{FF2B5EF4-FFF2-40B4-BE49-F238E27FC236}">
                <a16:creationId xmlns:a16="http://schemas.microsoft.com/office/drawing/2014/main" id="{3ACE4809-AC28-B5C1-F367-C90481320E75}"/>
              </a:ext>
            </a:extLst>
          </p:cNvPr>
          <p:cNvSpPr/>
          <p:nvPr/>
        </p:nvSpPr>
        <p:spPr>
          <a:xfrm>
            <a:off x="2220118" y="2159255"/>
            <a:ext cx="596350" cy="461665"/>
          </a:xfrm>
          <a:prstGeom prst="rect">
            <a:avLst/>
          </a:prstGeom>
        </p:spPr>
        <p:txBody>
          <a:bodyPr wrap="square">
            <a:spAutoFit/>
          </a:bodyPr>
          <a:lstStyle/>
          <a:p>
            <a:r>
              <a:rPr lang="en-US" sz="2400" b="1" dirty="0">
                <a:solidFill>
                  <a:schemeClr val="tx2"/>
                </a:solidFill>
              </a:rPr>
              <a:t>12</a:t>
            </a:r>
            <a:endParaRPr lang="en-US" sz="2400" dirty="0"/>
          </a:p>
        </p:txBody>
      </p:sp>
      <p:sp>
        <p:nvSpPr>
          <p:cNvPr id="60" name="Content Placeholder 2">
            <a:extLst>
              <a:ext uri="{FF2B5EF4-FFF2-40B4-BE49-F238E27FC236}">
                <a16:creationId xmlns:a16="http://schemas.microsoft.com/office/drawing/2014/main" id="{442564CF-D2A9-2EE8-D650-47A9B1CC7D04}"/>
              </a:ext>
            </a:extLst>
          </p:cNvPr>
          <p:cNvSpPr txBox="1">
            <a:spLocks/>
          </p:cNvSpPr>
          <p:nvPr/>
        </p:nvSpPr>
        <p:spPr>
          <a:xfrm>
            <a:off x="6488371" y="5000248"/>
            <a:ext cx="1528863" cy="419030"/>
          </a:xfrm>
          <a:prstGeom prst="rect">
            <a:avLst/>
          </a:prstGeom>
        </p:spPr>
        <p:txBody>
          <a:bodyPr vert="horz" lIns="91440" tIns="45720" rIns="91440" bIns="45720" rtlCol="0">
            <a:noAutofit/>
          </a:bodyPr>
          <a:lstStyle>
            <a:lvl1pPr marL="0" indent="0" algn="l" defTabSz="685800" rtl="0" eaLnBrk="1" latinLnBrk="0" hangingPunct="1">
              <a:lnSpc>
                <a:spcPct val="90000"/>
              </a:lnSpc>
              <a:spcBef>
                <a:spcPts val="750"/>
              </a:spcBef>
              <a:buFont typeface="Arial" panose="020B0604020202020204" pitchFamily="34" charset="0"/>
              <a:buNone/>
              <a:defRPr sz="2400" b="0" kern="1200">
                <a:solidFill>
                  <a:schemeClr val="tx2"/>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2000" kern="1200">
                <a:solidFill>
                  <a:schemeClr val="tx2"/>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600" kern="1200">
                <a:solidFill>
                  <a:schemeClr val="tx2"/>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400" kern="1200">
                <a:solidFill>
                  <a:schemeClr val="tx2"/>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400"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000" b="1" dirty="0"/>
              <a:t>$309,126</a:t>
            </a:r>
          </a:p>
        </p:txBody>
      </p:sp>
      <p:sp>
        <p:nvSpPr>
          <p:cNvPr id="61" name="TextBox 60">
            <a:extLst>
              <a:ext uri="{FF2B5EF4-FFF2-40B4-BE49-F238E27FC236}">
                <a16:creationId xmlns:a16="http://schemas.microsoft.com/office/drawing/2014/main" id="{1787019C-11E5-06E0-AF84-67A068EB512E}"/>
              </a:ext>
            </a:extLst>
          </p:cNvPr>
          <p:cNvSpPr txBox="1"/>
          <p:nvPr/>
        </p:nvSpPr>
        <p:spPr>
          <a:xfrm>
            <a:off x="807306" y="5755070"/>
            <a:ext cx="9235798" cy="369332"/>
          </a:xfrm>
          <a:prstGeom prst="rect">
            <a:avLst/>
          </a:prstGeom>
          <a:noFill/>
        </p:spPr>
        <p:txBody>
          <a:bodyPr wrap="none" rtlCol="0">
            <a:spAutoFit/>
          </a:bodyPr>
          <a:lstStyle/>
          <a:p>
            <a:r>
              <a:rPr lang="en-US" i="1" dirty="0">
                <a:solidFill>
                  <a:schemeClr val="tx1">
                    <a:lumMod val="75000"/>
                    <a:lumOff val="25000"/>
                  </a:schemeClr>
                </a:solidFill>
              </a:rPr>
              <a:t>Note: This is an example to illustrate a concept and does not represent any specific product.</a:t>
            </a:r>
          </a:p>
        </p:txBody>
      </p:sp>
      <p:graphicFrame>
        <p:nvGraphicFramePr>
          <p:cNvPr id="3" name="Table 2">
            <a:extLst>
              <a:ext uri="{FF2B5EF4-FFF2-40B4-BE49-F238E27FC236}">
                <a16:creationId xmlns:a16="http://schemas.microsoft.com/office/drawing/2014/main" id="{923A1603-36DB-6450-ED27-7A4FA9C22529}"/>
              </a:ext>
            </a:extLst>
          </p:cNvPr>
          <p:cNvGraphicFramePr>
            <a:graphicFrameLocks noGrp="1"/>
          </p:cNvGraphicFramePr>
          <p:nvPr/>
        </p:nvGraphicFramePr>
        <p:xfrm>
          <a:off x="8017234" y="2143830"/>
          <a:ext cx="3715318" cy="2612318"/>
        </p:xfrm>
        <a:graphic>
          <a:graphicData uri="http://schemas.openxmlformats.org/drawingml/2006/table">
            <a:tbl>
              <a:tblPr firstRow="1" bandRow="1">
                <a:tableStyleId>{7DF18680-E054-41AD-8BC1-D1AEF772440D}</a:tableStyleId>
              </a:tblPr>
              <a:tblGrid>
                <a:gridCol w="2479134">
                  <a:extLst>
                    <a:ext uri="{9D8B030D-6E8A-4147-A177-3AD203B41FA5}">
                      <a16:colId xmlns:a16="http://schemas.microsoft.com/office/drawing/2014/main" val="3936421062"/>
                    </a:ext>
                  </a:extLst>
                </a:gridCol>
                <a:gridCol w="1236184">
                  <a:extLst>
                    <a:ext uri="{9D8B030D-6E8A-4147-A177-3AD203B41FA5}">
                      <a16:colId xmlns:a16="http://schemas.microsoft.com/office/drawing/2014/main" val="2424283837"/>
                    </a:ext>
                  </a:extLst>
                </a:gridCol>
              </a:tblGrid>
              <a:tr h="368705">
                <a:tc gridSpan="2">
                  <a:txBody>
                    <a:bodyPr/>
                    <a:lstStyle/>
                    <a:p>
                      <a:pPr algn="ctr">
                        <a:lnSpc>
                          <a:spcPct val="100000"/>
                        </a:lnSpc>
                      </a:pPr>
                      <a:r>
                        <a:rPr lang="en-US" sz="1600" b="1" dirty="0">
                          <a:solidFill>
                            <a:srgbClr val="0070C0"/>
                          </a:solidFill>
                        </a:rPr>
                        <a:t>Example:</a:t>
                      </a:r>
                      <a:endParaRPr lang="en-US" sz="1600" b="1" baseline="30000" dirty="0">
                        <a:solidFill>
                          <a:srgbClr val="0070C0"/>
                        </a:solidFill>
                      </a:endParaRPr>
                    </a:p>
                  </a:txBody>
                  <a:tcPr marL="100584" marR="100584"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endParaRPr lang="en-US" dirty="0"/>
                    </a:p>
                  </a:txBody>
                  <a:tcPr>
                    <a:noFill/>
                  </a:tcPr>
                </a:tc>
                <a:extLst>
                  <a:ext uri="{0D108BD9-81ED-4DB2-BD59-A6C34878D82A}">
                    <a16:rowId xmlns:a16="http://schemas.microsoft.com/office/drawing/2014/main" val="1952867557"/>
                  </a:ext>
                </a:extLst>
              </a:tr>
              <a:tr h="351178">
                <a:tc>
                  <a:txBody>
                    <a:bodyPr/>
                    <a:lstStyle/>
                    <a:p>
                      <a:pPr marL="0" algn="l">
                        <a:lnSpc>
                          <a:spcPct val="80000"/>
                        </a:lnSpc>
                      </a:pPr>
                      <a:endParaRPr lang="en-US" sz="1600" b="1" dirty="0">
                        <a:solidFill>
                          <a:schemeClr val="tx1">
                            <a:lumMod val="75000"/>
                            <a:lumOff val="25000"/>
                          </a:schemeClr>
                        </a:solidFill>
                      </a:endParaRPr>
                    </a:p>
                  </a:txBody>
                  <a:tcPr marL="147265" marR="147265">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r">
                        <a:lnSpc>
                          <a:spcPct val="80000"/>
                        </a:lnSpc>
                      </a:pPr>
                      <a:endParaRPr lang="en-US" sz="1800" b="1" dirty="0">
                        <a:solidFill>
                          <a:schemeClr val="tx1">
                            <a:lumMod val="75000"/>
                            <a:lumOff val="25000"/>
                          </a:schemeClr>
                        </a:solidFill>
                      </a:endParaRPr>
                    </a:p>
                  </a:txBody>
                  <a:tcPr marL="147265" marR="147265">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648642476"/>
                  </a:ext>
                </a:extLst>
              </a:tr>
              <a:tr h="351178">
                <a:tc>
                  <a:txBody>
                    <a:bodyPr/>
                    <a:lstStyle/>
                    <a:p>
                      <a:pPr marL="0" algn="l">
                        <a:lnSpc>
                          <a:spcPct val="80000"/>
                        </a:lnSpc>
                      </a:pPr>
                      <a:endParaRPr lang="en-US" sz="1600" b="1" dirty="0">
                        <a:solidFill>
                          <a:schemeClr val="tx1">
                            <a:lumMod val="75000"/>
                            <a:lumOff val="25000"/>
                          </a:schemeClr>
                        </a:solidFill>
                      </a:endParaRPr>
                    </a:p>
                  </a:txBody>
                  <a:tcPr marL="147265" marR="147265">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r">
                        <a:lnSpc>
                          <a:spcPct val="80000"/>
                        </a:lnSpc>
                      </a:pPr>
                      <a:endParaRPr lang="en-US" sz="1800" b="1" dirty="0">
                        <a:solidFill>
                          <a:schemeClr val="tx1">
                            <a:lumMod val="75000"/>
                            <a:lumOff val="25000"/>
                          </a:schemeClr>
                        </a:solidFill>
                      </a:endParaRPr>
                    </a:p>
                  </a:txBody>
                  <a:tcPr marL="147265" marR="147265">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2346798380"/>
                  </a:ext>
                </a:extLst>
              </a:tr>
              <a:tr h="458338">
                <a:tc>
                  <a:txBody>
                    <a:bodyPr/>
                    <a:lstStyle/>
                    <a:p>
                      <a:pPr marL="0" algn="l">
                        <a:lnSpc>
                          <a:spcPct val="80000"/>
                        </a:lnSpc>
                      </a:pPr>
                      <a:endParaRPr lang="en-US" sz="1600" b="1" spc="-20" baseline="0" dirty="0">
                        <a:solidFill>
                          <a:schemeClr val="tx1">
                            <a:lumMod val="75000"/>
                            <a:lumOff val="25000"/>
                          </a:schemeClr>
                        </a:solidFill>
                      </a:endParaRPr>
                    </a:p>
                  </a:txBody>
                  <a:tcPr marL="147265" marR="147265">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r">
                        <a:lnSpc>
                          <a:spcPct val="80000"/>
                        </a:lnSpc>
                      </a:pPr>
                      <a:endParaRPr lang="en-US" sz="1800" b="1" dirty="0">
                        <a:solidFill>
                          <a:schemeClr val="tx1">
                            <a:lumMod val="75000"/>
                            <a:lumOff val="25000"/>
                          </a:schemeClr>
                        </a:solidFill>
                      </a:endParaRPr>
                    </a:p>
                  </a:txBody>
                  <a:tcPr marL="147265" marR="147265">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227145235"/>
                  </a:ext>
                </a:extLst>
              </a:tr>
              <a:tr h="351178">
                <a:tc>
                  <a:txBody>
                    <a:bodyPr/>
                    <a:lstStyle/>
                    <a:p>
                      <a:pPr marL="0" algn="l">
                        <a:lnSpc>
                          <a:spcPct val="80000"/>
                        </a:lnSpc>
                      </a:pPr>
                      <a:endParaRPr lang="en-US" sz="1600" b="1" dirty="0">
                        <a:solidFill>
                          <a:schemeClr val="tx1">
                            <a:lumMod val="75000"/>
                            <a:lumOff val="25000"/>
                          </a:schemeClr>
                        </a:solidFill>
                      </a:endParaRPr>
                    </a:p>
                  </a:txBody>
                  <a:tcPr marL="147265" marR="147265">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r">
                        <a:lnSpc>
                          <a:spcPct val="80000"/>
                        </a:lnSpc>
                      </a:pPr>
                      <a:endParaRPr lang="en-US" sz="1800" b="1" dirty="0">
                        <a:solidFill>
                          <a:schemeClr val="tx1">
                            <a:lumMod val="75000"/>
                            <a:lumOff val="25000"/>
                          </a:schemeClr>
                        </a:solidFill>
                      </a:endParaRPr>
                    </a:p>
                  </a:txBody>
                  <a:tcPr marL="147265" marR="147265">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851060498"/>
                  </a:ext>
                </a:extLst>
              </a:tr>
              <a:tr h="351178">
                <a:tc>
                  <a:txBody>
                    <a:bodyPr/>
                    <a:lstStyle/>
                    <a:p>
                      <a:pPr marL="0" algn="l">
                        <a:lnSpc>
                          <a:spcPct val="80000"/>
                        </a:lnSpc>
                      </a:pPr>
                      <a:endParaRPr lang="en-US" sz="1600" b="0" baseline="30000" dirty="0">
                        <a:solidFill>
                          <a:schemeClr val="tx1">
                            <a:lumMod val="75000"/>
                            <a:lumOff val="25000"/>
                          </a:schemeClr>
                        </a:solidFill>
                      </a:endParaRPr>
                    </a:p>
                  </a:txBody>
                  <a:tcPr marL="147265" marR="147265">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r">
                        <a:lnSpc>
                          <a:spcPct val="80000"/>
                        </a:lnSpc>
                      </a:pPr>
                      <a:endParaRPr lang="en-US" sz="1800" b="1" dirty="0">
                        <a:solidFill>
                          <a:schemeClr val="tx1">
                            <a:lumMod val="75000"/>
                            <a:lumOff val="25000"/>
                          </a:schemeClr>
                        </a:solidFill>
                      </a:endParaRPr>
                    </a:p>
                  </a:txBody>
                  <a:tcPr marL="147265" marR="147265">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27202617"/>
                  </a:ext>
                </a:extLst>
              </a:tr>
              <a:tr h="380563">
                <a:tc>
                  <a:txBody>
                    <a:bodyPr/>
                    <a:lstStyle/>
                    <a:p>
                      <a:pPr marL="0" algn="l">
                        <a:lnSpc>
                          <a:spcPct val="80000"/>
                        </a:lnSpc>
                      </a:pPr>
                      <a:endParaRPr lang="en-US" sz="1600" b="0" baseline="30000" dirty="0">
                        <a:solidFill>
                          <a:schemeClr val="tx1">
                            <a:lumMod val="75000"/>
                            <a:lumOff val="25000"/>
                          </a:schemeClr>
                        </a:solidFill>
                      </a:endParaRPr>
                    </a:p>
                  </a:txBody>
                  <a:tcPr marL="147265" marR="147265">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r">
                        <a:lnSpc>
                          <a:spcPct val="80000"/>
                        </a:lnSpc>
                      </a:pPr>
                      <a:endParaRPr lang="en-US" sz="1800" b="1" dirty="0">
                        <a:solidFill>
                          <a:srgbClr val="0070C0"/>
                        </a:solidFill>
                      </a:endParaRPr>
                    </a:p>
                  </a:txBody>
                  <a:tcPr marL="147265" marR="147265">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2654141680"/>
                  </a:ext>
                </a:extLst>
              </a:tr>
            </a:tbl>
          </a:graphicData>
        </a:graphic>
      </p:graphicFrame>
      <p:grpSp>
        <p:nvGrpSpPr>
          <p:cNvPr id="86" name="Group 85">
            <a:extLst>
              <a:ext uri="{FF2B5EF4-FFF2-40B4-BE49-F238E27FC236}">
                <a16:creationId xmlns:a16="http://schemas.microsoft.com/office/drawing/2014/main" id="{A3B4EB81-11FC-049E-5290-70AF6CDD3CBB}"/>
              </a:ext>
            </a:extLst>
          </p:cNvPr>
          <p:cNvGrpSpPr/>
          <p:nvPr/>
        </p:nvGrpSpPr>
        <p:grpSpPr>
          <a:xfrm>
            <a:off x="11423839" y="5396058"/>
            <a:ext cx="569388" cy="982066"/>
            <a:chOff x="11423839" y="5396058"/>
            <a:chExt cx="569388" cy="982066"/>
          </a:xfrm>
        </p:grpSpPr>
        <p:sp>
          <p:nvSpPr>
            <p:cNvPr id="85" name="Rectangle 84">
              <a:extLst>
                <a:ext uri="{FF2B5EF4-FFF2-40B4-BE49-F238E27FC236}">
                  <a16:creationId xmlns:a16="http://schemas.microsoft.com/office/drawing/2014/main" id="{AE9FCB82-A14E-A2E3-3F36-12966F4D1874}"/>
                </a:ext>
              </a:extLst>
            </p:cNvPr>
            <p:cNvSpPr/>
            <p:nvPr/>
          </p:nvSpPr>
          <p:spPr>
            <a:xfrm>
              <a:off x="11491704" y="5720487"/>
              <a:ext cx="473558" cy="657138"/>
            </a:xfrm>
            <a:prstGeom prst="rect">
              <a:avLst/>
            </a:prstGeom>
            <a:solidFill>
              <a:schemeClr val="bg1">
                <a:lumMod val="95000"/>
              </a:schemeClr>
            </a:solidFill>
            <a:ln w="6350">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9" name="Picture 78" descr="A blue background with a blue triangle&#10;&#10;Description automatically generated">
              <a:extLst>
                <a:ext uri="{FF2B5EF4-FFF2-40B4-BE49-F238E27FC236}">
                  <a16:creationId xmlns:a16="http://schemas.microsoft.com/office/drawing/2014/main" id="{C55C9CC2-52E5-508A-67AB-E141C154C8E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49795"/>
            <a:stretch/>
          </p:blipFill>
          <p:spPr>
            <a:xfrm>
              <a:off x="11471754" y="5713838"/>
              <a:ext cx="473560" cy="661930"/>
            </a:xfrm>
            <a:prstGeom prst="rect">
              <a:avLst/>
            </a:prstGeom>
            <a:ln w="6350">
              <a:solidFill>
                <a:schemeClr val="bg1">
                  <a:lumMod val="50000"/>
                </a:schemeClr>
              </a:solidFill>
            </a:ln>
          </p:spPr>
        </p:pic>
        <p:sp>
          <p:nvSpPr>
            <p:cNvPr id="80" name="Right Triangle 79">
              <a:extLst>
                <a:ext uri="{FF2B5EF4-FFF2-40B4-BE49-F238E27FC236}">
                  <a16:creationId xmlns:a16="http://schemas.microsoft.com/office/drawing/2014/main" id="{AB8DC067-B0D8-541C-E989-F5D4BEFF088E}"/>
                </a:ext>
              </a:extLst>
            </p:cNvPr>
            <p:cNvSpPr/>
            <p:nvPr/>
          </p:nvSpPr>
          <p:spPr>
            <a:xfrm rot="16200000" flipV="1">
              <a:off x="11817131" y="5711476"/>
              <a:ext cx="125819" cy="130543"/>
            </a:xfrm>
            <a:prstGeom prst="rtTriangle">
              <a:avLst/>
            </a:prstGeom>
            <a:solidFill>
              <a:srgbClr val="DAE0E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ight Triangle 80">
              <a:extLst>
                <a:ext uri="{FF2B5EF4-FFF2-40B4-BE49-F238E27FC236}">
                  <a16:creationId xmlns:a16="http://schemas.microsoft.com/office/drawing/2014/main" id="{BDAB0801-F303-15F1-8156-B7E873027A84}"/>
                </a:ext>
              </a:extLst>
            </p:cNvPr>
            <p:cNvSpPr/>
            <p:nvPr/>
          </p:nvSpPr>
          <p:spPr>
            <a:xfrm rot="5400000" flipV="1">
              <a:off x="11817132" y="5711476"/>
              <a:ext cx="125819" cy="130543"/>
            </a:xfrm>
            <a:prstGeom prst="rtTriangle">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89E870C-59F7-3F22-8672-B30DAD30CBC9}"/>
                </a:ext>
              </a:extLst>
            </p:cNvPr>
            <p:cNvSpPr txBox="1"/>
            <p:nvPr/>
          </p:nvSpPr>
          <p:spPr>
            <a:xfrm>
              <a:off x="11499181" y="5811691"/>
              <a:ext cx="418704" cy="216149"/>
            </a:xfrm>
            <a:prstGeom prst="rect">
              <a:avLst/>
            </a:prstGeom>
            <a:noFill/>
          </p:spPr>
          <p:txBody>
            <a:bodyPr wrap="none" rtlCol="0">
              <a:spAutoFit/>
            </a:bodyPr>
            <a:lstStyle/>
            <a:p>
              <a:pPr algn="ctr">
                <a:lnSpc>
                  <a:spcPts val="880"/>
                </a:lnSpc>
              </a:pPr>
              <a:r>
                <a:rPr lang="en-US" sz="1050" b="1" i="1" dirty="0">
                  <a:solidFill>
                    <a:schemeClr val="bg1"/>
                  </a:solidFill>
                </a:rPr>
                <a:t>SYF</a:t>
              </a:r>
            </a:p>
          </p:txBody>
        </p:sp>
        <p:sp>
          <p:nvSpPr>
            <p:cNvPr id="83" name="TextBox 82">
              <a:extLst>
                <a:ext uri="{FF2B5EF4-FFF2-40B4-BE49-F238E27FC236}">
                  <a16:creationId xmlns:a16="http://schemas.microsoft.com/office/drawing/2014/main" id="{C359B724-3DAD-D025-F98D-31D8F811BDC6}"/>
                </a:ext>
              </a:extLst>
            </p:cNvPr>
            <p:cNvSpPr txBox="1"/>
            <p:nvPr/>
          </p:nvSpPr>
          <p:spPr>
            <a:xfrm>
              <a:off x="11423839" y="5854904"/>
              <a:ext cx="569388" cy="523220"/>
            </a:xfrm>
            <a:prstGeom prst="rect">
              <a:avLst/>
            </a:prstGeom>
            <a:noFill/>
          </p:spPr>
          <p:txBody>
            <a:bodyPr wrap="none" rtlCol="0" anchor="ctr">
              <a:spAutoFit/>
            </a:bodyPr>
            <a:lstStyle/>
            <a:p>
              <a:pPr algn="ctr"/>
              <a:r>
                <a:rPr lang="en-US" sz="2800" b="1" dirty="0">
                  <a:solidFill>
                    <a:schemeClr val="bg1"/>
                  </a:solidFill>
                </a:rPr>
                <a:t>11</a:t>
              </a:r>
              <a:endParaRPr lang="en-US" sz="3600" dirty="0">
                <a:solidFill>
                  <a:schemeClr val="bg1"/>
                </a:solidFill>
              </a:endParaRPr>
            </a:p>
          </p:txBody>
        </p:sp>
        <p:sp>
          <p:nvSpPr>
            <p:cNvPr id="84" name="TextBox 83">
              <a:extLst>
                <a:ext uri="{FF2B5EF4-FFF2-40B4-BE49-F238E27FC236}">
                  <a16:creationId xmlns:a16="http://schemas.microsoft.com/office/drawing/2014/main" id="{A910EF2D-C869-C45F-AB2F-B590225D65CE}"/>
                </a:ext>
              </a:extLst>
            </p:cNvPr>
            <p:cNvSpPr txBox="1"/>
            <p:nvPr/>
          </p:nvSpPr>
          <p:spPr>
            <a:xfrm>
              <a:off x="11462314" y="5396058"/>
              <a:ext cx="492443" cy="323165"/>
            </a:xfrm>
            <a:prstGeom prst="rect">
              <a:avLst/>
            </a:prstGeom>
            <a:noFill/>
          </p:spPr>
          <p:txBody>
            <a:bodyPr wrap="none" rtlCol="0">
              <a:spAutoFit/>
            </a:bodyPr>
            <a:lstStyle/>
            <a:p>
              <a:pPr algn="ctr">
                <a:lnSpc>
                  <a:spcPts val="880"/>
                </a:lnSpc>
              </a:pPr>
              <a:r>
                <a:rPr lang="en-US" sz="800" i="1" dirty="0">
                  <a:solidFill>
                    <a:srgbClr val="5397BB"/>
                  </a:solidFill>
                </a:rPr>
                <a:t>LEARN</a:t>
              </a:r>
            </a:p>
            <a:p>
              <a:pPr algn="ctr">
                <a:lnSpc>
                  <a:spcPts val="880"/>
                </a:lnSpc>
              </a:pPr>
              <a:r>
                <a:rPr lang="en-US" sz="800" i="1" dirty="0">
                  <a:solidFill>
                    <a:srgbClr val="5397BB"/>
                  </a:solidFill>
                </a:rPr>
                <a:t>MORE!</a:t>
              </a:r>
            </a:p>
          </p:txBody>
        </p:sp>
      </p:grpSp>
      <p:sp>
        <p:nvSpPr>
          <p:cNvPr id="5" name="TextBox 4">
            <a:extLst>
              <a:ext uri="{FF2B5EF4-FFF2-40B4-BE49-F238E27FC236}">
                <a16:creationId xmlns:a16="http://schemas.microsoft.com/office/drawing/2014/main" id="{716B4A73-4DF5-B6CC-A2C3-629E778AE28B}"/>
              </a:ext>
            </a:extLst>
          </p:cNvPr>
          <p:cNvSpPr txBox="1"/>
          <p:nvPr/>
        </p:nvSpPr>
        <p:spPr>
          <a:xfrm>
            <a:off x="8068366" y="2470726"/>
            <a:ext cx="1205908" cy="301621"/>
          </a:xfrm>
          <a:prstGeom prst="rect">
            <a:avLst/>
          </a:prstGeom>
          <a:noFill/>
        </p:spPr>
        <p:txBody>
          <a:bodyPr wrap="none" rtlCol="0">
            <a:spAutoFit/>
          </a:bodyPr>
          <a:lstStyle/>
          <a:p>
            <a:pPr marL="0" algn="l" rtl="0" eaLnBrk="1" fontAlgn="t" latinLnBrk="0" hangingPunct="1">
              <a:lnSpc>
                <a:spcPct val="80000"/>
              </a:lnSpc>
              <a:spcBef>
                <a:spcPts val="0"/>
              </a:spcBef>
              <a:spcAft>
                <a:spcPts val="0"/>
              </a:spcAft>
            </a:pPr>
            <a:r>
              <a:rPr lang="en-US" sz="1600" b="1" i="0" u="none" strike="noStrike" kern="1200" dirty="0">
                <a:solidFill>
                  <a:schemeClr val="tx1">
                    <a:lumMod val="75000"/>
                    <a:lumOff val="25000"/>
                  </a:schemeClr>
                </a:solidFill>
                <a:effectLst/>
              </a:rPr>
              <a:t>If you save</a:t>
            </a:r>
            <a:endParaRPr lang="en-US" sz="1600" b="0" i="0" u="none" strike="noStrike" dirty="0">
              <a:solidFill>
                <a:schemeClr val="tx1">
                  <a:lumMod val="75000"/>
                  <a:lumOff val="25000"/>
                </a:schemeClr>
              </a:solidFill>
              <a:effectLst/>
            </a:endParaRPr>
          </a:p>
        </p:txBody>
      </p:sp>
      <p:sp>
        <p:nvSpPr>
          <p:cNvPr id="7" name="TextBox 6">
            <a:extLst>
              <a:ext uri="{FF2B5EF4-FFF2-40B4-BE49-F238E27FC236}">
                <a16:creationId xmlns:a16="http://schemas.microsoft.com/office/drawing/2014/main" id="{4EABF0F3-7236-C7BB-E8BE-496D8E9FC16D}"/>
              </a:ext>
            </a:extLst>
          </p:cNvPr>
          <p:cNvSpPr txBox="1"/>
          <p:nvPr/>
        </p:nvSpPr>
        <p:spPr>
          <a:xfrm>
            <a:off x="8068366" y="2785502"/>
            <a:ext cx="1460721" cy="301621"/>
          </a:xfrm>
          <a:prstGeom prst="rect">
            <a:avLst/>
          </a:prstGeom>
          <a:noFill/>
        </p:spPr>
        <p:txBody>
          <a:bodyPr wrap="none" rtlCol="0">
            <a:spAutoFit/>
          </a:bodyPr>
          <a:lstStyle/>
          <a:p>
            <a:pPr marL="0" algn="l" rtl="0" eaLnBrk="1" fontAlgn="t" latinLnBrk="0" hangingPunct="1">
              <a:lnSpc>
                <a:spcPct val="80000"/>
              </a:lnSpc>
              <a:spcBef>
                <a:spcPts val="0"/>
              </a:spcBef>
              <a:spcAft>
                <a:spcPts val="0"/>
              </a:spcAft>
            </a:pPr>
            <a:r>
              <a:rPr lang="en-US" sz="1600" b="1" dirty="0">
                <a:solidFill>
                  <a:schemeClr val="tx1">
                    <a:lumMod val="75000"/>
                    <a:lumOff val="25000"/>
                  </a:schemeClr>
                </a:solidFill>
              </a:rPr>
              <a:t>a</a:t>
            </a:r>
            <a:r>
              <a:rPr lang="en-US" sz="1600" b="1" i="0" u="none" strike="noStrike" kern="1200" dirty="0">
                <a:solidFill>
                  <a:schemeClr val="tx1">
                    <a:lumMod val="75000"/>
                    <a:lumOff val="25000"/>
                  </a:schemeClr>
                </a:solidFill>
                <a:effectLst/>
              </a:rPr>
              <a:t>t 5% interest</a:t>
            </a:r>
            <a:endParaRPr lang="en-US" sz="1600" b="0" i="0" u="none" strike="noStrike" dirty="0">
              <a:solidFill>
                <a:schemeClr val="tx1">
                  <a:lumMod val="75000"/>
                  <a:lumOff val="25000"/>
                </a:schemeClr>
              </a:solidFill>
              <a:effectLst/>
            </a:endParaRPr>
          </a:p>
        </p:txBody>
      </p:sp>
      <p:sp>
        <p:nvSpPr>
          <p:cNvPr id="62" name="TextBox 61">
            <a:extLst>
              <a:ext uri="{FF2B5EF4-FFF2-40B4-BE49-F238E27FC236}">
                <a16:creationId xmlns:a16="http://schemas.microsoft.com/office/drawing/2014/main" id="{F7A1C8D9-4D9F-2BBB-0D16-B8B680BB402C}"/>
              </a:ext>
            </a:extLst>
          </p:cNvPr>
          <p:cNvSpPr txBox="1"/>
          <p:nvPr/>
        </p:nvSpPr>
        <p:spPr>
          <a:xfrm>
            <a:off x="10671534" y="2470726"/>
            <a:ext cx="994183" cy="327782"/>
          </a:xfrm>
          <a:prstGeom prst="rect">
            <a:avLst/>
          </a:prstGeom>
          <a:noFill/>
        </p:spPr>
        <p:txBody>
          <a:bodyPr wrap="none" rtlCol="0">
            <a:spAutoFit/>
          </a:bodyPr>
          <a:lstStyle/>
          <a:p>
            <a:pPr marL="0" algn="r" rtl="0" eaLnBrk="1" fontAlgn="t" latinLnBrk="0" hangingPunct="1">
              <a:lnSpc>
                <a:spcPct val="80000"/>
              </a:lnSpc>
              <a:spcBef>
                <a:spcPts val="0"/>
              </a:spcBef>
              <a:spcAft>
                <a:spcPts val="0"/>
              </a:spcAft>
            </a:pPr>
            <a:r>
              <a:rPr lang="en-US" b="1" i="0" u="none" strike="noStrike" kern="1200" dirty="0">
                <a:solidFill>
                  <a:schemeClr val="tx1">
                    <a:lumMod val="75000"/>
                    <a:lumOff val="25000"/>
                  </a:schemeClr>
                </a:solidFill>
                <a:effectLst/>
              </a:rPr>
              <a:t>$100.00</a:t>
            </a:r>
            <a:endParaRPr lang="en-US" b="0" i="0" u="none" strike="noStrike" dirty="0">
              <a:solidFill>
                <a:schemeClr val="tx1">
                  <a:lumMod val="75000"/>
                  <a:lumOff val="25000"/>
                </a:schemeClr>
              </a:solidFill>
              <a:effectLst/>
            </a:endParaRPr>
          </a:p>
        </p:txBody>
      </p:sp>
      <p:sp>
        <p:nvSpPr>
          <p:cNvPr id="63" name="TextBox 62">
            <a:extLst>
              <a:ext uri="{FF2B5EF4-FFF2-40B4-BE49-F238E27FC236}">
                <a16:creationId xmlns:a16="http://schemas.microsoft.com/office/drawing/2014/main" id="{9A90427D-62B4-BA40-21A6-3F6C66AF6C28}"/>
              </a:ext>
            </a:extLst>
          </p:cNvPr>
          <p:cNvSpPr txBox="1"/>
          <p:nvPr/>
        </p:nvSpPr>
        <p:spPr>
          <a:xfrm>
            <a:off x="10871910" y="2790825"/>
            <a:ext cx="793807" cy="327782"/>
          </a:xfrm>
          <a:prstGeom prst="rect">
            <a:avLst/>
          </a:prstGeom>
          <a:noFill/>
        </p:spPr>
        <p:txBody>
          <a:bodyPr wrap="none" rtlCol="0">
            <a:spAutoFit/>
          </a:bodyPr>
          <a:lstStyle/>
          <a:p>
            <a:pPr marL="0" algn="r" rtl="0" eaLnBrk="1" fontAlgn="t" latinLnBrk="0" hangingPunct="1">
              <a:lnSpc>
                <a:spcPct val="80000"/>
              </a:lnSpc>
              <a:spcBef>
                <a:spcPts val="0"/>
              </a:spcBef>
              <a:spcAft>
                <a:spcPts val="0"/>
              </a:spcAft>
            </a:pPr>
            <a:r>
              <a:rPr lang="en-US" b="1" dirty="0">
                <a:solidFill>
                  <a:schemeClr val="tx1">
                    <a:lumMod val="75000"/>
                    <a:lumOff val="25000"/>
                  </a:schemeClr>
                </a:solidFill>
              </a:rPr>
              <a:t>+ 5.00</a:t>
            </a:r>
            <a:endParaRPr lang="en-US" b="0" i="0" u="none" strike="noStrike" dirty="0">
              <a:solidFill>
                <a:schemeClr val="tx1">
                  <a:lumMod val="75000"/>
                  <a:lumOff val="25000"/>
                </a:schemeClr>
              </a:solidFill>
              <a:effectLst/>
            </a:endParaRPr>
          </a:p>
        </p:txBody>
      </p:sp>
      <p:sp>
        <p:nvSpPr>
          <p:cNvPr id="64" name="TextBox 63">
            <a:extLst>
              <a:ext uri="{FF2B5EF4-FFF2-40B4-BE49-F238E27FC236}">
                <a16:creationId xmlns:a16="http://schemas.microsoft.com/office/drawing/2014/main" id="{D6028DD9-B57F-27A2-A200-D48EF39BD9DE}"/>
              </a:ext>
            </a:extLst>
          </p:cNvPr>
          <p:cNvSpPr txBox="1"/>
          <p:nvPr/>
        </p:nvSpPr>
        <p:spPr>
          <a:xfrm>
            <a:off x="8068366" y="3104508"/>
            <a:ext cx="2176173" cy="301621"/>
          </a:xfrm>
          <a:prstGeom prst="rect">
            <a:avLst/>
          </a:prstGeom>
          <a:noFill/>
        </p:spPr>
        <p:txBody>
          <a:bodyPr wrap="none" rtlCol="0">
            <a:spAutoFit/>
          </a:bodyPr>
          <a:lstStyle/>
          <a:p>
            <a:pPr marL="0" algn="l" rtl="0" eaLnBrk="1" fontAlgn="t" latinLnBrk="0" hangingPunct="1">
              <a:lnSpc>
                <a:spcPct val="80000"/>
              </a:lnSpc>
              <a:spcBef>
                <a:spcPts val="0"/>
              </a:spcBef>
              <a:spcAft>
                <a:spcPts val="0"/>
              </a:spcAft>
            </a:pPr>
            <a:r>
              <a:rPr lang="en-US" sz="1600" b="1" dirty="0">
                <a:solidFill>
                  <a:schemeClr val="tx1">
                    <a:lumMod val="75000"/>
                    <a:lumOff val="25000"/>
                  </a:schemeClr>
                </a:solidFill>
              </a:rPr>
              <a:t>Pay a </a:t>
            </a:r>
            <a:r>
              <a:rPr lang="en-US" sz="1600" b="1" i="0" u="none" strike="noStrike" kern="1200" dirty="0">
                <a:solidFill>
                  <a:schemeClr val="tx1">
                    <a:lumMod val="75000"/>
                    <a:lumOff val="25000"/>
                  </a:schemeClr>
                </a:solidFill>
                <a:effectLst/>
              </a:rPr>
              <a:t>25% income tax</a:t>
            </a:r>
            <a:endParaRPr lang="en-US" sz="1600" b="0" i="0" u="none" strike="noStrike" dirty="0">
              <a:solidFill>
                <a:schemeClr val="tx1">
                  <a:lumMod val="75000"/>
                  <a:lumOff val="25000"/>
                </a:schemeClr>
              </a:solidFill>
              <a:effectLst/>
            </a:endParaRPr>
          </a:p>
        </p:txBody>
      </p:sp>
      <p:sp>
        <p:nvSpPr>
          <p:cNvPr id="65" name="TextBox 64">
            <a:extLst>
              <a:ext uri="{FF2B5EF4-FFF2-40B4-BE49-F238E27FC236}">
                <a16:creationId xmlns:a16="http://schemas.microsoft.com/office/drawing/2014/main" id="{385EEE99-E5FA-F68D-D068-DF5075A9D884}"/>
              </a:ext>
            </a:extLst>
          </p:cNvPr>
          <p:cNvSpPr txBox="1"/>
          <p:nvPr/>
        </p:nvSpPr>
        <p:spPr>
          <a:xfrm>
            <a:off x="10916794" y="3109831"/>
            <a:ext cx="748923" cy="327782"/>
          </a:xfrm>
          <a:prstGeom prst="rect">
            <a:avLst/>
          </a:prstGeom>
          <a:noFill/>
        </p:spPr>
        <p:txBody>
          <a:bodyPr wrap="none" rtlCol="0">
            <a:spAutoFit/>
          </a:bodyPr>
          <a:lstStyle/>
          <a:p>
            <a:pPr marL="0" algn="r" rtl="0" eaLnBrk="1" fontAlgn="t" latinLnBrk="0" hangingPunct="1">
              <a:lnSpc>
                <a:spcPct val="80000"/>
              </a:lnSpc>
              <a:spcBef>
                <a:spcPts val="0"/>
              </a:spcBef>
              <a:spcAft>
                <a:spcPts val="0"/>
              </a:spcAft>
            </a:pPr>
            <a:r>
              <a:rPr lang="en-US" b="1" dirty="0">
                <a:solidFill>
                  <a:schemeClr val="tx1">
                    <a:lumMod val="75000"/>
                    <a:lumOff val="25000"/>
                  </a:schemeClr>
                </a:solidFill>
              </a:rPr>
              <a:t>- 1.25</a:t>
            </a:r>
            <a:endParaRPr lang="en-US" b="0" i="0" u="none" strike="noStrike" dirty="0">
              <a:solidFill>
                <a:schemeClr val="tx1">
                  <a:lumMod val="75000"/>
                  <a:lumOff val="25000"/>
                </a:schemeClr>
              </a:solidFill>
              <a:effectLst/>
            </a:endParaRPr>
          </a:p>
        </p:txBody>
      </p:sp>
      <p:sp>
        <p:nvSpPr>
          <p:cNvPr id="66" name="TextBox 65">
            <a:extLst>
              <a:ext uri="{FF2B5EF4-FFF2-40B4-BE49-F238E27FC236}">
                <a16:creationId xmlns:a16="http://schemas.microsoft.com/office/drawing/2014/main" id="{855F2996-E2E6-93FB-C8BA-4EC5AA96EA61}"/>
              </a:ext>
            </a:extLst>
          </p:cNvPr>
          <p:cNvSpPr txBox="1"/>
          <p:nvPr/>
        </p:nvSpPr>
        <p:spPr>
          <a:xfrm>
            <a:off x="8068366" y="3295008"/>
            <a:ext cx="2442528" cy="275460"/>
          </a:xfrm>
          <a:prstGeom prst="rect">
            <a:avLst/>
          </a:prstGeom>
          <a:noFill/>
        </p:spPr>
        <p:txBody>
          <a:bodyPr wrap="none" rtlCol="0">
            <a:spAutoFit/>
          </a:bodyPr>
          <a:lstStyle/>
          <a:p>
            <a:pPr marL="0" algn="l" rtl="0" eaLnBrk="1" fontAlgn="t" latinLnBrk="0" hangingPunct="1">
              <a:lnSpc>
                <a:spcPct val="80000"/>
              </a:lnSpc>
              <a:spcBef>
                <a:spcPts val="0"/>
              </a:spcBef>
              <a:spcAft>
                <a:spcPts val="0"/>
              </a:spcAft>
            </a:pPr>
            <a:r>
              <a:rPr lang="en-US" sz="1400" b="1" dirty="0">
                <a:solidFill>
                  <a:schemeClr val="tx1">
                    <a:lumMod val="75000"/>
                    <a:lumOff val="25000"/>
                  </a:schemeClr>
                </a:solidFill>
              </a:rPr>
              <a:t>(assumed effective tax rate)</a:t>
            </a:r>
            <a:endParaRPr lang="en-US" sz="1400" b="0" i="0" u="none" strike="noStrike" dirty="0">
              <a:solidFill>
                <a:schemeClr val="tx1">
                  <a:lumMod val="75000"/>
                  <a:lumOff val="25000"/>
                </a:schemeClr>
              </a:solidFill>
              <a:effectLst/>
            </a:endParaRPr>
          </a:p>
        </p:txBody>
      </p:sp>
      <p:cxnSp>
        <p:nvCxnSpPr>
          <p:cNvPr id="68" name="Straight Connector 67">
            <a:extLst>
              <a:ext uri="{FF2B5EF4-FFF2-40B4-BE49-F238E27FC236}">
                <a16:creationId xmlns:a16="http://schemas.microsoft.com/office/drawing/2014/main" id="{D82AB50F-15FF-19D7-B00C-64B03B03F1B8}"/>
              </a:ext>
            </a:extLst>
          </p:cNvPr>
          <p:cNvCxnSpPr/>
          <p:nvPr/>
        </p:nvCxnSpPr>
        <p:spPr>
          <a:xfrm>
            <a:off x="10776475" y="3565901"/>
            <a:ext cx="838315" cy="0"/>
          </a:xfrm>
          <a:prstGeom prst="line">
            <a:avLst/>
          </a:prstGeom>
          <a:ln w="12700"/>
        </p:spPr>
        <p:style>
          <a:lnRef idx="2">
            <a:schemeClr val="dk1"/>
          </a:lnRef>
          <a:fillRef idx="0">
            <a:schemeClr val="dk1"/>
          </a:fillRef>
          <a:effectRef idx="1">
            <a:schemeClr val="dk1"/>
          </a:effectRef>
          <a:fontRef idx="minor">
            <a:schemeClr val="tx1"/>
          </a:fontRef>
        </p:style>
      </p:cxnSp>
      <p:sp>
        <p:nvSpPr>
          <p:cNvPr id="69" name="TextBox 68">
            <a:extLst>
              <a:ext uri="{FF2B5EF4-FFF2-40B4-BE49-F238E27FC236}">
                <a16:creationId xmlns:a16="http://schemas.microsoft.com/office/drawing/2014/main" id="{560FCCA3-6AE2-CB61-9A0A-0F6F8EC4B085}"/>
              </a:ext>
            </a:extLst>
          </p:cNvPr>
          <p:cNvSpPr txBox="1"/>
          <p:nvPr/>
        </p:nvSpPr>
        <p:spPr>
          <a:xfrm>
            <a:off x="8068366" y="3649850"/>
            <a:ext cx="1354538" cy="301621"/>
          </a:xfrm>
          <a:prstGeom prst="rect">
            <a:avLst/>
          </a:prstGeom>
          <a:noFill/>
        </p:spPr>
        <p:txBody>
          <a:bodyPr wrap="none" rtlCol="0">
            <a:spAutoFit/>
          </a:bodyPr>
          <a:lstStyle/>
          <a:p>
            <a:pPr marL="0" algn="l" rtl="0" eaLnBrk="1" fontAlgn="t" latinLnBrk="0" hangingPunct="1">
              <a:lnSpc>
                <a:spcPct val="80000"/>
              </a:lnSpc>
              <a:spcBef>
                <a:spcPts val="0"/>
              </a:spcBef>
              <a:spcAft>
                <a:spcPts val="0"/>
              </a:spcAft>
            </a:pPr>
            <a:r>
              <a:rPr lang="en-US" sz="1600" b="1" dirty="0">
                <a:solidFill>
                  <a:schemeClr val="tx1">
                    <a:lumMod val="75000"/>
                    <a:lumOff val="25000"/>
                  </a:schemeClr>
                </a:solidFill>
              </a:rPr>
              <a:t>Net after Tax</a:t>
            </a:r>
            <a:endParaRPr lang="en-US" sz="1600" b="0" i="0" u="none" strike="noStrike" dirty="0">
              <a:solidFill>
                <a:schemeClr val="tx1">
                  <a:lumMod val="75000"/>
                  <a:lumOff val="25000"/>
                </a:schemeClr>
              </a:solidFill>
              <a:effectLst/>
            </a:endParaRPr>
          </a:p>
        </p:txBody>
      </p:sp>
      <p:sp>
        <p:nvSpPr>
          <p:cNvPr id="70" name="TextBox 69">
            <a:extLst>
              <a:ext uri="{FF2B5EF4-FFF2-40B4-BE49-F238E27FC236}">
                <a16:creationId xmlns:a16="http://schemas.microsoft.com/office/drawing/2014/main" id="{798DF0C0-1B16-ABFF-A7A9-A9EAC3F62DA4}"/>
              </a:ext>
            </a:extLst>
          </p:cNvPr>
          <p:cNvSpPr txBox="1"/>
          <p:nvPr/>
        </p:nvSpPr>
        <p:spPr>
          <a:xfrm>
            <a:off x="10671534" y="3655173"/>
            <a:ext cx="994183" cy="327782"/>
          </a:xfrm>
          <a:prstGeom prst="rect">
            <a:avLst/>
          </a:prstGeom>
          <a:noFill/>
        </p:spPr>
        <p:txBody>
          <a:bodyPr wrap="none" rtlCol="0">
            <a:spAutoFit/>
          </a:bodyPr>
          <a:lstStyle/>
          <a:p>
            <a:pPr marL="0" algn="r" rtl="0" eaLnBrk="1" fontAlgn="t" latinLnBrk="0" hangingPunct="1">
              <a:lnSpc>
                <a:spcPct val="80000"/>
              </a:lnSpc>
              <a:spcBef>
                <a:spcPts val="0"/>
              </a:spcBef>
              <a:spcAft>
                <a:spcPts val="0"/>
              </a:spcAft>
            </a:pPr>
            <a:r>
              <a:rPr lang="en-US" b="1" dirty="0">
                <a:solidFill>
                  <a:schemeClr val="tx1">
                    <a:lumMod val="75000"/>
                    <a:lumOff val="25000"/>
                  </a:schemeClr>
                </a:solidFill>
              </a:rPr>
              <a:t>$103.75</a:t>
            </a:r>
            <a:endParaRPr lang="en-US" b="0" i="0" u="none" strike="noStrike" dirty="0">
              <a:solidFill>
                <a:schemeClr val="tx1">
                  <a:lumMod val="75000"/>
                  <a:lumOff val="25000"/>
                </a:schemeClr>
              </a:solidFill>
              <a:effectLst/>
            </a:endParaRPr>
          </a:p>
        </p:txBody>
      </p:sp>
      <p:sp>
        <p:nvSpPr>
          <p:cNvPr id="71" name="TextBox 70">
            <a:extLst>
              <a:ext uri="{FF2B5EF4-FFF2-40B4-BE49-F238E27FC236}">
                <a16:creationId xmlns:a16="http://schemas.microsoft.com/office/drawing/2014/main" id="{DDC7A0BB-65CA-F8C0-3376-C386589786D8}"/>
              </a:ext>
            </a:extLst>
          </p:cNvPr>
          <p:cNvSpPr txBox="1"/>
          <p:nvPr/>
        </p:nvSpPr>
        <p:spPr>
          <a:xfrm>
            <a:off x="8068366" y="3967574"/>
            <a:ext cx="1522212" cy="301621"/>
          </a:xfrm>
          <a:prstGeom prst="rect">
            <a:avLst/>
          </a:prstGeom>
          <a:noFill/>
        </p:spPr>
        <p:txBody>
          <a:bodyPr wrap="none" rtlCol="0">
            <a:spAutoFit/>
          </a:bodyPr>
          <a:lstStyle/>
          <a:p>
            <a:pPr marL="0" algn="l" rtl="0" eaLnBrk="1" fontAlgn="t" latinLnBrk="0" hangingPunct="1">
              <a:lnSpc>
                <a:spcPct val="80000"/>
              </a:lnSpc>
              <a:spcBef>
                <a:spcPts val="0"/>
              </a:spcBef>
              <a:spcAft>
                <a:spcPts val="0"/>
              </a:spcAft>
            </a:pPr>
            <a:r>
              <a:rPr lang="en-US" sz="1600" b="1" dirty="0">
                <a:solidFill>
                  <a:schemeClr val="tx1">
                    <a:lumMod val="75000"/>
                    <a:lumOff val="25000"/>
                  </a:schemeClr>
                </a:solidFill>
              </a:rPr>
              <a:t>Inflation at 3%</a:t>
            </a:r>
            <a:endParaRPr lang="en-US" sz="1600" b="0" i="0" u="none" strike="noStrike" dirty="0">
              <a:solidFill>
                <a:schemeClr val="tx1">
                  <a:lumMod val="75000"/>
                  <a:lumOff val="25000"/>
                </a:schemeClr>
              </a:solidFill>
              <a:effectLst/>
            </a:endParaRPr>
          </a:p>
        </p:txBody>
      </p:sp>
      <p:sp>
        <p:nvSpPr>
          <p:cNvPr id="72" name="TextBox 71">
            <a:extLst>
              <a:ext uri="{FF2B5EF4-FFF2-40B4-BE49-F238E27FC236}">
                <a16:creationId xmlns:a16="http://schemas.microsoft.com/office/drawing/2014/main" id="{1A7D1620-1439-344D-F310-B6F264397311}"/>
              </a:ext>
            </a:extLst>
          </p:cNvPr>
          <p:cNvSpPr txBox="1"/>
          <p:nvPr/>
        </p:nvSpPr>
        <p:spPr>
          <a:xfrm>
            <a:off x="10916794" y="3972897"/>
            <a:ext cx="748923" cy="327782"/>
          </a:xfrm>
          <a:prstGeom prst="rect">
            <a:avLst/>
          </a:prstGeom>
          <a:noFill/>
        </p:spPr>
        <p:txBody>
          <a:bodyPr wrap="none" rtlCol="0">
            <a:spAutoFit/>
          </a:bodyPr>
          <a:lstStyle/>
          <a:p>
            <a:pPr marL="0" algn="r" rtl="0" eaLnBrk="1" fontAlgn="t" latinLnBrk="0" hangingPunct="1">
              <a:lnSpc>
                <a:spcPct val="80000"/>
              </a:lnSpc>
              <a:spcBef>
                <a:spcPts val="0"/>
              </a:spcBef>
              <a:spcAft>
                <a:spcPts val="0"/>
              </a:spcAft>
            </a:pPr>
            <a:r>
              <a:rPr lang="en-US" b="1" dirty="0">
                <a:solidFill>
                  <a:schemeClr val="tx1">
                    <a:lumMod val="75000"/>
                    <a:lumOff val="25000"/>
                  </a:schemeClr>
                </a:solidFill>
              </a:rPr>
              <a:t>- 3.00</a:t>
            </a:r>
            <a:endParaRPr lang="en-US" b="0" i="0" u="none" strike="noStrike" dirty="0">
              <a:solidFill>
                <a:schemeClr val="tx1">
                  <a:lumMod val="75000"/>
                  <a:lumOff val="25000"/>
                </a:schemeClr>
              </a:solidFill>
              <a:effectLst/>
            </a:endParaRPr>
          </a:p>
        </p:txBody>
      </p:sp>
      <p:sp>
        <p:nvSpPr>
          <p:cNvPr id="73" name="TextBox 72">
            <a:extLst>
              <a:ext uri="{FF2B5EF4-FFF2-40B4-BE49-F238E27FC236}">
                <a16:creationId xmlns:a16="http://schemas.microsoft.com/office/drawing/2014/main" id="{CC556D1B-F98C-B727-5685-0FE8DC31FDFF}"/>
              </a:ext>
            </a:extLst>
          </p:cNvPr>
          <p:cNvSpPr txBox="1"/>
          <p:nvPr/>
        </p:nvSpPr>
        <p:spPr>
          <a:xfrm>
            <a:off x="8068366" y="4289214"/>
            <a:ext cx="1405449" cy="301621"/>
          </a:xfrm>
          <a:prstGeom prst="rect">
            <a:avLst/>
          </a:prstGeom>
          <a:noFill/>
        </p:spPr>
        <p:txBody>
          <a:bodyPr wrap="none" rtlCol="0">
            <a:spAutoFit/>
          </a:bodyPr>
          <a:lstStyle/>
          <a:p>
            <a:pPr marL="0" algn="l" rtl="0" eaLnBrk="1" fontAlgn="t" latinLnBrk="0" hangingPunct="1">
              <a:lnSpc>
                <a:spcPct val="80000"/>
              </a:lnSpc>
              <a:spcBef>
                <a:spcPts val="0"/>
              </a:spcBef>
              <a:spcAft>
                <a:spcPts val="0"/>
              </a:spcAft>
            </a:pPr>
            <a:r>
              <a:rPr lang="en-US" sz="1600" b="1" dirty="0">
                <a:solidFill>
                  <a:schemeClr val="tx1">
                    <a:lumMod val="75000"/>
                    <a:lumOff val="25000"/>
                  </a:schemeClr>
                </a:solidFill>
              </a:rPr>
              <a:t>Actual return</a:t>
            </a:r>
            <a:endParaRPr lang="en-US" sz="1600" b="0" i="0" u="none" strike="noStrike" dirty="0">
              <a:solidFill>
                <a:schemeClr val="tx1">
                  <a:lumMod val="75000"/>
                  <a:lumOff val="25000"/>
                </a:schemeClr>
              </a:solidFill>
              <a:effectLst/>
            </a:endParaRPr>
          </a:p>
        </p:txBody>
      </p:sp>
      <p:sp>
        <p:nvSpPr>
          <p:cNvPr id="74" name="TextBox 73">
            <a:extLst>
              <a:ext uri="{FF2B5EF4-FFF2-40B4-BE49-F238E27FC236}">
                <a16:creationId xmlns:a16="http://schemas.microsoft.com/office/drawing/2014/main" id="{A8FA5490-9762-F2E3-4461-866B631EE51E}"/>
              </a:ext>
            </a:extLst>
          </p:cNvPr>
          <p:cNvSpPr txBox="1"/>
          <p:nvPr/>
        </p:nvSpPr>
        <p:spPr>
          <a:xfrm>
            <a:off x="10671534" y="4294537"/>
            <a:ext cx="994183" cy="327782"/>
          </a:xfrm>
          <a:prstGeom prst="rect">
            <a:avLst/>
          </a:prstGeom>
          <a:noFill/>
        </p:spPr>
        <p:txBody>
          <a:bodyPr wrap="none" rtlCol="0">
            <a:spAutoFit/>
          </a:bodyPr>
          <a:lstStyle/>
          <a:p>
            <a:pPr marL="0" algn="r" rtl="0" eaLnBrk="1" fontAlgn="t" latinLnBrk="0" hangingPunct="1">
              <a:lnSpc>
                <a:spcPct val="80000"/>
              </a:lnSpc>
              <a:spcBef>
                <a:spcPts val="0"/>
              </a:spcBef>
              <a:spcAft>
                <a:spcPts val="0"/>
              </a:spcAft>
            </a:pPr>
            <a:r>
              <a:rPr lang="en-US" b="1" dirty="0">
                <a:solidFill>
                  <a:srgbClr val="0070C0"/>
                </a:solidFill>
              </a:rPr>
              <a:t>$100.75</a:t>
            </a:r>
            <a:endParaRPr lang="en-US" b="0" i="0" u="none" strike="noStrike" dirty="0">
              <a:solidFill>
                <a:srgbClr val="0070C0"/>
              </a:solidFill>
              <a:effectLst/>
            </a:endParaRPr>
          </a:p>
        </p:txBody>
      </p:sp>
      <p:sp>
        <p:nvSpPr>
          <p:cNvPr id="75" name="TextBox 74">
            <a:extLst>
              <a:ext uri="{FF2B5EF4-FFF2-40B4-BE49-F238E27FC236}">
                <a16:creationId xmlns:a16="http://schemas.microsoft.com/office/drawing/2014/main" id="{5823A666-D137-06A6-6645-4FD4286A024A}"/>
              </a:ext>
            </a:extLst>
          </p:cNvPr>
          <p:cNvSpPr txBox="1"/>
          <p:nvPr/>
        </p:nvSpPr>
        <p:spPr>
          <a:xfrm>
            <a:off x="8068366" y="4483557"/>
            <a:ext cx="2034083" cy="275460"/>
          </a:xfrm>
          <a:prstGeom prst="rect">
            <a:avLst/>
          </a:prstGeom>
          <a:noFill/>
        </p:spPr>
        <p:txBody>
          <a:bodyPr wrap="none" rtlCol="0">
            <a:spAutoFit/>
          </a:bodyPr>
          <a:lstStyle/>
          <a:p>
            <a:pPr marL="0" algn="l" rtl="0" eaLnBrk="1" fontAlgn="t" latinLnBrk="0" hangingPunct="1">
              <a:lnSpc>
                <a:spcPct val="80000"/>
              </a:lnSpc>
              <a:spcBef>
                <a:spcPts val="0"/>
              </a:spcBef>
              <a:spcAft>
                <a:spcPts val="0"/>
              </a:spcAft>
            </a:pPr>
            <a:r>
              <a:rPr lang="en-US" sz="1400" b="1" dirty="0">
                <a:solidFill>
                  <a:schemeClr val="tx1">
                    <a:lumMod val="75000"/>
                    <a:lumOff val="25000"/>
                  </a:schemeClr>
                </a:solidFill>
              </a:rPr>
              <a:t>(after tax and inflation)</a:t>
            </a:r>
            <a:endParaRPr lang="en-US" sz="1400" b="0" i="0" u="none" strike="noStrike" dirty="0">
              <a:solidFill>
                <a:schemeClr val="tx1">
                  <a:lumMod val="75000"/>
                  <a:lumOff val="25000"/>
                </a:schemeClr>
              </a:solidFill>
              <a:effectLst/>
            </a:endParaRPr>
          </a:p>
        </p:txBody>
      </p:sp>
    </p:spTree>
    <p:extLst>
      <p:ext uri="{BB962C8B-B14F-4D97-AF65-F5344CB8AC3E}">
        <p14:creationId xmlns:p14="http://schemas.microsoft.com/office/powerpoint/2010/main" val="398433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fade">
                                      <p:cBhvr>
                                        <p:cTn id="7" dur="500"/>
                                        <p:tgtEl>
                                          <p:spTgt spid="5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par>
                                <p:cTn id="18" presetID="22" presetClass="entr" presetSubtype="1"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up)">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5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500"/>
                                        <p:tgtEl>
                                          <p:spTgt spid="1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500"/>
                                        <p:tgtEl>
                                          <p:spTgt spid="20"/>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500"/>
                                        <p:tgtEl>
                                          <p:spTgt spid="54"/>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500"/>
                                        <p:tgtEl>
                                          <p:spTgt spid="57"/>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500"/>
                                        <p:tgtEl>
                                          <p:spTgt spid="21"/>
                                        </p:tgtEl>
                                      </p:cBhvr>
                                    </p:animEffect>
                                  </p:childTnLst>
                                </p:cTn>
                              </p:par>
                              <p:par>
                                <p:cTn id="56" presetID="10" presetClass="entr" presetSubtype="0" fill="hold" nodeType="withEffect">
                                  <p:stCondLst>
                                    <p:cond delay="0"/>
                                  </p:stCondLst>
                                  <p:childTnLst>
                                    <p:set>
                                      <p:cBhvr>
                                        <p:cTn id="57" dur="1" fill="hold">
                                          <p:stCondLst>
                                            <p:cond delay="0"/>
                                          </p:stCondLst>
                                        </p:cTn>
                                        <p:tgtEl>
                                          <p:spTgt spid="25"/>
                                        </p:tgtEl>
                                        <p:attrNameLst>
                                          <p:attrName>style.visibility</p:attrName>
                                        </p:attrNameLst>
                                      </p:cBhvr>
                                      <p:to>
                                        <p:strVal val="visible"/>
                                      </p:to>
                                    </p:set>
                                    <p:animEffect transition="in" filter="fade">
                                      <p:cBhvr>
                                        <p:cTn id="58" dur="500"/>
                                        <p:tgtEl>
                                          <p:spTgt spid="25"/>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fade">
                                      <p:cBhvr>
                                        <p:cTn id="63" dur="500"/>
                                        <p:tgtEl>
                                          <p:spTgt spid="30"/>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fade">
                                      <p:cBhvr>
                                        <p:cTn id="66" dur="500"/>
                                        <p:tgtEl>
                                          <p:spTgt spid="31"/>
                                        </p:tgtEl>
                                      </p:cBhvr>
                                    </p:animEffect>
                                  </p:childTnLst>
                                </p:cTn>
                              </p:par>
                            </p:childTnLst>
                          </p:cTn>
                        </p:par>
                        <p:par>
                          <p:cTn id="67" fill="hold">
                            <p:stCondLst>
                              <p:cond delay="500"/>
                            </p:stCondLst>
                            <p:childTnLst>
                              <p:par>
                                <p:cTn id="68" presetID="10" presetClass="entr" presetSubtype="0" fill="hold" grpId="0" nodeType="afterEffect">
                                  <p:stCondLst>
                                    <p:cond delay="0"/>
                                  </p:stCondLst>
                                  <p:childTnLst>
                                    <p:set>
                                      <p:cBhvr>
                                        <p:cTn id="69" dur="1" fill="hold">
                                          <p:stCondLst>
                                            <p:cond delay="0"/>
                                          </p:stCondLst>
                                        </p:cTn>
                                        <p:tgtEl>
                                          <p:spTgt spid="32"/>
                                        </p:tgtEl>
                                        <p:attrNameLst>
                                          <p:attrName>style.visibility</p:attrName>
                                        </p:attrNameLst>
                                      </p:cBhvr>
                                      <p:to>
                                        <p:strVal val="visible"/>
                                      </p:to>
                                    </p:set>
                                    <p:animEffect transition="in" filter="fade">
                                      <p:cBhvr>
                                        <p:cTn id="70" dur="500"/>
                                        <p:tgtEl>
                                          <p:spTgt spid="32"/>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fade">
                                      <p:cBhvr>
                                        <p:cTn id="73" dur="500"/>
                                        <p:tgtEl>
                                          <p:spTgt spid="33"/>
                                        </p:tgtEl>
                                      </p:cBhvr>
                                    </p:animEffect>
                                  </p:childTnLst>
                                </p:cTn>
                              </p:par>
                            </p:childTnLst>
                          </p:cTn>
                        </p:par>
                        <p:par>
                          <p:cTn id="74" fill="hold">
                            <p:stCondLst>
                              <p:cond delay="1000"/>
                            </p:stCondLst>
                            <p:childTnLst>
                              <p:par>
                                <p:cTn id="75" presetID="10" presetClass="entr" presetSubtype="0" fill="hold" grpId="0" nodeType="afterEffect">
                                  <p:stCondLst>
                                    <p:cond delay="0"/>
                                  </p:stCondLst>
                                  <p:childTnLst>
                                    <p:set>
                                      <p:cBhvr>
                                        <p:cTn id="76" dur="1" fill="hold">
                                          <p:stCondLst>
                                            <p:cond delay="0"/>
                                          </p:stCondLst>
                                        </p:cTn>
                                        <p:tgtEl>
                                          <p:spTgt spid="47"/>
                                        </p:tgtEl>
                                        <p:attrNameLst>
                                          <p:attrName>style.visibility</p:attrName>
                                        </p:attrNameLst>
                                      </p:cBhvr>
                                      <p:to>
                                        <p:strVal val="visible"/>
                                      </p:to>
                                    </p:set>
                                    <p:animEffect transition="in" filter="fade">
                                      <p:cBhvr>
                                        <p:cTn id="77" dur="500"/>
                                        <p:tgtEl>
                                          <p:spTgt spid="47"/>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Effect transition="in" filter="fade">
                                      <p:cBhvr>
                                        <p:cTn id="80" dur="500"/>
                                        <p:tgtEl>
                                          <p:spTgt spid="48"/>
                                        </p:tgtEl>
                                      </p:cBhvr>
                                    </p:animEffect>
                                  </p:childTnLst>
                                </p:cTn>
                              </p:par>
                            </p:childTnLst>
                          </p:cTn>
                        </p:par>
                        <p:par>
                          <p:cTn id="81" fill="hold">
                            <p:stCondLst>
                              <p:cond delay="1500"/>
                            </p:stCondLst>
                            <p:childTnLst>
                              <p:par>
                                <p:cTn id="82" presetID="10" presetClass="entr" presetSubtype="0" fill="hold" grpId="0" nodeType="afterEffect">
                                  <p:stCondLst>
                                    <p:cond delay="0"/>
                                  </p:stCondLst>
                                  <p:childTnLst>
                                    <p:set>
                                      <p:cBhvr>
                                        <p:cTn id="83" dur="1" fill="hold">
                                          <p:stCondLst>
                                            <p:cond delay="0"/>
                                          </p:stCondLst>
                                        </p:cTn>
                                        <p:tgtEl>
                                          <p:spTgt spid="55"/>
                                        </p:tgtEl>
                                        <p:attrNameLst>
                                          <p:attrName>style.visibility</p:attrName>
                                        </p:attrNameLst>
                                      </p:cBhvr>
                                      <p:to>
                                        <p:strVal val="visible"/>
                                      </p:to>
                                    </p:set>
                                    <p:animEffect transition="in" filter="fade">
                                      <p:cBhvr>
                                        <p:cTn id="84" dur="500"/>
                                        <p:tgtEl>
                                          <p:spTgt spid="55"/>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58"/>
                                        </p:tgtEl>
                                        <p:attrNameLst>
                                          <p:attrName>style.visibility</p:attrName>
                                        </p:attrNameLst>
                                      </p:cBhvr>
                                      <p:to>
                                        <p:strVal val="visible"/>
                                      </p:to>
                                    </p:set>
                                    <p:animEffect transition="in" filter="fade">
                                      <p:cBhvr>
                                        <p:cTn id="87" dur="500"/>
                                        <p:tgtEl>
                                          <p:spTgt spid="58"/>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500"/>
                                        <p:tgtEl>
                                          <p:spTgt spid="34"/>
                                        </p:tgtEl>
                                      </p:cBhvr>
                                    </p:animEffect>
                                  </p:childTnLst>
                                </p:cTn>
                              </p:par>
                              <p:par>
                                <p:cTn id="93" presetID="10" presetClass="entr" presetSubtype="0" fill="hold" nodeType="with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fade">
                                      <p:cBhvr>
                                        <p:cTn id="95" dur="500"/>
                                        <p:tgtEl>
                                          <p:spTgt spid="38"/>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grpId="0" nodeType="clickEffect">
                                  <p:stCondLst>
                                    <p:cond delay="0"/>
                                  </p:stCondLst>
                                  <p:childTnLst>
                                    <p:set>
                                      <p:cBhvr>
                                        <p:cTn id="99" dur="1" fill="hold">
                                          <p:stCondLst>
                                            <p:cond delay="0"/>
                                          </p:stCondLst>
                                        </p:cTn>
                                        <p:tgtEl>
                                          <p:spTgt spid="43"/>
                                        </p:tgtEl>
                                        <p:attrNameLst>
                                          <p:attrName>style.visibility</p:attrName>
                                        </p:attrNameLst>
                                      </p:cBhvr>
                                      <p:to>
                                        <p:strVal val="visible"/>
                                      </p:to>
                                    </p:set>
                                    <p:animEffect transition="in" filter="fade">
                                      <p:cBhvr>
                                        <p:cTn id="100" dur="500"/>
                                        <p:tgtEl>
                                          <p:spTgt spid="43"/>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fade">
                                      <p:cBhvr>
                                        <p:cTn id="103" dur="500"/>
                                        <p:tgtEl>
                                          <p:spTgt spid="44"/>
                                        </p:tgtEl>
                                      </p:cBhvr>
                                    </p:animEffect>
                                  </p:childTnLst>
                                </p:cTn>
                              </p:par>
                            </p:childTnLst>
                          </p:cTn>
                        </p:par>
                        <p:par>
                          <p:cTn id="104" fill="hold">
                            <p:stCondLst>
                              <p:cond delay="500"/>
                            </p:stCondLst>
                            <p:childTnLst>
                              <p:par>
                                <p:cTn id="105" presetID="10" presetClass="entr" presetSubtype="0"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Effect transition="in" filter="fade">
                                      <p:cBhvr>
                                        <p:cTn id="107" dur="500"/>
                                        <p:tgtEl>
                                          <p:spTgt spid="45"/>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46"/>
                                        </p:tgtEl>
                                        <p:attrNameLst>
                                          <p:attrName>style.visibility</p:attrName>
                                        </p:attrNameLst>
                                      </p:cBhvr>
                                      <p:to>
                                        <p:strVal val="visible"/>
                                      </p:to>
                                    </p:set>
                                    <p:animEffect transition="in" filter="fade">
                                      <p:cBhvr>
                                        <p:cTn id="110" dur="500"/>
                                        <p:tgtEl>
                                          <p:spTgt spid="46"/>
                                        </p:tgtEl>
                                      </p:cBhvr>
                                    </p:animEffect>
                                  </p:childTnLst>
                                </p:cTn>
                              </p:par>
                            </p:childTnLst>
                          </p:cTn>
                        </p:par>
                        <p:par>
                          <p:cTn id="111" fill="hold">
                            <p:stCondLst>
                              <p:cond delay="1000"/>
                            </p:stCondLst>
                            <p:childTnLst>
                              <p:par>
                                <p:cTn id="112" presetID="10" presetClass="entr" presetSubtype="0"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Effect transition="in" filter="fade">
                                      <p:cBhvr>
                                        <p:cTn id="114" dur="500"/>
                                        <p:tgtEl>
                                          <p:spTgt spid="49"/>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500"/>
                                        <p:tgtEl>
                                          <p:spTgt spid="50"/>
                                        </p:tgtEl>
                                      </p:cBhvr>
                                    </p:animEffect>
                                  </p:childTnLst>
                                </p:cTn>
                              </p:par>
                            </p:childTnLst>
                          </p:cTn>
                        </p:par>
                        <p:par>
                          <p:cTn id="118" fill="hold">
                            <p:stCondLst>
                              <p:cond delay="1500"/>
                            </p:stCondLst>
                            <p:childTnLst>
                              <p:par>
                                <p:cTn id="119" presetID="10" presetClass="entr" presetSubtype="0" fill="hold" grpId="0" nodeType="afterEffect">
                                  <p:stCondLst>
                                    <p:cond delay="0"/>
                                  </p:stCondLst>
                                  <p:childTnLst>
                                    <p:set>
                                      <p:cBhvr>
                                        <p:cTn id="120" dur="1" fill="hold">
                                          <p:stCondLst>
                                            <p:cond delay="0"/>
                                          </p:stCondLst>
                                        </p:cTn>
                                        <p:tgtEl>
                                          <p:spTgt spid="51"/>
                                        </p:tgtEl>
                                        <p:attrNameLst>
                                          <p:attrName>style.visibility</p:attrName>
                                        </p:attrNameLst>
                                      </p:cBhvr>
                                      <p:to>
                                        <p:strVal val="visible"/>
                                      </p:to>
                                    </p:set>
                                    <p:animEffect transition="in" filter="fade">
                                      <p:cBhvr>
                                        <p:cTn id="121" dur="500"/>
                                        <p:tgtEl>
                                          <p:spTgt spid="51"/>
                                        </p:tgtEl>
                                      </p:cBhvr>
                                    </p:animEffect>
                                  </p:childTnLst>
                                </p:cTn>
                              </p:par>
                              <p:par>
                                <p:cTn id="122" presetID="10" presetClass="entr" presetSubtype="0" fill="hold" grpId="0" nodeType="withEffect">
                                  <p:stCondLst>
                                    <p:cond delay="0"/>
                                  </p:stCondLst>
                                  <p:childTnLst>
                                    <p:set>
                                      <p:cBhvr>
                                        <p:cTn id="123" dur="1" fill="hold">
                                          <p:stCondLst>
                                            <p:cond delay="0"/>
                                          </p:stCondLst>
                                        </p:cTn>
                                        <p:tgtEl>
                                          <p:spTgt spid="52"/>
                                        </p:tgtEl>
                                        <p:attrNameLst>
                                          <p:attrName>style.visibility</p:attrName>
                                        </p:attrNameLst>
                                      </p:cBhvr>
                                      <p:to>
                                        <p:strVal val="visible"/>
                                      </p:to>
                                    </p:set>
                                    <p:animEffect transition="in" filter="fade">
                                      <p:cBhvr>
                                        <p:cTn id="124" dur="500"/>
                                        <p:tgtEl>
                                          <p:spTgt spid="52"/>
                                        </p:tgtEl>
                                      </p:cBhvr>
                                    </p:animEffect>
                                  </p:childTnLst>
                                </p:cTn>
                              </p:par>
                            </p:childTnLst>
                          </p:cTn>
                        </p:par>
                        <p:par>
                          <p:cTn id="125" fill="hold">
                            <p:stCondLst>
                              <p:cond delay="2000"/>
                            </p:stCondLst>
                            <p:childTnLst>
                              <p:par>
                                <p:cTn id="126" presetID="10" presetClass="entr" presetSubtype="0" fill="hold" grpId="0" nodeType="afterEffect">
                                  <p:stCondLst>
                                    <p:cond delay="0"/>
                                  </p:stCondLst>
                                  <p:childTnLst>
                                    <p:set>
                                      <p:cBhvr>
                                        <p:cTn id="127" dur="1" fill="hold">
                                          <p:stCondLst>
                                            <p:cond delay="0"/>
                                          </p:stCondLst>
                                        </p:cTn>
                                        <p:tgtEl>
                                          <p:spTgt spid="56"/>
                                        </p:tgtEl>
                                        <p:attrNameLst>
                                          <p:attrName>style.visibility</p:attrName>
                                        </p:attrNameLst>
                                      </p:cBhvr>
                                      <p:to>
                                        <p:strVal val="visible"/>
                                      </p:to>
                                    </p:set>
                                    <p:animEffect transition="in" filter="fade">
                                      <p:cBhvr>
                                        <p:cTn id="128" dur="500"/>
                                        <p:tgtEl>
                                          <p:spTgt spid="56"/>
                                        </p:tgtEl>
                                      </p:cBhvr>
                                    </p:animEffect>
                                  </p:childTnLst>
                                </p:cTn>
                              </p:par>
                              <p:par>
                                <p:cTn id="129" presetID="10" presetClass="entr" presetSubtype="0" fill="hold" grpId="0" nodeType="withEffect">
                                  <p:stCondLst>
                                    <p:cond delay="0"/>
                                  </p:stCondLst>
                                  <p:childTnLst>
                                    <p:set>
                                      <p:cBhvr>
                                        <p:cTn id="130" dur="1" fill="hold">
                                          <p:stCondLst>
                                            <p:cond delay="0"/>
                                          </p:stCondLst>
                                        </p:cTn>
                                        <p:tgtEl>
                                          <p:spTgt spid="60"/>
                                        </p:tgtEl>
                                        <p:attrNameLst>
                                          <p:attrName>style.visibility</p:attrName>
                                        </p:attrNameLst>
                                      </p:cBhvr>
                                      <p:to>
                                        <p:strVal val="visible"/>
                                      </p:to>
                                    </p:set>
                                    <p:animEffect transition="in" filter="fade">
                                      <p:cBhvr>
                                        <p:cTn id="131" dur="500"/>
                                        <p:tgtEl>
                                          <p:spTgt spid="60"/>
                                        </p:tgtEl>
                                      </p:cBhvr>
                                    </p:animEffect>
                                  </p:childTnLst>
                                </p:cTn>
                              </p:par>
                            </p:childTnLst>
                          </p:cTn>
                        </p:par>
                      </p:childTnLst>
                    </p:cTn>
                  </p:par>
                  <p:par>
                    <p:cTn id="132" fill="hold">
                      <p:stCondLst>
                        <p:cond delay="indefinite"/>
                      </p:stCondLst>
                      <p:childTnLst>
                        <p:par>
                          <p:cTn id="133" fill="hold">
                            <p:stCondLst>
                              <p:cond delay="0"/>
                            </p:stCondLst>
                            <p:childTnLst>
                              <p:par>
                                <p:cTn id="134" presetID="10" presetClass="entr" presetSubtype="0" fill="hold" nodeType="clickEffect">
                                  <p:stCondLst>
                                    <p:cond delay="0"/>
                                  </p:stCondLst>
                                  <p:childTnLst>
                                    <p:set>
                                      <p:cBhvr>
                                        <p:cTn id="135" dur="1" fill="hold">
                                          <p:stCondLst>
                                            <p:cond delay="0"/>
                                          </p:stCondLst>
                                        </p:cTn>
                                        <p:tgtEl>
                                          <p:spTgt spid="3"/>
                                        </p:tgtEl>
                                        <p:attrNameLst>
                                          <p:attrName>style.visibility</p:attrName>
                                        </p:attrNameLst>
                                      </p:cBhvr>
                                      <p:to>
                                        <p:strVal val="visible"/>
                                      </p:to>
                                    </p:set>
                                    <p:animEffect transition="in" filter="fade">
                                      <p:cBhvr>
                                        <p:cTn id="136" dur="500"/>
                                        <p:tgtEl>
                                          <p:spTgt spid="3"/>
                                        </p:tgtEl>
                                      </p:cBhvr>
                                    </p:animEffect>
                                  </p:childTnLst>
                                </p:cTn>
                              </p:par>
                              <p:par>
                                <p:cTn id="137" presetID="10" presetClass="entr" presetSubtype="0" fill="hold" grpId="0" nodeType="withEffect">
                                  <p:stCondLst>
                                    <p:cond delay="0"/>
                                  </p:stCondLst>
                                  <p:childTnLst>
                                    <p:set>
                                      <p:cBhvr>
                                        <p:cTn id="138" dur="1" fill="hold">
                                          <p:stCondLst>
                                            <p:cond delay="0"/>
                                          </p:stCondLst>
                                        </p:cTn>
                                        <p:tgtEl>
                                          <p:spTgt spid="5"/>
                                        </p:tgtEl>
                                        <p:attrNameLst>
                                          <p:attrName>style.visibility</p:attrName>
                                        </p:attrNameLst>
                                      </p:cBhvr>
                                      <p:to>
                                        <p:strVal val="visible"/>
                                      </p:to>
                                    </p:set>
                                    <p:animEffect transition="in" filter="fade">
                                      <p:cBhvr>
                                        <p:cTn id="139" dur="500"/>
                                        <p:tgtEl>
                                          <p:spTgt spid="5"/>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62"/>
                                        </p:tgtEl>
                                        <p:attrNameLst>
                                          <p:attrName>style.visibility</p:attrName>
                                        </p:attrNameLst>
                                      </p:cBhvr>
                                      <p:to>
                                        <p:strVal val="visible"/>
                                      </p:to>
                                    </p:set>
                                    <p:animEffect transition="in" filter="fade">
                                      <p:cBhvr>
                                        <p:cTn id="142" dur="500"/>
                                        <p:tgtEl>
                                          <p:spTgt spid="62"/>
                                        </p:tgtEl>
                                      </p:cBhvr>
                                    </p:animEffect>
                                  </p:childTnLst>
                                </p:cTn>
                              </p:par>
                            </p:childTnLst>
                          </p:cTn>
                        </p:par>
                      </p:childTnLst>
                    </p:cTn>
                  </p:par>
                  <p:par>
                    <p:cTn id="143" fill="hold">
                      <p:stCondLst>
                        <p:cond delay="indefinite"/>
                      </p:stCondLst>
                      <p:childTnLst>
                        <p:par>
                          <p:cTn id="144" fill="hold">
                            <p:stCondLst>
                              <p:cond delay="0"/>
                            </p:stCondLst>
                            <p:childTnLst>
                              <p:par>
                                <p:cTn id="145" presetID="10" presetClass="entr" presetSubtype="0" fill="hold" grpId="0" nodeType="clickEffect">
                                  <p:stCondLst>
                                    <p:cond delay="0"/>
                                  </p:stCondLst>
                                  <p:childTnLst>
                                    <p:set>
                                      <p:cBhvr>
                                        <p:cTn id="146" dur="1" fill="hold">
                                          <p:stCondLst>
                                            <p:cond delay="0"/>
                                          </p:stCondLst>
                                        </p:cTn>
                                        <p:tgtEl>
                                          <p:spTgt spid="7"/>
                                        </p:tgtEl>
                                        <p:attrNameLst>
                                          <p:attrName>style.visibility</p:attrName>
                                        </p:attrNameLst>
                                      </p:cBhvr>
                                      <p:to>
                                        <p:strVal val="visible"/>
                                      </p:to>
                                    </p:set>
                                    <p:animEffect transition="in" filter="fade">
                                      <p:cBhvr>
                                        <p:cTn id="147" dur="500"/>
                                        <p:tgtEl>
                                          <p:spTgt spid="7"/>
                                        </p:tgtEl>
                                      </p:cBhvr>
                                    </p:animEffect>
                                  </p:childTnLst>
                                </p:cTn>
                              </p:par>
                              <p:par>
                                <p:cTn id="148" presetID="10" presetClass="entr" presetSubtype="0" fill="hold" grpId="0" nodeType="withEffect">
                                  <p:stCondLst>
                                    <p:cond delay="0"/>
                                  </p:stCondLst>
                                  <p:childTnLst>
                                    <p:set>
                                      <p:cBhvr>
                                        <p:cTn id="149" dur="1" fill="hold">
                                          <p:stCondLst>
                                            <p:cond delay="0"/>
                                          </p:stCondLst>
                                        </p:cTn>
                                        <p:tgtEl>
                                          <p:spTgt spid="63"/>
                                        </p:tgtEl>
                                        <p:attrNameLst>
                                          <p:attrName>style.visibility</p:attrName>
                                        </p:attrNameLst>
                                      </p:cBhvr>
                                      <p:to>
                                        <p:strVal val="visible"/>
                                      </p:to>
                                    </p:set>
                                    <p:animEffect transition="in" filter="fade">
                                      <p:cBhvr>
                                        <p:cTn id="150" dur="500"/>
                                        <p:tgtEl>
                                          <p:spTgt spid="63"/>
                                        </p:tgtEl>
                                      </p:cBhvr>
                                    </p:animEffect>
                                  </p:childTnLst>
                                </p:cTn>
                              </p:par>
                            </p:childTnLst>
                          </p:cTn>
                        </p:par>
                      </p:childTnLst>
                    </p:cTn>
                  </p:par>
                  <p:par>
                    <p:cTn id="151" fill="hold">
                      <p:stCondLst>
                        <p:cond delay="indefinite"/>
                      </p:stCondLst>
                      <p:childTnLst>
                        <p:par>
                          <p:cTn id="152" fill="hold">
                            <p:stCondLst>
                              <p:cond delay="0"/>
                            </p:stCondLst>
                            <p:childTnLst>
                              <p:par>
                                <p:cTn id="153" presetID="10" presetClass="entr" presetSubtype="0" fill="hold" grpId="0" nodeType="clickEffect">
                                  <p:stCondLst>
                                    <p:cond delay="0"/>
                                  </p:stCondLst>
                                  <p:childTnLst>
                                    <p:set>
                                      <p:cBhvr>
                                        <p:cTn id="154" dur="1" fill="hold">
                                          <p:stCondLst>
                                            <p:cond delay="0"/>
                                          </p:stCondLst>
                                        </p:cTn>
                                        <p:tgtEl>
                                          <p:spTgt spid="64"/>
                                        </p:tgtEl>
                                        <p:attrNameLst>
                                          <p:attrName>style.visibility</p:attrName>
                                        </p:attrNameLst>
                                      </p:cBhvr>
                                      <p:to>
                                        <p:strVal val="visible"/>
                                      </p:to>
                                    </p:set>
                                    <p:animEffect transition="in" filter="fade">
                                      <p:cBhvr>
                                        <p:cTn id="155" dur="500"/>
                                        <p:tgtEl>
                                          <p:spTgt spid="64"/>
                                        </p:tgtEl>
                                      </p:cBhvr>
                                    </p:animEffect>
                                  </p:childTnLst>
                                </p:cTn>
                              </p:par>
                              <p:par>
                                <p:cTn id="156" presetID="10" presetClass="entr" presetSubtype="0"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Effect transition="in" filter="fade">
                                      <p:cBhvr>
                                        <p:cTn id="158" dur="500"/>
                                        <p:tgtEl>
                                          <p:spTgt spid="66"/>
                                        </p:tgtEl>
                                      </p:cBhvr>
                                    </p:animEffect>
                                  </p:childTnLst>
                                </p:cTn>
                              </p:par>
                              <p:par>
                                <p:cTn id="159" presetID="10" presetClass="entr" presetSubtype="0" fill="hold" grpId="0" nodeType="withEffect">
                                  <p:stCondLst>
                                    <p:cond delay="0"/>
                                  </p:stCondLst>
                                  <p:childTnLst>
                                    <p:set>
                                      <p:cBhvr>
                                        <p:cTn id="160" dur="1" fill="hold">
                                          <p:stCondLst>
                                            <p:cond delay="0"/>
                                          </p:stCondLst>
                                        </p:cTn>
                                        <p:tgtEl>
                                          <p:spTgt spid="65"/>
                                        </p:tgtEl>
                                        <p:attrNameLst>
                                          <p:attrName>style.visibility</p:attrName>
                                        </p:attrNameLst>
                                      </p:cBhvr>
                                      <p:to>
                                        <p:strVal val="visible"/>
                                      </p:to>
                                    </p:set>
                                    <p:animEffect transition="in" filter="fade">
                                      <p:cBhvr>
                                        <p:cTn id="161" dur="500"/>
                                        <p:tgtEl>
                                          <p:spTgt spid="65"/>
                                        </p:tgtEl>
                                      </p:cBhvr>
                                    </p:animEffect>
                                  </p:childTnLst>
                                </p:cTn>
                              </p:par>
                              <p:par>
                                <p:cTn id="162" presetID="10" presetClass="entr" presetSubtype="0" fill="hold" nodeType="withEffect">
                                  <p:stCondLst>
                                    <p:cond delay="0"/>
                                  </p:stCondLst>
                                  <p:childTnLst>
                                    <p:set>
                                      <p:cBhvr>
                                        <p:cTn id="163" dur="1" fill="hold">
                                          <p:stCondLst>
                                            <p:cond delay="0"/>
                                          </p:stCondLst>
                                        </p:cTn>
                                        <p:tgtEl>
                                          <p:spTgt spid="68"/>
                                        </p:tgtEl>
                                        <p:attrNameLst>
                                          <p:attrName>style.visibility</p:attrName>
                                        </p:attrNameLst>
                                      </p:cBhvr>
                                      <p:to>
                                        <p:strVal val="visible"/>
                                      </p:to>
                                    </p:set>
                                    <p:animEffect transition="in" filter="fade">
                                      <p:cBhvr>
                                        <p:cTn id="164" dur="500"/>
                                        <p:tgtEl>
                                          <p:spTgt spid="68"/>
                                        </p:tgtEl>
                                      </p:cBhvr>
                                    </p:animEffect>
                                  </p:childTnLst>
                                </p:cTn>
                              </p:par>
                            </p:childTnLst>
                          </p:cTn>
                        </p:par>
                      </p:childTnLst>
                    </p:cTn>
                  </p:par>
                  <p:par>
                    <p:cTn id="165" fill="hold">
                      <p:stCondLst>
                        <p:cond delay="indefinite"/>
                      </p:stCondLst>
                      <p:childTnLst>
                        <p:par>
                          <p:cTn id="166" fill="hold">
                            <p:stCondLst>
                              <p:cond delay="0"/>
                            </p:stCondLst>
                            <p:childTnLst>
                              <p:par>
                                <p:cTn id="167" presetID="10" presetClass="entr" presetSubtype="0" fill="hold" grpId="0" nodeType="clickEffect">
                                  <p:stCondLst>
                                    <p:cond delay="0"/>
                                  </p:stCondLst>
                                  <p:childTnLst>
                                    <p:set>
                                      <p:cBhvr>
                                        <p:cTn id="168" dur="1" fill="hold">
                                          <p:stCondLst>
                                            <p:cond delay="0"/>
                                          </p:stCondLst>
                                        </p:cTn>
                                        <p:tgtEl>
                                          <p:spTgt spid="69"/>
                                        </p:tgtEl>
                                        <p:attrNameLst>
                                          <p:attrName>style.visibility</p:attrName>
                                        </p:attrNameLst>
                                      </p:cBhvr>
                                      <p:to>
                                        <p:strVal val="visible"/>
                                      </p:to>
                                    </p:set>
                                    <p:animEffect transition="in" filter="fade">
                                      <p:cBhvr>
                                        <p:cTn id="169" dur="500"/>
                                        <p:tgtEl>
                                          <p:spTgt spid="69"/>
                                        </p:tgtEl>
                                      </p:cBhvr>
                                    </p:animEffect>
                                  </p:childTnLst>
                                </p:cTn>
                              </p:par>
                              <p:par>
                                <p:cTn id="170" presetID="10" presetClass="entr" presetSubtype="0" fill="hold" grpId="0" nodeType="withEffect">
                                  <p:stCondLst>
                                    <p:cond delay="0"/>
                                  </p:stCondLst>
                                  <p:childTnLst>
                                    <p:set>
                                      <p:cBhvr>
                                        <p:cTn id="171" dur="1" fill="hold">
                                          <p:stCondLst>
                                            <p:cond delay="0"/>
                                          </p:stCondLst>
                                        </p:cTn>
                                        <p:tgtEl>
                                          <p:spTgt spid="70"/>
                                        </p:tgtEl>
                                        <p:attrNameLst>
                                          <p:attrName>style.visibility</p:attrName>
                                        </p:attrNameLst>
                                      </p:cBhvr>
                                      <p:to>
                                        <p:strVal val="visible"/>
                                      </p:to>
                                    </p:set>
                                    <p:animEffect transition="in" filter="fade">
                                      <p:cBhvr>
                                        <p:cTn id="172" dur="500"/>
                                        <p:tgtEl>
                                          <p:spTgt spid="70"/>
                                        </p:tgtEl>
                                      </p:cBhvr>
                                    </p:animEffect>
                                  </p:childTnLst>
                                </p:cTn>
                              </p:par>
                            </p:childTnLst>
                          </p:cTn>
                        </p:par>
                      </p:childTnLst>
                    </p:cTn>
                  </p:par>
                  <p:par>
                    <p:cTn id="173" fill="hold">
                      <p:stCondLst>
                        <p:cond delay="indefinite"/>
                      </p:stCondLst>
                      <p:childTnLst>
                        <p:par>
                          <p:cTn id="174" fill="hold">
                            <p:stCondLst>
                              <p:cond delay="0"/>
                            </p:stCondLst>
                            <p:childTnLst>
                              <p:par>
                                <p:cTn id="175" presetID="10" presetClass="entr" presetSubtype="0" fill="hold" grpId="0" nodeType="clickEffect">
                                  <p:stCondLst>
                                    <p:cond delay="0"/>
                                  </p:stCondLst>
                                  <p:childTnLst>
                                    <p:set>
                                      <p:cBhvr>
                                        <p:cTn id="176" dur="1" fill="hold">
                                          <p:stCondLst>
                                            <p:cond delay="0"/>
                                          </p:stCondLst>
                                        </p:cTn>
                                        <p:tgtEl>
                                          <p:spTgt spid="71"/>
                                        </p:tgtEl>
                                        <p:attrNameLst>
                                          <p:attrName>style.visibility</p:attrName>
                                        </p:attrNameLst>
                                      </p:cBhvr>
                                      <p:to>
                                        <p:strVal val="visible"/>
                                      </p:to>
                                    </p:set>
                                    <p:animEffect transition="in" filter="fade">
                                      <p:cBhvr>
                                        <p:cTn id="177" dur="500"/>
                                        <p:tgtEl>
                                          <p:spTgt spid="71"/>
                                        </p:tgtEl>
                                      </p:cBhvr>
                                    </p:animEffect>
                                  </p:childTnLst>
                                </p:cTn>
                              </p:par>
                              <p:par>
                                <p:cTn id="178" presetID="10" presetClass="entr" presetSubtype="0" fill="hold" grpId="0" nodeType="withEffect">
                                  <p:stCondLst>
                                    <p:cond delay="0"/>
                                  </p:stCondLst>
                                  <p:childTnLst>
                                    <p:set>
                                      <p:cBhvr>
                                        <p:cTn id="179" dur="1" fill="hold">
                                          <p:stCondLst>
                                            <p:cond delay="0"/>
                                          </p:stCondLst>
                                        </p:cTn>
                                        <p:tgtEl>
                                          <p:spTgt spid="72"/>
                                        </p:tgtEl>
                                        <p:attrNameLst>
                                          <p:attrName>style.visibility</p:attrName>
                                        </p:attrNameLst>
                                      </p:cBhvr>
                                      <p:to>
                                        <p:strVal val="visible"/>
                                      </p:to>
                                    </p:set>
                                    <p:animEffect transition="in" filter="fade">
                                      <p:cBhvr>
                                        <p:cTn id="180" dur="500"/>
                                        <p:tgtEl>
                                          <p:spTgt spid="72"/>
                                        </p:tgtEl>
                                      </p:cBhvr>
                                    </p:animEffect>
                                  </p:childTnLst>
                                </p:cTn>
                              </p:par>
                            </p:childTnLst>
                          </p:cTn>
                        </p:par>
                      </p:childTnLst>
                    </p:cTn>
                  </p:par>
                  <p:par>
                    <p:cTn id="181" fill="hold">
                      <p:stCondLst>
                        <p:cond delay="indefinite"/>
                      </p:stCondLst>
                      <p:childTnLst>
                        <p:par>
                          <p:cTn id="182" fill="hold">
                            <p:stCondLst>
                              <p:cond delay="0"/>
                            </p:stCondLst>
                            <p:childTnLst>
                              <p:par>
                                <p:cTn id="183" presetID="10" presetClass="entr" presetSubtype="0" fill="hold" grpId="0" nodeType="clickEffect">
                                  <p:stCondLst>
                                    <p:cond delay="0"/>
                                  </p:stCondLst>
                                  <p:childTnLst>
                                    <p:set>
                                      <p:cBhvr>
                                        <p:cTn id="184" dur="1" fill="hold">
                                          <p:stCondLst>
                                            <p:cond delay="0"/>
                                          </p:stCondLst>
                                        </p:cTn>
                                        <p:tgtEl>
                                          <p:spTgt spid="73"/>
                                        </p:tgtEl>
                                        <p:attrNameLst>
                                          <p:attrName>style.visibility</p:attrName>
                                        </p:attrNameLst>
                                      </p:cBhvr>
                                      <p:to>
                                        <p:strVal val="visible"/>
                                      </p:to>
                                    </p:set>
                                    <p:animEffect transition="in" filter="fade">
                                      <p:cBhvr>
                                        <p:cTn id="185" dur="500"/>
                                        <p:tgtEl>
                                          <p:spTgt spid="73"/>
                                        </p:tgtEl>
                                      </p:cBhvr>
                                    </p:animEffect>
                                  </p:childTnLst>
                                </p:cTn>
                              </p:par>
                              <p:par>
                                <p:cTn id="186" presetID="10" presetClass="entr" presetSubtype="0" fill="hold" grpId="0" nodeType="withEffect">
                                  <p:stCondLst>
                                    <p:cond delay="0"/>
                                  </p:stCondLst>
                                  <p:childTnLst>
                                    <p:set>
                                      <p:cBhvr>
                                        <p:cTn id="187" dur="1" fill="hold">
                                          <p:stCondLst>
                                            <p:cond delay="0"/>
                                          </p:stCondLst>
                                        </p:cTn>
                                        <p:tgtEl>
                                          <p:spTgt spid="75"/>
                                        </p:tgtEl>
                                        <p:attrNameLst>
                                          <p:attrName>style.visibility</p:attrName>
                                        </p:attrNameLst>
                                      </p:cBhvr>
                                      <p:to>
                                        <p:strVal val="visible"/>
                                      </p:to>
                                    </p:set>
                                    <p:animEffect transition="in" filter="fade">
                                      <p:cBhvr>
                                        <p:cTn id="188" dur="500"/>
                                        <p:tgtEl>
                                          <p:spTgt spid="75"/>
                                        </p:tgtEl>
                                      </p:cBhvr>
                                    </p:animEffect>
                                  </p:childTnLst>
                                </p:cTn>
                              </p:par>
                              <p:par>
                                <p:cTn id="189" presetID="10" presetClass="entr" presetSubtype="0" fill="hold" grpId="0" nodeType="withEffect">
                                  <p:stCondLst>
                                    <p:cond delay="0"/>
                                  </p:stCondLst>
                                  <p:childTnLst>
                                    <p:set>
                                      <p:cBhvr>
                                        <p:cTn id="190" dur="1" fill="hold">
                                          <p:stCondLst>
                                            <p:cond delay="0"/>
                                          </p:stCondLst>
                                        </p:cTn>
                                        <p:tgtEl>
                                          <p:spTgt spid="74"/>
                                        </p:tgtEl>
                                        <p:attrNameLst>
                                          <p:attrName>style.visibility</p:attrName>
                                        </p:attrNameLst>
                                      </p:cBhvr>
                                      <p:to>
                                        <p:strVal val="visible"/>
                                      </p:to>
                                    </p:set>
                                    <p:animEffect transition="in" filter="fade">
                                      <p:cBhvr>
                                        <p:cTn id="191" dur="500"/>
                                        <p:tgtEl>
                                          <p:spTgt spid="74"/>
                                        </p:tgtEl>
                                      </p:cBhvr>
                                    </p:animEffect>
                                  </p:childTnLst>
                                </p:cTn>
                              </p:par>
                            </p:childTnLst>
                          </p:cTn>
                        </p:par>
                        <p:par>
                          <p:cTn id="192" fill="hold">
                            <p:stCondLst>
                              <p:cond delay="500"/>
                            </p:stCondLst>
                            <p:childTnLst>
                              <p:par>
                                <p:cTn id="193" presetID="10" presetClass="entr" presetSubtype="0" fill="hold" grpId="0" nodeType="afterEffect">
                                  <p:stCondLst>
                                    <p:cond delay="0"/>
                                  </p:stCondLst>
                                  <p:childTnLst>
                                    <p:set>
                                      <p:cBhvr>
                                        <p:cTn id="194" dur="1" fill="hold">
                                          <p:stCondLst>
                                            <p:cond delay="0"/>
                                          </p:stCondLst>
                                        </p:cTn>
                                        <p:tgtEl>
                                          <p:spTgt spid="8"/>
                                        </p:tgtEl>
                                        <p:attrNameLst>
                                          <p:attrName>style.visibility</p:attrName>
                                        </p:attrNameLst>
                                      </p:cBhvr>
                                      <p:to>
                                        <p:strVal val="visible"/>
                                      </p:to>
                                    </p:set>
                                    <p:animEffect transition="in" filter="fade">
                                      <p:cBhvr>
                                        <p:cTn id="19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animBg="1"/>
      <p:bldP spid="17" grpId="0"/>
      <p:bldP spid="18" grpId="0"/>
      <p:bldP spid="19" grpId="0"/>
      <p:bldP spid="20" grpId="0"/>
      <p:bldP spid="30" grpId="0"/>
      <p:bldP spid="31" grpId="0"/>
      <p:bldP spid="32" grpId="0"/>
      <p:bldP spid="33" grpId="0"/>
      <p:bldP spid="43" grpId="0"/>
      <p:bldP spid="44" grpId="0"/>
      <p:bldP spid="45" grpId="0"/>
      <p:bldP spid="46" grpId="0"/>
      <p:bldP spid="47" grpId="0"/>
      <p:bldP spid="48" grpId="0"/>
      <p:bldP spid="49" grpId="0"/>
      <p:bldP spid="50" grpId="0"/>
      <p:bldP spid="51" grpId="0"/>
      <p:bldP spid="52" grpId="0"/>
      <p:bldP spid="54" grpId="0"/>
      <p:bldP spid="55" grpId="0"/>
      <p:bldP spid="56" grpId="0"/>
      <p:bldP spid="57" grpId="0"/>
      <p:bldP spid="58" grpId="0"/>
      <p:bldP spid="59" grpId="0"/>
      <p:bldP spid="60" grpId="0"/>
      <p:bldP spid="5" grpId="0"/>
      <p:bldP spid="7" grpId="0"/>
      <p:bldP spid="62" grpId="0"/>
      <p:bldP spid="63" grpId="0"/>
      <p:bldP spid="64" grpId="0"/>
      <p:bldP spid="65" grpId="0"/>
      <p:bldP spid="66" grpId="0"/>
      <p:bldP spid="69" grpId="0"/>
      <p:bldP spid="70" grpId="0"/>
      <p:bldP spid="71" grpId="0"/>
      <p:bldP spid="72" grpId="0"/>
      <p:bldP spid="73" grpId="0"/>
      <p:bldP spid="74" grpId="0"/>
      <p:bldP spid="7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797FB229-8379-38A6-630B-B9D3E365661B}"/>
              </a:ext>
            </a:extLst>
          </p:cNvPr>
          <p:cNvSpPr/>
          <p:nvPr/>
        </p:nvSpPr>
        <p:spPr>
          <a:xfrm>
            <a:off x="1838297" y="2847508"/>
            <a:ext cx="9782203" cy="2498746"/>
          </a:xfrm>
          <a:prstGeom prst="roundRect">
            <a:avLst>
              <a:gd name="adj" fmla="val 11003"/>
            </a:avLst>
          </a:prstGeom>
          <a:solidFill>
            <a:schemeClr val="accent6">
              <a:lumMod val="60000"/>
              <a:lumOff val="40000"/>
              <a:alpha val="24605"/>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6ADC18BF-F975-5D74-6F9E-A4C652C97C95}"/>
              </a:ext>
            </a:extLst>
          </p:cNvPr>
          <p:cNvSpPr/>
          <p:nvPr/>
        </p:nvSpPr>
        <p:spPr>
          <a:xfrm>
            <a:off x="838199" y="1239710"/>
            <a:ext cx="10926848" cy="1754326"/>
          </a:xfrm>
          <a:prstGeom prst="rect">
            <a:avLst/>
          </a:prstGeom>
        </p:spPr>
        <p:txBody>
          <a:bodyPr wrap="square" anchor="ctr">
            <a:spAutoFit/>
          </a:bodyPr>
          <a:lstStyle/>
          <a:p>
            <a:pPr marL="0" marR="0" lvl="0" indent="0" algn="l" defTabSz="914400" rtl="0" eaLnBrk="1" fontAlgn="ctr" latinLnBrk="0" hangingPunct="1">
              <a:lnSpc>
                <a:spcPct val="100000"/>
              </a:lnSpc>
              <a:spcBef>
                <a:spcPts val="0"/>
              </a:spcBef>
              <a:spcAft>
                <a:spcPts val="0"/>
              </a:spcAft>
              <a:buClr>
                <a:srgbClr val="00AD85"/>
              </a:buClr>
              <a:buSzPct val="175000"/>
              <a:buFontTx/>
              <a:buNone/>
              <a:tabLst/>
              <a:defRPr/>
            </a:pPr>
            <a:r>
              <a:rPr kumimoji="0" lang="en-US" sz="2800" b="0" i="0" u="none" strike="noStrike" kern="1200" cap="none" spc="0" normalizeH="0" baseline="0" noProof="0" dirty="0">
                <a:ln>
                  <a:noFill/>
                </a:ln>
                <a:solidFill>
                  <a:prstClr val="black">
                    <a:lumMod val="75000"/>
                    <a:lumOff val="25000"/>
                  </a:prstClr>
                </a:solidFill>
                <a:effectLst/>
                <a:uLnTx/>
                <a:uFillTx/>
                <a:ea typeface="+mn-ea"/>
                <a:cs typeface="+mn-cs"/>
              </a:rPr>
              <a:t>Assume your income is $60,000/yr, and you set aside 10%</a:t>
            </a:r>
            <a:endParaRPr lang="en-US" sz="2800" dirty="0">
              <a:solidFill>
                <a:prstClr val="black">
                  <a:lumMod val="75000"/>
                  <a:lumOff val="25000"/>
                </a:prstClr>
              </a:solidFill>
            </a:endParaRPr>
          </a:p>
          <a:p>
            <a:pPr marL="0" marR="0" lvl="0" indent="0" algn="l" defTabSz="914400" rtl="0" eaLnBrk="1" fontAlgn="ctr" latinLnBrk="0" hangingPunct="1">
              <a:lnSpc>
                <a:spcPct val="100000"/>
              </a:lnSpc>
              <a:spcBef>
                <a:spcPts val="0"/>
              </a:spcBef>
              <a:spcAft>
                <a:spcPts val="0"/>
              </a:spcAft>
              <a:buClr>
                <a:srgbClr val="00AD85"/>
              </a:buClr>
              <a:buSzPct val="175000"/>
              <a:buFontTx/>
              <a:buNone/>
              <a:tabLst/>
              <a:defRPr/>
            </a:pPr>
            <a:r>
              <a:rPr lang="en-US" sz="2800" noProof="0" dirty="0">
                <a:solidFill>
                  <a:prstClr val="black">
                    <a:lumMod val="75000"/>
                    <a:lumOff val="25000"/>
                  </a:prstClr>
                </a:solidFill>
              </a:rPr>
              <a:t>per </a:t>
            </a:r>
            <a:r>
              <a:rPr kumimoji="0" lang="en-US" sz="2800" b="0" i="0" u="none" strike="noStrike" kern="1200" cap="none" spc="0" normalizeH="0" noProof="0" dirty="0">
                <a:ln>
                  <a:noFill/>
                </a:ln>
                <a:solidFill>
                  <a:prstClr val="black">
                    <a:lumMod val="75000"/>
                    <a:lumOff val="25000"/>
                  </a:prstClr>
                </a:solidFill>
                <a:effectLst/>
                <a:uLnTx/>
                <a:uFillTx/>
                <a:ea typeface="+mn-ea"/>
                <a:cs typeface="+mn-cs"/>
              </a:rPr>
              <a:t>month into an account that grows at some interest rate</a:t>
            </a:r>
            <a:r>
              <a:rPr kumimoji="0" lang="en-US" sz="2800" b="0" i="0" u="none" strike="noStrike" kern="1200" cap="none" spc="0" normalizeH="0" baseline="0" noProof="0" dirty="0">
                <a:ln>
                  <a:noFill/>
                </a:ln>
                <a:solidFill>
                  <a:prstClr val="black">
                    <a:lumMod val="75000"/>
                    <a:lumOff val="25000"/>
                  </a:prstClr>
                </a:solidFill>
                <a:effectLst/>
                <a:uLnTx/>
                <a:uFillTx/>
                <a:ea typeface="+mn-ea"/>
                <a:cs typeface="+mn-cs"/>
              </a:rPr>
              <a:t>.</a:t>
            </a:r>
            <a:br>
              <a:rPr kumimoji="0" lang="en-US" sz="2800" b="0" i="0" u="none" strike="noStrike" kern="1200" cap="none" spc="0" normalizeH="0" baseline="0" noProof="0" dirty="0">
                <a:ln>
                  <a:noFill/>
                </a:ln>
                <a:solidFill>
                  <a:prstClr val="black">
                    <a:lumMod val="75000"/>
                    <a:lumOff val="25000"/>
                  </a:prstClr>
                </a:solidFill>
                <a:effectLst/>
                <a:uLnTx/>
                <a:uFillTx/>
                <a:ea typeface="+mn-ea"/>
                <a:cs typeface="+mn-cs"/>
              </a:rPr>
            </a:br>
            <a:r>
              <a:rPr kumimoji="0" lang="en-US" sz="2800" b="1" i="0" u="none" strike="noStrike" kern="1200" cap="none" spc="0" normalizeH="0" baseline="0" noProof="0" dirty="0">
                <a:ln>
                  <a:noFill/>
                </a:ln>
                <a:solidFill>
                  <a:prstClr val="black">
                    <a:lumMod val="75000"/>
                    <a:lumOff val="25000"/>
                  </a:prstClr>
                </a:solidFill>
                <a:effectLst/>
                <a:uLnTx/>
                <a:uFillTx/>
                <a:ea typeface="+mn-ea"/>
                <a:cs typeface="+mn-cs"/>
              </a:rPr>
              <a:t>H</a:t>
            </a:r>
            <a:r>
              <a:rPr kumimoji="0" lang="en-US" sz="2800" b="1" i="0" u="none" strike="noStrike" kern="1200" cap="none" spc="0" normalizeH="0" noProof="0" dirty="0">
                <a:ln>
                  <a:noFill/>
                </a:ln>
                <a:solidFill>
                  <a:prstClr val="black">
                    <a:lumMod val="75000"/>
                    <a:lumOff val="25000"/>
                  </a:prstClr>
                </a:solidFill>
                <a:effectLst/>
                <a:uLnTx/>
                <a:uFillTx/>
                <a:ea typeface="+mn-ea"/>
                <a:cs typeface="+mn-cs"/>
              </a:rPr>
              <a:t>ow does s</a:t>
            </a:r>
            <a:r>
              <a:rPr kumimoji="0" lang="en-US" sz="2800" b="1" i="0" u="none" strike="noStrike" kern="1200" cap="none" spc="0" normalizeH="0" baseline="0" noProof="0" dirty="0">
                <a:ln>
                  <a:noFill/>
                </a:ln>
                <a:solidFill>
                  <a:prstClr val="black">
                    <a:lumMod val="75000"/>
                    <a:lumOff val="25000"/>
                  </a:prstClr>
                </a:solidFill>
                <a:effectLst/>
                <a:uLnTx/>
                <a:uFillTx/>
                <a:ea typeface="+mn-ea"/>
                <a:cs typeface="+mn-cs"/>
              </a:rPr>
              <a:t>aving $500/month (or $17/day) compound over time?</a:t>
            </a:r>
            <a:endParaRPr kumimoji="0" lang="en-US" sz="2800" b="1" i="0" u="none" strike="noStrike" kern="1200" cap="none" spc="0" normalizeH="0" baseline="0" noProof="0" dirty="0">
              <a:ln>
                <a:noFill/>
              </a:ln>
              <a:solidFill>
                <a:srgbClr val="404040"/>
              </a:solidFill>
              <a:effectLst/>
              <a:uLnTx/>
              <a:uFillTx/>
              <a:ea typeface="+mn-ea"/>
              <a:cs typeface="+mn-cs"/>
            </a:endParaRPr>
          </a:p>
          <a:p>
            <a:pPr marL="0" marR="0" lvl="0" indent="0" algn="l" defTabSz="914400" rtl="0" eaLnBrk="1" fontAlgn="ctr" latinLnBrk="0" hangingPunct="1">
              <a:lnSpc>
                <a:spcPct val="100000"/>
              </a:lnSpc>
              <a:spcBef>
                <a:spcPts val="0"/>
              </a:spcBef>
              <a:spcAft>
                <a:spcPts val="0"/>
              </a:spcAft>
              <a:buClr>
                <a:srgbClr val="00AD85"/>
              </a:buClr>
              <a:buSzPct val="175000"/>
              <a:buFontTx/>
              <a:buNone/>
              <a:tabLst/>
              <a:defRPr/>
            </a:pPr>
            <a:endParaRPr kumimoji="0" lang="en-US" sz="2400" b="0" i="0" u="none" strike="noStrike" kern="1200" cap="none" spc="0" normalizeH="0" baseline="0" noProof="0" dirty="0">
              <a:ln>
                <a:noFill/>
              </a:ln>
              <a:solidFill>
                <a:prstClr val="black">
                  <a:lumMod val="75000"/>
                  <a:lumOff val="25000"/>
                </a:prstClr>
              </a:solidFill>
              <a:effectLst/>
              <a:uLnTx/>
              <a:uFillTx/>
              <a:ea typeface="+mn-ea"/>
              <a:cs typeface="+mn-cs"/>
            </a:endParaRPr>
          </a:p>
        </p:txBody>
      </p:sp>
      <p:sp>
        <p:nvSpPr>
          <p:cNvPr id="5" name="Rectangle 4">
            <a:extLst>
              <a:ext uri="{FF2B5EF4-FFF2-40B4-BE49-F238E27FC236}">
                <a16:creationId xmlns:a16="http://schemas.microsoft.com/office/drawing/2014/main" id="{E643EEF1-B442-D47B-FCA8-FE9E0E3CFBE9}"/>
              </a:ext>
            </a:extLst>
          </p:cNvPr>
          <p:cNvSpPr/>
          <p:nvPr/>
        </p:nvSpPr>
        <p:spPr>
          <a:xfrm>
            <a:off x="2712871" y="3036087"/>
            <a:ext cx="5860944"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i="1" dirty="0">
                <a:solidFill>
                  <a:schemeClr val="accent5">
                    <a:lumMod val="75000"/>
                  </a:schemeClr>
                </a:solidFill>
              </a:rPr>
              <a:t>In 30 years</a:t>
            </a:r>
            <a:r>
              <a:rPr kumimoji="0" lang="en-US" sz="3200" b="1" i="1" u="none" strike="noStrike" kern="1200" cap="none" spc="0" normalizeH="0" baseline="0" noProof="0" dirty="0">
                <a:ln>
                  <a:noFill/>
                </a:ln>
                <a:solidFill>
                  <a:schemeClr val="accent5">
                    <a:lumMod val="75000"/>
                  </a:schemeClr>
                </a:solidFill>
                <a:effectLst/>
                <a:uLnTx/>
                <a:uFillTx/>
              </a:rPr>
              <a:t>, you will have:</a:t>
            </a:r>
          </a:p>
        </p:txBody>
      </p:sp>
      <p:sp>
        <p:nvSpPr>
          <p:cNvPr id="6" name="Rectangle 5">
            <a:extLst>
              <a:ext uri="{FF2B5EF4-FFF2-40B4-BE49-F238E27FC236}">
                <a16:creationId xmlns:a16="http://schemas.microsoft.com/office/drawing/2014/main" id="{C3E63A8C-CB52-5B47-24C7-20CC9CDAEFFA}"/>
              </a:ext>
            </a:extLst>
          </p:cNvPr>
          <p:cNvSpPr/>
          <p:nvPr/>
        </p:nvSpPr>
        <p:spPr>
          <a:xfrm>
            <a:off x="3068715" y="3659620"/>
            <a:ext cx="3070113" cy="769441"/>
          </a:xfrm>
          <a:prstGeom prst="rect">
            <a:avLst/>
          </a:prstGeom>
        </p:spPr>
        <p:txBody>
          <a:bodyPr wrap="square" anchor="ctr">
            <a:spAutoFit/>
          </a:bodyPr>
          <a:lstStyle/>
          <a:p>
            <a:pPr marL="0" marR="0" lvl="0" indent="0" algn="l" defTabSz="914400" rtl="0" eaLnBrk="1" fontAlgn="ctr" latinLnBrk="0" hangingPunct="1">
              <a:lnSpc>
                <a:spcPct val="100000"/>
              </a:lnSpc>
              <a:spcBef>
                <a:spcPts val="0"/>
              </a:spcBef>
              <a:spcAft>
                <a:spcPts val="0"/>
              </a:spcAft>
              <a:buClr>
                <a:srgbClr val="00AD85"/>
              </a:buClr>
              <a:buSzPct val="175000"/>
              <a:buFontTx/>
              <a:buNone/>
              <a:tabLst/>
              <a:defRPr/>
            </a:pPr>
            <a:r>
              <a:rPr kumimoji="0" lang="en-US" sz="4400" b="0" i="0" u="none" strike="noStrike" kern="1200" cap="none" spc="0" normalizeH="0" baseline="0" noProof="0" dirty="0">
                <a:ln>
                  <a:noFill/>
                </a:ln>
                <a:solidFill>
                  <a:prstClr val="black">
                    <a:lumMod val="75000"/>
                    <a:lumOff val="25000"/>
                  </a:prstClr>
                </a:solidFill>
                <a:effectLst/>
                <a:uLnTx/>
                <a:uFillTx/>
                <a:ea typeface="+mn-ea"/>
                <a:cs typeface="+mn-cs"/>
              </a:rPr>
              <a:t>@ 8% =</a:t>
            </a:r>
            <a:endParaRPr kumimoji="0" lang="en-US" sz="4000" b="0" i="0" u="none" strike="noStrike" kern="1200" cap="none" spc="0" normalizeH="0" baseline="0" noProof="0" dirty="0">
              <a:ln>
                <a:noFill/>
              </a:ln>
              <a:solidFill>
                <a:prstClr val="black">
                  <a:lumMod val="75000"/>
                  <a:lumOff val="25000"/>
                </a:prstClr>
              </a:solidFill>
              <a:effectLst/>
              <a:uLnTx/>
              <a:uFillTx/>
              <a:ea typeface="+mn-ea"/>
              <a:cs typeface="+mn-cs"/>
            </a:endParaRPr>
          </a:p>
        </p:txBody>
      </p:sp>
      <p:sp>
        <p:nvSpPr>
          <p:cNvPr id="7" name="Rectangle 6">
            <a:extLst>
              <a:ext uri="{FF2B5EF4-FFF2-40B4-BE49-F238E27FC236}">
                <a16:creationId xmlns:a16="http://schemas.microsoft.com/office/drawing/2014/main" id="{4B9710BB-4FC4-DFFE-F6EC-BD94CD4B2DE2}"/>
              </a:ext>
            </a:extLst>
          </p:cNvPr>
          <p:cNvSpPr/>
          <p:nvPr/>
        </p:nvSpPr>
        <p:spPr>
          <a:xfrm>
            <a:off x="2336070" y="4359339"/>
            <a:ext cx="3070113" cy="769441"/>
          </a:xfrm>
          <a:prstGeom prst="rect">
            <a:avLst/>
          </a:prstGeom>
        </p:spPr>
        <p:txBody>
          <a:bodyPr wrap="square" anchor="ctr">
            <a:spAutoFit/>
          </a:bodyPr>
          <a:lstStyle/>
          <a:p>
            <a:pPr marL="0" marR="0" lvl="0" indent="0" algn="l" defTabSz="914400" rtl="0" eaLnBrk="1" fontAlgn="ctr" latinLnBrk="0" hangingPunct="1">
              <a:lnSpc>
                <a:spcPct val="100000"/>
              </a:lnSpc>
              <a:spcBef>
                <a:spcPts val="0"/>
              </a:spcBef>
              <a:spcAft>
                <a:spcPts val="0"/>
              </a:spcAft>
              <a:buClr>
                <a:srgbClr val="00AD85"/>
              </a:buClr>
              <a:buSzPct val="175000"/>
              <a:buFontTx/>
              <a:buNone/>
              <a:tabLst/>
              <a:defRPr/>
            </a:pPr>
            <a:r>
              <a:rPr kumimoji="0" lang="en-US" sz="4400" b="0" i="0" u="none" strike="noStrike" kern="1200" cap="none" spc="0" normalizeH="0" baseline="0" noProof="0" dirty="0">
                <a:ln>
                  <a:noFill/>
                </a:ln>
                <a:solidFill>
                  <a:prstClr val="black">
                    <a:lumMod val="75000"/>
                    <a:lumOff val="25000"/>
                  </a:prstClr>
                </a:solidFill>
                <a:effectLst/>
                <a:uLnTx/>
                <a:uFillTx/>
                <a:ea typeface="+mn-ea"/>
                <a:cs typeface="+mn-cs"/>
              </a:rPr>
              <a:t>@ 10%	=</a:t>
            </a:r>
            <a:endParaRPr kumimoji="0" lang="en-US" sz="4000" b="0" i="0" u="none" strike="noStrike" kern="1200" cap="none" spc="0" normalizeH="0" baseline="0" noProof="0" dirty="0">
              <a:ln>
                <a:noFill/>
              </a:ln>
              <a:solidFill>
                <a:prstClr val="black">
                  <a:lumMod val="75000"/>
                  <a:lumOff val="25000"/>
                </a:prstClr>
              </a:solidFill>
              <a:effectLst/>
              <a:uLnTx/>
              <a:uFillTx/>
              <a:ea typeface="+mn-ea"/>
              <a:cs typeface="+mn-cs"/>
            </a:endParaRPr>
          </a:p>
        </p:txBody>
      </p:sp>
      <p:grpSp>
        <p:nvGrpSpPr>
          <p:cNvPr id="8" name="Group 7">
            <a:extLst>
              <a:ext uri="{FF2B5EF4-FFF2-40B4-BE49-F238E27FC236}">
                <a16:creationId xmlns:a16="http://schemas.microsoft.com/office/drawing/2014/main" id="{919323DC-FAF0-1F6D-4DD7-97002E8053D4}"/>
              </a:ext>
            </a:extLst>
          </p:cNvPr>
          <p:cNvGrpSpPr/>
          <p:nvPr/>
        </p:nvGrpSpPr>
        <p:grpSpPr>
          <a:xfrm>
            <a:off x="8175310" y="2871059"/>
            <a:ext cx="3660628" cy="4924663"/>
            <a:chOff x="6375552" y="2291474"/>
            <a:chExt cx="4429361" cy="5958842"/>
          </a:xfrm>
        </p:grpSpPr>
        <p:sp>
          <p:nvSpPr>
            <p:cNvPr id="9" name="Rounded Rectangle 8">
              <a:extLst>
                <a:ext uri="{FF2B5EF4-FFF2-40B4-BE49-F238E27FC236}">
                  <a16:creationId xmlns:a16="http://schemas.microsoft.com/office/drawing/2014/main" id="{089867BC-0AB9-FB32-D2BE-3977FB75F629}"/>
                </a:ext>
              </a:extLst>
            </p:cNvPr>
            <p:cNvSpPr/>
            <p:nvPr/>
          </p:nvSpPr>
          <p:spPr>
            <a:xfrm>
              <a:off x="6375552" y="2291474"/>
              <a:ext cx="4429361" cy="5818855"/>
            </a:xfrm>
            <a:prstGeom prst="roundRect">
              <a:avLst>
                <a:gd name="adj" fmla="val 11601"/>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ounded Rectangle 9">
              <a:extLst>
                <a:ext uri="{FF2B5EF4-FFF2-40B4-BE49-F238E27FC236}">
                  <a16:creationId xmlns:a16="http://schemas.microsoft.com/office/drawing/2014/main" id="{CECB050F-B82A-54FB-7072-505C787D0632}"/>
                </a:ext>
              </a:extLst>
            </p:cNvPr>
            <p:cNvSpPr/>
            <p:nvPr/>
          </p:nvSpPr>
          <p:spPr>
            <a:xfrm>
              <a:off x="6490362" y="2431461"/>
              <a:ext cx="4228027" cy="5818855"/>
            </a:xfrm>
            <a:prstGeom prst="roundRect">
              <a:avLst>
                <a:gd name="adj" fmla="val 11601"/>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ounded Rectangle 10">
              <a:extLst>
                <a:ext uri="{FF2B5EF4-FFF2-40B4-BE49-F238E27FC236}">
                  <a16:creationId xmlns:a16="http://schemas.microsoft.com/office/drawing/2014/main" id="{7BE9DD61-DC50-1492-2349-A8DACEB03C91}"/>
                </a:ext>
              </a:extLst>
            </p:cNvPr>
            <p:cNvSpPr/>
            <p:nvPr/>
          </p:nvSpPr>
          <p:spPr>
            <a:xfrm>
              <a:off x="8235633" y="2697605"/>
              <a:ext cx="737485" cy="135941"/>
            </a:xfrm>
            <a:prstGeom prst="roundRect">
              <a:avLst>
                <a:gd name="adj" fmla="val 11601"/>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id="{BE14ECEF-BA0D-8690-2D9C-69FFA6DE8E5E}"/>
                </a:ext>
              </a:extLst>
            </p:cNvPr>
            <p:cNvGrpSpPr/>
            <p:nvPr/>
          </p:nvGrpSpPr>
          <p:grpSpPr>
            <a:xfrm>
              <a:off x="6699072" y="4876847"/>
              <a:ext cx="808096" cy="808095"/>
              <a:chOff x="6758663" y="4864864"/>
              <a:chExt cx="808096" cy="808095"/>
            </a:xfrm>
          </p:grpSpPr>
          <p:sp>
            <p:nvSpPr>
              <p:cNvPr id="34" name="Oval 33">
                <a:extLst>
                  <a:ext uri="{FF2B5EF4-FFF2-40B4-BE49-F238E27FC236}">
                    <a16:creationId xmlns:a16="http://schemas.microsoft.com/office/drawing/2014/main" id="{33580367-08B6-00B3-A755-C06B7DD8F150}"/>
                  </a:ext>
                </a:extLst>
              </p:cNvPr>
              <p:cNvSpPr/>
              <p:nvPr/>
            </p:nvSpPr>
            <p:spPr>
              <a:xfrm>
                <a:off x="6758663" y="4864864"/>
                <a:ext cx="808096" cy="808095"/>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8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p:txBody>
          </p:sp>
          <p:sp>
            <p:nvSpPr>
              <p:cNvPr id="35" name="TextBox 34">
                <a:extLst>
                  <a:ext uri="{FF2B5EF4-FFF2-40B4-BE49-F238E27FC236}">
                    <a16:creationId xmlns:a16="http://schemas.microsoft.com/office/drawing/2014/main" id="{7909B3E8-161C-1765-7972-A2E40B32D1C0}"/>
                  </a:ext>
                </a:extLst>
              </p:cNvPr>
              <p:cNvSpPr txBox="1"/>
              <p:nvPr/>
            </p:nvSpPr>
            <p:spPr>
              <a:xfrm>
                <a:off x="6812059" y="5003558"/>
                <a:ext cx="701301" cy="575541"/>
              </a:xfrm>
              <a:prstGeom prst="rect">
                <a:avLst/>
              </a:prstGeom>
              <a:noFill/>
              <a:ln>
                <a:noFill/>
              </a:ln>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tx1">
                        <a:lumMod val="50000"/>
                        <a:lumOff val="50000"/>
                      </a:schemeClr>
                    </a:solidFill>
                    <a:effectLst/>
                    <a:uLnTx/>
                    <a:uFillTx/>
                    <a:ea typeface="+mn-ea"/>
                    <a:cs typeface="+mn-cs"/>
                  </a:rPr>
                  <a:t>AC</a:t>
                </a:r>
              </a:p>
            </p:txBody>
          </p:sp>
        </p:grpSp>
        <p:grpSp>
          <p:nvGrpSpPr>
            <p:cNvPr id="13" name="Group 12">
              <a:extLst>
                <a:ext uri="{FF2B5EF4-FFF2-40B4-BE49-F238E27FC236}">
                  <a16:creationId xmlns:a16="http://schemas.microsoft.com/office/drawing/2014/main" id="{873948E9-B829-ED1A-02DA-2DD7AE7FFB5D}"/>
                </a:ext>
              </a:extLst>
            </p:cNvPr>
            <p:cNvGrpSpPr/>
            <p:nvPr/>
          </p:nvGrpSpPr>
          <p:grpSpPr>
            <a:xfrm>
              <a:off x="7705215" y="4876847"/>
              <a:ext cx="808096" cy="808095"/>
              <a:chOff x="6717884" y="4864864"/>
              <a:chExt cx="808096" cy="808095"/>
            </a:xfrm>
          </p:grpSpPr>
          <p:sp>
            <p:nvSpPr>
              <p:cNvPr id="32" name="Oval 31">
                <a:extLst>
                  <a:ext uri="{FF2B5EF4-FFF2-40B4-BE49-F238E27FC236}">
                    <a16:creationId xmlns:a16="http://schemas.microsoft.com/office/drawing/2014/main" id="{36736C90-1981-818A-D083-05D592140F2F}"/>
                  </a:ext>
                </a:extLst>
              </p:cNvPr>
              <p:cNvSpPr/>
              <p:nvPr/>
            </p:nvSpPr>
            <p:spPr>
              <a:xfrm>
                <a:off x="6717884" y="4864864"/>
                <a:ext cx="808096" cy="808095"/>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8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p:txBody>
          </p:sp>
          <p:sp>
            <p:nvSpPr>
              <p:cNvPr id="33" name="TextBox 32">
                <a:extLst>
                  <a:ext uri="{FF2B5EF4-FFF2-40B4-BE49-F238E27FC236}">
                    <a16:creationId xmlns:a16="http://schemas.microsoft.com/office/drawing/2014/main" id="{2E456285-307B-4C49-1155-401D5D531B99}"/>
                  </a:ext>
                </a:extLst>
              </p:cNvPr>
              <p:cNvSpPr txBox="1"/>
              <p:nvPr/>
            </p:nvSpPr>
            <p:spPr>
              <a:xfrm>
                <a:off x="6780552" y="5003558"/>
                <a:ext cx="682751" cy="575541"/>
              </a:xfrm>
              <a:prstGeom prst="rect">
                <a:avLst/>
              </a:prstGeom>
              <a:noFill/>
              <a:ln>
                <a:noFill/>
              </a:ln>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tx1">
                        <a:lumMod val="50000"/>
                        <a:lumOff val="50000"/>
                      </a:schemeClr>
                    </a:solidFill>
                    <a:effectLst/>
                    <a:uLnTx/>
                    <a:uFillTx/>
                    <a:ea typeface="+mn-ea"/>
                    <a:cs typeface="+mn-cs"/>
                  </a:rPr>
                  <a:t>+/-</a:t>
                </a:r>
              </a:p>
            </p:txBody>
          </p:sp>
        </p:grpSp>
        <p:grpSp>
          <p:nvGrpSpPr>
            <p:cNvPr id="14" name="Group 13">
              <a:extLst>
                <a:ext uri="{FF2B5EF4-FFF2-40B4-BE49-F238E27FC236}">
                  <a16:creationId xmlns:a16="http://schemas.microsoft.com/office/drawing/2014/main" id="{21AA3153-B910-0DA2-52B8-5CD75360E0E3}"/>
                </a:ext>
              </a:extLst>
            </p:cNvPr>
            <p:cNvGrpSpPr/>
            <p:nvPr/>
          </p:nvGrpSpPr>
          <p:grpSpPr>
            <a:xfrm>
              <a:off x="8711358" y="4876847"/>
              <a:ext cx="808096" cy="808095"/>
              <a:chOff x="6677105" y="4864864"/>
              <a:chExt cx="808096" cy="808095"/>
            </a:xfrm>
          </p:grpSpPr>
          <p:sp>
            <p:nvSpPr>
              <p:cNvPr id="30" name="Oval 29">
                <a:extLst>
                  <a:ext uri="{FF2B5EF4-FFF2-40B4-BE49-F238E27FC236}">
                    <a16:creationId xmlns:a16="http://schemas.microsoft.com/office/drawing/2014/main" id="{20176B5C-037F-8C79-EBB0-974887CDCCD9}"/>
                  </a:ext>
                </a:extLst>
              </p:cNvPr>
              <p:cNvSpPr/>
              <p:nvPr/>
            </p:nvSpPr>
            <p:spPr>
              <a:xfrm>
                <a:off x="6677105" y="4864864"/>
                <a:ext cx="808096" cy="808095"/>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8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p:txBody>
          </p:sp>
          <p:sp>
            <p:nvSpPr>
              <p:cNvPr id="31" name="TextBox 30">
                <a:extLst>
                  <a:ext uri="{FF2B5EF4-FFF2-40B4-BE49-F238E27FC236}">
                    <a16:creationId xmlns:a16="http://schemas.microsoft.com/office/drawing/2014/main" id="{3FF87008-E8B6-24EF-0F57-2C24558EED93}"/>
                  </a:ext>
                </a:extLst>
              </p:cNvPr>
              <p:cNvSpPr txBox="1"/>
              <p:nvPr/>
            </p:nvSpPr>
            <p:spPr>
              <a:xfrm>
                <a:off x="6816480" y="5003558"/>
                <a:ext cx="529343" cy="575541"/>
              </a:xfrm>
              <a:prstGeom prst="rect">
                <a:avLst/>
              </a:prstGeom>
              <a:noFill/>
              <a:ln>
                <a:noFill/>
              </a:ln>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tx1">
                        <a:lumMod val="50000"/>
                        <a:lumOff val="50000"/>
                      </a:schemeClr>
                    </a:solidFill>
                    <a:effectLst/>
                    <a:uLnTx/>
                    <a:uFillTx/>
                    <a:ea typeface="+mn-ea"/>
                    <a:cs typeface="+mn-cs"/>
                  </a:rPr>
                  <a:t>%</a:t>
                </a:r>
              </a:p>
            </p:txBody>
          </p:sp>
        </p:grpSp>
        <p:grpSp>
          <p:nvGrpSpPr>
            <p:cNvPr id="15" name="Group 14">
              <a:extLst>
                <a:ext uri="{FF2B5EF4-FFF2-40B4-BE49-F238E27FC236}">
                  <a16:creationId xmlns:a16="http://schemas.microsoft.com/office/drawing/2014/main" id="{8FD40CF9-8C72-17F4-1460-8D25FB95E591}"/>
                </a:ext>
              </a:extLst>
            </p:cNvPr>
            <p:cNvGrpSpPr/>
            <p:nvPr/>
          </p:nvGrpSpPr>
          <p:grpSpPr>
            <a:xfrm>
              <a:off x="9717501" y="4857987"/>
              <a:ext cx="808096" cy="856542"/>
              <a:chOff x="6636326" y="4846004"/>
              <a:chExt cx="808096" cy="856542"/>
            </a:xfrm>
          </p:grpSpPr>
          <p:sp>
            <p:nvSpPr>
              <p:cNvPr id="28" name="Oval 27">
                <a:extLst>
                  <a:ext uri="{FF2B5EF4-FFF2-40B4-BE49-F238E27FC236}">
                    <a16:creationId xmlns:a16="http://schemas.microsoft.com/office/drawing/2014/main" id="{B2F354DF-A15E-507D-71F5-5623AE0B9FD1}"/>
                  </a:ext>
                </a:extLst>
              </p:cNvPr>
              <p:cNvSpPr/>
              <p:nvPr/>
            </p:nvSpPr>
            <p:spPr>
              <a:xfrm>
                <a:off x="6636326" y="4864864"/>
                <a:ext cx="808096" cy="8080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8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9" name="TextBox 28">
                <a:extLst>
                  <a:ext uri="{FF2B5EF4-FFF2-40B4-BE49-F238E27FC236}">
                    <a16:creationId xmlns:a16="http://schemas.microsoft.com/office/drawing/2014/main" id="{C3A6AEA1-AFD3-1ECF-0D12-E77EE3DDC9FC}"/>
                  </a:ext>
                </a:extLst>
              </p:cNvPr>
              <p:cNvSpPr txBox="1"/>
              <p:nvPr/>
            </p:nvSpPr>
            <p:spPr>
              <a:xfrm>
                <a:off x="6772591" y="4846004"/>
                <a:ext cx="555124" cy="856542"/>
              </a:xfrm>
              <a:prstGeom prst="rect">
                <a:avLst/>
              </a:prstGeom>
              <a:noFill/>
              <a:ln>
                <a:no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chemeClr val="accent4">
                        <a:lumMod val="40000"/>
                        <a:lumOff val="60000"/>
                      </a:schemeClr>
                    </a:solidFill>
                    <a:effectLst/>
                    <a:uLnTx/>
                    <a:uFillTx/>
                    <a:ea typeface="+mn-ea"/>
                    <a:cs typeface="+mn-cs"/>
                  </a:rPr>
                  <a:t>÷</a:t>
                </a:r>
              </a:p>
            </p:txBody>
          </p:sp>
        </p:grpSp>
        <p:grpSp>
          <p:nvGrpSpPr>
            <p:cNvPr id="16" name="Group 15">
              <a:extLst>
                <a:ext uri="{FF2B5EF4-FFF2-40B4-BE49-F238E27FC236}">
                  <a16:creationId xmlns:a16="http://schemas.microsoft.com/office/drawing/2014/main" id="{3E30FB1E-D430-0B23-BDAB-41206806FCAB}"/>
                </a:ext>
              </a:extLst>
            </p:cNvPr>
            <p:cNvGrpSpPr/>
            <p:nvPr/>
          </p:nvGrpSpPr>
          <p:grpSpPr>
            <a:xfrm>
              <a:off x="6699072" y="5937021"/>
              <a:ext cx="808096" cy="808095"/>
              <a:chOff x="6758663" y="4864864"/>
              <a:chExt cx="808096" cy="808095"/>
            </a:xfrm>
            <a:solidFill>
              <a:schemeClr val="tx1">
                <a:lumMod val="65000"/>
                <a:lumOff val="35000"/>
              </a:schemeClr>
            </a:solidFill>
          </p:grpSpPr>
          <p:sp>
            <p:nvSpPr>
              <p:cNvPr id="26" name="Oval 25">
                <a:extLst>
                  <a:ext uri="{FF2B5EF4-FFF2-40B4-BE49-F238E27FC236}">
                    <a16:creationId xmlns:a16="http://schemas.microsoft.com/office/drawing/2014/main" id="{D474E6BC-417E-F85C-7501-7DCA2AA2411D}"/>
                  </a:ext>
                </a:extLst>
              </p:cNvPr>
              <p:cNvSpPr/>
              <p:nvPr/>
            </p:nvSpPr>
            <p:spPr>
              <a:xfrm>
                <a:off x="6758663" y="4864864"/>
                <a:ext cx="808096" cy="80809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8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TextBox 26">
                <a:extLst>
                  <a:ext uri="{FF2B5EF4-FFF2-40B4-BE49-F238E27FC236}">
                    <a16:creationId xmlns:a16="http://schemas.microsoft.com/office/drawing/2014/main" id="{0FAFB6AF-35CD-1C81-474F-AFA0B544E1EB}"/>
                  </a:ext>
                </a:extLst>
              </p:cNvPr>
              <p:cNvSpPr txBox="1"/>
              <p:nvPr/>
            </p:nvSpPr>
            <p:spPr>
              <a:xfrm>
                <a:off x="6951092" y="5003558"/>
                <a:ext cx="423229" cy="558615"/>
              </a:xfrm>
              <a:prstGeom prst="rect">
                <a:avLst/>
              </a:prstGeom>
              <a:grpFill/>
              <a:ln>
                <a:noFill/>
              </a:ln>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bg1">
                        <a:lumMod val="65000"/>
                      </a:schemeClr>
                    </a:solidFill>
                    <a:effectLst/>
                    <a:uLnTx/>
                    <a:uFillTx/>
                    <a:ea typeface="+mn-ea"/>
                    <a:cs typeface="+mn-cs"/>
                  </a:rPr>
                  <a:t>7</a:t>
                </a:r>
              </a:p>
            </p:txBody>
          </p:sp>
        </p:grpSp>
        <p:grpSp>
          <p:nvGrpSpPr>
            <p:cNvPr id="17" name="Group 16">
              <a:extLst>
                <a:ext uri="{FF2B5EF4-FFF2-40B4-BE49-F238E27FC236}">
                  <a16:creationId xmlns:a16="http://schemas.microsoft.com/office/drawing/2014/main" id="{DCF6F44A-799C-3743-B76A-92E1AE456F1C}"/>
                </a:ext>
              </a:extLst>
            </p:cNvPr>
            <p:cNvGrpSpPr/>
            <p:nvPr/>
          </p:nvGrpSpPr>
          <p:grpSpPr>
            <a:xfrm>
              <a:off x="7705215" y="5937021"/>
              <a:ext cx="808096" cy="808095"/>
              <a:chOff x="6717884" y="4864864"/>
              <a:chExt cx="808096" cy="808095"/>
            </a:xfrm>
            <a:solidFill>
              <a:schemeClr val="tx1">
                <a:lumMod val="65000"/>
                <a:lumOff val="35000"/>
              </a:schemeClr>
            </a:solidFill>
          </p:grpSpPr>
          <p:sp>
            <p:nvSpPr>
              <p:cNvPr id="24" name="Oval 23">
                <a:extLst>
                  <a:ext uri="{FF2B5EF4-FFF2-40B4-BE49-F238E27FC236}">
                    <a16:creationId xmlns:a16="http://schemas.microsoft.com/office/drawing/2014/main" id="{C0F00531-9685-9117-527B-314077BCFDB1}"/>
                  </a:ext>
                </a:extLst>
              </p:cNvPr>
              <p:cNvSpPr/>
              <p:nvPr/>
            </p:nvSpPr>
            <p:spPr>
              <a:xfrm>
                <a:off x="6717884" y="4864864"/>
                <a:ext cx="808096" cy="80809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8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TextBox 24">
                <a:extLst>
                  <a:ext uri="{FF2B5EF4-FFF2-40B4-BE49-F238E27FC236}">
                    <a16:creationId xmlns:a16="http://schemas.microsoft.com/office/drawing/2014/main" id="{40924D01-56FC-C8C0-B7A2-4E1004D225F3}"/>
                  </a:ext>
                </a:extLst>
              </p:cNvPr>
              <p:cNvSpPr txBox="1"/>
              <p:nvPr/>
            </p:nvSpPr>
            <p:spPr>
              <a:xfrm>
                <a:off x="6910314" y="5003558"/>
                <a:ext cx="423229" cy="558615"/>
              </a:xfrm>
              <a:prstGeom prst="rect">
                <a:avLst/>
              </a:prstGeom>
              <a:grpFill/>
              <a:ln>
                <a:noFill/>
              </a:ln>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bg1">
                        <a:lumMod val="65000"/>
                      </a:schemeClr>
                    </a:solidFill>
                    <a:effectLst/>
                    <a:uLnTx/>
                    <a:uFillTx/>
                    <a:ea typeface="+mn-ea"/>
                    <a:cs typeface="+mn-cs"/>
                  </a:rPr>
                  <a:t>8</a:t>
                </a:r>
              </a:p>
            </p:txBody>
          </p:sp>
        </p:grpSp>
        <p:grpSp>
          <p:nvGrpSpPr>
            <p:cNvPr id="18" name="Group 17">
              <a:extLst>
                <a:ext uri="{FF2B5EF4-FFF2-40B4-BE49-F238E27FC236}">
                  <a16:creationId xmlns:a16="http://schemas.microsoft.com/office/drawing/2014/main" id="{151929EE-F670-C7D3-8CE7-AFD1D4A59A51}"/>
                </a:ext>
              </a:extLst>
            </p:cNvPr>
            <p:cNvGrpSpPr/>
            <p:nvPr/>
          </p:nvGrpSpPr>
          <p:grpSpPr>
            <a:xfrm>
              <a:off x="8711358" y="5937021"/>
              <a:ext cx="808096" cy="808095"/>
              <a:chOff x="6677105" y="4864864"/>
              <a:chExt cx="808096" cy="808095"/>
            </a:xfrm>
            <a:solidFill>
              <a:schemeClr val="tx1">
                <a:lumMod val="65000"/>
                <a:lumOff val="35000"/>
              </a:schemeClr>
            </a:solidFill>
          </p:grpSpPr>
          <p:sp>
            <p:nvSpPr>
              <p:cNvPr id="22" name="Oval 21">
                <a:extLst>
                  <a:ext uri="{FF2B5EF4-FFF2-40B4-BE49-F238E27FC236}">
                    <a16:creationId xmlns:a16="http://schemas.microsoft.com/office/drawing/2014/main" id="{3DD83EC9-1525-6F5D-293A-B48F0CD9136B}"/>
                  </a:ext>
                </a:extLst>
              </p:cNvPr>
              <p:cNvSpPr/>
              <p:nvPr/>
            </p:nvSpPr>
            <p:spPr>
              <a:xfrm>
                <a:off x="6677105" y="4864864"/>
                <a:ext cx="808096" cy="80809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8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F8FCABA3-DDC9-B925-CB04-0233624B19BE}"/>
                  </a:ext>
                </a:extLst>
              </p:cNvPr>
              <p:cNvSpPr txBox="1"/>
              <p:nvPr/>
            </p:nvSpPr>
            <p:spPr>
              <a:xfrm>
                <a:off x="6880229" y="5003558"/>
                <a:ext cx="423229" cy="558615"/>
              </a:xfrm>
              <a:prstGeom prst="rect">
                <a:avLst/>
              </a:prstGeom>
              <a:grpFill/>
              <a:ln>
                <a:noFill/>
              </a:ln>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bg1">
                        <a:lumMod val="65000"/>
                      </a:schemeClr>
                    </a:solidFill>
                    <a:effectLst/>
                    <a:uLnTx/>
                    <a:uFillTx/>
                    <a:ea typeface="+mn-ea"/>
                    <a:cs typeface="+mn-cs"/>
                  </a:rPr>
                  <a:t>9</a:t>
                </a:r>
              </a:p>
            </p:txBody>
          </p:sp>
        </p:grpSp>
        <p:grpSp>
          <p:nvGrpSpPr>
            <p:cNvPr id="19" name="Group 18">
              <a:extLst>
                <a:ext uri="{FF2B5EF4-FFF2-40B4-BE49-F238E27FC236}">
                  <a16:creationId xmlns:a16="http://schemas.microsoft.com/office/drawing/2014/main" id="{AE00C4DA-299F-407C-3DFD-FAD8BF06598C}"/>
                </a:ext>
              </a:extLst>
            </p:cNvPr>
            <p:cNvGrpSpPr/>
            <p:nvPr/>
          </p:nvGrpSpPr>
          <p:grpSpPr>
            <a:xfrm>
              <a:off x="9717501" y="5927751"/>
              <a:ext cx="808096" cy="856542"/>
              <a:chOff x="6636326" y="4855594"/>
              <a:chExt cx="808096" cy="856542"/>
            </a:xfrm>
          </p:grpSpPr>
          <p:sp>
            <p:nvSpPr>
              <p:cNvPr id="20" name="Oval 19">
                <a:extLst>
                  <a:ext uri="{FF2B5EF4-FFF2-40B4-BE49-F238E27FC236}">
                    <a16:creationId xmlns:a16="http://schemas.microsoft.com/office/drawing/2014/main" id="{B5DF151A-6FEA-86A8-1698-6BB2E2535641}"/>
                  </a:ext>
                </a:extLst>
              </p:cNvPr>
              <p:cNvSpPr/>
              <p:nvPr/>
            </p:nvSpPr>
            <p:spPr>
              <a:xfrm>
                <a:off x="6636326" y="4864864"/>
                <a:ext cx="808096" cy="8080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8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D7F4C792-7ECA-E9FE-EA90-5502DE3E55E2}"/>
                  </a:ext>
                </a:extLst>
              </p:cNvPr>
              <p:cNvSpPr txBox="1"/>
              <p:nvPr/>
            </p:nvSpPr>
            <p:spPr>
              <a:xfrm>
                <a:off x="6772593" y="4855594"/>
                <a:ext cx="555124" cy="856542"/>
              </a:xfrm>
              <a:prstGeom prst="rect">
                <a:avLst/>
              </a:prstGeom>
              <a:noFill/>
              <a:ln>
                <a:no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chemeClr val="accent4">
                        <a:lumMod val="40000"/>
                        <a:lumOff val="60000"/>
                      </a:schemeClr>
                    </a:solidFill>
                    <a:effectLst/>
                    <a:uLnTx/>
                    <a:uFillTx/>
                    <a:ea typeface="+mn-ea"/>
                    <a:cs typeface="+mn-cs"/>
                  </a:rPr>
                  <a:t>×</a:t>
                </a:r>
                <a:endParaRPr kumimoji="0" lang="en-US" sz="3200" b="0" i="0" u="none" strike="noStrike" kern="1200" cap="none" spc="0" normalizeH="0" baseline="0" noProof="0" dirty="0">
                  <a:ln>
                    <a:noFill/>
                  </a:ln>
                  <a:solidFill>
                    <a:schemeClr val="accent4">
                      <a:lumMod val="40000"/>
                      <a:lumOff val="60000"/>
                    </a:schemeClr>
                  </a:solidFill>
                  <a:effectLst/>
                  <a:uLnTx/>
                  <a:uFillTx/>
                  <a:ea typeface="+mn-ea"/>
                  <a:cs typeface="+mn-cs"/>
                </a:endParaRPr>
              </a:p>
            </p:txBody>
          </p:sp>
        </p:grpSp>
      </p:grpSp>
      <p:sp>
        <p:nvSpPr>
          <p:cNvPr id="36" name="Rectangle 35">
            <a:extLst>
              <a:ext uri="{FF2B5EF4-FFF2-40B4-BE49-F238E27FC236}">
                <a16:creationId xmlns:a16="http://schemas.microsoft.com/office/drawing/2014/main" id="{D521A9F0-6066-4143-8EF4-53ED2F7E9C2A}"/>
              </a:ext>
            </a:extLst>
          </p:cNvPr>
          <p:cNvSpPr/>
          <p:nvPr/>
        </p:nvSpPr>
        <p:spPr>
          <a:xfrm>
            <a:off x="3473335" y="3628012"/>
            <a:ext cx="4020368" cy="769441"/>
          </a:xfrm>
          <a:prstGeom prst="rect">
            <a:avLst/>
          </a:prstGeom>
        </p:spPr>
        <p:txBody>
          <a:bodyPr wrap="square" anchor="ctr">
            <a:spAutoFit/>
          </a:bodyPr>
          <a:lstStyle/>
          <a:p>
            <a:pPr marL="0" marR="0" lvl="0" indent="0" algn="r" defTabSz="914400" rtl="0" eaLnBrk="1" fontAlgn="ctr" latinLnBrk="0" hangingPunct="1">
              <a:lnSpc>
                <a:spcPct val="100000"/>
              </a:lnSpc>
              <a:spcBef>
                <a:spcPts val="0"/>
              </a:spcBef>
              <a:spcAft>
                <a:spcPts val="0"/>
              </a:spcAft>
              <a:buClr>
                <a:srgbClr val="00AD85"/>
              </a:buClr>
              <a:buSzPct val="175000"/>
              <a:buFontTx/>
              <a:buNone/>
              <a:tabLst/>
              <a:defRPr/>
            </a:pPr>
            <a:r>
              <a:rPr kumimoji="0" lang="en-US" sz="4400" b="1" i="0" u="none" strike="noStrike" kern="1200" cap="none" spc="0" normalizeH="0" baseline="0" noProof="0" dirty="0">
                <a:ln>
                  <a:noFill/>
                </a:ln>
                <a:solidFill>
                  <a:prstClr val="black">
                    <a:lumMod val="75000"/>
                    <a:lumOff val="25000"/>
                  </a:prstClr>
                </a:solidFill>
                <a:effectLst/>
                <a:uLnTx/>
                <a:uFillTx/>
                <a:ea typeface="+mn-ea"/>
                <a:cs typeface="+mn-cs"/>
              </a:rPr>
              <a:t>$745</a:t>
            </a:r>
            <a:r>
              <a:rPr kumimoji="0" lang="en-US" sz="4400" b="1" i="0" u="none" strike="noStrike" kern="1200" cap="none" spc="-150" normalizeH="0" baseline="0" noProof="0" dirty="0">
                <a:ln>
                  <a:noFill/>
                </a:ln>
                <a:solidFill>
                  <a:prstClr val="black">
                    <a:lumMod val="75000"/>
                    <a:lumOff val="25000"/>
                  </a:prstClr>
                </a:solidFill>
                <a:effectLst/>
                <a:uLnTx/>
                <a:uFillTx/>
                <a:ea typeface="+mn-ea"/>
                <a:cs typeface="+mn-cs"/>
              </a:rPr>
              <a:t>,</a:t>
            </a:r>
            <a:r>
              <a:rPr kumimoji="0" lang="en-US" sz="4400" b="1" i="0" u="none" strike="noStrike" kern="1200" cap="none" spc="0" normalizeH="0" baseline="0" noProof="0" dirty="0">
                <a:ln>
                  <a:noFill/>
                </a:ln>
                <a:solidFill>
                  <a:prstClr val="black">
                    <a:lumMod val="75000"/>
                    <a:lumOff val="25000"/>
                  </a:prstClr>
                </a:solidFill>
                <a:effectLst/>
                <a:uLnTx/>
                <a:uFillTx/>
                <a:ea typeface="+mn-ea"/>
                <a:cs typeface="+mn-cs"/>
              </a:rPr>
              <a:t>179</a:t>
            </a:r>
            <a:endParaRPr kumimoji="0" lang="en-US" sz="4400" b="1" i="0" u="none" strike="noStrike" kern="1200" cap="none" spc="0" normalizeH="0" baseline="0" noProof="0" dirty="0">
              <a:ln>
                <a:noFill/>
              </a:ln>
              <a:solidFill>
                <a:srgbClr val="404040"/>
              </a:solidFill>
              <a:effectLst/>
              <a:uLnTx/>
              <a:uFillTx/>
              <a:ea typeface="+mn-ea"/>
              <a:cs typeface="+mn-cs"/>
            </a:endParaRPr>
          </a:p>
        </p:txBody>
      </p:sp>
      <p:sp>
        <p:nvSpPr>
          <p:cNvPr id="37" name="Rectangle 36">
            <a:extLst>
              <a:ext uri="{FF2B5EF4-FFF2-40B4-BE49-F238E27FC236}">
                <a16:creationId xmlns:a16="http://schemas.microsoft.com/office/drawing/2014/main" id="{1E492A5E-F31D-294D-9A48-06E95E4AFA3C}"/>
              </a:ext>
            </a:extLst>
          </p:cNvPr>
          <p:cNvSpPr/>
          <p:nvPr/>
        </p:nvSpPr>
        <p:spPr>
          <a:xfrm>
            <a:off x="7833230" y="3685640"/>
            <a:ext cx="3882154" cy="923330"/>
          </a:xfrm>
          <a:prstGeom prst="rect">
            <a:avLst/>
          </a:prstGeom>
        </p:spPr>
        <p:txBody>
          <a:bodyPr wrap="square" anchor="ctr">
            <a:spAutoFit/>
          </a:bodyPr>
          <a:lstStyle/>
          <a:p>
            <a:pPr marL="0" marR="0" lvl="0" indent="0" algn="r" defTabSz="914400" rtl="0" eaLnBrk="1" fontAlgn="ctr" latinLnBrk="0" hangingPunct="1">
              <a:lnSpc>
                <a:spcPct val="100000"/>
              </a:lnSpc>
              <a:spcBef>
                <a:spcPts val="0"/>
              </a:spcBef>
              <a:spcAft>
                <a:spcPts val="0"/>
              </a:spcAft>
              <a:buClr>
                <a:srgbClr val="00AD85"/>
              </a:buClr>
              <a:buSzPct val="175000"/>
              <a:buFontTx/>
              <a:buNone/>
              <a:tabLst/>
              <a:defRPr/>
            </a:pPr>
            <a:r>
              <a:rPr kumimoji="0" lang="en-US" sz="5400" b="0" i="0" u="none" strike="noStrike" kern="1200" cap="none" spc="-150" normalizeH="0" baseline="0" noProof="0" dirty="0">
                <a:ln>
                  <a:noFill/>
                </a:ln>
                <a:solidFill>
                  <a:schemeClr val="bg1">
                    <a:lumMod val="95000"/>
                  </a:schemeClr>
                </a:solidFill>
                <a:effectLst/>
                <a:uLnTx/>
                <a:uFillTx/>
                <a:ea typeface="+mn-ea"/>
                <a:cs typeface="+mn-cs"/>
              </a:rPr>
              <a:t>$745,179</a:t>
            </a:r>
          </a:p>
        </p:txBody>
      </p:sp>
      <p:sp>
        <p:nvSpPr>
          <p:cNvPr id="38" name="Rectangle 37">
            <a:extLst>
              <a:ext uri="{FF2B5EF4-FFF2-40B4-BE49-F238E27FC236}">
                <a16:creationId xmlns:a16="http://schemas.microsoft.com/office/drawing/2014/main" id="{BE734E52-14AB-6BD3-A451-4F42F8BA117A}"/>
              </a:ext>
            </a:extLst>
          </p:cNvPr>
          <p:cNvSpPr/>
          <p:nvPr/>
        </p:nvSpPr>
        <p:spPr>
          <a:xfrm>
            <a:off x="3791969" y="4352913"/>
            <a:ext cx="3702749" cy="769441"/>
          </a:xfrm>
          <a:prstGeom prst="rect">
            <a:avLst/>
          </a:prstGeom>
        </p:spPr>
        <p:txBody>
          <a:bodyPr wrap="square" anchor="ctr">
            <a:spAutoFit/>
          </a:bodyPr>
          <a:lstStyle/>
          <a:p>
            <a:pPr marL="0" marR="0" lvl="0" indent="0" algn="r" defTabSz="914400" rtl="0" eaLnBrk="1" fontAlgn="ctr" latinLnBrk="0" hangingPunct="1">
              <a:lnSpc>
                <a:spcPct val="100000"/>
              </a:lnSpc>
              <a:spcBef>
                <a:spcPts val="0"/>
              </a:spcBef>
              <a:spcAft>
                <a:spcPts val="0"/>
              </a:spcAft>
              <a:buClr>
                <a:srgbClr val="00AD85"/>
              </a:buClr>
              <a:buSzPct val="175000"/>
              <a:buFontTx/>
              <a:buNone/>
              <a:tabLst/>
              <a:defRPr/>
            </a:pPr>
            <a:r>
              <a:rPr kumimoji="0" lang="en-US" sz="4400" b="1" i="0" u="none" strike="noStrike" kern="1200" cap="none" spc="0" normalizeH="0" baseline="0" noProof="0" dirty="0">
                <a:ln>
                  <a:noFill/>
                </a:ln>
                <a:solidFill>
                  <a:prstClr val="black">
                    <a:lumMod val="75000"/>
                    <a:lumOff val="25000"/>
                  </a:prstClr>
                </a:solidFill>
                <a:effectLst/>
                <a:uLnTx/>
                <a:uFillTx/>
                <a:ea typeface="+mn-ea"/>
                <a:cs typeface="+mn-cs"/>
              </a:rPr>
              <a:t>$</a:t>
            </a:r>
            <a:r>
              <a:rPr kumimoji="0" lang="en-US" sz="4400" b="1" i="0" u="none" strike="noStrike" kern="1200" cap="none" spc="-300" normalizeH="0" baseline="0" noProof="0" dirty="0">
                <a:ln>
                  <a:noFill/>
                </a:ln>
                <a:solidFill>
                  <a:prstClr val="black">
                    <a:lumMod val="75000"/>
                    <a:lumOff val="25000"/>
                  </a:prstClr>
                </a:solidFill>
                <a:effectLst/>
                <a:uLnTx/>
                <a:uFillTx/>
                <a:ea typeface="+mn-ea"/>
                <a:cs typeface="+mn-cs"/>
              </a:rPr>
              <a:t>1,</a:t>
            </a:r>
            <a:r>
              <a:rPr kumimoji="0" lang="en-US" sz="4400" b="1" i="0" u="none" strike="noStrike" kern="1200" cap="none" spc="0" normalizeH="0" baseline="0" noProof="0" dirty="0">
                <a:ln>
                  <a:noFill/>
                </a:ln>
                <a:solidFill>
                  <a:prstClr val="black">
                    <a:lumMod val="75000"/>
                    <a:lumOff val="25000"/>
                  </a:prstClr>
                </a:solidFill>
                <a:effectLst/>
                <a:uLnTx/>
                <a:uFillTx/>
                <a:ea typeface="+mn-ea"/>
                <a:cs typeface="+mn-cs"/>
              </a:rPr>
              <a:t>130,243</a:t>
            </a:r>
            <a:endParaRPr kumimoji="0" lang="en-US" sz="4400" b="1" i="0" u="none" strike="noStrike" kern="1200" cap="none" spc="0" normalizeH="0" baseline="0" noProof="0" dirty="0">
              <a:ln>
                <a:noFill/>
              </a:ln>
              <a:solidFill>
                <a:srgbClr val="404040"/>
              </a:solidFill>
              <a:effectLst/>
              <a:uLnTx/>
              <a:uFillTx/>
              <a:ea typeface="+mn-ea"/>
              <a:cs typeface="+mn-cs"/>
            </a:endParaRPr>
          </a:p>
        </p:txBody>
      </p:sp>
      <p:sp>
        <p:nvSpPr>
          <p:cNvPr id="39" name="Rectangle 38">
            <a:extLst>
              <a:ext uri="{FF2B5EF4-FFF2-40B4-BE49-F238E27FC236}">
                <a16:creationId xmlns:a16="http://schemas.microsoft.com/office/drawing/2014/main" id="{1A3A398C-B602-A114-2CA9-6E0DB2B1BD78}"/>
              </a:ext>
            </a:extLst>
          </p:cNvPr>
          <p:cNvSpPr/>
          <p:nvPr/>
        </p:nvSpPr>
        <p:spPr>
          <a:xfrm>
            <a:off x="7833230" y="3666046"/>
            <a:ext cx="3882154" cy="923330"/>
          </a:xfrm>
          <a:prstGeom prst="rect">
            <a:avLst/>
          </a:prstGeom>
        </p:spPr>
        <p:txBody>
          <a:bodyPr wrap="square" anchor="ctr">
            <a:spAutoFit/>
          </a:bodyPr>
          <a:lstStyle/>
          <a:p>
            <a:pPr marL="0" marR="0" lvl="0" indent="0" algn="r" defTabSz="914400" rtl="0" eaLnBrk="1" fontAlgn="ctr" latinLnBrk="0" hangingPunct="1">
              <a:lnSpc>
                <a:spcPct val="100000"/>
              </a:lnSpc>
              <a:spcBef>
                <a:spcPts val="0"/>
              </a:spcBef>
              <a:spcAft>
                <a:spcPts val="0"/>
              </a:spcAft>
              <a:buClr>
                <a:srgbClr val="00AD85"/>
              </a:buClr>
              <a:buSzPct val="175000"/>
              <a:buFontTx/>
              <a:buNone/>
              <a:tabLst/>
              <a:defRPr/>
            </a:pPr>
            <a:r>
              <a:rPr kumimoji="0" lang="en-US" sz="5400" b="0" i="0" u="none" strike="noStrike" kern="1200" cap="none" spc="-150" normalizeH="0" baseline="0" noProof="0" dirty="0">
                <a:ln>
                  <a:noFill/>
                </a:ln>
                <a:solidFill>
                  <a:schemeClr val="bg1">
                    <a:lumMod val="95000"/>
                  </a:schemeClr>
                </a:solidFill>
                <a:effectLst/>
                <a:uLnTx/>
                <a:uFillTx/>
                <a:latin typeface="Corbel" panose="020B0503020204020204" pitchFamily="34" charset="0"/>
                <a:ea typeface="+mn-ea"/>
                <a:cs typeface="+mn-cs"/>
              </a:rPr>
              <a:t>10%</a:t>
            </a:r>
          </a:p>
        </p:txBody>
      </p:sp>
      <p:sp>
        <p:nvSpPr>
          <p:cNvPr id="40" name="Rectangle 39">
            <a:extLst>
              <a:ext uri="{FF2B5EF4-FFF2-40B4-BE49-F238E27FC236}">
                <a16:creationId xmlns:a16="http://schemas.microsoft.com/office/drawing/2014/main" id="{81133637-9EDA-C268-21DD-11A944B2E635}"/>
              </a:ext>
            </a:extLst>
          </p:cNvPr>
          <p:cNvSpPr/>
          <p:nvPr/>
        </p:nvSpPr>
        <p:spPr>
          <a:xfrm>
            <a:off x="7833230" y="3676650"/>
            <a:ext cx="3882154" cy="923330"/>
          </a:xfrm>
          <a:prstGeom prst="rect">
            <a:avLst/>
          </a:prstGeom>
        </p:spPr>
        <p:txBody>
          <a:bodyPr wrap="square" anchor="ctr">
            <a:spAutoFit/>
          </a:bodyPr>
          <a:lstStyle/>
          <a:p>
            <a:pPr marL="0" marR="0" lvl="0" indent="0" algn="r" defTabSz="914400" rtl="0" eaLnBrk="1" fontAlgn="ctr" latinLnBrk="0" hangingPunct="1">
              <a:lnSpc>
                <a:spcPct val="100000"/>
              </a:lnSpc>
              <a:spcBef>
                <a:spcPts val="0"/>
              </a:spcBef>
              <a:spcAft>
                <a:spcPts val="0"/>
              </a:spcAft>
              <a:buClr>
                <a:srgbClr val="00AD85"/>
              </a:buClr>
              <a:buSzPct val="175000"/>
              <a:buFontTx/>
              <a:buNone/>
              <a:tabLst/>
              <a:defRPr/>
            </a:pPr>
            <a:r>
              <a:rPr kumimoji="0" lang="en-US" sz="5400" b="0" i="0" u="none" strike="noStrike" kern="1200" cap="none" spc="-150" normalizeH="0" baseline="0" noProof="0" dirty="0">
                <a:ln>
                  <a:noFill/>
                </a:ln>
                <a:solidFill>
                  <a:schemeClr val="bg1">
                    <a:lumMod val="95000"/>
                  </a:schemeClr>
                </a:solidFill>
                <a:effectLst/>
                <a:uLnTx/>
                <a:uFillTx/>
                <a:ea typeface="+mn-ea"/>
                <a:cs typeface="+mn-cs"/>
              </a:rPr>
              <a:t>$1,130,243</a:t>
            </a:r>
            <a:endParaRPr kumimoji="0" lang="en-US" sz="4800" b="0" i="0" u="none" strike="noStrike" kern="1200" cap="none" spc="-150" normalizeH="0" baseline="0" noProof="0" dirty="0">
              <a:ln>
                <a:noFill/>
              </a:ln>
              <a:solidFill>
                <a:schemeClr val="bg1">
                  <a:lumMod val="95000"/>
                </a:schemeClr>
              </a:solidFill>
              <a:effectLst/>
              <a:uLnTx/>
              <a:uFillTx/>
              <a:ea typeface="+mn-ea"/>
              <a:cs typeface="+mn-cs"/>
            </a:endParaRPr>
          </a:p>
        </p:txBody>
      </p:sp>
      <p:sp>
        <p:nvSpPr>
          <p:cNvPr id="41" name="Rectangle 40">
            <a:extLst>
              <a:ext uri="{FF2B5EF4-FFF2-40B4-BE49-F238E27FC236}">
                <a16:creationId xmlns:a16="http://schemas.microsoft.com/office/drawing/2014/main" id="{2ACD388E-8339-8E42-869B-8147C811FBDF}"/>
              </a:ext>
            </a:extLst>
          </p:cNvPr>
          <p:cNvSpPr/>
          <p:nvPr/>
        </p:nvSpPr>
        <p:spPr>
          <a:xfrm>
            <a:off x="7695016" y="3659620"/>
            <a:ext cx="4020368" cy="923330"/>
          </a:xfrm>
          <a:prstGeom prst="rect">
            <a:avLst/>
          </a:prstGeom>
        </p:spPr>
        <p:txBody>
          <a:bodyPr wrap="square" anchor="ctr">
            <a:spAutoFit/>
          </a:bodyPr>
          <a:lstStyle/>
          <a:p>
            <a:pPr marL="0" marR="0" lvl="0" indent="0" algn="r" defTabSz="914400" rtl="0" eaLnBrk="1" fontAlgn="ctr" latinLnBrk="0" hangingPunct="1">
              <a:lnSpc>
                <a:spcPct val="100000"/>
              </a:lnSpc>
              <a:spcBef>
                <a:spcPts val="0"/>
              </a:spcBef>
              <a:spcAft>
                <a:spcPts val="0"/>
              </a:spcAft>
              <a:buClr>
                <a:srgbClr val="00AD85"/>
              </a:buClr>
              <a:buSzPct val="175000"/>
              <a:buFontTx/>
              <a:buNone/>
              <a:tabLst/>
              <a:defRPr/>
            </a:pPr>
            <a:r>
              <a:rPr kumimoji="0" lang="en-US" sz="5400" b="0" i="0" u="none" strike="noStrike" kern="1200" cap="none" spc="-150" normalizeH="0" baseline="0" noProof="0" dirty="0">
                <a:ln>
                  <a:noFill/>
                </a:ln>
                <a:solidFill>
                  <a:schemeClr val="bg1">
                    <a:lumMod val="95000"/>
                  </a:schemeClr>
                </a:solidFill>
                <a:effectLst/>
                <a:uLnTx/>
                <a:uFillTx/>
                <a:latin typeface="Corbel" panose="020B0503020204020204" pitchFamily="34" charset="0"/>
                <a:ea typeface="+mn-ea"/>
                <a:cs typeface="+mn-cs"/>
              </a:rPr>
              <a:t>8%</a:t>
            </a:r>
          </a:p>
        </p:txBody>
      </p:sp>
      <p:sp>
        <p:nvSpPr>
          <p:cNvPr id="42" name="Text Placeholder 3">
            <a:extLst>
              <a:ext uri="{FF2B5EF4-FFF2-40B4-BE49-F238E27FC236}">
                <a16:creationId xmlns:a16="http://schemas.microsoft.com/office/drawing/2014/main" id="{145B68EC-ECCC-127B-601A-62E3A12BB614}"/>
              </a:ext>
            </a:extLst>
          </p:cNvPr>
          <p:cNvSpPr txBox="1"/>
          <p:nvPr/>
        </p:nvSpPr>
        <p:spPr>
          <a:xfrm>
            <a:off x="857250" y="5996498"/>
            <a:ext cx="10496550" cy="51665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normAutofit/>
          </a:bodyPr>
          <a:lstStyle>
            <a:lvl1pPr defTabSz="685800">
              <a:lnSpc>
                <a:spcPct val="90000"/>
              </a:lnSpc>
              <a:spcBef>
                <a:spcPts val="700"/>
              </a:spcBef>
              <a:defRPr sz="800" i="1">
                <a:solidFill>
                  <a:srgbClr val="4B4B4B"/>
                </a:solidFill>
              </a:defRPr>
            </a:lvl1pPr>
          </a:lstStyle>
          <a:p>
            <a:pPr marL="0" marR="0" lvl="0" indent="0" algn="l" defTabSz="685800" rtl="0" eaLnBrk="1" fontAlgn="auto" latinLnBrk="0" hangingPunct="1">
              <a:lnSpc>
                <a:spcPct val="90000"/>
              </a:lnSpc>
              <a:spcBef>
                <a:spcPts val="700"/>
              </a:spcBef>
              <a:spcAft>
                <a:spcPts val="0"/>
              </a:spcAft>
              <a:buClrTx/>
              <a:buSzTx/>
              <a:buFontTx/>
              <a:buNone/>
              <a:tabLst/>
              <a:defRPr/>
            </a:pPr>
            <a:r>
              <a:rPr lang="en-US" sz="900" dirty="0">
                <a:solidFill>
                  <a:schemeClr val="tx1">
                    <a:lumMod val="75000"/>
                    <a:lumOff val="25000"/>
                  </a:schemeClr>
                </a:solidFill>
              </a:rPr>
              <a:t>For illustration purposes only. Example calculated with interest compounded monthly.</a:t>
            </a:r>
            <a:endParaRPr kumimoji="0" sz="900" b="0" i="1" u="none" strike="noStrike" kern="1200" cap="none" spc="0" normalizeH="0" baseline="0" noProof="0" dirty="0">
              <a:ln>
                <a:noFill/>
              </a:ln>
              <a:solidFill>
                <a:schemeClr val="tx1">
                  <a:lumMod val="75000"/>
                  <a:lumOff val="25000"/>
                </a:schemeClr>
              </a:solidFill>
              <a:effectLst/>
              <a:uLnTx/>
              <a:uFillTx/>
              <a:ea typeface="+mn-ea"/>
              <a:cs typeface="+mn-cs"/>
            </a:endParaRPr>
          </a:p>
        </p:txBody>
      </p:sp>
      <p:sp>
        <p:nvSpPr>
          <p:cNvPr id="43" name="TextBox 42">
            <a:extLst>
              <a:ext uri="{FF2B5EF4-FFF2-40B4-BE49-F238E27FC236}">
                <a16:creationId xmlns:a16="http://schemas.microsoft.com/office/drawing/2014/main" id="{E3806C17-726E-3C2E-0B94-DDECA1CDBFD8}"/>
              </a:ext>
            </a:extLst>
          </p:cNvPr>
          <p:cNvSpPr txBox="1"/>
          <p:nvPr/>
        </p:nvSpPr>
        <p:spPr>
          <a:xfrm>
            <a:off x="857250" y="487025"/>
            <a:ext cx="11334750" cy="830997"/>
          </a:xfrm>
          <a:prstGeom prst="rect">
            <a:avLst/>
          </a:prstGeom>
          <a:noFill/>
        </p:spPr>
        <p:txBody>
          <a:bodyPr wrap="square" rtlCol="0">
            <a:spAutoFit/>
          </a:bodyPr>
          <a:lstStyle/>
          <a:p>
            <a:pPr rtl="0">
              <a:spcBef>
                <a:spcPts val="0"/>
              </a:spcBef>
              <a:spcAft>
                <a:spcPts val="0"/>
              </a:spcAft>
            </a:pPr>
            <a:r>
              <a:rPr lang="en-US" sz="4800" b="1" u="none" strike="noStrike" dirty="0">
                <a:solidFill>
                  <a:schemeClr val="accent5">
                    <a:lumMod val="75000"/>
                  </a:schemeClr>
                </a:solidFill>
                <a:effectLst/>
                <a:latin typeface="+mj-lt"/>
              </a:rPr>
              <a:t>SAVING YOUR FUTURE</a:t>
            </a:r>
            <a:endParaRPr lang="en-US" sz="4800" b="1" dirty="0">
              <a:solidFill>
                <a:schemeClr val="accent5">
                  <a:lumMod val="75000"/>
                </a:schemeClr>
              </a:solidFill>
              <a:effectLst/>
              <a:latin typeface="+mj-lt"/>
            </a:endParaRPr>
          </a:p>
        </p:txBody>
      </p:sp>
      <p:sp>
        <p:nvSpPr>
          <p:cNvPr id="44" name="Rectangle 43">
            <a:extLst>
              <a:ext uri="{FF2B5EF4-FFF2-40B4-BE49-F238E27FC236}">
                <a16:creationId xmlns:a16="http://schemas.microsoft.com/office/drawing/2014/main" id="{C4F1FB00-30B6-8B48-9790-CDCCDF4368FC}"/>
              </a:ext>
            </a:extLst>
          </p:cNvPr>
          <p:cNvSpPr/>
          <p:nvPr/>
        </p:nvSpPr>
        <p:spPr>
          <a:xfrm>
            <a:off x="838200" y="5607627"/>
            <a:ext cx="10313876" cy="523220"/>
          </a:xfrm>
          <a:prstGeom prst="rect">
            <a:avLst/>
          </a:prstGeom>
        </p:spPr>
        <p:txBody>
          <a:bodyPr wrap="square" anchor="ctr">
            <a:spAutoFit/>
          </a:bodyPr>
          <a:lstStyle/>
          <a:p>
            <a:pPr marL="0" marR="0" lvl="0" indent="0" algn="l" defTabSz="914400" rtl="0" eaLnBrk="1" fontAlgn="ctr" latinLnBrk="0" hangingPunct="1">
              <a:lnSpc>
                <a:spcPct val="100000"/>
              </a:lnSpc>
              <a:spcBef>
                <a:spcPts val="0"/>
              </a:spcBef>
              <a:spcAft>
                <a:spcPts val="0"/>
              </a:spcAft>
              <a:buClr>
                <a:srgbClr val="00AD85"/>
              </a:buClr>
              <a:buSzPct val="175000"/>
              <a:buFontTx/>
              <a:buNone/>
              <a:tabLst/>
              <a:defRPr/>
            </a:pPr>
            <a:r>
              <a:rPr kumimoji="0" lang="en-US" sz="2800" b="1" i="1" u="none" strike="noStrike" kern="1200" cap="none" spc="0" normalizeH="0" baseline="0" noProof="0" dirty="0">
                <a:ln>
                  <a:noFill/>
                </a:ln>
                <a:solidFill>
                  <a:prstClr val="black">
                    <a:lumMod val="75000"/>
                    <a:lumOff val="25000"/>
                  </a:prstClr>
                </a:solidFill>
                <a:effectLst/>
                <a:uLnTx/>
                <a:uFillTx/>
                <a:ea typeface="+mn-ea"/>
                <a:cs typeface="+mn-cs"/>
              </a:rPr>
              <a:t>With</a:t>
            </a:r>
            <a:r>
              <a:rPr kumimoji="0" lang="en-US" sz="2800" b="1" i="1" u="none" strike="noStrike" kern="1200" cap="none" spc="0" normalizeH="0" noProof="0" dirty="0">
                <a:ln>
                  <a:noFill/>
                </a:ln>
                <a:solidFill>
                  <a:prstClr val="black">
                    <a:lumMod val="75000"/>
                    <a:lumOff val="25000"/>
                  </a:prstClr>
                </a:solidFill>
                <a:effectLst/>
                <a:uLnTx/>
                <a:uFillTx/>
                <a:ea typeface="+mn-ea"/>
                <a:cs typeface="+mn-cs"/>
              </a:rPr>
              <a:t> discipline and budgeting, you can do it!</a:t>
            </a:r>
            <a:endParaRPr kumimoji="0" lang="en-US" sz="2400" b="1" i="1" u="none" strike="noStrike" kern="1200" cap="none" spc="0" normalizeH="0" baseline="0" noProof="0" dirty="0">
              <a:ln>
                <a:noFill/>
              </a:ln>
              <a:solidFill>
                <a:prstClr val="black">
                  <a:lumMod val="75000"/>
                  <a:lumOff val="25000"/>
                </a:prstClr>
              </a:solidFill>
              <a:effectLst/>
              <a:uLnTx/>
              <a:uFillTx/>
              <a:ea typeface="+mn-ea"/>
              <a:cs typeface="+mn-cs"/>
            </a:endParaRPr>
          </a:p>
        </p:txBody>
      </p:sp>
    </p:spTree>
    <p:extLst>
      <p:ext uri="{BB962C8B-B14F-4D97-AF65-F5344CB8AC3E}">
        <p14:creationId xmlns:p14="http://schemas.microsoft.com/office/powerpoint/2010/main" val="835786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 presetClass="entr" presetSubtype="0" fill="hold" grpId="1" nodeType="withEffect">
                                  <p:stCondLst>
                                    <p:cond delay="0"/>
                                  </p:stCondLst>
                                  <p:childTnLst>
                                    <p:set>
                                      <p:cBhvr>
                                        <p:cTn id="17" dur="1" fill="hold">
                                          <p:stCondLst>
                                            <p:cond delay="0"/>
                                          </p:stCondLst>
                                        </p:cTn>
                                        <p:tgtEl>
                                          <p:spTgt spid="41"/>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xit" presetSubtype="0" fill="hold" grpId="0" nodeType="clickEffect">
                                  <p:stCondLst>
                                    <p:cond delay="0"/>
                                  </p:stCondLst>
                                  <p:childTnLst>
                                    <p:set>
                                      <p:cBhvr>
                                        <p:cTn id="21" dur="1" fill="hold">
                                          <p:stCondLst>
                                            <p:cond delay="0"/>
                                          </p:stCondLst>
                                        </p:cTn>
                                        <p:tgtEl>
                                          <p:spTgt spid="41"/>
                                        </p:tgtEl>
                                        <p:attrNameLst>
                                          <p:attrName>style.visibility</p:attrName>
                                        </p:attrNameLst>
                                      </p:cBhvr>
                                      <p:to>
                                        <p:strVal val="hidden"/>
                                      </p:to>
                                    </p:set>
                                  </p:childTnLst>
                                </p:cTn>
                              </p:par>
                              <p:par>
                                <p:cTn id="22" presetID="22" presetClass="entr" presetSubtype="2" fill="hold" grpId="0" nodeType="withEffect">
                                  <p:stCondLst>
                                    <p:cond delay="0"/>
                                  </p:stCondLst>
                                  <p:iterate type="lt">
                                    <p:tmPct val="0"/>
                                  </p:iterate>
                                  <p:childTnLst>
                                    <p:set>
                                      <p:cBhvr>
                                        <p:cTn id="23" dur="1" fill="hold">
                                          <p:stCondLst>
                                            <p:cond delay="0"/>
                                          </p:stCondLst>
                                        </p:cTn>
                                        <p:tgtEl>
                                          <p:spTgt spid="37"/>
                                        </p:tgtEl>
                                        <p:attrNameLst>
                                          <p:attrName>style.visibility</p:attrName>
                                        </p:attrNameLst>
                                      </p:cBhvr>
                                      <p:to>
                                        <p:strVal val="visible"/>
                                      </p:to>
                                    </p:set>
                                    <p:animEffect transition="in" filter="wipe(right)">
                                      <p:cBhvr>
                                        <p:cTn id="24" dur="500"/>
                                        <p:tgtEl>
                                          <p:spTgt spid="37"/>
                                        </p:tgtEl>
                                      </p:cBhvr>
                                    </p:animEffect>
                                  </p:childTnLst>
                                </p:cTn>
                              </p:par>
                            </p:childTnLst>
                          </p:cTn>
                        </p:par>
                        <p:par>
                          <p:cTn id="25" fill="hold">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fade">
                                      <p:cBhvr>
                                        <p:cTn id="28" dur="500"/>
                                        <p:tgtEl>
                                          <p:spTgt spid="3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500"/>
                                        <p:tgtEl>
                                          <p:spTgt spid="7"/>
                                        </p:tgtEl>
                                      </p:cBhvr>
                                    </p:animEffect>
                                  </p:childTnLst>
                                </p:cTn>
                              </p:par>
                              <p:par>
                                <p:cTn id="34" presetID="1" presetClass="exit" presetSubtype="0" fill="hold" grpId="1" nodeType="withEffect">
                                  <p:stCondLst>
                                    <p:cond delay="0"/>
                                  </p:stCondLst>
                                  <p:iterate type="lt">
                                    <p:tmAbs val="0"/>
                                  </p:iterate>
                                  <p:childTnLst>
                                    <p:set>
                                      <p:cBhvr>
                                        <p:cTn id="35" dur="1" fill="hold">
                                          <p:stCondLst>
                                            <p:cond delay="0"/>
                                          </p:stCondLst>
                                        </p:cTn>
                                        <p:tgtEl>
                                          <p:spTgt spid="37"/>
                                        </p:tgtEl>
                                        <p:attrNameLst>
                                          <p:attrName>style.visibility</p:attrName>
                                        </p:attrNameLst>
                                      </p:cBhvr>
                                      <p:to>
                                        <p:strVal val="hidden"/>
                                      </p:to>
                                    </p:set>
                                  </p:childTnLst>
                                </p:cTn>
                              </p:par>
                            </p:childTnLst>
                          </p:cTn>
                        </p:par>
                        <p:par>
                          <p:cTn id="36" fill="hold">
                            <p:stCondLst>
                              <p:cond delay="500"/>
                            </p:stCondLst>
                            <p:childTnLst>
                              <p:par>
                                <p:cTn id="37" presetID="1" presetClass="entr" presetSubtype="0"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1" nodeType="clickEffect">
                                  <p:stCondLst>
                                    <p:cond delay="0"/>
                                  </p:stCondLst>
                                  <p:childTnLst>
                                    <p:set>
                                      <p:cBhvr>
                                        <p:cTn id="42" dur="1" fill="hold">
                                          <p:stCondLst>
                                            <p:cond delay="0"/>
                                          </p:stCondLst>
                                        </p:cTn>
                                        <p:tgtEl>
                                          <p:spTgt spid="39"/>
                                        </p:tgtEl>
                                        <p:attrNameLst>
                                          <p:attrName>style.visibility</p:attrName>
                                        </p:attrNameLst>
                                      </p:cBhvr>
                                      <p:to>
                                        <p:strVal val="hidden"/>
                                      </p:to>
                                    </p:set>
                                  </p:childTnLst>
                                </p:cTn>
                              </p:par>
                              <p:par>
                                <p:cTn id="43" presetID="22" presetClass="entr" presetSubtype="2" fill="hold" grpId="0" nodeType="withEffect">
                                  <p:stCondLst>
                                    <p:cond delay="0"/>
                                  </p:stCondLst>
                                  <p:iterate type="lt">
                                    <p:tmPct val="10000"/>
                                  </p:iterate>
                                  <p:childTnLst>
                                    <p:set>
                                      <p:cBhvr>
                                        <p:cTn id="44" dur="1" fill="hold">
                                          <p:stCondLst>
                                            <p:cond delay="0"/>
                                          </p:stCondLst>
                                        </p:cTn>
                                        <p:tgtEl>
                                          <p:spTgt spid="40"/>
                                        </p:tgtEl>
                                        <p:attrNameLst>
                                          <p:attrName>style.visibility</p:attrName>
                                        </p:attrNameLst>
                                      </p:cBhvr>
                                      <p:to>
                                        <p:strVal val="visible"/>
                                      </p:to>
                                    </p:set>
                                    <p:animEffect transition="in" filter="wipe(right)">
                                      <p:cBhvr>
                                        <p:cTn id="45" dur="500"/>
                                        <p:tgtEl>
                                          <p:spTgt spid="40"/>
                                        </p:tgtEl>
                                      </p:cBhvr>
                                    </p:animEffect>
                                  </p:childTnLst>
                                </p:cTn>
                              </p:par>
                            </p:childTnLst>
                          </p:cTn>
                        </p:par>
                        <p:par>
                          <p:cTn id="46" fill="hold">
                            <p:stCondLst>
                              <p:cond delay="950"/>
                            </p:stCondLst>
                            <p:childTnLst>
                              <p:par>
                                <p:cTn id="47" presetID="10" presetClass="entr" presetSubtype="0"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fade">
                                      <p:cBhvr>
                                        <p:cTn id="49" dur="500"/>
                                        <p:tgtEl>
                                          <p:spTgt spid="38"/>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36" grpId="0"/>
      <p:bldP spid="37" grpId="0"/>
      <p:bldP spid="37" grpId="1"/>
      <p:bldP spid="38" grpId="0"/>
      <p:bldP spid="39" grpId="0"/>
      <p:bldP spid="39" grpId="1"/>
      <p:bldP spid="40" grpId="0"/>
      <p:bldP spid="41" grpId="0"/>
      <p:bldP spid="41" grpId="1"/>
      <p:bldP spid="4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ounded Rectangle 32">
            <a:extLst>
              <a:ext uri="{FF2B5EF4-FFF2-40B4-BE49-F238E27FC236}">
                <a16:creationId xmlns:a16="http://schemas.microsoft.com/office/drawing/2014/main" id="{59C9EC8A-8A42-605D-0F40-2AA9D715540D}"/>
              </a:ext>
            </a:extLst>
          </p:cNvPr>
          <p:cNvSpPr/>
          <p:nvPr/>
        </p:nvSpPr>
        <p:spPr>
          <a:xfrm>
            <a:off x="8489092" y="3177222"/>
            <a:ext cx="3436270" cy="2850618"/>
          </a:xfrm>
          <a:prstGeom prst="roundRect">
            <a:avLst>
              <a:gd name="adj" fmla="val 4472"/>
            </a:avLst>
          </a:prstGeom>
          <a:solidFill>
            <a:srgbClr val="7BBF2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A cartoon of a house&#10;&#10;Description automatically generated">
            <a:extLst>
              <a:ext uri="{FF2B5EF4-FFF2-40B4-BE49-F238E27FC236}">
                <a16:creationId xmlns:a16="http://schemas.microsoft.com/office/drawing/2014/main" id="{3891E59A-6366-E781-CA08-FB2FE91D7417}"/>
              </a:ext>
            </a:extLst>
          </p:cNvPr>
          <p:cNvPicPr>
            <a:picLocks noChangeAspect="1"/>
          </p:cNvPicPr>
          <p:nvPr/>
        </p:nvPicPr>
        <p:blipFill>
          <a:blip r:embed="rId3"/>
          <a:stretch>
            <a:fillRect/>
          </a:stretch>
        </p:blipFill>
        <p:spPr>
          <a:xfrm>
            <a:off x="9002221" y="1408453"/>
            <a:ext cx="2724178" cy="2076070"/>
          </a:xfrm>
          <a:prstGeom prst="rect">
            <a:avLst/>
          </a:prstGeom>
        </p:spPr>
      </p:pic>
      <p:sp>
        <p:nvSpPr>
          <p:cNvPr id="4" name="TextBox 3">
            <a:extLst>
              <a:ext uri="{FF2B5EF4-FFF2-40B4-BE49-F238E27FC236}">
                <a16:creationId xmlns:a16="http://schemas.microsoft.com/office/drawing/2014/main" id="{1A8A53A7-736B-0249-1167-FE9165CBE49D}"/>
              </a:ext>
            </a:extLst>
          </p:cNvPr>
          <p:cNvSpPr txBox="1"/>
          <p:nvPr/>
        </p:nvSpPr>
        <p:spPr>
          <a:xfrm>
            <a:off x="857250" y="487025"/>
            <a:ext cx="11334750" cy="830997"/>
          </a:xfrm>
          <a:prstGeom prst="rect">
            <a:avLst/>
          </a:prstGeom>
          <a:noFill/>
        </p:spPr>
        <p:txBody>
          <a:bodyPr wrap="square" rtlCol="0">
            <a:spAutoFit/>
          </a:bodyPr>
          <a:lstStyle/>
          <a:p>
            <a:pPr rtl="0">
              <a:spcBef>
                <a:spcPts val="0"/>
              </a:spcBef>
              <a:spcAft>
                <a:spcPts val="0"/>
              </a:spcAft>
            </a:pPr>
            <a:r>
              <a:rPr lang="en-US" sz="4800" b="1" u="none" strike="noStrike" dirty="0">
                <a:solidFill>
                  <a:schemeClr val="accent5">
                    <a:lumMod val="75000"/>
                  </a:schemeClr>
                </a:solidFill>
                <a:effectLst/>
                <a:latin typeface="+mj-lt"/>
              </a:rPr>
              <a:t>INFLATION: THE SILENT KILLER</a:t>
            </a:r>
            <a:endParaRPr lang="en-US" sz="4800" b="1" dirty="0">
              <a:solidFill>
                <a:schemeClr val="accent5">
                  <a:lumMod val="75000"/>
                </a:schemeClr>
              </a:solidFill>
              <a:effectLst/>
              <a:latin typeface="+mj-lt"/>
            </a:endParaRPr>
          </a:p>
        </p:txBody>
      </p:sp>
      <p:grpSp>
        <p:nvGrpSpPr>
          <p:cNvPr id="3" name="Group 2">
            <a:extLst>
              <a:ext uri="{FF2B5EF4-FFF2-40B4-BE49-F238E27FC236}">
                <a16:creationId xmlns:a16="http://schemas.microsoft.com/office/drawing/2014/main" id="{F7B0EBB6-D08C-6D62-EBB0-63CF87C54681}"/>
              </a:ext>
            </a:extLst>
          </p:cNvPr>
          <p:cNvGrpSpPr/>
          <p:nvPr/>
        </p:nvGrpSpPr>
        <p:grpSpPr>
          <a:xfrm>
            <a:off x="638641" y="1318022"/>
            <a:ext cx="7677095" cy="2309983"/>
            <a:chOff x="685563" y="1911781"/>
            <a:chExt cx="7677095" cy="2309983"/>
          </a:xfrm>
        </p:grpSpPr>
        <p:sp>
          <p:nvSpPr>
            <p:cNvPr id="9" name="Rectangle 8">
              <a:extLst>
                <a:ext uri="{FF2B5EF4-FFF2-40B4-BE49-F238E27FC236}">
                  <a16:creationId xmlns:a16="http://schemas.microsoft.com/office/drawing/2014/main" id="{9830D96D-F7BC-2F8E-402D-9457AA091636}"/>
                </a:ext>
              </a:extLst>
            </p:cNvPr>
            <p:cNvSpPr/>
            <p:nvPr/>
          </p:nvSpPr>
          <p:spPr>
            <a:xfrm>
              <a:off x="1014586" y="1911781"/>
              <a:ext cx="7147650" cy="2309983"/>
            </a:xfrm>
            <a:prstGeom prst="rect">
              <a:avLst/>
            </a:prstGeom>
            <a:solidFill>
              <a:schemeClr val="bg2">
                <a:lumMod val="20000"/>
                <a:lumOff val="8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10" name="TextBox 9">
              <a:extLst>
                <a:ext uri="{FF2B5EF4-FFF2-40B4-BE49-F238E27FC236}">
                  <a16:creationId xmlns:a16="http://schemas.microsoft.com/office/drawing/2014/main" id="{949C45C9-52EE-5CC2-4322-3D558EB3539D}"/>
                </a:ext>
              </a:extLst>
            </p:cNvPr>
            <p:cNvSpPr txBox="1"/>
            <p:nvPr/>
          </p:nvSpPr>
          <p:spPr>
            <a:xfrm>
              <a:off x="685563" y="1949556"/>
              <a:ext cx="7677095" cy="400110"/>
            </a:xfrm>
            <a:prstGeom prst="rect">
              <a:avLst/>
            </a:prstGeom>
            <a:noFill/>
          </p:spPr>
          <p:txBody>
            <a:bodyPr wrap="square" rtlCol="0">
              <a:spAutoFit/>
            </a:bodyPr>
            <a:lstStyle/>
            <a:p>
              <a:pPr algn="ctr"/>
              <a:r>
                <a:rPr lang="en-US" sz="2000" b="1" dirty="0">
                  <a:solidFill>
                    <a:schemeClr val="tx1">
                      <a:lumMod val="75000"/>
                      <a:lumOff val="25000"/>
                    </a:schemeClr>
                  </a:solidFill>
                </a:rPr>
                <a:t>AVERAGE COST OF LIVING</a:t>
              </a:r>
              <a:endParaRPr lang="en-US" sz="2000" baseline="30000" dirty="0">
                <a:solidFill>
                  <a:schemeClr val="tx1">
                    <a:lumMod val="75000"/>
                    <a:lumOff val="25000"/>
                  </a:schemeClr>
                </a:solidFill>
              </a:endParaRPr>
            </a:p>
          </p:txBody>
        </p:sp>
        <p:sp>
          <p:nvSpPr>
            <p:cNvPr id="11" name="TextBox 10">
              <a:extLst>
                <a:ext uri="{FF2B5EF4-FFF2-40B4-BE49-F238E27FC236}">
                  <a16:creationId xmlns:a16="http://schemas.microsoft.com/office/drawing/2014/main" id="{1FDD2886-E9A2-4B83-D831-4B7E76C27FE9}"/>
                </a:ext>
              </a:extLst>
            </p:cNvPr>
            <p:cNvSpPr txBox="1"/>
            <p:nvPr/>
          </p:nvSpPr>
          <p:spPr>
            <a:xfrm>
              <a:off x="3398285" y="2318773"/>
              <a:ext cx="2085474" cy="400110"/>
            </a:xfrm>
            <a:prstGeom prst="rect">
              <a:avLst/>
            </a:prstGeom>
            <a:noFill/>
          </p:spPr>
          <p:txBody>
            <a:bodyPr wrap="square" rtlCol="0">
              <a:spAutoFit/>
            </a:bodyPr>
            <a:lstStyle/>
            <a:p>
              <a:r>
                <a:rPr lang="en-US" sz="2000" b="1" dirty="0">
                  <a:solidFill>
                    <a:schemeClr val="tx1">
                      <a:lumMod val="75000"/>
                      <a:lumOff val="25000"/>
                    </a:schemeClr>
                  </a:solidFill>
                </a:rPr>
                <a:t>The 70</a:t>
              </a:r>
              <a:r>
                <a:rPr lang="en-US" sz="1600" b="1" dirty="0">
                  <a:solidFill>
                    <a:schemeClr val="tx1">
                      <a:lumMod val="75000"/>
                      <a:lumOff val="25000"/>
                    </a:schemeClr>
                  </a:solidFill>
                </a:rPr>
                <a:t>s</a:t>
              </a:r>
              <a:endParaRPr lang="en-US" baseline="30000" dirty="0">
                <a:solidFill>
                  <a:schemeClr val="tx1">
                    <a:lumMod val="75000"/>
                    <a:lumOff val="25000"/>
                  </a:schemeClr>
                </a:solidFill>
              </a:endParaRPr>
            </a:p>
          </p:txBody>
        </p:sp>
        <p:sp>
          <p:nvSpPr>
            <p:cNvPr id="12" name="TextBox 11">
              <a:extLst>
                <a:ext uri="{FF2B5EF4-FFF2-40B4-BE49-F238E27FC236}">
                  <a16:creationId xmlns:a16="http://schemas.microsoft.com/office/drawing/2014/main" id="{DD1641A4-6EC7-64B6-E1FA-278FB9F0BBD2}"/>
                </a:ext>
              </a:extLst>
            </p:cNvPr>
            <p:cNvSpPr txBox="1"/>
            <p:nvPr/>
          </p:nvSpPr>
          <p:spPr>
            <a:xfrm>
              <a:off x="4967308" y="2318773"/>
              <a:ext cx="2085474" cy="400110"/>
            </a:xfrm>
            <a:prstGeom prst="rect">
              <a:avLst/>
            </a:prstGeom>
            <a:noFill/>
          </p:spPr>
          <p:txBody>
            <a:bodyPr wrap="square" rtlCol="0">
              <a:spAutoFit/>
            </a:bodyPr>
            <a:lstStyle/>
            <a:p>
              <a:r>
                <a:rPr lang="en-US" sz="2000" b="1" dirty="0">
                  <a:solidFill>
                    <a:schemeClr val="tx1">
                      <a:lumMod val="75000"/>
                      <a:lumOff val="25000"/>
                    </a:schemeClr>
                  </a:solidFill>
                </a:rPr>
                <a:t>The 90</a:t>
              </a:r>
              <a:r>
                <a:rPr lang="en-US" sz="1600" b="1" dirty="0">
                  <a:solidFill>
                    <a:schemeClr val="tx1">
                      <a:lumMod val="75000"/>
                      <a:lumOff val="25000"/>
                    </a:schemeClr>
                  </a:solidFill>
                </a:rPr>
                <a:t>s</a:t>
              </a:r>
              <a:endParaRPr lang="en-US" sz="2000" baseline="30000" dirty="0">
                <a:solidFill>
                  <a:schemeClr val="tx1">
                    <a:lumMod val="75000"/>
                    <a:lumOff val="25000"/>
                  </a:schemeClr>
                </a:solidFill>
              </a:endParaRPr>
            </a:p>
          </p:txBody>
        </p:sp>
        <p:sp>
          <p:nvSpPr>
            <p:cNvPr id="13" name="TextBox 12">
              <a:extLst>
                <a:ext uri="{FF2B5EF4-FFF2-40B4-BE49-F238E27FC236}">
                  <a16:creationId xmlns:a16="http://schemas.microsoft.com/office/drawing/2014/main" id="{4430961C-C003-155C-D019-911044FD1992}"/>
                </a:ext>
              </a:extLst>
            </p:cNvPr>
            <p:cNvSpPr txBox="1"/>
            <p:nvPr/>
          </p:nvSpPr>
          <p:spPr>
            <a:xfrm>
              <a:off x="6672139" y="2318773"/>
              <a:ext cx="1463339" cy="400110"/>
            </a:xfrm>
            <a:prstGeom prst="rect">
              <a:avLst/>
            </a:prstGeom>
            <a:noFill/>
          </p:spPr>
          <p:txBody>
            <a:bodyPr wrap="square" rtlCol="0">
              <a:spAutoFit/>
            </a:bodyPr>
            <a:lstStyle/>
            <a:p>
              <a:r>
                <a:rPr lang="en-US" sz="2000" b="1" dirty="0">
                  <a:solidFill>
                    <a:schemeClr val="tx1">
                      <a:lumMod val="75000"/>
                      <a:lumOff val="25000"/>
                    </a:schemeClr>
                  </a:solidFill>
                </a:rPr>
                <a:t>TODAY</a:t>
              </a:r>
              <a:endParaRPr lang="en-US" sz="2000" baseline="30000" dirty="0">
                <a:solidFill>
                  <a:schemeClr val="tx1">
                    <a:lumMod val="75000"/>
                    <a:lumOff val="25000"/>
                  </a:schemeClr>
                </a:solidFill>
              </a:endParaRPr>
            </a:p>
          </p:txBody>
        </p:sp>
        <p:sp>
          <p:nvSpPr>
            <p:cNvPr id="14" name="TextBox 13">
              <a:extLst>
                <a:ext uri="{FF2B5EF4-FFF2-40B4-BE49-F238E27FC236}">
                  <a16:creationId xmlns:a16="http://schemas.microsoft.com/office/drawing/2014/main" id="{45F31CFF-7E81-318C-2D89-CA93BFDDA9C7}"/>
                </a:ext>
              </a:extLst>
            </p:cNvPr>
            <p:cNvSpPr txBox="1"/>
            <p:nvPr/>
          </p:nvSpPr>
          <p:spPr>
            <a:xfrm>
              <a:off x="1357658" y="2669494"/>
              <a:ext cx="2381675" cy="400110"/>
            </a:xfrm>
            <a:prstGeom prst="rect">
              <a:avLst/>
            </a:prstGeom>
            <a:noFill/>
          </p:spPr>
          <p:txBody>
            <a:bodyPr wrap="square" rtlCol="0">
              <a:spAutoFit/>
            </a:bodyPr>
            <a:lstStyle/>
            <a:p>
              <a:r>
                <a:rPr lang="en-US" sz="2000" dirty="0">
                  <a:solidFill>
                    <a:schemeClr val="tx1">
                      <a:lumMod val="75000"/>
                      <a:lumOff val="25000"/>
                    </a:schemeClr>
                  </a:solidFill>
                </a:rPr>
                <a:t>New Home</a:t>
              </a:r>
              <a:r>
                <a:rPr lang="en-US" sz="1200" baseline="30000" dirty="0">
                  <a:solidFill>
                    <a:prstClr val="black">
                      <a:lumMod val="75000"/>
                      <a:lumOff val="25000"/>
                    </a:prstClr>
                  </a:solidFill>
                </a:rPr>
                <a:t> 2</a:t>
              </a:r>
              <a:endParaRPr lang="en-US" sz="2000" baseline="30000" dirty="0">
                <a:solidFill>
                  <a:schemeClr val="tx1">
                    <a:lumMod val="75000"/>
                    <a:lumOff val="25000"/>
                  </a:schemeClr>
                </a:solidFill>
              </a:endParaRPr>
            </a:p>
          </p:txBody>
        </p:sp>
        <p:sp>
          <p:nvSpPr>
            <p:cNvPr id="15" name="TextBox 14">
              <a:extLst>
                <a:ext uri="{FF2B5EF4-FFF2-40B4-BE49-F238E27FC236}">
                  <a16:creationId xmlns:a16="http://schemas.microsoft.com/office/drawing/2014/main" id="{02F7F83E-9272-3413-D848-AF85AC5397A3}"/>
                </a:ext>
              </a:extLst>
            </p:cNvPr>
            <p:cNvSpPr txBox="1"/>
            <p:nvPr/>
          </p:nvSpPr>
          <p:spPr>
            <a:xfrm>
              <a:off x="1357659" y="3008012"/>
              <a:ext cx="2085474" cy="400110"/>
            </a:xfrm>
            <a:prstGeom prst="rect">
              <a:avLst/>
            </a:prstGeom>
            <a:noFill/>
          </p:spPr>
          <p:txBody>
            <a:bodyPr wrap="square" rtlCol="0">
              <a:spAutoFit/>
            </a:bodyPr>
            <a:lstStyle/>
            <a:p>
              <a:r>
                <a:rPr lang="en-US" sz="2000" dirty="0">
                  <a:solidFill>
                    <a:schemeClr val="tx1">
                      <a:lumMod val="75000"/>
                      <a:lumOff val="25000"/>
                    </a:schemeClr>
                  </a:solidFill>
                </a:rPr>
                <a:t>Gallon of Gas</a:t>
              </a:r>
              <a:r>
                <a:rPr lang="en-US" sz="1200" baseline="30000" dirty="0">
                  <a:solidFill>
                    <a:schemeClr val="tx1">
                      <a:lumMod val="75000"/>
                      <a:lumOff val="25000"/>
                    </a:schemeClr>
                  </a:solidFill>
                </a:rPr>
                <a:t> 3</a:t>
              </a:r>
              <a:endParaRPr lang="en-US" sz="2000" baseline="30000" dirty="0">
                <a:solidFill>
                  <a:schemeClr val="tx1">
                    <a:lumMod val="75000"/>
                    <a:lumOff val="25000"/>
                  </a:schemeClr>
                </a:solidFill>
              </a:endParaRPr>
            </a:p>
          </p:txBody>
        </p:sp>
        <p:sp>
          <p:nvSpPr>
            <p:cNvPr id="16" name="TextBox 15">
              <a:extLst>
                <a:ext uri="{FF2B5EF4-FFF2-40B4-BE49-F238E27FC236}">
                  <a16:creationId xmlns:a16="http://schemas.microsoft.com/office/drawing/2014/main" id="{5E11B3B5-407B-B2C1-EC96-0B8722857BF4}"/>
                </a:ext>
              </a:extLst>
            </p:cNvPr>
            <p:cNvSpPr txBox="1"/>
            <p:nvPr/>
          </p:nvSpPr>
          <p:spPr>
            <a:xfrm>
              <a:off x="1357659" y="3370871"/>
              <a:ext cx="2797164" cy="400110"/>
            </a:xfrm>
            <a:prstGeom prst="rect">
              <a:avLst/>
            </a:prstGeom>
            <a:noFill/>
          </p:spPr>
          <p:txBody>
            <a:bodyPr wrap="square" rtlCol="0">
              <a:spAutoFit/>
            </a:bodyPr>
            <a:lstStyle/>
            <a:p>
              <a:r>
                <a:rPr lang="en-US" sz="2000" dirty="0">
                  <a:solidFill>
                    <a:schemeClr val="tx1">
                      <a:lumMod val="75000"/>
                      <a:lumOff val="25000"/>
                    </a:schemeClr>
                  </a:solidFill>
                </a:rPr>
                <a:t>Loaf of Bread</a:t>
              </a:r>
              <a:r>
                <a:rPr lang="en-US" sz="1200" baseline="30000" dirty="0">
                  <a:solidFill>
                    <a:prstClr val="black">
                      <a:lumMod val="75000"/>
                      <a:lumOff val="25000"/>
                    </a:prstClr>
                  </a:solidFill>
                </a:rPr>
                <a:t> 4</a:t>
              </a:r>
              <a:endParaRPr lang="en-US" sz="2000" baseline="30000" dirty="0">
                <a:solidFill>
                  <a:schemeClr val="tx1">
                    <a:lumMod val="75000"/>
                    <a:lumOff val="25000"/>
                  </a:schemeClr>
                </a:solidFill>
              </a:endParaRPr>
            </a:p>
          </p:txBody>
        </p:sp>
        <p:sp>
          <p:nvSpPr>
            <p:cNvPr id="17" name="TextBox 16">
              <a:extLst>
                <a:ext uri="{FF2B5EF4-FFF2-40B4-BE49-F238E27FC236}">
                  <a16:creationId xmlns:a16="http://schemas.microsoft.com/office/drawing/2014/main" id="{AAE06D16-2EC9-EED1-BA84-BA09A3A15530}"/>
                </a:ext>
              </a:extLst>
            </p:cNvPr>
            <p:cNvSpPr txBox="1"/>
            <p:nvPr/>
          </p:nvSpPr>
          <p:spPr>
            <a:xfrm>
              <a:off x="1357659" y="3723097"/>
              <a:ext cx="2085474" cy="400110"/>
            </a:xfrm>
            <a:prstGeom prst="rect">
              <a:avLst/>
            </a:prstGeom>
            <a:noFill/>
          </p:spPr>
          <p:txBody>
            <a:bodyPr wrap="square" rtlCol="0">
              <a:spAutoFit/>
            </a:bodyPr>
            <a:lstStyle/>
            <a:p>
              <a:r>
                <a:rPr lang="en-US" sz="2000" dirty="0">
                  <a:solidFill>
                    <a:schemeClr val="tx1">
                      <a:lumMod val="75000"/>
                      <a:lumOff val="25000"/>
                    </a:schemeClr>
                  </a:solidFill>
                </a:rPr>
                <a:t>Wages</a:t>
              </a:r>
              <a:r>
                <a:rPr lang="en-US" sz="1200" baseline="30000" dirty="0">
                  <a:solidFill>
                    <a:prstClr val="black">
                      <a:lumMod val="75000"/>
                      <a:lumOff val="25000"/>
                    </a:prstClr>
                  </a:solidFill>
                </a:rPr>
                <a:t> 5</a:t>
              </a:r>
              <a:endParaRPr lang="en-US" sz="2000" baseline="30000" dirty="0">
                <a:solidFill>
                  <a:schemeClr val="tx1">
                    <a:lumMod val="75000"/>
                    <a:lumOff val="25000"/>
                  </a:schemeClr>
                </a:solidFill>
              </a:endParaRPr>
            </a:p>
          </p:txBody>
        </p:sp>
      </p:grpSp>
      <p:sp>
        <p:nvSpPr>
          <p:cNvPr id="19" name="TextBox 18">
            <a:extLst>
              <a:ext uri="{FF2B5EF4-FFF2-40B4-BE49-F238E27FC236}">
                <a16:creationId xmlns:a16="http://schemas.microsoft.com/office/drawing/2014/main" id="{5854770D-466F-D5E1-A981-99291E0AD879}"/>
              </a:ext>
            </a:extLst>
          </p:cNvPr>
          <p:cNvSpPr txBox="1"/>
          <p:nvPr/>
        </p:nvSpPr>
        <p:spPr>
          <a:xfrm>
            <a:off x="3351363" y="2077252"/>
            <a:ext cx="2085474" cy="400110"/>
          </a:xfrm>
          <a:prstGeom prst="rect">
            <a:avLst/>
          </a:prstGeom>
          <a:noFill/>
        </p:spPr>
        <p:txBody>
          <a:bodyPr wrap="square" rtlCol="0">
            <a:spAutoFit/>
          </a:bodyPr>
          <a:lstStyle/>
          <a:p>
            <a:r>
              <a:rPr lang="en-US" sz="2000" dirty="0">
                <a:solidFill>
                  <a:schemeClr val="tx1">
                    <a:lumMod val="75000"/>
                    <a:lumOff val="25000"/>
                  </a:schemeClr>
                </a:solidFill>
              </a:rPr>
              <a:t>$23,400</a:t>
            </a:r>
            <a:endParaRPr lang="en-US" sz="2000" baseline="30000" dirty="0">
              <a:solidFill>
                <a:schemeClr val="tx1">
                  <a:lumMod val="75000"/>
                  <a:lumOff val="25000"/>
                </a:schemeClr>
              </a:solidFill>
            </a:endParaRPr>
          </a:p>
        </p:txBody>
      </p:sp>
      <p:sp>
        <p:nvSpPr>
          <p:cNvPr id="20" name="TextBox 19">
            <a:extLst>
              <a:ext uri="{FF2B5EF4-FFF2-40B4-BE49-F238E27FC236}">
                <a16:creationId xmlns:a16="http://schemas.microsoft.com/office/drawing/2014/main" id="{875444C8-3747-2A36-AA03-2FD61A7B7720}"/>
              </a:ext>
            </a:extLst>
          </p:cNvPr>
          <p:cNvSpPr txBox="1"/>
          <p:nvPr/>
        </p:nvSpPr>
        <p:spPr>
          <a:xfrm>
            <a:off x="4920386" y="2077252"/>
            <a:ext cx="2085474" cy="400110"/>
          </a:xfrm>
          <a:prstGeom prst="rect">
            <a:avLst/>
          </a:prstGeom>
          <a:noFill/>
        </p:spPr>
        <p:txBody>
          <a:bodyPr wrap="square" rtlCol="0">
            <a:spAutoFit/>
          </a:bodyPr>
          <a:lstStyle/>
          <a:p>
            <a:r>
              <a:rPr lang="en-US" sz="2000" dirty="0">
                <a:solidFill>
                  <a:schemeClr val="tx1">
                    <a:lumMod val="75000"/>
                    <a:lumOff val="25000"/>
                  </a:schemeClr>
                </a:solidFill>
              </a:rPr>
              <a:t>$123,000</a:t>
            </a:r>
            <a:endParaRPr lang="en-US" sz="2000" baseline="30000" dirty="0">
              <a:solidFill>
                <a:schemeClr val="tx1">
                  <a:lumMod val="75000"/>
                  <a:lumOff val="25000"/>
                </a:schemeClr>
              </a:solidFill>
            </a:endParaRPr>
          </a:p>
        </p:txBody>
      </p:sp>
      <p:sp>
        <p:nvSpPr>
          <p:cNvPr id="21" name="TextBox 20">
            <a:extLst>
              <a:ext uri="{FF2B5EF4-FFF2-40B4-BE49-F238E27FC236}">
                <a16:creationId xmlns:a16="http://schemas.microsoft.com/office/drawing/2014/main" id="{5CA2B14E-2A9F-F901-1C6B-4CF00FE00A50}"/>
              </a:ext>
            </a:extLst>
          </p:cNvPr>
          <p:cNvSpPr txBox="1"/>
          <p:nvPr/>
        </p:nvSpPr>
        <p:spPr>
          <a:xfrm>
            <a:off x="6625217" y="2077252"/>
            <a:ext cx="1490097" cy="400110"/>
          </a:xfrm>
          <a:prstGeom prst="rect">
            <a:avLst/>
          </a:prstGeom>
          <a:noFill/>
        </p:spPr>
        <p:txBody>
          <a:bodyPr wrap="square" rtlCol="0">
            <a:spAutoFit/>
          </a:bodyPr>
          <a:lstStyle/>
          <a:p>
            <a:r>
              <a:rPr lang="en-US" sz="2000" dirty="0">
                <a:solidFill>
                  <a:schemeClr val="tx1">
                    <a:lumMod val="75000"/>
                    <a:lumOff val="25000"/>
                  </a:schemeClr>
                </a:solidFill>
              </a:rPr>
              <a:t>$535,800</a:t>
            </a:r>
            <a:endParaRPr lang="en-US" sz="2000" baseline="30000" dirty="0">
              <a:solidFill>
                <a:schemeClr val="tx1">
                  <a:lumMod val="75000"/>
                  <a:lumOff val="25000"/>
                </a:schemeClr>
              </a:solidFill>
            </a:endParaRPr>
          </a:p>
        </p:txBody>
      </p:sp>
      <p:sp>
        <p:nvSpPr>
          <p:cNvPr id="22" name="TextBox 21">
            <a:extLst>
              <a:ext uri="{FF2B5EF4-FFF2-40B4-BE49-F238E27FC236}">
                <a16:creationId xmlns:a16="http://schemas.microsoft.com/office/drawing/2014/main" id="{3B10162B-5021-2D0C-B5C3-4339FD581BF4}"/>
              </a:ext>
            </a:extLst>
          </p:cNvPr>
          <p:cNvSpPr txBox="1"/>
          <p:nvPr/>
        </p:nvSpPr>
        <p:spPr>
          <a:xfrm>
            <a:off x="3351363" y="2415770"/>
            <a:ext cx="2085474" cy="400110"/>
          </a:xfrm>
          <a:prstGeom prst="rect">
            <a:avLst/>
          </a:prstGeom>
          <a:noFill/>
        </p:spPr>
        <p:txBody>
          <a:bodyPr wrap="square" rtlCol="0">
            <a:spAutoFit/>
          </a:bodyPr>
          <a:lstStyle/>
          <a:p>
            <a:r>
              <a:rPr lang="en-US" sz="2000" dirty="0">
                <a:solidFill>
                  <a:schemeClr val="tx1">
                    <a:lumMod val="75000"/>
                    <a:lumOff val="25000"/>
                  </a:schemeClr>
                </a:solidFill>
              </a:rPr>
              <a:t>$0.36</a:t>
            </a:r>
            <a:endParaRPr lang="en-US" sz="2000" baseline="30000" dirty="0">
              <a:solidFill>
                <a:schemeClr val="tx1">
                  <a:lumMod val="75000"/>
                  <a:lumOff val="25000"/>
                </a:schemeClr>
              </a:solidFill>
            </a:endParaRPr>
          </a:p>
        </p:txBody>
      </p:sp>
      <p:sp>
        <p:nvSpPr>
          <p:cNvPr id="23" name="TextBox 22">
            <a:extLst>
              <a:ext uri="{FF2B5EF4-FFF2-40B4-BE49-F238E27FC236}">
                <a16:creationId xmlns:a16="http://schemas.microsoft.com/office/drawing/2014/main" id="{09D40729-8DEF-0627-D068-4F3B692A2290}"/>
              </a:ext>
            </a:extLst>
          </p:cNvPr>
          <p:cNvSpPr txBox="1"/>
          <p:nvPr/>
        </p:nvSpPr>
        <p:spPr>
          <a:xfrm>
            <a:off x="4920386" y="2415770"/>
            <a:ext cx="2085474" cy="400110"/>
          </a:xfrm>
          <a:prstGeom prst="rect">
            <a:avLst/>
          </a:prstGeom>
          <a:noFill/>
        </p:spPr>
        <p:txBody>
          <a:bodyPr wrap="square" rtlCol="0">
            <a:spAutoFit/>
          </a:bodyPr>
          <a:lstStyle/>
          <a:p>
            <a:r>
              <a:rPr lang="en-US" sz="2000" dirty="0">
                <a:solidFill>
                  <a:schemeClr val="tx1">
                    <a:lumMod val="75000"/>
                    <a:lumOff val="25000"/>
                  </a:schemeClr>
                </a:solidFill>
              </a:rPr>
              <a:t>$1.34</a:t>
            </a:r>
            <a:endParaRPr lang="en-US" sz="2000" baseline="30000" dirty="0">
              <a:solidFill>
                <a:schemeClr val="tx1">
                  <a:lumMod val="75000"/>
                  <a:lumOff val="25000"/>
                </a:schemeClr>
              </a:solidFill>
            </a:endParaRPr>
          </a:p>
        </p:txBody>
      </p:sp>
      <p:sp>
        <p:nvSpPr>
          <p:cNvPr id="24" name="TextBox 23">
            <a:extLst>
              <a:ext uri="{FF2B5EF4-FFF2-40B4-BE49-F238E27FC236}">
                <a16:creationId xmlns:a16="http://schemas.microsoft.com/office/drawing/2014/main" id="{6B566A4A-5BB2-F2A1-DFE3-4E14C0BDD8D4}"/>
              </a:ext>
            </a:extLst>
          </p:cNvPr>
          <p:cNvSpPr txBox="1"/>
          <p:nvPr/>
        </p:nvSpPr>
        <p:spPr>
          <a:xfrm>
            <a:off x="6625217" y="2415770"/>
            <a:ext cx="1490097" cy="400110"/>
          </a:xfrm>
          <a:prstGeom prst="rect">
            <a:avLst/>
          </a:prstGeom>
          <a:noFill/>
        </p:spPr>
        <p:txBody>
          <a:bodyPr wrap="square" rtlCol="0">
            <a:spAutoFit/>
          </a:bodyPr>
          <a:lstStyle/>
          <a:p>
            <a:r>
              <a:rPr lang="en-US" sz="2000" dirty="0">
                <a:solidFill>
                  <a:schemeClr val="tx1">
                    <a:lumMod val="75000"/>
                    <a:lumOff val="25000"/>
                  </a:schemeClr>
                </a:solidFill>
              </a:rPr>
              <a:t>$3.43</a:t>
            </a:r>
            <a:endParaRPr lang="en-US" sz="1600" baseline="30000" dirty="0">
              <a:solidFill>
                <a:schemeClr val="tx1">
                  <a:lumMod val="75000"/>
                  <a:lumOff val="25000"/>
                </a:schemeClr>
              </a:solidFill>
            </a:endParaRPr>
          </a:p>
        </p:txBody>
      </p:sp>
      <p:sp>
        <p:nvSpPr>
          <p:cNvPr id="25" name="TextBox 24">
            <a:extLst>
              <a:ext uri="{FF2B5EF4-FFF2-40B4-BE49-F238E27FC236}">
                <a16:creationId xmlns:a16="http://schemas.microsoft.com/office/drawing/2014/main" id="{F47E40D7-B36A-27DD-9C4A-645314071D63}"/>
              </a:ext>
            </a:extLst>
          </p:cNvPr>
          <p:cNvSpPr txBox="1"/>
          <p:nvPr/>
        </p:nvSpPr>
        <p:spPr>
          <a:xfrm>
            <a:off x="3351363" y="2767996"/>
            <a:ext cx="2085474" cy="400110"/>
          </a:xfrm>
          <a:prstGeom prst="rect">
            <a:avLst/>
          </a:prstGeom>
          <a:noFill/>
        </p:spPr>
        <p:txBody>
          <a:bodyPr wrap="square" rtlCol="0">
            <a:spAutoFit/>
          </a:bodyPr>
          <a:lstStyle/>
          <a:p>
            <a:r>
              <a:rPr lang="en-US" sz="2000" dirty="0">
                <a:solidFill>
                  <a:schemeClr val="tx1">
                    <a:lumMod val="75000"/>
                    <a:lumOff val="25000"/>
                  </a:schemeClr>
                </a:solidFill>
              </a:rPr>
              <a:t>25 cents</a:t>
            </a:r>
            <a:endParaRPr lang="en-US" sz="2000" baseline="30000" dirty="0">
              <a:solidFill>
                <a:schemeClr val="tx1">
                  <a:lumMod val="75000"/>
                  <a:lumOff val="25000"/>
                </a:schemeClr>
              </a:solidFill>
            </a:endParaRPr>
          </a:p>
        </p:txBody>
      </p:sp>
      <p:sp>
        <p:nvSpPr>
          <p:cNvPr id="26" name="TextBox 25">
            <a:extLst>
              <a:ext uri="{FF2B5EF4-FFF2-40B4-BE49-F238E27FC236}">
                <a16:creationId xmlns:a16="http://schemas.microsoft.com/office/drawing/2014/main" id="{72B7D948-524C-28CA-8272-863EF7157565}"/>
              </a:ext>
            </a:extLst>
          </p:cNvPr>
          <p:cNvSpPr txBox="1"/>
          <p:nvPr/>
        </p:nvSpPr>
        <p:spPr>
          <a:xfrm>
            <a:off x="4920386" y="2767996"/>
            <a:ext cx="2085474" cy="400110"/>
          </a:xfrm>
          <a:prstGeom prst="rect">
            <a:avLst/>
          </a:prstGeom>
          <a:noFill/>
        </p:spPr>
        <p:txBody>
          <a:bodyPr wrap="square" rtlCol="0">
            <a:spAutoFit/>
          </a:bodyPr>
          <a:lstStyle/>
          <a:p>
            <a:r>
              <a:rPr lang="en-US" sz="2000" dirty="0">
                <a:solidFill>
                  <a:schemeClr val="tx1">
                    <a:lumMod val="75000"/>
                    <a:lumOff val="25000"/>
                  </a:schemeClr>
                </a:solidFill>
              </a:rPr>
              <a:t>70 cents</a:t>
            </a:r>
            <a:endParaRPr lang="en-US" sz="2000" baseline="30000" dirty="0">
              <a:solidFill>
                <a:schemeClr val="tx1">
                  <a:lumMod val="75000"/>
                  <a:lumOff val="25000"/>
                </a:schemeClr>
              </a:solidFill>
            </a:endParaRPr>
          </a:p>
        </p:txBody>
      </p:sp>
      <p:sp>
        <p:nvSpPr>
          <p:cNvPr id="27" name="TextBox 26">
            <a:extLst>
              <a:ext uri="{FF2B5EF4-FFF2-40B4-BE49-F238E27FC236}">
                <a16:creationId xmlns:a16="http://schemas.microsoft.com/office/drawing/2014/main" id="{94896FC4-37BE-692C-B954-3DBD8902593F}"/>
              </a:ext>
            </a:extLst>
          </p:cNvPr>
          <p:cNvSpPr txBox="1"/>
          <p:nvPr/>
        </p:nvSpPr>
        <p:spPr>
          <a:xfrm>
            <a:off x="6625217" y="2767996"/>
            <a:ext cx="1490097" cy="400110"/>
          </a:xfrm>
          <a:prstGeom prst="rect">
            <a:avLst/>
          </a:prstGeom>
          <a:noFill/>
        </p:spPr>
        <p:txBody>
          <a:bodyPr wrap="square" rtlCol="0">
            <a:spAutoFit/>
          </a:bodyPr>
          <a:lstStyle/>
          <a:p>
            <a:r>
              <a:rPr lang="en-US" sz="2000" dirty="0">
                <a:solidFill>
                  <a:schemeClr val="tx1">
                    <a:lumMod val="75000"/>
                    <a:lumOff val="25000"/>
                  </a:schemeClr>
                </a:solidFill>
              </a:rPr>
              <a:t>$1.54</a:t>
            </a:r>
            <a:endParaRPr lang="en-US" sz="2000" baseline="30000" dirty="0">
              <a:solidFill>
                <a:schemeClr val="tx1">
                  <a:lumMod val="75000"/>
                  <a:lumOff val="25000"/>
                </a:schemeClr>
              </a:solidFill>
            </a:endParaRPr>
          </a:p>
        </p:txBody>
      </p:sp>
      <p:sp>
        <p:nvSpPr>
          <p:cNvPr id="28" name="TextBox 27">
            <a:extLst>
              <a:ext uri="{FF2B5EF4-FFF2-40B4-BE49-F238E27FC236}">
                <a16:creationId xmlns:a16="http://schemas.microsoft.com/office/drawing/2014/main" id="{9C7174D3-67BA-0FB0-85E3-250EB88FC214}"/>
              </a:ext>
            </a:extLst>
          </p:cNvPr>
          <p:cNvSpPr txBox="1"/>
          <p:nvPr/>
        </p:nvSpPr>
        <p:spPr>
          <a:xfrm>
            <a:off x="3351363" y="3120222"/>
            <a:ext cx="2085474" cy="400110"/>
          </a:xfrm>
          <a:prstGeom prst="rect">
            <a:avLst/>
          </a:prstGeom>
          <a:noFill/>
        </p:spPr>
        <p:txBody>
          <a:bodyPr wrap="square" rtlCol="0">
            <a:spAutoFit/>
          </a:bodyPr>
          <a:lstStyle/>
          <a:p>
            <a:r>
              <a:rPr lang="en-US" sz="2000" dirty="0">
                <a:solidFill>
                  <a:schemeClr val="tx1">
                    <a:lumMod val="75000"/>
                    <a:lumOff val="25000"/>
                  </a:schemeClr>
                </a:solidFill>
              </a:rPr>
              <a:t>$9,350</a:t>
            </a:r>
            <a:endParaRPr lang="en-US" sz="2000" baseline="30000" dirty="0">
              <a:solidFill>
                <a:schemeClr val="tx1">
                  <a:lumMod val="75000"/>
                  <a:lumOff val="25000"/>
                </a:schemeClr>
              </a:solidFill>
            </a:endParaRPr>
          </a:p>
        </p:txBody>
      </p:sp>
      <p:sp>
        <p:nvSpPr>
          <p:cNvPr id="29" name="TextBox 28">
            <a:extLst>
              <a:ext uri="{FF2B5EF4-FFF2-40B4-BE49-F238E27FC236}">
                <a16:creationId xmlns:a16="http://schemas.microsoft.com/office/drawing/2014/main" id="{CC01A40B-30C8-D659-9ED2-43D3A8082408}"/>
              </a:ext>
            </a:extLst>
          </p:cNvPr>
          <p:cNvSpPr txBox="1"/>
          <p:nvPr/>
        </p:nvSpPr>
        <p:spPr>
          <a:xfrm>
            <a:off x="4920386" y="3120222"/>
            <a:ext cx="2085474" cy="400110"/>
          </a:xfrm>
          <a:prstGeom prst="rect">
            <a:avLst/>
          </a:prstGeom>
          <a:noFill/>
        </p:spPr>
        <p:txBody>
          <a:bodyPr wrap="square" rtlCol="0">
            <a:spAutoFit/>
          </a:bodyPr>
          <a:lstStyle/>
          <a:p>
            <a:r>
              <a:rPr lang="en-US" sz="2000" dirty="0">
                <a:solidFill>
                  <a:schemeClr val="tx1">
                    <a:lumMod val="75000"/>
                    <a:lumOff val="25000"/>
                  </a:schemeClr>
                </a:solidFill>
              </a:rPr>
              <a:t>$28,970</a:t>
            </a:r>
            <a:endParaRPr lang="en-US" sz="2000" baseline="30000" dirty="0">
              <a:solidFill>
                <a:schemeClr val="tx1">
                  <a:lumMod val="75000"/>
                  <a:lumOff val="25000"/>
                </a:schemeClr>
              </a:solidFill>
            </a:endParaRPr>
          </a:p>
        </p:txBody>
      </p:sp>
      <p:sp>
        <p:nvSpPr>
          <p:cNvPr id="30" name="TextBox 29">
            <a:extLst>
              <a:ext uri="{FF2B5EF4-FFF2-40B4-BE49-F238E27FC236}">
                <a16:creationId xmlns:a16="http://schemas.microsoft.com/office/drawing/2014/main" id="{99E768D4-B73C-0948-D1FA-E1FEDD25A350}"/>
              </a:ext>
            </a:extLst>
          </p:cNvPr>
          <p:cNvSpPr txBox="1"/>
          <p:nvPr/>
        </p:nvSpPr>
        <p:spPr>
          <a:xfrm>
            <a:off x="6625217" y="3120222"/>
            <a:ext cx="1490097" cy="400110"/>
          </a:xfrm>
          <a:prstGeom prst="rect">
            <a:avLst/>
          </a:prstGeom>
          <a:noFill/>
        </p:spPr>
        <p:txBody>
          <a:bodyPr wrap="square" rtlCol="0">
            <a:spAutoFit/>
          </a:bodyPr>
          <a:lstStyle/>
          <a:p>
            <a:r>
              <a:rPr lang="en-US" sz="2000" dirty="0">
                <a:solidFill>
                  <a:schemeClr val="tx1">
                    <a:lumMod val="75000"/>
                    <a:lumOff val="25000"/>
                  </a:schemeClr>
                </a:solidFill>
              </a:rPr>
              <a:t>$65,470</a:t>
            </a:r>
            <a:endParaRPr lang="en-US" sz="2000" baseline="30000" dirty="0">
              <a:solidFill>
                <a:schemeClr val="tx1">
                  <a:lumMod val="75000"/>
                  <a:lumOff val="25000"/>
                </a:schemeClr>
              </a:solidFill>
            </a:endParaRPr>
          </a:p>
        </p:txBody>
      </p:sp>
      <p:grpSp>
        <p:nvGrpSpPr>
          <p:cNvPr id="41" name="Group 40">
            <a:extLst>
              <a:ext uri="{FF2B5EF4-FFF2-40B4-BE49-F238E27FC236}">
                <a16:creationId xmlns:a16="http://schemas.microsoft.com/office/drawing/2014/main" id="{7E7488C0-C86F-7682-C3F3-BF68BD7F2196}"/>
              </a:ext>
            </a:extLst>
          </p:cNvPr>
          <p:cNvGrpSpPr/>
          <p:nvPr/>
        </p:nvGrpSpPr>
        <p:grpSpPr>
          <a:xfrm>
            <a:off x="639825" y="3625663"/>
            <a:ext cx="7688748" cy="2211611"/>
            <a:chOff x="408047" y="2219955"/>
            <a:chExt cx="7688748" cy="2211611"/>
          </a:xfrm>
        </p:grpSpPr>
        <p:sp>
          <p:nvSpPr>
            <p:cNvPr id="42" name="Rectangle 41">
              <a:extLst>
                <a:ext uri="{FF2B5EF4-FFF2-40B4-BE49-F238E27FC236}">
                  <a16:creationId xmlns:a16="http://schemas.microsoft.com/office/drawing/2014/main" id="{2B2F54F1-ED21-403E-FBB6-ED3DAD53209C}"/>
                </a:ext>
              </a:extLst>
            </p:cNvPr>
            <p:cNvSpPr/>
            <p:nvPr/>
          </p:nvSpPr>
          <p:spPr>
            <a:xfrm>
              <a:off x="735886" y="2219955"/>
              <a:ext cx="7147650" cy="2211611"/>
            </a:xfrm>
            <a:prstGeom prst="rect">
              <a:avLst/>
            </a:prstGeom>
            <a:solidFill>
              <a:schemeClr val="accent5">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A047136A-FE42-606C-C037-8BAE13D1FD4B}"/>
                </a:ext>
              </a:extLst>
            </p:cNvPr>
            <p:cNvSpPr txBox="1"/>
            <p:nvPr/>
          </p:nvSpPr>
          <p:spPr>
            <a:xfrm>
              <a:off x="408047" y="2509514"/>
              <a:ext cx="2499108" cy="615553"/>
            </a:xfrm>
            <a:prstGeom prst="rect">
              <a:avLst/>
            </a:prstGeom>
            <a:noFill/>
          </p:spPr>
          <p:txBody>
            <a:bodyPr wrap="square" rtlCol="0">
              <a:spAutoFit/>
            </a:bodyPr>
            <a:lstStyle/>
            <a:p>
              <a:pPr algn="ctr"/>
              <a:r>
                <a:rPr lang="en-US" b="1" dirty="0">
                  <a:solidFill>
                    <a:schemeClr val="tx1">
                      <a:lumMod val="75000"/>
                      <a:lumOff val="25000"/>
                    </a:schemeClr>
                  </a:solidFill>
                </a:rPr>
                <a:t>Years</a:t>
              </a:r>
              <a:br>
                <a:rPr lang="en-US" b="1" dirty="0">
                  <a:solidFill>
                    <a:schemeClr val="tx1">
                      <a:lumMod val="75000"/>
                      <a:lumOff val="25000"/>
                    </a:schemeClr>
                  </a:solidFill>
                </a:rPr>
              </a:br>
              <a:r>
                <a:rPr lang="en-US" sz="1600" b="1" dirty="0">
                  <a:solidFill>
                    <a:schemeClr val="tx1">
                      <a:lumMod val="75000"/>
                      <a:lumOff val="25000"/>
                    </a:schemeClr>
                  </a:solidFill>
                </a:rPr>
                <a:t>From Now</a:t>
              </a:r>
              <a:endParaRPr lang="en-US" baseline="30000" dirty="0">
                <a:solidFill>
                  <a:schemeClr val="tx1">
                    <a:lumMod val="75000"/>
                    <a:lumOff val="25000"/>
                  </a:schemeClr>
                </a:solidFill>
              </a:endParaRPr>
            </a:p>
          </p:txBody>
        </p:sp>
        <p:sp>
          <p:nvSpPr>
            <p:cNvPr id="44" name="TextBox 43">
              <a:extLst>
                <a:ext uri="{FF2B5EF4-FFF2-40B4-BE49-F238E27FC236}">
                  <a16:creationId xmlns:a16="http://schemas.microsoft.com/office/drawing/2014/main" id="{27DC6848-B137-5179-0853-34746FF48C55}"/>
                </a:ext>
              </a:extLst>
            </p:cNvPr>
            <p:cNvSpPr txBox="1"/>
            <p:nvPr/>
          </p:nvSpPr>
          <p:spPr>
            <a:xfrm>
              <a:off x="2406036" y="2509514"/>
              <a:ext cx="3023921" cy="651995"/>
            </a:xfrm>
            <a:prstGeom prst="rect">
              <a:avLst/>
            </a:prstGeom>
            <a:noFill/>
          </p:spPr>
          <p:txBody>
            <a:bodyPr wrap="square" rtlCol="0">
              <a:noAutofit/>
            </a:bodyPr>
            <a:lstStyle/>
            <a:p>
              <a:pPr algn="ctr"/>
              <a:r>
                <a:rPr lang="en-US" b="1" dirty="0">
                  <a:solidFill>
                    <a:schemeClr val="tx1">
                      <a:lumMod val="75000"/>
                      <a:lumOff val="25000"/>
                    </a:schemeClr>
                  </a:solidFill>
                </a:rPr>
                <a:t>Purchasing Power </a:t>
              </a:r>
              <a:r>
                <a:rPr lang="en-US" sz="1600" b="1" dirty="0">
                  <a:solidFill>
                    <a:schemeClr val="tx1">
                      <a:lumMod val="75000"/>
                      <a:lumOff val="25000"/>
                    </a:schemeClr>
                  </a:solidFill>
                </a:rPr>
                <a:t>Decreases to</a:t>
              </a:r>
              <a:endParaRPr lang="en-US" baseline="30000" dirty="0">
                <a:solidFill>
                  <a:schemeClr val="tx1">
                    <a:lumMod val="75000"/>
                    <a:lumOff val="25000"/>
                  </a:schemeClr>
                </a:solidFill>
              </a:endParaRPr>
            </a:p>
          </p:txBody>
        </p:sp>
        <p:sp>
          <p:nvSpPr>
            <p:cNvPr id="45" name="TextBox 44">
              <a:extLst>
                <a:ext uri="{FF2B5EF4-FFF2-40B4-BE49-F238E27FC236}">
                  <a16:creationId xmlns:a16="http://schemas.microsoft.com/office/drawing/2014/main" id="{08689200-9BB8-B539-2B4C-0BF7FF52EB75}"/>
                </a:ext>
              </a:extLst>
            </p:cNvPr>
            <p:cNvSpPr txBox="1"/>
            <p:nvPr/>
          </p:nvSpPr>
          <p:spPr>
            <a:xfrm>
              <a:off x="4770482" y="2509514"/>
              <a:ext cx="3326313" cy="646331"/>
            </a:xfrm>
            <a:prstGeom prst="rect">
              <a:avLst/>
            </a:prstGeom>
            <a:noFill/>
          </p:spPr>
          <p:txBody>
            <a:bodyPr wrap="square" rtlCol="0">
              <a:noAutofit/>
            </a:bodyPr>
            <a:lstStyle/>
            <a:p>
              <a:pPr algn="ctr"/>
              <a:r>
                <a:rPr lang="en-US" b="1" dirty="0">
                  <a:solidFill>
                    <a:schemeClr val="tx1">
                      <a:lumMod val="75000"/>
                      <a:lumOff val="25000"/>
                    </a:schemeClr>
                  </a:solidFill>
                </a:rPr>
                <a:t>Inflation Increase:</a:t>
              </a:r>
              <a:br>
                <a:rPr lang="en-US" b="1" dirty="0">
                  <a:solidFill>
                    <a:schemeClr val="tx1">
                      <a:lumMod val="75000"/>
                      <a:lumOff val="25000"/>
                    </a:schemeClr>
                  </a:solidFill>
                </a:rPr>
              </a:br>
              <a:r>
                <a:rPr lang="en-US" sz="1600" b="1" dirty="0">
                  <a:solidFill>
                    <a:schemeClr val="tx1">
                      <a:lumMod val="75000"/>
                      <a:lumOff val="25000"/>
                    </a:schemeClr>
                  </a:solidFill>
                </a:rPr>
                <a:t>Amount to Equal $100</a:t>
              </a:r>
              <a:endParaRPr lang="en-US" baseline="30000" dirty="0">
                <a:solidFill>
                  <a:schemeClr val="tx1">
                    <a:lumMod val="75000"/>
                    <a:lumOff val="25000"/>
                  </a:schemeClr>
                </a:solidFill>
              </a:endParaRPr>
            </a:p>
          </p:txBody>
        </p:sp>
      </p:grpSp>
      <p:sp>
        <p:nvSpPr>
          <p:cNvPr id="46" name="TextBox 45">
            <a:extLst>
              <a:ext uri="{FF2B5EF4-FFF2-40B4-BE49-F238E27FC236}">
                <a16:creationId xmlns:a16="http://schemas.microsoft.com/office/drawing/2014/main" id="{E0CC4B64-0926-0B54-2D3F-6201E0F446B7}"/>
              </a:ext>
            </a:extLst>
          </p:cNvPr>
          <p:cNvSpPr txBox="1"/>
          <p:nvPr/>
        </p:nvSpPr>
        <p:spPr>
          <a:xfrm>
            <a:off x="3065164" y="4423134"/>
            <a:ext cx="2085474" cy="400110"/>
          </a:xfrm>
          <a:prstGeom prst="rect">
            <a:avLst/>
          </a:prstGeom>
          <a:noFill/>
        </p:spPr>
        <p:txBody>
          <a:bodyPr wrap="square" rtlCol="0">
            <a:spAutoFit/>
          </a:bodyPr>
          <a:lstStyle/>
          <a:p>
            <a:pPr algn="ctr"/>
            <a:r>
              <a:rPr lang="en-US" sz="2000" dirty="0">
                <a:solidFill>
                  <a:schemeClr val="tx1">
                    <a:lumMod val="75000"/>
                    <a:lumOff val="25000"/>
                  </a:schemeClr>
                </a:solidFill>
              </a:rPr>
              <a:t>$86</a:t>
            </a:r>
            <a:endParaRPr lang="en-US" sz="2000" baseline="30000" dirty="0">
              <a:solidFill>
                <a:schemeClr val="tx1">
                  <a:lumMod val="75000"/>
                  <a:lumOff val="25000"/>
                </a:schemeClr>
              </a:solidFill>
            </a:endParaRPr>
          </a:p>
        </p:txBody>
      </p:sp>
      <p:sp>
        <p:nvSpPr>
          <p:cNvPr id="47" name="TextBox 46">
            <a:extLst>
              <a:ext uri="{FF2B5EF4-FFF2-40B4-BE49-F238E27FC236}">
                <a16:creationId xmlns:a16="http://schemas.microsoft.com/office/drawing/2014/main" id="{5A3BDE66-6E49-31BB-C873-B395254FD61D}"/>
              </a:ext>
            </a:extLst>
          </p:cNvPr>
          <p:cNvSpPr txBox="1"/>
          <p:nvPr/>
        </p:nvSpPr>
        <p:spPr>
          <a:xfrm>
            <a:off x="5588506" y="4423134"/>
            <a:ext cx="2085474" cy="400110"/>
          </a:xfrm>
          <a:prstGeom prst="rect">
            <a:avLst/>
          </a:prstGeom>
          <a:noFill/>
        </p:spPr>
        <p:txBody>
          <a:bodyPr wrap="square" rtlCol="0">
            <a:spAutoFit/>
          </a:bodyPr>
          <a:lstStyle/>
          <a:p>
            <a:pPr algn="ctr"/>
            <a:r>
              <a:rPr lang="en-US" sz="2000" dirty="0">
                <a:solidFill>
                  <a:schemeClr val="tx1">
                    <a:lumMod val="75000"/>
                    <a:lumOff val="25000"/>
                  </a:schemeClr>
                </a:solidFill>
              </a:rPr>
              <a:t>$116</a:t>
            </a:r>
            <a:endParaRPr lang="en-US" sz="2000" baseline="30000" dirty="0">
              <a:solidFill>
                <a:schemeClr val="tx1">
                  <a:lumMod val="75000"/>
                  <a:lumOff val="25000"/>
                </a:schemeClr>
              </a:solidFill>
            </a:endParaRPr>
          </a:p>
        </p:txBody>
      </p:sp>
      <p:grpSp>
        <p:nvGrpSpPr>
          <p:cNvPr id="48" name="Group 47">
            <a:extLst>
              <a:ext uri="{FF2B5EF4-FFF2-40B4-BE49-F238E27FC236}">
                <a16:creationId xmlns:a16="http://schemas.microsoft.com/office/drawing/2014/main" id="{0018AB2F-D706-4637-4CCA-4F02162A7593}"/>
              </a:ext>
            </a:extLst>
          </p:cNvPr>
          <p:cNvGrpSpPr/>
          <p:nvPr/>
        </p:nvGrpSpPr>
        <p:grpSpPr>
          <a:xfrm>
            <a:off x="846642" y="4720633"/>
            <a:ext cx="6827338" cy="400110"/>
            <a:chOff x="673856" y="3516437"/>
            <a:chExt cx="6827338" cy="440121"/>
          </a:xfrm>
        </p:grpSpPr>
        <p:sp>
          <p:nvSpPr>
            <p:cNvPr id="49" name="TextBox 48">
              <a:extLst>
                <a:ext uri="{FF2B5EF4-FFF2-40B4-BE49-F238E27FC236}">
                  <a16:creationId xmlns:a16="http://schemas.microsoft.com/office/drawing/2014/main" id="{93151179-6A79-A3BA-450B-BD9067FC305C}"/>
                </a:ext>
              </a:extLst>
            </p:cNvPr>
            <p:cNvSpPr txBox="1"/>
            <p:nvPr/>
          </p:nvSpPr>
          <p:spPr>
            <a:xfrm>
              <a:off x="673856" y="3516437"/>
              <a:ext cx="2085474" cy="440121"/>
            </a:xfrm>
            <a:prstGeom prst="rect">
              <a:avLst/>
            </a:prstGeom>
            <a:noFill/>
          </p:spPr>
          <p:txBody>
            <a:bodyPr wrap="square" rtlCol="0" anchor="ctr">
              <a:spAutoFit/>
            </a:bodyPr>
            <a:lstStyle/>
            <a:p>
              <a:pPr algn="ctr"/>
              <a:r>
                <a:rPr lang="en-US" sz="2000" dirty="0">
                  <a:solidFill>
                    <a:schemeClr val="tx1">
                      <a:lumMod val="75000"/>
                      <a:lumOff val="25000"/>
                    </a:schemeClr>
                  </a:solidFill>
                </a:rPr>
                <a:t>10</a:t>
              </a:r>
            </a:p>
          </p:txBody>
        </p:sp>
        <p:sp>
          <p:nvSpPr>
            <p:cNvPr id="50" name="TextBox 49">
              <a:extLst>
                <a:ext uri="{FF2B5EF4-FFF2-40B4-BE49-F238E27FC236}">
                  <a16:creationId xmlns:a16="http://schemas.microsoft.com/office/drawing/2014/main" id="{FCCD7E1B-374B-0D44-DE56-869D85C9960C}"/>
                </a:ext>
              </a:extLst>
            </p:cNvPr>
            <p:cNvSpPr txBox="1"/>
            <p:nvPr/>
          </p:nvSpPr>
          <p:spPr>
            <a:xfrm>
              <a:off x="2888607" y="3516437"/>
              <a:ext cx="2085474" cy="440121"/>
            </a:xfrm>
            <a:prstGeom prst="rect">
              <a:avLst/>
            </a:prstGeom>
            <a:noFill/>
          </p:spPr>
          <p:txBody>
            <a:bodyPr wrap="square" rtlCol="0" anchor="ctr">
              <a:spAutoFit/>
            </a:bodyPr>
            <a:lstStyle/>
            <a:p>
              <a:pPr algn="ctr"/>
              <a:r>
                <a:rPr lang="en-US" sz="2000" dirty="0">
                  <a:solidFill>
                    <a:schemeClr val="tx1">
                      <a:lumMod val="75000"/>
                      <a:lumOff val="25000"/>
                    </a:schemeClr>
                  </a:solidFill>
                </a:rPr>
                <a:t>$74</a:t>
              </a:r>
              <a:endParaRPr lang="en-US" sz="2000" baseline="30000" dirty="0">
                <a:solidFill>
                  <a:schemeClr val="tx1">
                    <a:lumMod val="75000"/>
                    <a:lumOff val="25000"/>
                  </a:schemeClr>
                </a:solidFill>
              </a:endParaRPr>
            </a:p>
          </p:txBody>
        </p:sp>
        <p:sp>
          <p:nvSpPr>
            <p:cNvPr id="51" name="TextBox 50">
              <a:extLst>
                <a:ext uri="{FF2B5EF4-FFF2-40B4-BE49-F238E27FC236}">
                  <a16:creationId xmlns:a16="http://schemas.microsoft.com/office/drawing/2014/main" id="{D732DD37-0236-7057-0292-DE91D153F21E}"/>
                </a:ext>
              </a:extLst>
            </p:cNvPr>
            <p:cNvSpPr txBox="1"/>
            <p:nvPr/>
          </p:nvSpPr>
          <p:spPr>
            <a:xfrm>
              <a:off x="5415720" y="3516437"/>
              <a:ext cx="2085474" cy="440121"/>
            </a:xfrm>
            <a:prstGeom prst="rect">
              <a:avLst/>
            </a:prstGeom>
            <a:noFill/>
          </p:spPr>
          <p:txBody>
            <a:bodyPr wrap="square" rtlCol="0" anchor="ctr">
              <a:spAutoFit/>
            </a:bodyPr>
            <a:lstStyle/>
            <a:p>
              <a:pPr algn="ctr"/>
              <a:r>
                <a:rPr lang="en-US" sz="2000" dirty="0">
                  <a:solidFill>
                    <a:schemeClr val="tx1">
                      <a:lumMod val="75000"/>
                      <a:lumOff val="25000"/>
                    </a:schemeClr>
                  </a:solidFill>
                </a:rPr>
                <a:t>$134</a:t>
              </a:r>
              <a:endParaRPr lang="en-US" sz="2000" baseline="30000" dirty="0">
                <a:solidFill>
                  <a:schemeClr val="tx1">
                    <a:lumMod val="75000"/>
                    <a:lumOff val="25000"/>
                  </a:schemeClr>
                </a:solidFill>
              </a:endParaRPr>
            </a:p>
          </p:txBody>
        </p:sp>
      </p:grpSp>
      <p:grpSp>
        <p:nvGrpSpPr>
          <p:cNvPr id="52" name="Group 51">
            <a:extLst>
              <a:ext uri="{FF2B5EF4-FFF2-40B4-BE49-F238E27FC236}">
                <a16:creationId xmlns:a16="http://schemas.microsoft.com/office/drawing/2014/main" id="{6AD09D2B-BCF5-5614-34BB-498FFE46306B}"/>
              </a:ext>
            </a:extLst>
          </p:cNvPr>
          <p:cNvGrpSpPr/>
          <p:nvPr/>
        </p:nvGrpSpPr>
        <p:grpSpPr>
          <a:xfrm>
            <a:off x="846642" y="5007744"/>
            <a:ext cx="6827338" cy="400110"/>
            <a:chOff x="673856" y="3963042"/>
            <a:chExt cx="6827338" cy="440121"/>
          </a:xfrm>
        </p:grpSpPr>
        <p:sp>
          <p:nvSpPr>
            <p:cNvPr id="53" name="TextBox 52">
              <a:extLst>
                <a:ext uri="{FF2B5EF4-FFF2-40B4-BE49-F238E27FC236}">
                  <a16:creationId xmlns:a16="http://schemas.microsoft.com/office/drawing/2014/main" id="{96776280-6863-6AEB-264B-5804295719BC}"/>
                </a:ext>
              </a:extLst>
            </p:cNvPr>
            <p:cNvSpPr txBox="1"/>
            <p:nvPr/>
          </p:nvSpPr>
          <p:spPr>
            <a:xfrm>
              <a:off x="673856" y="3963042"/>
              <a:ext cx="2085474" cy="440121"/>
            </a:xfrm>
            <a:prstGeom prst="rect">
              <a:avLst/>
            </a:prstGeom>
            <a:noFill/>
          </p:spPr>
          <p:txBody>
            <a:bodyPr wrap="square" rtlCol="0" anchor="ctr">
              <a:spAutoFit/>
            </a:bodyPr>
            <a:lstStyle/>
            <a:p>
              <a:pPr algn="ctr"/>
              <a:r>
                <a:rPr lang="en-US" sz="2000" dirty="0">
                  <a:solidFill>
                    <a:schemeClr val="tx1">
                      <a:lumMod val="75000"/>
                      <a:lumOff val="25000"/>
                    </a:schemeClr>
                  </a:solidFill>
                </a:rPr>
                <a:t>15</a:t>
              </a:r>
            </a:p>
          </p:txBody>
        </p:sp>
        <p:sp>
          <p:nvSpPr>
            <p:cNvPr id="54" name="TextBox 53">
              <a:extLst>
                <a:ext uri="{FF2B5EF4-FFF2-40B4-BE49-F238E27FC236}">
                  <a16:creationId xmlns:a16="http://schemas.microsoft.com/office/drawing/2014/main" id="{C36CC12A-6E33-EE39-2FF2-16C2663DAE17}"/>
                </a:ext>
              </a:extLst>
            </p:cNvPr>
            <p:cNvSpPr txBox="1"/>
            <p:nvPr/>
          </p:nvSpPr>
          <p:spPr>
            <a:xfrm>
              <a:off x="2888607" y="3963042"/>
              <a:ext cx="2085474" cy="440121"/>
            </a:xfrm>
            <a:prstGeom prst="rect">
              <a:avLst/>
            </a:prstGeom>
            <a:noFill/>
          </p:spPr>
          <p:txBody>
            <a:bodyPr wrap="square" rtlCol="0" anchor="ctr">
              <a:spAutoFit/>
            </a:bodyPr>
            <a:lstStyle/>
            <a:p>
              <a:pPr algn="ctr"/>
              <a:r>
                <a:rPr lang="en-US" sz="2000" dirty="0">
                  <a:solidFill>
                    <a:schemeClr val="tx1">
                      <a:lumMod val="75000"/>
                      <a:lumOff val="25000"/>
                    </a:schemeClr>
                  </a:solidFill>
                </a:rPr>
                <a:t>$64</a:t>
              </a:r>
              <a:endParaRPr lang="en-US" sz="2000" baseline="30000" dirty="0">
                <a:solidFill>
                  <a:schemeClr val="tx1">
                    <a:lumMod val="75000"/>
                    <a:lumOff val="25000"/>
                  </a:schemeClr>
                </a:solidFill>
              </a:endParaRPr>
            </a:p>
          </p:txBody>
        </p:sp>
        <p:sp>
          <p:nvSpPr>
            <p:cNvPr id="55" name="TextBox 54">
              <a:extLst>
                <a:ext uri="{FF2B5EF4-FFF2-40B4-BE49-F238E27FC236}">
                  <a16:creationId xmlns:a16="http://schemas.microsoft.com/office/drawing/2014/main" id="{258EC509-C9C5-A9C3-BCA6-D9C3E10E3499}"/>
                </a:ext>
              </a:extLst>
            </p:cNvPr>
            <p:cNvSpPr txBox="1"/>
            <p:nvPr/>
          </p:nvSpPr>
          <p:spPr>
            <a:xfrm>
              <a:off x="5415720" y="3963042"/>
              <a:ext cx="2085474" cy="440121"/>
            </a:xfrm>
            <a:prstGeom prst="rect">
              <a:avLst/>
            </a:prstGeom>
            <a:noFill/>
          </p:spPr>
          <p:txBody>
            <a:bodyPr wrap="square" rtlCol="0" anchor="ctr">
              <a:spAutoFit/>
            </a:bodyPr>
            <a:lstStyle/>
            <a:p>
              <a:pPr algn="ctr"/>
              <a:r>
                <a:rPr lang="en-US" sz="2000" dirty="0">
                  <a:solidFill>
                    <a:schemeClr val="tx1">
                      <a:lumMod val="75000"/>
                      <a:lumOff val="25000"/>
                    </a:schemeClr>
                  </a:solidFill>
                </a:rPr>
                <a:t>$156</a:t>
              </a:r>
              <a:endParaRPr lang="en-US" sz="2000" baseline="30000" dirty="0">
                <a:solidFill>
                  <a:schemeClr val="tx1">
                    <a:lumMod val="75000"/>
                    <a:lumOff val="25000"/>
                  </a:schemeClr>
                </a:solidFill>
              </a:endParaRPr>
            </a:p>
          </p:txBody>
        </p:sp>
      </p:grpSp>
      <p:grpSp>
        <p:nvGrpSpPr>
          <p:cNvPr id="56" name="Group 55">
            <a:extLst>
              <a:ext uri="{FF2B5EF4-FFF2-40B4-BE49-F238E27FC236}">
                <a16:creationId xmlns:a16="http://schemas.microsoft.com/office/drawing/2014/main" id="{3631F20C-6982-1A45-D892-CDA487B3518A}"/>
              </a:ext>
            </a:extLst>
          </p:cNvPr>
          <p:cNvGrpSpPr/>
          <p:nvPr/>
        </p:nvGrpSpPr>
        <p:grpSpPr>
          <a:xfrm>
            <a:off x="846642" y="5307472"/>
            <a:ext cx="6827338" cy="400110"/>
            <a:chOff x="673856" y="4422265"/>
            <a:chExt cx="6827338" cy="440121"/>
          </a:xfrm>
        </p:grpSpPr>
        <p:sp>
          <p:nvSpPr>
            <p:cNvPr id="57" name="TextBox 56">
              <a:extLst>
                <a:ext uri="{FF2B5EF4-FFF2-40B4-BE49-F238E27FC236}">
                  <a16:creationId xmlns:a16="http://schemas.microsoft.com/office/drawing/2014/main" id="{E94BFAA7-58FD-A8D9-4782-28BD52D609C5}"/>
                </a:ext>
              </a:extLst>
            </p:cNvPr>
            <p:cNvSpPr txBox="1"/>
            <p:nvPr/>
          </p:nvSpPr>
          <p:spPr>
            <a:xfrm>
              <a:off x="673856" y="4422265"/>
              <a:ext cx="2085474" cy="440121"/>
            </a:xfrm>
            <a:prstGeom prst="rect">
              <a:avLst/>
            </a:prstGeom>
            <a:noFill/>
          </p:spPr>
          <p:txBody>
            <a:bodyPr wrap="square" rtlCol="0" anchor="ctr">
              <a:spAutoFit/>
            </a:bodyPr>
            <a:lstStyle/>
            <a:p>
              <a:pPr algn="ctr"/>
              <a:r>
                <a:rPr lang="en-US" sz="2000" dirty="0">
                  <a:solidFill>
                    <a:schemeClr val="tx1">
                      <a:lumMod val="75000"/>
                      <a:lumOff val="25000"/>
                    </a:schemeClr>
                  </a:solidFill>
                </a:rPr>
                <a:t>20</a:t>
              </a:r>
            </a:p>
          </p:txBody>
        </p:sp>
        <p:sp>
          <p:nvSpPr>
            <p:cNvPr id="58" name="TextBox 57">
              <a:extLst>
                <a:ext uri="{FF2B5EF4-FFF2-40B4-BE49-F238E27FC236}">
                  <a16:creationId xmlns:a16="http://schemas.microsoft.com/office/drawing/2014/main" id="{DAE053EB-FF7E-3123-936C-346EE579336E}"/>
                </a:ext>
              </a:extLst>
            </p:cNvPr>
            <p:cNvSpPr txBox="1"/>
            <p:nvPr/>
          </p:nvSpPr>
          <p:spPr>
            <a:xfrm>
              <a:off x="2888607" y="4422265"/>
              <a:ext cx="2085474" cy="440121"/>
            </a:xfrm>
            <a:prstGeom prst="rect">
              <a:avLst/>
            </a:prstGeom>
            <a:noFill/>
          </p:spPr>
          <p:txBody>
            <a:bodyPr wrap="square" rtlCol="0" anchor="ctr">
              <a:spAutoFit/>
            </a:bodyPr>
            <a:lstStyle/>
            <a:p>
              <a:pPr algn="ctr"/>
              <a:r>
                <a:rPr lang="en-US" sz="2000" dirty="0">
                  <a:solidFill>
                    <a:schemeClr val="tx1">
                      <a:lumMod val="75000"/>
                      <a:lumOff val="25000"/>
                    </a:schemeClr>
                  </a:solidFill>
                </a:rPr>
                <a:t>$55</a:t>
              </a:r>
              <a:endParaRPr lang="en-US" sz="2000" baseline="30000" dirty="0">
                <a:solidFill>
                  <a:schemeClr val="tx1">
                    <a:lumMod val="75000"/>
                    <a:lumOff val="25000"/>
                  </a:schemeClr>
                </a:solidFill>
              </a:endParaRPr>
            </a:p>
          </p:txBody>
        </p:sp>
        <p:sp>
          <p:nvSpPr>
            <p:cNvPr id="59" name="TextBox 58">
              <a:extLst>
                <a:ext uri="{FF2B5EF4-FFF2-40B4-BE49-F238E27FC236}">
                  <a16:creationId xmlns:a16="http://schemas.microsoft.com/office/drawing/2014/main" id="{6836E9F6-D075-9E79-2001-F559ACD55F25}"/>
                </a:ext>
              </a:extLst>
            </p:cNvPr>
            <p:cNvSpPr txBox="1"/>
            <p:nvPr/>
          </p:nvSpPr>
          <p:spPr>
            <a:xfrm>
              <a:off x="5415720" y="4422265"/>
              <a:ext cx="2085474" cy="440121"/>
            </a:xfrm>
            <a:prstGeom prst="rect">
              <a:avLst/>
            </a:prstGeom>
            <a:noFill/>
          </p:spPr>
          <p:txBody>
            <a:bodyPr wrap="square" rtlCol="0" anchor="ctr">
              <a:spAutoFit/>
            </a:bodyPr>
            <a:lstStyle/>
            <a:p>
              <a:pPr algn="ctr"/>
              <a:r>
                <a:rPr lang="en-US" sz="2000" dirty="0">
                  <a:solidFill>
                    <a:schemeClr val="tx1">
                      <a:lumMod val="75000"/>
                      <a:lumOff val="25000"/>
                    </a:schemeClr>
                  </a:solidFill>
                </a:rPr>
                <a:t>$181</a:t>
              </a:r>
              <a:endParaRPr lang="en-US" sz="2000" baseline="30000" dirty="0">
                <a:solidFill>
                  <a:schemeClr val="tx1">
                    <a:lumMod val="75000"/>
                    <a:lumOff val="25000"/>
                  </a:schemeClr>
                </a:solidFill>
              </a:endParaRPr>
            </a:p>
          </p:txBody>
        </p:sp>
      </p:grpSp>
      <p:sp>
        <p:nvSpPr>
          <p:cNvPr id="60" name="TextBox 59">
            <a:extLst>
              <a:ext uri="{FF2B5EF4-FFF2-40B4-BE49-F238E27FC236}">
                <a16:creationId xmlns:a16="http://schemas.microsoft.com/office/drawing/2014/main" id="{D28E3857-358F-59DA-CEC8-758291885957}"/>
              </a:ext>
            </a:extLst>
          </p:cNvPr>
          <p:cNvSpPr txBox="1"/>
          <p:nvPr/>
        </p:nvSpPr>
        <p:spPr>
          <a:xfrm>
            <a:off x="846641" y="4453911"/>
            <a:ext cx="2085474" cy="400110"/>
          </a:xfrm>
          <a:prstGeom prst="rect">
            <a:avLst/>
          </a:prstGeom>
          <a:noFill/>
        </p:spPr>
        <p:txBody>
          <a:bodyPr wrap="square" rtlCol="0" anchor="ctr">
            <a:spAutoFit/>
          </a:bodyPr>
          <a:lstStyle/>
          <a:p>
            <a:pPr algn="ctr"/>
            <a:r>
              <a:rPr lang="en-US" sz="2000" dirty="0">
                <a:solidFill>
                  <a:schemeClr val="tx1">
                    <a:lumMod val="75000"/>
                    <a:lumOff val="25000"/>
                  </a:schemeClr>
                </a:solidFill>
              </a:rPr>
              <a:t>5</a:t>
            </a:r>
          </a:p>
        </p:txBody>
      </p:sp>
      <p:sp>
        <p:nvSpPr>
          <p:cNvPr id="64" name="TextBox 63">
            <a:extLst>
              <a:ext uri="{FF2B5EF4-FFF2-40B4-BE49-F238E27FC236}">
                <a16:creationId xmlns:a16="http://schemas.microsoft.com/office/drawing/2014/main" id="{6BC897DD-6D18-A41A-AC91-E38E215D2DDE}"/>
              </a:ext>
            </a:extLst>
          </p:cNvPr>
          <p:cNvSpPr txBox="1"/>
          <p:nvPr/>
        </p:nvSpPr>
        <p:spPr>
          <a:xfrm>
            <a:off x="967664" y="3632297"/>
            <a:ext cx="7143261" cy="369332"/>
          </a:xfrm>
          <a:prstGeom prst="rect">
            <a:avLst/>
          </a:prstGeom>
          <a:noFill/>
        </p:spPr>
        <p:txBody>
          <a:bodyPr wrap="square" rtlCol="0">
            <a:spAutoFit/>
          </a:bodyPr>
          <a:lstStyle/>
          <a:p>
            <a:pPr algn="ctr" rtl="0">
              <a:spcBef>
                <a:spcPts val="0"/>
              </a:spcBef>
              <a:spcAft>
                <a:spcPts val="0"/>
              </a:spcAft>
            </a:pPr>
            <a:r>
              <a:rPr lang="en-US" b="1" u="none" strike="noStrike" dirty="0">
                <a:solidFill>
                  <a:schemeClr val="tx1">
                    <a:lumMod val="75000"/>
                    <a:lumOff val="25000"/>
                  </a:schemeClr>
                </a:solidFill>
                <a:effectLst/>
              </a:rPr>
              <a:t>WHAT WILL YOUR $100 DO IN THE NEXT 20 YEARS?</a:t>
            </a:r>
          </a:p>
        </p:txBody>
      </p:sp>
      <p:sp>
        <p:nvSpPr>
          <p:cNvPr id="65" name="Text Placeholder 3">
            <a:extLst>
              <a:ext uri="{FF2B5EF4-FFF2-40B4-BE49-F238E27FC236}">
                <a16:creationId xmlns:a16="http://schemas.microsoft.com/office/drawing/2014/main" id="{C0C75610-343A-251E-DDA7-8365B3402B4E}"/>
              </a:ext>
            </a:extLst>
          </p:cNvPr>
          <p:cNvSpPr txBox="1">
            <a:spLocks/>
          </p:cNvSpPr>
          <p:nvPr/>
        </p:nvSpPr>
        <p:spPr>
          <a:xfrm>
            <a:off x="967664" y="5635347"/>
            <a:ext cx="7147650" cy="233784"/>
          </a:xfrm>
          <a:prstGeom prst="rect">
            <a:avLst/>
          </a:prstGeom>
        </p:spPr>
        <p:txBody>
          <a:bodyPr anchor="b">
            <a:normAutofit/>
          </a:bodyPr>
          <a:lstStyle>
            <a:lvl1pPr marL="0" indent="0" algn="l" defTabSz="685800" rtl="0" eaLnBrk="1" latinLnBrk="0" hangingPunct="1">
              <a:lnSpc>
                <a:spcPct val="90000"/>
              </a:lnSpc>
              <a:spcBef>
                <a:spcPts val="750"/>
              </a:spcBef>
              <a:buFont typeface="Arial" panose="020B0604020202020204" pitchFamily="34" charset="0"/>
              <a:buNone/>
              <a:defRPr sz="800" b="1" i="0" kern="1200">
                <a:solidFill>
                  <a:schemeClr val="tx2"/>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6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r">
              <a:lnSpc>
                <a:spcPct val="80000"/>
              </a:lnSpc>
            </a:pPr>
            <a:r>
              <a:rPr lang="en-US" sz="900" b="0" i="1" dirty="0">
                <a:solidFill>
                  <a:schemeClr val="tx1">
                    <a:lumMod val="75000"/>
                    <a:lumOff val="25000"/>
                  </a:schemeClr>
                </a:solidFill>
              </a:rPr>
              <a:t>Assuming a 3% inflation rate.</a:t>
            </a:r>
          </a:p>
        </p:txBody>
      </p:sp>
      <p:grpSp>
        <p:nvGrpSpPr>
          <p:cNvPr id="72" name="Group 71">
            <a:extLst>
              <a:ext uri="{FF2B5EF4-FFF2-40B4-BE49-F238E27FC236}">
                <a16:creationId xmlns:a16="http://schemas.microsoft.com/office/drawing/2014/main" id="{BBB4AE7C-7D7A-E9BE-10BB-AF75115A213D}"/>
              </a:ext>
            </a:extLst>
          </p:cNvPr>
          <p:cNvGrpSpPr/>
          <p:nvPr/>
        </p:nvGrpSpPr>
        <p:grpSpPr>
          <a:xfrm rot="654232">
            <a:off x="8907297" y="2350385"/>
            <a:ext cx="2259993" cy="2259993"/>
            <a:chOff x="9072272" y="2678291"/>
            <a:chExt cx="2259993" cy="2259993"/>
          </a:xfrm>
        </p:grpSpPr>
        <p:pic>
          <p:nvPicPr>
            <p:cNvPr id="36" name="Graphic 35" descr="Tag with solid fill">
              <a:extLst>
                <a:ext uri="{FF2B5EF4-FFF2-40B4-BE49-F238E27FC236}">
                  <a16:creationId xmlns:a16="http://schemas.microsoft.com/office/drawing/2014/main" id="{05F67C13-CC87-8B60-5ED4-BEC562EB586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7166511">
              <a:off x="9072272" y="2678291"/>
              <a:ext cx="2259993" cy="2259993"/>
            </a:xfrm>
            <a:prstGeom prst="rect">
              <a:avLst/>
            </a:prstGeom>
          </p:spPr>
        </p:pic>
        <p:sp>
          <p:nvSpPr>
            <p:cNvPr id="37" name="TextBox 36">
              <a:extLst>
                <a:ext uri="{FF2B5EF4-FFF2-40B4-BE49-F238E27FC236}">
                  <a16:creationId xmlns:a16="http://schemas.microsoft.com/office/drawing/2014/main" id="{0626846F-FADA-2B3D-A1F6-28A6C47A1062}"/>
                </a:ext>
              </a:extLst>
            </p:cNvPr>
            <p:cNvSpPr txBox="1"/>
            <p:nvPr/>
          </p:nvSpPr>
          <p:spPr>
            <a:xfrm rot="19881179">
              <a:off x="9548290" y="3398593"/>
              <a:ext cx="1531772" cy="523220"/>
            </a:xfrm>
            <a:prstGeom prst="rect">
              <a:avLst/>
            </a:prstGeom>
            <a:noFill/>
          </p:spPr>
          <p:txBody>
            <a:bodyPr wrap="square" rtlCol="0">
              <a:spAutoFit/>
            </a:bodyPr>
            <a:lstStyle/>
            <a:p>
              <a:pPr algn="ctr" rtl="0">
                <a:spcBef>
                  <a:spcPts val="0"/>
                </a:spcBef>
                <a:spcAft>
                  <a:spcPts val="0"/>
                </a:spcAft>
              </a:pPr>
              <a:r>
                <a:rPr lang="en-US" sz="2800" b="1" u="none" strike="noStrike" spc="-150" dirty="0">
                  <a:solidFill>
                    <a:schemeClr val="tx1">
                      <a:lumMod val="75000"/>
                      <a:lumOff val="25000"/>
                    </a:schemeClr>
                  </a:solidFill>
                  <a:effectLst/>
                </a:rPr>
                <a:t>$4,000</a:t>
              </a:r>
            </a:p>
          </p:txBody>
        </p:sp>
        <p:sp>
          <p:nvSpPr>
            <p:cNvPr id="71" name="TextBox 70">
              <a:extLst>
                <a:ext uri="{FF2B5EF4-FFF2-40B4-BE49-F238E27FC236}">
                  <a16:creationId xmlns:a16="http://schemas.microsoft.com/office/drawing/2014/main" id="{30690F5B-7A1B-7FB9-F938-2BF70645AA0E}"/>
                </a:ext>
              </a:extLst>
            </p:cNvPr>
            <p:cNvSpPr txBox="1"/>
            <p:nvPr/>
          </p:nvSpPr>
          <p:spPr>
            <a:xfrm rot="19881179">
              <a:off x="9798723" y="3744743"/>
              <a:ext cx="1380960" cy="338554"/>
            </a:xfrm>
            <a:prstGeom prst="rect">
              <a:avLst/>
            </a:prstGeom>
            <a:noFill/>
          </p:spPr>
          <p:txBody>
            <a:bodyPr wrap="square" rtlCol="0">
              <a:spAutoFit/>
            </a:bodyPr>
            <a:lstStyle/>
            <a:p>
              <a:pPr algn="ctr" rtl="0">
                <a:spcBef>
                  <a:spcPts val="0"/>
                </a:spcBef>
                <a:spcAft>
                  <a:spcPts val="0"/>
                </a:spcAft>
              </a:pPr>
              <a:r>
                <a:rPr lang="en-US" sz="1600" dirty="0">
                  <a:solidFill>
                    <a:schemeClr val="tx1">
                      <a:lumMod val="75000"/>
                      <a:lumOff val="25000"/>
                    </a:schemeClr>
                  </a:solidFill>
                </a:rPr>
                <a:t>PER MONTH</a:t>
              </a:r>
              <a:endParaRPr lang="en-US" sz="1600" u="none" strike="noStrike" dirty="0">
                <a:solidFill>
                  <a:schemeClr val="tx1">
                    <a:lumMod val="75000"/>
                    <a:lumOff val="25000"/>
                  </a:schemeClr>
                </a:solidFill>
                <a:effectLst/>
              </a:endParaRPr>
            </a:p>
          </p:txBody>
        </p:sp>
      </p:grpSp>
      <p:pic>
        <p:nvPicPr>
          <p:cNvPr id="89" name="Picture 88" descr="A bag full of food&#10;&#10;Description automatically generated">
            <a:extLst>
              <a:ext uri="{FF2B5EF4-FFF2-40B4-BE49-F238E27FC236}">
                <a16:creationId xmlns:a16="http://schemas.microsoft.com/office/drawing/2014/main" id="{D41381E7-0174-2411-399A-6BE908B3F83D}"/>
              </a:ext>
            </a:extLst>
          </p:cNvPr>
          <p:cNvPicPr>
            <a:picLocks noChangeAspect="1"/>
          </p:cNvPicPr>
          <p:nvPr/>
        </p:nvPicPr>
        <p:blipFill>
          <a:blip r:embed="rId6"/>
          <a:stretch>
            <a:fillRect/>
          </a:stretch>
        </p:blipFill>
        <p:spPr>
          <a:xfrm flipH="1">
            <a:off x="8109480" y="3306862"/>
            <a:ext cx="1370743" cy="1641750"/>
          </a:xfrm>
          <a:prstGeom prst="rect">
            <a:avLst/>
          </a:prstGeom>
        </p:spPr>
      </p:pic>
      <p:grpSp>
        <p:nvGrpSpPr>
          <p:cNvPr id="91" name="Group 90">
            <a:extLst>
              <a:ext uri="{FF2B5EF4-FFF2-40B4-BE49-F238E27FC236}">
                <a16:creationId xmlns:a16="http://schemas.microsoft.com/office/drawing/2014/main" id="{44594DD5-FCF2-9300-8AEB-A9F50F7B25EC}"/>
              </a:ext>
            </a:extLst>
          </p:cNvPr>
          <p:cNvGrpSpPr/>
          <p:nvPr/>
        </p:nvGrpSpPr>
        <p:grpSpPr>
          <a:xfrm>
            <a:off x="8633204" y="3990746"/>
            <a:ext cx="2206944" cy="2259993"/>
            <a:chOff x="8567924" y="3832768"/>
            <a:chExt cx="2206944" cy="2259993"/>
          </a:xfrm>
        </p:grpSpPr>
        <p:sp>
          <p:nvSpPr>
            <p:cNvPr id="90" name="Rounded Rectangle 89">
              <a:extLst>
                <a:ext uri="{FF2B5EF4-FFF2-40B4-BE49-F238E27FC236}">
                  <a16:creationId xmlns:a16="http://schemas.microsoft.com/office/drawing/2014/main" id="{ECB5FCFE-A4B7-4BB1-4D43-632C4B1A903D}"/>
                </a:ext>
              </a:extLst>
            </p:cNvPr>
            <p:cNvSpPr/>
            <p:nvPr/>
          </p:nvSpPr>
          <p:spPr>
            <a:xfrm rot="489437">
              <a:off x="8724472" y="4415559"/>
              <a:ext cx="1124200" cy="916192"/>
            </a:xfrm>
            <a:prstGeom prst="roundRect">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5" name="Group 74">
              <a:extLst>
                <a:ext uri="{FF2B5EF4-FFF2-40B4-BE49-F238E27FC236}">
                  <a16:creationId xmlns:a16="http://schemas.microsoft.com/office/drawing/2014/main" id="{40A5E573-3DB0-BAE4-B122-745010B2AB61}"/>
                </a:ext>
              </a:extLst>
            </p:cNvPr>
            <p:cNvGrpSpPr/>
            <p:nvPr/>
          </p:nvGrpSpPr>
          <p:grpSpPr>
            <a:xfrm>
              <a:off x="8567924" y="3832768"/>
              <a:ext cx="2206944" cy="2259993"/>
              <a:chOff x="7146604" y="3546446"/>
              <a:chExt cx="2206944" cy="2259993"/>
            </a:xfrm>
          </p:grpSpPr>
          <p:pic>
            <p:nvPicPr>
              <p:cNvPr id="76" name="Graphic 75" descr="Tag with solid fill">
                <a:extLst>
                  <a:ext uri="{FF2B5EF4-FFF2-40B4-BE49-F238E27FC236}">
                    <a16:creationId xmlns:a16="http://schemas.microsoft.com/office/drawing/2014/main" id="{000BCEDB-F338-780C-3D35-DB9DF070EB7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8562056">
                <a:off x="7146604" y="3546446"/>
                <a:ext cx="2206944" cy="2259993"/>
              </a:xfrm>
              <a:prstGeom prst="rect">
                <a:avLst/>
              </a:prstGeom>
            </p:spPr>
          </p:pic>
          <p:sp>
            <p:nvSpPr>
              <p:cNvPr id="77" name="TextBox 76">
                <a:extLst>
                  <a:ext uri="{FF2B5EF4-FFF2-40B4-BE49-F238E27FC236}">
                    <a16:creationId xmlns:a16="http://schemas.microsoft.com/office/drawing/2014/main" id="{8F7A5C0E-6CC9-63BF-8F62-A3EBD6E778E3}"/>
                  </a:ext>
                </a:extLst>
              </p:cNvPr>
              <p:cNvSpPr txBox="1"/>
              <p:nvPr/>
            </p:nvSpPr>
            <p:spPr>
              <a:xfrm rot="487762">
                <a:off x="7221612" y="4187689"/>
                <a:ext cx="1531772" cy="646331"/>
              </a:xfrm>
              <a:prstGeom prst="rect">
                <a:avLst/>
              </a:prstGeom>
              <a:noFill/>
            </p:spPr>
            <p:txBody>
              <a:bodyPr wrap="square" rtlCol="0">
                <a:spAutoFit/>
              </a:bodyPr>
              <a:lstStyle/>
              <a:p>
                <a:pPr algn="ctr" rtl="0">
                  <a:spcBef>
                    <a:spcPts val="0"/>
                  </a:spcBef>
                  <a:spcAft>
                    <a:spcPts val="0"/>
                  </a:spcAft>
                </a:pPr>
                <a:r>
                  <a:rPr lang="en-US" sz="3600" b="1" u="none" strike="noStrike" spc="-150" dirty="0">
                    <a:solidFill>
                      <a:schemeClr val="tx1">
                        <a:lumMod val="75000"/>
                        <a:lumOff val="25000"/>
                      </a:schemeClr>
                    </a:solidFill>
                    <a:effectLst/>
                  </a:rPr>
                  <a:t>$</a:t>
                </a:r>
                <a:r>
                  <a:rPr lang="en-US" sz="3600" b="1" u="none" strike="noStrike" spc="-300" dirty="0">
                    <a:solidFill>
                      <a:schemeClr val="tx1">
                        <a:lumMod val="75000"/>
                        <a:lumOff val="25000"/>
                      </a:schemeClr>
                    </a:solidFill>
                    <a:effectLst/>
                  </a:rPr>
                  <a:t>7</a:t>
                </a:r>
                <a:r>
                  <a:rPr lang="en-US" sz="3600" b="1" u="none" strike="noStrike" spc="-150" dirty="0">
                    <a:solidFill>
                      <a:schemeClr val="tx1">
                        <a:lumMod val="75000"/>
                        <a:lumOff val="25000"/>
                      </a:schemeClr>
                    </a:solidFill>
                    <a:effectLst/>
                  </a:rPr>
                  <a:t>,224</a:t>
                </a:r>
              </a:p>
            </p:txBody>
          </p:sp>
          <p:sp>
            <p:nvSpPr>
              <p:cNvPr id="78" name="TextBox 77">
                <a:extLst>
                  <a:ext uri="{FF2B5EF4-FFF2-40B4-BE49-F238E27FC236}">
                    <a16:creationId xmlns:a16="http://schemas.microsoft.com/office/drawing/2014/main" id="{0BA45F27-ED33-8AFC-A292-570E941B2876}"/>
                  </a:ext>
                </a:extLst>
              </p:cNvPr>
              <p:cNvSpPr txBox="1"/>
              <p:nvPr/>
            </p:nvSpPr>
            <p:spPr>
              <a:xfrm rot="487762">
                <a:off x="7254025" y="4682889"/>
                <a:ext cx="1380960" cy="338554"/>
              </a:xfrm>
              <a:prstGeom prst="rect">
                <a:avLst/>
              </a:prstGeom>
              <a:noFill/>
            </p:spPr>
            <p:txBody>
              <a:bodyPr wrap="square" rtlCol="0">
                <a:spAutoFit/>
              </a:bodyPr>
              <a:lstStyle/>
              <a:p>
                <a:pPr algn="ctr" rtl="0">
                  <a:spcBef>
                    <a:spcPts val="0"/>
                  </a:spcBef>
                  <a:spcAft>
                    <a:spcPts val="0"/>
                  </a:spcAft>
                </a:pPr>
                <a:r>
                  <a:rPr lang="en-US" sz="1600" dirty="0">
                    <a:solidFill>
                      <a:schemeClr val="tx1">
                        <a:lumMod val="75000"/>
                        <a:lumOff val="25000"/>
                      </a:schemeClr>
                    </a:solidFill>
                  </a:rPr>
                  <a:t>PER MONTH</a:t>
                </a:r>
                <a:endParaRPr lang="en-US" sz="1600" u="none" strike="noStrike" dirty="0">
                  <a:solidFill>
                    <a:schemeClr val="tx1">
                      <a:lumMod val="75000"/>
                      <a:lumOff val="25000"/>
                    </a:schemeClr>
                  </a:solidFill>
                  <a:effectLst/>
                </a:endParaRPr>
              </a:p>
            </p:txBody>
          </p:sp>
        </p:grpSp>
      </p:grpSp>
      <p:pic>
        <p:nvPicPr>
          <p:cNvPr id="79" name="Picture 78" descr="A bag full of food&#10;&#10;Description automatically generated">
            <a:extLst>
              <a:ext uri="{FF2B5EF4-FFF2-40B4-BE49-F238E27FC236}">
                <a16:creationId xmlns:a16="http://schemas.microsoft.com/office/drawing/2014/main" id="{694600A6-4905-1C1C-20AC-7AE20C0ADB46}"/>
              </a:ext>
            </a:extLst>
          </p:cNvPr>
          <p:cNvPicPr>
            <a:picLocks noChangeAspect="1"/>
          </p:cNvPicPr>
          <p:nvPr/>
        </p:nvPicPr>
        <p:blipFill>
          <a:blip r:embed="rId6"/>
          <a:stretch>
            <a:fillRect/>
          </a:stretch>
        </p:blipFill>
        <p:spPr>
          <a:xfrm>
            <a:off x="10276688" y="3889603"/>
            <a:ext cx="1773842" cy="1986518"/>
          </a:xfrm>
          <a:prstGeom prst="rect">
            <a:avLst/>
          </a:prstGeom>
        </p:spPr>
      </p:pic>
      <p:grpSp>
        <p:nvGrpSpPr>
          <p:cNvPr id="80" name="Group 79">
            <a:extLst>
              <a:ext uri="{FF2B5EF4-FFF2-40B4-BE49-F238E27FC236}">
                <a16:creationId xmlns:a16="http://schemas.microsoft.com/office/drawing/2014/main" id="{462DB1B2-3CCA-C0FB-6CDD-4F9289356C05}"/>
              </a:ext>
            </a:extLst>
          </p:cNvPr>
          <p:cNvGrpSpPr/>
          <p:nvPr/>
        </p:nvGrpSpPr>
        <p:grpSpPr>
          <a:xfrm>
            <a:off x="11423839" y="5396058"/>
            <a:ext cx="569388" cy="982066"/>
            <a:chOff x="11423839" y="5396058"/>
            <a:chExt cx="569388" cy="982066"/>
          </a:xfrm>
        </p:grpSpPr>
        <p:sp>
          <p:nvSpPr>
            <p:cNvPr id="81" name="Rectangle 80">
              <a:extLst>
                <a:ext uri="{FF2B5EF4-FFF2-40B4-BE49-F238E27FC236}">
                  <a16:creationId xmlns:a16="http://schemas.microsoft.com/office/drawing/2014/main" id="{C80FAFF7-59BA-56CD-E665-1A9B2AC79D3F}"/>
                </a:ext>
              </a:extLst>
            </p:cNvPr>
            <p:cNvSpPr/>
            <p:nvPr/>
          </p:nvSpPr>
          <p:spPr>
            <a:xfrm>
              <a:off x="11491704" y="5720487"/>
              <a:ext cx="473558" cy="657138"/>
            </a:xfrm>
            <a:prstGeom prst="rect">
              <a:avLst/>
            </a:prstGeom>
            <a:solidFill>
              <a:schemeClr val="bg1">
                <a:lumMod val="95000"/>
              </a:schemeClr>
            </a:solidFill>
            <a:ln w="6350">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2" name="Picture 81" descr="A blue background with a blue triangle&#10;&#10;Description automatically generated">
              <a:extLst>
                <a:ext uri="{FF2B5EF4-FFF2-40B4-BE49-F238E27FC236}">
                  <a16:creationId xmlns:a16="http://schemas.microsoft.com/office/drawing/2014/main" id="{0FE1D30A-19DB-5264-5C3F-69800A86C2F4}"/>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l="49795"/>
            <a:stretch/>
          </p:blipFill>
          <p:spPr>
            <a:xfrm>
              <a:off x="11471754" y="5713838"/>
              <a:ext cx="473560" cy="661930"/>
            </a:xfrm>
            <a:prstGeom prst="rect">
              <a:avLst/>
            </a:prstGeom>
            <a:ln w="6350">
              <a:solidFill>
                <a:schemeClr val="bg1">
                  <a:lumMod val="50000"/>
                </a:schemeClr>
              </a:solidFill>
            </a:ln>
          </p:spPr>
        </p:pic>
        <p:sp>
          <p:nvSpPr>
            <p:cNvPr id="83" name="Right Triangle 82">
              <a:extLst>
                <a:ext uri="{FF2B5EF4-FFF2-40B4-BE49-F238E27FC236}">
                  <a16:creationId xmlns:a16="http://schemas.microsoft.com/office/drawing/2014/main" id="{839D096C-7FD4-E8F7-F8E5-58E25EAB5A4A}"/>
                </a:ext>
              </a:extLst>
            </p:cNvPr>
            <p:cNvSpPr/>
            <p:nvPr/>
          </p:nvSpPr>
          <p:spPr>
            <a:xfrm rot="16200000" flipV="1">
              <a:off x="11817131" y="5711476"/>
              <a:ext cx="125819" cy="130543"/>
            </a:xfrm>
            <a:prstGeom prst="rtTriangle">
              <a:avLst/>
            </a:prstGeom>
            <a:solidFill>
              <a:srgbClr val="DAE0E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Right Triangle 83">
              <a:extLst>
                <a:ext uri="{FF2B5EF4-FFF2-40B4-BE49-F238E27FC236}">
                  <a16:creationId xmlns:a16="http://schemas.microsoft.com/office/drawing/2014/main" id="{00E8D2FB-1425-E9BB-8602-57DC4DF68992}"/>
                </a:ext>
              </a:extLst>
            </p:cNvPr>
            <p:cNvSpPr/>
            <p:nvPr/>
          </p:nvSpPr>
          <p:spPr>
            <a:xfrm rot="5400000" flipV="1">
              <a:off x="11817132" y="5711476"/>
              <a:ext cx="125819" cy="130543"/>
            </a:xfrm>
            <a:prstGeom prst="rtTriangle">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TextBox 84">
              <a:extLst>
                <a:ext uri="{FF2B5EF4-FFF2-40B4-BE49-F238E27FC236}">
                  <a16:creationId xmlns:a16="http://schemas.microsoft.com/office/drawing/2014/main" id="{58FDFBD6-B5C8-4BC1-A7D8-A3EB79A7F567}"/>
                </a:ext>
              </a:extLst>
            </p:cNvPr>
            <p:cNvSpPr txBox="1"/>
            <p:nvPr/>
          </p:nvSpPr>
          <p:spPr>
            <a:xfrm>
              <a:off x="11499181" y="5811691"/>
              <a:ext cx="418704" cy="216149"/>
            </a:xfrm>
            <a:prstGeom prst="rect">
              <a:avLst/>
            </a:prstGeom>
            <a:noFill/>
          </p:spPr>
          <p:txBody>
            <a:bodyPr wrap="none" rtlCol="0">
              <a:spAutoFit/>
            </a:bodyPr>
            <a:lstStyle/>
            <a:p>
              <a:pPr algn="ctr">
                <a:lnSpc>
                  <a:spcPts val="880"/>
                </a:lnSpc>
              </a:pPr>
              <a:r>
                <a:rPr lang="en-US" sz="1050" b="1" i="1" dirty="0">
                  <a:solidFill>
                    <a:schemeClr val="bg1"/>
                  </a:solidFill>
                </a:rPr>
                <a:t>SYF</a:t>
              </a:r>
            </a:p>
          </p:txBody>
        </p:sp>
        <p:sp>
          <p:nvSpPr>
            <p:cNvPr id="86" name="TextBox 85">
              <a:extLst>
                <a:ext uri="{FF2B5EF4-FFF2-40B4-BE49-F238E27FC236}">
                  <a16:creationId xmlns:a16="http://schemas.microsoft.com/office/drawing/2014/main" id="{2966DC53-E45A-CB59-ECBA-1A039D80CE85}"/>
                </a:ext>
              </a:extLst>
            </p:cNvPr>
            <p:cNvSpPr txBox="1"/>
            <p:nvPr/>
          </p:nvSpPr>
          <p:spPr>
            <a:xfrm>
              <a:off x="11423839" y="5854904"/>
              <a:ext cx="569388" cy="523220"/>
            </a:xfrm>
            <a:prstGeom prst="rect">
              <a:avLst/>
            </a:prstGeom>
            <a:noFill/>
          </p:spPr>
          <p:txBody>
            <a:bodyPr wrap="none" rtlCol="0" anchor="ctr">
              <a:spAutoFit/>
            </a:bodyPr>
            <a:lstStyle/>
            <a:p>
              <a:pPr algn="ctr"/>
              <a:r>
                <a:rPr lang="en-US" sz="2800" b="1" dirty="0">
                  <a:solidFill>
                    <a:schemeClr val="bg1"/>
                  </a:solidFill>
                </a:rPr>
                <a:t>14</a:t>
              </a:r>
              <a:endParaRPr lang="en-US" sz="3600" dirty="0">
                <a:solidFill>
                  <a:schemeClr val="bg1"/>
                </a:solidFill>
              </a:endParaRPr>
            </a:p>
          </p:txBody>
        </p:sp>
        <p:sp>
          <p:nvSpPr>
            <p:cNvPr id="87" name="TextBox 86">
              <a:extLst>
                <a:ext uri="{FF2B5EF4-FFF2-40B4-BE49-F238E27FC236}">
                  <a16:creationId xmlns:a16="http://schemas.microsoft.com/office/drawing/2014/main" id="{4B41A2AA-D0C1-8D0D-4217-1C3A8E3627FD}"/>
                </a:ext>
              </a:extLst>
            </p:cNvPr>
            <p:cNvSpPr txBox="1"/>
            <p:nvPr/>
          </p:nvSpPr>
          <p:spPr>
            <a:xfrm>
              <a:off x="11462314" y="5396058"/>
              <a:ext cx="492443" cy="323165"/>
            </a:xfrm>
            <a:prstGeom prst="rect">
              <a:avLst/>
            </a:prstGeom>
            <a:noFill/>
          </p:spPr>
          <p:txBody>
            <a:bodyPr wrap="none" rtlCol="0">
              <a:spAutoFit/>
            </a:bodyPr>
            <a:lstStyle/>
            <a:p>
              <a:pPr algn="ctr">
                <a:lnSpc>
                  <a:spcPts val="880"/>
                </a:lnSpc>
              </a:pPr>
              <a:r>
                <a:rPr lang="en-US" sz="800" i="1" dirty="0">
                  <a:solidFill>
                    <a:srgbClr val="5397BB"/>
                  </a:solidFill>
                </a:rPr>
                <a:t>LEARN</a:t>
              </a:r>
            </a:p>
            <a:p>
              <a:pPr algn="ctr">
                <a:lnSpc>
                  <a:spcPts val="880"/>
                </a:lnSpc>
              </a:pPr>
              <a:r>
                <a:rPr lang="en-US" sz="800" i="1" dirty="0">
                  <a:solidFill>
                    <a:srgbClr val="5397BB"/>
                  </a:solidFill>
                </a:rPr>
                <a:t>MORE!</a:t>
              </a:r>
            </a:p>
          </p:txBody>
        </p:sp>
      </p:grpSp>
      <p:sp>
        <p:nvSpPr>
          <p:cNvPr id="92" name="TextBox 91">
            <a:extLst>
              <a:ext uri="{FF2B5EF4-FFF2-40B4-BE49-F238E27FC236}">
                <a16:creationId xmlns:a16="http://schemas.microsoft.com/office/drawing/2014/main" id="{0ACF4303-30A3-4FDD-36CD-79AF06BC9B4A}"/>
              </a:ext>
            </a:extLst>
          </p:cNvPr>
          <p:cNvSpPr txBox="1"/>
          <p:nvPr/>
        </p:nvSpPr>
        <p:spPr>
          <a:xfrm>
            <a:off x="8271211" y="3959918"/>
            <a:ext cx="1315238" cy="541238"/>
          </a:xfrm>
          <a:prstGeom prst="rect">
            <a:avLst/>
          </a:prstGeom>
          <a:noFill/>
          <a:scene3d>
            <a:camera prst="orthographicFront">
              <a:rot lat="0" lon="1200000" rev="0"/>
            </a:camera>
            <a:lightRig rig="threePt" dir="t"/>
          </a:scene3d>
        </p:spPr>
        <p:txBody>
          <a:bodyPr wrap="square" rtlCol="0">
            <a:spAutoFit/>
          </a:bodyPr>
          <a:lstStyle/>
          <a:p>
            <a:pPr algn="ctr" rtl="0">
              <a:lnSpc>
                <a:spcPct val="80000"/>
              </a:lnSpc>
              <a:spcBef>
                <a:spcPts val="0"/>
              </a:spcBef>
              <a:spcAft>
                <a:spcPts val="0"/>
              </a:spcAft>
            </a:pPr>
            <a:r>
              <a:rPr lang="en-US" sz="1200" b="1" u="none" strike="noStrike" dirty="0">
                <a:solidFill>
                  <a:schemeClr val="tx1">
                    <a:lumMod val="75000"/>
                    <a:lumOff val="25000"/>
                  </a:schemeClr>
                </a:solidFill>
                <a:effectLst/>
              </a:rPr>
              <a:t>RETIRE IN</a:t>
            </a:r>
            <a:br>
              <a:rPr lang="en-US" sz="1200" b="1" u="none" strike="noStrike" dirty="0">
                <a:solidFill>
                  <a:schemeClr val="tx1">
                    <a:lumMod val="75000"/>
                    <a:lumOff val="25000"/>
                  </a:schemeClr>
                </a:solidFill>
                <a:effectLst/>
              </a:rPr>
            </a:br>
            <a:r>
              <a:rPr lang="en-US" sz="1200" b="1" u="none" strike="noStrike" dirty="0">
                <a:solidFill>
                  <a:schemeClr val="tx1">
                    <a:lumMod val="75000"/>
                    <a:lumOff val="25000"/>
                  </a:schemeClr>
                </a:solidFill>
                <a:effectLst/>
              </a:rPr>
              <a:t>TODAY</a:t>
            </a:r>
            <a:r>
              <a:rPr lang="en-US" sz="1200" b="1" dirty="0">
                <a:solidFill>
                  <a:schemeClr val="tx1">
                    <a:lumMod val="75000"/>
                    <a:lumOff val="25000"/>
                  </a:schemeClr>
                </a:solidFill>
              </a:rPr>
              <a:t>’S DOLLARS</a:t>
            </a:r>
            <a:endParaRPr lang="en-US" sz="1200" b="1" u="none" strike="noStrike" dirty="0">
              <a:solidFill>
                <a:schemeClr val="tx1">
                  <a:lumMod val="75000"/>
                  <a:lumOff val="25000"/>
                </a:schemeClr>
              </a:solidFill>
              <a:effectLst/>
            </a:endParaRPr>
          </a:p>
        </p:txBody>
      </p:sp>
      <p:sp>
        <p:nvSpPr>
          <p:cNvPr id="93" name="TextBox 92">
            <a:extLst>
              <a:ext uri="{FF2B5EF4-FFF2-40B4-BE49-F238E27FC236}">
                <a16:creationId xmlns:a16="http://schemas.microsoft.com/office/drawing/2014/main" id="{611D295E-C883-A50F-F08D-810D7A1AF5C1}"/>
              </a:ext>
            </a:extLst>
          </p:cNvPr>
          <p:cNvSpPr txBox="1"/>
          <p:nvPr/>
        </p:nvSpPr>
        <p:spPr>
          <a:xfrm>
            <a:off x="10359773" y="4653966"/>
            <a:ext cx="1315238" cy="987258"/>
          </a:xfrm>
          <a:prstGeom prst="rect">
            <a:avLst/>
          </a:prstGeom>
          <a:noFill/>
          <a:scene3d>
            <a:camera prst="perspectiveLeft" fov="2700000">
              <a:rot lat="0" lon="0" rev="0"/>
            </a:camera>
            <a:lightRig rig="threePt" dir="t"/>
          </a:scene3d>
        </p:spPr>
        <p:txBody>
          <a:bodyPr wrap="square" rtlCol="0">
            <a:spAutoFit/>
          </a:bodyPr>
          <a:lstStyle/>
          <a:p>
            <a:pPr algn="ctr" rtl="0">
              <a:lnSpc>
                <a:spcPct val="80000"/>
              </a:lnSpc>
              <a:spcBef>
                <a:spcPts val="0"/>
              </a:spcBef>
              <a:spcAft>
                <a:spcPts val="0"/>
              </a:spcAft>
            </a:pPr>
            <a:r>
              <a:rPr lang="en-US" b="1" dirty="0">
                <a:solidFill>
                  <a:schemeClr val="tx1">
                    <a:lumMod val="75000"/>
                    <a:lumOff val="25000"/>
                  </a:schemeClr>
                </a:solidFill>
              </a:rPr>
              <a:t>SAME</a:t>
            </a:r>
          </a:p>
          <a:p>
            <a:pPr algn="ctr" rtl="0">
              <a:lnSpc>
                <a:spcPct val="80000"/>
              </a:lnSpc>
              <a:spcBef>
                <a:spcPts val="0"/>
              </a:spcBef>
              <a:spcAft>
                <a:spcPts val="0"/>
              </a:spcAft>
            </a:pPr>
            <a:r>
              <a:rPr lang="en-US" b="1" dirty="0">
                <a:solidFill>
                  <a:schemeClr val="tx1">
                    <a:lumMod val="75000"/>
                    <a:lumOff val="25000"/>
                  </a:schemeClr>
                </a:solidFill>
              </a:rPr>
              <a:t>VALUE</a:t>
            </a:r>
          </a:p>
          <a:p>
            <a:pPr algn="ctr" rtl="0">
              <a:lnSpc>
                <a:spcPct val="80000"/>
              </a:lnSpc>
              <a:spcBef>
                <a:spcPts val="0"/>
              </a:spcBef>
              <a:spcAft>
                <a:spcPts val="0"/>
              </a:spcAft>
            </a:pPr>
            <a:r>
              <a:rPr lang="en-US" b="1" dirty="0">
                <a:solidFill>
                  <a:schemeClr val="tx1">
                    <a:lumMod val="75000"/>
                    <a:lumOff val="25000"/>
                  </a:schemeClr>
                </a:solidFill>
              </a:rPr>
              <a:t>IN 20</a:t>
            </a:r>
          </a:p>
          <a:p>
            <a:pPr algn="ctr" rtl="0">
              <a:lnSpc>
                <a:spcPct val="80000"/>
              </a:lnSpc>
              <a:spcBef>
                <a:spcPts val="0"/>
              </a:spcBef>
              <a:spcAft>
                <a:spcPts val="0"/>
              </a:spcAft>
            </a:pPr>
            <a:r>
              <a:rPr lang="en-US" b="1" u="none" strike="noStrike" dirty="0">
                <a:solidFill>
                  <a:schemeClr val="tx1">
                    <a:lumMod val="75000"/>
                    <a:lumOff val="25000"/>
                  </a:schemeClr>
                </a:solidFill>
                <a:effectLst/>
              </a:rPr>
              <a:t>YEARS</a:t>
            </a:r>
          </a:p>
        </p:txBody>
      </p:sp>
      <p:sp>
        <p:nvSpPr>
          <p:cNvPr id="2" name="Text Placeholder 3">
            <a:extLst>
              <a:ext uri="{FF2B5EF4-FFF2-40B4-BE49-F238E27FC236}">
                <a16:creationId xmlns:a16="http://schemas.microsoft.com/office/drawing/2014/main" id="{DB60F528-89B8-3A83-F0B1-4F098AD682E3}"/>
              </a:ext>
            </a:extLst>
          </p:cNvPr>
          <p:cNvSpPr txBox="1">
            <a:spLocks/>
          </p:cNvSpPr>
          <p:nvPr/>
        </p:nvSpPr>
        <p:spPr>
          <a:xfrm>
            <a:off x="857250" y="5590778"/>
            <a:ext cx="10921665" cy="973095"/>
          </a:xfrm>
          <a:prstGeom prst="rect">
            <a:avLst/>
          </a:prstGeom>
        </p:spPr>
        <p:txBody>
          <a:bodyPr anchor="b">
            <a:normAutofit/>
          </a:bodyPr>
          <a:lstStyle>
            <a:lvl1pPr marL="0" indent="0" algn="l" defTabSz="685800" rtl="0" eaLnBrk="1" latinLnBrk="0" hangingPunct="1">
              <a:lnSpc>
                <a:spcPct val="90000"/>
              </a:lnSpc>
              <a:spcBef>
                <a:spcPts val="750"/>
              </a:spcBef>
              <a:buFont typeface="Arial" panose="020B0604020202020204" pitchFamily="34" charset="0"/>
              <a:buNone/>
              <a:defRPr sz="800" b="1" i="0" kern="1200">
                <a:solidFill>
                  <a:schemeClr val="tx2"/>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6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80000"/>
              </a:lnSpc>
            </a:pPr>
            <a:r>
              <a:rPr lang="en-US" sz="900" b="0" i="1" dirty="0">
                <a:solidFill>
                  <a:schemeClr val="tx1">
                    <a:lumMod val="75000"/>
                    <a:lumOff val="25000"/>
                  </a:schemeClr>
                </a:solidFill>
              </a:rPr>
              <a:t>1 Bureau of Labor Statistics. https://</a:t>
            </a:r>
            <a:r>
              <a:rPr lang="en-US" sz="900" b="0" i="1" dirty="0" err="1">
                <a:solidFill>
                  <a:schemeClr val="tx1">
                    <a:lumMod val="75000"/>
                    <a:lumOff val="25000"/>
                  </a:schemeClr>
                </a:solidFill>
              </a:rPr>
              <a:t>data.bls.gov</a:t>
            </a:r>
            <a:r>
              <a:rPr lang="en-US" sz="900" b="0" i="1" dirty="0">
                <a:solidFill>
                  <a:schemeClr val="tx1">
                    <a:lumMod val="75000"/>
                    <a:lumOff val="25000"/>
                  </a:schemeClr>
                </a:solidFill>
              </a:rPr>
              <a:t>/pdq/</a:t>
            </a:r>
            <a:r>
              <a:rPr lang="en-US" sz="900" b="0" i="1" dirty="0" err="1">
                <a:solidFill>
                  <a:schemeClr val="tx1">
                    <a:lumMod val="75000"/>
                    <a:lumOff val="25000"/>
                  </a:schemeClr>
                </a:solidFill>
              </a:rPr>
              <a:t>SurveyOutputServlet</a:t>
            </a:r>
            <a:br>
              <a:rPr lang="en-US" sz="900" b="0" i="1" dirty="0">
                <a:solidFill>
                  <a:schemeClr val="tx1">
                    <a:lumMod val="75000"/>
                    <a:lumOff val="25000"/>
                  </a:schemeClr>
                </a:solidFill>
              </a:rPr>
            </a:br>
            <a:r>
              <a:rPr lang="en-US" sz="900" b="0" i="1" dirty="0">
                <a:solidFill>
                  <a:schemeClr val="tx1">
                    <a:lumMod val="75000"/>
                    <a:lumOff val="25000"/>
                  </a:schemeClr>
                </a:solidFill>
              </a:rPr>
              <a:t>2 New Residential Sales – Historical Data. United States Census Bureau. https://</a:t>
            </a:r>
            <a:r>
              <a:rPr lang="en-US" sz="900" b="0" i="1" dirty="0" err="1">
                <a:solidFill>
                  <a:schemeClr val="tx1">
                    <a:lumMod val="75000"/>
                    <a:lumOff val="25000"/>
                  </a:schemeClr>
                </a:solidFill>
              </a:rPr>
              <a:t>www.census.gov</a:t>
            </a:r>
            <a:r>
              <a:rPr lang="en-US" sz="900" b="0" i="1" dirty="0">
                <a:solidFill>
                  <a:schemeClr val="tx1">
                    <a:lumMod val="75000"/>
                    <a:lumOff val="25000"/>
                  </a:schemeClr>
                </a:solidFill>
              </a:rPr>
              <a:t>/construction/</a:t>
            </a:r>
            <a:r>
              <a:rPr lang="en-US" sz="900" b="0" i="1" dirty="0" err="1">
                <a:solidFill>
                  <a:schemeClr val="tx1">
                    <a:lumMod val="75000"/>
                    <a:lumOff val="25000"/>
                  </a:schemeClr>
                </a:solidFill>
              </a:rPr>
              <a:t>nrs</a:t>
            </a:r>
            <a:r>
              <a:rPr lang="en-US" sz="900" b="0" i="1" dirty="0">
                <a:solidFill>
                  <a:schemeClr val="tx1">
                    <a:lumMod val="75000"/>
                    <a:lumOff val="25000"/>
                  </a:schemeClr>
                </a:solidFill>
              </a:rPr>
              <a:t>/</a:t>
            </a:r>
            <a:r>
              <a:rPr lang="en-US" sz="900" b="0" i="1" dirty="0" err="1">
                <a:solidFill>
                  <a:schemeClr val="tx1">
                    <a:lumMod val="75000"/>
                    <a:lumOff val="25000"/>
                  </a:schemeClr>
                </a:solidFill>
              </a:rPr>
              <a:t>historical_data</a:t>
            </a:r>
            <a:r>
              <a:rPr lang="en-US" sz="900" b="0" i="1" dirty="0">
                <a:solidFill>
                  <a:schemeClr val="tx1">
                    <a:lumMod val="75000"/>
                    <a:lumOff val="25000"/>
                  </a:schemeClr>
                </a:solidFill>
              </a:rPr>
              <a:t>/</a:t>
            </a:r>
            <a:r>
              <a:rPr lang="en-US" sz="900" b="0" i="1" dirty="0" err="1">
                <a:solidFill>
                  <a:schemeClr val="tx1">
                    <a:lumMod val="75000"/>
                    <a:lumOff val="25000"/>
                  </a:schemeClr>
                </a:solidFill>
              </a:rPr>
              <a:t>index.html</a:t>
            </a:r>
            <a:br>
              <a:rPr lang="en-US" sz="900" b="0" i="1" dirty="0">
                <a:solidFill>
                  <a:schemeClr val="tx1">
                    <a:lumMod val="75000"/>
                    <a:lumOff val="25000"/>
                  </a:schemeClr>
                </a:solidFill>
              </a:rPr>
            </a:br>
            <a:r>
              <a:rPr lang="en-US" sz="900" b="0" i="1" dirty="0">
                <a:solidFill>
                  <a:schemeClr val="tx1">
                    <a:lumMod val="75000"/>
                    <a:lumOff val="25000"/>
                  </a:schemeClr>
                </a:solidFill>
              </a:rPr>
              <a:t>3 U.S. All Grades All Formulations Retail Gasoline Prices. https://</a:t>
            </a:r>
            <a:r>
              <a:rPr lang="en-US" sz="900" b="0" i="1" dirty="0" err="1">
                <a:solidFill>
                  <a:schemeClr val="tx1">
                    <a:lumMod val="75000"/>
                    <a:lumOff val="25000"/>
                  </a:schemeClr>
                </a:solidFill>
              </a:rPr>
              <a:t>www.eia.gov</a:t>
            </a:r>
            <a:r>
              <a:rPr lang="en-US" sz="900" b="0" i="1" dirty="0">
                <a:solidFill>
                  <a:schemeClr val="tx1">
                    <a:lumMod val="75000"/>
                    <a:lumOff val="25000"/>
                  </a:schemeClr>
                </a:solidFill>
              </a:rPr>
              <a:t>/</a:t>
            </a:r>
            <a:r>
              <a:rPr lang="en-US" sz="900" b="0" i="1" dirty="0" err="1">
                <a:solidFill>
                  <a:schemeClr val="tx1">
                    <a:lumMod val="75000"/>
                    <a:lumOff val="25000"/>
                  </a:schemeClr>
                </a:solidFill>
              </a:rPr>
              <a:t>dnav</a:t>
            </a:r>
            <a:r>
              <a:rPr lang="en-US" sz="900" b="0" i="1" dirty="0">
                <a:solidFill>
                  <a:schemeClr val="tx1">
                    <a:lumMod val="75000"/>
                    <a:lumOff val="25000"/>
                  </a:schemeClr>
                </a:solidFill>
              </a:rPr>
              <a:t>/pet/hist/</a:t>
            </a:r>
            <a:r>
              <a:rPr lang="en-US" sz="900" b="0" i="1" dirty="0" err="1">
                <a:solidFill>
                  <a:schemeClr val="tx1">
                    <a:lumMod val="75000"/>
                    <a:lumOff val="25000"/>
                  </a:schemeClr>
                </a:solidFill>
              </a:rPr>
              <a:t>LeafHandler.ashx?n</a:t>
            </a:r>
            <a:r>
              <a:rPr lang="en-US" sz="900" b="0" i="1" dirty="0">
                <a:solidFill>
                  <a:schemeClr val="tx1">
                    <a:lumMod val="75000"/>
                    <a:lumOff val="25000"/>
                  </a:schemeClr>
                </a:solidFill>
              </a:rPr>
              <a:t>=PET&amp;s=EMM_EPM0_PTE_NUS_DPG&amp;f=A</a:t>
            </a:r>
            <a:br>
              <a:rPr lang="en-US" sz="900" b="0" i="1" dirty="0">
                <a:solidFill>
                  <a:schemeClr val="tx1">
                    <a:lumMod val="75000"/>
                    <a:lumOff val="25000"/>
                  </a:schemeClr>
                </a:solidFill>
              </a:rPr>
            </a:br>
            <a:r>
              <a:rPr lang="en-US" sz="900" b="0" i="1" dirty="0">
                <a:solidFill>
                  <a:schemeClr val="tx1">
                    <a:lumMod val="75000"/>
                    <a:lumOff val="25000"/>
                  </a:schemeClr>
                </a:solidFill>
              </a:rPr>
              <a:t>4 Average Price Data. U.S. Bureau of Labor Statistics. https://</a:t>
            </a:r>
            <a:r>
              <a:rPr lang="en-US" sz="900" b="0" i="1" dirty="0" err="1">
                <a:solidFill>
                  <a:schemeClr val="tx1">
                    <a:lumMod val="75000"/>
                    <a:lumOff val="25000"/>
                  </a:schemeClr>
                </a:solidFill>
              </a:rPr>
              <a:t>www.bls.gov</a:t>
            </a:r>
            <a:r>
              <a:rPr lang="en-US" sz="900" b="0" i="1" dirty="0">
                <a:solidFill>
                  <a:schemeClr val="tx1">
                    <a:lumMod val="75000"/>
                    <a:lumOff val="25000"/>
                  </a:schemeClr>
                </a:solidFill>
              </a:rPr>
              <a:t>/charts/consumer-price-index/consumer-price-index-average-price-</a:t>
            </a:r>
            <a:r>
              <a:rPr lang="en-US" sz="900" b="0" i="1" dirty="0" err="1">
                <a:solidFill>
                  <a:schemeClr val="tx1">
                    <a:lumMod val="75000"/>
                    <a:lumOff val="25000"/>
                  </a:schemeClr>
                </a:solidFill>
              </a:rPr>
              <a:t>data.htm</a:t>
            </a:r>
            <a:br>
              <a:rPr lang="en-US" sz="900" b="0" i="1" dirty="0">
                <a:solidFill>
                  <a:schemeClr val="tx1">
                    <a:lumMod val="75000"/>
                    <a:lumOff val="25000"/>
                  </a:schemeClr>
                </a:solidFill>
              </a:rPr>
            </a:br>
            <a:r>
              <a:rPr lang="en-US" sz="900" b="0" i="1" dirty="0">
                <a:solidFill>
                  <a:schemeClr val="tx1">
                    <a:lumMod val="75000"/>
                    <a:lumOff val="25000"/>
                  </a:schemeClr>
                </a:solidFill>
              </a:rPr>
              <a:t>5 May 2020 National Occupational Employment and Wage Estimates United States. U.S. Bureau of Labor Statistics. https://</a:t>
            </a:r>
            <a:r>
              <a:rPr lang="en-US" sz="900" b="0" i="1" dirty="0" err="1">
                <a:solidFill>
                  <a:schemeClr val="tx1">
                    <a:lumMod val="75000"/>
                    <a:lumOff val="25000"/>
                  </a:schemeClr>
                </a:solidFill>
              </a:rPr>
              <a:t>www.bls.gov</a:t>
            </a:r>
            <a:r>
              <a:rPr lang="en-US" sz="900" b="0" i="1" dirty="0">
                <a:solidFill>
                  <a:schemeClr val="tx1">
                    <a:lumMod val="75000"/>
                    <a:lumOff val="25000"/>
                  </a:schemeClr>
                </a:solidFill>
              </a:rPr>
              <a:t>/</a:t>
            </a:r>
            <a:r>
              <a:rPr lang="en-US" sz="900" b="0" i="1" dirty="0" err="1">
                <a:solidFill>
                  <a:schemeClr val="tx1">
                    <a:lumMod val="75000"/>
                    <a:lumOff val="25000"/>
                  </a:schemeClr>
                </a:solidFill>
              </a:rPr>
              <a:t>oes</a:t>
            </a:r>
            <a:r>
              <a:rPr lang="en-US" sz="900" b="0" i="1" dirty="0">
                <a:solidFill>
                  <a:schemeClr val="tx1">
                    <a:lumMod val="75000"/>
                    <a:lumOff val="25000"/>
                  </a:schemeClr>
                </a:solidFill>
              </a:rPr>
              <a:t>/current/</a:t>
            </a:r>
            <a:r>
              <a:rPr lang="en-US" sz="900" b="0" i="1" dirty="0" err="1">
                <a:solidFill>
                  <a:schemeClr val="tx1">
                    <a:lumMod val="75000"/>
                    <a:lumOff val="25000"/>
                  </a:schemeClr>
                </a:solidFill>
              </a:rPr>
              <a:t>oes_nat.htm</a:t>
            </a:r>
            <a:endParaRPr lang="en-US" sz="900" b="0" i="1" dirty="0">
              <a:solidFill>
                <a:schemeClr val="tx1">
                  <a:lumMod val="75000"/>
                  <a:lumOff val="25000"/>
                </a:schemeClr>
              </a:solidFill>
            </a:endParaRPr>
          </a:p>
        </p:txBody>
      </p:sp>
    </p:spTree>
    <p:extLst>
      <p:ext uri="{BB962C8B-B14F-4D97-AF65-F5344CB8AC3E}">
        <p14:creationId xmlns:p14="http://schemas.microsoft.com/office/powerpoint/2010/main" val="1286227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fade">
                                      <p:cBhvr>
                                        <p:cTn id="18" dur="500"/>
                                        <p:tgtEl>
                                          <p:spTgt spid="2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fade">
                                      <p:cBhvr>
                                        <p:cTn id="21" dur="500"/>
                                        <p:tgtEl>
                                          <p:spTgt spid="2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500"/>
                                        <p:tgtEl>
                                          <p:spTgt spid="20"/>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500"/>
                                        <p:tgtEl>
                                          <p:spTgt spid="23"/>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500"/>
                                        <p:tgtEl>
                                          <p:spTgt spid="2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fade">
                                      <p:cBhvr>
                                        <p:cTn id="35" dur="500"/>
                                        <p:tgtEl>
                                          <p:spTgt spid="2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fade">
                                      <p:cBhvr>
                                        <p:cTn id="40" dur="500"/>
                                        <p:tgtEl>
                                          <p:spTgt spid="21"/>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fade">
                                      <p:cBhvr>
                                        <p:cTn id="45" dur="500"/>
                                        <p:tgtEl>
                                          <p:spTgt spid="24"/>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27"/>
                                        </p:tgtEl>
                                        <p:attrNameLst>
                                          <p:attrName>style.visibility</p:attrName>
                                        </p:attrNameLst>
                                      </p:cBhvr>
                                      <p:to>
                                        <p:strVal val="visible"/>
                                      </p:to>
                                    </p:set>
                                    <p:animEffect transition="in" filter="fade">
                                      <p:cBhvr>
                                        <p:cTn id="50" dur="500"/>
                                        <p:tgtEl>
                                          <p:spTgt spid="27"/>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fade">
                                      <p:cBhvr>
                                        <p:cTn id="55" dur="500"/>
                                        <p:tgtEl>
                                          <p:spTgt spid="30"/>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500"/>
                                        <p:tgtEl>
                                          <p:spTgt spid="64"/>
                                        </p:tgtEl>
                                      </p:cBhvr>
                                    </p:animEffect>
                                  </p:childTnLst>
                                </p:cTn>
                              </p:par>
                            </p:childTnLst>
                          </p:cTn>
                        </p:par>
                        <p:par>
                          <p:cTn id="61" fill="hold">
                            <p:stCondLst>
                              <p:cond delay="500"/>
                            </p:stCondLst>
                            <p:childTnLst>
                              <p:par>
                                <p:cTn id="62" presetID="10"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500"/>
                                        <p:tgtEl>
                                          <p:spTgt spid="41"/>
                                        </p:tgtEl>
                                      </p:cBhvr>
                                    </p:animEffect>
                                  </p:childTnLst>
                                </p:cTn>
                              </p:par>
                            </p:childTnLst>
                          </p:cTn>
                        </p:par>
                        <p:par>
                          <p:cTn id="65" fill="hold">
                            <p:stCondLst>
                              <p:cond delay="1000"/>
                            </p:stCondLst>
                            <p:childTnLst>
                              <p:par>
                                <p:cTn id="66" presetID="10" presetClass="entr" presetSubtype="0" fill="hold" grpId="0" nodeType="afterEffect">
                                  <p:stCondLst>
                                    <p:cond delay="0"/>
                                  </p:stCondLst>
                                  <p:childTnLst>
                                    <p:set>
                                      <p:cBhvr>
                                        <p:cTn id="67" dur="1" fill="hold">
                                          <p:stCondLst>
                                            <p:cond delay="0"/>
                                          </p:stCondLst>
                                        </p:cTn>
                                        <p:tgtEl>
                                          <p:spTgt spid="60"/>
                                        </p:tgtEl>
                                        <p:attrNameLst>
                                          <p:attrName>style.visibility</p:attrName>
                                        </p:attrNameLst>
                                      </p:cBhvr>
                                      <p:to>
                                        <p:strVal val="visible"/>
                                      </p:to>
                                    </p:set>
                                    <p:animEffect transition="in" filter="fade">
                                      <p:cBhvr>
                                        <p:cTn id="68" dur="500"/>
                                        <p:tgtEl>
                                          <p:spTgt spid="60"/>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65"/>
                                        </p:tgtEl>
                                        <p:attrNameLst>
                                          <p:attrName>style.visibility</p:attrName>
                                        </p:attrNameLst>
                                      </p:cBhvr>
                                      <p:to>
                                        <p:strVal val="visible"/>
                                      </p:to>
                                    </p:set>
                                    <p:animEffect transition="in" filter="fade">
                                      <p:cBhvr>
                                        <p:cTn id="71" dur="500"/>
                                        <p:tgtEl>
                                          <p:spTgt spid="65"/>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46"/>
                                        </p:tgtEl>
                                        <p:attrNameLst>
                                          <p:attrName>style.visibility</p:attrName>
                                        </p:attrNameLst>
                                      </p:cBhvr>
                                      <p:to>
                                        <p:strVal val="visible"/>
                                      </p:to>
                                    </p:set>
                                    <p:animEffect transition="in" filter="fade">
                                      <p:cBhvr>
                                        <p:cTn id="76" dur="500"/>
                                        <p:tgtEl>
                                          <p:spTgt spid="46"/>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47"/>
                                        </p:tgtEl>
                                        <p:attrNameLst>
                                          <p:attrName>style.visibility</p:attrName>
                                        </p:attrNameLst>
                                      </p:cBhvr>
                                      <p:to>
                                        <p:strVal val="visible"/>
                                      </p:to>
                                    </p:set>
                                    <p:animEffect transition="in" filter="fade">
                                      <p:cBhvr>
                                        <p:cTn id="81" dur="500"/>
                                        <p:tgtEl>
                                          <p:spTgt spid="47"/>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nodeType="clickEffect">
                                  <p:stCondLst>
                                    <p:cond delay="0"/>
                                  </p:stCondLst>
                                  <p:childTnLst>
                                    <p:set>
                                      <p:cBhvr>
                                        <p:cTn id="85" dur="1" fill="hold">
                                          <p:stCondLst>
                                            <p:cond delay="0"/>
                                          </p:stCondLst>
                                        </p:cTn>
                                        <p:tgtEl>
                                          <p:spTgt spid="48"/>
                                        </p:tgtEl>
                                        <p:attrNameLst>
                                          <p:attrName>style.visibility</p:attrName>
                                        </p:attrNameLst>
                                      </p:cBhvr>
                                      <p:to>
                                        <p:strVal val="visible"/>
                                      </p:to>
                                    </p:set>
                                    <p:animEffect transition="in" filter="fade">
                                      <p:cBhvr>
                                        <p:cTn id="86" dur="500"/>
                                        <p:tgtEl>
                                          <p:spTgt spid="48"/>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nodeType="clickEffect">
                                  <p:stCondLst>
                                    <p:cond delay="0"/>
                                  </p:stCondLst>
                                  <p:childTnLst>
                                    <p:set>
                                      <p:cBhvr>
                                        <p:cTn id="90" dur="1" fill="hold">
                                          <p:stCondLst>
                                            <p:cond delay="0"/>
                                          </p:stCondLst>
                                        </p:cTn>
                                        <p:tgtEl>
                                          <p:spTgt spid="52"/>
                                        </p:tgtEl>
                                        <p:attrNameLst>
                                          <p:attrName>style.visibility</p:attrName>
                                        </p:attrNameLst>
                                      </p:cBhvr>
                                      <p:to>
                                        <p:strVal val="visible"/>
                                      </p:to>
                                    </p:set>
                                    <p:animEffect transition="in" filter="fade">
                                      <p:cBhvr>
                                        <p:cTn id="91" dur="500"/>
                                        <p:tgtEl>
                                          <p:spTgt spid="52"/>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nodeType="clickEffect">
                                  <p:stCondLst>
                                    <p:cond delay="0"/>
                                  </p:stCondLst>
                                  <p:childTnLst>
                                    <p:set>
                                      <p:cBhvr>
                                        <p:cTn id="95" dur="1" fill="hold">
                                          <p:stCondLst>
                                            <p:cond delay="0"/>
                                          </p:stCondLst>
                                        </p:cTn>
                                        <p:tgtEl>
                                          <p:spTgt spid="56"/>
                                        </p:tgtEl>
                                        <p:attrNameLst>
                                          <p:attrName>style.visibility</p:attrName>
                                        </p:attrNameLst>
                                      </p:cBhvr>
                                      <p:to>
                                        <p:strVal val="visible"/>
                                      </p:to>
                                    </p:set>
                                    <p:animEffect transition="in" filter="fade">
                                      <p:cBhvr>
                                        <p:cTn id="96" dur="500"/>
                                        <p:tgtEl>
                                          <p:spTgt spid="56"/>
                                        </p:tgtEl>
                                      </p:cBhvr>
                                    </p:animEffect>
                                  </p:childTnLst>
                                </p:cTn>
                              </p:par>
                            </p:childTnLst>
                          </p:cTn>
                        </p:par>
                      </p:childTnLst>
                    </p:cTn>
                  </p:par>
                  <p:par>
                    <p:cTn id="97" fill="hold">
                      <p:stCondLst>
                        <p:cond delay="indefinite"/>
                      </p:stCondLst>
                      <p:childTnLst>
                        <p:par>
                          <p:cTn id="98" fill="hold">
                            <p:stCondLst>
                              <p:cond delay="0"/>
                            </p:stCondLst>
                            <p:childTnLst>
                              <p:par>
                                <p:cTn id="99" presetID="37" presetClass="entr" presetSubtype="0" fill="hold" nodeType="clickEffect">
                                  <p:stCondLst>
                                    <p:cond delay="0"/>
                                  </p:stCondLst>
                                  <p:childTnLst>
                                    <p:set>
                                      <p:cBhvr>
                                        <p:cTn id="100" dur="1" fill="hold">
                                          <p:stCondLst>
                                            <p:cond delay="0"/>
                                          </p:stCondLst>
                                        </p:cTn>
                                        <p:tgtEl>
                                          <p:spTgt spid="89"/>
                                        </p:tgtEl>
                                        <p:attrNameLst>
                                          <p:attrName>style.visibility</p:attrName>
                                        </p:attrNameLst>
                                      </p:cBhvr>
                                      <p:to>
                                        <p:strVal val="visible"/>
                                      </p:to>
                                    </p:set>
                                    <p:animEffect transition="in" filter="fade">
                                      <p:cBhvr>
                                        <p:cTn id="101" dur="1000"/>
                                        <p:tgtEl>
                                          <p:spTgt spid="89"/>
                                        </p:tgtEl>
                                      </p:cBhvr>
                                    </p:animEffect>
                                    <p:anim calcmode="lin" valueType="num">
                                      <p:cBhvr>
                                        <p:cTn id="102" dur="1000" fill="hold"/>
                                        <p:tgtEl>
                                          <p:spTgt spid="89"/>
                                        </p:tgtEl>
                                        <p:attrNameLst>
                                          <p:attrName>ppt_x</p:attrName>
                                        </p:attrNameLst>
                                      </p:cBhvr>
                                      <p:tavLst>
                                        <p:tav tm="0">
                                          <p:val>
                                            <p:strVal val="#ppt_x"/>
                                          </p:val>
                                        </p:tav>
                                        <p:tav tm="100000">
                                          <p:val>
                                            <p:strVal val="#ppt_x"/>
                                          </p:val>
                                        </p:tav>
                                      </p:tavLst>
                                    </p:anim>
                                    <p:anim calcmode="lin" valueType="num">
                                      <p:cBhvr>
                                        <p:cTn id="103" dur="900" decel="100000" fill="hold"/>
                                        <p:tgtEl>
                                          <p:spTgt spid="89"/>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89"/>
                                        </p:tgtEl>
                                        <p:attrNameLst>
                                          <p:attrName>ppt_y</p:attrName>
                                        </p:attrNameLst>
                                      </p:cBhvr>
                                      <p:tavLst>
                                        <p:tav tm="0">
                                          <p:val>
                                            <p:strVal val="#ppt_y-.03"/>
                                          </p:val>
                                        </p:tav>
                                        <p:tav tm="100000">
                                          <p:val>
                                            <p:strVal val="#ppt_y"/>
                                          </p:val>
                                        </p:tav>
                                      </p:tavLst>
                                    </p:anim>
                                  </p:childTnLst>
                                </p:cTn>
                              </p:par>
                            </p:childTnLst>
                          </p:cTn>
                        </p:par>
                        <p:par>
                          <p:cTn id="105" fill="hold">
                            <p:stCondLst>
                              <p:cond delay="1000"/>
                            </p:stCondLst>
                            <p:childTnLst>
                              <p:par>
                                <p:cTn id="106" presetID="10" presetClass="entr" presetSubtype="0" fill="hold" grpId="0" nodeType="afterEffect">
                                  <p:stCondLst>
                                    <p:cond delay="0"/>
                                  </p:stCondLst>
                                  <p:childTnLst>
                                    <p:set>
                                      <p:cBhvr>
                                        <p:cTn id="107" dur="1" fill="hold">
                                          <p:stCondLst>
                                            <p:cond delay="0"/>
                                          </p:stCondLst>
                                        </p:cTn>
                                        <p:tgtEl>
                                          <p:spTgt spid="92"/>
                                        </p:tgtEl>
                                        <p:attrNameLst>
                                          <p:attrName>style.visibility</p:attrName>
                                        </p:attrNameLst>
                                      </p:cBhvr>
                                      <p:to>
                                        <p:strVal val="visible"/>
                                      </p:to>
                                    </p:set>
                                    <p:animEffect transition="in" filter="fade">
                                      <p:cBhvr>
                                        <p:cTn id="108" dur="500"/>
                                        <p:tgtEl>
                                          <p:spTgt spid="92"/>
                                        </p:tgtEl>
                                      </p:cBhvr>
                                    </p:animEffect>
                                  </p:childTnLst>
                                </p:cTn>
                              </p:par>
                              <p:par>
                                <p:cTn id="109" presetID="12" presetClass="entr" presetSubtype="2" fill="hold" nodeType="withEffect">
                                  <p:stCondLst>
                                    <p:cond delay="0"/>
                                  </p:stCondLst>
                                  <p:childTnLst>
                                    <p:set>
                                      <p:cBhvr>
                                        <p:cTn id="110" dur="1" fill="hold">
                                          <p:stCondLst>
                                            <p:cond delay="0"/>
                                          </p:stCondLst>
                                        </p:cTn>
                                        <p:tgtEl>
                                          <p:spTgt spid="72"/>
                                        </p:tgtEl>
                                        <p:attrNameLst>
                                          <p:attrName>style.visibility</p:attrName>
                                        </p:attrNameLst>
                                      </p:cBhvr>
                                      <p:to>
                                        <p:strVal val="visible"/>
                                      </p:to>
                                    </p:set>
                                    <p:anim calcmode="lin" valueType="num">
                                      <p:cBhvr additive="base">
                                        <p:cTn id="111" dur="500"/>
                                        <p:tgtEl>
                                          <p:spTgt spid="72"/>
                                        </p:tgtEl>
                                        <p:attrNameLst>
                                          <p:attrName>ppt_x</p:attrName>
                                        </p:attrNameLst>
                                      </p:cBhvr>
                                      <p:tavLst>
                                        <p:tav tm="0">
                                          <p:val>
                                            <p:strVal val="#ppt_x+#ppt_w*1.125000"/>
                                          </p:val>
                                        </p:tav>
                                        <p:tav tm="100000">
                                          <p:val>
                                            <p:strVal val="#ppt_x"/>
                                          </p:val>
                                        </p:tav>
                                      </p:tavLst>
                                    </p:anim>
                                    <p:animEffect transition="in" filter="wipe(left)">
                                      <p:cBhvr>
                                        <p:cTn id="112" dur="500"/>
                                        <p:tgtEl>
                                          <p:spTgt spid="72"/>
                                        </p:tgtEl>
                                      </p:cBhvr>
                                    </p:animEffect>
                                  </p:childTnLst>
                                </p:cTn>
                              </p:par>
                            </p:childTnLst>
                          </p:cTn>
                        </p:par>
                      </p:childTnLst>
                    </p:cTn>
                  </p:par>
                  <p:par>
                    <p:cTn id="113" fill="hold">
                      <p:stCondLst>
                        <p:cond delay="indefinite"/>
                      </p:stCondLst>
                      <p:childTnLst>
                        <p:par>
                          <p:cTn id="114" fill="hold">
                            <p:stCondLst>
                              <p:cond delay="0"/>
                            </p:stCondLst>
                            <p:childTnLst>
                              <p:par>
                                <p:cTn id="115" presetID="37" presetClass="entr" presetSubtype="0" fill="hold" nodeType="clickEffect">
                                  <p:stCondLst>
                                    <p:cond delay="0"/>
                                  </p:stCondLst>
                                  <p:childTnLst>
                                    <p:set>
                                      <p:cBhvr>
                                        <p:cTn id="116" dur="1" fill="hold">
                                          <p:stCondLst>
                                            <p:cond delay="0"/>
                                          </p:stCondLst>
                                        </p:cTn>
                                        <p:tgtEl>
                                          <p:spTgt spid="79"/>
                                        </p:tgtEl>
                                        <p:attrNameLst>
                                          <p:attrName>style.visibility</p:attrName>
                                        </p:attrNameLst>
                                      </p:cBhvr>
                                      <p:to>
                                        <p:strVal val="visible"/>
                                      </p:to>
                                    </p:set>
                                    <p:animEffect transition="in" filter="fade">
                                      <p:cBhvr>
                                        <p:cTn id="117" dur="1000"/>
                                        <p:tgtEl>
                                          <p:spTgt spid="79"/>
                                        </p:tgtEl>
                                      </p:cBhvr>
                                    </p:animEffect>
                                    <p:anim calcmode="lin" valueType="num">
                                      <p:cBhvr>
                                        <p:cTn id="118" dur="1000" fill="hold"/>
                                        <p:tgtEl>
                                          <p:spTgt spid="79"/>
                                        </p:tgtEl>
                                        <p:attrNameLst>
                                          <p:attrName>ppt_x</p:attrName>
                                        </p:attrNameLst>
                                      </p:cBhvr>
                                      <p:tavLst>
                                        <p:tav tm="0">
                                          <p:val>
                                            <p:strVal val="#ppt_x"/>
                                          </p:val>
                                        </p:tav>
                                        <p:tav tm="100000">
                                          <p:val>
                                            <p:strVal val="#ppt_x"/>
                                          </p:val>
                                        </p:tav>
                                      </p:tavLst>
                                    </p:anim>
                                    <p:anim calcmode="lin" valueType="num">
                                      <p:cBhvr>
                                        <p:cTn id="119" dur="900" decel="100000" fill="hold"/>
                                        <p:tgtEl>
                                          <p:spTgt spid="79"/>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21" fill="hold">
                            <p:stCondLst>
                              <p:cond delay="1000"/>
                            </p:stCondLst>
                            <p:childTnLst>
                              <p:par>
                                <p:cTn id="122" presetID="10" presetClass="entr" presetSubtype="0" fill="hold" grpId="0" nodeType="afterEffect">
                                  <p:stCondLst>
                                    <p:cond delay="0"/>
                                  </p:stCondLst>
                                  <p:childTnLst>
                                    <p:set>
                                      <p:cBhvr>
                                        <p:cTn id="123" dur="1" fill="hold">
                                          <p:stCondLst>
                                            <p:cond delay="0"/>
                                          </p:stCondLst>
                                        </p:cTn>
                                        <p:tgtEl>
                                          <p:spTgt spid="93"/>
                                        </p:tgtEl>
                                        <p:attrNameLst>
                                          <p:attrName>style.visibility</p:attrName>
                                        </p:attrNameLst>
                                      </p:cBhvr>
                                      <p:to>
                                        <p:strVal val="visible"/>
                                      </p:to>
                                    </p:set>
                                    <p:animEffect transition="in" filter="fade">
                                      <p:cBhvr>
                                        <p:cTn id="124" dur="500"/>
                                        <p:tgtEl>
                                          <p:spTgt spid="93"/>
                                        </p:tgtEl>
                                      </p:cBhvr>
                                    </p:animEffect>
                                  </p:childTnLst>
                                </p:cTn>
                              </p:par>
                              <p:par>
                                <p:cTn id="125" presetID="12" presetClass="entr" presetSubtype="8" fill="hold" nodeType="withEffect">
                                  <p:stCondLst>
                                    <p:cond delay="0"/>
                                  </p:stCondLst>
                                  <p:childTnLst>
                                    <p:set>
                                      <p:cBhvr>
                                        <p:cTn id="126" dur="1" fill="hold">
                                          <p:stCondLst>
                                            <p:cond delay="0"/>
                                          </p:stCondLst>
                                        </p:cTn>
                                        <p:tgtEl>
                                          <p:spTgt spid="91"/>
                                        </p:tgtEl>
                                        <p:attrNameLst>
                                          <p:attrName>style.visibility</p:attrName>
                                        </p:attrNameLst>
                                      </p:cBhvr>
                                      <p:to>
                                        <p:strVal val="visible"/>
                                      </p:to>
                                    </p:set>
                                    <p:anim calcmode="lin" valueType="num">
                                      <p:cBhvr additive="base">
                                        <p:cTn id="127" dur="500"/>
                                        <p:tgtEl>
                                          <p:spTgt spid="91"/>
                                        </p:tgtEl>
                                        <p:attrNameLst>
                                          <p:attrName>ppt_x</p:attrName>
                                        </p:attrNameLst>
                                      </p:cBhvr>
                                      <p:tavLst>
                                        <p:tav tm="0">
                                          <p:val>
                                            <p:strVal val="#ppt_x-#ppt_w*1.125000"/>
                                          </p:val>
                                        </p:tav>
                                        <p:tav tm="100000">
                                          <p:val>
                                            <p:strVal val="#ppt_x"/>
                                          </p:val>
                                        </p:tav>
                                      </p:tavLst>
                                    </p:anim>
                                    <p:animEffect transition="in" filter="wipe(right)">
                                      <p:cBhvr>
                                        <p:cTn id="128"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2" grpId="0"/>
      <p:bldP spid="23" grpId="0"/>
      <p:bldP spid="24" grpId="0"/>
      <p:bldP spid="25" grpId="0"/>
      <p:bldP spid="26" grpId="0"/>
      <p:bldP spid="27" grpId="0"/>
      <p:bldP spid="28" grpId="0"/>
      <p:bldP spid="29" grpId="0"/>
      <p:bldP spid="30" grpId="0"/>
      <p:bldP spid="46" grpId="0"/>
      <p:bldP spid="47" grpId="0"/>
      <p:bldP spid="60" grpId="0"/>
      <p:bldP spid="64" grpId="0"/>
      <p:bldP spid="65" grpId="0"/>
      <p:bldP spid="92" grpId="0"/>
      <p:bldP spid="93" grpId="0"/>
    </p:bldLst>
  </p:timing>
</p:sld>
</file>

<file path=ppt/theme/theme1.xml><?xml version="1.0" encoding="utf-8"?>
<a:theme xmlns:a="http://schemas.openxmlformats.org/drawingml/2006/main" name="Office Theme">
  <a:themeElements>
    <a:clrScheme name="Custom 1">
      <a:dk1>
        <a:srgbClr val="000000"/>
      </a:dk1>
      <a:lt1>
        <a:srgbClr val="FFFFFF"/>
      </a:lt1>
      <a:dk2>
        <a:srgbClr val="454545"/>
      </a:dk2>
      <a:lt2>
        <a:srgbClr val="E0E0E0"/>
      </a:lt2>
      <a:accent1>
        <a:srgbClr val="F81B02"/>
      </a:accent1>
      <a:accent2>
        <a:srgbClr val="F3BF00"/>
      </a:accent2>
      <a:accent3>
        <a:srgbClr val="AFBF41"/>
      </a:accent3>
      <a:accent4>
        <a:srgbClr val="50C49F"/>
      </a:accent4>
      <a:accent5>
        <a:srgbClr val="3B95C4"/>
      </a:accent5>
      <a:accent6>
        <a:srgbClr val="B560D4"/>
      </a:accent6>
      <a:hlink>
        <a:srgbClr val="FC5A1A"/>
      </a:hlink>
      <a:folHlink>
        <a:srgbClr val="B49E74"/>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3713</TotalTime>
  <Words>3707</Words>
  <Application>Microsoft Macintosh PowerPoint</Application>
  <PresentationFormat>Widescreen</PresentationFormat>
  <Paragraphs>437</Paragraphs>
  <Slides>15</Slides>
  <Notes>15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Corbel</vt:lpstr>
      <vt:lpstr>Aptos</vt:lpstr>
      <vt:lpstr>Arial</vt:lpstr>
      <vt:lpstr>Times New Roman</vt:lpstr>
      <vt:lpstr>GothamBook</vt:lpstr>
      <vt:lpstr>Calibri</vt:lpstr>
      <vt:lpstr>Wingdings</vt:lpstr>
      <vt:lpstr>Aptos Display</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Saving Your Future</dc:title>
  <dc:subject>Building a Financial Foundation</dc:subject>
  <dc:creator>World System Builder</dc:creator>
  <cp:keywords/>
  <dc:description/>
  <cp:lastModifiedBy>Justin Yee</cp:lastModifiedBy>
  <cp:revision>57</cp:revision>
  <cp:lastPrinted>2024-06-20T20:46:20Z</cp:lastPrinted>
  <dcterms:created xsi:type="dcterms:W3CDTF">2024-06-14T18:28:04Z</dcterms:created>
  <dcterms:modified xsi:type="dcterms:W3CDTF">2024-07-25T23:08:50Z</dcterms:modified>
  <cp:category/>
</cp:coreProperties>
</file>