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58" r:id="rId3"/>
    <p:sldId id="259" r:id="rId4"/>
    <p:sldId id="278" r:id="rId5"/>
    <p:sldId id="279" r:id="rId6"/>
    <p:sldId id="296" r:id="rId7"/>
    <p:sldId id="280" r:id="rId8"/>
    <p:sldId id="281" r:id="rId9"/>
    <p:sldId id="293" r:id="rId10"/>
    <p:sldId id="283" r:id="rId11"/>
    <p:sldId id="282" r:id="rId12"/>
    <p:sldId id="285" r:id="rId13"/>
    <p:sldId id="260" r:id="rId14"/>
    <p:sldId id="264" r:id="rId15"/>
    <p:sldId id="265" r:id="rId16"/>
    <p:sldId id="267" r:id="rId17"/>
    <p:sldId id="295" r:id="rId18"/>
    <p:sldId id="297" r:id="rId19"/>
    <p:sldId id="289" r:id="rId20"/>
    <p:sldId id="291" r:id="rId21"/>
    <p:sldId id="294" r:id="rId22"/>
  </p:sldIdLst>
  <p:sldSz cx="9144000" cy="6858000" type="screen4x3"/>
  <p:notesSz cx="6662738" cy="9926638"/>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5" autoAdjust="0"/>
    <p:restoredTop sz="86408" autoAdjust="0"/>
  </p:normalViewPr>
  <p:slideViewPr>
    <p:cSldViewPr snapToGrid="0" snapToObjects="1">
      <p:cViewPr varScale="1">
        <p:scale>
          <a:sx n="95" d="100"/>
          <a:sy n="95" d="100"/>
        </p:scale>
        <p:origin x="1662" y="84"/>
      </p:cViewPr>
      <p:guideLst>
        <p:guide orient="horz" pos="2160"/>
        <p:guide pos="2880"/>
      </p:guideLst>
    </p:cSldViewPr>
  </p:slideViewPr>
  <p:outlineViewPr>
    <p:cViewPr>
      <p:scale>
        <a:sx n="33" d="100"/>
        <a:sy n="33" d="100"/>
      </p:scale>
      <p:origin x="269" y="3541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4C5961-82F7-401D-AC22-DF3D8C1AAEEC}" type="doc">
      <dgm:prSet loTypeId="urn:microsoft.com/office/officeart/2005/8/layout/venn1" loCatId="relationship" qsTypeId="urn:microsoft.com/office/officeart/2005/8/quickstyle/simple1" qsCatId="simple" csTypeId="urn:microsoft.com/office/officeart/2005/8/colors/accent1_2" csCatId="accent1" phldr="1"/>
      <dgm:spPr/>
    </dgm:pt>
    <dgm:pt modelId="{988B0697-9D56-4222-AEC0-1815BA9CC814}">
      <dgm:prSet phldrT="[Text]" custT="1"/>
      <dgm:spPr/>
      <dgm:t>
        <a:bodyPr/>
        <a:lstStyle/>
        <a:p>
          <a:r>
            <a:rPr lang="en-GB" sz="1800"/>
            <a:t>Leaders</a:t>
          </a:r>
        </a:p>
      </dgm:t>
    </dgm:pt>
    <dgm:pt modelId="{2B8A1EEA-4D8C-4FBB-9431-FC4577E84E44}" type="parTrans" cxnId="{27DD90E5-82A7-4F98-9B62-76FDE4DA0FE2}">
      <dgm:prSet/>
      <dgm:spPr/>
      <dgm:t>
        <a:bodyPr/>
        <a:lstStyle/>
        <a:p>
          <a:endParaRPr lang="en-GB"/>
        </a:p>
      </dgm:t>
    </dgm:pt>
    <dgm:pt modelId="{455F48FE-202E-4363-9DE0-D8438822F0BA}" type="sibTrans" cxnId="{27DD90E5-82A7-4F98-9B62-76FDE4DA0FE2}">
      <dgm:prSet/>
      <dgm:spPr/>
      <dgm:t>
        <a:bodyPr/>
        <a:lstStyle/>
        <a:p>
          <a:endParaRPr lang="en-GB"/>
        </a:p>
      </dgm:t>
    </dgm:pt>
    <dgm:pt modelId="{8FEF3D99-B348-4370-ACA1-E8FF92B84402}">
      <dgm:prSet phldrT="[Text]" custT="1"/>
      <dgm:spPr/>
      <dgm:t>
        <a:bodyPr/>
        <a:lstStyle/>
        <a:p>
          <a:r>
            <a:rPr lang="en-GB" sz="1800"/>
            <a:t>Volunteers</a:t>
          </a:r>
        </a:p>
      </dgm:t>
    </dgm:pt>
    <dgm:pt modelId="{B3A65208-20B2-4475-9035-27E4E0E257D3}" type="parTrans" cxnId="{1B1F10F4-F82B-4EB4-A0E4-F844CC5324B4}">
      <dgm:prSet/>
      <dgm:spPr/>
      <dgm:t>
        <a:bodyPr/>
        <a:lstStyle/>
        <a:p>
          <a:endParaRPr lang="en-GB"/>
        </a:p>
      </dgm:t>
    </dgm:pt>
    <dgm:pt modelId="{73E4249D-FC69-4EB5-818B-3679D8DB2EA7}" type="sibTrans" cxnId="{1B1F10F4-F82B-4EB4-A0E4-F844CC5324B4}">
      <dgm:prSet/>
      <dgm:spPr/>
      <dgm:t>
        <a:bodyPr/>
        <a:lstStyle/>
        <a:p>
          <a:endParaRPr lang="en-GB"/>
        </a:p>
      </dgm:t>
    </dgm:pt>
    <dgm:pt modelId="{BCE5DFEA-7660-4720-92D1-F5C6D4689039}">
      <dgm:prSet phldrT="[Text]" custT="1"/>
      <dgm:spPr/>
      <dgm:t>
        <a:bodyPr/>
        <a:lstStyle/>
        <a:p>
          <a:r>
            <a:rPr lang="en-GB" sz="1800"/>
            <a:t>Unit Helpers</a:t>
          </a:r>
        </a:p>
      </dgm:t>
    </dgm:pt>
    <dgm:pt modelId="{C56E72E6-7A67-4C02-B8B5-321C0275DA76}" type="parTrans" cxnId="{0D256964-A6FA-4C16-A266-770FC783AFE9}">
      <dgm:prSet/>
      <dgm:spPr/>
      <dgm:t>
        <a:bodyPr/>
        <a:lstStyle/>
        <a:p>
          <a:endParaRPr lang="en-GB"/>
        </a:p>
      </dgm:t>
    </dgm:pt>
    <dgm:pt modelId="{813329E8-86EB-4616-B3AE-86319B9D2B3B}" type="sibTrans" cxnId="{0D256964-A6FA-4C16-A266-770FC783AFE9}">
      <dgm:prSet/>
      <dgm:spPr/>
      <dgm:t>
        <a:bodyPr/>
        <a:lstStyle/>
        <a:p>
          <a:endParaRPr lang="en-GB"/>
        </a:p>
      </dgm:t>
    </dgm:pt>
    <dgm:pt modelId="{8E31BC87-B445-4830-89D4-699D90B9BEB1}" type="pres">
      <dgm:prSet presAssocID="{D04C5961-82F7-401D-AC22-DF3D8C1AAEEC}" presName="compositeShape" presStyleCnt="0">
        <dgm:presLayoutVars>
          <dgm:chMax val="7"/>
          <dgm:dir/>
          <dgm:resizeHandles val="exact"/>
        </dgm:presLayoutVars>
      </dgm:prSet>
      <dgm:spPr/>
    </dgm:pt>
    <dgm:pt modelId="{1C05CDAA-ADE3-4BF2-B587-DCC34FC1CB5E}" type="pres">
      <dgm:prSet presAssocID="{988B0697-9D56-4222-AEC0-1815BA9CC814}" presName="circ1" presStyleLbl="vennNode1" presStyleIdx="0" presStyleCnt="3"/>
      <dgm:spPr/>
    </dgm:pt>
    <dgm:pt modelId="{CD24CBB3-1533-408E-A9F4-294EED383144}" type="pres">
      <dgm:prSet presAssocID="{988B0697-9D56-4222-AEC0-1815BA9CC814}" presName="circ1Tx" presStyleLbl="revTx" presStyleIdx="0" presStyleCnt="0">
        <dgm:presLayoutVars>
          <dgm:chMax val="0"/>
          <dgm:chPref val="0"/>
          <dgm:bulletEnabled val="1"/>
        </dgm:presLayoutVars>
      </dgm:prSet>
      <dgm:spPr/>
    </dgm:pt>
    <dgm:pt modelId="{72921DC5-050D-419F-8B84-C345D7403A29}" type="pres">
      <dgm:prSet presAssocID="{8FEF3D99-B348-4370-ACA1-E8FF92B84402}" presName="circ2" presStyleLbl="vennNode1" presStyleIdx="1" presStyleCnt="3"/>
      <dgm:spPr/>
    </dgm:pt>
    <dgm:pt modelId="{CAD0DF27-E967-4D41-BFEB-E9CA3CFFBC4C}" type="pres">
      <dgm:prSet presAssocID="{8FEF3D99-B348-4370-ACA1-E8FF92B84402}" presName="circ2Tx" presStyleLbl="revTx" presStyleIdx="0" presStyleCnt="0">
        <dgm:presLayoutVars>
          <dgm:chMax val="0"/>
          <dgm:chPref val="0"/>
          <dgm:bulletEnabled val="1"/>
        </dgm:presLayoutVars>
      </dgm:prSet>
      <dgm:spPr/>
    </dgm:pt>
    <dgm:pt modelId="{7A9EE45F-3C0D-4C89-B86B-169ADA88121A}" type="pres">
      <dgm:prSet presAssocID="{BCE5DFEA-7660-4720-92D1-F5C6D4689039}" presName="circ3" presStyleLbl="vennNode1" presStyleIdx="2" presStyleCnt="3"/>
      <dgm:spPr/>
    </dgm:pt>
    <dgm:pt modelId="{C5B479B3-06AE-4C6D-972A-0AD45FF1113A}" type="pres">
      <dgm:prSet presAssocID="{BCE5DFEA-7660-4720-92D1-F5C6D4689039}" presName="circ3Tx" presStyleLbl="revTx" presStyleIdx="0" presStyleCnt="0">
        <dgm:presLayoutVars>
          <dgm:chMax val="0"/>
          <dgm:chPref val="0"/>
          <dgm:bulletEnabled val="1"/>
        </dgm:presLayoutVars>
      </dgm:prSet>
      <dgm:spPr/>
    </dgm:pt>
  </dgm:ptLst>
  <dgm:cxnLst>
    <dgm:cxn modelId="{7A0AC725-B37D-4B28-8FD8-83849B466987}" type="presOf" srcId="{988B0697-9D56-4222-AEC0-1815BA9CC814}" destId="{CD24CBB3-1533-408E-A9F4-294EED383144}" srcOrd="1" destOrd="0" presId="urn:microsoft.com/office/officeart/2005/8/layout/venn1"/>
    <dgm:cxn modelId="{C0254D60-F4B1-44E8-AB53-074144F49C6A}" type="presOf" srcId="{BCE5DFEA-7660-4720-92D1-F5C6D4689039}" destId="{C5B479B3-06AE-4C6D-972A-0AD45FF1113A}" srcOrd="1" destOrd="0" presId="urn:microsoft.com/office/officeart/2005/8/layout/venn1"/>
    <dgm:cxn modelId="{E3DB7761-8B03-43FE-BDCC-1D98A659F5B0}" type="presOf" srcId="{988B0697-9D56-4222-AEC0-1815BA9CC814}" destId="{1C05CDAA-ADE3-4BF2-B587-DCC34FC1CB5E}" srcOrd="0" destOrd="0" presId="urn:microsoft.com/office/officeart/2005/8/layout/venn1"/>
    <dgm:cxn modelId="{0D256964-A6FA-4C16-A266-770FC783AFE9}" srcId="{D04C5961-82F7-401D-AC22-DF3D8C1AAEEC}" destId="{BCE5DFEA-7660-4720-92D1-F5C6D4689039}" srcOrd="2" destOrd="0" parTransId="{C56E72E6-7A67-4C02-B8B5-321C0275DA76}" sibTransId="{813329E8-86EB-4616-B3AE-86319B9D2B3B}"/>
    <dgm:cxn modelId="{25097F4C-FFCC-4DB5-BD08-B5012BBF5D18}" type="presOf" srcId="{8FEF3D99-B348-4370-ACA1-E8FF92B84402}" destId="{CAD0DF27-E967-4D41-BFEB-E9CA3CFFBC4C}" srcOrd="1" destOrd="0" presId="urn:microsoft.com/office/officeart/2005/8/layout/venn1"/>
    <dgm:cxn modelId="{E48DA0B2-9431-43A0-9665-2E6E48059189}" type="presOf" srcId="{8FEF3D99-B348-4370-ACA1-E8FF92B84402}" destId="{72921DC5-050D-419F-8B84-C345D7403A29}" srcOrd="0" destOrd="0" presId="urn:microsoft.com/office/officeart/2005/8/layout/venn1"/>
    <dgm:cxn modelId="{DBABA9C3-45D6-48B6-AA9F-8AEF7AC04575}" type="presOf" srcId="{D04C5961-82F7-401D-AC22-DF3D8C1AAEEC}" destId="{8E31BC87-B445-4830-89D4-699D90B9BEB1}" srcOrd="0" destOrd="0" presId="urn:microsoft.com/office/officeart/2005/8/layout/venn1"/>
    <dgm:cxn modelId="{71FD53D8-A01F-458A-BE14-8B8A9C4FA451}" type="presOf" srcId="{BCE5DFEA-7660-4720-92D1-F5C6D4689039}" destId="{7A9EE45F-3C0D-4C89-B86B-169ADA88121A}" srcOrd="0" destOrd="0" presId="urn:microsoft.com/office/officeart/2005/8/layout/venn1"/>
    <dgm:cxn modelId="{27DD90E5-82A7-4F98-9B62-76FDE4DA0FE2}" srcId="{D04C5961-82F7-401D-AC22-DF3D8C1AAEEC}" destId="{988B0697-9D56-4222-AEC0-1815BA9CC814}" srcOrd="0" destOrd="0" parTransId="{2B8A1EEA-4D8C-4FBB-9431-FC4577E84E44}" sibTransId="{455F48FE-202E-4363-9DE0-D8438822F0BA}"/>
    <dgm:cxn modelId="{1B1F10F4-F82B-4EB4-A0E4-F844CC5324B4}" srcId="{D04C5961-82F7-401D-AC22-DF3D8C1AAEEC}" destId="{8FEF3D99-B348-4370-ACA1-E8FF92B84402}" srcOrd="1" destOrd="0" parTransId="{B3A65208-20B2-4475-9035-27E4E0E257D3}" sibTransId="{73E4249D-FC69-4EB5-818B-3679D8DB2EA7}"/>
    <dgm:cxn modelId="{25E190AB-E0E0-42CB-AE67-A3067CFE98BA}" type="presParOf" srcId="{8E31BC87-B445-4830-89D4-699D90B9BEB1}" destId="{1C05CDAA-ADE3-4BF2-B587-DCC34FC1CB5E}" srcOrd="0" destOrd="0" presId="urn:microsoft.com/office/officeart/2005/8/layout/venn1"/>
    <dgm:cxn modelId="{556A4B41-31BB-43F2-8821-FEA3F50E422B}" type="presParOf" srcId="{8E31BC87-B445-4830-89D4-699D90B9BEB1}" destId="{CD24CBB3-1533-408E-A9F4-294EED383144}" srcOrd="1" destOrd="0" presId="urn:microsoft.com/office/officeart/2005/8/layout/venn1"/>
    <dgm:cxn modelId="{9E079ADF-6D9C-4F56-AB48-D9D144C78D09}" type="presParOf" srcId="{8E31BC87-B445-4830-89D4-699D90B9BEB1}" destId="{72921DC5-050D-419F-8B84-C345D7403A29}" srcOrd="2" destOrd="0" presId="urn:microsoft.com/office/officeart/2005/8/layout/venn1"/>
    <dgm:cxn modelId="{36D3A5EA-DC4E-4A79-A0E2-6457A0CFD5AB}" type="presParOf" srcId="{8E31BC87-B445-4830-89D4-699D90B9BEB1}" destId="{CAD0DF27-E967-4D41-BFEB-E9CA3CFFBC4C}" srcOrd="3" destOrd="0" presId="urn:microsoft.com/office/officeart/2005/8/layout/venn1"/>
    <dgm:cxn modelId="{923E1C58-2E8A-4930-8028-555182DC692B}" type="presParOf" srcId="{8E31BC87-B445-4830-89D4-699D90B9BEB1}" destId="{7A9EE45F-3C0D-4C89-B86B-169ADA88121A}" srcOrd="4" destOrd="0" presId="urn:microsoft.com/office/officeart/2005/8/layout/venn1"/>
    <dgm:cxn modelId="{6661E686-44B4-46A5-AC47-D4A4C1C8D1BD}" type="presParOf" srcId="{8E31BC87-B445-4830-89D4-699D90B9BEB1}" destId="{C5B479B3-06AE-4C6D-972A-0AD45FF1113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5CDAA-ADE3-4BF2-B587-DCC34FC1CB5E}">
      <dsp:nvSpPr>
        <dsp:cNvPr id="0" name=""/>
        <dsp:cNvSpPr/>
      </dsp:nvSpPr>
      <dsp:spPr>
        <a:xfrm>
          <a:off x="2828448" y="56872"/>
          <a:ext cx="2729865" cy="27298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t>Leaders</a:t>
          </a:r>
        </a:p>
      </dsp:txBody>
      <dsp:txXfrm>
        <a:off x="3192430" y="534598"/>
        <a:ext cx="2001901" cy="1228439"/>
      </dsp:txXfrm>
    </dsp:sp>
    <dsp:sp modelId="{72921DC5-050D-419F-8B84-C345D7403A29}">
      <dsp:nvSpPr>
        <dsp:cNvPr id="0" name=""/>
        <dsp:cNvSpPr/>
      </dsp:nvSpPr>
      <dsp:spPr>
        <a:xfrm>
          <a:off x="3813474" y="1763037"/>
          <a:ext cx="2729865" cy="27298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t>Volunteers</a:t>
          </a:r>
        </a:p>
      </dsp:txBody>
      <dsp:txXfrm>
        <a:off x="4648358" y="2468252"/>
        <a:ext cx="1637919" cy="1501425"/>
      </dsp:txXfrm>
    </dsp:sp>
    <dsp:sp modelId="{7A9EE45F-3C0D-4C89-B86B-169ADA88121A}">
      <dsp:nvSpPr>
        <dsp:cNvPr id="0" name=""/>
        <dsp:cNvSpPr/>
      </dsp:nvSpPr>
      <dsp:spPr>
        <a:xfrm>
          <a:off x="1843422" y="1763037"/>
          <a:ext cx="2729865" cy="27298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t>Unit Helpers</a:t>
          </a:r>
        </a:p>
      </dsp:txBody>
      <dsp:txXfrm>
        <a:off x="2100484" y="2468252"/>
        <a:ext cx="1637919" cy="150142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774010" y="0"/>
            <a:ext cx="2887186"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defRPr>
            </a:lvl1pPr>
          </a:lstStyle>
          <a:p>
            <a:fld id="{11338D9E-1C52-4B0A-B2B0-3848E5E5F137}" type="datetime1">
              <a:rPr lang="en-GB"/>
              <a:pPr/>
              <a:t>29/08/2020</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r>
              <a:rPr lang="en-US"/>
              <a:t>GGSWE June 2017</a:t>
            </a:r>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defRPr>
            </a:lvl1pPr>
          </a:lstStyle>
          <a:p>
            <a:fld id="{6A19901B-E3FA-438E-A557-44B85C3A314C}" type="slidenum">
              <a:rPr lang="en-GB"/>
              <a:pPr/>
              <a:t>‹#›</a:t>
            </a:fld>
            <a:endParaRPr lang="en-GB"/>
          </a:p>
        </p:txBody>
      </p:sp>
    </p:spTree>
    <p:extLst>
      <p:ext uri="{BB962C8B-B14F-4D97-AF65-F5344CB8AC3E}">
        <p14:creationId xmlns:p14="http://schemas.microsoft.com/office/powerpoint/2010/main" val="35798866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44E414AA-0BC8-4A4B-9A72-5F95DE62CFD6}" type="datetimeFigureOut">
              <a:rPr lang="en-GB" smtClean="0"/>
              <a:pPr/>
              <a:t>29/08/2020</a:t>
            </a:fld>
            <a:endParaRPr lang="en-GB"/>
          </a:p>
        </p:txBody>
      </p:sp>
      <p:sp>
        <p:nvSpPr>
          <p:cNvPr id="4" name="Slide Image Placeholder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r>
              <a:rPr lang="en-GB"/>
              <a:t>GGSWE June 2017</a:t>
            </a:r>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B7E0EB66-FA96-4914-8893-C88E92CBA7C3}" type="slidenum">
              <a:rPr lang="en-GB" smtClean="0"/>
              <a:pPr/>
              <a:t>‹#›</a:t>
            </a:fld>
            <a:endParaRPr lang="en-GB"/>
          </a:p>
        </p:txBody>
      </p:sp>
    </p:spTree>
    <p:extLst>
      <p:ext uri="{BB962C8B-B14F-4D97-AF65-F5344CB8AC3E}">
        <p14:creationId xmlns:p14="http://schemas.microsoft.com/office/powerpoint/2010/main" val="24816415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this presentation is to give all adult  volunteers an</a:t>
            </a:r>
            <a:r>
              <a:rPr lang="en-GB" baseline="0" dirty="0"/>
              <a:t> overview of Girlguiding and introduce them to the philosophy behind the organisation before they commit to a role within it</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1</a:t>
            </a:fld>
            <a:endParaRPr lang="en-GB"/>
          </a:p>
        </p:txBody>
      </p:sp>
      <p:sp>
        <p:nvSpPr>
          <p:cNvPr id="5" name="Footer Placeholder 4"/>
          <p:cNvSpPr>
            <a:spLocks noGrp="1"/>
          </p:cNvSpPr>
          <p:nvPr>
            <p:ph type="ftr" sz="quarter" idx="11"/>
          </p:nvPr>
        </p:nvSpPr>
        <p:spPr/>
        <p:txBody>
          <a:bodyPr/>
          <a:lstStyle/>
          <a:p>
            <a:r>
              <a:rPr lang="en-GB"/>
              <a:t>GGSWE June 2017</a:t>
            </a:r>
          </a:p>
        </p:txBody>
      </p:sp>
    </p:spTree>
    <p:extLst>
      <p:ext uri="{BB962C8B-B14F-4D97-AF65-F5344CB8AC3E}">
        <p14:creationId xmlns:p14="http://schemas.microsoft.com/office/powerpoint/2010/main" val="105466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little bit more about who we are – note the educational aspect and the girl led guiding element</a:t>
            </a:r>
          </a:p>
        </p:txBody>
      </p:sp>
      <p:sp>
        <p:nvSpPr>
          <p:cNvPr id="4" name="Slide Number Placeholder 3"/>
          <p:cNvSpPr>
            <a:spLocks noGrp="1"/>
          </p:cNvSpPr>
          <p:nvPr>
            <p:ph type="sldNum" sz="quarter" idx="10"/>
          </p:nvPr>
        </p:nvSpPr>
        <p:spPr/>
        <p:txBody>
          <a:bodyPr/>
          <a:lstStyle/>
          <a:p>
            <a:fld id="{B7E0EB66-FA96-4914-8893-C88E92CBA7C3}" type="slidenum">
              <a:rPr lang="en-GB" smtClean="0"/>
              <a:pPr/>
              <a:t>10</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where there may be some discussion re the promise, and religion. Many people still have the idea that we are a religious</a:t>
            </a:r>
            <a:r>
              <a:rPr lang="en-GB" baseline="0" dirty="0"/>
              <a:t> organisation and have ideas about church parade etc. </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11</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the basis of our programme in all sections again note the idea of girls making</a:t>
            </a:r>
            <a:r>
              <a:rPr lang="en-GB" baseline="0" dirty="0"/>
              <a:t> the decisions for themselves</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12</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structure applies throughout all the Regions and this can</a:t>
            </a:r>
            <a:r>
              <a:rPr lang="en-GB" baseline="0" dirty="0"/>
              <a:t> be used to illustrate the structure ranging from the local unit to the global organisation</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13</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is our current groupings </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14</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Explain the difference between leaders, unit helpers and volunteers – of course all are volunteers !</a:t>
            </a:r>
          </a:p>
        </p:txBody>
      </p:sp>
      <p:sp>
        <p:nvSpPr>
          <p:cNvPr id="4" name="Slide Number Placeholder 3"/>
          <p:cNvSpPr>
            <a:spLocks noGrp="1"/>
          </p:cNvSpPr>
          <p:nvPr>
            <p:ph type="sldNum" sz="quarter" idx="10"/>
          </p:nvPr>
        </p:nvSpPr>
        <p:spPr/>
        <p:txBody>
          <a:bodyPr/>
          <a:lstStyle/>
          <a:p>
            <a:fld id="{B7E0EB66-FA96-4914-8893-C88E92CBA7C3}" type="slidenum">
              <a:rPr lang="en-GB" smtClean="0"/>
              <a:pPr/>
              <a:t>15</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 overview of the skills/characteristics</a:t>
            </a:r>
            <a:r>
              <a:rPr lang="en-GB" baseline="0" dirty="0"/>
              <a:t>  of</a:t>
            </a:r>
            <a:r>
              <a:rPr lang="en-GB" dirty="0"/>
              <a:t> people we need in the organisation</a:t>
            </a:r>
          </a:p>
          <a:p>
            <a:r>
              <a:rPr lang="en-GB" dirty="0"/>
              <a:t>Worth mentioning the code of conduct here which all volunteers in or out of uniform must abide by </a:t>
            </a:r>
          </a:p>
          <a:p>
            <a:r>
              <a:rPr lang="en-GB" dirty="0"/>
              <a:t>If volunteers ask for more details here</a:t>
            </a:r>
            <a:r>
              <a:rPr lang="en-GB" baseline="0" dirty="0"/>
              <a:t> is the link to </a:t>
            </a:r>
            <a:r>
              <a:rPr lang="en-GB" baseline="0"/>
              <a:t>the website https://www.girlguiding.org.uk/making-guiding-happen/policies/girlguiding-policies/code-of-conduct/</a:t>
            </a:r>
          </a:p>
          <a:p>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16</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activity requires the volunteers to work together</a:t>
            </a:r>
            <a:r>
              <a:rPr lang="en-GB" baseline="0" dirty="0"/>
              <a:t> to place the range of skills and attributes on the Venn diagram. Again it will engender discussion and there is few right or wrong answers. Clearly some will be very specific to leaders other general attributes applicable to all. You can vary this activity and ask them to only place the essential ones on the diagram or the useful ones etc.</a:t>
            </a:r>
          </a:p>
          <a:p>
            <a:r>
              <a:rPr lang="en-GB" baseline="0" dirty="0"/>
              <a:t>Please print this document on A3 paper if you are going to use it, the skills sheet (separate sheet) will also need to be printed and cut up</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17</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a:t>
            </a:r>
            <a:r>
              <a:rPr lang="en-GB" u="sng" dirty="0"/>
              <a:t>part</a:t>
            </a:r>
            <a:r>
              <a:rPr lang="en-GB" dirty="0"/>
              <a:t> of the “skills” document you will need to print and cut up the whole sheet if you are going to use the activity</a:t>
            </a:r>
          </a:p>
        </p:txBody>
      </p:sp>
      <p:sp>
        <p:nvSpPr>
          <p:cNvPr id="4" name="Slide Number Placeholder 3"/>
          <p:cNvSpPr>
            <a:spLocks noGrp="1"/>
          </p:cNvSpPr>
          <p:nvPr>
            <p:ph type="sldNum" sz="quarter" idx="10"/>
          </p:nvPr>
        </p:nvSpPr>
        <p:spPr/>
        <p:txBody>
          <a:bodyPr/>
          <a:lstStyle/>
          <a:p>
            <a:fld id="{B7E0EB66-FA96-4914-8893-C88E92CBA7C3}" type="slidenum">
              <a:rPr lang="en-GB" smtClean="0"/>
              <a:pPr/>
              <a:t>18</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Make sure you have completed your local contact details on this slide and ensure you have had time to chat to every volunteer with regards</a:t>
            </a:r>
            <a:r>
              <a:rPr lang="en-GB" baseline="0" dirty="0"/>
              <a:t> to their preferred role. This is probably the time to have a cup of tea! It may be a good idea if you are doing this with a group of people to have a few other leaders who can also talk to the volunteers about roles</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19</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At this point all participants should have</a:t>
            </a:r>
            <a:r>
              <a:rPr lang="en-GB" baseline="0" dirty="0"/>
              <a:t> been through either join us or come through a personal contact so we are presuming they are keen to become a volunteer</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2</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Again</a:t>
            </a:r>
            <a:r>
              <a:rPr lang="en-GB" baseline="0" dirty="0"/>
              <a:t> ensure you complete the local contacts on the slide. You might want to get the volunteers to check they have all these details correct in the booklet in their welcome pack before they leave.</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20</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Make sure you have contact details for every volunteer before they leave and they</a:t>
            </a:r>
            <a:r>
              <a:rPr lang="en-GB" baseline="0" dirty="0"/>
              <a:t> are happy about the next step they will take. It may be straight into a leadership role so they will need a date to meet their mentor or a surgery date depending on how the qualification is run in your county. If volunteers are unsure if they want to go into a leader role then offer them a chance to experience this is a meeting environment, if they are unsure of the age group again offer them the experience of trying different sectional meetings. If they wish to become a recognised volunteer ensure they are happy with the role they have committed to. If they are just not sure then make a telephone date to talk to them again .... If they decide it is not for them then thank them for their time. </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21</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E0EB66-FA96-4914-8893-C88E92CBA7C3}" type="slidenum">
              <a:rPr lang="en-GB" smtClean="0"/>
              <a:pPr/>
              <a:t>3</a:t>
            </a:fld>
            <a:endParaRPr lang="en-GB"/>
          </a:p>
        </p:txBody>
      </p:sp>
      <p:sp>
        <p:nvSpPr>
          <p:cNvPr id="5" name="Footer Placeholder 4"/>
          <p:cNvSpPr>
            <a:spLocks noGrp="1"/>
          </p:cNvSpPr>
          <p:nvPr>
            <p:ph type="ftr" sz="quarter" idx="11"/>
          </p:nvPr>
        </p:nvSpPr>
        <p:spPr/>
        <p:txBody>
          <a:bodyPr/>
          <a:lstStyle/>
          <a:p>
            <a:r>
              <a:rPr lang="en-GB"/>
              <a:t>GGSWE June 2017</a:t>
            </a:r>
          </a:p>
        </p:txBody>
      </p:sp>
    </p:spTree>
    <p:extLst>
      <p:ext uri="{BB962C8B-B14F-4D97-AF65-F5344CB8AC3E}">
        <p14:creationId xmlns:p14="http://schemas.microsoft.com/office/powerpoint/2010/main" val="348884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E0EB66-FA96-4914-8893-C88E92CBA7C3}" type="slidenum">
              <a:rPr lang="en-GB" smtClean="0"/>
              <a:pPr/>
              <a:t>4</a:t>
            </a:fld>
            <a:endParaRPr lang="en-GB"/>
          </a:p>
        </p:txBody>
      </p:sp>
      <p:sp>
        <p:nvSpPr>
          <p:cNvPr id="5" name="Footer Placeholder 4"/>
          <p:cNvSpPr>
            <a:spLocks noGrp="1"/>
          </p:cNvSpPr>
          <p:nvPr>
            <p:ph type="ftr" sz="quarter" idx="11"/>
          </p:nvPr>
        </p:nvSpPr>
        <p:spPr/>
        <p:txBody>
          <a:bodyPr/>
          <a:lstStyle/>
          <a:p>
            <a:r>
              <a:rPr lang="en-GB"/>
              <a:t>GGSWE June 2017</a:t>
            </a:r>
          </a:p>
        </p:txBody>
      </p:sp>
    </p:spTree>
    <p:extLst>
      <p:ext uri="{BB962C8B-B14F-4D97-AF65-F5344CB8AC3E}">
        <p14:creationId xmlns:p14="http://schemas.microsoft.com/office/powerpoint/2010/main" val="233280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Many people do not know these</a:t>
            </a:r>
            <a:r>
              <a:rPr lang="en-GB" baseline="0" dirty="0"/>
              <a:t> facts, lots of people will still view GG as a fairly old fashioned organisation who knit and stitch and so it is worth emphasising the size, importance and influence that we have. It is also worth mentioning the global aspect here </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5</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Do not click to show the photo – Please print the photo on A3 paper and cut up to</a:t>
            </a:r>
            <a:r>
              <a:rPr lang="en-GB" baseline="0" dirty="0"/>
              <a:t> make a jigsaw</a:t>
            </a:r>
            <a:r>
              <a:rPr lang="en-GB" dirty="0"/>
              <a:t> give the volunteers the photo as a jigsaw</a:t>
            </a:r>
            <a:r>
              <a:rPr lang="en-GB" baseline="0" dirty="0"/>
              <a:t> to put together, it will also enable people to chat and introduce themselves, when they have completed it then show the photo – again this is an opportunity to illustrate the diversity of our members, you can pick out the different groups such as Rainbows etc, the different adults – leaders in uniform and volunteers not in uniform and also the diversity of ethnic backgrounds and disabilities</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6</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the vision statement from HQ</a:t>
            </a:r>
          </a:p>
        </p:txBody>
      </p:sp>
      <p:sp>
        <p:nvSpPr>
          <p:cNvPr id="4" name="Slide Number Placeholder 3"/>
          <p:cNvSpPr>
            <a:spLocks noGrp="1"/>
          </p:cNvSpPr>
          <p:nvPr>
            <p:ph type="sldNum" sz="quarter" idx="10"/>
          </p:nvPr>
        </p:nvSpPr>
        <p:spPr/>
        <p:txBody>
          <a:bodyPr/>
          <a:lstStyle/>
          <a:p>
            <a:fld id="{B7E0EB66-FA96-4914-8893-C88E92CBA7C3}" type="slidenum">
              <a:rPr lang="en-GB" smtClean="0"/>
              <a:pPr/>
              <a:t>7</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the mission statement from HQ – note the emphasis</a:t>
            </a:r>
            <a:r>
              <a:rPr lang="en-GB" baseline="0" dirty="0"/>
              <a:t> on fun and challenge also worth a comment on the empowering of girls and young women to do it for themselves</a:t>
            </a:r>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8</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E0EB66-FA96-4914-8893-C88E92CBA7C3}" type="slidenum">
              <a:rPr lang="en-GB" smtClean="0"/>
              <a:pPr/>
              <a:t>9</a:t>
            </a:fld>
            <a:endParaRPr lang="en-GB"/>
          </a:p>
        </p:txBody>
      </p:sp>
      <p:sp>
        <p:nvSpPr>
          <p:cNvPr id="5" name="Footer Placeholder 4"/>
          <p:cNvSpPr>
            <a:spLocks noGrp="1"/>
          </p:cNvSpPr>
          <p:nvPr>
            <p:ph type="ftr" sz="quarter" idx="11"/>
          </p:nvPr>
        </p:nvSpPr>
        <p:spPr/>
        <p:txBody>
          <a:bodyPr/>
          <a:lstStyle/>
          <a:p>
            <a:r>
              <a:rPr lang="en-GB"/>
              <a:t>GGSWE June 2017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chemeClr val="tx2"/>
                </a:solidFill>
                <a:latin typeface="TrebuchetMS-Bold"/>
                <a:cs typeface="TrebuchetMS-Bold"/>
              </a:defRPr>
            </a:lvl1pPr>
          </a:lstStyle>
          <a:p>
            <a:r>
              <a:rPr lang="en-US"/>
              <a:t>Click to edit Master title style</a:t>
            </a:r>
            <a:endParaRPr lang="en-US" dirty="0"/>
          </a:p>
        </p:txBody>
      </p:sp>
      <p:sp>
        <p:nvSpPr>
          <p:cNvPr id="3"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5087C7"/>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0356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832" y="274638"/>
            <a:ext cx="8386914"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a:t>Click to edit Master title style</a:t>
            </a:r>
            <a:endParaRPr lang="en-US" dirty="0"/>
          </a:p>
        </p:txBody>
      </p:sp>
      <p:sp>
        <p:nvSpPr>
          <p:cNvPr id="3"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264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0"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11"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a:t>Click to edit Master text styles</a:t>
            </a:r>
          </a:p>
        </p:txBody>
      </p:sp>
      <p:sp>
        <p:nvSpPr>
          <p:cNvPr id="12"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13"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153441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1" name="Picture Placeholder 2"/>
          <p:cNvSpPr>
            <a:spLocks noGrp="1"/>
          </p:cNvSpPr>
          <p:nvPr>
            <p:ph type="pic" idx="10"/>
          </p:nvPr>
        </p:nvSpPr>
        <p:spPr>
          <a:xfrm>
            <a:off x="4701890" y="1104792"/>
            <a:ext cx="4108848" cy="45300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9"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400041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a:t>Click to edit Master title style</a:t>
            </a:r>
            <a:endParaRPr lang="en-US" dirty="0"/>
          </a:p>
        </p:txBody>
      </p:sp>
      <p:sp>
        <p:nvSpPr>
          <p:cNvPr id="8" name="Picture Placeholder 7"/>
          <p:cNvSpPr>
            <a:spLocks noGrp="1"/>
          </p:cNvSpPr>
          <p:nvPr>
            <p:ph type="pic" sz="quarter" idx="10"/>
          </p:nvPr>
        </p:nvSpPr>
        <p:spPr>
          <a:xfrm>
            <a:off x="433388" y="1077913"/>
            <a:ext cx="8386762" cy="4589462"/>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739291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3802804-A81D-4AA9-A32A-718F19C455D7}" type="datetime1">
              <a:rPr lang="en-GB"/>
              <a:pPr/>
              <a:t>29/08/2020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6BEF8A5-05F5-4A3F-A4D3-5E337702BAD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432532" y="1989198"/>
            <a:ext cx="4234486" cy="272350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a:solidFill>
                  <a:srgbClr val="0091C4"/>
                </a:solidFill>
              </a:rPr>
              <a:t>We are…</a:t>
            </a:r>
            <a:endParaRPr lang="en-GB" dirty="0">
              <a:solidFill>
                <a:schemeClr val="accent5">
                  <a:lumMod val="40000"/>
                  <a:lumOff val="60000"/>
                </a:schemeClr>
              </a:solidFill>
            </a:endParaRPr>
          </a:p>
        </p:txBody>
      </p:sp>
      <p:sp>
        <p:nvSpPr>
          <p:cNvPr id="3" name="Content Placeholder 2"/>
          <p:cNvSpPr>
            <a:spLocks noGrp="1"/>
          </p:cNvSpPr>
          <p:nvPr>
            <p:ph idx="1"/>
          </p:nvPr>
        </p:nvSpPr>
        <p:spPr>
          <a:xfrm>
            <a:off x="142887" y="828285"/>
            <a:ext cx="8386914" cy="4550153"/>
          </a:xfrm>
        </p:spPr>
        <p:txBody>
          <a:bodyPr/>
          <a:lstStyle/>
          <a:p>
            <a:endParaRPr lang="en-GB" altLang="en-US" dirty="0"/>
          </a:p>
          <a:p>
            <a:r>
              <a:rPr lang="en-GB" altLang="en-US" sz="2400" dirty="0"/>
              <a:t>An educational organisation for girls and young women</a:t>
            </a:r>
          </a:p>
          <a:p>
            <a:endParaRPr lang="en-GB" altLang="en-US" sz="2400" dirty="0"/>
          </a:p>
          <a:p>
            <a:r>
              <a:rPr lang="en-GB" altLang="en-US" sz="2400" dirty="0"/>
              <a:t>A charity created by Royal Charter</a:t>
            </a:r>
          </a:p>
          <a:p>
            <a:endParaRPr lang="en-GB" altLang="en-US" sz="2400" dirty="0"/>
          </a:p>
          <a:p>
            <a:r>
              <a:rPr lang="en-GB" altLang="en-US" sz="2400" dirty="0"/>
              <a:t>Modern and forward-thinking – we are Guiding in the 21</a:t>
            </a:r>
            <a:r>
              <a:rPr lang="en-GB" altLang="en-US" sz="2400" baseline="30000" dirty="0"/>
              <a:t>st</a:t>
            </a:r>
            <a:r>
              <a:rPr lang="en-GB" altLang="en-US" sz="2400" dirty="0"/>
              <a:t> century</a:t>
            </a:r>
          </a:p>
          <a:p>
            <a:endParaRPr lang="en-GB" altLang="en-US" sz="2400" dirty="0"/>
          </a:p>
          <a:p>
            <a:r>
              <a:rPr lang="en-GB" altLang="en-US" sz="2400" dirty="0"/>
              <a:t>Committed to girls taking the lead in planning their programme</a:t>
            </a:r>
          </a:p>
          <a:p>
            <a:endParaRPr lang="en-GB" b="1" dirty="0"/>
          </a:p>
        </p:txBody>
      </p:sp>
    </p:spTree>
    <p:extLst>
      <p:ext uri="{BB962C8B-B14F-4D97-AF65-F5344CB8AC3E}">
        <p14:creationId xmlns:p14="http://schemas.microsoft.com/office/powerpoint/2010/main" val="300948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0091C4"/>
                </a:solidFill>
              </a:rPr>
              <a:t>Guiding is:</a:t>
            </a:r>
            <a:endParaRPr lang="en-GB" dirty="0">
              <a:solidFill>
                <a:schemeClr val="accent5">
                  <a:lumMod val="40000"/>
                  <a:lumOff val="60000"/>
                </a:schemeClr>
              </a:solidFill>
            </a:endParaRPr>
          </a:p>
        </p:txBody>
      </p:sp>
      <p:sp>
        <p:nvSpPr>
          <p:cNvPr id="3" name="Content Placeholder 2"/>
          <p:cNvSpPr>
            <a:spLocks noGrp="1"/>
          </p:cNvSpPr>
          <p:nvPr>
            <p:ph idx="1"/>
          </p:nvPr>
        </p:nvSpPr>
        <p:spPr/>
        <p:txBody>
          <a:bodyPr/>
          <a:lstStyle/>
          <a:p>
            <a:pPr>
              <a:lnSpc>
                <a:spcPct val="90000"/>
              </a:lnSpc>
            </a:pPr>
            <a:r>
              <a:rPr lang="en-GB" altLang="en-US" sz="2400" dirty="0"/>
              <a:t>Based upon a commitment to the principles embodied in the Promise and Law</a:t>
            </a:r>
          </a:p>
          <a:p>
            <a:pPr>
              <a:lnSpc>
                <a:spcPct val="90000"/>
              </a:lnSpc>
            </a:pPr>
            <a:endParaRPr lang="en-GB" altLang="en-US" sz="1600" dirty="0"/>
          </a:p>
          <a:p>
            <a:pPr>
              <a:lnSpc>
                <a:spcPct val="90000"/>
              </a:lnSpc>
            </a:pPr>
            <a:r>
              <a:rPr lang="en-GB" altLang="en-US" sz="2400" dirty="0"/>
              <a:t>Open to all girls and women, provided they are able to understand and willing to make or work towards making, the Promise</a:t>
            </a:r>
          </a:p>
          <a:p>
            <a:pPr>
              <a:lnSpc>
                <a:spcPct val="90000"/>
              </a:lnSpc>
            </a:pPr>
            <a:endParaRPr lang="en-GB" altLang="en-US" sz="1600" dirty="0"/>
          </a:p>
          <a:p>
            <a:pPr>
              <a:lnSpc>
                <a:spcPct val="90000"/>
              </a:lnSpc>
            </a:pPr>
            <a:r>
              <a:rPr lang="en-GB" altLang="en-US" sz="2400" dirty="0"/>
              <a:t>Voluntary</a:t>
            </a:r>
          </a:p>
          <a:p>
            <a:pPr>
              <a:lnSpc>
                <a:spcPct val="90000"/>
              </a:lnSpc>
            </a:pPr>
            <a:endParaRPr lang="en-GB" altLang="en-US" sz="1600" dirty="0"/>
          </a:p>
          <a:p>
            <a:pPr>
              <a:lnSpc>
                <a:spcPct val="90000"/>
              </a:lnSpc>
            </a:pPr>
            <a:r>
              <a:rPr lang="en-GB" altLang="en-US" sz="2400" dirty="0"/>
              <a:t>Independent of government and political associations</a:t>
            </a:r>
          </a:p>
          <a:p>
            <a:pPr>
              <a:lnSpc>
                <a:spcPct val="90000"/>
              </a:lnSpc>
            </a:pPr>
            <a:endParaRPr lang="en-GB" altLang="en-US" sz="1600" dirty="0"/>
          </a:p>
          <a:p>
            <a:pPr>
              <a:lnSpc>
                <a:spcPct val="90000"/>
              </a:lnSpc>
            </a:pPr>
            <a:r>
              <a:rPr lang="en-GB" altLang="en-US" sz="2400" dirty="0"/>
              <a:t>Self-governing</a:t>
            </a:r>
          </a:p>
          <a:p>
            <a:pPr>
              <a:lnSpc>
                <a:spcPct val="90000"/>
              </a:lnSpc>
            </a:pPr>
            <a:endParaRPr lang="en-GB" altLang="en-US" sz="1600" dirty="0"/>
          </a:p>
          <a:p>
            <a:r>
              <a:rPr lang="en-GB" altLang="en-US" sz="2400" dirty="0"/>
              <a:t>Not a religious or faith organisation</a:t>
            </a:r>
          </a:p>
          <a:p>
            <a:endParaRPr lang="en-GB" dirty="0"/>
          </a:p>
        </p:txBody>
      </p:sp>
    </p:spTree>
    <p:extLst>
      <p:ext uri="{BB962C8B-B14F-4D97-AF65-F5344CB8AC3E}">
        <p14:creationId xmlns:p14="http://schemas.microsoft.com/office/powerpoint/2010/main" val="75867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1C4"/>
                </a:solidFill>
              </a:rPr>
              <a:t>The Five Essentials:</a:t>
            </a:r>
            <a:endParaRPr lang="en-GB" dirty="0">
              <a:solidFill>
                <a:schemeClr val="accent5">
                  <a:lumMod val="40000"/>
                  <a:lumOff val="60000"/>
                </a:schemeClr>
              </a:solidFill>
            </a:endParaRPr>
          </a:p>
        </p:txBody>
      </p:sp>
      <p:sp>
        <p:nvSpPr>
          <p:cNvPr id="3" name="Content Placeholder 2"/>
          <p:cNvSpPr>
            <a:spLocks noGrp="1"/>
          </p:cNvSpPr>
          <p:nvPr>
            <p:ph idx="1"/>
          </p:nvPr>
        </p:nvSpPr>
        <p:spPr>
          <a:xfrm>
            <a:off x="433832" y="1033670"/>
            <a:ext cx="8386914" cy="4135601"/>
          </a:xfrm>
        </p:spPr>
        <p:txBody>
          <a:bodyPr/>
          <a:lstStyle/>
          <a:p>
            <a:pPr>
              <a:buFontTx/>
              <a:buNone/>
            </a:pPr>
            <a:r>
              <a:rPr lang="en-GB" altLang="en-US" sz="2400" dirty="0"/>
              <a:t>Guiding uses a distinct method:</a:t>
            </a:r>
          </a:p>
          <a:p>
            <a:pPr>
              <a:buFontTx/>
              <a:buNone/>
            </a:pPr>
            <a:endParaRPr lang="en-GB" altLang="en-US" sz="2400" dirty="0"/>
          </a:p>
          <a:p>
            <a:r>
              <a:rPr lang="en-GB" altLang="en-US" sz="2400" dirty="0"/>
              <a:t>Girls work in small groups</a:t>
            </a:r>
          </a:p>
          <a:p>
            <a:r>
              <a:rPr lang="en-GB" altLang="en-US" sz="2400" dirty="0"/>
              <a:t>Girls are encouraged to govern themselves and make their own decisions</a:t>
            </a:r>
          </a:p>
          <a:p>
            <a:r>
              <a:rPr lang="en-GB" altLang="en-US" sz="2400" dirty="0"/>
              <a:t>Girls have a balanced and varied programme</a:t>
            </a:r>
          </a:p>
          <a:p>
            <a:r>
              <a:rPr lang="en-GB" altLang="en-US" sz="2400" dirty="0"/>
              <a:t>Girls care for the individual</a:t>
            </a:r>
          </a:p>
          <a:p>
            <a:r>
              <a:rPr lang="en-GB" altLang="en-US" sz="2400" dirty="0"/>
              <a:t>Girls share a commitment to a common standard embodied in the Promise and Law</a:t>
            </a:r>
            <a:br>
              <a:rPr lang="en-GB" altLang="en-US" sz="2400" dirty="0"/>
            </a:br>
            <a:endParaRPr lang="en-GB" altLang="en-US" sz="2400" dirty="0"/>
          </a:p>
          <a:p>
            <a:pPr marL="0" indent="0">
              <a:buNone/>
            </a:pPr>
            <a:r>
              <a:rPr lang="en-GB" altLang="en-US" sz="2400" dirty="0"/>
              <a:t>The same principles apply in all sections and in all age ranges</a:t>
            </a:r>
          </a:p>
          <a:p>
            <a:pPr marL="0" indent="0">
              <a:buNone/>
            </a:pPr>
            <a:endParaRPr lang="en-GB" dirty="0"/>
          </a:p>
        </p:txBody>
      </p:sp>
    </p:spTree>
    <p:extLst>
      <p:ext uri="{BB962C8B-B14F-4D97-AF65-F5344CB8AC3E}">
        <p14:creationId xmlns:p14="http://schemas.microsoft.com/office/powerpoint/2010/main" val="124273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04" y="108384"/>
            <a:ext cx="8386914" cy="553647"/>
          </a:xfrm>
        </p:spPr>
        <p:txBody>
          <a:bodyPr/>
          <a:lstStyle/>
          <a:p>
            <a:r>
              <a:rPr lang="en-GB" dirty="0">
                <a:solidFill>
                  <a:srgbClr val="0091C4"/>
                </a:solidFill>
              </a:rPr>
              <a:t>Structure:</a:t>
            </a:r>
            <a:endParaRPr lang="en-GB" dirty="0">
              <a:solidFill>
                <a:schemeClr val="accent5">
                  <a:lumMod val="40000"/>
                  <a:lumOff val="60000"/>
                </a:schemeClr>
              </a:solidFill>
            </a:endParaRPr>
          </a:p>
        </p:txBody>
      </p:sp>
      <p:sp>
        <p:nvSpPr>
          <p:cNvPr id="4" name="Rectangle 3"/>
          <p:cNvSpPr/>
          <p:nvPr/>
        </p:nvSpPr>
        <p:spPr>
          <a:xfrm>
            <a:off x="753396" y="662030"/>
            <a:ext cx="7581530" cy="5102935"/>
          </a:xfrm>
          <a:prstGeom prst="rect">
            <a:avLst/>
          </a:prstGeom>
        </p:spPr>
        <p:txBody>
          <a:bodyPr wrap="square">
            <a:spAutoFit/>
          </a:bodyPr>
          <a:lstStyle/>
          <a:p>
            <a:pPr>
              <a:lnSpc>
                <a:spcPct val="90000"/>
              </a:lnSpc>
            </a:pPr>
            <a:r>
              <a:rPr lang="en-GB" altLang="en-US" sz="2400" dirty="0">
                <a:latin typeface="Trebuchet MS" panose="020B0603020202020204" pitchFamily="34" charset="0"/>
              </a:rPr>
              <a:t>The Unit					 	</a:t>
            </a:r>
            <a:r>
              <a:rPr lang="en-GB" altLang="en-US" sz="2400" dirty="0" err="1">
                <a:latin typeface="Trebuchet MS" panose="020B0603020202020204" pitchFamily="34" charset="0"/>
              </a:rPr>
              <a:t>Anytown</a:t>
            </a:r>
            <a:r>
              <a:rPr lang="en-GB" altLang="en-US" sz="2400" dirty="0">
                <a:latin typeface="Trebuchet MS" panose="020B0603020202020204" pitchFamily="34" charset="0"/>
              </a:rPr>
              <a:t> Brownies				</a:t>
            </a:r>
          </a:p>
          <a:p>
            <a:pPr>
              <a:lnSpc>
                <a:spcPct val="90000"/>
              </a:lnSpc>
            </a:pPr>
            <a:endParaRPr lang="en-GB" altLang="en-US" sz="2400" dirty="0">
              <a:latin typeface="Trebuchet MS" panose="020B0603020202020204" pitchFamily="34" charset="0"/>
            </a:endParaRPr>
          </a:p>
          <a:p>
            <a:pPr>
              <a:lnSpc>
                <a:spcPct val="90000"/>
              </a:lnSpc>
            </a:pPr>
            <a:r>
              <a:rPr lang="en-GB" altLang="en-US" sz="2400" dirty="0">
                <a:latin typeface="Trebuchet MS" panose="020B0603020202020204" pitchFamily="34" charset="0"/>
              </a:rPr>
              <a:t>The Division/District		</a:t>
            </a:r>
            <a:r>
              <a:rPr lang="en-GB" altLang="en-US" sz="2400" dirty="0" err="1">
                <a:latin typeface="Trebuchet MS" panose="020B0603020202020204" pitchFamily="34" charset="0"/>
              </a:rPr>
              <a:t>Midcounty</a:t>
            </a:r>
            <a:r>
              <a:rPr lang="en-GB" altLang="en-US" sz="2400" dirty="0">
                <a:latin typeface="Trebuchet MS" panose="020B0603020202020204" pitchFamily="34" charset="0"/>
              </a:rPr>
              <a:t> Division</a:t>
            </a:r>
          </a:p>
          <a:p>
            <a:pPr>
              <a:lnSpc>
                <a:spcPct val="90000"/>
              </a:lnSpc>
            </a:pPr>
            <a:endParaRPr lang="en-GB" altLang="en-US" sz="2400" dirty="0">
              <a:latin typeface="Trebuchet MS" panose="020B0603020202020204" pitchFamily="34" charset="0"/>
            </a:endParaRPr>
          </a:p>
          <a:p>
            <a:pPr>
              <a:lnSpc>
                <a:spcPct val="90000"/>
              </a:lnSpc>
            </a:pPr>
            <a:endParaRPr lang="en-GB" altLang="en-US" sz="2400" dirty="0">
              <a:latin typeface="Trebuchet MS" panose="020B0603020202020204" pitchFamily="34" charset="0"/>
            </a:endParaRPr>
          </a:p>
          <a:p>
            <a:pPr>
              <a:lnSpc>
                <a:spcPct val="90000"/>
              </a:lnSpc>
            </a:pPr>
            <a:r>
              <a:rPr lang="en-GB" altLang="en-US" sz="2400" dirty="0">
                <a:latin typeface="Trebuchet MS" panose="020B0603020202020204" pitchFamily="34" charset="0"/>
              </a:rPr>
              <a:t>The County/Island			Hampshire West</a:t>
            </a:r>
          </a:p>
          <a:p>
            <a:pPr>
              <a:lnSpc>
                <a:spcPct val="90000"/>
              </a:lnSpc>
            </a:pPr>
            <a:r>
              <a:rPr lang="en-GB" altLang="en-US" sz="2400" dirty="0">
                <a:latin typeface="Trebuchet MS" panose="020B0603020202020204" pitchFamily="34" charset="0"/>
              </a:rPr>
              <a:t> </a:t>
            </a:r>
          </a:p>
          <a:p>
            <a:pPr>
              <a:lnSpc>
                <a:spcPct val="90000"/>
              </a:lnSpc>
            </a:pPr>
            <a:endParaRPr lang="en-GB" altLang="en-US" sz="2400" dirty="0">
              <a:latin typeface="Trebuchet MS" panose="020B0603020202020204" pitchFamily="34" charset="0"/>
            </a:endParaRPr>
          </a:p>
          <a:p>
            <a:pPr>
              <a:lnSpc>
                <a:spcPct val="90000"/>
              </a:lnSpc>
            </a:pPr>
            <a:r>
              <a:rPr lang="en-GB" altLang="en-US" sz="2400" dirty="0">
                <a:latin typeface="Trebuchet MS" panose="020B0603020202020204" pitchFamily="34" charset="0"/>
              </a:rPr>
              <a:t>The Region 					South West England Region</a:t>
            </a:r>
            <a:r>
              <a:rPr lang="en-GB" sz="2400" dirty="0">
                <a:solidFill>
                  <a:srgbClr val="0091C4"/>
                </a:solidFill>
              </a:rPr>
              <a:t>		</a:t>
            </a:r>
            <a:endParaRPr lang="en-GB" sz="2400" dirty="0"/>
          </a:p>
          <a:p>
            <a:r>
              <a:rPr lang="en-GB" sz="2400" dirty="0">
                <a:solidFill>
                  <a:srgbClr val="0091C4"/>
                </a:solidFill>
              </a:rPr>
              <a:t>				</a:t>
            </a:r>
            <a:r>
              <a:rPr lang="en-GB" sz="3200" dirty="0">
                <a:solidFill>
                  <a:srgbClr val="0091C4"/>
                </a:solidFill>
              </a:rPr>
              <a:t>    	</a:t>
            </a:r>
            <a:r>
              <a:rPr lang="en-GB" sz="3200" dirty="0"/>
              <a:t>Girlguiding</a:t>
            </a:r>
          </a:p>
          <a:p>
            <a:pPr algn="ctr"/>
            <a:endParaRPr lang="en-GB" sz="2400" dirty="0">
              <a:solidFill>
                <a:srgbClr val="0091C4"/>
              </a:solidFill>
            </a:endParaRPr>
          </a:p>
          <a:p>
            <a:pPr algn="ctr"/>
            <a:r>
              <a:rPr lang="en-GB" sz="2400" dirty="0"/>
              <a:t>     </a:t>
            </a:r>
            <a:r>
              <a:rPr lang="en-GB" sz="3200" dirty="0"/>
              <a:t>WAGGGS</a:t>
            </a:r>
            <a:r>
              <a:rPr lang="en-GB" sz="3200" dirty="0">
                <a:solidFill>
                  <a:srgbClr val="0091C4"/>
                </a:solidFill>
              </a:rPr>
              <a:t>	</a:t>
            </a:r>
            <a:r>
              <a:rPr lang="en-GB" sz="2400" dirty="0">
                <a:solidFill>
                  <a:srgbClr val="0091C4"/>
                </a:solidFill>
              </a:rPr>
              <a:t>		</a:t>
            </a:r>
            <a:r>
              <a:rPr lang="en-GB" sz="3200" dirty="0">
                <a:solidFill>
                  <a:srgbClr val="0091C4"/>
                </a:solidFill>
              </a:rPr>
              <a:t>	</a:t>
            </a:r>
          </a:p>
        </p:txBody>
      </p:sp>
      <p:sp>
        <p:nvSpPr>
          <p:cNvPr id="5" name="Down Arrow 4"/>
          <p:cNvSpPr/>
          <p:nvPr/>
        </p:nvSpPr>
        <p:spPr>
          <a:xfrm>
            <a:off x="2020980" y="1194947"/>
            <a:ext cx="250040" cy="4350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Down Arrow 5"/>
          <p:cNvSpPr/>
          <p:nvPr/>
        </p:nvSpPr>
        <p:spPr>
          <a:xfrm>
            <a:off x="1975696" y="2071844"/>
            <a:ext cx="295324" cy="4350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Down Arrow 6"/>
          <p:cNvSpPr/>
          <p:nvPr/>
        </p:nvSpPr>
        <p:spPr>
          <a:xfrm>
            <a:off x="1975696" y="3159517"/>
            <a:ext cx="295324" cy="4350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Down Arrow 8"/>
          <p:cNvSpPr/>
          <p:nvPr/>
        </p:nvSpPr>
        <p:spPr>
          <a:xfrm>
            <a:off x="6277754" y="1194947"/>
            <a:ext cx="295324" cy="4350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Down Arrow 9"/>
          <p:cNvSpPr/>
          <p:nvPr/>
        </p:nvSpPr>
        <p:spPr>
          <a:xfrm>
            <a:off x="6277754" y="2071844"/>
            <a:ext cx="295324" cy="4350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Down Arrow 10"/>
          <p:cNvSpPr/>
          <p:nvPr/>
        </p:nvSpPr>
        <p:spPr>
          <a:xfrm>
            <a:off x="6277754" y="3159517"/>
            <a:ext cx="295324" cy="4350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Curved Right Arrow 17"/>
          <p:cNvSpPr/>
          <p:nvPr/>
        </p:nvSpPr>
        <p:spPr>
          <a:xfrm>
            <a:off x="1539500" y="4056372"/>
            <a:ext cx="731520" cy="1036133"/>
          </a:xfrm>
          <a:prstGeom prst="curvedRightArrow">
            <a:avLst>
              <a:gd name="adj1" fmla="val 44642"/>
              <a:gd name="adj2" fmla="val 73739"/>
              <a:gd name="adj3" fmla="val 286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9" name="Curved Left Arrow 18"/>
          <p:cNvSpPr/>
          <p:nvPr/>
        </p:nvSpPr>
        <p:spPr>
          <a:xfrm>
            <a:off x="5911994" y="4056372"/>
            <a:ext cx="731520" cy="1036133"/>
          </a:xfrm>
          <a:prstGeom prst="curvedLeftArrow">
            <a:avLst>
              <a:gd name="adj1" fmla="val 42990"/>
              <a:gd name="adj2" fmla="val 693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2" name="Down Arrow 11"/>
          <p:cNvSpPr/>
          <p:nvPr/>
        </p:nvSpPr>
        <p:spPr>
          <a:xfrm>
            <a:off x="3964777" y="4881490"/>
            <a:ext cx="337624" cy="4220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32" y="274638"/>
            <a:ext cx="8386914" cy="5198510"/>
          </a:xfrm>
        </p:spPr>
        <p:txBody>
          <a:bodyPr>
            <a:normAutofit fontScale="90000"/>
          </a:bodyPr>
          <a:lstStyle/>
          <a:p>
            <a:pPr>
              <a:lnSpc>
                <a:spcPct val="150000"/>
              </a:lnSpc>
            </a:pPr>
            <a:r>
              <a:rPr lang="en-GB" sz="4000" dirty="0">
                <a:solidFill>
                  <a:srgbClr val="0091C4"/>
                </a:solidFill>
              </a:rPr>
              <a:t>Members</a:t>
            </a:r>
            <a:br>
              <a:rPr lang="en-GB" altLang="en-US" sz="2200" dirty="0"/>
            </a:br>
            <a:br>
              <a:rPr lang="en-GB" altLang="en-US" sz="2200" dirty="0"/>
            </a:br>
            <a:r>
              <a:rPr lang="en-GB" altLang="en-US" sz="2200" dirty="0"/>
              <a:t>		</a:t>
            </a:r>
            <a:r>
              <a:rPr lang="en-GB" altLang="en-US" sz="2400" dirty="0">
                <a:solidFill>
                  <a:schemeClr val="tx1"/>
                </a:solidFill>
              </a:rPr>
              <a:t>Rainbows				</a:t>
            </a:r>
            <a:r>
              <a:rPr lang="en-GB" altLang="en-US" sz="2400" b="0" dirty="0">
                <a:solidFill>
                  <a:schemeClr val="tx1"/>
                </a:solidFill>
              </a:rPr>
              <a:t> 	Start at 5</a:t>
            </a:r>
            <a:br>
              <a:rPr lang="en-GB" altLang="en-US" sz="2400" b="0" dirty="0">
                <a:solidFill>
                  <a:schemeClr val="tx1"/>
                </a:solidFill>
              </a:rPr>
            </a:br>
            <a:r>
              <a:rPr lang="en-GB" altLang="en-US" sz="2400" b="0" dirty="0">
                <a:solidFill>
                  <a:schemeClr val="tx1"/>
                </a:solidFill>
              </a:rPr>
              <a:t>		</a:t>
            </a:r>
            <a:r>
              <a:rPr lang="en-GB" altLang="en-US" sz="2400" dirty="0">
                <a:solidFill>
                  <a:schemeClr val="tx1"/>
                </a:solidFill>
              </a:rPr>
              <a:t>Brownies</a:t>
            </a:r>
            <a:r>
              <a:rPr lang="en-GB" altLang="en-US" sz="2400" b="0" dirty="0">
                <a:solidFill>
                  <a:schemeClr val="tx1"/>
                </a:solidFill>
              </a:rPr>
              <a:t> 				 	Start at 7</a:t>
            </a:r>
            <a:br>
              <a:rPr lang="en-GB" altLang="en-US" sz="2400" b="0" dirty="0">
                <a:solidFill>
                  <a:schemeClr val="tx1"/>
                </a:solidFill>
              </a:rPr>
            </a:br>
            <a:r>
              <a:rPr lang="en-GB" altLang="en-US" sz="2400" b="0" dirty="0">
                <a:solidFill>
                  <a:schemeClr val="tx1"/>
                </a:solidFill>
              </a:rPr>
              <a:t>		</a:t>
            </a:r>
            <a:r>
              <a:rPr lang="en-GB" altLang="en-US" sz="2400" dirty="0">
                <a:solidFill>
                  <a:schemeClr val="tx1"/>
                </a:solidFill>
              </a:rPr>
              <a:t>Guides</a:t>
            </a:r>
            <a:r>
              <a:rPr lang="en-GB" altLang="en-US" sz="2400" b="0" dirty="0">
                <a:solidFill>
                  <a:schemeClr val="tx1"/>
                </a:solidFill>
              </a:rPr>
              <a:t> 					Start at 10</a:t>
            </a:r>
            <a:br>
              <a:rPr lang="en-GB" altLang="en-US" sz="2400" b="0" dirty="0">
                <a:solidFill>
                  <a:schemeClr val="tx1"/>
                </a:solidFill>
              </a:rPr>
            </a:br>
            <a:r>
              <a:rPr lang="en-GB" altLang="en-US" sz="2400" b="0" dirty="0">
                <a:solidFill>
                  <a:schemeClr val="tx1"/>
                </a:solidFill>
              </a:rPr>
              <a:t>		</a:t>
            </a:r>
            <a:r>
              <a:rPr lang="en-GB" altLang="en-US" sz="2400" dirty="0">
                <a:solidFill>
                  <a:schemeClr val="tx1"/>
                </a:solidFill>
              </a:rPr>
              <a:t>Senior Section </a:t>
            </a:r>
            <a:r>
              <a:rPr lang="en-GB" altLang="en-US" sz="2400" b="0" dirty="0">
                <a:solidFill>
                  <a:schemeClr val="tx1"/>
                </a:solidFill>
              </a:rPr>
              <a:t>		 	14-26</a:t>
            </a:r>
            <a:r>
              <a:rPr lang="en-GB" altLang="en-US" sz="2400" b="0" baseline="30000" dirty="0">
                <a:solidFill>
                  <a:schemeClr val="tx1"/>
                </a:solidFill>
              </a:rPr>
              <a:t>th</a:t>
            </a:r>
            <a:r>
              <a:rPr lang="en-GB" altLang="en-US" sz="2400" b="0" dirty="0">
                <a:solidFill>
                  <a:schemeClr val="tx1"/>
                </a:solidFill>
              </a:rPr>
              <a:t> birthday</a:t>
            </a:r>
            <a:br>
              <a:rPr lang="en-GB" altLang="en-US" sz="2400" b="0" dirty="0">
                <a:solidFill>
                  <a:schemeClr val="tx1"/>
                </a:solidFill>
              </a:rPr>
            </a:br>
            <a:r>
              <a:rPr lang="en-GB" altLang="en-US" sz="2400" b="0" dirty="0">
                <a:solidFill>
                  <a:schemeClr val="tx1"/>
                </a:solidFill>
              </a:rPr>
              <a:t>		</a:t>
            </a:r>
            <a:r>
              <a:rPr lang="en-GB" altLang="en-US" sz="2400" dirty="0">
                <a:solidFill>
                  <a:schemeClr val="tx1"/>
                </a:solidFill>
              </a:rPr>
              <a:t>Young Leaders</a:t>
            </a:r>
            <a:r>
              <a:rPr lang="en-GB" altLang="en-US" sz="2400" b="0" dirty="0">
                <a:solidFill>
                  <a:schemeClr val="tx1"/>
                </a:solidFill>
              </a:rPr>
              <a:t>		 	14-18</a:t>
            </a:r>
            <a:br>
              <a:rPr lang="en-GB" altLang="en-US" sz="2400" b="0" dirty="0">
                <a:solidFill>
                  <a:schemeClr val="tx1"/>
                </a:solidFill>
              </a:rPr>
            </a:br>
            <a:r>
              <a:rPr lang="en-GB" altLang="en-US" sz="2400" b="0" dirty="0">
                <a:solidFill>
                  <a:schemeClr val="tx1"/>
                </a:solidFill>
              </a:rPr>
              <a:t>	</a:t>
            </a:r>
            <a:r>
              <a:rPr lang="en-GB" altLang="en-US" sz="2400" dirty="0">
                <a:solidFill>
                  <a:schemeClr val="tx1"/>
                </a:solidFill>
              </a:rPr>
              <a:t>	Adult members </a:t>
            </a:r>
            <a:r>
              <a:rPr lang="en-GB" altLang="en-US" sz="2400" b="0" dirty="0">
                <a:solidFill>
                  <a:schemeClr val="tx1"/>
                </a:solidFill>
              </a:rPr>
              <a:t>		 	Over 18</a:t>
            </a:r>
            <a:br>
              <a:rPr lang="en-GB" altLang="en-US" sz="2400" b="0" dirty="0">
                <a:solidFill>
                  <a:schemeClr val="tx1"/>
                </a:solidFill>
              </a:rPr>
            </a:br>
            <a:br>
              <a:rPr lang="en-GB" altLang="en-US" sz="3600" b="0" dirty="0">
                <a:solidFill>
                  <a:schemeClr val="tx1"/>
                </a:solidFill>
              </a:rPr>
            </a:br>
            <a:endParaRPr lang="en-GB" sz="3600" b="0" dirty="0">
              <a:solidFill>
                <a:schemeClr val="tx1"/>
              </a:solidFill>
            </a:endParaRPr>
          </a:p>
        </p:txBody>
      </p:sp>
    </p:spTree>
    <p:extLst>
      <p:ext uri="{BB962C8B-B14F-4D97-AF65-F5344CB8AC3E}">
        <p14:creationId xmlns:p14="http://schemas.microsoft.com/office/powerpoint/2010/main" val="13009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007" y="1324508"/>
            <a:ext cx="8195262" cy="3724096"/>
          </a:xfrm>
          <a:prstGeom prst="rect">
            <a:avLst/>
          </a:prstGeom>
        </p:spPr>
        <p:txBody>
          <a:bodyPr wrap="square">
            <a:spAutoFit/>
          </a:bodyPr>
          <a:lstStyle/>
          <a:p>
            <a:r>
              <a:rPr lang="en-GB" altLang="en-US" sz="2400" dirty="0">
                <a:latin typeface="Trebuchet MS" panose="020B0603020202020204" pitchFamily="34" charset="0"/>
              </a:rPr>
              <a:t>Leaders</a:t>
            </a:r>
          </a:p>
          <a:p>
            <a:endParaRPr lang="en-GB" altLang="en-US" sz="2400" dirty="0">
              <a:latin typeface="Trebuchet MS" panose="020B0603020202020204" pitchFamily="34" charset="0"/>
            </a:endParaRPr>
          </a:p>
          <a:p>
            <a:r>
              <a:rPr lang="en-GB" altLang="en-US" sz="2400" dirty="0">
                <a:latin typeface="Trebuchet MS" panose="020B0603020202020204" pitchFamily="34" charset="0"/>
              </a:rPr>
              <a:t>Unit Helpers</a:t>
            </a:r>
          </a:p>
          <a:p>
            <a:endParaRPr lang="en-GB" altLang="en-US" sz="2400" dirty="0">
              <a:latin typeface="Trebuchet MS" panose="020B0603020202020204" pitchFamily="34" charset="0"/>
            </a:endParaRPr>
          </a:p>
          <a:p>
            <a:r>
              <a:rPr lang="en-GB" altLang="en-US" sz="2400" dirty="0">
                <a:latin typeface="Trebuchet MS" panose="020B0603020202020204" pitchFamily="34" charset="0"/>
              </a:rPr>
              <a:t>Recognised Volunteers including administrative helpers such as treasurers, shoppers, occasional helpers in the unit etc.</a:t>
            </a:r>
          </a:p>
          <a:p>
            <a:br>
              <a:rPr lang="en-GB" altLang="en-US" sz="3200" dirty="0">
                <a:latin typeface="Trebuchet MS" panose="020B0603020202020204" pitchFamily="34" charset="0"/>
              </a:rPr>
            </a:br>
            <a:br>
              <a:rPr lang="en-GB" altLang="en-US" dirty="0"/>
            </a:br>
            <a:endParaRPr lang="en-GB" dirty="0"/>
          </a:p>
        </p:txBody>
      </p:sp>
      <p:sp>
        <p:nvSpPr>
          <p:cNvPr id="3" name="Title 2"/>
          <p:cNvSpPr>
            <a:spLocks noGrp="1"/>
          </p:cNvSpPr>
          <p:nvPr>
            <p:ph type="title"/>
          </p:nvPr>
        </p:nvSpPr>
        <p:spPr/>
        <p:txBody>
          <a:bodyPr/>
          <a:lstStyle/>
          <a:p>
            <a:r>
              <a:rPr lang="en-GB" dirty="0">
                <a:solidFill>
                  <a:srgbClr val="0091C4"/>
                </a:solidFill>
              </a:rPr>
              <a:t>Adult Members</a:t>
            </a:r>
            <a:endParaRPr lang="en-GB" dirty="0">
              <a:solidFill>
                <a:schemeClr val="accent5">
                  <a:lumMod val="40000"/>
                  <a:lumOff val="60000"/>
                </a:schemeClr>
              </a:solidFill>
            </a:endParaRPr>
          </a:p>
        </p:txBody>
      </p:sp>
    </p:spTree>
    <p:extLst>
      <p:ext uri="{BB962C8B-B14F-4D97-AF65-F5344CB8AC3E}">
        <p14:creationId xmlns:p14="http://schemas.microsoft.com/office/powerpoint/2010/main" val="140002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5">
                    <a:lumMod val="40000"/>
                    <a:lumOff val="60000"/>
                  </a:schemeClr>
                </a:solidFill>
              </a:rPr>
              <a:t> </a:t>
            </a:r>
            <a:r>
              <a:rPr lang="en-GB" dirty="0">
                <a:solidFill>
                  <a:srgbClr val="0091C4"/>
                </a:solidFill>
              </a:rPr>
              <a:t>Volunteers need…</a:t>
            </a:r>
            <a:endParaRPr lang="en-GB" dirty="0">
              <a:solidFill>
                <a:schemeClr val="accent5">
                  <a:lumMod val="40000"/>
                  <a:lumOff val="60000"/>
                </a:schemeClr>
              </a:solidFill>
            </a:endParaRPr>
          </a:p>
        </p:txBody>
      </p:sp>
      <p:sp>
        <p:nvSpPr>
          <p:cNvPr id="5" name="Rectangle 4"/>
          <p:cNvSpPr/>
          <p:nvPr/>
        </p:nvSpPr>
        <p:spPr>
          <a:xfrm>
            <a:off x="625484" y="828285"/>
            <a:ext cx="8195262" cy="4955203"/>
          </a:xfrm>
          <a:prstGeom prst="rect">
            <a:avLst/>
          </a:prstGeom>
        </p:spPr>
        <p:txBody>
          <a:bodyPr wrap="square">
            <a:spAutoFit/>
          </a:bodyPr>
          <a:lstStyle/>
          <a:p>
            <a:pPr>
              <a:lnSpc>
                <a:spcPct val="150000"/>
              </a:lnSpc>
            </a:pPr>
            <a:r>
              <a:rPr lang="en-GB" altLang="en-US" sz="2400" dirty="0">
                <a:latin typeface="Trebuchet MS" panose="020B0603020202020204" pitchFamily="34" charset="0"/>
              </a:rPr>
              <a:t>... to enjoy working alongside girls and young women</a:t>
            </a:r>
          </a:p>
          <a:p>
            <a:pPr>
              <a:lnSpc>
                <a:spcPct val="150000"/>
              </a:lnSpc>
            </a:pPr>
            <a:r>
              <a:rPr lang="en-GB" altLang="en-US" sz="2400" dirty="0">
                <a:latin typeface="Trebuchet MS" panose="020B0603020202020204" pitchFamily="34" charset="0"/>
              </a:rPr>
              <a:t>... to be able to get on with other adult volunteers</a:t>
            </a:r>
          </a:p>
          <a:p>
            <a:pPr>
              <a:lnSpc>
                <a:spcPct val="150000"/>
              </a:lnSpc>
            </a:pPr>
            <a:r>
              <a:rPr lang="en-GB" altLang="en-US" sz="2400" dirty="0">
                <a:latin typeface="Trebuchet MS" panose="020B0603020202020204" pitchFamily="34" charset="0"/>
              </a:rPr>
              <a:t>... to have energy, enthusiasm, a positive outlook, a big heart and an even bigger sense of humour</a:t>
            </a:r>
          </a:p>
          <a:p>
            <a:pPr>
              <a:lnSpc>
                <a:spcPct val="150000"/>
              </a:lnSpc>
            </a:pPr>
            <a:r>
              <a:rPr lang="en-GB" altLang="en-US" sz="2400" dirty="0">
                <a:latin typeface="Trebuchet MS" panose="020B0603020202020204" pitchFamily="34" charset="0"/>
              </a:rPr>
              <a:t>...to have a specific skill which could be needed</a:t>
            </a:r>
          </a:p>
          <a:p>
            <a:pPr>
              <a:lnSpc>
                <a:spcPct val="150000"/>
              </a:lnSpc>
            </a:pPr>
            <a:r>
              <a:rPr lang="en-GB" altLang="en-US" sz="2400" dirty="0">
                <a:latin typeface="Trebuchet MS" panose="020B0603020202020204" pitchFamily="34" charset="0"/>
              </a:rPr>
              <a:t>...abide by the code of conduct</a:t>
            </a:r>
          </a:p>
          <a:p>
            <a:endParaRPr lang="en-GB" altLang="en-US" sz="3200" dirty="0">
              <a:latin typeface="Trebuchet MS" panose="020B0603020202020204" pitchFamily="34" charset="0"/>
            </a:endParaRPr>
          </a:p>
          <a:p>
            <a:br>
              <a:rPr lang="en-GB" altLang="en-US" sz="3200" dirty="0">
                <a:latin typeface="Trebuchet MS" panose="020B0603020202020204" pitchFamily="34" charset="0"/>
              </a:rPr>
            </a:br>
            <a:br>
              <a:rPr lang="en-GB" altLang="en-US" dirty="0"/>
            </a:br>
            <a:endParaRPr lang="en-GB" dirty="0"/>
          </a:p>
        </p:txBody>
      </p:sp>
    </p:spTree>
    <p:extLst>
      <p:ext uri="{BB962C8B-B14F-4D97-AF65-F5344CB8AC3E}">
        <p14:creationId xmlns:p14="http://schemas.microsoft.com/office/powerpoint/2010/main" val="74951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1C4"/>
                </a:solidFill>
              </a:rPr>
              <a:t>Activity... What skills do you need? </a:t>
            </a:r>
          </a:p>
        </p:txBody>
      </p:sp>
      <p:graphicFrame>
        <p:nvGraphicFramePr>
          <p:cNvPr id="4" name="Content Placeholder 3"/>
          <p:cNvGraphicFramePr>
            <a:graphicFrameLocks noGrp="1"/>
          </p:cNvGraphicFramePr>
          <p:nvPr>
            <p:ph idx="1"/>
          </p:nvPr>
        </p:nvGraphicFramePr>
        <p:xfrm>
          <a:off x="433388" y="1084263"/>
          <a:ext cx="8386762" cy="454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0"/>
          </p:nvPr>
        </p:nvPicPr>
        <p:blipFill>
          <a:blip r:embed="rId3"/>
          <a:srcRect t="30647" b="30647"/>
          <a:stretch>
            <a:fillRect/>
          </a:stretch>
        </p:blipFill>
        <p:spPr bwMode="auto">
          <a:xfrm>
            <a:off x="899160" y="1077372"/>
            <a:ext cx="6842760" cy="4743331"/>
          </a:xfrm>
          <a:prstGeom prst="rect">
            <a:avLst/>
          </a:prstGeom>
          <a:noFill/>
          <a:ln w="9525">
            <a:noFill/>
            <a:miter lim="800000"/>
            <a:headEnd/>
            <a:tailEnd/>
          </a:ln>
        </p:spPr>
      </p:pic>
      <p:sp>
        <p:nvSpPr>
          <p:cNvPr id="6" name="Title 5"/>
          <p:cNvSpPr>
            <a:spLocks noGrp="1"/>
          </p:cNvSpPr>
          <p:nvPr>
            <p:ph type="title"/>
          </p:nvPr>
        </p:nvSpPr>
        <p:spPr>
          <a:xfrm>
            <a:off x="433832" y="274638"/>
            <a:ext cx="7160615" cy="492443"/>
          </a:xfrm>
          <a:prstGeom prst="rect">
            <a:avLst/>
          </a:prstGeom>
        </p:spPr>
        <p:txBody>
          <a:bodyPr wrap="none">
            <a:spAutoFit/>
          </a:bodyPr>
          <a:lstStyle/>
          <a:p>
            <a:r>
              <a:rPr lang="en-GB" dirty="0">
                <a:solidFill>
                  <a:srgbClr val="0091C4"/>
                </a:solidFill>
              </a:rPr>
              <a:t>Activity... What skills do you need? </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05" y="125009"/>
            <a:ext cx="8386914" cy="553647"/>
          </a:xfrm>
        </p:spPr>
        <p:txBody>
          <a:bodyPr/>
          <a:lstStyle/>
          <a:p>
            <a:r>
              <a:rPr lang="en-GB" dirty="0">
                <a:solidFill>
                  <a:srgbClr val="0091C4"/>
                </a:solidFill>
              </a:rPr>
              <a:t>What next?</a:t>
            </a:r>
            <a:endParaRPr lang="en-GB" dirty="0">
              <a:solidFill>
                <a:schemeClr val="accent5">
                  <a:lumMod val="40000"/>
                  <a:lumOff val="60000"/>
                </a:schemeClr>
              </a:solidFill>
            </a:endParaRPr>
          </a:p>
        </p:txBody>
      </p:sp>
      <p:sp>
        <p:nvSpPr>
          <p:cNvPr id="3" name="Content Placeholder 2"/>
          <p:cNvSpPr>
            <a:spLocks noGrp="1"/>
          </p:cNvSpPr>
          <p:nvPr>
            <p:ph idx="1"/>
          </p:nvPr>
        </p:nvSpPr>
        <p:spPr>
          <a:xfrm>
            <a:off x="433832" y="901148"/>
            <a:ext cx="8386914" cy="4550153"/>
          </a:xfrm>
        </p:spPr>
        <p:txBody>
          <a:bodyPr/>
          <a:lstStyle/>
          <a:p>
            <a:pPr algn="ctr">
              <a:lnSpc>
                <a:spcPct val="80000"/>
              </a:lnSpc>
              <a:buNone/>
            </a:pPr>
            <a:endParaRPr lang="en-GB" altLang="en-US" dirty="0"/>
          </a:p>
          <a:p>
            <a:pPr algn="ctr">
              <a:lnSpc>
                <a:spcPct val="80000"/>
              </a:lnSpc>
              <a:buNone/>
            </a:pPr>
            <a:endParaRPr lang="en-GB" altLang="en-US" dirty="0"/>
          </a:p>
          <a:p>
            <a:pPr algn="ctr">
              <a:lnSpc>
                <a:spcPct val="80000"/>
              </a:lnSpc>
              <a:buNone/>
            </a:pPr>
            <a:r>
              <a:rPr lang="en-GB" altLang="en-US" dirty="0"/>
              <a:t>	Discuss the role which interests you </a:t>
            </a:r>
          </a:p>
          <a:p>
            <a:pPr algn="ctr">
              <a:lnSpc>
                <a:spcPct val="80000"/>
              </a:lnSpc>
              <a:buNone/>
            </a:pPr>
            <a:r>
              <a:rPr lang="en-GB" altLang="en-US" dirty="0"/>
              <a:t>with the local contact who will </a:t>
            </a:r>
          </a:p>
          <a:p>
            <a:pPr algn="ctr">
              <a:lnSpc>
                <a:spcPct val="80000"/>
              </a:lnSpc>
              <a:buNone/>
            </a:pPr>
            <a:r>
              <a:rPr lang="en-GB" altLang="en-US" dirty="0"/>
              <a:t>help you decide where your skills </a:t>
            </a:r>
          </a:p>
          <a:p>
            <a:pPr algn="ctr">
              <a:lnSpc>
                <a:spcPct val="80000"/>
              </a:lnSpc>
              <a:buNone/>
            </a:pPr>
            <a:r>
              <a:rPr lang="en-GB" altLang="en-US" dirty="0"/>
              <a:t>and time will be best used in the </a:t>
            </a:r>
          </a:p>
          <a:p>
            <a:pPr algn="ctr">
              <a:lnSpc>
                <a:spcPct val="80000"/>
              </a:lnSpc>
              <a:buNone/>
            </a:pPr>
            <a:r>
              <a:rPr lang="en-GB" altLang="en-US" dirty="0"/>
              <a:t>local area</a:t>
            </a:r>
          </a:p>
          <a:p>
            <a:pPr algn="ctr">
              <a:lnSpc>
                <a:spcPct val="80000"/>
              </a:lnSpc>
              <a:buNone/>
            </a:pPr>
            <a:endParaRPr lang="en-GB" altLang="en-US" dirty="0"/>
          </a:p>
          <a:p>
            <a:pPr algn="ctr">
              <a:lnSpc>
                <a:spcPct val="80000"/>
              </a:lnSpc>
              <a:buNone/>
            </a:pPr>
            <a:r>
              <a:rPr lang="en-GB" altLang="en-US" sz="2000" i="1" dirty="0">
                <a:solidFill>
                  <a:schemeClr val="accent2">
                    <a:lumMod val="75000"/>
                  </a:schemeClr>
                </a:solidFill>
              </a:rPr>
              <a:t>Local contacts tel. number and email address in here</a:t>
            </a:r>
          </a:p>
          <a:p>
            <a:pPr algn="ctr">
              <a:lnSpc>
                <a:spcPct val="80000"/>
              </a:lnSpc>
              <a:buNone/>
            </a:pPr>
            <a:endParaRPr lang="en-GB" altLang="en-US" dirty="0"/>
          </a:p>
          <a:p>
            <a:pPr algn="ctr">
              <a:lnSpc>
                <a:spcPct val="80000"/>
              </a:lnSpc>
              <a:buNone/>
            </a:pPr>
            <a:endParaRPr lang="en-GB" altLang="en-US" dirty="0"/>
          </a:p>
          <a:p>
            <a:pPr>
              <a:buNone/>
            </a:pPr>
            <a:endParaRPr lang="en-GB" dirty="0"/>
          </a:p>
        </p:txBody>
      </p:sp>
    </p:spTree>
    <p:extLst>
      <p:ext uri="{BB962C8B-B14F-4D97-AF65-F5344CB8AC3E}">
        <p14:creationId xmlns:p14="http://schemas.microsoft.com/office/powerpoint/2010/main" val="189960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4418" y="2882096"/>
            <a:ext cx="7107404" cy="851950"/>
          </a:xfrm>
        </p:spPr>
        <p:txBody>
          <a:bodyPr>
            <a:normAutofit/>
          </a:bodyPr>
          <a:lstStyle/>
          <a:p>
            <a:r>
              <a:rPr lang="en-GB" dirty="0">
                <a:solidFill>
                  <a:srgbClr val="0091C4"/>
                </a:solidFill>
              </a:rPr>
              <a:t>So you would like to join us?</a:t>
            </a:r>
            <a:endParaRPr lang="en-GB" dirty="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064418" y="415040"/>
            <a:ext cx="2827974" cy="181887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1C4"/>
                </a:solidFill>
              </a:rPr>
              <a:t>Websites:</a:t>
            </a:r>
            <a:endParaRPr lang="en-GB" dirty="0"/>
          </a:p>
        </p:txBody>
      </p:sp>
      <p:sp>
        <p:nvSpPr>
          <p:cNvPr id="3" name="Content Placeholder 2"/>
          <p:cNvSpPr>
            <a:spLocks noGrp="1"/>
          </p:cNvSpPr>
          <p:nvPr>
            <p:ph idx="1"/>
          </p:nvPr>
        </p:nvSpPr>
        <p:spPr/>
        <p:txBody>
          <a:bodyPr/>
          <a:lstStyle/>
          <a:p>
            <a:r>
              <a:rPr lang="en-GB" sz="2400" dirty="0"/>
              <a:t>www.girlguiding.org.uk</a:t>
            </a:r>
          </a:p>
          <a:p>
            <a:pPr marL="0" indent="0">
              <a:buNone/>
            </a:pPr>
            <a:r>
              <a:rPr lang="en-GB" sz="2400" dirty="0"/>
              <a:t>		</a:t>
            </a:r>
          </a:p>
          <a:p>
            <a:r>
              <a:rPr lang="en-GB" sz="2400" dirty="0"/>
              <a:t>http://www.girlguidingsouthwest.org.uk</a:t>
            </a:r>
          </a:p>
          <a:p>
            <a:endParaRPr lang="en-GB" sz="2400" dirty="0"/>
          </a:p>
          <a:p>
            <a:r>
              <a:rPr lang="en-GB" sz="2400" dirty="0"/>
              <a:t>https://www.wagggs.org</a:t>
            </a:r>
          </a:p>
          <a:p>
            <a:endParaRPr lang="en-GB" sz="2400" dirty="0"/>
          </a:p>
          <a:p>
            <a:r>
              <a:rPr lang="en-GB" sz="2400" dirty="0"/>
              <a:t>www.girlguidinghantswest.org.uk</a:t>
            </a:r>
          </a:p>
        </p:txBody>
      </p:sp>
    </p:spTree>
    <p:extLst>
      <p:ext uri="{BB962C8B-B14F-4D97-AF65-F5344CB8AC3E}">
        <p14:creationId xmlns:p14="http://schemas.microsoft.com/office/powerpoint/2010/main" val="35596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GB" sz="6600" dirty="0">
              <a:solidFill>
                <a:schemeClr val="accent1">
                  <a:lumMod val="75000"/>
                </a:schemeClr>
              </a:solidFill>
            </a:endParaRPr>
          </a:p>
          <a:p>
            <a:pPr algn="ctr">
              <a:buNone/>
            </a:pPr>
            <a:r>
              <a:rPr lang="en-GB" sz="6600" b="1" dirty="0">
                <a:solidFill>
                  <a:schemeClr val="accent1">
                    <a:lumMod val="75000"/>
                  </a:schemeClr>
                </a:solidFill>
              </a:rPr>
              <a:t>THANK YOU FOR</a:t>
            </a:r>
          </a:p>
          <a:p>
            <a:pPr algn="ctr">
              <a:buNone/>
            </a:pPr>
            <a:r>
              <a:rPr lang="en-GB" sz="6600" b="1" dirty="0">
                <a:solidFill>
                  <a:schemeClr val="accent1">
                    <a:lumMod val="75000"/>
                  </a:schemeClr>
                </a:solidFill>
              </a:rPr>
              <a:t>VOLUNTEERING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952" y="1519964"/>
            <a:ext cx="8386914" cy="3670345"/>
          </a:xfrm>
        </p:spPr>
        <p:txBody>
          <a:bodyPr>
            <a:normAutofit/>
          </a:bodyPr>
          <a:lstStyle/>
          <a:p>
            <a:pPr algn="ctr"/>
            <a:br>
              <a:rPr lang="en-GB" altLang="en-US" b="0" dirty="0">
                <a:solidFill>
                  <a:schemeClr val="tx1"/>
                </a:solidFill>
              </a:rPr>
            </a:br>
            <a:r>
              <a:rPr lang="en-GB" altLang="en-US" b="0" dirty="0">
                <a:solidFill>
                  <a:schemeClr val="tx1"/>
                </a:solidFill>
              </a:rPr>
              <a:t>This presentation is designed to tell you </a:t>
            </a:r>
            <a:br>
              <a:rPr lang="en-GB" altLang="en-US" b="0" dirty="0">
                <a:solidFill>
                  <a:schemeClr val="tx1"/>
                </a:solidFill>
              </a:rPr>
            </a:br>
            <a:r>
              <a:rPr lang="en-GB" altLang="en-US" b="0" dirty="0">
                <a:solidFill>
                  <a:schemeClr val="tx1"/>
                </a:solidFill>
              </a:rPr>
              <a:t>what is involved is being an adult </a:t>
            </a:r>
            <a:br>
              <a:rPr lang="en-GB" altLang="en-US" b="0" dirty="0">
                <a:solidFill>
                  <a:schemeClr val="tx1"/>
                </a:solidFill>
              </a:rPr>
            </a:br>
            <a:r>
              <a:rPr lang="en-GB" altLang="en-US" b="0" dirty="0">
                <a:solidFill>
                  <a:schemeClr val="tx1"/>
                </a:solidFill>
              </a:rPr>
              <a:t>volunteer with Girlguiding.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lumMod val="40000"/>
                    <a:lumOff val="60000"/>
                  </a:schemeClr>
                </a:solidFill>
              </a:rPr>
              <a:t> </a:t>
            </a:r>
            <a:r>
              <a:rPr lang="en-GB" dirty="0">
                <a:solidFill>
                  <a:srgbClr val="0091C4"/>
                </a:solidFill>
              </a:rPr>
              <a:t>Contents:</a:t>
            </a:r>
            <a:endParaRPr lang="en-GB" dirty="0">
              <a:solidFill>
                <a:schemeClr val="accent5">
                  <a:lumMod val="40000"/>
                  <a:lumOff val="60000"/>
                </a:schemeClr>
              </a:solidFill>
            </a:endParaRPr>
          </a:p>
        </p:txBody>
      </p:sp>
      <p:sp>
        <p:nvSpPr>
          <p:cNvPr id="3" name="Content Placeholder 2"/>
          <p:cNvSpPr>
            <a:spLocks noGrp="1"/>
          </p:cNvSpPr>
          <p:nvPr>
            <p:ph idx="1"/>
          </p:nvPr>
        </p:nvSpPr>
        <p:spPr/>
        <p:txBody>
          <a:bodyPr/>
          <a:lstStyle/>
          <a:p>
            <a:pPr>
              <a:lnSpc>
                <a:spcPct val="90000"/>
              </a:lnSpc>
              <a:buFontTx/>
              <a:buNone/>
            </a:pPr>
            <a:endParaRPr lang="en-GB" altLang="en-US" dirty="0"/>
          </a:p>
          <a:p>
            <a:pPr>
              <a:lnSpc>
                <a:spcPct val="90000"/>
              </a:lnSpc>
            </a:pPr>
            <a:r>
              <a:rPr lang="en-GB" altLang="en-US" dirty="0"/>
              <a:t>Girlguiding</a:t>
            </a:r>
          </a:p>
          <a:p>
            <a:pPr>
              <a:lnSpc>
                <a:spcPct val="90000"/>
              </a:lnSpc>
              <a:buNone/>
            </a:pPr>
            <a:endParaRPr lang="en-GB" altLang="en-US" dirty="0"/>
          </a:p>
          <a:p>
            <a:pPr>
              <a:lnSpc>
                <a:spcPct val="90000"/>
              </a:lnSpc>
            </a:pPr>
            <a:r>
              <a:rPr lang="en-GB" altLang="en-US" dirty="0"/>
              <a:t>Leaders and other roles</a:t>
            </a:r>
          </a:p>
          <a:p>
            <a:pPr>
              <a:lnSpc>
                <a:spcPct val="90000"/>
              </a:lnSpc>
            </a:pPr>
            <a:endParaRPr lang="en-GB" altLang="en-US" dirty="0"/>
          </a:p>
          <a:p>
            <a:pPr>
              <a:lnSpc>
                <a:spcPct val="90000"/>
              </a:lnSpc>
            </a:pPr>
            <a:r>
              <a:rPr lang="en-GB" altLang="en-US" dirty="0"/>
              <a:t>What next – how to join</a:t>
            </a:r>
          </a:p>
          <a:p>
            <a:pPr>
              <a:lnSpc>
                <a:spcPct val="90000"/>
              </a:lnSpc>
            </a:pPr>
            <a:endParaRPr lang="en-GB" altLang="en-US" dirty="0"/>
          </a:p>
          <a:p>
            <a:pPr>
              <a:lnSpc>
                <a:spcPct val="90000"/>
              </a:lnSpc>
            </a:pPr>
            <a:r>
              <a:rPr lang="en-GB" altLang="en-US" dirty="0"/>
              <a:t>Useful sources of information</a:t>
            </a:r>
          </a:p>
          <a:p>
            <a:pPr marL="0" indent="0">
              <a:buNone/>
            </a:pPr>
            <a:endParaRPr lang="en-GB" dirty="0"/>
          </a:p>
        </p:txBody>
      </p:sp>
    </p:spTree>
    <p:extLst>
      <p:ext uri="{BB962C8B-B14F-4D97-AF65-F5344CB8AC3E}">
        <p14:creationId xmlns:p14="http://schemas.microsoft.com/office/powerpoint/2010/main" val="229862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0091C4"/>
                </a:solidFill>
              </a:rPr>
              <a:t>Girlguiding</a:t>
            </a:r>
            <a:r>
              <a:rPr lang="en-GB" dirty="0">
                <a:solidFill>
                  <a:srgbClr val="0091C4"/>
                </a:solidFill>
              </a:rPr>
              <a:t>:</a:t>
            </a:r>
            <a:endParaRPr lang="en-GB" dirty="0"/>
          </a:p>
        </p:txBody>
      </p:sp>
      <p:sp>
        <p:nvSpPr>
          <p:cNvPr id="3" name="Content Placeholder 2"/>
          <p:cNvSpPr>
            <a:spLocks noGrp="1"/>
          </p:cNvSpPr>
          <p:nvPr>
            <p:ph idx="1"/>
          </p:nvPr>
        </p:nvSpPr>
        <p:spPr/>
        <p:txBody>
          <a:bodyPr/>
          <a:lstStyle/>
          <a:p>
            <a:pPr marL="0" indent="0">
              <a:buNone/>
            </a:pPr>
            <a:endParaRPr lang="en-GB" dirty="0"/>
          </a:p>
          <a:p>
            <a:pPr algn="ctr">
              <a:buFontTx/>
              <a:buNone/>
            </a:pPr>
            <a:r>
              <a:rPr lang="en-GB" dirty="0"/>
              <a:t> </a:t>
            </a:r>
            <a:r>
              <a:rPr lang="en-GB" altLang="en-US" dirty="0"/>
              <a:t>We are the largest voluntary youth organisation in the UK. </a:t>
            </a:r>
          </a:p>
          <a:p>
            <a:pPr algn="ctr">
              <a:buFontTx/>
              <a:buNone/>
            </a:pPr>
            <a:endParaRPr lang="en-GB" altLang="en-US" dirty="0"/>
          </a:p>
          <a:p>
            <a:pPr algn="ctr">
              <a:buFontTx/>
              <a:buNone/>
            </a:pPr>
            <a:r>
              <a:rPr lang="en-GB" altLang="en-US" dirty="0"/>
              <a:t>We are the largest voluntary </a:t>
            </a:r>
          </a:p>
          <a:p>
            <a:pPr algn="ctr">
              <a:buFontTx/>
              <a:buNone/>
            </a:pPr>
            <a:r>
              <a:rPr lang="en-GB" altLang="en-US" dirty="0"/>
              <a:t>organisation for girls and women </a:t>
            </a:r>
          </a:p>
          <a:p>
            <a:pPr algn="ctr">
              <a:buFontTx/>
              <a:buNone/>
            </a:pPr>
            <a:r>
              <a:rPr lang="en-GB" altLang="en-US" dirty="0"/>
              <a:t>in the world</a:t>
            </a:r>
          </a:p>
          <a:p>
            <a:pPr marL="0" indent="0">
              <a:buNone/>
            </a:pPr>
            <a:endParaRPr lang="en-GB" dirty="0"/>
          </a:p>
        </p:txBody>
      </p:sp>
    </p:spTree>
    <p:extLst>
      <p:ext uri="{BB962C8B-B14F-4D97-AF65-F5344CB8AC3E}">
        <p14:creationId xmlns:p14="http://schemas.microsoft.com/office/powerpoint/2010/main" val="26632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1C4"/>
                </a:solidFill>
              </a:rPr>
              <a:t>Activity... meet the family</a:t>
            </a:r>
          </a:p>
        </p:txBody>
      </p:sp>
      <p:pic>
        <p:nvPicPr>
          <p:cNvPr id="3" name="Content Placeholder 2"/>
          <p:cNvPicPr>
            <a:picLocks noGrp="1" noChangeAspect="1" noChangeArrowheads="1"/>
          </p:cNvPicPr>
          <p:nvPr>
            <p:ph idx="1"/>
          </p:nvPr>
        </p:nvPicPr>
        <p:blipFill>
          <a:blip r:embed="rId3"/>
          <a:srcRect/>
          <a:stretch>
            <a:fillRect/>
          </a:stretch>
        </p:blipFill>
        <p:spPr bwMode="auto">
          <a:xfrm>
            <a:off x="1082040" y="890327"/>
            <a:ext cx="6949440" cy="48401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32" y="274638"/>
            <a:ext cx="8386914" cy="553647"/>
          </a:xfrm>
        </p:spPr>
        <p:txBody>
          <a:bodyPr/>
          <a:lstStyle/>
          <a:p>
            <a:r>
              <a:rPr lang="en-GB" dirty="0">
                <a:solidFill>
                  <a:srgbClr val="0091C4"/>
                </a:solidFill>
              </a:rPr>
              <a:t>Our Vision:</a:t>
            </a:r>
            <a:endParaRPr lang="en-GB" dirty="0">
              <a:solidFill>
                <a:schemeClr val="accent5">
                  <a:lumMod val="40000"/>
                  <a:lumOff val="60000"/>
                </a:schemeClr>
              </a:solidFill>
            </a:endParaRPr>
          </a:p>
        </p:txBody>
      </p:sp>
      <p:sp>
        <p:nvSpPr>
          <p:cNvPr id="3" name="Content Placeholder 2"/>
          <p:cNvSpPr>
            <a:spLocks noGrp="1"/>
          </p:cNvSpPr>
          <p:nvPr>
            <p:ph idx="1"/>
          </p:nvPr>
        </p:nvSpPr>
        <p:spPr>
          <a:xfrm>
            <a:off x="357632" y="1356804"/>
            <a:ext cx="8386914" cy="4550153"/>
          </a:xfrm>
        </p:spPr>
        <p:txBody>
          <a:bodyPr/>
          <a:lstStyle/>
          <a:p>
            <a:pPr marL="0" indent="0" algn="ctr">
              <a:buNone/>
            </a:pPr>
            <a:endParaRPr lang="en-GB" dirty="0"/>
          </a:p>
          <a:p>
            <a:pPr marL="0" indent="0" algn="ctr">
              <a:buNone/>
            </a:pPr>
            <a:r>
              <a:rPr lang="en-GB" dirty="0"/>
              <a:t>An equal world where all girls can </a:t>
            </a:r>
          </a:p>
          <a:p>
            <a:pPr marL="0" indent="0" algn="ctr">
              <a:buNone/>
            </a:pPr>
            <a:r>
              <a:rPr lang="en-GB" dirty="0"/>
              <a:t>make a positive difference, be happy, </a:t>
            </a:r>
          </a:p>
          <a:p>
            <a:pPr marL="0" indent="0" algn="ctr">
              <a:buNone/>
            </a:pPr>
            <a:r>
              <a:rPr lang="en-GB" dirty="0"/>
              <a:t>safe and fulfil their potential</a:t>
            </a:r>
          </a:p>
        </p:txBody>
      </p:sp>
    </p:spTree>
    <p:extLst>
      <p:ext uri="{BB962C8B-B14F-4D97-AF65-F5344CB8AC3E}">
        <p14:creationId xmlns:p14="http://schemas.microsoft.com/office/powerpoint/2010/main" val="218032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1C4"/>
                </a:solidFill>
              </a:rPr>
              <a:t>Our Mission:</a:t>
            </a:r>
            <a:endParaRPr lang="en-GB" dirty="0">
              <a:solidFill>
                <a:schemeClr val="accent5">
                  <a:lumMod val="40000"/>
                  <a:lumOff val="60000"/>
                </a:schemeClr>
              </a:solidFill>
            </a:endParaRPr>
          </a:p>
        </p:txBody>
      </p:sp>
      <p:sp>
        <p:nvSpPr>
          <p:cNvPr id="3" name="Content Placeholder 2"/>
          <p:cNvSpPr>
            <a:spLocks noGrp="1"/>
          </p:cNvSpPr>
          <p:nvPr>
            <p:ph idx="1"/>
          </p:nvPr>
        </p:nvSpPr>
        <p:spPr>
          <a:xfrm>
            <a:off x="372872" y="1195695"/>
            <a:ext cx="8386914" cy="4550153"/>
          </a:xfrm>
        </p:spPr>
        <p:txBody>
          <a:bodyPr/>
          <a:lstStyle/>
          <a:p>
            <a:pPr marL="0" indent="0" algn="ctr">
              <a:buNone/>
            </a:pPr>
            <a:endParaRPr lang="en-GB" dirty="0"/>
          </a:p>
          <a:p>
            <a:pPr marL="0" indent="0" algn="ctr">
              <a:buNone/>
            </a:pPr>
            <a:r>
              <a:rPr lang="en-GB" dirty="0"/>
              <a:t>Through fun, friendship, challenge </a:t>
            </a:r>
          </a:p>
          <a:p>
            <a:pPr marL="0" indent="0" algn="ctr">
              <a:buNone/>
            </a:pPr>
            <a:r>
              <a:rPr lang="en-GB" dirty="0"/>
              <a:t>and adventure we empower girls to </a:t>
            </a:r>
          </a:p>
          <a:p>
            <a:pPr marL="0" indent="0" algn="ctr">
              <a:buNone/>
            </a:pPr>
            <a:r>
              <a:rPr lang="en-GB" dirty="0"/>
              <a:t>find their voice, inspiring them to </a:t>
            </a:r>
          </a:p>
          <a:p>
            <a:pPr marL="0" indent="0" algn="ctr">
              <a:buNone/>
            </a:pPr>
            <a:r>
              <a:rPr lang="en-GB" dirty="0"/>
              <a:t>discover the best in themselves and </a:t>
            </a:r>
          </a:p>
          <a:p>
            <a:pPr marL="0" indent="0" algn="ctr">
              <a:buNone/>
            </a:pPr>
            <a:r>
              <a:rPr lang="en-GB" dirty="0"/>
              <a:t>to make a positive difference in their community.</a:t>
            </a:r>
          </a:p>
          <a:p>
            <a:endParaRPr lang="en-GB" dirty="0"/>
          </a:p>
        </p:txBody>
      </p:sp>
    </p:spTree>
    <p:extLst>
      <p:ext uri="{BB962C8B-B14F-4D97-AF65-F5344CB8AC3E}">
        <p14:creationId xmlns:p14="http://schemas.microsoft.com/office/powerpoint/2010/main" val="39450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4417" y="420630"/>
            <a:ext cx="7107404" cy="851950"/>
          </a:xfrm>
        </p:spPr>
        <p:txBody>
          <a:bodyPr/>
          <a:lstStyle/>
          <a:p>
            <a:r>
              <a:rPr lang="en-GB" dirty="0">
                <a:solidFill>
                  <a:srgbClr val="0091C4"/>
                </a:solidFill>
              </a:rPr>
              <a:t>Our values:</a:t>
            </a:r>
            <a:endParaRPr lang="en-GB" dirty="0">
              <a:solidFill>
                <a:schemeClr val="accent5">
                  <a:lumMod val="40000"/>
                  <a:lumOff val="60000"/>
                </a:schemeClr>
              </a:solidFill>
            </a:endParaRPr>
          </a:p>
        </p:txBody>
      </p:sp>
      <p:sp>
        <p:nvSpPr>
          <p:cNvPr id="3" name="Subtitle 2"/>
          <p:cNvSpPr>
            <a:spLocks noGrp="1"/>
          </p:cNvSpPr>
          <p:nvPr>
            <p:ph type="subTitle" idx="1"/>
          </p:nvPr>
        </p:nvSpPr>
        <p:spPr>
          <a:xfrm>
            <a:off x="1715667" y="1470991"/>
            <a:ext cx="7107405" cy="1752600"/>
          </a:xfrm>
        </p:spPr>
        <p:txBody>
          <a:bodyPr>
            <a:normAutofit fontScale="25000" lnSpcReduction="20000"/>
          </a:bodyPr>
          <a:lstStyle/>
          <a:p>
            <a:r>
              <a:rPr lang="en-GB" sz="17600" dirty="0">
                <a:solidFill>
                  <a:schemeClr val="accent6">
                    <a:lumMod val="75000"/>
                  </a:schemeClr>
                </a:solidFill>
              </a:rPr>
              <a:t>Empowering</a:t>
            </a:r>
          </a:p>
          <a:p>
            <a:r>
              <a:rPr lang="en-GB" sz="17600" dirty="0">
                <a:solidFill>
                  <a:srgbClr val="FF0000"/>
                </a:solidFill>
              </a:rPr>
              <a:t>                     </a:t>
            </a:r>
            <a:r>
              <a:rPr lang="en-GB" sz="17600" dirty="0">
                <a:solidFill>
                  <a:schemeClr val="accent3">
                    <a:lumMod val="75000"/>
                  </a:schemeClr>
                </a:solidFill>
              </a:rPr>
              <a:t>Inclusive</a:t>
            </a:r>
          </a:p>
          <a:p>
            <a:r>
              <a:rPr lang="en-GB" sz="17600" dirty="0">
                <a:solidFill>
                  <a:schemeClr val="accent6">
                    <a:lumMod val="60000"/>
                    <a:lumOff val="40000"/>
                  </a:schemeClr>
                </a:solidFill>
              </a:rPr>
              <a:t>Inspiring</a:t>
            </a:r>
          </a:p>
          <a:p>
            <a:r>
              <a:rPr lang="en-GB" sz="17600" dirty="0">
                <a:solidFill>
                  <a:schemeClr val="accent3">
                    <a:lumMod val="60000"/>
                    <a:lumOff val="40000"/>
                  </a:schemeClr>
                </a:solidFill>
              </a:rPr>
              <a:t>                     Caring</a:t>
            </a:r>
          </a:p>
          <a:p>
            <a:r>
              <a:rPr lang="en-GB" sz="17600" dirty="0">
                <a:solidFill>
                  <a:schemeClr val="accent6">
                    <a:lumMod val="40000"/>
                    <a:lumOff val="60000"/>
                  </a:schemeClr>
                </a:solidFill>
              </a:rPr>
              <a:t>Challenging</a:t>
            </a:r>
          </a:p>
          <a:p>
            <a:r>
              <a:rPr lang="en-GB" sz="17600" dirty="0"/>
              <a:t>                   	  </a:t>
            </a:r>
            <a:r>
              <a:rPr lang="en-GB" sz="17600" dirty="0">
                <a:solidFill>
                  <a:schemeClr val="accent2">
                    <a:lumMod val="40000"/>
                    <a:lumOff val="60000"/>
                  </a:schemeClr>
                </a:solidFill>
              </a:rPr>
              <a:t>Fun</a:t>
            </a:r>
          </a:p>
          <a:p>
            <a:r>
              <a:rPr lang="en-GB" dirty="0"/>
              <a:t>  </a:t>
            </a:r>
          </a:p>
        </p:txBody>
      </p:sp>
    </p:spTree>
    <p:extLst>
      <p:ext uri="{BB962C8B-B14F-4D97-AF65-F5344CB8AC3E}">
        <p14:creationId xmlns:p14="http://schemas.microsoft.com/office/powerpoint/2010/main" val="25038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leader ppt">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895</TotalTime>
  <Words>1552</Words>
  <Application>Microsoft Office PowerPoint</Application>
  <PresentationFormat>On-screen Show (4:3)</PresentationFormat>
  <Paragraphs>188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TrebuchetMS-Bold</vt:lpstr>
      <vt:lpstr>New leader ppt</vt:lpstr>
      <vt:lpstr>PowerPoint Presentation</vt:lpstr>
      <vt:lpstr>So you would like to join us?</vt:lpstr>
      <vt:lpstr> This presentation is designed to tell you  what is involved is being an adult  volunteer with Girlguiding.</vt:lpstr>
      <vt:lpstr> Contents:</vt:lpstr>
      <vt:lpstr>Girlguiding:</vt:lpstr>
      <vt:lpstr>Activity... meet the family</vt:lpstr>
      <vt:lpstr>Our Vision:</vt:lpstr>
      <vt:lpstr>Our Mission:</vt:lpstr>
      <vt:lpstr>Our values:</vt:lpstr>
      <vt:lpstr> We are…</vt:lpstr>
      <vt:lpstr>Guiding is:</vt:lpstr>
      <vt:lpstr>The Five Essentials:</vt:lpstr>
      <vt:lpstr>Structure:</vt:lpstr>
      <vt:lpstr>Members    Rainbows      Start at 5   Brownies       Start at 7   Guides      Start at 10   Senior Section     14-26th birthday   Young Leaders    14-18   Adult members     Over 18  </vt:lpstr>
      <vt:lpstr>Adult Members</vt:lpstr>
      <vt:lpstr> Volunteers need…</vt:lpstr>
      <vt:lpstr>Activity... What skills do you need? </vt:lpstr>
      <vt:lpstr>Activity... What skills do you need? </vt:lpstr>
      <vt:lpstr>What next?</vt:lpstr>
      <vt:lpstr>Websites: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Lyndsey</dc:creator>
  <cp:lastModifiedBy>Andrew Urben</cp:lastModifiedBy>
  <cp:revision>54</cp:revision>
  <cp:lastPrinted>2017-06-01T15:52:13Z</cp:lastPrinted>
  <dcterms:created xsi:type="dcterms:W3CDTF">2014-01-12T20:37:53Z</dcterms:created>
  <dcterms:modified xsi:type="dcterms:W3CDTF">2020-08-29T16:01:57Z</dcterms:modified>
</cp:coreProperties>
</file>