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0" y="-659400"/>
            <a:ext cx="8520600" cy="221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0000"/>
                </a:solidFill>
              </a:rPr>
              <a:t>Sintra International Christian           Academy</a:t>
            </a:r>
            <a:endParaRPr sz="4800">
              <a:solidFill>
                <a:srgbClr val="FF0000"/>
              </a:solidFill>
            </a:endParaRPr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7250" y="2985838"/>
            <a:ext cx="257175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11950"/>
            <a:ext cx="3971925" cy="380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11700" y="121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STEM- </a:t>
            </a:r>
            <a:r>
              <a:rPr b="1" i="1" lang="en" sz="2400">
                <a:solidFill>
                  <a:srgbClr val="FF0000"/>
                </a:solidFill>
                <a:highlight>
                  <a:srgbClr val="FFFFFF"/>
                </a:highlight>
              </a:rPr>
              <a:t>science, technology, engineering and math</a:t>
            </a:r>
            <a:endParaRPr b="1" i="1" sz="2400">
              <a:solidFill>
                <a:srgbClr val="FF0000"/>
              </a:solidFill>
            </a:endParaRP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4557250" y="1017725"/>
            <a:ext cx="4275000" cy="3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Big push in the USA and it makes </a:t>
            </a:r>
            <a:r>
              <a:rPr b="1" lang="en" sz="2400" u="sng">
                <a:solidFill>
                  <a:srgbClr val="FF0000"/>
                </a:solidFill>
              </a:rPr>
              <a:t>Science, Math, Technology and Engineering</a:t>
            </a:r>
            <a:r>
              <a:rPr b="1" lang="en" sz="2400">
                <a:solidFill>
                  <a:srgbClr val="FF0000"/>
                </a:solidFill>
              </a:rPr>
              <a:t> </a:t>
            </a:r>
            <a:r>
              <a:rPr b="1" lang="en" sz="2400"/>
              <a:t>come to life.  </a:t>
            </a:r>
            <a:endParaRPr b="1" sz="2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</a:rPr>
              <a:t>Hands on!  </a:t>
            </a:r>
            <a:r>
              <a:rPr lang="en">
                <a:solidFill>
                  <a:srgbClr val="0000FF"/>
                </a:solidFill>
              </a:rPr>
              <a:t>   </a:t>
            </a:r>
            <a:r>
              <a:rPr lang="en"/>
              <a:t> 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b="1" i="1" lang="en" sz="2400">
                <a:solidFill>
                  <a:srgbClr val="6AA84F"/>
                </a:solidFill>
              </a:rPr>
              <a:t>Students do not just sit and do worksheets. </a:t>
            </a:r>
            <a:r>
              <a:rPr b="1" i="1" lang="en" sz="2400"/>
              <a:t> </a:t>
            </a:r>
            <a:endParaRPr b="1" i="1" sz="2400"/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3962400" cy="48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USA diploma</a:t>
            </a:r>
            <a:endParaRPr/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-"/>
            </a:pPr>
            <a:r>
              <a:rPr b="1" lang="en" sz="2400">
                <a:solidFill>
                  <a:srgbClr val="000000"/>
                </a:solidFill>
              </a:rPr>
              <a:t>Our Juniors and Seniors take a few courses through Nebraska online school and will receive a diploma from Nebraska that is </a:t>
            </a:r>
            <a:r>
              <a:rPr b="1" lang="en" sz="2400">
                <a:solidFill>
                  <a:srgbClr val="FF0000"/>
                </a:solidFill>
              </a:rPr>
              <a:t>valid in the USA and internationally!</a:t>
            </a:r>
            <a:endParaRPr b="1" sz="2400">
              <a:solidFill>
                <a:srgbClr val="FF0000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-381000" lvl="0" marL="457200">
              <a:spcBef>
                <a:spcPts val="1600"/>
              </a:spcBef>
              <a:spcAft>
                <a:spcPts val="0"/>
              </a:spcAft>
              <a:buSzPts val="2400"/>
              <a:buChar char="-"/>
            </a:pPr>
            <a:r>
              <a:rPr b="1" lang="en" sz="2400"/>
              <a:t>We will proctor them in these classes and will help them to make sure they are on track.  </a:t>
            </a:r>
            <a:endParaRPr b="1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 Prep</a:t>
            </a:r>
            <a:endParaRPr/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>
                <a:solidFill>
                  <a:srgbClr val="3D85C6"/>
                </a:solidFill>
              </a:rPr>
              <a:t> </a:t>
            </a:r>
            <a:r>
              <a:rPr b="1" lang="en" sz="2400">
                <a:solidFill>
                  <a:srgbClr val="3D85C6"/>
                </a:solidFill>
              </a:rPr>
              <a:t> I am a certified English SAT prep tutor and worked for a year and a half in Hawaii at a Test prep center.  </a:t>
            </a:r>
            <a:endParaRPr b="1" sz="2400">
              <a:solidFill>
                <a:srgbClr val="3D85C6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endParaRPr sz="2400"/>
          </a:p>
          <a:p>
            <a:pPr indent="-381000" lvl="0" marL="457200">
              <a:spcBef>
                <a:spcPts val="160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Our Math teacher is a hands on teacher as well and the kids use the whiteboard daily.  He is able to prep students who are preparing for SAT tests for their Math sections.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C78D8"/>
                </a:solidFill>
              </a:rPr>
              <a:t>What about those not fluent yet in English?</a:t>
            </a:r>
            <a:endParaRPr>
              <a:solidFill>
                <a:srgbClr val="3C78D8"/>
              </a:solidFill>
            </a:endParaRP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</a:rPr>
              <a:t>Solid ESL program -  </a:t>
            </a:r>
            <a:endParaRPr b="1" sz="2400">
              <a:solidFill>
                <a:srgbClr val="000000"/>
              </a:solidFill>
            </a:endParaRPr>
          </a:p>
          <a:p>
            <a:pPr indent="-381000" lvl="0" marL="457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Char char="-"/>
            </a:pPr>
            <a:r>
              <a:rPr b="1" lang="en" sz="2400">
                <a:solidFill>
                  <a:srgbClr val="000000"/>
                </a:solidFill>
              </a:rPr>
              <a:t>Focus on speaking and writing and reading.</a:t>
            </a:r>
            <a:endParaRPr b="1" sz="2400">
              <a:solidFill>
                <a:srgbClr val="000000"/>
              </a:solidFill>
            </a:endParaRPr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-"/>
            </a:pPr>
            <a:r>
              <a:rPr b="1" lang="en" sz="2400">
                <a:solidFill>
                  <a:srgbClr val="000000"/>
                </a:solidFill>
              </a:rPr>
              <a:t>They take all their subjects in English and get extra help. </a:t>
            </a:r>
            <a:endParaRPr b="1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Website and our Facebook page  has all of our information: and I have some fliers as well.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150950" y="1727100"/>
            <a:ext cx="9843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WWW. </a:t>
            </a:r>
            <a:r>
              <a:rPr b="1" lang="en" sz="3600"/>
              <a:t>sintrainternationalchristianacademy.org</a:t>
            </a:r>
            <a:endParaRPr b="1" sz="36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3600"/>
              <a:t>Or   Google </a:t>
            </a:r>
            <a:endParaRPr b="1" sz="36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3600"/>
              <a:t>Sintra Academy</a:t>
            </a:r>
            <a:endParaRPr b="1"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Who </a:t>
            </a:r>
            <a:endParaRPr u="sng"/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Head of school is </a:t>
            </a:r>
            <a:r>
              <a:rPr lang="en" sz="2400" u="sng"/>
              <a:t>Reverend Dr. Frank Sawyer</a:t>
            </a:r>
            <a:r>
              <a:rPr lang="en" sz="2400"/>
              <a:t>. Has been the head of schools in the USA and his Doctorate was on education, development psychology, and culture and gender in learning. 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Me-</a:t>
            </a:r>
            <a:endParaRPr/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b="1" lang="en" sz="2400"/>
              <a:t>I am the Principal and English and History teacher.</a:t>
            </a:r>
            <a:endParaRPr b="1" sz="24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-381000" lvl="0" marL="457200" rtl="0">
              <a:spcBef>
                <a:spcPts val="1600"/>
              </a:spcBef>
              <a:spcAft>
                <a:spcPts val="0"/>
              </a:spcAft>
              <a:buSzPts val="2400"/>
              <a:buChar char="-"/>
            </a:pPr>
            <a:r>
              <a:rPr b="1" lang="en" sz="2400"/>
              <a:t>Certified as a teacher through the USA since 1991. Recertified every 5 years.</a:t>
            </a:r>
            <a:endParaRPr b="1" sz="24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b="1" lang="en" sz="2400"/>
              <a:t>Have taught on the mission field for the past 15 years in the Philippines, Hawaii and 2 years in Cascais.</a:t>
            </a:r>
            <a:r>
              <a:rPr lang="en"/>
              <a:t> 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big family</a:t>
            </a:r>
            <a:endParaRPr/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525" y="838175"/>
            <a:ext cx="89429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Under Construction- </a:t>
            </a:r>
            <a:r>
              <a:rPr b="1" lang="en" sz="1400">
                <a:solidFill>
                  <a:srgbClr val="CC0000"/>
                </a:solidFill>
              </a:rPr>
              <a:t>Currently putting new roof on the church</a:t>
            </a:r>
            <a:endParaRPr b="1" sz="1400">
              <a:solidFill>
                <a:srgbClr val="CC0000"/>
              </a:solidFill>
            </a:endParaRP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625" y="1017725"/>
            <a:ext cx="8927378" cy="4012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safe playground- installing rubber matting</a:t>
            </a:r>
            <a:endParaRPr/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17725"/>
            <a:ext cx="4762329" cy="411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6385" y="1017725"/>
            <a:ext cx="4064367" cy="411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Classrooms</a:t>
            </a:r>
            <a:endParaRPr/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925" y="1152475"/>
            <a:ext cx="8424154" cy="402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inside play area</a:t>
            </a:r>
            <a:endParaRPr/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325" y="1017725"/>
            <a:ext cx="8771174" cy="4331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445025"/>
            <a:ext cx="8520600" cy="12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1155CC"/>
                </a:solidFill>
              </a:rPr>
              <a:t>Where? </a:t>
            </a:r>
            <a:r>
              <a:rPr lang="en">
                <a:solidFill>
                  <a:srgbClr val="1155CC"/>
                </a:solidFill>
              </a:rPr>
              <a:t> </a:t>
            </a:r>
            <a:r>
              <a:rPr lang="en"/>
              <a:t> </a:t>
            </a:r>
            <a:r>
              <a:rPr b="1" lang="en" sz="2400">
                <a:solidFill>
                  <a:schemeClr val="dk2"/>
                </a:solidFill>
              </a:rPr>
              <a:t>Beautiful Sintra, located right next to Sintra Forum with easy access to the Highway, transportation can be set up through the church.</a:t>
            </a:r>
            <a:r>
              <a:rPr lang="en" sz="1800">
                <a:solidFill>
                  <a:schemeClr val="dk2"/>
                </a:solidFill>
              </a:rPr>
              <a:t> 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09" name="Shape 109"/>
          <p:cNvSpPr txBox="1"/>
          <p:nvPr>
            <p:ph type="title"/>
          </p:nvPr>
        </p:nvSpPr>
        <p:spPr>
          <a:xfrm>
            <a:off x="311700" y="1871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FF"/>
                </a:solidFill>
              </a:rPr>
              <a:t>Why? </a:t>
            </a:r>
            <a:r>
              <a:rPr lang="en"/>
              <a:t>  Need for a Christian Bible based, English speaking homeschool away from home. 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rgbClr val="1C4587"/>
                </a:solidFill>
              </a:rPr>
              <a:t>What do we offer??</a:t>
            </a:r>
            <a:endParaRPr u="sng">
              <a:solidFill>
                <a:srgbClr val="1C4587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K4-12th grades, also have program for graduates to get an online Associates degree.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