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0" r:id="rId4"/>
    <p:sldId id="257" r:id="rId5"/>
    <p:sldId id="259" r:id="rId6"/>
    <p:sldId id="261" r:id="rId7"/>
    <p:sldId id="262" r:id="rId8"/>
    <p:sldId id="263" r:id="rId9"/>
    <p:sldId id="264" r:id="rId10"/>
    <p:sldId id="265" r:id="rId11"/>
    <p:sldId id="266" r:id="rId12"/>
    <p:sldId id="267" r:id="rId13"/>
    <p:sldId id="270" r:id="rId14"/>
    <p:sldId id="273" r:id="rId15"/>
    <p:sldId id="274" r:id="rId16"/>
    <p:sldId id="272" r:id="rId17"/>
    <p:sldId id="275" r:id="rId18"/>
    <p:sldId id="271" r:id="rId19"/>
    <p:sldId id="268" r:id="rId20"/>
    <p:sldId id="26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5" autoAdjust="0"/>
    <p:restoredTop sz="94660"/>
  </p:normalViewPr>
  <p:slideViewPr>
    <p:cSldViewPr snapToGrid="0">
      <p:cViewPr varScale="1">
        <p:scale>
          <a:sx n="90" d="100"/>
          <a:sy n="90" d="100"/>
        </p:scale>
        <p:origin x="4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11/19/2020</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11/19/2020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138229-3EB2-476F-91B6-8C3BCBEE2678}"/>
              </a:ext>
            </a:extLst>
          </p:cNvPr>
          <p:cNvSpPr>
            <a:spLocks noGrp="1"/>
          </p:cNvSpPr>
          <p:nvPr>
            <p:ph type="ctrTitle"/>
          </p:nvPr>
        </p:nvSpPr>
        <p:spPr>
          <a:xfrm>
            <a:off x="1190074" y="270933"/>
            <a:ext cx="9270661" cy="1582251"/>
          </a:xfrm>
        </p:spPr>
        <p:txBody>
          <a:bodyPr/>
          <a:lstStyle/>
          <a:p>
            <a:pPr algn="ctr"/>
            <a:br>
              <a:rPr lang="es-CO" sz="3200" b="0" i="0" u="none" strike="noStrike" baseline="0" dirty="0">
                <a:solidFill>
                  <a:schemeClr val="accent2">
                    <a:lumMod val="75000"/>
                  </a:schemeClr>
                </a:solidFill>
                <a:latin typeface="Comic Sans MS" panose="030F0702030302020204" pitchFamily="66" charset="0"/>
              </a:rPr>
            </a:br>
            <a:r>
              <a:rPr lang="es-CO" sz="3200" b="0" i="0" u="none" strike="noStrike" baseline="0" dirty="0">
                <a:solidFill>
                  <a:schemeClr val="accent2">
                    <a:lumMod val="75000"/>
                  </a:schemeClr>
                </a:solidFill>
                <a:latin typeface="Comic Sans MS" panose="030F0702030302020204" pitchFamily="66" charset="0"/>
              </a:rPr>
              <a:t> </a:t>
            </a:r>
            <a:r>
              <a:rPr lang="es-CO" sz="3200" b="1" i="0" u="none" strike="noStrike" baseline="0" dirty="0">
                <a:solidFill>
                  <a:schemeClr val="accent2">
                    <a:lumMod val="75000"/>
                  </a:schemeClr>
                </a:solidFill>
                <a:latin typeface="Comic Sans MS" panose="030F0702030302020204" pitchFamily="66" charset="0"/>
              </a:rPr>
              <a:t>LINEAMIENTOS PARA LA PREVENCION CONTROL Y REPORTE DE ACCIDENTE EXPOSICION OCUPACIONAL AL COVID-19 </a:t>
            </a:r>
            <a:endParaRPr lang="es-CO" sz="3200" dirty="0">
              <a:solidFill>
                <a:schemeClr val="accent2">
                  <a:lumMod val="75000"/>
                </a:schemeClr>
              </a:solidFill>
            </a:endParaRPr>
          </a:p>
        </p:txBody>
      </p:sp>
      <p:pic>
        <p:nvPicPr>
          <p:cNvPr id="5" name="Imagen 4">
            <a:extLst>
              <a:ext uri="{FF2B5EF4-FFF2-40B4-BE49-F238E27FC236}">
                <a16:creationId xmlns:a16="http://schemas.microsoft.com/office/drawing/2014/main" id="{37A535E0-C8D8-462D-AA5A-3922C73F0D09}"/>
              </a:ext>
            </a:extLst>
          </p:cNvPr>
          <p:cNvPicPr>
            <a:picLocks noChangeAspect="1"/>
          </p:cNvPicPr>
          <p:nvPr/>
        </p:nvPicPr>
        <p:blipFill>
          <a:blip r:embed="rId2"/>
          <a:stretch>
            <a:fillRect/>
          </a:stretch>
        </p:blipFill>
        <p:spPr>
          <a:xfrm>
            <a:off x="2597889" y="4822489"/>
            <a:ext cx="6996222" cy="1764578"/>
          </a:xfrm>
          <a:prstGeom prst="rect">
            <a:avLst/>
          </a:prstGeom>
        </p:spPr>
      </p:pic>
      <p:pic>
        <p:nvPicPr>
          <p:cNvPr id="6" name="Imagen 5">
            <a:extLst>
              <a:ext uri="{FF2B5EF4-FFF2-40B4-BE49-F238E27FC236}">
                <a16:creationId xmlns:a16="http://schemas.microsoft.com/office/drawing/2014/main" id="{2A860470-80B5-41E0-B992-95F13D94BF94}"/>
              </a:ext>
            </a:extLst>
          </p:cNvPr>
          <p:cNvPicPr>
            <a:picLocks noChangeAspect="1"/>
          </p:cNvPicPr>
          <p:nvPr/>
        </p:nvPicPr>
        <p:blipFill>
          <a:blip r:embed="rId3"/>
          <a:stretch>
            <a:fillRect/>
          </a:stretch>
        </p:blipFill>
        <p:spPr>
          <a:xfrm>
            <a:off x="3172580" y="2152005"/>
            <a:ext cx="5305647" cy="2553990"/>
          </a:xfrm>
          <a:prstGeom prst="rect">
            <a:avLst/>
          </a:prstGeom>
        </p:spPr>
      </p:pic>
    </p:spTree>
    <p:extLst>
      <p:ext uri="{BB962C8B-B14F-4D97-AF65-F5344CB8AC3E}">
        <p14:creationId xmlns:p14="http://schemas.microsoft.com/office/powerpoint/2010/main" val="2997282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69F57F-D092-47DE-9D41-466C5F818654}"/>
              </a:ext>
            </a:extLst>
          </p:cNvPr>
          <p:cNvSpPr>
            <a:spLocks noGrp="1"/>
          </p:cNvSpPr>
          <p:nvPr>
            <p:ph type="title"/>
          </p:nvPr>
        </p:nvSpPr>
        <p:spPr>
          <a:xfrm>
            <a:off x="411519" y="382772"/>
            <a:ext cx="10773931" cy="1320800"/>
          </a:xfrm>
        </p:spPr>
        <p:txBody>
          <a:bodyPr>
            <a:normAutofit/>
          </a:bodyPr>
          <a:lstStyle/>
          <a:p>
            <a:r>
              <a:rPr lang="es-CO" sz="2400" b="1" i="0" u="none" strike="noStrike" baseline="0" dirty="0">
                <a:solidFill>
                  <a:srgbClr val="002060"/>
                </a:solidFill>
                <a:latin typeface="Comic Sans MS" panose="030F0702030302020204" pitchFamily="66" charset="0"/>
              </a:rPr>
              <a:t>Tipo de equipo de protección personal recomendado según el área, la función y el tipo de tarea en el laboratorio Clínico Nora Álvarez. </a:t>
            </a:r>
            <a:endParaRPr lang="es-CO" sz="2400" b="1" dirty="0">
              <a:solidFill>
                <a:srgbClr val="002060"/>
              </a:solidFill>
            </a:endParaRPr>
          </a:p>
        </p:txBody>
      </p:sp>
      <p:pic>
        <p:nvPicPr>
          <p:cNvPr id="4" name="Marcador de contenido 3">
            <a:extLst>
              <a:ext uri="{FF2B5EF4-FFF2-40B4-BE49-F238E27FC236}">
                <a16:creationId xmlns:a16="http://schemas.microsoft.com/office/drawing/2014/main" id="{5225CFC8-B824-4680-9013-C5CFE7E8BDFB}"/>
              </a:ext>
            </a:extLst>
          </p:cNvPr>
          <p:cNvPicPr>
            <a:picLocks noGrp="1" noChangeAspect="1"/>
          </p:cNvPicPr>
          <p:nvPr>
            <p:ph idx="1"/>
          </p:nvPr>
        </p:nvPicPr>
        <p:blipFill rotWithShape="1">
          <a:blip r:embed="rId2"/>
          <a:srcRect l="19182" t="15559" r="35362" b="11028"/>
          <a:stretch/>
        </p:blipFill>
        <p:spPr>
          <a:xfrm>
            <a:off x="411519" y="1446028"/>
            <a:ext cx="8740332" cy="4944140"/>
          </a:xfrm>
          <a:prstGeom prst="rect">
            <a:avLst/>
          </a:prstGeom>
        </p:spPr>
      </p:pic>
      <p:pic>
        <p:nvPicPr>
          <p:cNvPr id="5" name="Imagen 4">
            <a:extLst>
              <a:ext uri="{FF2B5EF4-FFF2-40B4-BE49-F238E27FC236}">
                <a16:creationId xmlns:a16="http://schemas.microsoft.com/office/drawing/2014/main" id="{4222E343-DF73-445A-9868-26C8F0D9CAC7}"/>
              </a:ext>
            </a:extLst>
          </p:cNvPr>
          <p:cNvPicPr>
            <a:picLocks noChangeAspect="1"/>
          </p:cNvPicPr>
          <p:nvPr/>
        </p:nvPicPr>
        <p:blipFill>
          <a:blip r:embed="rId3"/>
          <a:stretch>
            <a:fillRect/>
          </a:stretch>
        </p:blipFill>
        <p:spPr>
          <a:xfrm>
            <a:off x="9239693" y="1703572"/>
            <a:ext cx="2626242" cy="4017999"/>
          </a:xfrm>
          <a:prstGeom prst="rect">
            <a:avLst/>
          </a:prstGeom>
        </p:spPr>
      </p:pic>
    </p:spTree>
    <p:extLst>
      <p:ext uri="{BB962C8B-B14F-4D97-AF65-F5344CB8AC3E}">
        <p14:creationId xmlns:p14="http://schemas.microsoft.com/office/powerpoint/2010/main" val="300171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E2CFA6-E9DC-4D3B-BD87-47A5B64885E2}"/>
              </a:ext>
            </a:extLst>
          </p:cNvPr>
          <p:cNvSpPr>
            <a:spLocks noGrp="1"/>
          </p:cNvSpPr>
          <p:nvPr>
            <p:ph type="title"/>
          </p:nvPr>
        </p:nvSpPr>
        <p:spPr>
          <a:xfrm>
            <a:off x="677334" y="322521"/>
            <a:ext cx="9976489" cy="1320800"/>
          </a:xfrm>
        </p:spPr>
        <p:txBody>
          <a:bodyPr>
            <a:normAutofit/>
          </a:bodyPr>
          <a:lstStyle/>
          <a:p>
            <a:r>
              <a:rPr lang="es-CO" sz="3200" b="1" i="0" u="none" strike="noStrike" baseline="0" dirty="0">
                <a:solidFill>
                  <a:srgbClr val="002060"/>
                </a:solidFill>
                <a:latin typeface="Comic Sans MS" panose="030F0702030302020204" pitchFamily="66" charset="0"/>
              </a:rPr>
              <a:t>En caso de contraer la enfermedad COVID-19. </a:t>
            </a:r>
            <a:endParaRPr lang="es-CO" sz="3200" dirty="0">
              <a:solidFill>
                <a:srgbClr val="002060"/>
              </a:solidFill>
            </a:endParaRPr>
          </a:p>
        </p:txBody>
      </p:sp>
      <p:pic>
        <p:nvPicPr>
          <p:cNvPr id="4" name="Imagen 3">
            <a:extLst>
              <a:ext uri="{FF2B5EF4-FFF2-40B4-BE49-F238E27FC236}">
                <a16:creationId xmlns:a16="http://schemas.microsoft.com/office/drawing/2014/main" id="{1414F8BF-70DD-4C27-9551-DEE168221D5B}"/>
              </a:ext>
            </a:extLst>
          </p:cNvPr>
          <p:cNvPicPr>
            <a:picLocks noChangeAspect="1"/>
          </p:cNvPicPr>
          <p:nvPr/>
        </p:nvPicPr>
        <p:blipFill>
          <a:blip r:embed="rId2"/>
          <a:stretch>
            <a:fillRect/>
          </a:stretch>
        </p:blipFill>
        <p:spPr>
          <a:xfrm>
            <a:off x="1274136" y="982921"/>
            <a:ext cx="8571614" cy="5452884"/>
          </a:xfrm>
          <a:prstGeom prst="rect">
            <a:avLst/>
          </a:prstGeom>
        </p:spPr>
      </p:pic>
    </p:spTree>
    <p:extLst>
      <p:ext uri="{BB962C8B-B14F-4D97-AF65-F5344CB8AC3E}">
        <p14:creationId xmlns:p14="http://schemas.microsoft.com/office/powerpoint/2010/main" val="33625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ED251-F3F3-4A48-B35A-D4B5A68A83AF}"/>
              </a:ext>
            </a:extLst>
          </p:cNvPr>
          <p:cNvSpPr>
            <a:spLocks noGrp="1"/>
          </p:cNvSpPr>
          <p:nvPr>
            <p:ph type="title"/>
          </p:nvPr>
        </p:nvSpPr>
        <p:spPr>
          <a:xfrm>
            <a:off x="347725" y="322521"/>
            <a:ext cx="10561280" cy="1320800"/>
          </a:xfrm>
        </p:spPr>
        <p:txBody>
          <a:bodyPr>
            <a:noAutofit/>
          </a:bodyPr>
          <a:lstStyle/>
          <a:p>
            <a:r>
              <a:rPr lang="es-CO" b="1" i="0" u="none" strike="noStrike" baseline="0" dirty="0">
                <a:solidFill>
                  <a:srgbClr val="002060"/>
                </a:solidFill>
                <a:latin typeface="Comic Sans MS" panose="030F0702030302020204" pitchFamily="66" charset="0"/>
              </a:rPr>
              <a:t>Orientaciones para el uso adecuado de los Elementos de Protección Personal </a:t>
            </a:r>
            <a:endParaRPr lang="es-CO" dirty="0">
              <a:solidFill>
                <a:srgbClr val="002060"/>
              </a:solidFill>
            </a:endParaRPr>
          </a:p>
        </p:txBody>
      </p:sp>
      <p:sp>
        <p:nvSpPr>
          <p:cNvPr id="3" name="Marcador de contenido 2">
            <a:extLst>
              <a:ext uri="{FF2B5EF4-FFF2-40B4-BE49-F238E27FC236}">
                <a16:creationId xmlns:a16="http://schemas.microsoft.com/office/drawing/2014/main" id="{BE510D2C-5771-4305-A711-683E42EF02CA}"/>
              </a:ext>
            </a:extLst>
          </p:cNvPr>
          <p:cNvSpPr>
            <a:spLocks noGrp="1"/>
          </p:cNvSpPr>
          <p:nvPr>
            <p:ph idx="1"/>
          </p:nvPr>
        </p:nvSpPr>
        <p:spPr>
          <a:xfrm>
            <a:off x="347724" y="1643322"/>
            <a:ext cx="10699503" cy="1163674"/>
          </a:xfrm>
        </p:spPr>
        <p:txBody>
          <a:bodyPr>
            <a:normAutofit/>
          </a:bodyPr>
          <a:lstStyle/>
          <a:p>
            <a:r>
              <a:rPr lang="es-CO" sz="1800" b="0" i="0" u="none" strike="noStrike" baseline="0" dirty="0">
                <a:solidFill>
                  <a:srgbClr val="000000"/>
                </a:solidFill>
                <a:latin typeface="Comic Sans MS" panose="030F0702030302020204" pitchFamily="66" charset="0"/>
              </a:rPr>
              <a:t>El personal operativo y facturación debe ingresar de particular o ropa de calle. Se debe usar la batería de baños del quinto piso para ponerse el uniforme de dotación personal. </a:t>
            </a:r>
          </a:p>
          <a:p>
            <a:r>
              <a:rPr lang="es-CO" sz="1800" b="0" i="0" u="none" strike="noStrike" baseline="0" dirty="0">
                <a:solidFill>
                  <a:srgbClr val="000000"/>
                </a:solidFill>
                <a:latin typeface="Comic Sans MS" panose="030F0702030302020204" pitchFamily="66" charset="0"/>
              </a:rPr>
              <a:t>En el área operativa se destina el área de cuarto esterilización para poner y retirar los EPP. </a:t>
            </a:r>
          </a:p>
          <a:p>
            <a:endParaRPr lang="es-CO" sz="1800" b="0" i="0" u="none" strike="noStrike" baseline="0" dirty="0">
              <a:solidFill>
                <a:srgbClr val="000000"/>
              </a:solidFill>
              <a:latin typeface="Comic Sans MS" panose="030F0702030302020204" pitchFamily="66" charset="0"/>
            </a:endParaRPr>
          </a:p>
          <a:p>
            <a:endParaRPr lang="es-CO" dirty="0"/>
          </a:p>
        </p:txBody>
      </p:sp>
      <p:pic>
        <p:nvPicPr>
          <p:cNvPr id="4" name="Imagen 3">
            <a:extLst>
              <a:ext uri="{FF2B5EF4-FFF2-40B4-BE49-F238E27FC236}">
                <a16:creationId xmlns:a16="http://schemas.microsoft.com/office/drawing/2014/main" id="{D605B5A2-840D-42EC-8372-F42A50827F8D}"/>
              </a:ext>
            </a:extLst>
          </p:cNvPr>
          <p:cNvPicPr>
            <a:picLocks noChangeAspect="1"/>
          </p:cNvPicPr>
          <p:nvPr/>
        </p:nvPicPr>
        <p:blipFill>
          <a:blip r:embed="rId2"/>
          <a:stretch>
            <a:fillRect/>
          </a:stretch>
        </p:blipFill>
        <p:spPr>
          <a:xfrm>
            <a:off x="810078" y="3232298"/>
            <a:ext cx="2548271" cy="3480312"/>
          </a:xfrm>
          <a:prstGeom prst="rect">
            <a:avLst/>
          </a:prstGeom>
        </p:spPr>
      </p:pic>
      <p:pic>
        <p:nvPicPr>
          <p:cNvPr id="5" name="Imagen 4">
            <a:extLst>
              <a:ext uri="{FF2B5EF4-FFF2-40B4-BE49-F238E27FC236}">
                <a16:creationId xmlns:a16="http://schemas.microsoft.com/office/drawing/2014/main" id="{76DC18EA-359B-4595-9029-35BA036FD30C}"/>
              </a:ext>
            </a:extLst>
          </p:cNvPr>
          <p:cNvPicPr>
            <a:picLocks noChangeAspect="1"/>
          </p:cNvPicPr>
          <p:nvPr/>
        </p:nvPicPr>
        <p:blipFill>
          <a:blip r:embed="rId3"/>
          <a:stretch>
            <a:fillRect/>
          </a:stretch>
        </p:blipFill>
        <p:spPr>
          <a:xfrm>
            <a:off x="3547729" y="3232297"/>
            <a:ext cx="2548271" cy="3480312"/>
          </a:xfrm>
          <a:prstGeom prst="rect">
            <a:avLst/>
          </a:prstGeom>
        </p:spPr>
      </p:pic>
      <p:sp>
        <p:nvSpPr>
          <p:cNvPr id="6" name="CuadroTexto 5">
            <a:extLst>
              <a:ext uri="{FF2B5EF4-FFF2-40B4-BE49-F238E27FC236}">
                <a16:creationId xmlns:a16="http://schemas.microsoft.com/office/drawing/2014/main" id="{6B073417-B872-4170-99E0-5BA951B53A89}"/>
              </a:ext>
            </a:extLst>
          </p:cNvPr>
          <p:cNvSpPr txBox="1"/>
          <p:nvPr/>
        </p:nvSpPr>
        <p:spPr>
          <a:xfrm>
            <a:off x="6879265" y="3125793"/>
            <a:ext cx="3264195" cy="3693319"/>
          </a:xfrm>
          <a:prstGeom prst="rect">
            <a:avLst/>
          </a:prstGeom>
          <a:noFill/>
        </p:spPr>
        <p:txBody>
          <a:bodyPr wrap="square" rtlCol="0">
            <a:spAutoFit/>
          </a:bodyPr>
          <a:lstStyle/>
          <a:p>
            <a:r>
              <a:rPr lang="es-CO" sz="1800" b="0" i="0" u="none" strike="noStrike" baseline="0" dirty="0">
                <a:solidFill>
                  <a:srgbClr val="FF0000"/>
                </a:solidFill>
                <a:latin typeface="Comic Sans MS" panose="030F0702030302020204" pitchFamily="66" charset="0"/>
              </a:rPr>
              <a:t>Recuerde que cambiarse en los baños asignados con el uniforme de dotación, uniforme quirúrgico o de mayo. Retirarse todos los elementos que sirvan como fómites (joyas, aretes, anillos, accesorios, dispositivos móviles). Se deben evitar llevar elementos personales al área operativa durante el turno laboral. </a:t>
            </a:r>
            <a:endParaRPr lang="es-CO" dirty="0">
              <a:solidFill>
                <a:srgbClr val="FF0000"/>
              </a:solidFill>
            </a:endParaRPr>
          </a:p>
        </p:txBody>
      </p:sp>
    </p:spTree>
    <p:extLst>
      <p:ext uri="{BB962C8B-B14F-4D97-AF65-F5344CB8AC3E}">
        <p14:creationId xmlns:p14="http://schemas.microsoft.com/office/powerpoint/2010/main" val="674295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38949-398D-4A51-B33E-90926C7B0D91}"/>
              </a:ext>
            </a:extLst>
          </p:cNvPr>
          <p:cNvSpPr>
            <a:spLocks noGrp="1"/>
          </p:cNvSpPr>
          <p:nvPr>
            <p:ph type="title"/>
          </p:nvPr>
        </p:nvSpPr>
        <p:spPr>
          <a:xfrm>
            <a:off x="464683" y="248093"/>
            <a:ext cx="8596668" cy="1320800"/>
          </a:xfrm>
        </p:spPr>
        <p:txBody>
          <a:bodyPr>
            <a:normAutofit fontScale="90000"/>
          </a:bodyPr>
          <a:lstStyle/>
          <a:p>
            <a:r>
              <a:rPr lang="es-ES" sz="3200" b="1"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rPr>
              <a:t>Indicaciones para para vestir el equipo de protección personal (EPP) </a:t>
            </a:r>
            <a:br>
              <a:rPr lang="es-CO" sz="1800" dirty="0">
                <a:effectLst/>
                <a:latin typeface="Calibri" panose="020F0502020204030204" pitchFamily="34" charset="0"/>
                <a:ea typeface="Calibri" panose="020F0502020204030204" pitchFamily="34" charset="0"/>
                <a:cs typeface="Times New Roman" panose="02020603050405020304" pitchFamily="18" charset="0"/>
              </a:rPr>
            </a:br>
            <a:endParaRPr lang="es-CO" dirty="0"/>
          </a:p>
        </p:txBody>
      </p:sp>
      <p:sp>
        <p:nvSpPr>
          <p:cNvPr id="8" name="CuadroTexto 7">
            <a:extLst>
              <a:ext uri="{FF2B5EF4-FFF2-40B4-BE49-F238E27FC236}">
                <a16:creationId xmlns:a16="http://schemas.microsoft.com/office/drawing/2014/main" id="{5C3612D5-47CD-4C60-8749-D1A8F970A2F4}"/>
              </a:ext>
            </a:extLst>
          </p:cNvPr>
          <p:cNvSpPr txBox="1"/>
          <p:nvPr/>
        </p:nvSpPr>
        <p:spPr>
          <a:xfrm>
            <a:off x="81750" y="1396951"/>
            <a:ext cx="5163756" cy="5116722"/>
          </a:xfrm>
          <a:prstGeom prst="rect">
            <a:avLst/>
          </a:prstGeom>
          <a:noFill/>
        </p:spPr>
        <p:txBody>
          <a:bodyPr wrap="square">
            <a:spAutoFit/>
          </a:bodyPr>
          <a:lstStyle/>
          <a:p>
            <a:pPr marL="342900" lvl="0" indent="-342900" algn="just">
              <a:lnSpc>
                <a:spcPct val="107000"/>
              </a:lnSpc>
              <a:buFont typeface="+mj-lt"/>
              <a:buAutoNum type="arabicPeriod"/>
            </a:pPr>
            <a:r>
              <a:rPr lang="es-ES" dirty="0">
                <a:latin typeface="Comic Sans MS" panose="030F0702030302020204" pitchFamily="66" charset="0"/>
                <a:ea typeface="Calibri" panose="020F0502020204030204" pitchFamily="34" charset="0"/>
                <a:cs typeface="Times New Roman" panose="02020603050405020304" pitchFamily="18" charset="0"/>
              </a:rPr>
              <a:t> Diligenciar el formato de entrega de EPP </a:t>
            </a:r>
          </a:p>
          <a:p>
            <a:pPr marL="342900" lvl="0" indent="-342900" algn="just">
              <a:lnSpc>
                <a:spcPct val="107000"/>
              </a:lnSpc>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 Elegir el EPP adecuado para la labor a   realizar.</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 Realice higiene de manos con agua y jabón o  alcohol al 70%.</a:t>
            </a:r>
            <a:endParaRPr lang="es-C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Póngase el gorro asegurándose que todo el cabello quede por dentro.</a:t>
            </a:r>
            <a:r>
              <a:rPr lang="es-CO"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lnSpc>
                <a:spcPct val="107000"/>
              </a:lnSpc>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Póngase la bata </a:t>
            </a:r>
            <a:r>
              <a:rPr lang="es-ES" sz="1800" dirty="0" err="1">
                <a:effectLst/>
                <a:latin typeface="Comic Sans MS" panose="030F0702030302020204" pitchFamily="66" charset="0"/>
                <a:ea typeface="Calibri" panose="020F0502020204030204" pitchFamily="34" charset="0"/>
                <a:cs typeface="Times New Roman" panose="02020603050405020304" pitchFamily="18" charset="0"/>
              </a:rPr>
              <a:t>antifluidos</a:t>
            </a:r>
            <a:r>
              <a:rPr lang="es-ES" sz="1800" dirty="0">
                <a:effectLst/>
                <a:latin typeface="Comic Sans MS" panose="030F0702030302020204" pitchFamily="66" charset="0"/>
                <a:ea typeface="Calibri" panose="020F0502020204030204" pitchFamily="34" charset="0"/>
                <a:cs typeface="Times New Roman" panose="02020603050405020304" pitchFamily="18" charset="0"/>
              </a:rPr>
              <a:t>. Ate todos los lazos en el vestido.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 Póngase la mascarilla quirúrgica. Trate de que el tapabocas cubra el mentón.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 Colocarse las careta o monogafas.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Diríjase al área de trabajo (Operativa o toma de muestras)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Realice higiene de manos con agua y jabón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Póngase los guantes asegurándose de que cubran el puño de la bata.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a:extLst>
              <a:ext uri="{FF2B5EF4-FFF2-40B4-BE49-F238E27FC236}">
                <a16:creationId xmlns:a16="http://schemas.microsoft.com/office/drawing/2014/main" id="{043679C9-DDC8-44B7-B4A5-3109FDDFB0BC}"/>
              </a:ext>
            </a:extLst>
          </p:cNvPr>
          <p:cNvPicPr>
            <a:picLocks noChangeAspect="1"/>
          </p:cNvPicPr>
          <p:nvPr/>
        </p:nvPicPr>
        <p:blipFill>
          <a:blip r:embed="rId2"/>
          <a:stretch>
            <a:fillRect/>
          </a:stretch>
        </p:blipFill>
        <p:spPr>
          <a:xfrm>
            <a:off x="5440202" y="1131678"/>
            <a:ext cx="3621149" cy="2823634"/>
          </a:xfrm>
          <a:prstGeom prst="rect">
            <a:avLst/>
          </a:prstGeom>
        </p:spPr>
      </p:pic>
      <p:pic>
        <p:nvPicPr>
          <p:cNvPr id="10" name="Imagen 9">
            <a:extLst>
              <a:ext uri="{FF2B5EF4-FFF2-40B4-BE49-F238E27FC236}">
                <a16:creationId xmlns:a16="http://schemas.microsoft.com/office/drawing/2014/main" id="{A8F750AC-1955-4A5E-94B6-819BAD65AF45}"/>
              </a:ext>
            </a:extLst>
          </p:cNvPr>
          <p:cNvPicPr>
            <a:picLocks noChangeAspect="1"/>
          </p:cNvPicPr>
          <p:nvPr/>
        </p:nvPicPr>
        <p:blipFill>
          <a:blip r:embed="rId3"/>
          <a:stretch>
            <a:fillRect/>
          </a:stretch>
        </p:blipFill>
        <p:spPr>
          <a:xfrm>
            <a:off x="9153895" y="1131678"/>
            <a:ext cx="2665966" cy="2823634"/>
          </a:xfrm>
          <a:prstGeom prst="rect">
            <a:avLst/>
          </a:prstGeom>
        </p:spPr>
      </p:pic>
      <p:pic>
        <p:nvPicPr>
          <p:cNvPr id="11" name="Imagen 10">
            <a:extLst>
              <a:ext uri="{FF2B5EF4-FFF2-40B4-BE49-F238E27FC236}">
                <a16:creationId xmlns:a16="http://schemas.microsoft.com/office/drawing/2014/main" id="{D9C90A52-63CE-415B-B4AF-200D6BB413B9}"/>
              </a:ext>
            </a:extLst>
          </p:cNvPr>
          <p:cNvPicPr>
            <a:picLocks noChangeAspect="1"/>
          </p:cNvPicPr>
          <p:nvPr/>
        </p:nvPicPr>
        <p:blipFill>
          <a:blip r:embed="rId4"/>
          <a:stretch>
            <a:fillRect/>
          </a:stretch>
        </p:blipFill>
        <p:spPr>
          <a:xfrm>
            <a:off x="9467130" y="4051546"/>
            <a:ext cx="2039495" cy="2527005"/>
          </a:xfrm>
          <a:prstGeom prst="rect">
            <a:avLst/>
          </a:prstGeom>
        </p:spPr>
      </p:pic>
      <p:pic>
        <p:nvPicPr>
          <p:cNvPr id="13" name="Imagen 12">
            <a:extLst>
              <a:ext uri="{FF2B5EF4-FFF2-40B4-BE49-F238E27FC236}">
                <a16:creationId xmlns:a16="http://schemas.microsoft.com/office/drawing/2014/main" id="{C0875032-CA91-49E1-8333-2EC8B3CB33DE}"/>
              </a:ext>
            </a:extLst>
          </p:cNvPr>
          <p:cNvPicPr>
            <a:picLocks noChangeAspect="1"/>
          </p:cNvPicPr>
          <p:nvPr/>
        </p:nvPicPr>
        <p:blipFill>
          <a:blip r:embed="rId5"/>
          <a:stretch>
            <a:fillRect/>
          </a:stretch>
        </p:blipFill>
        <p:spPr>
          <a:xfrm>
            <a:off x="5922335" y="4051546"/>
            <a:ext cx="2398061" cy="2554604"/>
          </a:xfrm>
          <a:prstGeom prst="rect">
            <a:avLst/>
          </a:prstGeom>
        </p:spPr>
      </p:pic>
    </p:spTree>
    <p:extLst>
      <p:ext uri="{BB962C8B-B14F-4D97-AF65-F5344CB8AC3E}">
        <p14:creationId xmlns:p14="http://schemas.microsoft.com/office/powerpoint/2010/main" val="60714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A43AC0-EE77-4A48-8433-266DE8433387}"/>
              </a:ext>
            </a:extLst>
          </p:cNvPr>
          <p:cNvSpPr>
            <a:spLocks noGrp="1"/>
          </p:cNvSpPr>
          <p:nvPr>
            <p:ph type="title"/>
          </p:nvPr>
        </p:nvSpPr>
        <p:spPr>
          <a:xfrm>
            <a:off x="2190448" y="456267"/>
            <a:ext cx="10104080" cy="751367"/>
          </a:xfrm>
        </p:spPr>
        <p:txBody>
          <a:bodyPr>
            <a:normAutofit/>
          </a:bodyPr>
          <a:lstStyle/>
          <a:p>
            <a:r>
              <a:rPr lang="es-CO" b="1" dirty="0">
                <a:solidFill>
                  <a:srgbClr val="002060"/>
                </a:solidFill>
                <a:latin typeface="Comic Sans MS" panose="030F0702030302020204" pitchFamily="66" charset="0"/>
              </a:rPr>
              <a:t>Respiradores N95 </a:t>
            </a:r>
            <a:endParaRPr lang="es-CO" sz="1800" b="1" dirty="0">
              <a:solidFill>
                <a:srgbClr val="002060"/>
              </a:solidFill>
              <a:latin typeface="Comic Sans MS" panose="030F0702030302020204" pitchFamily="66" charset="0"/>
            </a:endParaRPr>
          </a:p>
        </p:txBody>
      </p:sp>
      <p:sp>
        <p:nvSpPr>
          <p:cNvPr id="3" name="Marcador de contenido 2">
            <a:extLst>
              <a:ext uri="{FF2B5EF4-FFF2-40B4-BE49-F238E27FC236}">
                <a16:creationId xmlns:a16="http://schemas.microsoft.com/office/drawing/2014/main" id="{D332528D-C69A-4110-A395-C63467B2B73C}"/>
              </a:ext>
            </a:extLst>
          </p:cNvPr>
          <p:cNvSpPr>
            <a:spLocks noGrp="1"/>
          </p:cNvSpPr>
          <p:nvPr>
            <p:ph idx="1"/>
          </p:nvPr>
        </p:nvSpPr>
        <p:spPr>
          <a:xfrm>
            <a:off x="581640" y="1875759"/>
            <a:ext cx="2682555" cy="4301757"/>
          </a:xfrm>
        </p:spPr>
        <p:txBody>
          <a:bodyPr>
            <a:normAutofit/>
          </a:bodyPr>
          <a:lstStyle/>
          <a:p>
            <a:pPr marL="0" indent="0">
              <a:buNone/>
            </a:pP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La designación </a:t>
            </a:r>
            <a:r>
              <a:rPr lang="es-ES" sz="1800" b="1"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N95</a:t>
            </a: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 indica que el respirador filtra al menos el 95% de las partículas que se encuentran en el aire.</a:t>
            </a:r>
          </a:p>
          <a:p>
            <a:pPr marL="0" indent="0">
              <a:buNone/>
            </a:pPr>
            <a:r>
              <a:rPr lang="es-CO" b="0" i="0" dirty="0">
                <a:solidFill>
                  <a:schemeClr val="tx1"/>
                </a:solidFill>
                <a:effectLst/>
                <a:latin typeface="Comic Sans MS" panose="030F0702030302020204" pitchFamily="66" charset="0"/>
              </a:rPr>
              <a:t>Los </a:t>
            </a:r>
            <a:r>
              <a:rPr lang="es-CO" b="1" i="0" dirty="0">
                <a:solidFill>
                  <a:schemeClr val="tx1"/>
                </a:solidFill>
                <a:effectLst/>
                <a:latin typeface="Comic Sans MS" panose="030F0702030302020204" pitchFamily="66" charset="0"/>
              </a:rPr>
              <a:t>N95</a:t>
            </a:r>
            <a:r>
              <a:rPr lang="es-CO" b="0" i="0" dirty="0">
                <a:solidFill>
                  <a:schemeClr val="tx1"/>
                </a:solidFill>
                <a:effectLst/>
                <a:latin typeface="Comic Sans MS" panose="030F0702030302020204" pitchFamily="66" charset="0"/>
              </a:rPr>
              <a:t> son suministros altamente recomendados para proteger </a:t>
            </a: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 los trabajadores expuestos a la transmisión aérea de la COVID-19. </a:t>
            </a:r>
            <a:endPar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CO" dirty="0">
              <a:latin typeface="Comic Sans MS" panose="030F0702030302020204" pitchFamily="66" charset="0"/>
            </a:endParaRPr>
          </a:p>
        </p:txBody>
      </p:sp>
      <p:sp>
        <p:nvSpPr>
          <p:cNvPr id="8" name="CuadroTexto 7">
            <a:extLst>
              <a:ext uri="{FF2B5EF4-FFF2-40B4-BE49-F238E27FC236}">
                <a16:creationId xmlns:a16="http://schemas.microsoft.com/office/drawing/2014/main" id="{298DD0E6-0E8E-4DF9-BADB-7EE2FD7E94DC}"/>
              </a:ext>
            </a:extLst>
          </p:cNvPr>
          <p:cNvSpPr txBox="1"/>
          <p:nvPr/>
        </p:nvSpPr>
        <p:spPr>
          <a:xfrm>
            <a:off x="5390707" y="1414094"/>
            <a:ext cx="5114260" cy="369332"/>
          </a:xfrm>
          <a:prstGeom prst="rect">
            <a:avLst/>
          </a:prstGeom>
          <a:noFill/>
        </p:spPr>
        <p:txBody>
          <a:bodyPr wrap="square" rtlCol="0">
            <a:spAutoFit/>
          </a:bodyPr>
          <a:lstStyle/>
          <a:p>
            <a:r>
              <a:rPr lang="es-CO" b="1" dirty="0">
                <a:solidFill>
                  <a:srgbClr val="002060"/>
                </a:solidFill>
              </a:rPr>
              <a:t>COLOCACIÓN DEL RESPIRADOR ?</a:t>
            </a:r>
          </a:p>
        </p:txBody>
      </p:sp>
      <p:pic>
        <p:nvPicPr>
          <p:cNvPr id="9" name="Imagen 8">
            <a:extLst>
              <a:ext uri="{FF2B5EF4-FFF2-40B4-BE49-F238E27FC236}">
                <a16:creationId xmlns:a16="http://schemas.microsoft.com/office/drawing/2014/main" id="{C5FF21B9-D225-4400-85E4-D438404A8B95}"/>
              </a:ext>
            </a:extLst>
          </p:cNvPr>
          <p:cNvPicPr>
            <a:picLocks noChangeAspect="1"/>
          </p:cNvPicPr>
          <p:nvPr/>
        </p:nvPicPr>
        <p:blipFill rotWithShape="1">
          <a:blip r:embed="rId2"/>
          <a:srcRect l="28897" t="52713" r="30720" b="32558"/>
          <a:stretch/>
        </p:blipFill>
        <p:spPr>
          <a:xfrm>
            <a:off x="4036136" y="1875758"/>
            <a:ext cx="7478530" cy="1749943"/>
          </a:xfrm>
          <a:prstGeom prst="rect">
            <a:avLst/>
          </a:prstGeom>
        </p:spPr>
      </p:pic>
      <p:pic>
        <p:nvPicPr>
          <p:cNvPr id="10" name="Imagen 9">
            <a:extLst>
              <a:ext uri="{FF2B5EF4-FFF2-40B4-BE49-F238E27FC236}">
                <a16:creationId xmlns:a16="http://schemas.microsoft.com/office/drawing/2014/main" id="{440E1FA3-C4ED-41FF-8182-C85DCE20D044}"/>
              </a:ext>
            </a:extLst>
          </p:cNvPr>
          <p:cNvPicPr>
            <a:picLocks noChangeAspect="1"/>
          </p:cNvPicPr>
          <p:nvPr/>
        </p:nvPicPr>
        <p:blipFill rotWithShape="1">
          <a:blip r:embed="rId3"/>
          <a:srcRect l="30523" t="49923" r="32238" b="31782"/>
          <a:stretch/>
        </p:blipFill>
        <p:spPr>
          <a:xfrm>
            <a:off x="4603898" y="4635795"/>
            <a:ext cx="6368901" cy="1878419"/>
          </a:xfrm>
          <a:prstGeom prst="rect">
            <a:avLst/>
          </a:prstGeom>
        </p:spPr>
      </p:pic>
      <p:sp>
        <p:nvSpPr>
          <p:cNvPr id="11" name="CuadroTexto 10">
            <a:extLst>
              <a:ext uri="{FF2B5EF4-FFF2-40B4-BE49-F238E27FC236}">
                <a16:creationId xmlns:a16="http://schemas.microsoft.com/office/drawing/2014/main" id="{F1A63F48-D0FD-48DF-8025-71B354C3A662}"/>
              </a:ext>
            </a:extLst>
          </p:cNvPr>
          <p:cNvSpPr txBox="1"/>
          <p:nvPr/>
        </p:nvSpPr>
        <p:spPr>
          <a:xfrm>
            <a:off x="5249381" y="4026637"/>
            <a:ext cx="5052040" cy="369332"/>
          </a:xfrm>
          <a:prstGeom prst="rect">
            <a:avLst/>
          </a:prstGeom>
          <a:noFill/>
        </p:spPr>
        <p:txBody>
          <a:bodyPr wrap="square" rtlCol="0">
            <a:spAutoFit/>
          </a:bodyPr>
          <a:lstStyle/>
          <a:p>
            <a:r>
              <a:rPr lang="es-CO" b="1" dirty="0">
                <a:solidFill>
                  <a:srgbClr val="002060"/>
                </a:solidFill>
              </a:rPr>
              <a:t>COMO SE DEBE RETIRAR EL RESPIRADOR?</a:t>
            </a:r>
          </a:p>
        </p:txBody>
      </p:sp>
      <p:pic>
        <p:nvPicPr>
          <p:cNvPr id="12" name="Imagen 11">
            <a:extLst>
              <a:ext uri="{FF2B5EF4-FFF2-40B4-BE49-F238E27FC236}">
                <a16:creationId xmlns:a16="http://schemas.microsoft.com/office/drawing/2014/main" id="{283EE223-41EC-47A8-B1BA-CF3E99896B01}"/>
              </a:ext>
            </a:extLst>
          </p:cNvPr>
          <p:cNvPicPr>
            <a:picLocks noChangeAspect="1"/>
          </p:cNvPicPr>
          <p:nvPr/>
        </p:nvPicPr>
        <p:blipFill>
          <a:blip r:embed="rId4"/>
          <a:stretch>
            <a:fillRect/>
          </a:stretch>
        </p:blipFill>
        <p:spPr>
          <a:xfrm>
            <a:off x="636735" y="55095"/>
            <a:ext cx="1553713" cy="1553713"/>
          </a:xfrm>
          <a:prstGeom prst="rect">
            <a:avLst/>
          </a:prstGeom>
        </p:spPr>
      </p:pic>
    </p:spTree>
    <p:extLst>
      <p:ext uri="{BB962C8B-B14F-4D97-AF65-F5344CB8AC3E}">
        <p14:creationId xmlns:p14="http://schemas.microsoft.com/office/powerpoint/2010/main" val="2626717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F3950A-ADF1-4F31-8B74-1E9E94223E7C}"/>
              </a:ext>
            </a:extLst>
          </p:cNvPr>
          <p:cNvSpPr>
            <a:spLocks noGrp="1"/>
          </p:cNvSpPr>
          <p:nvPr>
            <p:ph type="title"/>
          </p:nvPr>
        </p:nvSpPr>
        <p:spPr>
          <a:xfrm>
            <a:off x="677334" y="382772"/>
            <a:ext cx="8596668" cy="871870"/>
          </a:xfrm>
        </p:spPr>
        <p:txBody>
          <a:bodyPr>
            <a:normAutofit/>
          </a:bodyPr>
          <a:lstStyle/>
          <a:p>
            <a:r>
              <a:rPr lang="es-CO" sz="3200" b="1" dirty="0">
                <a:solidFill>
                  <a:srgbClr val="002060"/>
                </a:solidFill>
                <a:latin typeface="Comic Sans MS" panose="030F0702030302020204" pitchFamily="66" charset="0"/>
              </a:rPr>
              <a:t>Reutilización Respirador N95</a:t>
            </a:r>
          </a:p>
        </p:txBody>
      </p:sp>
      <p:pic>
        <p:nvPicPr>
          <p:cNvPr id="5" name="Imagen 4">
            <a:extLst>
              <a:ext uri="{FF2B5EF4-FFF2-40B4-BE49-F238E27FC236}">
                <a16:creationId xmlns:a16="http://schemas.microsoft.com/office/drawing/2014/main" id="{652188E8-42ED-48DF-AADE-6F9B093A4223}"/>
              </a:ext>
            </a:extLst>
          </p:cNvPr>
          <p:cNvPicPr>
            <a:picLocks noChangeAspect="1"/>
          </p:cNvPicPr>
          <p:nvPr/>
        </p:nvPicPr>
        <p:blipFill>
          <a:blip r:embed="rId2"/>
          <a:stretch>
            <a:fillRect/>
          </a:stretch>
        </p:blipFill>
        <p:spPr>
          <a:xfrm>
            <a:off x="6753889" y="0"/>
            <a:ext cx="1305589" cy="1305589"/>
          </a:xfrm>
          <a:prstGeom prst="rect">
            <a:avLst/>
          </a:prstGeom>
        </p:spPr>
      </p:pic>
      <p:sp>
        <p:nvSpPr>
          <p:cNvPr id="8" name="Marcador de contenido 7">
            <a:extLst>
              <a:ext uri="{FF2B5EF4-FFF2-40B4-BE49-F238E27FC236}">
                <a16:creationId xmlns:a16="http://schemas.microsoft.com/office/drawing/2014/main" id="{993950A0-9B78-44AD-B4E6-3C6FA8201686}"/>
              </a:ext>
            </a:extLst>
          </p:cNvPr>
          <p:cNvSpPr>
            <a:spLocks noGrp="1"/>
          </p:cNvSpPr>
          <p:nvPr>
            <p:ph idx="1"/>
          </p:nvPr>
        </p:nvSpPr>
        <p:spPr>
          <a:xfrm>
            <a:off x="195127" y="1162309"/>
            <a:ext cx="11369354" cy="1499191"/>
          </a:xfrm>
        </p:spPr>
        <p:txBody>
          <a:bodyPr>
            <a:normAutofit/>
          </a:bodyPr>
          <a:lstStyle/>
          <a:p>
            <a:pPr marL="0" indent="0">
              <a:buNone/>
            </a:pPr>
            <a:r>
              <a:rPr lang="es-ES"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Es </a:t>
            </a: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la práctica de usar el mismo respirador N95 por un profesional de la salud para múltiples encuentros con diferentes pacientes con COVID-19</a:t>
            </a:r>
          </a:p>
          <a:p>
            <a:pPr marL="0" indent="0">
              <a:buNone/>
            </a:pP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La reutilización se ha recomendado como una opción para conservar los respiradores durante brotes y pandemias de patógenos respiratorios previos.</a:t>
            </a:r>
            <a:endParaRPr lang="es-CO" dirty="0">
              <a:solidFill>
                <a:schemeClr val="tx1"/>
              </a:solidFill>
            </a:endParaRPr>
          </a:p>
        </p:txBody>
      </p:sp>
      <p:sp>
        <p:nvSpPr>
          <p:cNvPr id="9" name="CuadroTexto 8">
            <a:extLst>
              <a:ext uri="{FF2B5EF4-FFF2-40B4-BE49-F238E27FC236}">
                <a16:creationId xmlns:a16="http://schemas.microsoft.com/office/drawing/2014/main" id="{E4D8C519-EBCD-4F2A-9BB4-468195F535D5}"/>
              </a:ext>
            </a:extLst>
          </p:cNvPr>
          <p:cNvSpPr txBox="1"/>
          <p:nvPr/>
        </p:nvSpPr>
        <p:spPr>
          <a:xfrm>
            <a:off x="372139" y="2569167"/>
            <a:ext cx="5507665" cy="369332"/>
          </a:xfrm>
          <a:prstGeom prst="rect">
            <a:avLst/>
          </a:prstGeom>
          <a:noFill/>
        </p:spPr>
        <p:txBody>
          <a:bodyPr wrap="square" rtlCol="0">
            <a:spAutoFit/>
          </a:bodyPr>
          <a:lstStyle/>
          <a:p>
            <a:r>
              <a:rPr lang="es-CO" b="1" dirty="0">
                <a:solidFill>
                  <a:srgbClr val="002060"/>
                </a:solidFill>
              </a:rPr>
              <a:t>Consideraciones que se deben tener en cuenta:</a:t>
            </a:r>
          </a:p>
        </p:txBody>
      </p:sp>
      <p:sp>
        <p:nvSpPr>
          <p:cNvPr id="10" name="CuadroTexto 9">
            <a:extLst>
              <a:ext uri="{FF2B5EF4-FFF2-40B4-BE49-F238E27FC236}">
                <a16:creationId xmlns:a16="http://schemas.microsoft.com/office/drawing/2014/main" id="{756932D0-2876-4071-8954-1AA8ADBCA213}"/>
              </a:ext>
            </a:extLst>
          </p:cNvPr>
          <p:cNvSpPr txBox="1"/>
          <p:nvPr/>
        </p:nvSpPr>
        <p:spPr>
          <a:xfrm>
            <a:off x="372139" y="3059369"/>
            <a:ext cx="7687339" cy="4516236"/>
          </a:xfrm>
          <a:prstGeom prst="rect">
            <a:avLst/>
          </a:prstGeom>
          <a:noFill/>
        </p:spPr>
        <p:txBody>
          <a:bodyPr wrap="square" rtlCol="0">
            <a:spAutoFit/>
          </a:bodyPr>
          <a:lstStyle/>
          <a:p>
            <a:pPr marL="285750" indent="-285750">
              <a:buFont typeface="Wingdings" panose="05000000000000000000" pitchFamily="2" charset="2"/>
              <a:buChar char="v"/>
            </a:pPr>
            <a:r>
              <a:rPr lang="es-CO" dirty="0">
                <a:latin typeface="Comic Sans MS" panose="030F0702030302020204" pitchFamily="66" charset="0"/>
              </a:rPr>
              <a:t>Colocar los respiradores en </a:t>
            </a:r>
            <a:r>
              <a:rPr lang="es-ES" sz="1800" dirty="0">
                <a:effectLst/>
                <a:latin typeface="Comic Sans MS" panose="030F0702030302020204" pitchFamily="66" charset="0"/>
                <a:ea typeface="Calibri" panose="020F0502020204030204" pitchFamily="34" charset="0"/>
                <a:cs typeface="Times New Roman" panose="02020603050405020304" pitchFamily="18" charset="0"/>
              </a:rPr>
              <a:t>bolsa de papel, la cual se debe identificar con el nombre del usuario al que pertenece y la fecha entre uso y uso de manera que no se toquen unos con otros.</a:t>
            </a:r>
          </a:p>
          <a:p>
            <a:pPr marL="285750" indent="-285750">
              <a:buFont typeface="Wingdings" panose="05000000000000000000" pitchFamily="2" charset="2"/>
              <a:buChar char="v"/>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 Evitar tocar el interior del respirador. Si ha ocurrido un contacto inadvertido con dicha zona, lavarse las manos con agua y jabón o una solución de alcohol.</a:t>
            </a:r>
          </a:p>
          <a:p>
            <a:pPr marL="285750" indent="-285750" algn="just">
              <a:lnSpc>
                <a:spcPct val="107000"/>
              </a:lnSpc>
              <a:spcAft>
                <a:spcPts val="800"/>
              </a:spcAft>
              <a:buFont typeface="Wingdings" panose="05000000000000000000" pitchFamily="2" charset="2"/>
              <a:buChar char="v"/>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Usar un par de guantes limpios (no estériles) para colocarse un respirador que</a:t>
            </a:r>
            <a:r>
              <a:rPr lang="es-CO" dirty="0">
                <a:latin typeface="Calibri" panose="020F0502020204030204" pitchFamily="34" charset="0"/>
                <a:ea typeface="Calibri" panose="020F0502020204030204" pitchFamily="34" charset="0"/>
                <a:cs typeface="Times New Roman" panose="02020603050405020304" pitchFamily="18" charset="0"/>
              </a:rPr>
              <a:t> </a:t>
            </a:r>
            <a:r>
              <a:rPr lang="es-ES" sz="1800" dirty="0">
                <a:effectLst/>
                <a:latin typeface="Comic Sans MS" panose="030F0702030302020204" pitchFamily="66" charset="0"/>
                <a:ea typeface="Calibri" panose="020F0502020204030204" pitchFamily="34" charset="0"/>
                <a:cs typeface="Times New Roman" panose="02020603050405020304" pitchFamily="18" charset="0"/>
              </a:rPr>
              <a:t>ya ha sido utilizado previamente, realizar los ajustes necesarios con los guantes puestos y desecharlos inmediatamente</a:t>
            </a:r>
          </a:p>
          <a:p>
            <a:pPr marL="285750" indent="-285750" algn="just">
              <a:lnSpc>
                <a:spcPct val="107000"/>
              </a:lnSpc>
              <a:spcAft>
                <a:spcPts val="800"/>
              </a:spcAft>
              <a:buFont typeface="Wingdings" panose="05000000000000000000" pitchFamily="2" charset="2"/>
              <a:buChar char="v"/>
            </a:pPr>
            <a:r>
              <a:rPr lang="es-ES" sz="1800" dirty="0">
                <a:effectLst/>
                <a:latin typeface="Comic Sans MS" panose="030F0702030302020204" pitchFamily="66" charset="0"/>
                <a:ea typeface="Calibri" panose="020F0502020204030204" pitchFamily="34" charset="0"/>
                <a:cs typeface="Times New Roman" panose="02020603050405020304" pitchFamily="18" charset="0"/>
              </a:rPr>
              <a:t>No compartir el respirador con otro usuario. Cada respirador es de uso personal.</a:t>
            </a:r>
          </a:p>
          <a:p>
            <a:pPr marL="285750" indent="-285750" algn="just">
              <a:lnSpc>
                <a:spcPct val="107000"/>
              </a:lnSpc>
              <a:spcAft>
                <a:spcPts val="800"/>
              </a:spcAft>
              <a:buFont typeface="Wingdings" panose="05000000000000000000" pitchFamily="2" charset="2"/>
              <a:buChar char="v"/>
            </a:pPr>
            <a:r>
              <a:rPr lang="es-ES" dirty="0">
                <a:solidFill>
                  <a:srgbClr val="FF0000"/>
                </a:solidFill>
                <a:latin typeface="Comic Sans MS" panose="030F0702030302020204" pitchFamily="66" charset="0"/>
                <a:ea typeface="Calibri" panose="020F0502020204030204" pitchFamily="34" charset="0"/>
                <a:cs typeface="Times New Roman" panose="02020603050405020304" pitchFamily="18" charset="0"/>
              </a:rPr>
              <a:t>Vida útil: 7 días. (Si no esta sucio, humedecido o con fisuras)</a:t>
            </a:r>
            <a:endParaRPr lang="es-C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endParaRPr lang="es-CO" dirty="0"/>
          </a:p>
        </p:txBody>
      </p:sp>
      <p:pic>
        <p:nvPicPr>
          <p:cNvPr id="13" name="Imagen 12">
            <a:extLst>
              <a:ext uri="{FF2B5EF4-FFF2-40B4-BE49-F238E27FC236}">
                <a16:creationId xmlns:a16="http://schemas.microsoft.com/office/drawing/2014/main" id="{0B04EB9C-907D-4310-8D16-FD69034E7ACF}"/>
              </a:ext>
            </a:extLst>
          </p:cNvPr>
          <p:cNvPicPr>
            <a:picLocks noChangeAspect="1"/>
          </p:cNvPicPr>
          <p:nvPr/>
        </p:nvPicPr>
        <p:blipFill>
          <a:blip r:embed="rId3"/>
          <a:stretch>
            <a:fillRect/>
          </a:stretch>
        </p:blipFill>
        <p:spPr>
          <a:xfrm>
            <a:off x="8576931" y="2341544"/>
            <a:ext cx="3242930" cy="2739213"/>
          </a:xfrm>
          <a:prstGeom prst="rect">
            <a:avLst/>
          </a:prstGeom>
        </p:spPr>
      </p:pic>
      <p:pic>
        <p:nvPicPr>
          <p:cNvPr id="11" name="Imagen 10">
            <a:extLst>
              <a:ext uri="{FF2B5EF4-FFF2-40B4-BE49-F238E27FC236}">
                <a16:creationId xmlns:a16="http://schemas.microsoft.com/office/drawing/2014/main" id="{A880A570-4D1F-447C-AD27-CB264B987CDA}"/>
              </a:ext>
            </a:extLst>
          </p:cNvPr>
          <p:cNvPicPr>
            <a:picLocks noChangeAspect="1"/>
          </p:cNvPicPr>
          <p:nvPr/>
        </p:nvPicPr>
        <p:blipFill rotWithShape="1">
          <a:blip r:embed="rId4"/>
          <a:srcRect l="12067" t="1886" r="26090"/>
          <a:stretch/>
        </p:blipFill>
        <p:spPr>
          <a:xfrm rot="16200000">
            <a:off x="9408055" y="3283885"/>
            <a:ext cx="1580682" cy="3242929"/>
          </a:xfrm>
          <a:prstGeom prst="rect">
            <a:avLst/>
          </a:prstGeom>
        </p:spPr>
      </p:pic>
    </p:spTree>
    <p:extLst>
      <p:ext uri="{BB962C8B-B14F-4D97-AF65-F5344CB8AC3E}">
        <p14:creationId xmlns:p14="http://schemas.microsoft.com/office/powerpoint/2010/main" val="307314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BA72D-9D31-445B-BF22-4F80B304C471}"/>
              </a:ext>
            </a:extLst>
          </p:cNvPr>
          <p:cNvSpPr>
            <a:spLocks noGrp="1"/>
          </p:cNvSpPr>
          <p:nvPr>
            <p:ph type="title"/>
          </p:nvPr>
        </p:nvSpPr>
        <p:spPr>
          <a:xfrm>
            <a:off x="560377" y="230665"/>
            <a:ext cx="8596668" cy="1178471"/>
          </a:xfrm>
        </p:spPr>
        <p:txBody>
          <a:bodyPr>
            <a:normAutofit fontScale="90000"/>
          </a:bodyPr>
          <a:lstStyle/>
          <a:p>
            <a:r>
              <a:rPr lang="es-ES" sz="3200" b="1"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rPr>
              <a:t>Indicaciones para retirarse el equipo de protección personal (EPP):</a:t>
            </a:r>
            <a:br>
              <a:rPr lang="es-CO" sz="1800" dirty="0">
                <a:effectLst/>
                <a:latin typeface="Calibri" panose="020F0502020204030204" pitchFamily="34" charset="0"/>
                <a:ea typeface="Calibri" panose="020F0502020204030204" pitchFamily="34" charset="0"/>
                <a:cs typeface="Times New Roman" panose="02020603050405020304" pitchFamily="18" charset="0"/>
              </a:rPr>
            </a:br>
            <a:endParaRPr lang="es-CO" dirty="0">
              <a:solidFill>
                <a:srgbClr val="002060"/>
              </a:solidFill>
            </a:endParaRPr>
          </a:p>
        </p:txBody>
      </p:sp>
      <p:sp>
        <p:nvSpPr>
          <p:cNvPr id="3" name="Marcador de contenido 2">
            <a:extLst>
              <a:ext uri="{FF2B5EF4-FFF2-40B4-BE49-F238E27FC236}">
                <a16:creationId xmlns:a16="http://schemas.microsoft.com/office/drawing/2014/main" id="{1A623D23-5D4F-4ACF-B2DC-1A8DD5116D63}"/>
              </a:ext>
            </a:extLst>
          </p:cNvPr>
          <p:cNvSpPr>
            <a:spLocks noGrp="1"/>
          </p:cNvSpPr>
          <p:nvPr>
            <p:ph idx="1"/>
          </p:nvPr>
        </p:nvSpPr>
        <p:spPr>
          <a:xfrm>
            <a:off x="404037" y="1409136"/>
            <a:ext cx="8495415" cy="5353171"/>
          </a:xfrm>
        </p:spPr>
        <p:txBody>
          <a:bodyPr>
            <a:normAutofit fontScale="85000" lnSpcReduction="20000"/>
          </a:bodyPr>
          <a:lstStyle/>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1. Realice higiene de manos con alcohol al 70% (sobre los guantes).</a:t>
            </a:r>
            <a:endParaRPr lang="es-CO" sz="19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2. Quítese la bata. Desate todos los lazos o desabroche todos los botones. Mientras retira la bata, puede pisarla desde  adentro con el fin de facilitar el retiro de esta, cuidadosamente aléjela del cuerpo.</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3. Cuélguela en el gancho ubicado en la puerta del cuarto de esterilización</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4. Realice higiene de manos con alcohol al 70%. (sobre los guantes).</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5. Quítese la careta o las monogafas. Se retira tomándolas desde atrás, sin tocar el frente. </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6. Quítese el respirador N95 (de acuerdo a la imagen)</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7. Mascarilla quirúrgica: desate con cuidado (o desenganche de las orejas) y retírela de la cara sin tocar el frente.</a:t>
            </a:r>
            <a:endParaRPr lang="es-CO" sz="19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8. Realice higiene de manos con alcohol al 70%. (sobre los guantes).</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9. Quítese los guantes, se mantiene el guante en la palma que está protegida con el puño, y luego usando el dedo índice, se retira el guante faltante.</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10. Realice aspersión de alcohol sobre la bata y luego ubíquela en los ganchos dispuestos en el pasillo</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None/>
            </a:pPr>
            <a:r>
              <a:rPr lang="es-ES" sz="19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11. Realice el lavado de manos antes de retirarse del área operativa </a:t>
            </a:r>
            <a:endParaRPr lang="es-CO"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pic>
        <p:nvPicPr>
          <p:cNvPr id="4" name="Imagen 3">
            <a:extLst>
              <a:ext uri="{FF2B5EF4-FFF2-40B4-BE49-F238E27FC236}">
                <a16:creationId xmlns:a16="http://schemas.microsoft.com/office/drawing/2014/main" id="{C1DEA48E-837E-4221-B422-43D5641FFC87}"/>
              </a:ext>
            </a:extLst>
          </p:cNvPr>
          <p:cNvPicPr>
            <a:picLocks noChangeAspect="1"/>
          </p:cNvPicPr>
          <p:nvPr/>
        </p:nvPicPr>
        <p:blipFill>
          <a:blip r:embed="rId2"/>
          <a:stretch>
            <a:fillRect/>
          </a:stretch>
        </p:blipFill>
        <p:spPr>
          <a:xfrm>
            <a:off x="9826896" y="976125"/>
            <a:ext cx="2193803" cy="2849525"/>
          </a:xfrm>
          <a:prstGeom prst="rect">
            <a:avLst/>
          </a:prstGeom>
        </p:spPr>
      </p:pic>
      <p:pic>
        <p:nvPicPr>
          <p:cNvPr id="5" name="Imagen 4">
            <a:extLst>
              <a:ext uri="{FF2B5EF4-FFF2-40B4-BE49-F238E27FC236}">
                <a16:creationId xmlns:a16="http://schemas.microsoft.com/office/drawing/2014/main" id="{F27C832A-E534-4DF1-8869-5936777F75C4}"/>
              </a:ext>
            </a:extLst>
          </p:cNvPr>
          <p:cNvPicPr>
            <a:picLocks noChangeAspect="1"/>
          </p:cNvPicPr>
          <p:nvPr/>
        </p:nvPicPr>
        <p:blipFill>
          <a:blip r:embed="rId3"/>
          <a:stretch>
            <a:fillRect/>
          </a:stretch>
        </p:blipFill>
        <p:spPr>
          <a:xfrm>
            <a:off x="9826897" y="4042407"/>
            <a:ext cx="2193803" cy="2719900"/>
          </a:xfrm>
          <a:prstGeom prst="rect">
            <a:avLst/>
          </a:prstGeom>
        </p:spPr>
      </p:pic>
    </p:spTree>
    <p:extLst>
      <p:ext uri="{BB962C8B-B14F-4D97-AF65-F5344CB8AC3E}">
        <p14:creationId xmlns:p14="http://schemas.microsoft.com/office/powerpoint/2010/main" val="620293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49F5FD-9986-405C-B1C7-2E3DE6109593}"/>
              </a:ext>
            </a:extLst>
          </p:cNvPr>
          <p:cNvSpPr>
            <a:spLocks noGrp="1"/>
          </p:cNvSpPr>
          <p:nvPr>
            <p:ph type="title"/>
          </p:nvPr>
        </p:nvSpPr>
        <p:spPr>
          <a:xfrm>
            <a:off x="237288" y="279991"/>
            <a:ext cx="9476759" cy="730102"/>
          </a:xfrm>
        </p:spPr>
        <p:txBody>
          <a:bodyPr>
            <a:normAutofit fontScale="90000"/>
          </a:bodyPr>
          <a:lstStyle/>
          <a:p>
            <a:r>
              <a:rPr lang="es-ES" sz="3200" b="1" i="1"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rPr>
              <a:t>Indicaciones sobre el uso y retiro del uniforme:</a:t>
            </a:r>
            <a:br>
              <a:rPr lang="es-CO" sz="1800" dirty="0">
                <a:effectLst/>
                <a:latin typeface="Calibri" panose="020F0502020204030204" pitchFamily="34" charset="0"/>
                <a:ea typeface="Calibri" panose="020F0502020204030204" pitchFamily="34" charset="0"/>
                <a:cs typeface="Times New Roman" panose="02020603050405020304" pitchFamily="18" charset="0"/>
              </a:rPr>
            </a:br>
            <a:endParaRPr lang="es-CO" dirty="0"/>
          </a:p>
        </p:txBody>
      </p:sp>
      <p:sp>
        <p:nvSpPr>
          <p:cNvPr id="3" name="Marcador de contenido 2">
            <a:extLst>
              <a:ext uri="{FF2B5EF4-FFF2-40B4-BE49-F238E27FC236}">
                <a16:creationId xmlns:a16="http://schemas.microsoft.com/office/drawing/2014/main" id="{4F598E7E-BEC4-4159-B024-A7A9511FC62C}"/>
              </a:ext>
            </a:extLst>
          </p:cNvPr>
          <p:cNvSpPr>
            <a:spLocks noGrp="1"/>
          </p:cNvSpPr>
          <p:nvPr>
            <p:ph idx="1"/>
          </p:nvPr>
        </p:nvSpPr>
        <p:spPr>
          <a:xfrm>
            <a:off x="3515834" y="1763970"/>
            <a:ext cx="8285912" cy="4669762"/>
          </a:xfrm>
        </p:spPr>
        <p:txBody>
          <a:bodyPr/>
          <a:lstStyle/>
          <a:p>
            <a:pPr marL="342900" lvl="0" indent="-342900" algn="just">
              <a:lnSpc>
                <a:spcPct val="107000"/>
              </a:lnSpc>
              <a:buFont typeface="Symbol" panose="05050102010706020507" pitchFamily="18" charset="2"/>
              <a:buChar char=""/>
            </a:pPr>
            <a:r>
              <a:rPr lang="es-ES" sz="18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Retirar el uniforme, deberá trasladar hasta su casa en un </a:t>
            </a:r>
            <a:r>
              <a:rPr lang="es-ES" sz="1800" b="1"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empaque de plástic</a:t>
            </a:r>
            <a:r>
              <a:rPr lang="es-ES" sz="1800" dirty="0">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o, debidamente cerrado, evitando la auto contaminación. Se podría rociar con agua jabonosa o alcohol al 70% antes de ser empacados.</a:t>
            </a:r>
            <a:endParaRPr lang="es-C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Los zapatos deben ser preferiblemente de plástico y de fácil lavado y desinfección.</a:t>
            </a:r>
            <a:endPar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Se deben evitar durante el turno laboral elementos que sirvan como fómites (joyas y accesorios, dispositivos móviles, etc.).</a:t>
            </a:r>
            <a:endPar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Al llegar a la vivienda, el personal deberá destinar un área que servirá como zona contaminada para depositar los diferentes elementos. Procure que esta se ubique lo más cerca a la puerta de la vivienda.</a:t>
            </a:r>
            <a:endPar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rPr>
              <a:t>Realice la higiene de manos. </a:t>
            </a:r>
            <a:endParaRPr lang="es-CO"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pic>
        <p:nvPicPr>
          <p:cNvPr id="4" name="Imagen 3">
            <a:extLst>
              <a:ext uri="{FF2B5EF4-FFF2-40B4-BE49-F238E27FC236}">
                <a16:creationId xmlns:a16="http://schemas.microsoft.com/office/drawing/2014/main" id="{F94AB297-973E-4125-B9D3-4CDD96F67AE6}"/>
              </a:ext>
            </a:extLst>
          </p:cNvPr>
          <p:cNvPicPr>
            <a:picLocks noChangeAspect="1"/>
          </p:cNvPicPr>
          <p:nvPr/>
        </p:nvPicPr>
        <p:blipFill rotWithShape="1">
          <a:blip r:embed="rId2"/>
          <a:srcRect l="2543" t="2523" r="1745" b="15065"/>
          <a:stretch/>
        </p:blipFill>
        <p:spPr>
          <a:xfrm>
            <a:off x="92149" y="1419446"/>
            <a:ext cx="3423685" cy="4385931"/>
          </a:xfrm>
          <a:prstGeom prst="rect">
            <a:avLst/>
          </a:prstGeom>
        </p:spPr>
      </p:pic>
    </p:spTree>
    <p:extLst>
      <p:ext uri="{BB962C8B-B14F-4D97-AF65-F5344CB8AC3E}">
        <p14:creationId xmlns:p14="http://schemas.microsoft.com/office/powerpoint/2010/main" val="2230356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C80A0B-B7F2-4414-9C68-2EBA02B1B347}"/>
              </a:ext>
            </a:extLst>
          </p:cNvPr>
          <p:cNvSpPr>
            <a:spLocks noGrp="1"/>
          </p:cNvSpPr>
          <p:nvPr>
            <p:ph type="title"/>
          </p:nvPr>
        </p:nvSpPr>
        <p:spPr>
          <a:xfrm>
            <a:off x="677334" y="609600"/>
            <a:ext cx="8596668" cy="804530"/>
          </a:xfrm>
        </p:spPr>
        <p:txBody>
          <a:bodyPr/>
          <a:lstStyle/>
          <a:p>
            <a:r>
              <a:rPr lang="es-CO" b="1" dirty="0">
                <a:solidFill>
                  <a:srgbClr val="002060"/>
                </a:solidFill>
                <a:latin typeface="Comic Sans MS" panose="030F0702030302020204" pitchFamily="66" charset="0"/>
              </a:rPr>
              <a:t>Qué no se debe hacer?</a:t>
            </a:r>
          </a:p>
        </p:txBody>
      </p:sp>
      <p:pic>
        <p:nvPicPr>
          <p:cNvPr id="4" name="Imagen 3">
            <a:extLst>
              <a:ext uri="{FF2B5EF4-FFF2-40B4-BE49-F238E27FC236}">
                <a16:creationId xmlns:a16="http://schemas.microsoft.com/office/drawing/2014/main" id="{8115FFDC-6AF3-459D-A052-E8D07556A46D}"/>
              </a:ext>
            </a:extLst>
          </p:cNvPr>
          <p:cNvPicPr>
            <a:picLocks noChangeAspect="1"/>
          </p:cNvPicPr>
          <p:nvPr/>
        </p:nvPicPr>
        <p:blipFill>
          <a:blip r:embed="rId2"/>
          <a:stretch>
            <a:fillRect/>
          </a:stretch>
        </p:blipFill>
        <p:spPr>
          <a:xfrm>
            <a:off x="493971" y="1515139"/>
            <a:ext cx="2571750" cy="2652824"/>
          </a:xfrm>
          <a:prstGeom prst="rect">
            <a:avLst/>
          </a:prstGeom>
        </p:spPr>
      </p:pic>
      <p:pic>
        <p:nvPicPr>
          <p:cNvPr id="5" name="Imagen 4">
            <a:extLst>
              <a:ext uri="{FF2B5EF4-FFF2-40B4-BE49-F238E27FC236}">
                <a16:creationId xmlns:a16="http://schemas.microsoft.com/office/drawing/2014/main" id="{C2553434-9B3D-478A-80D4-1CFF3A1C0D2F}"/>
              </a:ext>
            </a:extLst>
          </p:cNvPr>
          <p:cNvPicPr>
            <a:picLocks noChangeAspect="1"/>
          </p:cNvPicPr>
          <p:nvPr/>
        </p:nvPicPr>
        <p:blipFill>
          <a:blip r:embed="rId3"/>
          <a:stretch>
            <a:fillRect/>
          </a:stretch>
        </p:blipFill>
        <p:spPr>
          <a:xfrm>
            <a:off x="3524250" y="1515140"/>
            <a:ext cx="2571750" cy="2652824"/>
          </a:xfrm>
          <a:prstGeom prst="rect">
            <a:avLst/>
          </a:prstGeom>
        </p:spPr>
      </p:pic>
      <p:pic>
        <p:nvPicPr>
          <p:cNvPr id="6" name="Imagen 5">
            <a:extLst>
              <a:ext uri="{FF2B5EF4-FFF2-40B4-BE49-F238E27FC236}">
                <a16:creationId xmlns:a16="http://schemas.microsoft.com/office/drawing/2014/main" id="{9775A8F9-D2C5-4A37-A363-B5C866DAC380}"/>
              </a:ext>
            </a:extLst>
          </p:cNvPr>
          <p:cNvPicPr>
            <a:picLocks noChangeAspect="1"/>
          </p:cNvPicPr>
          <p:nvPr/>
        </p:nvPicPr>
        <p:blipFill>
          <a:blip r:embed="rId4"/>
          <a:stretch>
            <a:fillRect/>
          </a:stretch>
        </p:blipFill>
        <p:spPr>
          <a:xfrm>
            <a:off x="6389393" y="1515137"/>
            <a:ext cx="2387342" cy="2652823"/>
          </a:xfrm>
          <a:prstGeom prst="rect">
            <a:avLst/>
          </a:prstGeom>
        </p:spPr>
      </p:pic>
      <p:pic>
        <p:nvPicPr>
          <p:cNvPr id="7" name="Imagen 6">
            <a:extLst>
              <a:ext uri="{FF2B5EF4-FFF2-40B4-BE49-F238E27FC236}">
                <a16:creationId xmlns:a16="http://schemas.microsoft.com/office/drawing/2014/main" id="{6548E099-21E3-41EB-9866-F8C73D5B533D}"/>
              </a:ext>
            </a:extLst>
          </p:cNvPr>
          <p:cNvPicPr>
            <a:picLocks noChangeAspect="1"/>
          </p:cNvPicPr>
          <p:nvPr/>
        </p:nvPicPr>
        <p:blipFill>
          <a:blip r:embed="rId5"/>
          <a:stretch>
            <a:fillRect/>
          </a:stretch>
        </p:blipFill>
        <p:spPr>
          <a:xfrm>
            <a:off x="9070128" y="1515137"/>
            <a:ext cx="2495107" cy="2652823"/>
          </a:xfrm>
          <a:prstGeom prst="rect">
            <a:avLst/>
          </a:prstGeom>
        </p:spPr>
      </p:pic>
      <p:pic>
        <p:nvPicPr>
          <p:cNvPr id="8" name="Imagen 7">
            <a:extLst>
              <a:ext uri="{FF2B5EF4-FFF2-40B4-BE49-F238E27FC236}">
                <a16:creationId xmlns:a16="http://schemas.microsoft.com/office/drawing/2014/main" id="{F900EA57-530F-46C0-A52A-B9B12D62EA57}"/>
              </a:ext>
            </a:extLst>
          </p:cNvPr>
          <p:cNvPicPr>
            <a:picLocks noChangeAspect="1"/>
          </p:cNvPicPr>
          <p:nvPr/>
        </p:nvPicPr>
        <p:blipFill>
          <a:blip r:embed="rId6"/>
          <a:stretch>
            <a:fillRect/>
          </a:stretch>
        </p:blipFill>
        <p:spPr>
          <a:xfrm>
            <a:off x="3524250" y="4472170"/>
            <a:ext cx="2571750" cy="2205075"/>
          </a:xfrm>
          <a:prstGeom prst="rect">
            <a:avLst/>
          </a:prstGeom>
        </p:spPr>
      </p:pic>
      <p:pic>
        <p:nvPicPr>
          <p:cNvPr id="9" name="Imagen 8">
            <a:extLst>
              <a:ext uri="{FF2B5EF4-FFF2-40B4-BE49-F238E27FC236}">
                <a16:creationId xmlns:a16="http://schemas.microsoft.com/office/drawing/2014/main" id="{A75492F3-AFE7-402F-9B17-F2C60FE08745}"/>
              </a:ext>
            </a:extLst>
          </p:cNvPr>
          <p:cNvPicPr>
            <a:picLocks noChangeAspect="1"/>
          </p:cNvPicPr>
          <p:nvPr/>
        </p:nvPicPr>
        <p:blipFill>
          <a:blip r:embed="rId7"/>
          <a:stretch>
            <a:fillRect/>
          </a:stretch>
        </p:blipFill>
        <p:spPr>
          <a:xfrm>
            <a:off x="6389393" y="4472170"/>
            <a:ext cx="2387342" cy="2205076"/>
          </a:xfrm>
          <a:prstGeom prst="rect">
            <a:avLst/>
          </a:prstGeom>
        </p:spPr>
      </p:pic>
      <p:pic>
        <p:nvPicPr>
          <p:cNvPr id="10" name="Imagen 9">
            <a:extLst>
              <a:ext uri="{FF2B5EF4-FFF2-40B4-BE49-F238E27FC236}">
                <a16:creationId xmlns:a16="http://schemas.microsoft.com/office/drawing/2014/main" id="{F9C7B4ED-B2FD-4D9E-B221-5026EA4FD154}"/>
              </a:ext>
            </a:extLst>
          </p:cNvPr>
          <p:cNvPicPr>
            <a:picLocks noChangeAspect="1"/>
          </p:cNvPicPr>
          <p:nvPr/>
        </p:nvPicPr>
        <p:blipFill>
          <a:blip r:embed="rId8"/>
          <a:stretch>
            <a:fillRect/>
          </a:stretch>
        </p:blipFill>
        <p:spPr>
          <a:xfrm>
            <a:off x="493972" y="4472170"/>
            <a:ext cx="2571750" cy="2269461"/>
          </a:xfrm>
          <a:prstGeom prst="rect">
            <a:avLst/>
          </a:prstGeom>
        </p:spPr>
      </p:pic>
      <p:pic>
        <p:nvPicPr>
          <p:cNvPr id="11" name="Imagen 10">
            <a:extLst>
              <a:ext uri="{FF2B5EF4-FFF2-40B4-BE49-F238E27FC236}">
                <a16:creationId xmlns:a16="http://schemas.microsoft.com/office/drawing/2014/main" id="{D31DFFFC-B7DC-4953-8D68-752F1638B311}"/>
              </a:ext>
            </a:extLst>
          </p:cNvPr>
          <p:cNvPicPr>
            <a:picLocks noChangeAspect="1"/>
          </p:cNvPicPr>
          <p:nvPr/>
        </p:nvPicPr>
        <p:blipFill>
          <a:blip r:embed="rId9"/>
          <a:stretch>
            <a:fillRect/>
          </a:stretch>
        </p:blipFill>
        <p:spPr>
          <a:xfrm>
            <a:off x="9070128" y="4472170"/>
            <a:ext cx="2495107" cy="2205076"/>
          </a:xfrm>
          <a:prstGeom prst="rect">
            <a:avLst/>
          </a:prstGeom>
        </p:spPr>
      </p:pic>
      <p:pic>
        <p:nvPicPr>
          <p:cNvPr id="12" name="Imagen 11">
            <a:extLst>
              <a:ext uri="{FF2B5EF4-FFF2-40B4-BE49-F238E27FC236}">
                <a16:creationId xmlns:a16="http://schemas.microsoft.com/office/drawing/2014/main" id="{98A6E48D-3000-4A94-9C9D-574930EEDEC8}"/>
              </a:ext>
            </a:extLst>
          </p:cNvPr>
          <p:cNvPicPr>
            <a:picLocks noChangeAspect="1"/>
          </p:cNvPicPr>
          <p:nvPr/>
        </p:nvPicPr>
        <p:blipFill>
          <a:blip r:embed="rId10"/>
          <a:stretch>
            <a:fillRect/>
          </a:stretch>
        </p:blipFill>
        <p:spPr>
          <a:xfrm>
            <a:off x="6096000" y="75864"/>
            <a:ext cx="1388768" cy="1388768"/>
          </a:xfrm>
          <a:prstGeom prst="rect">
            <a:avLst/>
          </a:prstGeom>
        </p:spPr>
      </p:pic>
    </p:spTree>
    <p:extLst>
      <p:ext uri="{BB962C8B-B14F-4D97-AF65-F5344CB8AC3E}">
        <p14:creationId xmlns:p14="http://schemas.microsoft.com/office/powerpoint/2010/main" val="140632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E58DB09-1D50-4C5A-B430-4B43FEA2F654}"/>
              </a:ext>
            </a:extLst>
          </p:cNvPr>
          <p:cNvPicPr>
            <a:picLocks noChangeAspect="1"/>
          </p:cNvPicPr>
          <p:nvPr/>
        </p:nvPicPr>
        <p:blipFill rotWithShape="1">
          <a:blip r:embed="rId2"/>
          <a:srcRect l="16635" t="16976" r="14986" b="17536"/>
          <a:stretch/>
        </p:blipFill>
        <p:spPr>
          <a:xfrm>
            <a:off x="392013" y="893134"/>
            <a:ext cx="4605289" cy="5847907"/>
          </a:xfrm>
          <a:prstGeom prst="rect">
            <a:avLst/>
          </a:prstGeom>
        </p:spPr>
      </p:pic>
      <p:sp>
        <p:nvSpPr>
          <p:cNvPr id="6" name="CuadroTexto 5">
            <a:extLst>
              <a:ext uri="{FF2B5EF4-FFF2-40B4-BE49-F238E27FC236}">
                <a16:creationId xmlns:a16="http://schemas.microsoft.com/office/drawing/2014/main" id="{F1D8DA68-35C2-4BFF-B4FC-3ED78BA4F1B0}"/>
              </a:ext>
            </a:extLst>
          </p:cNvPr>
          <p:cNvSpPr txBox="1"/>
          <p:nvPr/>
        </p:nvSpPr>
        <p:spPr>
          <a:xfrm>
            <a:off x="4848448" y="893134"/>
            <a:ext cx="6822558" cy="5324535"/>
          </a:xfrm>
          <a:prstGeom prst="rect">
            <a:avLst/>
          </a:prstGeom>
          <a:noFill/>
        </p:spPr>
        <p:txBody>
          <a:bodyPr wrap="square">
            <a:spAutoFit/>
          </a:bodyPr>
          <a:lstStyle/>
          <a:p>
            <a:r>
              <a:rPr lang="es-CO" sz="3400" b="1" i="0" u="none" strike="noStrike" baseline="0" dirty="0">
                <a:solidFill>
                  <a:srgbClr val="002060"/>
                </a:solidFill>
                <a:effectLst>
                  <a:outerShdw blurRad="38100" dist="38100" dir="2700000" algn="tl">
                    <a:srgbClr val="000000">
                      <a:alpha val="43137"/>
                    </a:srgbClr>
                  </a:outerShdw>
                </a:effectLst>
                <a:latin typeface="Bradley Hand ITC" panose="03070402050302030203" pitchFamily="66" charset="0"/>
              </a:rPr>
              <a:t>recordar que un elemento de protección personal es eficaz cuando se hace buen uso de él, de lo contrario se convierte en una fuente de contaminación, cabe resaltar que es fundamental la actitud y la disciplina para ponerse o quitarse estos elementos, el espejo instalado es una manera de auto verificar la técnica correcta. </a:t>
            </a:r>
            <a:endParaRPr lang="es-CO" sz="3400" b="1" dirty="0">
              <a:solidFill>
                <a:srgbClr val="002060"/>
              </a:solidFill>
              <a:effectLst>
                <a:outerShdw blurRad="38100" dist="38100" dir="2700000" algn="tl">
                  <a:srgbClr val="000000">
                    <a:alpha val="43137"/>
                  </a:srgbClr>
                </a:outerShdw>
              </a:effectLst>
              <a:latin typeface="Bradley Hand ITC" panose="03070402050302030203" pitchFamily="66" charset="0"/>
            </a:endParaRPr>
          </a:p>
        </p:txBody>
      </p:sp>
    </p:spTree>
    <p:extLst>
      <p:ext uri="{BB962C8B-B14F-4D97-AF65-F5344CB8AC3E}">
        <p14:creationId xmlns:p14="http://schemas.microsoft.com/office/powerpoint/2010/main" val="1467160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012A6-99A3-4994-A6A7-3856F3F63B81}"/>
              </a:ext>
            </a:extLst>
          </p:cNvPr>
          <p:cNvSpPr>
            <a:spLocks noGrp="1"/>
          </p:cNvSpPr>
          <p:nvPr>
            <p:ph type="title"/>
          </p:nvPr>
        </p:nvSpPr>
        <p:spPr>
          <a:xfrm>
            <a:off x="1753634" y="737191"/>
            <a:ext cx="7520368" cy="878958"/>
          </a:xfrm>
        </p:spPr>
        <p:txBody>
          <a:bodyPr/>
          <a:lstStyle/>
          <a:p>
            <a:pPr algn="ctr"/>
            <a:r>
              <a:rPr lang="es-CO" b="1" dirty="0">
                <a:solidFill>
                  <a:schemeClr val="accent2">
                    <a:lumMod val="75000"/>
                  </a:schemeClr>
                </a:solidFill>
                <a:latin typeface="Comic Sans MS" panose="030F0702030302020204" pitchFamily="66" charset="0"/>
              </a:rPr>
              <a:t>COVID – 19 (coronavirus)</a:t>
            </a:r>
          </a:p>
        </p:txBody>
      </p:sp>
      <p:sp>
        <p:nvSpPr>
          <p:cNvPr id="3" name="Marcador de contenido 2">
            <a:extLst>
              <a:ext uri="{FF2B5EF4-FFF2-40B4-BE49-F238E27FC236}">
                <a16:creationId xmlns:a16="http://schemas.microsoft.com/office/drawing/2014/main" id="{055865B2-8589-4F4B-9190-2B51DFBAD1C7}"/>
              </a:ext>
            </a:extLst>
          </p:cNvPr>
          <p:cNvSpPr>
            <a:spLocks noGrp="1"/>
          </p:cNvSpPr>
          <p:nvPr>
            <p:ph idx="1"/>
          </p:nvPr>
        </p:nvSpPr>
        <p:spPr>
          <a:xfrm>
            <a:off x="876942" y="1695596"/>
            <a:ext cx="8596668" cy="4425213"/>
          </a:xfrm>
        </p:spPr>
        <p:txBody>
          <a:bodyPr/>
          <a:lstStyle/>
          <a:p>
            <a:pPr algn="l"/>
            <a:r>
              <a:rPr lang="es-CO" b="1" dirty="0">
                <a:solidFill>
                  <a:schemeClr val="accent2">
                    <a:lumMod val="75000"/>
                  </a:schemeClr>
                </a:solidFill>
                <a:latin typeface="Tahoma" panose="020B0604030504040204" pitchFamily="34" charset="0"/>
              </a:rPr>
              <a:t>¿Que es?: </a:t>
            </a:r>
            <a:r>
              <a:rPr lang="es-CO" sz="1800" b="0" i="0" dirty="0">
                <a:solidFill>
                  <a:srgbClr val="223453"/>
                </a:solidFill>
                <a:effectLst/>
                <a:latin typeface="Tahoma" panose="020B0604030504040204" pitchFamily="34" charset="0"/>
              </a:rPr>
              <a:t>son virus que surgen periódicamente en diferentes áreas del mundo y que causan Infección Respiratoria, es decir gripa, que pueden llegar a ser leve, moderada o grave.</a:t>
            </a:r>
            <a:endParaRPr lang="es-CO" b="0" i="0" dirty="0">
              <a:solidFill>
                <a:srgbClr val="223453"/>
              </a:solidFill>
              <a:effectLst/>
              <a:latin typeface="Tahoma" panose="020B0604030504040204" pitchFamily="34" charset="0"/>
            </a:endParaRPr>
          </a:p>
          <a:p>
            <a:pPr algn="l"/>
            <a:r>
              <a:rPr lang="es-CO" sz="1800" b="0" i="0" dirty="0">
                <a:solidFill>
                  <a:srgbClr val="223453"/>
                </a:solidFill>
                <a:effectLst/>
                <a:latin typeface="Tahoma" panose="020B0604030504040204" pitchFamily="34" charset="0"/>
              </a:rPr>
              <a:t>El nuevo Coronavirus (COVID-19) ha sido catalogado por la Organización Mundial de la Salud como una emergencia en salud pública de importancia internacional (PANDEMIA)</a:t>
            </a:r>
          </a:p>
          <a:p>
            <a:pPr algn="l"/>
            <a:endParaRPr lang="es-CO" b="0" i="0" dirty="0">
              <a:solidFill>
                <a:srgbClr val="223453"/>
              </a:solidFill>
              <a:effectLst/>
              <a:latin typeface="Tahoma" panose="020B0604030504040204" pitchFamily="34" charset="0"/>
            </a:endParaRPr>
          </a:p>
          <a:p>
            <a:r>
              <a:rPr lang="es-CO" b="1" dirty="0">
                <a:solidFill>
                  <a:schemeClr val="accent2">
                    <a:lumMod val="75000"/>
                  </a:schemeClr>
                </a:solidFill>
                <a:latin typeface="Tahoma" panose="020B0604030504040204" pitchFamily="34" charset="0"/>
              </a:rPr>
              <a:t>¿Como se produce?: </a:t>
            </a:r>
            <a:r>
              <a:rPr lang="es-CO" b="0" i="0" dirty="0">
                <a:solidFill>
                  <a:srgbClr val="223453"/>
                </a:solidFill>
                <a:effectLst/>
                <a:latin typeface="Tahoma" panose="020B0604030504040204" pitchFamily="34" charset="0"/>
              </a:rPr>
              <a:t>La infección se produce cuando una persona enferma tose o estornuda y expulsa gotitas o partículas del virus que entran en contacto con otras personas, Se conoce que cualquier persona puede infectarse, independientemente de su edad.</a:t>
            </a:r>
          </a:p>
        </p:txBody>
      </p:sp>
      <p:pic>
        <p:nvPicPr>
          <p:cNvPr id="4" name="Imagen 3">
            <a:extLst>
              <a:ext uri="{FF2B5EF4-FFF2-40B4-BE49-F238E27FC236}">
                <a16:creationId xmlns:a16="http://schemas.microsoft.com/office/drawing/2014/main" id="{BD9C20AC-B65F-4D8F-B502-32125D7664B7}"/>
              </a:ext>
            </a:extLst>
          </p:cNvPr>
          <p:cNvPicPr>
            <a:picLocks noChangeAspect="1"/>
          </p:cNvPicPr>
          <p:nvPr/>
        </p:nvPicPr>
        <p:blipFill>
          <a:blip r:embed="rId2"/>
          <a:stretch>
            <a:fillRect/>
          </a:stretch>
        </p:blipFill>
        <p:spPr>
          <a:xfrm>
            <a:off x="425301" y="146186"/>
            <a:ext cx="1807535" cy="1531689"/>
          </a:xfrm>
          <a:prstGeom prst="rect">
            <a:avLst/>
          </a:prstGeom>
        </p:spPr>
      </p:pic>
      <p:pic>
        <p:nvPicPr>
          <p:cNvPr id="5" name="Imagen 4">
            <a:extLst>
              <a:ext uri="{FF2B5EF4-FFF2-40B4-BE49-F238E27FC236}">
                <a16:creationId xmlns:a16="http://schemas.microsoft.com/office/drawing/2014/main" id="{9EEF80D3-816B-4DF5-8EF4-A8BDFFDD75A7}"/>
              </a:ext>
            </a:extLst>
          </p:cNvPr>
          <p:cNvPicPr>
            <a:picLocks noChangeAspect="1"/>
          </p:cNvPicPr>
          <p:nvPr/>
        </p:nvPicPr>
        <p:blipFill>
          <a:blip r:embed="rId3"/>
          <a:stretch>
            <a:fillRect/>
          </a:stretch>
        </p:blipFill>
        <p:spPr>
          <a:xfrm>
            <a:off x="9399182" y="4490285"/>
            <a:ext cx="2562446" cy="2272023"/>
          </a:xfrm>
          <a:prstGeom prst="rect">
            <a:avLst/>
          </a:prstGeom>
        </p:spPr>
      </p:pic>
    </p:spTree>
    <p:extLst>
      <p:ext uri="{BB962C8B-B14F-4D97-AF65-F5344CB8AC3E}">
        <p14:creationId xmlns:p14="http://schemas.microsoft.com/office/powerpoint/2010/main" val="16786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DF512887-4907-4FD5-90F0-22EE6CE89635}"/>
              </a:ext>
            </a:extLst>
          </p:cNvPr>
          <p:cNvPicPr>
            <a:picLocks noGrp="1" noChangeAspect="1"/>
          </p:cNvPicPr>
          <p:nvPr>
            <p:ph idx="1"/>
          </p:nvPr>
        </p:nvPicPr>
        <p:blipFill>
          <a:blip r:embed="rId2"/>
          <a:stretch>
            <a:fillRect/>
          </a:stretch>
        </p:blipFill>
        <p:spPr>
          <a:xfrm>
            <a:off x="1546128" y="0"/>
            <a:ext cx="7714830" cy="4064626"/>
          </a:xfrm>
          <a:prstGeom prst="rect">
            <a:avLst/>
          </a:prstGeom>
        </p:spPr>
      </p:pic>
      <p:pic>
        <p:nvPicPr>
          <p:cNvPr id="5" name="Imagen 4">
            <a:extLst>
              <a:ext uri="{FF2B5EF4-FFF2-40B4-BE49-F238E27FC236}">
                <a16:creationId xmlns:a16="http://schemas.microsoft.com/office/drawing/2014/main" id="{BC34CDE7-58B6-479B-B1A2-891899E79B3C}"/>
              </a:ext>
            </a:extLst>
          </p:cNvPr>
          <p:cNvPicPr>
            <a:picLocks noChangeAspect="1"/>
          </p:cNvPicPr>
          <p:nvPr/>
        </p:nvPicPr>
        <p:blipFill>
          <a:blip r:embed="rId3"/>
          <a:stretch>
            <a:fillRect/>
          </a:stretch>
        </p:blipFill>
        <p:spPr>
          <a:xfrm>
            <a:off x="3632340" y="4199860"/>
            <a:ext cx="2926390" cy="2143125"/>
          </a:xfrm>
          <a:prstGeom prst="rect">
            <a:avLst/>
          </a:prstGeom>
        </p:spPr>
      </p:pic>
    </p:spTree>
    <p:extLst>
      <p:ext uri="{BB962C8B-B14F-4D97-AF65-F5344CB8AC3E}">
        <p14:creationId xmlns:p14="http://schemas.microsoft.com/office/powerpoint/2010/main" val="325881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EC28EE9-1601-4400-AA66-EE25D57E1A6C}"/>
              </a:ext>
            </a:extLst>
          </p:cNvPr>
          <p:cNvSpPr>
            <a:spLocks noGrp="1"/>
          </p:cNvSpPr>
          <p:nvPr>
            <p:ph idx="1"/>
          </p:nvPr>
        </p:nvSpPr>
        <p:spPr>
          <a:xfrm>
            <a:off x="677334" y="680485"/>
            <a:ext cx="8596668" cy="5360878"/>
          </a:xfrm>
        </p:spPr>
        <p:txBody>
          <a:bodyPr/>
          <a:lstStyle/>
          <a:p>
            <a:pPr marL="0" indent="0">
              <a:buNone/>
            </a:pPr>
            <a:r>
              <a:rPr lang="es-CO" b="1" dirty="0">
                <a:solidFill>
                  <a:schemeClr val="accent2">
                    <a:lumMod val="75000"/>
                  </a:schemeClr>
                </a:solidFill>
                <a:latin typeface="Tahoma" panose="020B0604030504040204" pitchFamily="34" charset="0"/>
              </a:rPr>
              <a:t>¿Qué puede producir?:</a:t>
            </a:r>
            <a:endParaRPr lang="es-CO" dirty="0"/>
          </a:p>
          <a:p>
            <a:pPr marL="0" indent="0">
              <a:buNone/>
            </a:pPr>
            <a:endParaRPr lang="es-CO" dirty="0"/>
          </a:p>
        </p:txBody>
      </p:sp>
      <p:pic>
        <p:nvPicPr>
          <p:cNvPr id="7" name="Imagen 6">
            <a:extLst>
              <a:ext uri="{FF2B5EF4-FFF2-40B4-BE49-F238E27FC236}">
                <a16:creationId xmlns:a16="http://schemas.microsoft.com/office/drawing/2014/main" id="{FED59FAC-497B-4B55-8B97-83924622F16C}"/>
              </a:ext>
            </a:extLst>
          </p:cNvPr>
          <p:cNvPicPr>
            <a:picLocks noChangeAspect="1"/>
          </p:cNvPicPr>
          <p:nvPr/>
        </p:nvPicPr>
        <p:blipFill>
          <a:blip r:embed="rId2"/>
          <a:stretch>
            <a:fillRect/>
          </a:stretch>
        </p:blipFill>
        <p:spPr>
          <a:xfrm>
            <a:off x="1733107" y="1307805"/>
            <a:ext cx="8791353" cy="4869710"/>
          </a:xfrm>
          <a:prstGeom prst="rect">
            <a:avLst/>
          </a:prstGeom>
        </p:spPr>
      </p:pic>
    </p:spTree>
    <p:extLst>
      <p:ext uri="{BB962C8B-B14F-4D97-AF65-F5344CB8AC3E}">
        <p14:creationId xmlns:p14="http://schemas.microsoft.com/office/powerpoint/2010/main" val="10916176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892E89-7D7B-4D4A-8301-63F5A7AADD5E}"/>
              </a:ext>
            </a:extLst>
          </p:cNvPr>
          <p:cNvSpPr>
            <a:spLocks noGrp="1"/>
          </p:cNvSpPr>
          <p:nvPr>
            <p:ph type="title"/>
          </p:nvPr>
        </p:nvSpPr>
        <p:spPr>
          <a:xfrm>
            <a:off x="1102636" y="503274"/>
            <a:ext cx="8596668" cy="1320800"/>
          </a:xfrm>
        </p:spPr>
        <p:txBody>
          <a:bodyPr>
            <a:normAutofit/>
          </a:bodyPr>
          <a:lstStyle/>
          <a:p>
            <a:r>
              <a:rPr lang="es-CO" sz="2800" b="1" i="1" u="none" strike="noStrike" baseline="0" dirty="0">
                <a:solidFill>
                  <a:schemeClr val="accent2">
                    <a:lumMod val="75000"/>
                  </a:schemeClr>
                </a:solidFill>
                <a:latin typeface="Comic Sans MS" panose="030F0702030302020204" pitchFamily="66" charset="0"/>
              </a:rPr>
              <a:t>Tabla 1 Definiciones Operativas de los casos de COVID-19. Colombia 27/03/2020 </a:t>
            </a:r>
            <a:endParaRPr lang="es-CO" sz="2800" b="1" dirty="0">
              <a:solidFill>
                <a:schemeClr val="accent2">
                  <a:lumMod val="75000"/>
                </a:schemeClr>
              </a:solidFill>
            </a:endParaRPr>
          </a:p>
        </p:txBody>
      </p:sp>
      <p:pic>
        <p:nvPicPr>
          <p:cNvPr id="5" name="Marcador de contenido 4">
            <a:extLst>
              <a:ext uri="{FF2B5EF4-FFF2-40B4-BE49-F238E27FC236}">
                <a16:creationId xmlns:a16="http://schemas.microsoft.com/office/drawing/2014/main" id="{CC8B0189-8341-495B-8CB0-CCB475E38A2F}"/>
              </a:ext>
            </a:extLst>
          </p:cNvPr>
          <p:cNvPicPr>
            <a:picLocks noGrp="1" noChangeAspect="1"/>
          </p:cNvPicPr>
          <p:nvPr>
            <p:ph sz="half" idx="1"/>
          </p:nvPr>
        </p:nvPicPr>
        <p:blipFill>
          <a:blip r:embed="rId2"/>
          <a:stretch>
            <a:fillRect/>
          </a:stretch>
        </p:blipFill>
        <p:spPr>
          <a:xfrm>
            <a:off x="677862" y="1669312"/>
            <a:ext cx="10411502" cy="4795283"/>
          </a:xfrm>
          <a:prstGeom prst="rect">
            <a:avLst/>
          </a:prstGeom>
        </p:spPr>
      </p:pic>
    </p:spTree>
    <p:extLst>
      <p:ext uri="{BB962C8B-B14F-4D97-AF65-F5344CB8AC3E}">
        <p14:creationId xmlns:p14="http://schemas.microsoft.com/office/powerpoint/2010/main" val="2562046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1306D4-CEBE-4478-A77E-EAE28B2592FE}"/>
              </a:ext>
            </a:extLst>
          </p:cNvPr>
          <p:cNvSpPr>
            <a:spLocks noGrp="1"/>
          </p:cNvSpPr>
          <p:nvPr>
            <p:ph type="title"/>
          </p:nvPr>
        </p:nvSpPr>
        <p:spPr>
          <a:xfrm>
            <a:off x="563035" y="322520"/>
            <a:ext cx="8596668" cy="1474381"/>
          </a:xfrm>
        </p:spPr>
        <p:txBody>
          <a:bodyPr>
            <a:normAutofit fontScale="90000"/>
          </a:bodyPr>
          <a:lstStyle/>
          <a:p>
            <a:r>
              <a:rPr lang="es-CO" sz="3100" b="1" i="0" u="none" strike="noStrike" baseline="0" dirty="0">
                <a:solidFill>
                  <a:schemeClr val="accent2">
                    <a:lumMod val="75000"/>
                  </a:schemeClr>
                </a:solidFill>
                <a:latin typeface="Comic Sans MS" panose="030F0702030302020204" pitchFamily="66" charset="0"/>
              </a:rPr>
              <a:t>Factores que determinan la exposición ocupacional al COVID-19 en el sector salud.</a:t>
            </a:r>
            <a:br>
              <a:rPr lang="es-CO" sz="3600" b="0" i="0" u="none" strike="noStrike" baseline="0" dirty="0">
                <a:solidFill>
                  <a:srgbClr val="000000"/>
                </a:solidFill>
                <a:latin typeface="Comic Sans MS" panose="030F0702030302020204" pitchFamily="66" charset="0"/>
              </a:rPr>
            </a:br>
            <a:endParaRPr lang="es-CO" dirty="0"/>
          </a:p>
        </p:txBody>
      </p:sp>
      <p:sp>
        <p:nvSpPr>
          <p:cNvPr id="3" name="Marcador de contenido 2">
            <a:extLst>
              <a:ext uri="{FF2B5EF4-FFF2-40B4-BE49-F238E27FC236}">
                <a16:creationId xmlns:a16="http://schemas.microsoft.com/office/drawing/2014/main" id="{E77C3CED-5991-460F-8D51-F0E0D306F96D}"/>
              </a:ext>
            </a:extLst>
          </p:cNvPr>
          <p:cNvSpPr>
            <a:spLocks noGrp="1"/>
          </p:cNvSpPr>
          <p:nvPr>
            <p:ph sz="half" idx="1"/>
          </p:nvPr>
        </p:nvSpPr>
        <p:spPr>
          <a:xfrm>
            <a:off x="422152" y="1453579"/>
            <a:ext cx="9168415" cy="1236458"/>
          </a:xfrm>
        </p:spPr>
        <p:txBody>
          <a:bodyPr>
            <a:normAutofit/>
          </a:bodyPr>
          <a:lstStyle/>
          <a:p>
            <a:pPr marL="0" indent="0">
              <a:buNone/>
            </a:pPr>
            <a:r>
              <a:rPr lang="es-CO" dirty="0">
                <a:solidFill>
                  <a:srgbClr val="000000"/>
                </a:solidFill>
                <a:latin typeface="Comic Sans MS" panose="030F0702030302020204" pitchFamily="66" charset="0"/>
              </a:rPr>
              <a:t>L</a:t>
            </a:r>
            <a:r>
              <a:rPr lang="es-CO" sz="1800" b="0" i="0" u="none" strike="noStrike" baseline="0" dirty="0">
                <a:solidFill>
                  <a:srgbClr val="000000"/>
                </a:solidFill>
                <a:latin typeface="Comic Sans MS" panose="030F0702030302020204" pitchFamily="66" charset="0"/>
              </a:rPr>
              <a:t>a propagación ocurre </a:t>
            </a:r>
            <a:r>
              <a:rPr lang="es-CO" dirty="0">
                <a:solidFill>
                  <a:srgbClr val="000000"/>
                </a:solidFill>
                <a:latin typeface="Comic Sans MS" panose="030F0702030302020204" pitchFamily="66" charset="0"/>
              </a:rPr>
              <a:t>de </a:t>
            </a:r>
            <a:r>
              <a:rPr lang="es-CO" sz="1800" b="0" i="0" u="none" strike="noStrike" baseline="0" dirty="0">
                <a:solidFill>
                  <a:srgbClr val="000000"/>
                </a:solidFill>
                <a:latin typeface="Comic Sans MS" panose="030F0702030302020204" pitchFamily="66" charset="0"/>
              </a:rPr>
              <a:t>persona a persona a través de gotitas respiratorias entre </a:t>
            </a:r>
            <a:r>
              <a:rPr lang="es-CO" sz="1800" b="1" i="0" u="none" strike="noStrike" baseline="0" dirty="0">
                <a:solidFill>
                  <a:srgbClr val="000000"/>
                </a:solidFill>
                <a:latin typeface="Comic Sans MS" panose="030F0702030302020204" pitchFamily="66" charset="0"/>
              </a:rPr>
              <a:t>contactos cercanos</a:t>
            </a:r>
            <a:r>
              <a:rPr lang="es-CO" sz="1800" b="0" i="0" u="none" strike="noStrike" baseline="0" dirty="0">
                <a:solidFill>
                  <a:srgbClr val="000000"/>
                </a:solidFill>
                <a:latin typeface="Comic Sans MS" panose="030F0702030302020204" pitchFamily="66" charset="0"/>
              </a:rPr>
              <a:t>. En salud un contacto cercano es mientras se atiende a un paciente, así</a:t>
            </a:r>
            <a:r>
              <a:rPr lang="es-CO" dirty="0">
                <a:solidFill>
                  <a:srgbClr val="000000"/>
                </a:solidFill>
                <a:latin typeface="Comic Sans MS" panose="030F0702030302020204" pitchFamily="66" charset="0"/>
              </a:rPr>
              <a:t>:</a:t>
            </a:r>
            <a:endParaRPr lang="es-CO" dirty="0"/>
          </a:p>
        </p:txBody>
      </p:sp>
      <p:sp>
        <p:nvSpPr>
          <p:cNvPr id="4" name="Marcador de contenido 3">
            <a:extLst>
              <a:ext uri="{FF2B5EF4-FFF2-40B4-BE49-F238E27FC236}">
                <a16:creationId xmlns:a16="http://schemas.microsoft.com/office/drawing/2014/main" id="{F5D56ECC-C52D-4C17-8DDE-798459D0DA57}"/>
              </a:ext>
            </a:extLst>
          </p:cNvPr>
          <p:cNvSpPr>
            <a:spLocks noGrp="1"/>
          </p:cNvSpPr>
          <p:nvPr>
            <p:ph sz="half" idx="2"/>
          </p:nvPr>
        </p:nvSpPr>
        <p:spPr>
          <a:xfrm>
            <a:off x="214517" y="5071729"/>
            <a:ext cx="4612664" cy="1923217"/>
          </a:xfrm>
        </p:spPr>
        <p:txBody>
          <a:bodyPr>
            <a:normAutofit/>
          </a:bodyPr>
          <a:lstStyle/>
          <a:p>
            <a:pPr marL="0" indent="0">
              <a:buNone/>
            </a:pPr>
            <a:r>
              <a:rPr lang="es-CO" sz="1800" b="0" i="0" u="none" strike="noStrike" baseline="0" dirty="0">
                <a:solidFill>
                  <a:srgbClr val="000000"/>
                </a:solidFill>
                <a:latin typeface="Comic Sans MS" panose="030F0702030302020204" pitchFamily="66" charset="0"/>
              </a:rPr>
              <a:t>• </a:t>
            </a:r>
            <a:r>
              <a:rPr lang="es-CO" dirty="0">
                <a:solidFill>
                  <a:srgbClr val="000000"/>
                </a:solidFill>
                <a:latin typeface="Comic Sans MS" panose="030F0702030302020204" pitchFamily="66" charset="0"/>
              </a:rPr>
              <a:t>M</a:t>
            </a:r>
            <a:r>
              <a:rPr lang="es-CO" sz="1800" b="0" i="0" u="none" strike="noStrike" baseline="0" dirty="0">
                <a:solidFill>
                  <a:srgbClr val="000000"/>
                </a:solidFill>
                <a:latin typeface="Comic Sans MS" panose="030F0702030302020204" pitchFamily="66" charset="0"/>
              </a:rPr>
              <a:t>enos de 2 metros de distancia, </a:t>
            </a:r>
            <a:r>
              <a:rPr lang="es-CO" dirty="0">
                <a:solidFill>
                  <a:srgbClr val="000000"/>
                </a:solidFill>
                <a:latin typeface="Comic Sans MS" panose="030F0702030302020204" pitchFamily="66" charset="0"/>
              </a:rPr>
              <a:t>o exposición a un tiempo mayor a 15 minutos con una persona </a:t>
            </a:r>
            <a:r>
              <a:rPr lang="es-CO" sz="1800" b="0" i="0" u="none" strike="noStrike" baseline="0" dirty="0">
                <a:solidFill>
                  <a:srgbClr val="000000"/>
                </a:solidFill>
                <a:latin typeface="Comic Sans MS" panose="030F0702030302020204" pitchFamily="66" charset="0"/>
              </a:rPr>
              <a:t>con COVID-19 confirmado o probable.</a:t>
            </a:r>
          </a:p>
          <a:p>
            <a:endParaRPr lang="es-CO" sz="1800" b="0" i="0" u="none" strike="noStrike" baseline="0" dirty="0">
              <a:solidFill>
                <a:srgbClr val="000000"/>
              </a:solidFill>
              <a:latin typeface="Comic Sans MS" panose="030F0702030302020204" pitchFamily="66" charset="0"/>
            </a:endParaRPr>
          </a:p>
        </p:txBody>
      </p:sp>
      <p:pic>
        <p:nvPicPr>
          <p:cNvPr id="5" name="Imagen 4">
            <a:extLst>
              <a:ext uri="{FF2B5EF4-FFF2-40B4-BE49-F238E27FC236}">
                <a16:creationId xmlns:a16="http://schemas.microsoft.com/office/drawing/2014/main" id="{052B711B-4146-4F77-AD09-E7471E91EC5A}"/>
              </a:ext>
            </a:extLst>
          </p:cNvPr>
          <p:cNvPicPr>
            <a:picLocks noChangeAspect="1"/>
          </p:cNvPicPr>
          <p:nvPr/>
        </p:nvPicPr>
        <p:blipFill>
          <a:blip r:embed="rId2"/>
          <a:stretch>
            <a:fillRect/>
          </a:stretch>
        </p:blipFill>
        <p:spPr>
          <a:xfrm>
            <a:off x="563035" y="2690037"/>
            <a:ext cx="3368749" cy="2236470"/>
          </a:xfrm>
          <a:prstGeom prst="rect">
            <a:avLst/>
          </a:prstGeom>
        </p:spPr>
      </p:pic>
      <p:sp>
        <p:nvSpPr>
          <p:cNvPr id="6" name="CuadroTexto 5">
            <a:extLst>
              <a:ext uri="{FF2B5EF4-FFF2-40B4-BE49-F238E27FC236}">
                <a16:creationId xmlns:a16="http://schemas.microsoft.com/office/drawing/2014/main" id="{EFD70C03-07DE-4B06-A42E-6139692117B2}"/>
              </a:ext>
            </a:extLst>
          </p:cNvPr>
          <p:cNvSpPr txBox="1"/>
          <p:nvPr/>
        </p:nvSpPr>
        <p:spPr>
          <a:xfrm>
            <a:off x="5823100" y="4947771"/>
            <a:ext cx="4238847" cy="1754326"/>
          </a:xfrm>
          <a:prstGeom prst="rect">
            <a:avLst/>
          </a:prstGeom>
          <a:noFill/>
        </p:spPr>
        <p:txBody>
          <a:bodyPr wrap="square" rtlCol="0">
            <a:spAutoFit/>
          </a:bodyPr>
          <a:lstStyle/>
          <a:p>
            <a:pPr marL="285750" indent="-285750">
              <a:buFont typeface="Arial" panose="020B0604020202020204" pitchFamily="34" charset="0"/>
              <a:buChar char="•"/>
            </a:pPr>
            <a:r>
              <a:rPr lang="es-CO" sz="1800" b="0" i="0" u="none" strike="noStrike" baseline="0" dirty="0">
                <a:solidFill>
                  <a:srgbClr val="000000"/>
                </a:solidFill>
                <a:latin typeface="Comic Sans MS" panose="030F0702030302020204" pitchFamily="66" charset="0"/>
              </a:rPr>
              <a:t> Al tener contacto directo con secreciones infecciosas de una persona con COVID-19. Estas secreciones pueden incluir esputo, suero, sangre y gotitas respiratorias </a:t>
            </a:r>
            <a:endParaRPr lang="es-CO" dirty="0"/>
          </a:p>
        </p:txBody>
      </p:sp>
      <p:pic>
        <p:nvPicPr>
          <p:cNvPr id="7" name="Imagen 6">
            <a:extLst>
              <a:ext uri="{FF2B5EF4-FFF2-40B4-BE49-F238E27FC236}">
                <a16:creationId xmlns:a16="http://schemas.microsoft.com/office/drawing/2014/main" id="{078FB312-4BA5-4BD0-A09E-E7A8669F2B6A}"/>
              </a:ext>
            </a:extLst>
          </p:cNvPr>
          <p:cNvPicPr>
            <a:picLocks noChangeAspect="1"/>
          </p:cNvPicPr>
          <p:nvPr/>
        </p:nvPicPr>
        <p:blipFill>
          <a:blip r:embed="rId3"/>
          <a:stretch>
            <a:fillRect/>
          </a:stretch>
        </p:blipFill>
        <p:spPr>
          <a:xfrm>
            <a:off x="5940058" y="2690037"/>
            <a:ext cx="3650509" cy="2106916"/>
          </a:xfrm>
          <a:prstGeom prst="rect">
            <a:avLst/>
          </a:prstGeom>
        </p:spPr>
      </p:pic>
    </p:spTree>
    <p:extLst>
      <p:ext uri="{BB962C8B-B14F-4D97-AF65-F5344CB8AC3E}">
        <p14:creationId xmlns:p14="http://schemas.microsoft.com/office/powerpoint/2010/main" val="685728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89447B-C10C-49B0-9A35-58FF2630A651}"/>
              </a:ext>
            </a:extLst>
          </p:cNvPr>
          <p:cNvSpPr>
            <a:spLocks noGrp="1"/>
          </p:cNvSpPr>
          <p:nvPr>
            <p:ph type="title"/>
          </p:nvPr>
        </p:nvSpPr>
        <p:spPr>
          <a:xfrm>
            <a:off x="674184" y="333154"/>
            <a:ext cx="10327364" cy="1102241"/>
          </a:xfrm>
        </p:spPr>
        <p:txBody>
          <a:bodyPr>
            <a:noAutofit/>
          </a:bodyPr>
          <a:lstStyle/>
          <a:p>
            <a:r>
              <a:rPr lang="es-CO" sz="2800" b="1" i="0" u="none" strike="noStrike" baseline="0" dirty="0">
                <a:solidFill>
                  <a:schemeClr val="accent2">
                    <a:lumMod val="75000"/>
                  </a:schemeClr>
                </a:solidFill>
                <a:latin typeface="Comic Sans MS" panose="030F0702030302020204" pitchFamily="66" charset="0"/>
              </a:rPr>
              <a:t>Medidas de prevención y control de la exposición ocupacional al COVID-19 en instituciones de salud. </a:t>
            </a:r>
            <a:endParaRPr lang="es-CO" sz="2800" dirty="0">
              <a:solidFill>
                <a:schemeClr val="accent2">
                  <a:lumMod val="75000"/>
                </a:schemeClr>
              </a:solidFill>
            </a:endParaRPr>
          </a:p>
        </p:txBody>
      </p:sp>
      <p:sp>
        <p:nvSpPr>
          <p:cNvPr id="3" name="Marcador de contenido 2">
            <a:extLst>
              <a:ext uri="{FF2B5EF4-FFF2-40B4-BE49-F238E27FC236}">
                <a16:creationId xmlns:a16="http://schemas.microsoft.com/office/drawing/2014/main" id="{1896AE6E-DAF3-4A70-86FC-CD8F8B69B884}"/>
              </a:ext>
            </a:extLst>
          </p:cNvPr>
          <p:cNvSpPr>
            <a:spLocks noGrp="1"/>
          </p:cNvSpPr>
          <p:nvPr>
            <p:ph sz="half" idx="1"/>
          </p:nvPr>
        </p:nvSpPr>
        <p:spPr>
          <a:xfrm>
            <a:off x="564386" y="2358725"/>
            <a:ext cx="4184035" cy="3880772"/>
          </a:xfrm>
        </p:spPr>
        <p:txBody>
          <a:bodyPr/>
          <a:lstStyle/>
          <a:p>
            <a:r>
              <a:rPr lang="es-CO" b="1" dirty="0">
                <a:solidFill>
                  <a:schemeClr val="accent2">
                    <a:lumMod val="75000"/>
                  </a:schemeClr>
                </a:solidFill>
              </a:rPr>
              <a:t>Controles de ingeniería:</a:t>
            </a:r>
          </a:p>
        </p:txBody>
      </p:sp>
      <p:sp>
        <p:nvSpPr>
          <p:cNvPr id="4" name="Marcador de contenido 3">
            <a:extLst>
              <a:ext uri="{FF2B5EF4-FFF2-40B4-BE49-F238E27FC236}">
                <a16:creationId xmlns:a16="http://schemas.microsoft.com/office/drawing/2014/main" id="{EF26CF5E-B655-4F2F-9A53-88100624AF90}"/>
              </a:ext>
            </a:extLst>
          </p:cNvPr>
          <p:cNvSpPr>
            <a:spLocks noGrp="1"/>
          </p:cNvSpPr>
          <p:nvPr>
            <p:ph sz="half" idx="2"/>
          </p:nvPr>
        </p:nvSpPr>
        <p:spPr>
          <a:xfrm>
            <a:off x="5089970" y="2358725"/>
            <a:ext cx="5010960" cy="4162689"/>
          </a:xfrm>
        </p:spPr>
        <p:txBody>
          <a:bodyPr/>
          <a:lstStyle/>
          <a:p>
            <a:r>
              <a:rPr lang="es-CO" b="1" dirty="0">
                <a:solidFill>
                  <a:schemeClr val="accent2">
                    <a:lumMod val="75000"/>
                  </a:schemeClr>
                </a:solidFill>
              </a:rPr>
              <a:t>Medidas de control administrativas:</a:t>
            </a:r>
          </a:p>
        </p:txBody>
      </p:sp>
      <p:sp>
        <p:nvSpPr>
          <p:cNvPr id="5" name="CuadroTexto 4">
            <a:extLst>
              <a:ext uri="{FF2B5EF4-FFF2-40B4-BE49-F238E27FC236}">
                <a16:creationId xmlns:a16="http://schemas.microsoft.com/office/drawing/2014/main" id="{FB4F0861-B5E0-4174-9B3D-2415694BD1DA}"/>
              </a:ext>
            </a:extLst>
          </p:cNvPr>
          <p:cNvSpPr txBox="1"/>
          <p:nvPr/>
        </p:nvSpPr>
        <p:spPr>
          <a:xfrm>
            <a:off x="560500" y="1435395"/>
            <a:ext cx="10957316" cy="923330"/>
          </a:xfrm>
          <a:prstGeom prst="rect">
            <a:avLst/>
          </a:prstGeom>
          <a:noFill/>
        </p:spPr>
        <p:txBody>
          <a:bodyPr wrap="square" rtlCol="0">
            <a:spAutoFit/>
          </a:bodyPr>
          <a:lstStyle/>
          <a:p>
            <a:r>
              <a:rPr lang="es-CO" sz="1800" b="0" i="0" u="none" strike="noStrike" baseline="0" dirty="0">
                <a:solidFill>
                  <a:srgbClr val="000000"/>
                </a:solidFill>
                <a:latin typeface="Comic Sans MS" panose="030F0702030302020204" pitchFamily="66" charset="0"/>
              </a:rPr>
              <a:t>Durante la pandemia del COVID-19, cuando no sea posible eliminar el peligro, las medidas de protección más efectivas son los controles de ingeniería, los controles administrativos y los elementos de protección personal (OSHA, 2020). </a:t>
            </a:r>
            <a:endParaRPr lang="es-CO" dirty="0"/>
          </a:p>
        </p:txBody>
      </p:sp>
      <p:pic>
        <p:nvPicPr>
          <p:cNvPr id="6" name="Imagen 5">
            <a:extLst>
              <a:ext uri="{FF2B5EF4-FFF2-40B4-BE49-F238E27FC236}">
                <a16:creationId xmlns:a16="http://schemas.microsoft.com/office/drawing/2014/main" id="{99E89071-8E2A-4035-8528-E06E6CF91B48}"/>
              </a:ext>
            </a:extLst>
          </p:cNvPr>
          <p:cNvPicPr>
            <a:picLocks noChangeAspect="1"/>
          </p:cNvPicPr>
          <p:nvPr/>
        </p:nvPicPr>
        <p:blipFill>
          <a:blip r:embed="rId2"/>
          <a:stretch>
            <a:fillRect/>
          </a:stretch>
        </p:blipFill>
        <p:spPr>
          <a:xfrm>
            <a:off x="503411" y="2893882"/>
            <a:ext cx="2037118" cy="2177848"/>
          </a:xfrm>
          <a:prstGeom prst="rect">
            <a:avLst/>
          </a:prstGeom>
        </p:spPr>
      </p:pic>
      <p:pic>
        <p:nvPicPr>
          <p:cNvPr id="7" name="Imagen 6">
            <a:extLst>
              <a:ext uri="{FF2B5EF4-FFF2-40B4-BE49-F238E27FC236}">
                <a16:creationId xmlns:a16="http://schemas.microsoft.com/office/drawing/2014/main" id="{A2D4D1B3-0A41-46FB-9D30-90FFFF9660C6}"/>
              </a:ext>
            </a:extLst>
          </p:cNvPr>
          <p:cNvPicPr>
            <a:picLocks noChangeAspect="1"/>
          </p:cNvPicPr>
          <p:nvPr/>
        </p:nvPicPr>
        <p:blipFill>
          <a:blip r:embed="rId3"/>
          <a:stretch>
            <a:fillRect/>
          </a:stretch>
        </p:blipFill>
        <p:spPr>
          <a:xfrm>
            <a:off x="2656403" y="2889479"/>
            <a:ext cx="2037118" cy="2177848"/>
          </a:xfrm>
          <a:prstGeom prst="rect">
            <a:avLst/>
          </a:prstGeom>
        </p:spPr>
      </p:pic>
      <p:pic>
        <p:nvPicPr>
          <p:cNvPr id="9" name="Imagen 8">
            <a:extLst>
              <a:ext uri="{FF2B5EF4-FFF2-40B4-BE49-F238E27FC236}">
                <a16:creationId xmlns:a16="http://schemas.microsoft.com/office/drawing/2014/main" id="{A24923ED-0B05-4B26-945D-DE64EAE5FF7E}"/>
              </a:ext>
            </a:extLst>
          </p:cNvPr>
          <p:cNvPicPr>
            <a:picLocks noChangeAspect="1"/>
          </p:cNvPicPr>
          <p:nvPr/>
        </p:nvPicPr>
        <p:blipFill rotWithShape="1">
          <a:blip r:embed="rId4"/>
          <a:srcRect l="11068" r="31051"/>
          <a:stretch/>
        </p:blipFill>
        <p:spPr>
          <a:xfrm rot="5400000">
            <a:off x="1854298" y="4587735"/>
            <a:ext cx="1372459" cy="2501765"/>
          </a:xfrm>
          <a:prstGeom prst="rect">
            <a:avLst/>
          </a:prstGeom>
        </p:spPr>
      </p:pic>
      <p:pic>
        <p:nvPicPr>
          <p:cNvPr id="12" name="Imagen 11">
            <a:extLst>
              <a:ext uri="{FF2B5EF4-FFF2-40B4-BE49-F238E27FC236}">
                <a16:creationId xmlns:a16="http://schemas.microsoft.com/office/drawing/2014/main" id="{FCD96DF3-BFAF-4D43-AB9D-9A027FE0EAA1}"/>
              </a:ext>
            </a:extLst>
          </p:cNvPr>
          <p:cNvPicPr>
            <a:picLocks noChangeAspect="1"/>
          </p:cNvPicPr>
          <p:nvPr/>
        </p:nvPicPr>
        <p:blipFill rotWithShape="1">
          <a:blip r:embed="rId5"/>
          <a:srcRect l="3633" t="20686" r="50502" b="10679"/>
          <a:stretch/>
        </p:blipFill>
        <p:spPr>
          <a:xfrm>
            <a:off x="7064701" y="2806995"/>
            <a:ext cx="2405046" cy="3795824"/>
          </a:xfrm>
          <a:prstGeom prst="rect">
            <a:avLst/>
          </a:prstGeom>
        </p:spPr>
      </p:pic>
      <p:pic>
        <p:nvPicPr>
          <p:cNvPr id="13" name="Imagen 12">
            <a:extLst>
              <a:ext uri="{FF2B5EF4-FFF2-40B4-BE49-F238E27FC236}">
                <a16:creationId xmlns:a16="http://schemas.microsoft.com/office/drawing/2014/main" id="{434A684B-D4C2-4F0B-ACA0-2781CA044F70}"/>
              </a:ext>
            </a:extLst>
          </p:cNvPr>
          <p:cNvPicPr>
            <a:picLocks noChangeAspect="1"/>
          </p:cNvPicPr>
          <p:nvPr/>
        </p:nvPicPr>
        <p:blipFill>
          <a:blip r:embed="rId6"/>
          <a:stretch>
            <a:fillRect/>
          </a:stretch>
        </p:blipFill>
        <p:spPr>
          <a:xfrm>
            <a:off x="9399181" y="2806995"/>
            <a:ext cx="2639630" cy="3944679"/>
          </a:xfrm>
          <a:prstGeom prst="rect">
            <a:avLst/>
          </a:prstGeom>
        </p:spPr>
      </p:pic>
      <p:pic>
        <p:nvPicPr>
          <p:cNvPr id="8" name="Imagen 7">
            <a:extLst>
              <a:ext uri="{FF2B5EF4-FFF2-40B4-BE49-F238E27FC236}">
                <a16:creationId xmlns:a16="http://schemas.microsoft.com/office/drawing/2014/main" id="{932F0740-CFEA-44F2-A798-612BA8C69E52}"/>
              </a:ext>
            </a:extLst>
          </p:cNvPr>
          <p:cNvPicPr>
            <a:picLocks noChangeAspect="1"/>
          </p:cNvPicPr>
          <p:nvPr/>
        </p:nvPicPr>
        <p:blipFill rotWithShape="1">
          <a:blip r:embed="rId7"/>
          <a:srcRect l="37385" t="34418" r="39108" b="16589"/>
          <a:stretch/>
        </p:blipFill>
        <p:spPr>
          <a:xfrm>
            <a:off x="4732358" y="2806995"/>
            <a:ext cx="2350543" cy="3714419"/>
          </a:xfrm>
          <a:prstGeom prst="rect">
            <a:avLst/>
          </a:prstGeom>
        </p:spPr>
      </p:pic>
    </p:spTree>
    <p:extLst>
      <p:ext uri="{BB962C8B-B14F-4D97-AF65-F5344CB8AC3E}">
        <p14:creationId xmlns:p14="http://schemas.microsoft.com/office/powerpoint/2010/main" val="156148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73058C-1263-493E-8B08-B51660E7F04B}"/>
              </a:ext>
            </a:extLst>
          </p:cNvPr>
          <p:cNvSpPr>
            <a:spLocks noGrp="1"/>
          </p:cNvSpPr>
          <p:nvPr>
            <p:ph type="title"/>
          </p:nvPr>
        </p:nvSpPr>
        <p:spPr>
          <a:xfrm>
            <a:off x="209500" y="336140"/>
            <a:ext cx="10019019" cy="744073"/>
          </a:xfrm>
        </p:spPr>
        <p:txBody>
          <a:bodyPr>
            <a:normAutofit/>
          </a:bodyPr>
          <a:lstStyle/>
          <a:p>
            <a:r>
              <a:rPr lang="es-CO" sz="3200" b="1" i="1" u="none" strike="noStrike" baseline="0" dirty="0">
                <a:solidFill>
                  <a:schemeClr val="accent2">
                    <a:lumMod val="75000"/>
                  </a:schemeClr>
                </a:solidFill>
                <a:latin typeface="Comic Sans MS" panose="030F0702030302020204" pitchFamily="66" charset="0"/>
              </a:rPr>
              <a:t>Promoción de la higiene de manos</a:t>
            </a:r>
            <a:endParaRPr lang="es-CO" sz="3200" b="1" dirty="0">
              <a:solidFill>
                <a:schemeClr val="accent2">
                  <a:lumMod val="75000"/>
                </a:schemeClr>
              </a:solidFill>
            </a:endParaRPr>
          </a:p>
        </p:txBody>
      </p:sp>
      <p:sp>
        <p:nvSpPr>
          <p:cNvPr id="7" name="CuadroTexto 6">
            <a:extLst>
              <a:ext uri="{FF2B5EF4-FFF2-40B4-BE49-F238E27FC236}">
                <a16:creationId xmlns:a16="http://schemas.microsoft.com/office/drawing/2014/main" id="{4C1835C9-D37C-46DB-B600-812F8342DAE7}"/>
              </a:ext>
            </a:extLst>
          </p:cNvPr>
          <p:cNvSpPr txBox="1"/>
          <p:nvPr/>
        </p:nvSpPr>
        <p:spPr>
          <a:xfrm>
            <a:off x="4448026" y="1135002"/>
            <a:ext cx="4929890" cy="1754326"/>
          </a:xfrm>
          <a:prstGeom prst="rect">
            <a:avLst/>
          </a:prstGeom>
          <a:noFill/>
        </p:spPr>
        <p:txBody>
          <a:bodyPr wrap="square" rtlCol="0">
            <a:spAutoFit/>
          </a:bodyPr>
          <a:lstStyle/>
          <a:p>
            <a:r>
              <a:rPr lang="es-CO" sz="1800" b="0" i="0" u="none" strike="noStrike" baseline="0" dirty="0">
                <a:solidFill>
                  <a:srgbClr val="000000"/>
                </a:solidFill>
                <a:latin typeface="Comic Sans MS" panose="030F0702030302020204" pitchFamily="66" charset="0"/>
              </a:rPr>
              <a:t>Las manos son una de las principales vías de transmisión de gérmenes durante la atención sanitaria, por lo que la higiene de manos es una medida importante para evitar la transmisión del coronavirus y evitar la propagación del COVID-19. </a:t>
            </a:r>
            <a:endParaRPr lang="es-CO" dirty="0"/>
          </a:p>
        </p:txBody>
      </p:sp>
      <p:pic>
        <p:nvPicPr>
          <p:cNvPr id="8" name="Imagen 7">
            <a:extLst>
              <a:ext uri="{FF2B5EF4-FFF2-40B4-BE49-F238E27FC236}">
                <a16:creationId xmlns:a16="http://schemas.microsoft.com/office/drawing/2014/main" id="{5E3A7766-A3A7-4631-A3D7-44E9A8DE9AC1}"/>
              </a:ext>
            </a:extLst>
          </p:cNvPr>
          <p:cNvPicPr>
            <a:picLocks noChangeAspect="1"/>
          </p:cNvPicPr>
          <p:nvPr/>
        </p:nvPicPr>
        <p:blipFill>
          <a:blip r:embed="rId2"/>
          <a:stretch>
            <a:fillRect/>
          </a:stretch>
        </p:blipFill>
        <p:spPr>
          <a:xfrm>
            <a:off x="677334" y="958535"/>
            <a:ext cx="3302858" cy="2162104"/>
          </a:xfrm>
          <a:prstGeom prst="rect">
            <a:avLst/>
          </a:prstGeom>
        </p:spPr>
      </p:pic>
      <p:sp>
        <p:nvSpPr>
          <p:cNvPr id="11" name="CuadroTexto 10">
            <a:extLst>
              <a:ext uri="{FF2B5EF4-FFF2-40B4-BE49-F238E27FC236}">
                <a16:creationId xmlns:a16="http://schemas.microsoft.com/office/drawing/2014/main" id="{B3B61124-CF1F-48ED-A0B8-FE2DD34794F7}"/>
              </a:ext>
            </a:extLst>
          </p:cNvPr>
          <p:cNvSpPr txBox="1"/>
          <p:nvPr/>
        </p:nvSpPr>
        <p:spPr>
          <a:xfrm>
            <a:off x="3980192" y="3588507"/>
            <a:ext cx="6367270" cy="3416320"/>
          </a:xfrm>
          <a:prstGeom prst="rect">
            <a:avLst/>
          </a:prstGeom>
          <a:noFill/>
        </p:spPr>
        <p:txBody>
          <a:bodyPr wrap="square" rtlCol="0">
            <a:spAutoFit/>
          </a:bodyPr>
          <a:lstStyle/>
          <a:p>
            <a:pPr algn="l"/>
            <a:endParaRPr lang="es-CO" sz="1800" b="0" i="0" u="none" strike="noStrike" baseline="0" dirty="0">
              <a:solidFill>
                <a:srgbClr val="FF0000"/>
              </a:solidFill>
              <a:latin typeface="Symbol" panose="05050102010706020507" pitchFamily="18" charset="2"/>
            </a:endParaRPr>
          </a:p>
          <a:p>
            <a:pPr marL="285750" indent="-285750">
              <a:buFont typeface="Wingdings" panose="05000000000000000000" pitchFamily="2" charset="2"/>
              <a:buChar char="v"/>
            </a:pPr>
            <a:r>
              <a:rPr lang="es-CO" sz="1800" b="0" i="0" u="none" strike="noStrike" baseline="0" dirty="0">
                <a:solidFill>
                  <a:srgbClr val="FF0000"/>
                </a:solidFill>
                <a:latin typeface="Comic Sans MS" panose="030F0702030302020204" pitchFamily="66" charset="0"/>
              </a:rPr>
              <a:t>El uso de guantes no excluye la necesidad de lavarse las manos con agua y jabón. </a:t>
            </a:r>
          </a:p>
          <a:p>
            <a:pPr algn="l"/>
            <a:endParaRPr lang="es-CO" sz="1800" b="0" i="0" u="none" strike="noStrike" baseline="0" dirty="0">
              <a:solidFill>
                <a:srgbClr val="FF0000"/>
              </a:solidFill>
              <a:latin typeface="Symbol" panose="05050102010706020507" pitchFamily="18" charset="2"/>
            </a:endParaRPr>
          </a:p>
          <a:p>
            <a:pPr marL="285750" indent="-285750">
              <a:buFont typeface="Wingdings" panose="05000000000000000000" pitchFamily="2" charset="2"/>
              <a:buChar char="v"/>
            </a:pPr>
            <a:r>
              <a:rPr lang="es-CO" sz="1800" b="0" i="0" u="none" strike="noStrike" baseline="0" dirty="0">
                <a:solidFill>
                  <a:srgbClr val="FF0000"/>
                </a:solidFill>
                <a:latin typeface="Symbol" panose="05050102010706020507" pitchFamily="18" charset="2"/>
              </a:rPr>
              <a:t> </a:t>
            </a:r>
            <a:r>
              <a:rPr lang="es-CO" sz="1800" b="0" i="0" u="none" strike="noStrike" baseline="0" dirty="0">
                <a:solidFill>
                  <a:srgbClr val="FF0000"/>
                </a:solidFill>
                <a:latin typeface="Comic Sans MS" panose="030F0702030302020204" pitchFamily="66" charset="0"/>
              </a:rPr>
              <a:t>Quítese los guantes después de cada actividad y límpiese las manos: los guantes pueden ser portadores de gérmenes. </a:t>
            </a:r>
          </a:p>
          <a:p>
            <a:pPr marL="285750" indent="-285750">
              <a:buFont typeface="Wingdings" panose="05000000000000000000" pitchFamily="2" charset="2"/>
              <a:buChar char="v"/>
            </a:pPr>
            <a:endParaRPr lang="es-CO" sz="1800" b="0" i="0" u="none" strike="noStrike" baseline="0" dirty="0">
              <a:solidFill>
                <a:srgbClr val="FF0000"/>
              </a:solidFill>
              <a:latin typeface="Comic Sans MS" panose="030F0702030302020204" pitchFamily="66" charset="0"/>
            </a:endParaRPr>
          </a:p>
          <a:p>
            <a:pPr marL="285750" indent="-285750">
              <a:buFont typeface="Wingdings" panose="05000000000000000000" pitchFamily="2" charset="2"/>
              <a:buChar char="v"/>
            </a:pPr>
            <a:r>
              <a:rPr lang="es-CO" sz="1800" b="0" i="0" u="none" strike="noStrike" baseline="0" dirty="0">
                <a:solidFill>
                  <a:srgbClr val="FF0000"/>
                </a:solidFill>
                <a:latin typeface="Comic Sans MS" panose="030F0702030302020204" pitchFamily="66" charset="0"/>
              </a:rPr>
              <a:t> Deberán usarse guantes siempre que así lo aconsejen las precauciones habituales y en casos de contacto. </a:t>
            </a:r>
          </a:p>
          <a:p>
            <a:pPr marL="285750" indent="-285750">
              <a:buFont typeface="Symbol" panose="05050102010706020507" pitchFamily="18" charset="2"/>
              <a:buChar char="•"/>
            </a:pPr>
            <a:endParaRPr lang="es-CO" sz="1800" b="0" i="0" u="none" strike="noStrike" baseline="0" dirty="0">
              <a:solidFill>
                <a:srgbClr val="000000"/>
              </a:solidFill>
              <a:latin typeface="Comic Sans MS" panose="030F0702030302020204" pitchFamily="66" charset="0"/>
            </a:endParaRPr>
          </a:p>
          <a:p>
            <a:endParaRPr lang="es-CO" dirty="0"/>
          </a:p>
        </p:txBody>
      </p:sp>
      <p:pic>
        <p:nvPicPr>
          <p:cNvPr id="14" name="Imagen 13">
            <a:extLst>
              <a:ext uri="{FF2B5EF4-FFF2-40B4-BE49-F238E27FC236}">
                <a16:creationId xmlns:a16="http://schemas.microsoft.com/office/drawing/2014/main" id="{F1E99AD8-3DCF-4947-ABD1-64711ECDFBE3}"/>
              </a:ext>
            </a:extLst>
          </p:cNvPr>
          <p:cNvPicPr>
            <a:picLocks noChangeAspect="1"/>
          </p:cNvPicPr>
          <p:nvPr/>
        </p:nvPicPr>
        <p:blipFill rotWithShape="1">
          <a:blip r:embed="rId3"/>
          <a:srcRect b="7727"/>
          <a:stretch/>
        </p:blipFill>
        <p:spPr>
          <a:xfrm>
            <a:off x="1086636" y="3737361"/>
            <a:ext cx="2209457" cy="2162104"/>
          </a:xfrm>
          <a:prstGeom prst="rect">
            <a:avLst/>
          </a:prstGeom>
        </p:spPr>
      </p:pic>
    </p:spTree>
    <p:extLst>
      <p:ext uri="{BB962C8B-B14F-4D97-AF65-F5344CB8AC3E}">
        <p14:creationId xmlns:p14="http://schemas.microsoft.com/office/powerpoint/2010/main" val="4188269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2D40929-01F5-4B9B-94E1-64D9FF2FC7E3}"/>
              </a:ext>
            </a:extLst>
          </p:cNvPr>
          <p:cNvPicPr>
            <a:picLocks noChangeAspect="1"/>
          </p:cNvPicPr>
          <p:nvPr/>
        </p:nvPicPr>
        <p:blipFill>
          <a:blip r:embed="rId2"/>
          <a:stretch>
            <a:fillRect/>
          </a:stretch>
        </p:blipFill>
        <p:spPr>
          <a:xfrm>
            <a:off x="777638" y="144772"/>
            <a:ext cx="10322752" cy="6568455"/>
          </a:xfrm>
          <a:prstGeom prst="rect">
            <a:avLst/>
          </a:prstGeom>
        </p:spPr>
      </p:pic>
    </p:spTree>
    <p:extLst>
      <p:ext uri="{BB962C8B-B14F-4D97-AF65-F5344CB8AC3E}">
        <p14:creationId xmlns:p14="http://schemas.microsoft.com/office/powerpoint/2010/main" val="382300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F1FF855-FAC4-4817-9DE6-AFF0222D1A19}"/>
              </a:ext>
            </a:extLst>
          </p:cNvPr>
          <p:cNvSpPr>
            <a:spLocks noGrp="1"/>
          </p:cNvSpPr>
          <p:nvPr>
            <p:ph idx="1"/>
          </p:nvPr>
        </p:nvSpPr>
        <p:spPr>
          <a:xfrm>
            <a:off x="387510" y="2514656"/>
            <a:ext cx="4447559" cy="3880773"/>
          </a:xfrm>
        </p:spPr>
        <p:txBody>
          <a:bodyPr>
            <a:normAutofit fontScale="92500" lnSpcReduction="10000"/>
          </a:bodyPr>
          <a:lstStyle/>
          <a:p>
            <a:pPr algn="l"/>
            <a:endParaRPr lang="es-CO" sz="1800" b="0" i="0" u="none" strike="noStrike" baseline="0" dirty="0">
              <a:solidFill>
                <a:srgbClr val="000000"/>
              </a:solidFill>
              <a:latin typeface="Symbol" panose="05050102010706020507" pitchFamily="18" charset="2"/>
            </a:endParaRPr>
          </a:p>
          <a:p>
            <a:r>
              <a:rPr lang="es-CO" sz="1800" b="0" i="0" u="none" strike="noStrike" baseline="0" dirty="0">
                <a:solidFill>
                  <a:srgbClr val="000000"/>
                </a:solidFill>
                <a:latin typeface="Comic Sans MS" panose="030F0702030302020204" pitchFamily="66" charset="0"/>
              </a:rPr>
              <a:t>El uso de tapabocas es obligatorio para todas las personas que ingresen al laboratorio. </a:t>
            </a:r>
          </a:p>
          <a:p>
            <a:r>
              <a:rPr lang="es-CO" sz="1800" b="0" i="0" u="none" strike="noStrike" baseline="0" dirty="0">
                <a:solidFill>
                  <a:srgbClr val="000000"/>
                </a:solidFill>
                <a:latin typeface="Comic Sans MS" panose="030F0702030302020204" pitchFamily="66" charset="0"/>
              </a:rPr>
              <a:t> El personal operativo incluida las auxiliares de facturación usan Gafas, lentes o caretas. </a:t>
            </a:r>
          </a:p>
          <a:p>
            <a:r>
              <a:rPr lang="es-CO" sz="1800" b="0" i="0" u="none" strike="noStrike" baseline="0" dirty="0">
                <a:solidFill>
                  <a:srgbClr val="000000"/>
                </a:solidFill>
                <a:latin typeface="Comic Sans MS" panose="030F0702030302020204" pitchFamily="66" charset="0"/>
              </a:rPr>
              <a:t> Guantes: obligatorio para la toma de las muestras y para la manipulación de las mismas </a:t>
            </a:r>
          </a:p>
          <a:p>
            <a:r>
              <a:rPr lang="es-CO" sz="1800" b="0" i="0" u="none" strike="noStrike" baseline="0" dirty="0">
                <a:solidFill>
                  <a:srgbClr val="000000"/>
                </a:solidFill>
                <a:latin typeface="Comic Sans MS" panose="030F0702030302020204" pitchFamily="66" charset="0"/>
              </a:rPr>
              <a:t>•Desinfección de las superficies antes y después de su uso con hipoclorito de sodio a 5000 ppm o con alcohol al 70% </a:t>
            </a:r>
          </a:p>
        </p:txBody>
      </p:sp>
      <p:pic>
        <p:nvPicPr>
          <p:cNvPr id="1026" name="Picture 2" descr="Lo más Importante – Poesia de calle">
            <a:extLst>
              <a:ext uri="{FF2B5EF4-FFF2-40B4-BE49-F238E27FC236}">
                <a16:creationId xmlns:a16="http://schemas.microsoft.com/office/drawing/2014/main" id="{3244A549-9550-4678-B692-1E344D515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96" y="83400"/>
            <a:ext cx="3453588" cy="254284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E6C3C74-D6B1-4DA9-8051-9DAC5FB110BB}"/>
              </a:ext>
            </a:extLst>
          </p:cNvPr>
          <p:cNvPicPr>
            <a:picLocks noChangeAspect="1"/>
          </p:cNvPicPr>
          <p:nvPr/>
        </p:nvPicPr>
        <p:blipFill>
          <a:blip r:embed="rId3"/>
          <a:stretch>
            <a:fillRect/>
          </a:stretch>
        </p:blipFill>
        <p:spPr>
          <a:xfrm>
            <a:off x="5102657" y="457698"/>
            <a:ext cx="3114938" cy="3880773"/>
          </a:xfrm>
          <a:prstGeom prst="rect">
            <a:avLst/>
          </a:prstGeom>
        </p:spPr>
      </p:pic>
      <p:pic>
        <p:nvPicPr>
          <p:cNvPr id="5" name="Imagen 4">
            <a:extLst>
              <a:ext uri="{FF2B5EF4-FFF2-40B4-BE49-F238E27FC236}">
                <a16:creationId xmlns:a16="http://schemas.microsoft.com/office/drawing/2014/main" id="{A3A11F65-68F4-47E7-8B80-66C27D186944}"/>
              </a:ext>
            </a:extLst>
          </p:cNvPr>
          <p:cNvPicPr>
            <a:picLocks noChangeAspect="1"/>
          </p:cNvPicPr>
          <p:nvPr/>
        </p:nvPicPr>
        <p:blipFill>
          <a:blip r:embed="rId4"/>
          <a:stretch>
            <a:fillRect/>
          </a:stretch>
        </p:blipFill>
        <p:spPr>
          <a:xfrm>
            <a:off x="8217595" y="2626242"/>
            <a:ext cx="3308097" cy="4119877"/>
          </a:xfrm>
          <a:prstGeom prst="rect">
            <a:avLst/>
          </a:prstGeom>
        </p:spPr>
      </p:pic>
    </p:spTree>
    <p:extLst>
      <p:ext uri="{BB962C8B-B14F-4D97-AF65-F5344CB8AC3E}">
        <p14:creationId xmlns:p14="http://schemas.microsoft.com/office/powerpoint/2010/main" val="3272254487"/>
      </p:ext>
    </p:extLst>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991</TotalTime>
  <Words>1429</Words>
  <Application>Microsoft Office PowerPoint</Application>
  <PresentationFormat>Panorámica</PresentationFormat>
  <Paragraphs>80</Paragraphs>
  <Slides>20</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Arial</vt:lpstr>
      <vt:lpstr>Bradley Hand ITC</vt:lpstr>
      <vt:lpstr>Calibri</vt:lpstr>
      <vt:lpstr>Comic Sans MS</vt:lpstr>
      <vt:lpstr>Symbol</vt:lpstr>
      <vt:lpstr>Tahoma</vt:lpstr>
      <vt:lpstr>Trebuchet MS</vt:lpstr>
      <vt:lpstr>Wingdings</vt:lpstr>
      <vt:lpstr>Wingdings 3</vt:lpstr>
      <vt:lpstr>Faceta</vt:lpstr>
      <vt:lpstr>  LINEAMIENTOS PARA LA PREVENCION CONTROL Y REPORTE DE ACCIDENTE EXPOSICION OCUPACIONAL AL COVID-19 </vt:lpstr>
      <vt:lpstr>COVID – 19 (coronavirus)</vt:lpstr>
      <vt:lpstr>Presentación de PowerPoint</vt:lpstr>
      <vt:lpstr>Tabla 1 Definiciones Operativas de los casos de COVID-19. Colombia 27/03/2020 </vt:lpstr>
      <vt:lpstr>Factores que determinan la exposición ocupacional al COVID-19 en el sector salud. </vt:lpstr>
      <vt:lpstr>Medidas de prevención y control de la exposición ocupacional al COVID-19 en instituciones de salud. </vt:lpstr>
      <vt:lpstr>Promoción de la higiene de manos</vt:lpstr>
      <vt:lpstr>Presentación de PowerPoint</vt:lpstr>
      <vt:lpstr>Presentación de PowerPoint</vt:lpstr>
      <vt:lpstr>Tipo de equipo de protección personal recomendado según el área, la función y el tipo de tarea en el laboratorio Clínico Nora Álvarez. </vt:lpstr>
      <vt:lpstr>En caso de contraer la enfermedad COVID-19. </vt:lpstr>
      <vt:lpstr>Orientaciones para el uso adecuado de los Elementos de Protección Personal </vt:lpstr>
      <vt:lpstr>Indicaciones para para vestir el equipo de protección personal (EPP)  </vt:lpstr>
      <vt:lpstr>Respiradores N95 </vt:lpstr>
      <vt:lpstr>Reutilización Respirador N95</vt:lpstr>
      <vt:lpstr>Indicaciones para retirarse el equipo de protección personal (EPP): </vt:lpstr>
      <vt:lpstr>Indicaciones sobre el uso y retiro del uniforme: </vt:lpstr>
      <vt:lpstr>Qué no se debe hacer?</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LINEAMIENTOS PARA LA PREVENCION CONTROL Y REPORTE DE ACCIDENTE EXPOSICION OCUPACIONAL AL COVID-19</dc:title>
  <dc:creator>REFERENCIA</dc:creator>
  <cp:lastModifiedBy>REFERENCIA</cp:lastModifiedBy>
  <cp:revision>59</cp:revision>
  <dcterms:created xsi:type="dcterms:W3CDTF">2020-11-14T13:57:45Z</dcterms:created>
  <dcterms:modified xsi:type="dcterms:W3CDTF">2020-11-19T14:21:15Z</dcterms:modified>
</cp:coreProperties>
</file>