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57" r:id="rId4"/>
    <p:sldId id="266" r:id="rId5"/>
    <p:sldId id="259" r:id="rId6"/>
    <p:sldId id="260" r:id="rId7"/>
    <p:sldId id="262" r:id="rId8"/>
    <p:sldId id="261" r:id="rId9"/>
    <p:sldId id="264" r:id="rId10"/>
    <p:sldId id="265" r:id="rId11"/>
    <p:sldId id="267" r:id="rId12"/>
    <p:sldId id="268" r:id="rId13"/>
    <p:sldId id="269" r:id="rId14"/>
    <p:sldId id="272" r:id="rId15"/>
    <p:sldId id="273" r:id="rId16"/>
    <p:sldId id="263" r:id="rId17"/>
    <p:sldId id="270" r:id="rId18"/>
    <p:sldId id="271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EC1D-DFC4-4EE6-AD80-8FC75A98CCEE}" type="datetimeFigureOut">
              <a:rPr lang="es-CO" smtClean="0"/>
              <a:t>23/05/2019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C3B1-5EAA-48BF-AFFB-59D881C6D7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7688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EC1D-DFC4-4EE6-AD80-8FC75A98CCEE}" type="datetimeFigureOut">
              <a:rPr lang="es-CO" smtClean="0"/>
              <a:t>23/05/2019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C3B1-5EAA-48BF-AFFB-59D881C6D7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565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5AAEC1D-DFC4-4EE6-AD80-8FC75A98CCEE}" type="datetimeFigureOut">
              <a:rPr lang="es-CO" smtClean="0"/>
              <a:t>23/05/2019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52D8C3B1-5EAA-48BF-AFFB-59D881C6D7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51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EC1D-DFC4-4EE6-AD80-8FC75A98CCEE}" type="datetimeFigureOut">
              <a:rPr lang="es-CO" smtClean="0"/>
              <a:t>23/05/2019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C3B1-5EAA-48BF-AFFB-59D881C6D7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605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AAEC1D-DFC4-4EE6-AD80-8FC75A98CCEE}" type="datetimeFigureOut">
              <a:rPr lang="es-CO" smtClean="0"/>
              <a:t>23/05/2019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D8C3B1-5EAA-48BF-AFFB-59D881C6D7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8475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EC1D-DFC4-4EE6-AD80-8FC75A98CCEE}" type="datetimeFigureOut">
              <a:rPr lang="es-CO" smtClean="0"/>
              <a:t>23/05/2019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C3B1-5EAA-48BF-AFFB-59D881C6D7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9699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EC1D-DFC4-4EE6-AD80-8FC75A98CCEE}" type="datetimeFigureOut">
              <a:rPr lang="es-CO" smtClean="0"/>
              <a:t>23/05/2019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C3B1-5EAA-48BF-AFFB-59D881C6D7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766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EC1D-DFC4-4EE6-AD80-8FC75A98CCEE}" type="datetimeFigureOut">
              <a:rPr lang="es-CO" smtClean="0"/>
              <a:t>23/05/2019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C3B1-5EAA-48BF-AFFB-59D881C6D7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617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EC1D-DFC4-4EE6-AD80-8FC75A98CCEE}" type="datetimeFigureOut">
              <a:rPr lang="es-CO" smtClean="0"/>
              <a:t>23/05/2019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C3B1-5EAA-48BF-AFFB-59D881C6D7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621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EC1D-DFC4-4EE6-AD80-8FC75A98CCEE}" type="datetimeFigureOut">
              <a:rPr lang="es-CO" smtClean="0"/>
              <a:t>23/05/2019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C3B1-5EAA-48BF-AFFB-59D881C6D7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0576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EC1D-DFC4-4EE6-AD80-8FC75A98CCEE}" type="datetimeFigureOut">
              <a:rPr lang="es-CO" smtClean="0"/>
              <a:t>23/05/2019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C3B1-5EAA-48BF-AFFB-59D881C6D7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93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5AAEC1D-DFC4-4EE6-AD80-8FC75A98CCEE}" type="datetimeFigureOut">
              <a:rPr lang="es-CO" smtClean="0"/>
              <a:t>23/05/2019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2D8C3B1-5EAA-48BF-AFFB-59D881C6D7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38123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jkondor.jktic.com/labna/system/custom/jk/jkondor/jkd_documents/createrg?id=5beca241-684b-2e58-fe2d-5b058201966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nsultaregistro.invima.gov.co:8082/Consultas/consultas/consreg_encabcum.jsp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6A5317B-4B0F-45D0-BEB2-4CC4CA5CE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15" y="2053884"/>
            <a:ext cx="5995043" cy="179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0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EA4319D-E3A9-4F41-92BF-2613AC63F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6" y="431853"/>
            <a:ext cx="3839038" cy="114891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FDFB992-ED99-48B7-8059-BF2B920E46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30" t="16022" r="31196" b="50000"/>
          <a:stretch/>
        </p:blipFill>
        <p:spPr>
          <a:xfrm>
            <a:off x="784142" y="1863255"/>
            <a:ext cx="10851268" cy="4915233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16ABA7F-A861-46E1-8D95-D2ED017D2CD8}"/>
              </a:ext>
            </a:extLst>
          </p:cNvPr>
          <p:cNvSpPr/>
          <p:nvPr/>
        </p:nvSpPr>
        <p:spPr>
          <a:xfrm>
            <a:off x="4306956" y="516977"/>
            <a:ext cx="7871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evaluar la Vigilancia </a:t>
            </a:r>
            <a:r>
              <a:rPr lang="es-E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</a:t>
            </a:r>
            <a:r>
              <a:rPr lang="es-E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Mercado los usuarios (laboratorios, prestadores independientes, entre otros), deben identificar los riesgos relacionados con los reactivos de diagnóstico in vitro en cada una de las fases del laboratorio:</a:t>
            </a:r>
            <a:endParaRPr lang="es-CO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747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EA4319D-E3A9-4F41-92BF-2613AC63F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6" y="431853"/>
            <a:ext cx="3839038" cy="114891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16ABA7F-A861-46E1-8D95-D2ED017D2CD8}"/>
              </a:ext>
            </a:extLst>
          </p:cNvPr>
          <p:cNvSpPr/>
          <p:nvPr/>
        </p:nvSpPr>
        <p:spPr>
          <a:xfrm>
            <a:off x="4306956" y="516977"/>
            <a:ext cx="7871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evaluar la Vigilancia </a:t>
            </a:r>
            <a:r>
              <a:rPr lang="es-E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</a:t>
            </a:r>
            <a:r>
              <a:rPr lang="es-E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Mercado los usuarios (laboratorios, prestadores independientes, entre otros), deben identificar los riesgos relacionados con los reactivos de diagnóstico in vitro en cada una de las fases del laboratorio:</a:t>
            </a:r>
            <a:endParaRPr lang="es-CO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0297E19-56B7-449C-9EA5-0947EC76CD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79" t="15248" r="26303" b="47052"/>
          <a:stretch/>
        </p:blipFill>
        <p:spPr>
          <a:xfrm>
            <a:off x="338132" y="1995776"/>
            <a:ext cx="11648256" cy="468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EA4319D-E3A9-4F41-92BF-2613AC63F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6" y="431853"/>
            <a:ext cx="3839038" cy="114891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16ABA7F-A861-46E1-8D95-D2ED017D2CD8}"/>
              </a:ext>
            </a:extLst>
          </p:cNvPr>
          <p:cNvSpPr/>
          <p:nvPr/>
        </p:nvSpPr>
        <p:spPr>
          <a:xfrm>
            <a:off x="4306956" y="516977"/>
            <a:ext cx="7871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evaluar la Vigilancia </a:t>
            </a:r>
            <a:r>
              <a:rPr lang="es-E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</a:t>
            </a:r>
            <a:r>
              <a:rPr lang="es-E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Mercado los usuarios (laboratorios, prestadores independientes, entre otros), deben identificar los riesgos relacionados con los reactivos de diagnóstico in vitro en cada una de las fases del laboratorio:</a:t>
            </a:r>
            <a:endParaRPr lang="es-CO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CCA4A57-9727-4A23-8D76-990608EA02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52" t="67448" r="25327" b="7518"/>
          <a:stretch/>
        </p:blipFill>
        <p:spPr>
          <a:xfrm>
            <a:off x="1013790" y="2690192"/>
            <a:ext cx="10350266" cy="269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81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EA4319D-E3A9-4F41-92BF-2613AC63F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6" y="431853"/>
            <a:ext cx="3839038" cy="114891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4E49198-48D9-4B4B-9C0E-E3F7E664AF26}"/>
              </a:ext>
            </a:extLst>
          </p:cNvPr>
          <p:cNvSpPr/>
          <p:nvPr/>
        </p:nvSpPr>
        <p:spPr>
          <a:xfrm>
            <a:off x="5336534" y="431853"/>
            <a:ext cx="67074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REGISTRE, ANALICE Y GESTIONE LOS EFECTOS INDESEADOS </a:t>
            </a:r>
            <a:endParaRPr lang="es-CO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7F292C2-188B-4806-968A-B14B9B14759A}"/>
              </a:ext>
            </a:extLst>
          </p:cNvPr>
          <p:cNvSpPr/>
          <p:nvPr/>
        </p:nvSpPr>
        <p:spPr>
          <a:xfrm>
            <a:off x="148036" y="1951672"/>
            <a:ext cx="1204396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Efecto indeseado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es un acontecimiento relacionado con la atención recibida por un paciente que </a:t>
            </a:r>
            <a:r>
              <a:rPr lang="es-E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tiene o puede tener consecuencias negativas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derivadas del uso de un reactivo de diagnóstico in vitro. Estos se clasifican en:</a:t>
            </a:r>
            <a:endParaRPr lang="es-C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27CA008-A7C6-4490-94FB-3C94E752A7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050" b="14203"/>
          <a:stretch/>
        </p:blipFill>
        <p:spPr>
          <a:xfrm>
            <a:off x="2709538" y="3090445"/>
            <a:ext cx="7594967" cy="357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51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EA4319D-E3A9-4F41-92BF-2613AC63F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6" y="431853"/>
            <a:ext cx="3839038" cy="114891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4E49198-48D9-4B4B-9C0E-E3F7E664AF26}"/>
              </a:ext>
            </a:extLst>
          </p:cNvPr>
          <p:cNvSpPr/>
          <p:nvPr/>
        </p:nvSpPr>
        <p:spPr>
          <a:xfrm>
            <a:off x="5630344" y="744698"/>
            <a:ext cx="67074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Reporte de los efectos indeseados</a:t>
            </a:r>
            <a:endParaRPr lang="es-CO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E4F48F9-1BF1-4740-95E8-B51BB2C78C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 t="18473" r="25761" b="28879"/>
          <a:stretch/>
        </p:blipFill>
        <p:spPr>
          <a:xfrm>
            <a:off x="910307" y="2082582"/>
            <a:ext cx="7447722" cy="447724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9B8E540-0F54-4C89-A528-CB611AAE0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330" y="2302097"/>
            <a:ext cx="2634078" cy="395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0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EA4319D-E3A9-4F41-92BF-2613AC63F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6" y="431853"/>
            <a:ext cx="3839038" cy="114891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4E49198-48D9-4B4B-9C0E-E3F7E664AF26}"/>
              </a:ext>
            </a:extLst>
          </p:cNvPr>
          <p:cNvSpPr/>
          <p:nvPr/>
        </p:nvSpPr>
        <p:spPr>
          <a:xfrm>
            <a:off x="5630344" y="744698"/>
            <a:ext cx="67074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Reporte de los efectos indeseados</a:t>
            </a:r>
            <a:endParaRPr lang="es-CO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3A3EA67-C01B-400E-BCDB-64FA19A73E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22" t="42122" r="24565" b="8579"/>
          <a:stretch/>
        </p:blipFill>
        <p:spPr>
          <a:xfrm>
            <a:off x="1318587" y="1605091"/>
            <a:ext cx="10217426" cy="52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74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EA4319D-E3A9-4F41-92BF-2613AC63F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749" y="233071"/>
            <a:ext cx="3839038" cy="114891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A962759-641D-4E06-9B0C-FCAAC962D1CD}"/>
              </a:ext>
            </a:extLst>
          </p:cNvPr>
          <p:cNvSpPr/>
          <p:nvPr/>
        </p:nvSpPr>
        <p:spPr>
          <a:xfrm>
            <a:off x="265041" y="416742"/>
            <a:ext cx="72356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metodología de análisis permite identificar las causas y si el problema se derivó del Proceso o del Producto </a:t>
            </a:r>
            <a:endParaRPr lang="es-CO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1BE1516-FE6F-4859-8C87-D2E2D66FD9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74" t="23566" r="25109" b="14185"/>
          <a:stretch/>
        </p:blipFill>
        <p:spPr>
          <a:xfrm>
            <a:off x="2146852" y="1851960"/>
            <a:ext cx="7898296" cy="50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14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EA4319D-E3A9-4F41-92BF-2613AC63F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6" y="431853"/>
            <a:ext cx="3839038" cy="114891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4E49198-48D9-4B4B-9C0E-E3F7E664AF26}"/>
              </a:ext>
            </a:extLst>
          </p:cNvPr>
          <p:cNvSpPr/>
          <p:nvPr/>
        </p:nvSpPr>
        <p:spPr>
          <a:xfrm>
            <a:off x="5630344" y="744698"/>
            <a:ext cx="67074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Reporte de los efectos indeseados</a:t>
            </a:r>
            <a:endParaRPr lang="es-CO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>
            <a:hlinkClick r:id="rId3"/>
            <a:extLst>
              <a:ext uri="{FF2B5EF4-FFF2-40B4-BE49-F238E27FC236}">
                <a16:creationId xmlns:a16="http://schemas.microsoft.com/office/drawing/2014/main" id="{977BF86F-8DD4-48BA-8DB1-D2620E918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383" y="2222995"/>
            <a:ext cx="3238078" cy="436217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1463CF9-E3C2-4909-8081-8BBC870DA3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636" b="14572"/>
          <a:stretch/>
        </p:blipFill>
        <p:spPr>
          <a:xfrm>
            <a:off x="4638259" y="2931803"/>
            <a:ext cx="7328707" cy="287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31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EA4319D-E3A9-4F41-92BF-2613AC63F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6" y="431853"/>
            <a:ext cx="3839038" cy="114891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4E49198-48D9-4B4B-9C0E-E3F7E664AF26}"/>
              </a:ext>
            </a:extLst>
          </p:cNvPr>
          <p:cNvSpPr/>
          <p:nvPr/>
        </p:nvSpPr>
        <p:spPr>
          <a:xfrm>
            <a:off x="5630344" y="744698"/>
            <a:ext cx="67074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Reporte de los efectos indeseados</a:t>
            </a:r>
            <a:endParaRPr lang="es-CO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ADC3B93-6258-49B5-8049-E6536FB981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43" t="48501" r="27609" b="10840"/>
          <a:stretch/>
        </p:blipFill>
        <p:spPr>
          <a:xfrm>
            <a:off x="1934816" y="1942863"/>
            <a:ext cx="9188039" cy="448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4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EA4319D-E3A9-4F41-92BF-2613AC63F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6" y="431853"/>
            <a:ext cx="3839038" cy="114891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4E49198-48D9-4B4B-9C0E-E3F7E664AF26}"/>
              </a:ext>
            </a:extLst>
          </p:cNvPr>
          <p:cNvSpPr/>
          <p:nvPr/>
        </p:nvSpPr>
        <p:spPr>
          <a:xfrm>
            <a:off x="5691809" y="431853"/>
            <a:ext cx="635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de Alertas sanitarias</a:t>
            </a:r>
            <a:endParaRPr lang="es-CO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E4FFFCD-437A-4AC6-B2E2-74595B208E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43" t="20662" r="30217" b="57474"/>
          <a:stretch/>
        </p:blipFill>
        <p:spPr>
          <a:xfrm>
            <a:off x="142799" y="1991133"/>
            <a:ext cx="7688549" cy="24085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E8940B8-1F01-46DB-B12F-9FFCD80768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43" t="43858" r="30217" b="12832"/>
          <a:stretch/>
        </p:blipFill>
        <p:spPr>
          <a:xfrm>
            <a:off x="4597589" y="2334363"/>
            <a:ext cx="7289611" cy="452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58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6A5317B-4B0F-45D0-BEB2-4CC4CA5CE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09" y="2307102"/>
            <a:ext cx="4468092" cy="133716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21AFA7-14E9-4BF5-93B5-0D884A443731}"/>
              </a:ext>
            </a:extLst>
          </p:cNvPr>
          <p:cNvSpPr txBox="1"/>
          <p:nvPr/>
        </p:nvSpPr>
        <p:spPr>
          <a:xfrm>
            <a:off x="5287616" y="2435777"/>
            <a:ext cx="6427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800" b="1" dirty="0">
                <a:solidFill>
                  <a:srgbClr val="0070C0"/>
                </a:solidFill>
              </a:rPr>
              <a:t>PROGRAMA DE REACTIVOVIGILANCIA</a:t>
            </a:r>
          </a:p>
          <a:p>
            <a:pPr algn="r"/>
            <a:r>
              <a:rPr lang="es-CO" sz="2800" b="1" dirty="0">
                <a:solidFill>
                  <a:srgbClr val="0070C0"/>
                </a:solidFill>
              </a:rPr>
              <a:t>AL-MAO-004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EC41AFC-09C3-4BF5-A163-15BD2E2971F3}"/>
              </a:ext>
            </a:extLst>
          </p:cNvPr>
          <p:cNvSpPr txBox="1"/>
          <p:nvPr/>
        </p:nvSpPr>
        <p:spPr>
          <a:xfrm>
            <a:off x="3352800" y="4180344"/>
            <a:ext cx="86536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Identificación y cualificación de efectos indeseados ocasionados por defectos en la calidad de los reactivos.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Identificación de los factores de riesgo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basará en la notificación, registro y evaluación sistemática de los problemas de los reactivos para determinar la frecuencia, gravedad e incidencia de los mismos para prevenir su aparición.</a:t>
            </a:r>
          </a:p>
        </p:txBody>
      </p:sp>
    </p:spTree>
    <p:extLst>
      <p:ext uri="{BB962C8B-B14F-4D97-AF65-F5344CB8AC3E}">
        <p14:creationId xmlns:p14="http://schemas.microsoft.com/office/powerpoint/2010/main" val="537442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6A5317B-4B0F-45D0-BEB2-4CC4CA5CE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954" y="2307102"/>
            <a:ext cx="4468092" cy="133716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0CF94FC-27A1-40D6-8FE3-415595CA9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743" y="3893730"/>
            <a:ext cx="4326835" cy="288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36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EA4319D-E3A9-4F41-92BF-2613AC63F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6" y="431853"/>
            <a:ext cx="3839038" cy="114891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016452F-AF1E-4706-BA0E-5DE265BDD287}"/>
              </a:ext>
            </a:extLst>
          </p:cNvPr>
          <p:cNvSpPr/>
          <p:nvPr/>
        </p:nvSpPr>
        <p:spPr>
          <a:xfrm>
            <a:off x="702365" y="2165145"/>
            <a:ext cx="108932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•	</a:t>
            </a: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Decreto 3770 de 2004 </a:t>
            </a:r>
            <a:r>
              <a:rPr lang="es-ES" sz="2400" dirty="0"/>
              <a:t>- Por el cual se reglamentan el régimen de </a:t>
            </a:r>
            <a:r>
              <a:rPr lang="es-ES" sz="2400" b="1" dirty="0"/>
              <a:t>registros sanitarios</a:t>
            </a:r>
            <a:r>
              <a:rPr lang="es-ES" sz="2400" dirty="0"/>
              <a:t> y la vigilancia sanitaria de los reactivos de diagnóstico in vitro para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exámenes de especímenes de origen humano</a:t>
            </a:r>
            <a:r>
              <a:rPr lang="es-ES" sz="2400" dirty="0"/>
              <a:t>.”</a:t>
            </a:r>
          </a:p>
          <a:p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Resolución 132 de 2006 </a:t>
            </a:r>
            <a:r>
              <a:rPr lang="es-ES" sz="2400" dirty="0"/>
              <a:t>- Por la cual se adopta el Manual de Condiciones de Almacenamiento y/o Acondicionamiento para Reactivos de Diagnóstico In Vitro.</a:t>
            </a:r>
          </a:p>
          <a:p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Resolución 2003 de 2014 - </a:t>
            </a:r>
            <a:r>
              <a:rPr lang="es-ES" sz="2400" dirty="0"/>
              <a:t>Por la cual se definen los procedimientos y condiciones que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deben cumplir los Prestadores de Servicios de Salud </a:t>
            </a:r>
            <a:r>
              <a:rPr lang="es-ES" sz="2400" dirty="0"/>
              <a:t>para habilitar los servicios y se dictan otras disposiciones.</a:t>
            </a:r>
          </a:p>
          <a:p>
            <a:r>
              <a:rPr lang="es-ES" sz="2400" b="1" dirty="0">
                <a:solidFill>
                  <a:schemeClr val="bg1"/>
                </a:solidFill>
              </a:rPr>
              <a:t>•	Resolución 2013038979 de 26 de Dic 2013 </a:t>
            </a:r>
            <a:r>
              <a:rPr lang="es-ES" sz="2400" dirty="0"/>
              <a:t>- Por la cual se implementa el Programa Nacional de </a:t>
            </a:r>
            <a:r>
              <a:rPr lang="es-ES" sz="2400" dirty="0" err="1"/>
              <a:t>Reactivovigilancia</a:t>
            </a:r>
            <a:r>
              <a:rPr lang="es-ES" sz="2400" dirty="0"/>
              <a:t>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6CC186B-16DF-4327-9CF5-E07737209CA8}"/>
              </a:ext>
            </a:extLst>
          </p:cNvPr>
          <p:cNvSpPr/>
          <p:nvPr/>
        </p:nvSpPr>
        <p:spPr>
          <a:xfrm>
            <a:off x="6861201" y="662609"/>
            <a:ext cx="49994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LEGAL: </a:t>
            </a:r>
          </a:p>
        </p:txBody>
      </p:sp>
    </p:spTree>
    <p:extLst>
      <p:ext uri="{BB962C8B-B14F-4D97-AF65-F5344CB8AC3E}">
        <p14:creationId xmlns:p14="http://schemas.microsoft.com/office/powerpoint/2010/main" val="2766576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2D9C7F-AFAC-461B-870A-20E871CD4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E79353E-9095-4B71-B49B-36FDADB5A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67" t="20861" r="24486" b="21176"/>
          <a:stretch/>
        </p:blipFill>
        <p:spPr>
          <a:xfrm>
            <a:off x="967407" y="187395"/>
            <a:ext cx="10588487" cy="66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53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3DAB578-79F0-4C3F-BE77-E0254CB9A9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56" t="23037" r="15869" b="13219"/>
          <a:stretch/>
        </p:blipFill>
        <p:spPr>
          <a:xfrm>
            <a:off x="680808" y="276907"/>
            <a:ext cx="11376408" cy="63041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EA4319D-E3A9-4F41-92BF-2613AC63F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8" y="958005"/>
            <a:ext cx="2833703" cy="848043"/>
          </a:xfrm>
          <a:prstGeom prst="rect">
            <a:avLst/>
          </a:prstGeom>
        </p:spPr>
      </p:pic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A1F1A0CA-596C-442F-92C0-EBA35E338334}"/>
              </a:ext>
            </a:extLst>
          </p:cNvPr>
          <p:cNvSpPr/>
          <p:nvPr/>
        </p:nvSpPr>
        <p:spPr>
          <a:xfrm>
            <a:off x="955287" y="5353878"/>
            <a:ext cx="596348" cy="47985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10109973-CCC5-412E-B700-F7494B294831}"/>
              </a:ext>
            </a:extLst>
          </p:cNvPr>
          <p:cNvSpPr/>
          <p:nvPr/>
        </p:nvSpPr>
        <p:spPr>
          <a:xfrm>
            <a:off x="929915" y="5701053"/>
            <a:ext cx="596348" cy="47985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242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EA4319D-E3A9-4F41-92BF-2613AC63F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6" y="431853"/>
            <a:ext cx="3839038" cy="114891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1BEF54B-BF65-4B2D-BA81-FF8829E89B28}"/>
              </a:ext>
            </a:extLst>
          </p:cNvPr>
          <p:cNvSpPr/>
          <p:nvPr/>
        </p:nvSpPr>
        <p:spPr>
          <a:xfrm>
            <a:off x="424069" y="2090172"/>
            <a:ext cx="97933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un producto reactivo, calibrador, </a:t>
            </a:r>
            <a:r>
              <a:rPr lang="es-E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elaborado en material de control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utilizado sólo o en asociación con otros, destinado por el fabricante a </a:t>
            </a:r>
            <a:r>
              <a:rPr lang="es-E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 utilizado in vitro para el estudio de muestras 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procedentes del cuerpo humano, incluidas las donaciones de sangre, órganos y tejidos. (Artículo 2 del Decreto 3770 de 2004).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F0C8252-AC9D-49DA-9D70-A6743A8BFB4D}"/>
              </a:ext>
            </a:extLst>
          </p:cNvPr>
          <p:cNvSpPr/>
          <p:nvPr/>
        </p:nvSpPr>
        <p:spPr>
          <a:xfrm>
            <a:off x="5144106" y="744698"/>
            <a:ext cx="7047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es un Reactivo de Diagnóstico In Vitro </a:t>
            </a:r>
            <a:endParaRPr lang="es-CO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D744175-AA79-4EE0-BAF4-04A5F055B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998970"/>
            <a:ext cx="2762250" cy="16573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B6250FC-B286-42F9-BB98-51B64C958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50" y="4475095"/>
            <a:ext cx="2105025" cy="21812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48A0D4B-CA4E-494B-93F0-C536547CFA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6844" y="4998968"/>
            <a:ext cx="2522452" cy="165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6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11E7E65-0F4B-4096-870A-CA7148F045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70" t="20276" r="32174" b="9932"/>
          <a:stretch/>
        </p:blipFill>
        <p:spPr>
          <a:xfrm>
            <a:off x="13253" y="-1048"/>
            <a:ext cx="6453807" cy="6852422"/>
          </a:xfrm>
          <a:prstGeom prst="rect">
            <a:avLst/>
          </a:prstGeom>
        </p:spPr>
      </p:pic>
      <p:pic>
        <p:nvPicPr>
          <p:cNvPr id="5" name="Imagen 4">
            <a:hlinkClick r:id="rId3"/>
            <a:extLst>
              <a:ext uri="{FF2B5EF4-FFF2-40B4-BE49-F238E27FC236}">
                <a16:creationId xmlns:a16="http://schemas.microsoft.com/office/drawing/2014/main" id="{B2C16D20-F78C-4672-A858-19C77E8BA4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239" t="44635" r="22826" b="7225"/>
          <a:stretch/>
        </p:blipFill>
        <p:spPr>
          <a:xfrm>
            <a:off x="6559826" y="2186609"/>
            <a:ext cx="5598485" cy="286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87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EA4319D-E3A9-4F41-92BF-2613AC63F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6" y="431853"/>
            <a:ext cx="3839038" cy="114891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4E49198-48D9-4B4B-9C0E-E3F7E664AF26}"/>
              </a:ext>
            </a:extLst>
          </p:cNvPr>
          <p:cNvSpPr/>
          <p:nvPr/>
        </p:nvSpPr>
        <p:spPr>
          <a:xfrm>
            <a:off x="5829127" y="444464"/>
            <a:ext cx="67074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 de los Reactivos de Diagnóstico In Vitro </a:t>
            </a:r>
            <a:endParaRPr lang="es-CO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1B0A2B0-1742-4F1C-BBAD-8013665908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131" t="26462" r="27391" b="38545"/>
          <a:stretch/>
        </p:blipFill>
        <p:spPr>
          <a:xfrm>
            <a:off x="108279" y="2663689"/>
            <a:ext cx="3839037" cy="321697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9F54482-861C-4876-9F80-4F7C1A8ED6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96" t="18148" r="50000" b="21339"/>
          <a:stretch/>
        </p:blipFill>
        <p:spPr>
          <a:xfrm>
            <a:off x="4318374" y="1960118"/>
            <a:ext cx="3460036" cy="476521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2F05F90-E5CE-4601-9F80-340A6DD9CF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022" t="17762" r="26275" b="32745"/>
          <a:stretch/>
        </p:blipFill>
        <p:spPr>
          <a:xfrm>
            <a:off x="8122970" y="2306595"/>
            <a:ext cx="3697968" cy="416543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99B4B6D0-C832-4B1B-B3B2-FBAC5D3413B8}"/>
              </a:ext>
            </a:extLst>
          </p:cNvPr>
          <p:cNvSpPr/>
          <p:nvPr/>
        </p:nvSpPr>
        <p:spPr>
          <a:xfrm>
            <a:off x="8823686" y="3551214"/>
            <a:ext cx="3220278" cy="286232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002060"/>
                </a:solidFill>
              </a:rPr>
              <a:t>Alto Riesgo LCNA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2060"/>
                </a:solidFill>
              </a:rPr>
              <a:t>Citomegalovirus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2060"/>
                </a:solidFill>
              </a:rPr>
              <a:t>Enfermedad de Chagas (</a:t>
            </a:r>
            <a:r>
              <a:rPr lang="es-CO" dirty="0" err="1">
                <a:solidFill>
                  <a:srgbClr val="002060"/>
                </a:solidFill>
              </a:rPr>
              <a:t>Trypanosoma</a:t>
            </a:r>
            <a:r>
              <a:rPr lang="es-CO" dirty="0">
                <a:solidFill>
                  <a:srgbClr val="002060"/>
                </a:solidFill>
              </a:rPr>
              <a:t> </a:t>
            </a:r>
            <a:r>
              <a:rPr lang="es-CO" dirty="0" err="1">
                <a:solidFill>
                  <a:srgbClr val="002060"/>
                </a:solidFill>
              </a:rPr>
              <a:t>cruzi</a:t>
            </a:r>
            <a:r>
              <a:rPr lang="es-CO" dirty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2060"/>
                </a:solidFill>
              </a:rPr>
              <a:t>Hepatitis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2060"/>
                </a:solidFill>
              </a:rPr>
              <a:t>Hepatitis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2060"/>
                </a:solidFill>
              </a:rPr>
              <a:t>Rubéola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2060"/>
                </a:solidFill>
              </a:rPr>
              <a:t>Sífilis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2060"/>
                </a:solidFill>
              </a:rPr>
              <a:t> Virus de la Inmunodeficiencia Humana </a:t>
            </a:r>
          </a:p>
        </p:txBody>
      </p:sp>
    </p:spTree>
    <p:extLst>
      <p:ext uri="{BB962C8B-B14F-4D97-AF65-F5344CB8AC3E}">
        <p14:creationId xmlns:p14="http://schemas.microsoft.com/office/powerpoint/2010/main" val="111309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97C14C5-9042-482A-A75F-989262D8A7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78" t="20470" r="19892" b="17953"/>
          <a:stretch/>
        </p:blipFill>
        <p:spPr>
          <a:xfrm>
            <a:off x="-1" y="0"/>
            <a:ext cx="122085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579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 bandas">
  <a:themeElements>
    <a:clrScheme name="Con bandas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Con banda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n banda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TM03090430[[fn=Con bandas]]</Template>
  <TotalTime>3471</TotalTime>
  <Words>363</Words>
  <Application>Microsoft Office PowerPoint</Application>
  <PresentationFormat>Panorámica</PresentationFormat>
  <Paragraphs>32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Corbel</vt:lpstr>
      <vt:lpstr>Wingdings</vt:lpstr>
      <vt:lpstr>Con bandas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Equipo1</dc:creator>
  <cp:lastModifiedBy>Equipo1</cp:lastModifiedBy>
  <cp:revision>26</cp:revision>
  <dcterms:created xsi:type="dcterms:W3CDTF">2019-05-06T00:54:47Z</dcterms:created>
  <dcterms:modified xsi:type="dcterms:W3CDTF">2019-05-24T14:23:38Z</dcterms:modified>
</cp:coreProperties>
</file>