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19"/>
  </p:notesMasterIdLst>
  <p:sldIdLst>
    <p:sldId id="256" r:id="rId2"/>
    <p:sldId id="257" r:id="rId3"/>
    <p:sldId id="308" r:id="rId4"/>
    <p:sldId id="309" r:id="rId5"/>
    <p:sldId id="276" r:id="rId6"/>
    <p:sldId id="310" r:id="rId7"/>
    <p:sldId id="277" r:id="rId8"/>
    <p:sldId id="303" r:id="rId9"/>
    <p:sldId id="261" r:id="rId10"/>
    <p:sldId id="311" r:id="rId11"/>
    <p:sldId id="312" r:id="rId12"/>
    <p:sldId id="263" r:id="rId13"/>
    <p:sldId id="305" r:id="rId14"/>
    <p:sldId id="306" r:id="rId15"/>
    <p:sldId id="313" r:id="rId16"/>
    <p:sldId id="280" r:id="rId17"/>
    <p:sldId id="31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8" autoAdjust="0"/>
    <p:restoredTop sz="94662" autoAdjust="0"/>
  </p:normalViewPr>
  <p:slideViewPr>
    <p:cSldViewPr>
      <p:cViewPr varScale="1">
        <p:scale>
          <a:sx n="86" d="100"/>
          <a:sy n="86" d="100"/>
        </p:scale>
        <p:origin x="15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BF013-1637-4BED-B63B-803D09352C6A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FA871-251F-4032-84C1-82A48118B00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95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0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57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0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3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1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30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65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97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10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6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81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1BAF8-5F9D-4474-85CA-6E1127DD1266}" type="datetimeFigureOut">
              <a:rPr lang="es-ES" smtClean="0"/>
              <a:pPr/>
              <a:t>09/06/2019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7CD941A-FC0C-4669-B39E-447417EF84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58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Ox%C3%ADgeno" TargetMode="External"/><Relationship Id="rId13" Type="http://schemas.openxmlformats.org/officeDocument/2006/relationships/hyperlink" Target="https://es.wikipedia.org/wiki/Amon%C3%ADaco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s://es.wikipedia.org/wiki/Cloro" TargetMode="External"/><Relationship Id="rId12" Type="http://schemas.openxmlformats.org/officeDocument/2006/relationships/hyperlink" Target="https://es.wikipedia.org/wiki/%C3%81cido" TargetMode="External"/><Relationship Id="rId2" Type="http://schemas.openxmlformats.org/officeDocument/2006/relationships/image" Target="../media/image11.jpe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s.wikipedia.org/wiki/Sodio" TargetMode="External"/><Relationship Id="rId11" Type="http://schemas.openxmlformats.org/officeDocument/2006/relationships/hyperlink" Target="https://es.wikipedia.org/wiki/Dicloro" TargetMode="External"/><Relationship Id="rId5" Type="http://schemas.openxmlformats.org/officeDocument/2006/relationships/hyperlink" Target="https://es.wikipedia.org/wiki/Oxidante" TargetMode="External"/><Relationship Id="rId15" Type="http://schemas.openxmlformats.org/officeDocument/2006/relationships/hyperlink" Target="https://es.wikipedia.org/wiki/Gas" TargetMode="External"/><Relationship Id="rId10" Type="http://schemas.openxmlformats.org/officeDocument/2006/relationships/hyperlink" Target="https://es.wikipedia.org/wiki/PH" TargetMode="External"/><Relationship Id="rId4" Type="http://schemas.openxmlformats.org/officeDocument/2006/relationships/hyperlink" Target="https://es.wikipedia.org/wiki/Compuesto_qu%C3%ADmico" TargetMode="External"/><Relationship Id="rId9" Type="http://schemas.openxmlformats.org/officeDocument/2006/relationships/hyperlink" Target="https://es.wikipedia.org/wiki/Estado_de_oxidaci%C3%B3n" TargetMode="External"/><Relationship Id="rId14" Type="http://schemas.openxmlformats.org/officeDocument/2006/relationships/hyperlink" Target="https://es.wikipedia.org/wiki/Cloramin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1521" y="764704"/>
            <a:ext cx="750095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2800" dirty="0">
                <a:ln w="11430"/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SOCIALIZACION </a:t>
            </a:r>
          </a:p>
          <a:p>
            <a:pPr algn="ctr"/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INSTRUCTIVO LIMPIEZA Y DESINFECCION DE </a:t>
            </a:r>
            <a:r>
              <a:rPr lang="es-ES" sz="28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AREAS</a:t>
            </a:r>
          </a:p>
          <a:p>
            <a:pPr algn="ctr"/>
            <a:r>
              <a:rPr lang="es-ES" sz="2800" dirty="0" smtClean="0">
                <a:ln w="11430"/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IN-1-002 </a:t>
            </a:r>
            <a:endParaRPr lang="es-ES" sz="2800" dirty="0">
              <a:ln w="11430"/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5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051720" y="3784871"/>
            <a:ext cx="5976664" cy="15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F5E1BFA-3141-4125-BE05-67AC6ABD8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6" y="692695"/>
            <a:ext cx="8862571" cy="5425109"/>
          </a:xfrm>
          <a:prstGeom prst="rect">
            <a:avLst/>
          </a:prstGeom>
        </p:spPr>
      </p:pic>
      <p:pic>
        <p:nvPicPr>
          <p:cNvPr id="3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3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5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Resultado de imagen para blancox">
            <a:extLst>
              <a:ext uri="{FF2B5EF4-FFF2-40B4-BE49-F238E27FC236}">
                <a16:creationId xmlns:a16="http://schemas.microsoft.com/office/drawing/2014/main" id="{C9EFAB98-6714-4B62-A79C-BED31F214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14" y="5286102"/>
            <a:ext cx="1365549" cy="136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n relacionada">
            <a:extLst>
              <a:ext uri="{FF2B5EF4-FFF2-40B4-BE49-F238E27FC236}">
                <a16:creationId xmlns:a16="http://schemas.microsoft.com/office/drawing/2014/main" id="{A0CB3CAC-8AE0-4475-B704-817B4930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494" y="5221360"/>
            <a:ext cx="160665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E0514C-18ED-4092-888B-5F2CDC5B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DESINFECTANTES DEL LABORATORIO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6D9770-F01D-41A0-909A-D8767DD8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3528" y="1571898"/>
            <a:ext cx="3125766" cy="801943"/>
          </a:xfrm>
        </p:spPr>
        <p:txBody>
          <a:bodyPr/>
          <a:lstStyle/>
          <a:p>
            <a:r>
              <a:rPr lang="es-CO" dirty="0"/>
              <a:t>HOPOCLORITO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312727-188B-4359-9104-67705EBE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979" y="2343836"/>
            <a:ext cx="3957697" cy="3710000"/>
          </a:xfrm>
        </p:spPr>
        <p:txBody>
          <a:bodyPr>
            <a:normAutofit fontScale="40000" lnSpcReduction="20000"/>
          </a:bodyPr>
          <a:lstStyle/>
          <a:p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Es un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4" tooltip="Compuesto químic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compuesto químico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, fuertemente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5" tooltip="Oxidan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oxidante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de fórmula</a:t>
            </a:r>
            <a:r>
              <a:rPr lang="es-CO" sz="5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5000" dirty="0">
                <a:latin typeface="Calibri" panose="020F0502020204030204" pitchFamily="34" charset="0"/>
                <a:cs typeface="Calibri" panose="020F0502020204030204" pitchFamily="34" charset="0"/>
                <a:hlinkClick r:id="rId6" tooltip="Sodi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</a:t>
            </a:r>
            <a:r>
              <a:rPr lang="es-CO" sz="5000" dirty="0">
                <a:latin typeface="Calibri" panose="020F0502020204030204" pitchFamily="34" charset="0"/>
                <a:cs typeface="Calibri" panose="020F0502020204030204" pitchFamily="34" charset="0"/>
                <a:hlinkClick r:id="rId7" tooltip="Clor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</a:t>
            </a:r>
            <a:r>
              <a:rPr lang="es-CO" sz="5000" dirty="0">
                <a:latin typeface="Calibri" panose="020F0502020204030204" pitchFamily="34" charset="0"/>
                <a:cs typeface="Calibri" panose="020F0502020204030204" pitchFamily="34" charset="0"/>
                <a:hlinkClick r:id="rId8" tooltip="Oxígen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Contiene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7" tooltip="Clor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cloro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en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9" tooltip="Estado de oxidació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estado de oxidación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+1, es un oxidante fuerte y económico. Debido a esta característica se utiliza como desinfectante, además destruye muchos colorantes  por lo que se utiliza como blanqueador</a:t>
            </a:r>
          </a:p>
          <a:p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En disolución acuosa sólo es estable en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10" tooltip="P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básico. Al acidular en presencia de cloruro libera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7" tooltip="Clor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cloro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elemental, que en condiciones normales se combina para formar el gas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11" tooltip="Diclor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dicloro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, tóxico. Por esto debe almacenarse alejado de cualquier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12" tooltip="Ácid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ácido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. Tampoco debe mezclarse con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13" tooltip="Amoníac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amoníaco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, ya que puede formar </a:t>
            </a:r>
            <a:r>
              <a:rPr lang="es-CO" sz="3500" b="1" dirty="0">
                <a:latin typeface="Calibri" panose="020F0502020204030204" pitchFamily="34" charset="0"/>
                <a:cs typeface="Calibri" panose="020F0502020204030204" pitchFamily="34" charset="0"/>
                <a:hlinkClick r:id="rId14" tooltip="Cloramin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cloramina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, un 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  <a:hlinkClick r:id="rId15" tooltip="Ga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gas</a:t>
            </a:r>
            <a:r>
              <a:rPr lang="es-CO" sz="3500" dirty="0">
                <a:latin typeface="Calibri" panose="020F0502020204030204" pitchFamily="34" charset="0"/>
                <a:cs typeface="Calibri" panose="020F0502020204030204" pitchFamily="34" charset="0"/>
              </a:rPr>
              <a:t> muy tóxico</a:t>
            </a:r>
          </a:p>
          <a:p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D36D8E7-8D67-49E1-883F-E54A4C50A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49146" y="1571604"/>
            <a:ext cx="3125652" cy="802237"/>
          </a:xfrm>
        </p:spPr>
        <p:txBody>
          <a:bodyPr/>
          <a:lstStyle/>
          <a:p>
            <a:r>
              <a:rPr lang="es-CO" dirty="0" err="1"/>
              <a:t>SUrFANIOS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84D3495-6DF9-424B-8D0C-4960E2570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2" y="2302623"/>
            <a:ext cx="3787274" cy="2983773"/>
          </a:xfrm>
        </p:spPr>
        <p:txBody>
          <a:bodyPr>
            <a:noAutofit/>
          </a:bodyPr>
          <a:lstStyle/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Es un detergente desinfectante, compuesto por Cloruro de Amonio Cuaternario. Para realizar lavado y desinfección de camas, incubadoras, sillón de partos y camillas. 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Este producto realiza detergencia y desinfección en un único paso. 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Amplio espectro microbiano (excepto </a:t>
            </a:r>
            <a:r>
              <a:rPr lang="es-C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Clostridium</a:t>
            </a:r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 d.) 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Compatible con todo tipo de materiales.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Fácil de usar: se aplica y no se enjuaga.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Tiempo de contacto: entre 5 y 15 minutos.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Bajo costo </a:t>
            </a:r>
          </a:p>
          <a:p>
            <a:r>
              <a:rPr lang="es-CO" sz="1200" dirty="0">
                <a:latin typeface="Calibri" panose="020F0502020204030204" pitchFamily="34" charset="0"/>
                <a:cs typeface="Calibri" panose="020F0502020204030204" pitchFamily="34" charset="0"/>
              </a:rPr>
              <a:t>Biodegradable. </a:t>
            </a:r>
          </a:p>
          <a:p>
            <a:r>
              <a:rPr lang="es-CO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sulfanios</a:t>
            </a:r>
            <a:r>
              <a:rPr lang="es-C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se debe utilizar al 0.25% y se prepara 20 ml de </a:t>
            </a:r>
            <a:r>
              <a:rPr lang="es-CO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sulfanios</a:t>
            </a:r>
            <a:r>
              <a:rPr lang="es-CO" sz="1200" b="1" dirty="0">
                <a:latin typeface="Calibri" panose="020F0502020204030204" pitchFamily="34" charset="0"/>
                <a:cs typeface="Calibri" panose="020F0502020204030204" pitchFamily="34" charset="0"/>
              </a:rPr>
              <a:t> para 8 litros de agua</a:t>
            </a:r>
          </a:p>
        </p:txBody>
      </p:sp>
      <p:pic>
        <p:nvPicPr>
          <p:cNvPr id="9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16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3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072206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CFD483-AC90-408A-8F05-DF780821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C00000"/>
                </a:solidFill>
              </a:rPr>
              <a:t>Formula  preparación hipoclorito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68C204-08BD-4EB8-9C29-2476DEFE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988841"/>
            <a:ext cx="7272808" cy="4122710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			</a:t>
            </a:r>
          </a:p>
          <a:p>
            <a:pPr marL="0" indent="0">
              <a:buNone/>
            </a:pPr>
            <a:r>
              <a:rPr lang="es-CO" dirty="0"/>
              <a:t>			</a:t>
            </a:r>
            <a:r>
              <a:rPr lang="es-CO" sz="4000" dirty="0">
                <a:solidFill>
                  <a:srgbClr val="00B050"/>
                </a:solidFill>
                <a:latin typeface="Franklin Gothic Heavy" panose="020B0903020102020204" pitchFamily="34" charset="0"/>
              </a:rPr>
              <a:t>V1 x C1 = V2 X C2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Volumen 1 (V1)= volumen a medir</a:t>
            </a:r>
          </a:p>
          <a:p>
            <a:pPr marL="0" indent="0">
              <a:buNone/>
            </a:pPr>
            <a:r>
              <a:rPr lang="es-CO" dirty="0"/>
              <a:t>Concentración 1(C1)= Concentración Conocida (hipoclorito)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es-CO" dirty="0">
                <a:solidFill>
                  <a:prstClr val="black"/>
                </a:solidFill>
              </a:rPr>
              <a:t>Volumen 2 (V2)=Volumen Total</a:t>
            </a:r>
          </a:p>
          <a:p>
            <a:pPr marL="0" lvl="0" indent="0">
              <a:buClr>
                <a:srgbClr val="B71E42"/>
              </a:buClr>
              <a:buNone/>
            </a:pPr>
            <a:r>
              <a:rPr lang="es-CO" dirty="0">
                <a:solidFill>
                  <a:prstClr val="black"/>
                </a:solidFill>
              </a:rPr>
              <a:t>Concentración 2(C2)= Concentración a donde quiere llegar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467544" y="6165304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649368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CO" b="1" dirty="0">
                <a:latin typeface="Calibri" panose="020F0502020204030204" pitchFamily="34" charset="0"/>
                <a:cs typeface="Calibri" panose="020F0502020204030204" pitchFamily="34" charset="0"/>
              </a:rPr>
              <a:t>Ejemplo:</a:t>
            </a: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Se prepara 1000 ml de una solución a 5000ppm</a:t>
            </a: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Concentración conocida C1 = 5.25%.</a:t>
            </a: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Concentración desconocida C2 = 0.5%</a:t>
            </a: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Volumen a medir V1 = ?</a:t>
            </a: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Volumen total a preparar V2 = 1000 ml</a:t>
            </a:r>
          </a:p>
          <a:p>
            <a:pPr algn="ctr"/>
            <a:endParaRPr lang="es-CO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V1 = </a:t>
            </a:r>
            <a:r>
              <a:rPr lang="es-CO" sz="24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 ml X 0.5%</a:t>
            </a:r>
          </a:p>
          <a:p>
            <a:pPr algn="ctr"/>
            <a:r>
              <a:rPr lang="es-CO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5.25%</a:t>
            </a: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V1 = 95.2 ml</a:t>
            </a: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Se requiere 95.2 ml de hipoclorito de sodio concentrado al 5.25% + 904.8 ml de agua para preparar un volumen de 1000 ml a una concentración de 5000ppm.</a:t>
            </a:r>
          </a:p>
          <a:p>
            <a:endParaRPr lang="es-CO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88442"/>
              </p:ext>
            </p:extLst>
          </p:nvPr>
        </p:nvGraphicFramePr>
        <p:xfrm>
          <a:off x="359532" y="980729"/>
          <a:ext cx="8424936" cy="568863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45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52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CONCENTRACION</a:t>
                      </a:r>
                      <a:r>
                        <a:rPr lang="es-CO" sz="14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DESEADA EN PPM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SOLUCION DE CONCENTRACION CONOCIDA 5.25%</a:t>
                      </a:r>
                      <a:endParaRPr lang="es-AR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VOLUMEN EN ML DEL AGUA</a:t>
                      </a:r>
                      <a:r>
                        <a:rPr lang="es-AR" sz="14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PARA PREPARAR 1L</a:t>
                      </a:r>
                      <a:endParaRPr lang="es-AR" sz="14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9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Fluidos</a:t>
                      </a:r>
                      <a:r>
                        <a:rPr lang="es-AR" sz="12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biológicos, derrames de sangre, deposito temporal de residuos</a:t>
                      </a:r>
                      <a:endParaRPr lang="es-AR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10.000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190.5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809.5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9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Lavado terminal de área operativa, toma de muestras, vacunación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5.000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95.3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904.7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Lavado rutinario de área operativa, toma de muestras, vacunación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2.500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47.6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952.4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Lavado rutinario y terminal de áreas</a:t>
                      </a:r>
                      <a:r>
                        <a:rPr lang="es-AR" sz="1200" b="1" baseline="0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no críticas</a:t>
                      </a:r>
                      <a:endParaRPr lang="es-AR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2.000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38.1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969.9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31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73E64696-3CEC-4E9C-91A5-607345D01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394809"/>
            <a:ext cx="3125766" cy="801943"/>
          </a:xfrm>
        </p:spPr>
        <p:txBody>
          <a:bodyPr/>
          <a:lstStyle/>
          <a:p>
            <a:r>
              <a:rPr lang="es-CO" dirty="0"/>
              <a:t>Derrame de </a:t>
            </a:r>
            <a:r>
              <a:rPr lang="es-CO" dirty="0" err="1"/>
              <a:t>biologicos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330B30-7B2D-4FCE-97B9-BB0B4D362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552" y="1434269"/>
            <a:ext cx="3125766" cy="3866939"/>
          </a:xfrm>
        </p:spPr>
        <p:txBody>
          <a:bodyPr>
            <a:normAutofit/>
          </a:bodyPr>
          <a:lstStyle/>
          <a:p>
            <a:r>
              <a:rPr lang="es-CO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Colocar Gel </a:t>
            </a:r>
            <a:r>
              <a:rPr lang="es-CO" sz="1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solidificador</a:t>
            </a:r>
            <a:r>
              <a:rPr lang="es-CO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sobre el derrame, cuando se solidifique se recoge el gel con un paño absorbente o con recogedores y depositar en la bolsa roja, la superficie se limpia con hipoclorito de sodio a 10.000 ppm y luego realizar limpieza de rutina. Área señalizada y acordonada</a:t>
            </a:r>
            <a:endParaRPr lang="es-C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83E9D3B9-71B3-4286-B3C2-E25139F64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04048" y="188346"/>
            <a:ext cx="3125652" cy="802237"/>
          </a:xfrm>
        </p:spPr>
        <p:txBody>
          <a:bodyPr/>
          <a:lstStyle/>
          <a:p>
            <a:r>
              <a:rPr lang="es-CO" dirty="0"/>
              <a:t>Derrame </a:t>
            </a:r>
            <a:r>
              <a:rPr lang="es-CO" dirty="0" err="1"/>
              <a:t>quimico</a:t>
            </a:r>
            <a:endParaRPr lang="es-CO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004D498A-91A4-4B3E-B857-D6C0E902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04048" y="1412776"/>
            <a:ext cx="3125652" cy="3744416"/>
          </a:xfrm>
        </p:spPr>
        <p:txBody>
          <a:bodyPr>
            <a:normAutofit/>
          </a:bodyPr>
          <a:lstStyle/>
          <a:p>
            <a:r>
              <a:rPr lang="es-CO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Utilizar KAPOCLAY absorbente tipo hidrofílico, material </a:t>
            </a:r>
            <a:r>
              <a:rPr lang="es-CO" sz="1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paticulado</a:t>
            </a:r>
            <a:r>
              <a:rPr lang="es-CO" sz="1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inoloro, capacidad de absorción 1 litro. Aplicar sobre el derrame luego se recoge con paño absorbente y depositar en bolsa roja</a:t>
            </a:r>
            <a:endParaRPr lang="es-C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Resultado de imagen para kit derrames biologicos">
            <a:extLst>
              <a:ext uri="{FF2B5EF4-FFF2-40B4-BE49-F238E27FC236}">
                <a16:creationId xmlns:a16="http://schemas.microsoft.com/office/drawing/2014/main" id="{310DE063-F0BB-423F-A365-D4D86A12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592287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3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337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accent1"/>
                </a:solidFill>
                <a:latin typeface="Broadway" panose="04040905080B02020502" pitchFamily="82" charset="0"/>
              </a:rPr>
              <a:t>LIMPIEZA Y DESINFECCION DEL DEPOSITO TEMPORAL</a:t>
            </a:r>
            <a:r>
              <a:rPr lang="es-AR" dirty="0">
                <a:solidFill>
                  <a:schemeClr val="accent1"/>
                </a:solidFill>
              </a:rPr>
              <a:t/>
            </a:r>
            <a:br>
              <a:rPr lang="es-AR" dirty="0">
                <a:solidFill>
                  <a:schemeClr val="accent1"/>
                </a:solidFill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debe limpiar cada vez que se haga entrega de los residuos hospitalarios a la empresa contratada, es decir dos veces por semana. Limpiar con solución jabonosa </a:t>
            </a:r>
            <a:r>
              <a:rPr lang="es-ES" sz="1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surfanios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0.25% y agua para eliminar mugre y posteriormente realizar desinfección con hipoclorito de sodio a 10.000 ppm.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es-ES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Todas las actividades de limpieza y desinfección de áreas deben quedar registradas en los </a:t>
            </a:r>
            <a:r>
              <a:rPr lang="es-ES" sz="1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formatos 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establecidos. </a:t>
            </a:r>
            <a:endParaRPr lang="es-AR" sz="1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sultado de imagen para lavado cuarto de residuos hospitalar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99845"/>
            <a:ext cx="3048273" cy="22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61" y="1322783"/>
            <a:ext cx="4574819" cy="455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3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41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165304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470121" y="928670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OBJETIVO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306896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Calibri" panose="020F0502020204030204" pitchFamily="34" charset="0"/>
              </a:rPr>
              <a:t>ESTABLECER LAS INSTRUCCIONES PARA REALIZAR DE MANERA ADECUADA LA LIMPIEZA Y DESINFECCION DE AREAS EN EL LABORATORIO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 relacionada">
            <a:extLst>
              <a:ext uri="{FF2B5EF4-FFF2-40B4-BE49-F238E27FC236}">
                <a16:creationId xmlns:a16="http://schemas.microsoft.com/office/drawing/2014/main" id="{36B45820-1B46-4305-A2B6-99DAD9F2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31613"/>
            <a:ext cx="3600400" cy="48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DB8B63-0341-48DE-9AC5-3FE0518EC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82" y="6165304"/>
            <a:ext cx="242641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88D955-D6DC-41D8-90C8-31B8305AD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1052736"/>
            <a:ext cx="3125871" cy="4398760"/>
          </a:xfrm>
        </p:spPr>
        <p:txBody>
          <a:bodyPr>
            <a:normAutofit/>
          </a:bodyPr>
          <a:lstStyle/>
          <a:p>
            <a:r>
              <a:rPr lang="es-AR" sz="4400" b="1" dirty="0">
                <a:latin typeface="Calibri" panose="020F0502020204030204" pitchFamily="34" charset="0"/>
                <a:cs typeface="Calibri" panose="020F0502020204030204" pitchFamily="34" charset="0"/>
              </a:rPr>
              <a:t>LIMPIEZA</a:t>
            </a:r>
            <a:r>
              <a:rPr lang="es-AR" sz="4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Es la eliminación de los componentes orgánicos encontrados en las superficies</a:t>
            </a:r>
            <a:r>
              <a:rPr lang="es-AR" dirty="0">
                <a:latin typeface="Berlin Sans FB Demi" pitchFamily="34" charset="0"/>
              </a:rPr>
              <a:t>.</a:t>
            </a: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3F1D33-9212-42A9-8638-EB271758F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6056" y="1196752"/>
            <a:ext cx="3125652" cy="3437559"/>
          </a:xfrm>
        </p:spPr>
        <p:txBody>
          <a:bodyPr>
            <a:normAutofit/>
          </a:bodyPr>
          <a:lstStyle/>
          <a:p>
            <a:r>
              <a:rPr lang="es-AR" sz="3200" b="1" dirty="0">
                <a:latin typeface="Calibri" panose="020F0502020204030204" pitchFamily="34" charset="0"/>
                <a:cs typeface="Calibri" panose="020F0502020204030204" pitchFamily="34" charset="0"/>
              </a:rPr>
              <a:t>DESINFECCIÓN</a:t>
            </a:r>
            <a:r>
              <a:rPr lang="es-AR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Es el proceso físico o químico de eliminación o inactivación de agentes patógenos (virus, bacterias, hongos).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F9BF5D-5AEC-42F5-B2F9-E0D44146A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681579"/>
            <a:ext cx="2267701" cy="2267701"/>
          </a:xfrm>
          <a:prstGeom prst="rect">
            <a:avLst/>
          </a:prstGeom>
        </p:spPr>
      </p:pic>
      <p:pic>
        <p:nvPicPr>
          <p:cNvPr id="2050" name="Picture 2" descr="Resultado de imagen para desinfeccion animado">
            <a:extLst>
              <a:ext uri="{FF2B5EF4-FFF2-40B4-BE49-F238E27FC236}">
                <a16:creationId xmlns:a16="http://schemas.microsoft.com/office/drawing/2014/main" id="{DC4B4339-4291-4A74-8C4E-4039E0A8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33" y="3861049"/>
            <a:ext cx="27645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29240B-0F62-4247-8E71-18A3DE57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96" y="6209837"/>
            <a:ext cx="242641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4048" y="785794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" name="5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DC8C757-5CDF-4622-9BE6-C7D5FFBE7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3490" y="785794"/>
            <a:ext cx="3125871" cy="4665702"/>
          </a:xfrm>
        </p:spPr>
        <p:txBody>
          <a:bodyPr anchor="ctr"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DFDBD5">
                  <a:lumMod val="50000"/>
                </a:srgbClr>
              </a:buClr>
              <a:buSzTx/>
              <a:buNone/>
            </a:pPr>
            <a:r>
              <a:rPr lang="es-CO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RUTINARIA</a:t>
            </a:r>
            <a:r>
              <a:rPr lang="es-CO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DFDBD5">
                  <a:lumMod val="50000"/>
                </a:srgbClr>
              </a:buClr>
              <a:buSzTx/>
              <a:buNone/>
            </a:pPr>
            <a:endParaRPr lang="es-CO" dirty="0">
              <a:solidFill>
                <a:prstClr val="black"/>
              </a:solidFill>
              <a:latin typeface="Berlin Sans FB Demi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>
                <a:srgbClr val="DFDBD5">
                  <a:lumMod val="50000"/>
                </a:srgbClr>
              </a:buClr>
              <a:buSzTx/>
              <a:buNone/>
            </a:pPr>
            <a:r>
              <a:rPr lang="es-CO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aquella que se realiza en forma diaria. Se realiza dos veces al día una, al medio día hora en la cual no hay afluencia concurrida de personas y otra al final del día.</a:t>
            </a:r>
          </a:p>
          <a:p>
            <a:endParaRPr lang="es-CO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A449B98-EDD7-4763-ABBB-2CA001CD1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4740" y="1211571"/>
            <a:ext cx="3125652" cy="46657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CO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TERMINAL: </a:t>
            </a:r>
          </a:p>
          <a:p>
            <a:pPr marL="0" indent="0">
              <a:buNone/>
            </a:pPr>
            <a:r>
              <a:rPr lang="es-CO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realiza en todas las áreas de la institución en forma minuciosa incluyendo sistemas de ventilación, iluminación y almacenamientos, máximo una vez al mes o si las condiciones del área lo ameritan se realiza antes del tiempo programado</a:t>
            </a:r>
            <a:r>
              <a:rPr lang="es-CO" dirty="0">
                <a:solidFill>
                  <a:prstClr val="black"/>
                </a:solidFill>
                <a:latin typeface="Berlin Sans FB Demi" pitchFamily="34" charset="0"/>
              </a:rPr>
              <a:t>.</a:t>
            </a:r>
            <a:endParaRPr lang="es-CO" dirty="0"/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7616F436-7F7D-4D6A-AD67-366348133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480" y="4078078"/>
            <a:ext cx="1863144" cy="201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A9F95-F88D-4E28-B734-5467BE0B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O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O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Rutas de limpieza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FD29D9A-5513-46B3-8D6A-810698F51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761" y="1916832"/>
            <a:ext cx="5603217" cy="4136648"/>
          </a:xfrm>
          <a:prstGeom prst="rect">
            <a:avLst/>
          </a:prstGeom>
        </p:spPr>
      </p:pic>
      <p:pic>
        <p:nvPicPr>
          <p:cNvPr id="5" name="4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3" cstate="print"/>
          <a:srcRect l="4198" t="24590" r="3937" b="16394"/>
          <a:stretch>
            <a:fillRect/>
          </a:stretch>
        </p:blipFill>
        <p:spPr bwMode="auto">
          <a:xfrm>
            <a:off x="285720" y="6197143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3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072206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1071546"/>
            <a:ext cx="80648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RUTAS DE LIMPIEZA</a:t>
            </a:r>
          </a:p>
          <a:p>
            <a:pPr algn="ctr"/>
            <a:endParaRPr lang="es-ES_tradnl" sz="2400" dirty="0">
              <a:latin typeface="Berlin Sans FB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PRIMERA RUTA DE LIMPIEZA </a:t>
            </a:r>
          </a:p>
          <a:p>
            <a:pPr marL="457200" indent="-457200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Área Administrativa ( SIAU-REFERENCIA Y CONTRAREFERENCIA) </a:t>
            </a:r>
          </a:p>
          <a:p>
            <a:pPr marL="457200" indent="-457200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Área de Sala de Espera General –Sala Preferencial </a:t>
            </a:r>
          </a:p>
          <a:p>
            <a:pPr marL="457200" indent="-457200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Recepción </a:t>
            </a:r>
          </a:p>
          <a:p>
            <a:pPr marL="457200" indent="-457200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4.     Cambiar Bolsas de Canecas. </a:t>
            </a:r>
          </a:p>
          <a:p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SEGUNDA RUTA DE LIMPIEZA</a:t>
            </a:r>
          </a:p>
          <a:p>
            <a:pPr marL="457200" indent="-457200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1.	Vacunación </a:t>
            </a:r>
          </a:p>
          <a:p>
            <a:pPr marL="457200" indent="-457200">
              <a:buAutoNum type="arabicPeriod" startAt="2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Tomas de Muestras </a:t>
            </a:r>
          </a:p>
          <a:p>
            <a:pPr marL="457200" indent="-457200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3.     Cambiar Bolsas de Canecas.</a:t>
            </a:r>
            <a:endParaRPr lang="es-ES_trad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072206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1071546"/>
            <a:ext cx="79928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RUTAS DE LIMPIEZA</a:t>
            </a:r>
          </a:p>
          <a:p>
            <a:pPr algn="ctr"/>
            <a:endParaRPr lang="es-ES_tradnl" sz="2400" dirty="0">
              <a:latin typeface="Berlin Sans FB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TERCERA RUTA DE LIMPIEZA </a:t>
            </a:r>
          </a:p>
          <a:p>
            <a:pPr marL="457200" indent="-457200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Áreas Técnicas de Procesamiento (Siempre dejar el área de Microbiología de última) </a:t>
            </a:r>
          </a:p>
          <a:p>
            <a:pPr marL="457200" indent="-457200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2.    Cambiar Bolsas de Canecas</a:t>
            </a:r>
          </a:p>
          <a:p>
            <a:pPr marL="457200" indent="-457200"/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CUARTA RUTA DE LIMPEZA </a:t>
            </a:r>
          </a:p>
          <a:p>
            <a:pPr marL="457200" indent="-457200">
              <a:buAutoNum type="arabicPeriod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Área de Procesamiento de Veterinaria. </a:t>
            </a:r>
          </a:p>
          <a:p>
            <a:endParaRPr lang="es-C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O" sz="2000" b="1" dirty="0">
                <a:latin typeface="Calibri" panose="020F0502020204030204" pitchFamily="34" charset="0"/>
                <a:cs typeface="Calibri" panose="020F0502020204030204" pitchFamily="34" charset="0"/>
              </a:rPr>
              <a:t>QUINTA RUTA DE LIMPIEZA</a:t>
            </a:r>
          </a:p>
          <a:p>
            <a:pPr marL="457200" indent="-457200"/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1.	Área Administrativa ( Gerencia, subgerencia y financiera) </a:t>
            </a:r>
          </a:p>
          <a:p>
            <a:pPr marL="457200" indent="-457200">
              <a:buAutoNum type="arabicPeriod" startAt="2"/>
            </a:pP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Sala de Juntas y Recepción administrativa. </a:t>
            </a:r>
          </a:p>
          <a:p>
            <a:pPr marL="457200" indent="-457200">
              <a:buAutoNum type="arabicPeriod" startAt="2"/>
            </a:pPr>
            <a:r>
              <a:rPr lang="es-C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 de Personal</a:t>
            </a:r>
            <a:endParaRPr lang="es-ES_trad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Administrador\Desktop\SGC\DOCUMENTOS EN REVISION\LOGO\logo fin nora alvarez.jpg"/>
          <p:cNvPicPr>
            <a:picLocks noChangeAspect="1" noChangeArrowheads="1"/>
          </p:cNvPicPr>
          <p:nvPr/>
        </p:nvPicPr>
        <p:blipFill>
          <a:blip r:embed="rId2" cstate="print"/>
          <a:srcRect l="4198" t="24590" r="3937" b="16394"/>
          <a:stretch>
            <a:fillRect/>
          </a:stretch>
        </p:blipFill>
        <p:spPr bwMode="auto">
          <a:xfrm>
            <a:off x="285720" y="6072206"/>
            <a:ext cx="2428892" cy="61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63688" y="980728"/>
            <a:ext cx="5544616" cy="80021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s-ES_tradnl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  GENERALES</a:t>
            </a:r>
          </a:p>
          <a:p>
            <a:pPr algn="ctr"/>
            <a:endParaRPr lang="es-ES_tradnl" b="1" dirty="0">
              <a:solidFill>
                <a:schemeClr val="bg2">
                  <a:lumMod val="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EC1B7-9B08-4ACE-8029-A679B99B4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874045"/>
            <a:ext cx="3741777" cy="4291259"/>
          </a:xfrm>
        </p:spPr>
        <p:txBody>
          <a:bodyPr>
            <a:normAutofit fontScale="92500"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LAVADO.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TRAPEADO.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LIMPIEZA DE POLVO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LIMPIEZA Y DESINFECCION DEL BAÑO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LIMPIEZA DE VENTANAS Y VIDRIOS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LIMPIEZA DE MUEBLES Y SILLAS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ESCALERAS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es-CO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EQUIPOS DE ANALISIS Y PROCESAMIENTO DE MUESTRAS</a:t>
            </a:r>
          </a:p>
          <a:p>
            <a:endParaRPr lang="es-CO" dirty="0"/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C774D60B-73AE-4496-9E6D-88E82ACECC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9"/>
            <a:ext cx="4320480" cy="385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2208</TotalTime>
  <Words>679</Words>
  <Application>Microsoft Office PowerPoint</Application>
  <PresentationFormat>Presentación en pantalla (4:3)</PresentationFormat>
  <Paragraphs>118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Berlin Sans FB</vt:lpstr>
      <vt:lpstr>Berlin Sans FB Demi</vt:lpstr>
      <vt:lpstr>Broadway</vt:lpstr>
      <vt:lpstr>Calibri</vt:lpstr>
      <vt:lpstr>Franklin Gothic Heavy</vt:lpstr>
      <vt:lpstr>Gill Sans MT</vt:lpstr>
      <vt:lpstr>Times New Roman</vt:lpstr>
      <vt:lpstr>Wingdings</vt:lpstr>
      <vt:lpstr>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Rutas de limpieza</vt:lpstr>
      <vt:lpstr>Presentación de PowerPoint</vt:lpstr>
      <vt:lpstr>Presentación de PowerPoint</vt:lpstr>
      <vt:lpstr>Presentación de PowerPoint</vt:lpstr>
      <vt:lpstr>Presentación de PowerPoint</vt:lpstr>
      <vt:lpstr>DESINFECTANTES DEL LABORATORIO</vt:lpstr>
      <vt:lpstr>Formula  preparación hipoclorito</vt:lpstr>
      <vt:lpstr>Presentación de PowerPoint</vt:lpstr>
      <vt:lpstr>Presentación de PowerPoint</vt:lpstr>
      <vt:lpstr>Presentación de PowerPoint</vt:lpstr>
      <vt:lpstr>LIMPIEZA Y DESINFECCION DEL DEPOSITO TEMPORAL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 de Windows</dc:creator>
  <cp:lastModifiedBy>IVANNA</cp:lastModifiedBy>
  <cp:revision>148</cp:revision>
  <dcterms:created xsi:type="dcterms:W3CDTF">2015-02-25T13:23:08Z</dcterms:created>
  <dcterms:modified xsi:type="dcterms:W3CDTF">2019-06-10T03:31:35Z</dcterms:modified>
</cp:coreProperties>
</file>