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image/jpeg" Extension="jpeg"/>
  <Default ContentType="application/vnd.openxmlformats-package.relationships+xml" Extension="rels"/>
  <Override ContentType="application/vnd.openxmlformats-officedocument.presentationml.slideMaster+xml" PartName="/ppt/slideMasters/slideMaster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presentation.main+xml" PartName="/ppt/presentation.xml"/>
  <Override ContentType="application/vnd.openxmlformats-officedocument.presentationml.presProps+xml" PartName="/ppt/presProps1.xml"/>
  <Override ContentType="application/vnd.openxmlformats-officedocument.theme+xml" PartName="/ppt/theme/theme1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sldIdLst>
    <p:sldId id="256" r:id="rId4"/>
    <p:sldId id="257" r:id="rId5"/>
    <p:sldId id="258" r:id="rId6"/>
    <p:sldId id="259" r:id="rId7"/>
    <p:sldId id="260" r:id="rId8"/>
    <p:sldId id="261" r:id="rId9"/>
  </p:sldIdLst>
  <p:sldSz cy="6858000" cx="12192000"/>
  <p:notesSz cx="6858000" cy="9144000"/>
  <p:defaultTextStyle>
    <a:defPPr lvl="0">
      <a:defRPr lang="en-US"/>
    </a:defPPr>
    <a:lvl1pPr defTabSz="457200" eaLnBrk="1" hangingPunct="1" latinLnBrk="0" lvl="0" marL="0" rtl="0" algn="l">
      <a:defRPr kern="1200" sz="1800">
        <a:solidFill>
          <a:schemeClr val="tx1"/>
        </a:solidFill>
        <a:latin typeface="+mn-lt"/>
        <a:ea typeface="+mn-ea"/>
        <a:cs typeface="+mn-cs"/>
      </a:defRPr>
    </a:lvl1pPr>
    <a:lvl2pPr defTabSz="457200" eaLnBrk="1" hangingPunct="1" latinLnBrk="0" lvl="1" marL="457200" rtl="0" algn="l">
      <a:defRPr kern="1200" sz="1800">
        <a:solidFill>
          <a:schemeClr val="tx1"/>
        </a:solidFill>
        <a:latin typeface="+mn-lt"/>
        <a:ea typeface="+mn-ea"/>
        <a:cs typeface="+mn-cs"/>
      </a:defRPr>
    </a:lvl2pPr>
    <a:lvl3pPr defTabSz="457200" eaLnBrk="1" hangingPunct="1" latinLnBrk="0" lvl="2" marL="914400" rtl="0" algn="l">
      <a:defRPr kern="1200" sz="1800">
        <a:solidFill>
          <a:schemeClr val="tx1"/>
        </a:solidFill>
        <a:latin typeface="+mn-lt"/>
        <a:ea typeface="+mn-ea"/>
        <a:cs typeface="+mn-cs"/>
      </a:defRPr>
    </a:lvl3pPr>
    <a:lvl4pPr defTabSz="457200" eaLnBrk="1" hangingPunct="1" latinLnBrk="0" lvl="3" marL="1371600" rtl="0" algn="l">
      <a:defRPr kern="1200" sz="1800">
        <a:solidFill>
          <a:schemeClr val="tx1"/>
        </a:solidFill>
        <a:latin typeface="+mn-lt"/>
        <a:ea typeface="+mn-ea"/>
        <a:cs typeface="+mn-cs"/>
      </a:defRPr>
    </a:lvl4pPr>
    <a:lvl5pPr defTabSz="457200" eaLnBrk="1" hangingPunct="1" latinLnBrk="0" lvl="4" marL="1828800" rtl="0" algn="l">
      <a:defRPr kern="1200" sz="1800">
        <a:solidFill>
          <a:schemeClr val="tx1"/>
        </a:solidFill>
        <a:latin typeface="+mn-lt"/>
        <a:ea typeface="+mn-ea"/>
        <a:cs typeface="+mn-cs"/>
      </a:defRPr>
    </a:lvl5pPr>
    <a:lvl6pPr defTabSz="457200" eaLnBrk="1" hangingPunct="1" latinLnBrk="0" lvl="5" marL="2286000" rtl="0" algn="l">
      <a:defRPr kern="1200" sz="1800">
        <a:solidFill>
          <a:schemeClr val="tx1"/>
        </a:solidFill>
        <a:latin typeface="+mn-lt"/>
        <a:ea typeface="+mn-ea"/>
        <a:cs typeface="+mn-cs"/>
      </a:defRPr>
    </a:lvl6pPr>
    <a:lvl7pPr defTabSz="457200" eaLnBrk="1" hangingPunct="1" latinLnBrk="0" lvl="6" marL="2743200" rtl="0" algn="l">
      <a:defRPr kern="1200" sz="1800">
        <a:solidFill>
          <a:schemeClr val="tx1"/>
        </a:solidFill>
        <a:latin typeface="+mn-lt"/>
        <a:ea typeface="+mn-ea"/>
        <a:cs typeface="+mn-cs"/>
      </a:defRPr>
    </a:lvl7pPr>
    <a:lvl8pPr defTabSz="457200" eaLnBrk="1" hangingPunct="1" latinLnBrk="0" lvl="7" marL="3200400" rtl="0" algn="l">
      <a:defRPr kern="1200" sz="1800">
        <a:solidFill>
          <a:schemeClr val="tx1"/>
        </a:solidFill>
        <a:latin typeface="+mn-lt"/>
        <a:ea typeface="+mn-ea"/>
        <a:cs typeface="+mn-cs"/>
      </a:defRPr>
    </a:lvl8pPr>
    <a:lvl9pPr defTabSz="457200" eaLnBrk="1" hangingPunct="1" latinLnBrk="0" lvl="8" marL="3657600" rtl="0" algn="l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1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presProps" Target="presProps1.xml"/><Relationship Id="rId3" Type="http://schemas.openxmlformats.org/officeDocument/2006/relationships/slideMaster" Target="slideMasters/slide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Friday, November 27,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17656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Friday, November 27, 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3289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Friday, November 27, 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62602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Friday, November 27, 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8171672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Friday, November 27, 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128549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Friday, November 27, 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744823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Friday, November 27, 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650926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Friday, November 27,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379982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Friday, November 27,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543999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Friday, November 27,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91057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Friday, November 27,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50294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Friday, November 27, 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940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Friday, November 27, 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21697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Friday, November 27, 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995276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Friday, November 27, 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95011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Friday, November 27, 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72750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Friday, November 27, 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12870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8352ED3-3C46-4C9A-9738-67B2D875E7E2}" type="datetime2">
              <a:rPr lang="en-US" smtClean="0"/>
              <a:pPr/>
              <a:t>Friday, November 27,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A4F6043-7A67-491B-98BC-F933DED7226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45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587818-4D24-430A-9FCD-1C73503BE0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514600"/>
            <a:ext cx="12343147" cy="2305041"/>
          </a:xfrm>
        </p:spPr>
        <p:txBody>
          <a:bodyPr anchor="t">
            <a:normAutofit/>
          </a:bodyPr>
          <a:lstStyle/>
          <a:p>
            <a:r>
              <a:rPr lang="es-CO" sz="8000" dirty="0"/>
              <a:t>VERIFICACIÓN</a:t>
            </a:r>
            <a:br>
              <a:rPr lang="es-CO" sz="8000" dirty="0"/>
            </a:br>
            <a:r>
              <a:rPr lang="es-CO" sz="8000" dirty="0"/>
              <a:t>  DE EPP</a:t>
            </a:r>
            <a:r>
              <a:rPr lang="es-CO" sz="6000" dirty="0">
                <a:solidFill>
                  <a:schemeClr val="bg1">
                    <a:lumMod val="50000"/>
                  </a:schemeClr>
                </a:solidFill>
              </a:rPr>
              <a:t>	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DF19061-EB80-43DD-85C3-5DF6A2F8F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6215633"/>
            <a:ext cx="2399251" cy="536195"/>
          </a:xfrm>
        </p:spPr>
        <p:txBody>
          <a:bodyPr anchor="t">
            <a:normAutofit/>
          </a:bodyPr>
          <a:lstStyle/>
          <a:p>
            <a:pPr algn="l"/>
            <a:r>
              <a:rPr lang="es-CO" sz="2200" dirty="0"/>
              <a:t>Mes: NOVIEMBRE</a:t>
            </a:r>
          </a:p>
        </p:txBody>
      </p:sp>
      <p:pic>
        <p:nvPicPr>
          <p:cNvPr id="1032" name="Picture 8" descr="IPS LABORATORIO NORA ALVAREZ">
            <a:extLst>
              <a:ext uri="{FF2B5EF4-FFF2-40B4-BE49-F238E27FC236}">
                <a16:creationId xmlns:a16="http://schemas.microsoft.com/office/drawing/2014/main" id="{62ED331E-FBFD-4350-A1B1-E661598928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" t="38117" r="-21" b="39551"/>
          <a:stretch/>
        </p:blipFill>
        <p:spPr bwMode="auto">
          <a:xfrm>
            <a:off x="425193" y="58566"/>
            <a:ext cx="11766807" cy="212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4390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IPS LABORATORIO NORA ALVAREZ">
            <a:extLst>
              <a:ext uri="{FF2B5EF4-FFF2-40B4-BE49-F238E27FC236}">
                <a16:creationId xmlns:a16="http://schemas.microsoft.com/office/drawing/2014/main" id="{62ED331E-FBFD-4350-A1B1-E661598928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" t="38117" r="-21" b="39551"/>
          <a:stretch/>
        </p:blipFill>
        <p:spPr bwMode="auto">
          <a:xfrm>
            <a:off x="422144" y="3913"/>
            <a:ext cx="11766807" cy="212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28CF1A82-8B95-401C-9AE4-E9A869564034}"/>
              </a:ext>
            </a:extLst>
          </p:cNvPr>
          <p:cNvSpPr txBox="1"/>
          <p:nvPr/>
        </p:nvSpPr>
        <p:spPr>
          <a:xfrm>
            <a:off x="7522128" y="3001219"/>
            <a:ext cx="38576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400" dirty="0"/>
              <a:t>A continuación se anexan las evidencias fotográficas tomadas, según el momento y la actividad que ejecutaban.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510CCC8-6A78-46DF-9A0B-35E8F5D1E1D4}"/>
              </a:ext>
            </a:extLst>
          </p:cNvPr>
          <p:cNvSpPr txBox="1"/>
          <p:nvPr/>
        </p:nvSpPr>
        <p:spPr>
          <a:xfrm>
            <a:off x="3590488" y="2281289"/>
            <a:ext cx="37212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400" dirty="0"/>
              <a:t>Durante el mes de noviembre se realizaron rondas de verificación de uso de EPP por los diferentes servicios de la IPS.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97E8AC1-1F9F-49FF-A03E-0A37FBABF3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54" y="2279708"/>
            <a:ext cx="3098334" cy="4131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28255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IPS LABORATORIO NORA ALVAREZ">
            <a:extLst>
              <a:ext uri="{FF2B5EF4-FFF2-40B4-BE49-F238E27FC236}">
                <a16:creationId xmlns:a16="http://schemas.microsoft.com/office/drawing/2014/main" id="{62ED331E-FBFD-4350-A1B1-E661598928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" t="38117" r="-21" b="39551"/>
          <a:stretch/>
        </p:blipFill>
        <p:spPr bwMode="auto">
          <a:xfrm>
            <a:off x="422144" y="3913"/>
            <a:ext cx="11766807" cy="212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09C25F0-093D-4A75-80AD-45EDE354AAED}"/>
              </a:ext>
            </a:extLst>
          </p:cNvPr>
          <p:cNvSpPr txBox="1"/>
          <p:nvPr/>
        </p:nvSpPr>
        <p:spPr>
          <a:xfrm>
            <a:off x="620206" y="2276217"/>
            <a:ext cx="102034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El personal ingresa al área asignada para vestir sus EPP, donde inician con el registro de condiciones de salud y de EPP que le son otorgados para sus actividades, posteriormente correcto avado de manos previo a usar los EPP, realizan la debida desinfección de sus caretas o monogafas, vuelven a desinfectar sus manos y se disponen a vestir los EPP.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F2127A2-EC5F-488F-BD8E-5FE35676D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49" y="3553266"/>
            <a:ext cx="2141115" cy="2854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9356928-FE8E-4F7B-9133-88E183C482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177" y="3628766"/>
            <a:ext cx="2141115" cy="2854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79A0A72B-F178-4BD3-99D9-6BB046E44E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989" y="3628766"/>
            <a:ext cx="2141115" cy="2854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548D9157-DE3D-4F41-9F06-B66AF64A8D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21" y="3628767"/>
            <a:ext cx="2141115" cy="2854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6970AEBF-6844-4FDE-88E4-2DA8311B54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420" y="3628767"/>
            <a:ext cx="2141115" cy="2854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09512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IPS LABORATORIO NORA ALVAREZ">
            <a:extLst>
              <a:ext uri="{FF2B5EF4-FFF2-40B4-BE49-F238E27FC236}">
                <a16:creationId xmlns:a16="http://schemas.microsoft.com/office/drawing/2014/main" id="{62ED331E-FBFD-4350-A1B1-E661598928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" t="38117" r="-21" b="39551"/>
          <a:stretch/>
        </p:blipFill>
        <p:spPr bwMode="auto">
          <a:xfrm>
            <a:off x="422144" y="3913"/>
            <a:ext cx="11766807" cy="212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09C25F0-093D-4A75-80AD-45EDE354AAED}"/>
              </a:ext>
            </a:extLst>
          </p:cNvPr>
          <p:cNvSpPr txBox="1"/>
          <p:nvPr/>
        </p:nvSpPr>
        <p:spPr>
          <a:xfrm>
            <a:off x="994255" y="2294690"/>
            <a:ext cx="10203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Posteriormente se dirigen a cada una de las áreas correspondientes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E12AF64-21A6-43CA-A039-8AD7ED696782}"/>
              </a:ext>
            </a:extLst>
          </p:cNvPr>
          <p:cNvSpPr txBox="1"/>
          <p:nvPr/>
        </p:nvSpPr>
        <p:spPr>
          <a:xfrm>
            <a:off x="1277660" y="5505134"/>
            <a:ext cx="3362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/>
              <a:t>Atención al usuario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1D5F7C1-1BB3-4CBB-98F8-2F6F6BDE5B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66" y="2895526"/>
            <a:ext cx="1660577" cy="2214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1231D5B-90F1-404D-9FC9-C33C37ED17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198" y="2895525"/>
            <a:ext cx="1660578" cy="2214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4CD85FC-AB7E-4642-B5FB-6D08261ED0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88" y="2895525"/>
            <a:ext cx="1660578" cy="2214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38153FE-1E01-4CA4-8F18-8B1D52D0D9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743" y="2812912"/>
            <a:ext cx="1708208" cy="2277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E4CE17A8-3C8C-4C7A-9A11-F7420B9AEEC0}"/>
              </a:ext>
            </a:extLst>
          </p:cNvPr>
          <p:cNvSpPr txBox="1"/>
          <p:nvPr/>
        </p:nvSpPr>
        <p:spPr>
          <a:xfrm>
            <a:off x="8923722" y="5359424"/>
            <a:ext cx="3268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dirty="0"/>
              <a:t>Área administrativa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9FDD31E5-FD2A-4446-BC2E-19CD8FE0EE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015" y="4796816"/>
            <a:ext cx="2097547" cy="1648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C49F76AB-EE0B-41FF-A27B-242F93D0763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12"/>
          <a:stretch/>
        </p:blipFill>
        <p:spPr>
          <a:xfrm>
            <a:off x="6694926" y="2832018"/>
            <a:ext cx="1819438" cy="1814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C29E019A-F669-4AB1-B12C-A4AFE21837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489" y="2832018"/>
            <a:ext cx="1743784" cy="1814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2180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IPS LABORATORIO NORA ALVAREZ">
            <a:extLst>
              <a:ext uri="{FF2B5EF4-FFF2-40B4-BE49-F238E27FC236}">
                <a16:creationId xmlns:a16="http://schemas.microsoft.com/office/drawing/2014/main" id="{62ED331E-FBFD-4350-A1B1-E661598928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" t="38117" r="-21" b="39551"/>
          <a:stretch/>
        </p:blipFill>
        <p:spPr bwMode="auto">
          <a:xfrm>
            <a:off x="422144" y="3913"/>
            <a:ext cx="11766807" cy="212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FE12AF64-21A6-43CA-A039-8AD7ED696782}"/>
              </a:ext>
            </a:extLst>
          </p:cNvPr>
          <p:cNvSpPr txBox="1"/>
          <p:nvPr/>
        </p:nvSpPr>
        <p:spPr>
          <a:xfrm>
            <a:off x="-731274" y="5175829"/>
            <a:ext cx="12923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400" dirty="0"/>
              <a:t>Área de tomas de muestras</a:t>
            </a:r>
            <a:endParaRPr lang="es-CO" sz="28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FC72CBB-6D6A-4B91-949A-B8211AB662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12" y="2665053"/>
            <a:ext cx="1881057" cy="2508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9403B63-9DD3-4F69-A9F8-1CC8F6033C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888" y="2665054"/>
            <a:ext cx="1881057" cy="2508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D96453B-80AB-4630-80D1-2CA9544482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264" y="2665054"/>
            <a:ext cx="1881057" cy="2508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B39C26F-BADB-46D6-A1B6-1976539C2F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640" y="2667753"/>
            <a:ext cx="1881057" cy="2508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0792E022-1309-49D5-B607-F04B9103DC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016" y="2659278"/>
            <a:ext cx="1881057" cy="2508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88192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IPS LABORATORIO NORA ALVAREZ">
            <a:extLst>
              <a:ext uri="{FF2B5EF4-FFF2-40B4-BE49-F238E27FC236}">
                <a16:creationId xmlns:a16="http://schemas.microsoft.com/office/drawing/2014/main" id="{62ED331E-FBFD-4350-A1B1-E661598928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" t="38117" r="-21" b="39551"/>
          <a:stretch/>
        </p:blipFill>
        <p:spPr bwMode="auto">
          <a:xfrm>
            <a:off x="422144" y="3913"/>
            <a:ext cx="11766807" cy="212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FE12AF64-21A6-43CA-A039-8AD7ED696782}"/>
              </a:ext>
            </a:extLst>
          </p:cNvPr>
          <p:cNvSpPr txBox="1"/>
          <p:nvPr/>
        </p:nvSpPr>
        <p:spPr>
          <a:xfrm>
            <a:off x="3770651" y="4865615"/>
            <a:ext cx="22764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dirty="0"/>
              <a:t>Área operativa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A8601CF-AB0A-42C2-8FDD-F620D83E86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13" y="2191107"/>
            <a:ext cx="1861171" cy="248156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1D2D2DC-7012-4DDF-8996-BFD14FE2EB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458" y="2191107"/>
            <a:ext cx="1861171" cy="248156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04D6B62-6EEF-433C-A95F-B3B9CB748C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303" y="2185064"/>
            <a:ext cx="1861171" cy="248156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CCE2D9C2-CC0D-4013-9A7D-6DEA0CCD63A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86"/>
          <a:stretch/>
        </p:blipFill>
        <p:spPr>
          <a:xfrm>
            <a:off x="142613" y="4739779"/>
            <a:ext cx="1861171" cy="202779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5CBEC043-9C5A-40CB-BC2F-A4C1809A6D8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2" b="6643"/>
          <a:stretch/>
        </p:blipFill>
        <p:spPr>
          <a:xfrm>
            <a:off x="2060458" y="4739780"/>
            <a:ext cx="1861171" cy="2027790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A99EC7FE-7D96-4829-8A3D-1F629DDA668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11" b="29908"/>
          <a:stretch/>
        </p:blipFill>
        <p:spPr>
          <a:xfrm>
            <a:off x="9462047" y="2274998"/>
            <a:ext cx="2449255" cy="2741619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176670FE-CF72-4C56-AEB3-BD0DF2605E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182" y="2274998"/>
            <a:ext cx="2056214" cy="2741619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8EAF1605-B6C0-40BD-8C80-E5F76672A9D0}"/>
              </a:ext>
            </a:extLst>
          </p:cNvPr>
          <p:cNvSpPr txBox="1"/>
          <p:nvPr/>
        </p:nvSpPr>
        <p:spPr>
          <a:xfrm>
            <a:off x="8405769" y="5153509"/>
            <a:ext cx="2603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dirty="0"/>
              <a:t>Servicios Generales</a:t>
            </a:r>
          </a:p>
        </p:txBody>
      </p:sp>
    </p:spTree>
    <p:extLst>
      <p:ext uri="{BB962C8B-B14F-4D97-AF65-F5344CB8AC3E}">
        <p14:creationId xmlns:p14="http://schemas.microsoft.com/office/powerpoint/2010/main" val="216954169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0" grpId="0"/>
    </p:bldLst>
  </p:timing>
</p:sld>
</file>

<file path=ppt/theme/theme1.xml><?xml version="1.0" encoding="utf-8"?>
<a:theme xmlns:a="http://schemas.openxmlformats.org/drawingml/2006/main" name="Gota">
  <a:themeElements>
    <a:clrScheme name="Gota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Got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ot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