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5" r:id="rId1"/>
  </p:sldMasterIdLst>
  <p:sldIdLst>
    <p:sldId id="256" r:id="rId2"/>
    <p:sldId id="257" r:id="rId3"/>
    <p:sldId id="264" r:id="rId4"/>
    <p:sldId id="265" r:id="rId5"/>
    <p:sldId id="266" r:id="rId6"/>
    <p:sldId id="268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63" r:id="rId16"/>
    <p:sldId id="259" r:id="rId17"/>
    <p:sldId id="279" r:id="rId18"/>
    <p:sldId id="258" r:id="rId19"/>
    <p:sldId id="276" r:id="rId20"/>
    <p:sldId id="277" r:id="rId21"/>
    <p:sldId id="278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4"/>
  </p:normalViewPr>
  <p:slideViewPr>
    <p:cSldViewPr snapToGrid="0">
      <p:cViewPr varScale="1">
        <p:scale>
          <a:sx n="94" d="100"/>
          <a:sy n="94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787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227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536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0805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116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8998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943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16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01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771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48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89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17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83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606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15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20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9105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0FA27B-44DB-7F85-D6A5-C1FDAEEAFD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9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2769538" y="445383"/>
            <a:ext cx="1995577" cy="7534653"/>
          </a:xfrm>
          <a:prstGeom prst="round2SameRect">
            <a:avLst>
              <a:gd name="adj1" fmla="val 9679"/>
              <a:gd name="adj2" fmla="val 400"/>
            </a:avLst>
          </a:pr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565495-1BB8-2930-38B7-E7CD6206C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335" y="3496574"/>
            <a:ext cx="6436104" cy="1052422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WRITTEN IN STONE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02792-6719-68BE-90F1-47C3F75F2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5" y="4548996"/>
            <a:ext cx="6436104" cy="534838"/>
          </a:xfrm>
        </p:spPr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rgbClr val="AAA180"/>
                </a:solidFill>
              </a:rPr>
              <a:t>Amazing Facts Study Guide 6</a:t>
            </a:r>
          </a:p>
        </p:txBody>
      </p:sp>
    </p:spTree>
    <p:extLst>
      <p:ext uri="{BB962C8B-B14F-4D97-AF65-F5344CB8AC3E}">
        <p14:creationId xmlns:p14="http://schemas.microsoft.com/office/powerpoint/2010/main" val="3742917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Q8) Romans 3:20; Ephesians 2:8-9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All Have Sinned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By Grace Through Faith</a:t>
            </a:r>
          </a:p>
        </p:txBody>
      </p:sp>
    </p:spTree>
    <p:extLst>
      <p:ext uri="{BB962C8B-B14F-4D97-AF65-F5344CB8AC3E}">
        <p14:creationId xmlns:p14="http://schemas.microsoft.com/office/powerpoint/2010/main" val="21688868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Q9) Ecclesiastes 12:13; Romans 3:20; Matthew 7:21-23; 1 John 2:3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Whole Duty of Man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All Have Sinned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I Never Knew You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Test of Knowing Him</a:t>
            </a:r>
          </a:p>
        </p:txBody>
      </p:sp>
    </p:spTree>
    <p:extLst>
      <p:ext uri="{BB962C8B-B14F-4D97-AF65-F5344CB8AC3E}">
        <p14:creationId xmlns:p14="http://schemas.microsoft.com/office/powerpoint/2010/main" val="3339825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Q10) Hebrews 8:10; Philippians 4:13; Romans 8:3-4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A New Covenant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Philippian Generosity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A New Covenant</a:t>
            </a:r>
          </a:p>
        </p:txBody>
      </p:sp>
    </p:spTree>
    <p:extLst>
      <p:ext uri="{BB962C8B-B14F-4D97-AF65-F5344CB8AC3E}">
        <p14:creationId xmlns:p14="http://schemas.microsoft.com/office/powerpoint/2010/main" val="792754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Q11) 1 John 3:4; Romans 6:14-15; Romans 3:31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Sin and the Child of God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Dead to Sin, Alive to God/ From Slaves of Sin to Slaves of God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Boasting Excluded</a:t>
            </a: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9383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Q12) The Law of God in the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New Testament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2698983"/>
            <a:ext cx="10353762" cy="4025951"/>
          </a:xfrm>
          <a:effectLst/>
        </p:spPr>
        <p:txBody>
          <a:bodyPr anchor="ctr">
            <a:normAutofit fontScale="92500" lnSpcReduction="20000"/>
          </a:bodyPr>
          <a:lstStyle/>
          <a:p>
            <a:r>
              <a:rPr lang="en-US" dirty="0"/>
              <a:t>Matthew 4:10</a:t>
            </a:r>
          </a:p>
          <a:p>
            <a:r>
              <a:rPr lang="en-US" dirty="0"/>
              <a:t>1 John 5:21</a:t>
            </a:r>
          </a:p>
          <a:p>
            <a:r>
              <a:rPr lang="en-US" dirty="0"/>
              <a:t>Acts 17:29</a:t>
            </a:r>
          </a:p>
          <a:p>
            <a:r>
              <a:rPr lang="en-US" dirty="0"/>
              <a:t>1 Timothy 6:1</a:t>
            </a:r>
          </a:p>
          <a:p>
            <a:r>
              <a:rPr lang="en-US" dirty="0"/>
              <a:t>Hebrews 4: 4, 9-10</a:t>
            </a:r>
          </a:p>
          <a:p>
            <a:r>
              <a:rPr lang="en-US" dirty="0"/>
              <a:t>Matthew 19:19</a:t>
            </a:r>
          </a:p>
          <a:p>
            <a:r>
              <a:rPr lang="en-US" dirty="0"/>
              <a:t>Romans 13:9</a:t>
            </a:r>
          </a:p>
          <a:p>
            <a:r>
              <a:rPr lang="en-US" dirty="0"/>
              <a:t>Matthew 19:18</a:t>
            </a:r>
          </a:p>
          <a:p>
            <a:r>
              <a:rPr lang="en-US" dirty="0"/>
              <a:t>Romans 13:9</a:t>
            </a:r>
          </a:p>
          <a:p>
            <a:r>
              <a:rPr lang="en-US" dirty="0"/>
              <a:t>Romans 13:9</a:t>
            </a:r>
          </a:p>
          <a:p>
            <a:r>
              <a:rPr lang="en-US" dirty="0"/>
              <a:t>Romans 7:7</a:t>
            </a:r>
          </a:p>
        </p:txBody>
      </p:sp>
    </p:spTree>
    <p:extLst>
      <p:ext uri="{BB962C8B-B14F-4D97-AF65-F5344CB8AC3E}">
        <p14:creationId xmlns:p14="http://schemas.microsoft.com/office/powerpoint/2010/main" val="1624523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Q12 cont’d) The Law of God in the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Old Testament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3" y="2756987"/>
            <a:ext cx="10353762" cy="4292082"/>
          </a:xfrm>
          <a:effectLst/>
        </p:spPr>
        <p:txBody>
          <a:bodyPr anchor="ctr">
            <a:normAutofit lnSpcReduction="10000"/>
          </a:bodyPr>
          <a:lstStyle/>
          <a:p>
            <a:r>
              <a:rPr lang="en-US" dirty="0"/>
              <a:t>Exodus 20:3</a:t>
            </a:r>
          </a:p>
          <a:p>
            <a:r>
              <a:rPr lang="en-US" dirty="0"/>
              <a:t>Exodus 20:4-6</a:t>
            </a:r>
          </a:p>
          <a:p>
            <a:r>
              <a:rPr lang="en-US" dirty="0"/>
              <a:t>Exodus 20:7</a:t>
            </a:r>
          </a:p>
          <a:p>
            <a:r>
              <a:rPr lang="en-US" dirty="0"/>
              <a:t>Exodus 20:8-11</a:t>
            </a:r>
          </a:p>
          <a:p>
            <a:r>
              <a:rPr lang="en-US" dirty="0"/>
              <a:t>Exodus 20:12</a:t>
            </a:r>
          </a:p>
          <a:p>
            <a:r>
              <a:rPr lang="en-US" dirty="0"/>
              <a:t>Exodus 20: 13</a:t>
            </a:r>
          </a:p>
          <a:p>
            <a:r>
              <a:rPr lang="en-US" dirty="0"/>
              <a:t>Exodus 20:14</a:t>
            </a:r>
          </a:p>
          <a:p>
            <a:r>
              <a:rPr lang="en-US" dirty="0"/>
              <a:t>Exodus 20:15</a:t>
            </a:r>
          </a:p>
          <a:p>
            <a:r>
              <a:rPr lang="en-US" dirty="0"/>
              <a:t>Exodus 20:16</a:t>
            </a:r>
          </a:p>
          <a:p>
            <a:r>
              <a:rPr lang="en-US" dirty="0"/>
              <a:t>Exodus 20:17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021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Q13) Moses’ Law v. God’s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3" y="2565918"/>
            <a:ext cx="10353762" cy="4292082"/>
          </a:xfrm>
          <a:effectLst/>
        </p:spPr>
        <p:txBody>
          <a:bodyPr anchor="ctr">
            <a:normAutofit/>
          </a:bodyPr>
          <a:lstStyle/>
          <a:p>
            <a:r>
              <a:rPr lang="en-US" dirty="0"/>
              <a:t>Galatians 3:16, 19 -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Changeless Promise - Purpose of the Law - Sons and Heirs</a:t>
            </a:r>
            <a:endParaRPr lang="en-US" dirty="0"/>
          </a:p>
          <a:p>
            <a:r>
              <a:rPr lang="en-US" dirty="0"/>
              <a:t>Psalm 111:8 -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Praise to God for His Faithfulness and Justice</a:t>
            </a:r>
            <a:endParaRPr lang="en-US" dirty="0"/>
          </a:p>
          <a:p>
            <a:r>
              <a:rPr lang="en-US" dirty="0"/>
              <a:t>Daniel 9:10-11 -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Daniel’s Prayer for the People</a:t>
            </a:r>
          </a:p>
        </p:txBody>
      </p:sp>
    </p:spTree>
    <p:extLst>
      <p:ext uri="{BB962C8B-B14F-4D97-AF65-F5344CB8AC3E}">
        <p14:creationId xmlns:p14="http://schemas.microsoft.com/office/powerpoint/2010/main" val="33353401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Q13 cont’d) Moses’ Law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v. God’s Law Chart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71FEADF-0D9B-F3CB-E04D-E465D7968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757488"/>
            <a:ext cx="10353675" cy="3908425"/>
          </a:xfrm>
          <a:effectLst/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Called “the law of Moses” – Luke 2:22 -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Jesus Presented in the Temple</a:t>
            </a:r>
            <a:endParaRPr lang="en-US" dirty="0"/>
          </a:p>
          <a:p>
            <a:r>
              <a:rPr lang="en-US" dirty="0"/>
              <a:t>Called “law…contained in ordinances” – Ephesians 2:15 -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Christ Our Peace</a:t>
            </a:r>
            <a:endParaRPr lang="en-US" dirty="0"/>
          </a:p>
          <a:p>
            <a:r>
              <a:rPr lang="en-US" dirty="0"/>
              <a:t>Written by Moses in a book – 2 Chronicles 35:12 -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Josiah Keeps the Passover</a:t>
            </a:r>
            <a:endParaRPr lang="en-US" dirty="0"/>
          </a:p>
          <a:p>
            <a:r>
              <a:rPr lang="en-US" dirty="0"/>
              <a:t>Placed in the side of the Ark – Deuteronomy 31:26 -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Prediction of Israel’s Rebellion</a:t>
            </a:r>
            <a:endParaRPr lang="en-US" dirty="0"/>
          </a:p>
          <a:p>
            <a:pPr algn="l"/>
            <a:r>
              <a:rPr lang="en-US" dirty="0"/>
              <a:t>Ended at the Cross – Ephesians 2:15 –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Christ Our Peace</a:t>
            </a:r>
          </a:p>
          <a:p>
            <a:r>
              <a:rPr lang="en-US" dirty="0"/>
              <a:t>Added because of sin – Galatians 3:19 -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Purpose of the Law</a:t>
            </a:r>
            <a:endParaRPr lang="en-US" dirty="0"/>
          </a:p>
          <a:p>
            <a:r>
              <a:rPr lang="en-US" dirty="0"/>
              <a:t>Contrary to us/Against us – Colossians 2:14 -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Not Legalism but Christ</a:t>
            </a:r>
            <a:endParaRPr lang="en-US" dirty="0"/>
          </a:p>
          <a:p>
            <a:r>
              <a:rPr lang="en-US" dirty="0"/>
              <a:t>Judges no one – Colossians 2:14-16 -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Not Legalism but Christ</a:t>
            </a:r>
            <a:endParaRPr lang="en-US" dirty="0"/>
          </a:p>
          <a:p>
            <a:r>
              <a:rPr lang="en-US" dirty="0"/>
              <a:t>Fleshly – Hebrews 7:16 -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Need for a New Priesthood</a:t>
            </a:r>
            <a:endParaRPr lang="en-US" dirty="0"/>
          </a:p>
          <a:p>
            <a:r>
              <a:rPr lang="en-US" dirty="0"/>
              <a:t>Made nothing perfect – Hebrews 7:19 -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Need for a New Priesthood</a:t>
            </a:r>
          </a:p>
        </p:txBody>
      </p:sp>
    </p:spTree>
    <p:extLst>
      <p:ext uri="{BB962C8B-B14F-4D97-AF65-F5344CB8AC3E}">
        <p14:creationId xmlns:p14="http://schemas.microsoft.com/office/powerpoint/2010/main" val="3112566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Q13 cont’d) Moses’ Law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v. God’s Law Chart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2769304"/>
            <a:ext cx="10353762" cy="4088696"/>
          </a:xfrm>
          <a:effectLst/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Called “the law of the LORD” – Isaiah 5:24 -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Impending Judgment on Excesses</a:t>
            </a:r>
            <a:endParaRPr lang="en-US" dirty="0"/>
          </a:p>
          <a:p>
            <a:r>
              <a:rPr lang="en-US" dirty="0"/>
              <a:t>Called “the royal law” – James 2:8 -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Beware of Personal Favoritism</a:t>
            </a:r>
            <a:endParaRPr lang="en-US" dirty="0"/>
          </a:p>
          <a:p>
            <a:r>
              <a:rPr lang="en-US" dirty="0"/>
              <a:t>Written by God on stone – Exodus 31:18 -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Sabbath Law</a:t>
            </a:r>
            <a:r>
              <a:rPr lang="en-US" dirty="0"/>
              <a:t>; Exodus 32:16 -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Gold Calf</a:t>
            </a:r>
            <a:endParaRPr lang="en-US" dirty="0"/>
          </a:p>
          <a:p>
            <a:r>
              <a:rPr lang="en-US" dirty="0"/>
              <a:t>Placed inside the Ark – Exodus 40:20 -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Tabernacle Erected and Arranged</a:t>
            </a:r>
            <a:endParaRPr lang="en-US" dirty="0"/>
          </a:p>
          <a:p>
            <a:r>
              <a:rPr lang="en-US" dirty="0"/>
              <a:t>Will stand forever – Luke 16:17 -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Law, the Prophets, and the Kingdom</a:t>
            </a:r>
            <a:endParaRPr lang="en-US" dirty="0"/>
          </a:p>
          <a:p>
            <a:r>
              <a:rPr lang="en-US" dirty="0"/>
              <a:t>Points out sin – Romans 7:7 -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Sin’s Advantage in the Law</a:t>
            </a:r>
            <a:r>
              <a:rPr lang="en-US" dirty="0"/>
              <a:t>; Romans 3:20 -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All Have Sinned</a:t>
            </a:r>
            <a:endParaRPr lang="en-US" dirty="0"/>
          </a:p>
          <a:p>
            <a:r>
              <a:rPr lang="en-US" dirty="0"/>
              <a:t>Not burdensome – 1 John 5:3 -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Obedience by Faith</a:t>
            </a:r>
            <a:endParaRPr lang="en-US" dirty="0"/>
          </a:p>
          <a:p>
            <a:r>
              <a:rPr lang="en-US" dirty="0"/>
              <a:t>Judges all People – James 2:10-12 -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Beware of Personal Favoritism</a:t>
            </a:r>
            <a:endParaRPr lang="en-US" dirty="0"/>
          </a:p>
          <a:p>
            <a:r>
              <a:rPr lang="en-US" dirty="0"/>
              <a:t>Spiritual – Romans 7:14 -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Law Cannot Save from Sin</a:t>
            </a:r>
            <a:endParaRPr lang="en-US" dirty="0"/>
          </a:p>
          <a:p>
            <a:r>
              <a:rPr lang="en-US" dirty="0"/>
              <a:t>Perfect – Psalm 19:7 -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Perfect Revelation of the </a:t>
            </a:r>
            <a:r>
              <a:rPr lang="en-US" b="1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889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Q14) Revelation 12:17;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Revelation 14:12; Matthew 15:3,9;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Psalm 119:126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3685076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Woman Persecuted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Proclamations of Three Angels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Defilement Comes from Within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Meditations on the Excellencies of the Word of God - AYIN</a:t>
            </a: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pPr marL="36900" indent="0">
              <a:buNone/>
            </a:pPr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872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Q1) Exodus 31:18; Exodus 32:16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+mj-lt"/>
              </a:rPr>
              <a:t>The Sabbath Law</a:t>
            </a:r>
          </a:p>
          <a:p>
            <a:r>
              <a:rPr lang="en-US" b="1" dirty="0"/>
              <a:t>The Golden Calf</a:t>
            </a:r>
          </a:p>
        </p:txBody>
      </p:sp>
    </p:spTree>
    <p:extLst>
      <p:ext uri="{BB962C8B-B14F-4D97-AF65-F5344CB8AC3E}">
        <p14:creationId xmlns:p14="http://schemas.microsoft.com/office/powerpoint/2010/main" val="1076039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Q15) Do you believe it is essential for a Christian to obey the Ten Commandments?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dirty="0"/>
              <a:t>Yes.</a:t>
            </a:r>
          </a:p>
          <a:p>
            <a:r>
              <a:rPr lang="en-US" dirty="0"/>
              <a:t>No.</a:t>
            </a:r>
          </a:p>
          <a:p>
            <a:r>
              <a:rPr lang="en-US" dirty="0"/>
              <a:t>It depends.</a:t>
            </a:r>
          </a:p>
        </p:txBody>
      </p:sp>
    </p:spTree>
    <p:extLst>
      <p:ext uri="{BB962C8B-B14F-4D97-AF65-F5344CB8AC3E}">
        <p14:creationId xmlns:p14="http://schemas.microsoft.com/office/powerpoint/2010/main" val="2756045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YOUR QUERSTIONS ANSWERED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dirty="0"/>
              <a:t>Q1 - Hebrews 8:8, Rom 8:3-4</a:t>
            </a:r>
          </a:p>
          <a:p>
            <a:r>
              <a:rPr lang="en-US" dirty="0"/>
              <a:t>Q2 – Gal 3:13, Rom 6:23, Hebrews 2:9</a:t>
            </a:r>
          </a:p>
          <a:p>
            <a:r>
              <a:rPr lang="en-US" dirty="0"/>
              <a:t>Q3 – 1 Col 2:14-17, Eph 2:15, Gal 3:16,19, Rom 7:7,12</a:t>
            </a:r>
          </a:p>
          <a:p>
            <a:r>
              <a:rPr lang="en-US" dirty="0"/>
              <a:t>Q4 - Rom 13:10, Matt 22:37-40, Ps 40:8, John 14:15, 1 John 5:3, 1 John 2:4</a:t>
            </a:r>
          </a:p>
        </p:txBody>
      </p:sp>
    </p:spTree>
    <p:extLst>
      <p:ext uri="{BB962C8B-B14F-4D97-AF65-F5344CB8AC3E}">
        <p14:creationId xmlns:p14="http://schemas.microsoft.com/office/powerpoint/2010/main" val="41293874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YOUR QUERSTIONS ANSWERED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dirty="0"/>
              <a:t>Q5 – 2 Cor 3:7, 2 Cor 3:3-9, Heb 8:10</a:t>
            </a:r>
          </a:p>
          <a:p>
            <a:r>
              <a:rPr lang="en-US" dirty="0"/>
              <a:t>Q6 – Rom 10:4, James 5:11 </a:t>
            </a:r>
          </a:p>
          <a:p>
            <a:r>
              <a:rPr lang="en-US" dirty="0"/>
              <a:t>Q7 – Rom 8:7-9</a:t>
            </a:r>
          </a:p>
          <a:p>
            <a:r>
              <a:rPr lang="en-US" dirty="0"/>
              <a:t>Q8 – 2 Tim 1:9, Gen 6:8, Ex 33:17, </a:t>
            </a:r>
            <a:r>
              <a:rPr lang="en-US" dirty="0" err="1"/>
              <a:t>Jer</a:t>
            </a:r>
            <a:r>
              <a:rPr lang="en-US" dirty="0"/>
              <a:t> 31:2, Heb Ch. 11, Acts 4:10; 2 Tim 1:9</a:t>
            </a:r>
          </a:p>
          <a:p>
            <a:r>
              <a:rPr lang="en-US" dirty="0"/>
              <a:t>Q9 – Prov 14:12, Prov 28:26</a:t>
            </a:r>
          </a:p>
        </p:txBody>
      </p:sp>
    </p:spTree>
    <p:extLst>
      <p:ext uri="{BB962C8B-B14F-4D97-AF65-F5344CB8AC3E}">
        <p14:creationId xmlns:p14="http://schemas.microsoft.com/office/powerpoint/2010/main" val="3984374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Q2) 1 John 3:4; Psalm 19:7; Ecclesiastes 12:13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Sin and the Child of God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Perfect Revelation of the </a:t>
            </a:r>
            <a:r>
              <a:rPr lang="en-US" b="1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r>
              <a:rPr lang="en-US" b="1" cap="small" dirty="0">
                <a:solidFill>
                  <a:srgbClr val="000000"/>
                </a:solidFill>
                <a:effectLst/>
                <a:latin typeface="system-ui"/>
              </a:rPr>
              <a:t> - </a:t>
            </a:r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To the Chief Musician. A Psalm of David.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Whole Duty of Man</a:t>
            </a:r>
          </a:p>
          <a:p>
            <a:pPr algn="l"/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pPr algn="l"/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366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Q3) Proverbs 29:18; Proverbs 3:1,2; Romans 3:20; Romans 7:7-9; James 1:23-25; Deuteronomy 6:24; Psalm 119:117-118; 1 John 2:3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3" y="3812442"/>
            <a:ext cx="10353762" cy="3045558"/>
          </a:xfrm>
          <a:effectLst/>
        </p:spPr>
        <p:txBody>
          <a:bodyPr anchor="ctr">
            <a:normAutofit fontScale="92500" lnSpcReduction="20000"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Happy Is He Who Keeps the Law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Guidance for the Young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All Have Sinned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Sin’s Advantage in the Law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Doers—Not Hearers Only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Caution Against Disobedience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Meditations on the Excellencies of the Word of God – SAMEK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Test of Knowing Him</a:t>
            </a: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128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Q4) James 2:12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3812442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Beware of Personal Favoritism</a:t>
            </a:r>
          </a:p>
          <a:p>
            <a:pPr algn="l"/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728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Q5) Luke 16:17;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Psalm 89:34; Psalm 111:7,8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Law, the Prophets, and the Kingdom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Remembering the Covenant with David, and Sorrow for Lost Blessings - A Contemplation of Ethan the </a:t>
            </a:r>
            <a:r>
              <a:rPr lang="en-US" b="1" i="0" dirty="0" err="1">
                <a:solidFill>
                  <a:srgbClr val="000000"/>
                </a:solidFill>
                <a:effectLst/>
                <a:latin typeface="system-ui"/>
              </a:rPr>
              <a:t>Ezrahite</a:t>
            </a:r>
            <a:endParaRPr lang="en-US" b="1" dirty="0">
              <a:solidFill>
                <a:srgbClr val="000000"/>
              </a:solidFill>
              <a:effectLst/>
              <a:latin typeface="system-ui"/>
            </a:endParaRP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Praise to God for His Faithfulness and Justice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305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Q5 </a:t>
            </a:r>
            <a:r>
              <a:rPr lang="en-US" dirty="0">
                <a:solidFill>
                  <a:srgbClr val="FFFFFF"/>
                </a:solidFill>
              </a:rPr>
              <a:t>cont’d</a:t>
            </a:r>
            <a:r>
              <a:rPr lang="en-US" sz="4800" dirty="0">
                <a:solidFill>
                  <a:srgbClr val="FFFFFF"/>
                </a:solidFill>
              </a:rPr>
              <a:t>) God Is…The Law Is…Chart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626" y="4435704"/>
            <a:ext cx="11000096" cy="3045558"/>
          </a:xfrm>
          <a:effectLst/>
        </p:spPr>
        <p:txBody>
          <a:bodyPr anchor="ctr">
            <a:normAutofit fontScale="25000" lnSpcReduction="20000"/>
          </a:bodyPr>
          <a:lstStyle/>
          <a:p>
            <a:r>
              <a:rPr lang="en-US" sz="5500" dirty="0"/>
              <a:t>Good – Luke 18:19 -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 Jesus Counsels the Rich Young Ruler</a:t>
            </a:r>
            <a:r>
              <a:rPr lang="en-US" sz="5500" dirty="0"/>
              <a:t> …1 Timothy 1:8-11 -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No Other Doctrine</a:t>
            </a:r>
          </a:p>
          <a:p>
            <a:r>
              <a:rPr lang="en-US" sz="5500" dirty="0">
                <a:solidFill>
                  <a:srgbClr val="000000"/>
                </a:solidFill>
                <a:effectLst/>
              </a:rPr>
              <a:t>Holy – Isaiah 5:16 -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Impending Judgment on Excesses…</a:t>
            </a:r>
            <a:r>
              <a:rPr lang="en-US" sz="5500" i="0" dirty="0">
                <a:solidFill>
                  <a:srgbClr val="000000"/>
                </a:solidFill>
                <a:effectLst/>
              </a:rPr>
              <a:t>Romans 7:12 -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Sin’s Advantage in the Law</a:t>
            </a:r>
          </a:p>
          <a:p>
            <a:pPr algn="l"/>
            <a:r>
              <a:rPr lang="en-US" sz="5500" dirty="0">
                <a:solidFill>
                  <a:srgbClr val="000000"/>
                </a:solidFill>
                <a:effectLst/>
              </a:rPr>
              <a:t>Perfect – Matthew 5:48 -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Love Your Enemies…</a:t>
            </a:r>
            <a:r>
              <a:rPr lang="en-US" sz="5500" i="0" dirty="0">
                <a:solidFill>
                  <a:srgbClr val="000000"/>
                </a:solidFill>
                <a:effectLst/>
              </a:rPr>
              <a:t>Psalm 19:7 </a:t>
            </a:r>
            <a:r>
              <a:rPr lang="en-US" sz="5500" b="1" i="0" dirty="0">
                <a:solidFill>
                  <a:srgbClr val="000000"/>
                </a:solidFill>
                <a:effectLst/>
              </a:rPr>
              <a:t>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The Perfect Revelation of the </a:t>
            </a:r>
            <a:r>
              <a:rPr lang="en-US" sz="5500" b="1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endParaRPr lang="en-US" sz="5500" b="1" i="0" dirty="0">
              <a:solidFill>
                <a:srgbClr val="000000"/>
              </a:solidFill>
              <a:effectLst/>
              <a:latin typeface="system-ui"/>
            </a:endParaRPr>
          </a:p>
          <a:p>
            <a:r>
              <a:rPr lang="en-US" sz="5500" i="0" dirty="0">
                <a:solidFill>
                  <a:srgbClr val="000000"/>
                </a:solidFill>
                <a:effectLst/>
              </a:rPr>
              <a:t>Pure - 1 John 3:2,3 -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The Command to Love…</a:t>
            </a:r>
            <a:r>
              <a:rPr lang="en-US" sz="5500" i="0" dirty="0">
                <a:solidFill>
                  <a:srgbClr val="000000"/>
                </a:solidFill>
                <a:effectLst/>
              </a:rPr>
              <a:t>Psalm 19:8 -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The Perfect Revelation of the </a:t>
            </a:r>
            <a:r>
              <a:rPr lang="en-US" sz="5500" b="1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endParaRPr lang="en-US" sz="5500" i="0" dirty="0">
              <a:solidFill>
                <a:srgbClr val="000000"/>
              </a:solidFill>
              <a:effectLst/>
            </a:endParaRPr>
          </a:p>
          <a:p>
            <a:r>
              <a:rPr lang="en-US" sz="5500" i="0" dirty="0">
                <a:solidFill>
                  <a:srgbClr val="000000"/>
                </a:solidFill>
                <a:effectLst/>
              </a:rPr>
              <a:t>Just - Deuteronomy 32:4 -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The Song of Moses…</a:t>
            </a:r>
            <a:r>
              <a:rPr lang="en-US" sz="5500" i="0" dirty="0">
                <a:solidFill>
                  <a:srgbClr val="000000"/>
                </a:solidFill>
                <a:effectLst/>
              </a:rPr>
              <a:t>Romans 7:12 -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Sin’s Advantage in the Law</a:t>
            </a:r>
          </a:p>
          <a:p>
            <a:r>
              <a:rPr lang="en-US" sz="5500" i="0" dirty="0">
                <a:solidFill>
                  <a:srgbClr val="000000"/>
                </a:solidFill>
                <a:effectLst/>
              </a:rPr>
              <a:t>True – John 3:33 -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John the Baptist Exalts Christ</a:t>
            </a:r>
            <a:r>
              <a:rPr lang="en-US" sz="5500" i="0" dirty="0">
                <a:solidFill>
                  <a:srgbClr val="000000"/>
                </a:solidFill>
                <a:effectLst/>
              </a:rPr>
              <a:t>…Psalm 19:9 -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The Perfect Revelation of the </a:t>
            </a:r>
            <a:r>
              <a:rPr lang="en-US" sz="5500" b="1" i="0" cap="small" dirty="0">
                <a:solidFill>
                  <a:srgbClr val="000000"/>
                </a:solidFill>
                <a:effectLst/>
                <a:latin typeface="system-ui"/>
              </a:rPr>
              <a:t>Lord</a:t>
            </a:r>
            <a:endParaRPr lang="en-US" sz="5500" b="1" i="0" dirty="0">
              <a:solidFill>
                <a:srgbClr val="000000"/>
              </a:solidFill>
              <a:effectLst/>
              <a:latin typeface="system-ui"/>
            </a:endParaRPr>
          </a:p>
          <a:p>
            <a:r>
              <a:rPr lang="en-US" sz="5500" i="0" dirty="0">
                <a:solidFill>
                  <a:srgbClr val="000000"/>
                </a:solidFill>
                <a:effectLst/>
              </a:rPr>
              <a:t>Spiritual – 1 Corinthians 10:4 -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Old Testament Examples…</a:t>
            </a:r>
            <a:r>
              <a:rPr lang="en-US" sz="5500" i="0" dirty="0">
                <a:solidFill>
                  <a:srgbClr val="000000"/>
                </a:solidFill>
                <a:effectLst/>
              </a:rPr>
              <a:t>Romans 7:14 -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Law Cannot Save from Sin</a:t>
            </a:r>
          </a:p>
          <a:p>
            <a:r>
              <a:rPr lang="en-US" sz="5500" i="0" dirty="0">
                <a:solidFill>
                  <a:srgbClr val="000000"/>
                </a:solidFill>
                <a:effectLst/>
              </a:rPr>
              <a:t>Righteousness – Jeremiah 23:6 -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The Branch of Righteousness</a:t>
            </a:r>
            <a:r>
              <a:rPr lang="en-US" sz="5500" i="0" dirty="0">
                <a:solidFill>
                  <a:srgbClr val="000000"/>
                </a:solidFill>
                <a:effectLst/>
              </a:rPr>
              <a:t>…Psalm 119:172 -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Meditations on the Excellencies of the Word of God – TAV </a:t>
            </a:r>
          </a:p>
          <a:p>
            <a:r>
              <a:rPr lang="en-US" sz="5500" dirty="0">
                <a:solidFill>
                  <a:srgbClr val="000000"/>
                </a:solidFill>
                <a:effectLst/>
              </a:rPr>
              <a:t>Faithfulness – 1 Corinthians 1:9 -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Spiritual Gifts at Corinth…</a:t>
            </a:r>
            <a:r>
              <a:rPr lang="en-US" sz="5500" i="0" dirty="0">
                <a:solidFill>
                  <a:srgbClr val="000000"/>
                </a:solidFill>
                <a:effectLst/>
              </a:rPr>
              <a:t>Psalm 199:86 -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Meditations on the Excellencies of the Word of God – KAPH</a:t>
            </a:r>
          </a:p>
          <a:p>
            <a:r>
              <a:rPr lang="en-US" sz="5500" i="0" dirty="0">
                <a:solidFill>
                  <a:srgbClr val="000000"/>
                </a:solidFill>
                <a:effectLst/>
              </a:rPr>
              <a:t>Love – 1 John 4:8 -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Knowing God Through Love…</a:t>
            </a:r>
            <a:r>
              <a:rPr lang="en-US" sz="5500" i="0" dirty="0">
                <a:solidFill>
                  <a:srgbClr val="000000"/>
                </a:solidFill>
                <a:effectLst/>
              </a:rPr>
              <a:t>Romans 13:10 -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Love Your Neighbor</a:t>
            </a:r>
          </a:p>
          <a:p>
            <a:r>
              <a:rPr lang="en-US" sz="5500" dirty="0">
                <a:solidFill>
                  <a:srgbClr val="000000"/>
                </a:solidFill>
                <a:effectLst/>
              </a:rPr>
              <a:t>Unchangeable – James 1:17 -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Loving God Under Trials</a:t>
            </a:r>
            <a:r>
              <a:rPr lang="en-US" sz="5500" i="0" dirty="0">
                <a:solidFill>
                  <a:srgbClr val="000000"/>
                </a:solidFill>
                <a:effectLst/>
              </a:rPr>
              <a:t>…Matthew 5:18 -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Christ Fulfills the Law</a:t>
            </a:r>
          </a:p>
          <a:p>
            <a:r>
              <a:rPr lang="en-US" sz="5500" dirty="0">
                <a:solidFill>
                  <a:srgbClr val="000000"/>
                </a:solidFill>
                <a:effectLst/>
              </a:rPr>
              <a:t>Everlasting – Genesis 21;33 -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A Covenant with Abimelech</a:t>
            </a:r>
            <a:r>
              <a:rPr lang="en-US" sz="5500" i="0" dirty="0">
                <a:solidFill>
                  <a:srgbClr val="000000"/>
                </a:solidFill>
                <a:effectLst/>
              </a:rPr>
              <a:t>…Psalm 111:7,8 - </a:t>
            </a:r>
            <a:r>
              <a:rPr lang="en-US" sz="5500" b="1" i="0" dirty="0">
                <a:solidFill>
                  <a:srgbClr val="000000"/>
                </a:solidFill>
                <a:effectLst/>
                <a:latin typeface="system-ui"/>
              </a:rPr>
              <a:t>Praise to God for His Faithfulness and Justice</a:t>
            </a:r>
          </a:p>
          <a:p>
            <a:pPr marL="36900" indent="0">
              <a:buNone/>
            </a:pPr>
            <a:endParaRPr lang="en-US" i="0" dirty="0">
              <a:solidFill>
                <a:srgbClr val="000000"/>
              </a:solidFill>
              <a:effectLst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i="0" dirty="0">
              <a:solidFill>
                <a:srgbClr val="000000"/>
              </a:solidFill>
              <a:effectLst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i="0" dirty="0">
              <a:solidFill>
                <a:srgbClr val="000000"/>
              </a:solidFill>
              <a:effectLst/>
            </a:endParaRPr>
          </a:p>
          <a:p>
            <a:endParaRPr lang="en-US" i="0" dirty="0">
              <a:solidFill>
                <a:srgbClr val="000000"/>
              </a:solidFill>
              <a:effectLst/>
            </a:endParaRPr>
          </a:p>
          <a:p>
            <a:endParaRPr lang="en-US" i="0" dirty="0">
              <a:solidFill>
                <a:srgbClr val="000000"/>
              </a:solidFill>
              <a:effectLst/>
            </a:endParaRPr>
          </a:p>
          <a:p>
            <a:endParaRPr lang="en-US" i="0" dirty="0">
              <a:solidFill>
                <a:srgbClr val="000000"/>
              </a:solidFill>
              <a:effectLst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i="0" dirty="0">
              <a:solidFill>
                <a:srgbClr val="000000"/>
              </a:solidFill>
              <a:effectLst/>
            </a:endParaRPr>
          </a:p>
          <a:p>
            <a:endParaRPr lang="en-US" i="0" dirty="0">
              <a:solidFill>
                <a:srgbClr val="000000"/>
              </a:solidFill>
              <a:effectLst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b="1" i="0" dirty="0">
              <a:solidFill>
                <a:srgbClr val="000000"/>
              </a:solidFill>
              <a:effectLst/>
              <a:latin typeface="system-ui"/>
            </a:endParaRPr>
          </a:p>
          <a:p>
            <a:endParaRPr lang="en-US" i="0" dirty="0">
              <a:solidFill>
                <a:srgbClr val="000000"/>
              </a:solidFill>
              <a:effectLst/>
            </a:endParaRPr>
          </a:p>
          <a:p>
            <a:endParaRPr lang="en-US" i="0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276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Q6) Matthew 5:17-18; Isaiah 42:21; Matthew 5:21-22; 1 John 3:15; Matthew 5:27-28; John 14:15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Christ Fulfills the Law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Israel’s Obstinate Disobedience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Murder Begins in the Heart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Imperative of Love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Adultery in the Heart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The Answered Prayer</a:t>
            </a:r>
          </a:p>
        </p:txBody>
      </p:sp>
    </p:spTree>
    <p:extLst>
      <p:ext uri="{BB962C8B-B14F-4D97-AF65-F5344CB8AC3E}">
        <p14:creationId xmlns:p14="http://schemas.microsoft.com/office/powerpoint/2010/main" val="1930677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FFEC1-E5E4-2596-1EFC-D95D89EE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Q7) Romans 6:23; Isaiah 13:9;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James 2:10; James 4:17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4C7CB-1F11-D59A-FB54-D73285DA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070927"/>
            <a:ext cx="10353762" cy="3045558"/>
          </a:xfrm>
          <a:effectLst/>
        </p:spPr>
        <p:txBody>
          <a:bodyPr anchor="ctr">
            <a:norm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From Slaves of Sin to Slaves of God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Proclamation Against Babylon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Beware of Personal Favoritism</a:t>
            </a:r>
          </a:p>
          <a:p>
            <a:r>
              <a:rPr lang="en-US" b="1" i="0" dirty="0">
                <a:solidFill>
                  <a:srgbClr val="000000"/>
                </a:solidFill>
                <a:effectLst/>
                <a:latin typeface="system-ui"/>
              </a:rPr>
              <a:t>Do Not Boast About Tomorrow</a:t>
            </a:r>
          </a:p>
        </p:txBody>
      </p:sp>
    </p:spTree>
    <p:extLst>
      <p:ext uri="{BB962C8B-B14F-4D97-AF65-F5344CB8AC3E}">
        <p14:creationId xmlns:p14="http://schemas.microsoft.com/office/powerpoint/2010/main" val="255835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AnalogousFromLightSeedRightStep">
      <a:dk1>
        <a:srgbClr val="000000"/>
      </a:dk1>
      <a:lt1>
        <a:srgbClr val="FFFFFF"/>
      </a:lt1>
      <a:dk2>
        <a:srgbClr val="243141"/>
      </a:dk2>
      <a:lt2>
        <a:srgbClr val="E2E3E8"/>
      </a:lt2>
      <a:accent1>
        <a:srgbClr val="AAA180"/>
      </a:accent1>
      <a:accent2>
        <a:srgbClr val="9CA671"/>
      </a:accent2>
      <a:accent3>
        <a:srgbClr val="8FA880"/>
      </a:accent3>
      <a:accent4>
        <a:srgbClr val="76AD78"/>
      </a:accent4>
      <a:accent5>
        <a:srgbClr val="81AB94"/>
      </a:accent5>
      <a:accent6>
        <a:srgbClr val="74AAA2"/>
      </a:accent6>
      <a:hlink>
        <a:srgbClr val="6978AE"/>
      </a:hlink>
      <a:folHlink>
        <a:srgbClr val="7F7F7F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3180</TotalTime>
  <Words>1192</Words>
  <Application>Microsoft Macintosh PowerPoint</Application>
  <PresentationFormat>Widescreen</PresentationFormat>
  <Paragraphs>156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system-ui</vt:lpstr>
      <vt:lpstr>Calisto MT</vt:lpstr>
      <vt:lpstr>Wingdings 2</vt:lpstr>
      <vt:lpstr>SlateVTI</vt:lpstr>
      <vt:lpstr>WRITTEN IN STONE</vt:lpstr>
      <vt:lpstr>Q1) Exodus 31:18; Exodus 32:16</vt:lpstr>
      <vt:lpstr>Q2) 1 John 3:4; Psalm 19:7; Ecclesiastes 12:13</vt:lpstr>
      <vt:lpstr>Q3) Proverbs 29:18; Proverbs 3:1,2; Romans 3:20; Romans 7:7-9; James 1:23-25; Deuteronomy 6:24; Psalm 119:117-118; 1 John 2:3</vt:lpstr>
      <vt:lpstr>Q4) James 2:12</vt:lpstr>
      <vt:lpstr>Q5) Luke 16:17;  Psalm 89:34; Psalm 111:7,8</vt:lpstr>
      <vt:lpstr>Q5 cont’d) God Is…The Law Is…Chart</vt:lpstr>
      <vt:lpstr>Q6) Matthew 5:17-18; Isaiah 42:21; Matthew 5:21-22; 1 John 3:15; Matthew 5:27-28; John 14:15</vt:lpstr>
      <vt:lpstr>Q7) Romans 6:23; Isaiah 13:9;  James 2:10; James 4:17</vt:lpstr>
      <vt:lpstr>Q8) Romans 3:20; Ephesians 2:8-9</vt:lpstr>
      <vt:lpstr>Q9) Ecclesiastes 12:13; Romans 3:20; Matthew 7:21-23; 1 John 2:3</vt:lpstr>
      <vt:lpstr>Q10) Hebrews 8:10; Philippians 4:13; Romans 8:3-4</vt:lpstr>
      <vt:lpstr>Q11) 1 John 3:4; Romans 6:14-15; Romans 3:31</vt:lpstr>
      <vt:lpstr>Q12) The Law of God in the  New Testament</vt:lpstr>
      <vt:lpstr>Q12 cont’d) The Law of God in the  Old Testament</vt:lpstr>
      <vt:lpstr>Q13) Moses’ Law v. God’s Law</vt:lpstr>
      <vt:lpstr>Q13 cont’d) Moses’ Law  v. God’s Law Chart</vt:lpstr>
      <vt:lpstr>Q13 cont’d) Moses’ Law  v. God’s Law Chart</vt:lpstr>
      <vt:lpstr>Q14) Revelation 12:17;  Revelation 14:12; Matthew 15:3,9;  Psalm 119:126 </vt:lpstr>
      <vt:lpstr>Q15) Do you believe it is essential for a Christian to obey the Ten Commandments?</vt:lpstr>
      <vt:lpstr>YOUR QUERSTIONS ANSWERED</vt:lpstr>
      <vt:lpstr>YOUR QUERSTIONS ANSWERED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WRITTEN IN STONE</dc:title>
  <dc:creator>Rebekah Cassell</dc:creator>
  <cp:lastModifiedBy>Rebekah Cassell</cp:lastModifiedBy>
  <cp:revision>3</cp:revision>
  <dcterms:created xsi:type="dcterms:W3CDTF">2025-01-30T22:09:12Z</dcterms:created>
  <dcterms:modified xsi:type="dcterms:W3CDTF">2025-02-02T03:09:40Z</dcterms:modified>
</cp:coreProperties>
</file>