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3" r:id="rId5"/>
    <p:sldId id="260" r:id="rId6"/>
    <p:sldId id="286" r:id="rId7"/>
    <p:sldId id="261" r:id="rId8"/>
    <p:sldId id="262" r:id="rId9"/>
    <p:sldId id="263" r:id="rId10"/>
    <p:sldId id="279" r:id="rId11"/>
    <p:sldId id="276" r:id="rId12"/>
    <p:sldId id="287" r:id="rId13"/>
    <p:sldId id="280" r:id="rId14"/>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94" autoAdjust="0"/>
  </p:normalViewPr>
  <p:slideViewPr>
    <p:cSldViewPr snapToGrid="0">
      <p:cViewPr varScale="1">
        <p:scale>
          <a:sx n="111" d="100"/>
          <a:sy n="111" d="100"/>
        </p:scale>
        <p:origin x="59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r>
              <a:rPr lang="nl-NL"/>
              <a:t>VFW Post 4676 ACP Briefing 2023</a:t>
            </a:r>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EF1077DB-935E-4A0A-947A-D283B9F9F452}" type="datetimeFigureOut">
              <a:rPr lang="en-US" smtClean="0"/>
              <a:t>8/9/2023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r>
              <a:rPr lang="nl-NL" noProof="0"/>
              <a:t>VFW Post 4676 ACP Briefing 2023</a:t>
            </a:r>
            <a:endParaRPr lang="en-US" noProof="0"/>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8/9/2023</a:t>
            </a:fld>
            <a:endParaRPr lang="en-US" noProof="0"/>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
        <p:nvSpPr>
          <p:cNvPr id="5" name="Header Placeholder 4">
            <a:extLst>
              <a:ext uri="{FF2B5EF4-FFF2-40B4-BE49-F238E27FC236}">
                <a16:creationId xmlns:a16="http://schemas.microsoft.com/office/drawing/2014/main" id="{F3F497C7-2C26-27D2-1CCC-B47DF918E0BD}"/>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
        <p:nvSpPr>
          <p:cNvPr id="5" name="Header Placeholder 4">
            <a:extLst>
              <a:ext uri="{FF2B5EF4-FFF2-40B4-BE49-F238E27FC236}">
                <a16:creationId xmlns:a16="http://schemas.microsoft.com/office/drawing/2014/main" id="{D3137E85-6BD6-F3B8-6DB0-9A72DE43EBE9}"/>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
        <p:nvSpPr>
          <p:cNvPr id="5" name="Header Placeholder 4">
            <a:extLst>
              <a:ext uri="{FF2B5EF4-FFF2-40B4-BE49-F238E27FC236}">
                <a16:creationId xmlns:a16="http://schemas.microsoft.com/office/drawing/2014/main" id="{03A8A664-17BA-08EF-9D44-8A359794D506}"/>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
        <p:nvSpPr>
          <p:cNvPr id="5" name="Header Placeholder 4">
            <a:extLst>
              <a:ext uri="{FF2B5EF4-FFF2-40B4-BE49-F238E27FC236}">
                <a16:creationId xmlns:a16="http://schemas.microsoft.com/office/drawing/2014/main" id="{8EB831F1-06BF-17B8-88A9-223F8A82777B}"/>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7027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
        <p:nvSpPr>
          <p:cNvPr id="5" name="Header Placeholder 4">
            <a:extLst>
              <a:ext uri="{FF2B5EF4-FFF2-40B4-BE49-F238E27FC236}">
                <a16:creationId xmlns:a16="http://schemas.microsoft.com/office/drawing/2014/main" id="{4A7A1A2B-8382-79D8-93DB-BF3255DEB110}"/>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355304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
        <p:nvSpPr>
          <p:cNvPr id="5" name="Header Placeholder 4">
            <a:extLst>
              <a:ext uri="{FF2B5EF4-FFF2-40B4-BE49-F238E27FC236}">
                <a16:creationId xmlns:a16="http://schemas.microsoft.com/office/drawing/2014/main" id="{39082A56-3629-E331-949D-04A0A373B6C3}"/>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373140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
        <p:nvSpPr>
          <p:cNvPr id="5" name="Header Placeholder 4">
            <a:extLst>
              <a:ext uri="{FF2B5EF4-FFF2-40B4-BE49-F238E27FC236}">
                <a16:creationId xmlns:a16="http://schemas.microsoft.com/office/drawing/2014/main" id="{6D6176C9-D83C-85E9-77DB-0A5399545AFA}"/>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138724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
        <p:nvSpPr>
          <p:cNvPr id="5" name="Header Placeholder 4">
            <a:extLst>
              <a:ext uri="{FF2B5EF4-FFF2-40B4-BE49-F238E27FC236}">
                <a16:creationId xmlns:a16="http://schemas.microsoft.com/office/drawing/2014/main" id="{86FC3A71-3A34-BCE6-72A2-D374F993D01D}"/>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161241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10</a:t>
            </a:fld>
            <a:endParaRPr lang="en-US"/>
          </a:p>
        </p:txBody>
      </p:sp>
      <p:sp>
        <p:nvSpPr>
          <p:cNvPr id="5" name="Header Placeholder 4">
            <a:extLst>
              <a:ext uri="{FF2B5EF4-FFF2-40B4-BE49-F238E27FC236}">
                <a16:creationId xmlns:a16="http://schemas.microsoft.com/office/drawing/2014/main" id="{57883D4B-D468-40A6-FE18-CC65889CCDA7}"/>
              </a:ext>
            </a:extLst>
          </p:cNvPr>
          <p:cNvSpPr>
            <a:spLocks noGrp="1"/>
          </p:cNvSpPr>
          <p:nvPr>
            <p:ph type="hdr" sz="quarter"/>
          </p:nvPr>
        </p:nvSpPr>
        <p:spPr/>
        <p:txBody>
          <a:bodyPr/>
          <a:lstStyle/>
          <a:p>
            <a:r>
              <a:rPr lang="nl-NL" noProof="0"/>
              <a:t>VFW Post 4676 ACP Briefing 2023</a:t>
            </a:r>
            <a:endParaRPr lang="en-US" noProof="0"/>
          </a:p>
        </p:txBody>
      </p:sp>
    </p:spTree>
    <p:extLst>
      <p:ext uri="{BB962C8B-B14F-4D97-AF65-F5344CB8AC3E}">
        <p14:creationId xmlns:p14="http://schemas.microsoft.com/office/powerpoint/2010/main" val="20676220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transition spd="slow">
    <p:wipe/>
  </p:transition>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6.jfi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noRot="1" noMove="1" noResize="1" noEditPoints="1" noAdjustHandles="1" noChangeArrowheads="1" noChangeShapeType="1"/>
          </p:cNvSpPr>
          <p:nvPr>
            <p:ph type="title"/>
          </p:nvPr>
        </p:nvSpPr>
        <p:spPr>
          <a:xfrm>
            <a:off x="0" y="2518007"/>
            <a:ext cx="4617770" cy="1448922"/>
          </a:xfrm>
        </p:spPr>
        <p:txBody>
          <a:bodyPr anchor="b">
            <a:normAutofit fontScale="90000"/>
          </a:bodyPr>
          <a:lstStyle/>
          <a:p>
            <a:pPr algn="ctr">
              <a:lnSpc>
                <a:spcPct val="100000"/>
              </a:lnSpc>
              <a:spcBef>
                <a:spcPts val="0"/>
              </a:spcBef>
            </a:pPr>
            <a:r>
              <a:rPr lang="en-US" dirty="0"/>
              <a:t>                    	AFFORDABLE </a:t>
            </a:r>
            <a:br>
              <a:rPr lang="en-US" dirty="0"/>
            </a:br>
            <a:r>
              <a:rPr lang="en-US" dirty="0"/>
              <a:t>		     CONNECTIVITY </a:t>
            </a:r>
            <a:br>
              <a:rPr lang="en-US" dirty="0"/>
            </a:br>
            <a:r>
              <a:rPr lang="en-US" dirty="0"/>
              <a:t>	          PROGRAM</a:t>
            </a:r>
            <a:endParaRPr lang="en-US" sz="1700" b="0" dirty="0">
              <a:latin typeface="Gautami"/>
              <a:cs typeface="Gautami"/>
            </a:endParaRPr>
          </a:p>
        </p:txBody>
      </p:sp>
      <p:sp>
        <p:nvSpPr>
          <p:cNvPr id="15" name="Slide Number Placeholder 4">
            <a:extLst>
              <a:ext uri="{FF2B5EF4-FFF2-40B4-BE49-F238E27FC236}">
                <a16:creationId xmlns:a16="http://schemas.microsoft.com/office/drawing/2014/main" id="{5B658E61-CD03-8662-ED84-CC789610E194}"/>
              </a:ext>
            </a:extLst>
          </p:cNvPr>
          <p:cNvSpPr>
            <a:spLocks noGrp="1"/>
          </p:cNvSpPr>
          <p:nvPr>
            <p:ph type="sldNum" sz="quarter" idx="11"/>
          </p:nvPr>
        </p:nvSpPr>
        <p:spPr>
          <a:xfrm>
            <a:off x="11691811" y="6376938"/>
            <a:ext cx="384232" cy="383399"/>
          </a:xfrm>
        </p:spPr>
        <p:txBody>
          <a:bodyPr/>
          <a:lstStyle/>
          <a:p>
            <a:pPr algn="ctr">
              <a:spcAft>
                <a:spcPts val="600"/>
              </a:spcAft>
            </a:pPr>
            <a:r>
              <a:rPr lang="en-US" noProof="0" dirty="0"/>
              <a:t>1</a:t>
            </a:r>
          </a:p>
        </p:txBody>
      </p:sp>
      <p:sp>
        <p:nvSpPr>
          <p:cNvPr id="12" name="TextBox 11">
            <a:extLst>
              <a:ext uri="{FF2B5EF4-FFF2-40B4-BE49-F238E27FC236}">
                <a16:creationId xmlns:a16="http://schemas.microsoft.com/office/drawing/2014/main" id="{781A7BD9-C88E-F1A8-3642-8D44335227F8}"/>
              </a:ext>
            </a:extLst>
          </p:cNvPr>
          <p:cNvSpPr txBox="1"/>
          <p:nvPr/>
        </p:nvSpPr>
        <p:spPr>
          <a:xfrm>
            <a:off x="196054" y="2920037"/>
            <a:ext cx="1646605" cy="1015663"/>
          </a:xfrm>
          <a:prstGeom prst="rect">
            <a:avLst/>
          </a:prstGeom>
          <a:noFill/>
        </p:spPr>
        <p:txBody>
          <a:bodyPr wrap="none" rtlCol="0">
            <a:spAutoFit/>
          </a:bodyPr>
          <a:lstStyle/>
          <a:p>
            <a:r>
              <a:rPr lang="en-US" sz="6000" dirty="0">
                <a:latin typeface="Aharoni" panose="020B0604020202020204" pitchFamily="2" charset="-79"/>
                <a:cs typeface="Aharoni" panose="020B0604020202020204" pitchFamily="2" charset="-79"/>
              </a:rPr>
              <a:t>ACP</a:t>
            </a:r>
          </a:p>
        </p:txBody>
      </p:sp>
      <p:pic>
        <p:nvPicPr>
          <p:cNvPr id="6" name="Picture 6">
            <a:extLst>
              <a:ext uri="{FF2B5EF4-FFF2-40B4-BE49-F238E27FC236}">
                <a16:creationId xmlns:a16="http://schemas.microsoft.com/office/drawing/2014/main" id="{EAB5CCD3-39F9-3D7F-58F9-A738FDFF3BEE}"/>
              </a:ext>
            </a:extLst>
          </p:cNvPr>
          <p:cNvPicPr>
            <a:picLocks noGrp="1" noChangeAspect="1"/>
          </p:cNvPicPr>
          <p:nvPr>
            <p:ph idx="1"/>
          </p:nvPr>
        </p:nvPicPr>
        <p:blipFill>
          <a:blip r:embed="rId3"/>
          <a:stretch>
            <a:fillRect/>
          </a:stretch>
        </p:blipFill>
        <p:spPr>
          <a:xfrm>
            <a:off x="5181292" y="1049233"/>
            <a:ext cx="6579707" cy="4386471"/>
          </a:xfrm>
        </p:spPr>
      </p:pic>
      <p:sp>
        <p:nvSpPr>
          <p:cNvPr id="13" name="Rectangle 12">
            <a:extLst>
              <a:ext uri="{FF2B5EF4-FFF2-40B4-BE49-F238E27FC236}">
                <a16:creationId xmlns:a16="http://schemas.microsoft.com/office/drawing/2014/main" id="{D8238902-1DBB-42E7-BDA1-02D2EE776BAE}"/>
              </a:ext>
            </a:extLst>
          </p:cNvPr>
          <p:cNvSpPr/>
          <p:nvPr/>
        </p:nvSpPr>
        <p:spPr>
          <a:xfrm>
            <a:off x="152" y="5533723"/>
            <a:ext cx="12191848" cy="1324277"/>
          </a:xfrm>
          <a:prstGeom prst="rect">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Gautami"/>
                <a:cs typeface="Gautami"/>
              </a:rPr>
              <a:t>HELPING HOUSEHOLDS CONNECT TO BROADBAND HIGH-SPEED INTERNET SERVICE</a:t>
            </a:r>
          </a:p>
        </p:txBody>
      </p:sp>
      <p:sp>
        <p:nvSpPr>
          <p:cNvPr id="3" name="TextBox 2">
            <a:extLst>
              <a:ext uri="{FF2B5EF4-FFF2-40B4-BE49-F238E27FC236}">
                <a16:creationId xmlns:a16="http://schemas.microsoft.com/office/drawing/2014/main" id="{35A8C0CF-45BF-0A7C-996D-92EA1F47D2E8}"/>
              </a:ext>
            </a:extLst>
          </p:cNvPr>
          <p:cNvSpPr txBox="1"/>
          <p:nvPr/>
        </p:nvSpPr>
        <p:spPr>
          <a:xfrm>
            <a:off x="1138686" y="741872"/>
            <a:ext cx="3148641" cy="1077218"/>
          </a:xfrm>
          <a:prstGeom prst="rect">
            <a:avLst/>
          </a:prstGeom>
          <a:noFill/>
        </p:spPr>
        <p:txBody>
          <a:bodyPr wrap="square" rtlCol="0">
            <a:spAutoFit/>
          </a:bodyPr>
          <a:lstStyle/>
          <a:p>
            <a:pPr marL="0" marR="0">
              <a:spcBef>
                <a:spcPts val="0"/>
              </a:spcBef>
            </a:pPr>
            <a:r>
              <a:rPr lang="en-US"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*Briefings and applications for this program will be Thursdays at 6pm:</a:t>
            </a:r>
          </a:p>
          <a:p>
            <a:pPr marL="0" marR="0">
              <a:spcBef>
                <a:spcPts val="0"/>
              </a:spcBef>
            </a:pPr>
            <a:r>
              <a:rPr lang="en-US"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August 10, 17, 24, &amp; 31.</a:t>
            </a:r>
            <a:endPar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POC: cmdr4676@gmail.com</a:t>
            </a:r>
          </a:p>
        </p:txBody>
      </p:sp>
    </p:spTree>
    <p:extLst>
      <p:ext uri="{BB962C8B-B14F-4D97-AF65-F5344CB8AC3E}">
        <p14:creationId xmlns:p14="http://schemas.microsoft.com/office/powerpoint/2010/main" val="80926369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6613285" y="1785583"/>
            <a:ext cx="4793714" cy="921694"/>
          </a:xfrm>
        </p:spPr>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a:xfrm>
            <a:off x="6875166" y="4411361"/>
            <a:ext cx="4303959" cy="271807"/>
          </a:xfrm>
        </p:spPr>
        <p:txBody>
          <a:bodyPr/>
          <a:lstStyle/>
          <a:p>
            <a:r>
              <a:rPr lang="en-US" sz="1800" noProof="1"/>
              <a:t>Linda Chatlin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a:xfrm>
            <a:off x="6859712" y="4730738"/>
            <a:ext cx="4303959" cy="252000"/>
          </a:xfrm>
        </p:spPr>
        <p:txBody>
          <a:bodyPr/>
          <a:lstStyle/>
          <a:p>
            <a:r>
              <a:rPr lang="en-US" sz="2000" dirty="0"/>
              <a:t>(936) 285-3665</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a:xfrm>
            <a:off x="6859713" y="5157426"/>
            <a:ext cx="4303959" cy="252000"/>
          </a:xfrm>
        </p:spPr>
        <p:txBody>
          <a:bodyPr/>
          <a:lstStyle/>
          <a:p>
            <a:r>
              <a:rPr lang="en-US" sz="1800" dirty="0"/>
              <a:t>affordableconnect2023@gmail.com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318469" y="4380583"/>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18469" y="4773653"/>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318469" y="5141371"/>
            <a:ext cx="218900" cy="218900"/>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10</a:t>
            </a:fld>
            <a:endParaRPr lang="en-US" dirty="0"/>
          </a:p>
        </p:txBody>
      </p:sp>
      <p:sp>
        <p:nvSpPr>
          <p:cNvPr id="2" name="TextBox 1">
            <a:extLst>
              <a:ext uri="{FF2B5EF4-FFF2-40B4-BE49-F238E27FC236}">
                <a16:creationId xmlns:a16="http://schemas.microsoft.com/office/drawing/2014/main" id="{F814BA1A-C365-E61C-E848-5993888F4D07}"/>
              </a:ext>
            </a:extLst>
          </p:cNvPr>
          <p:cNvSpPr txBox="1"/>
          <p:nvPr/>
        </p:nvSpPr>
        <p:spPr>
          <a:xfrm>
            <a:off x="6181344" y="2996869"/>
            <a:ext cx="5691604" cy="369332"/>
          </a:xfrm>
          <a:prstGeom prst="rect">
            <a:avLst/>
          </a:prstGeom>
          <a:noFill/>
        </p:spPr>
        <p:txBody>
          <a:bodyPr wrap="square" rtlCol="0">
            <a:spAutoFit/>
          </a:bodyPr>
          <a:lstStyle/>
          <a:p>
            <a:r>
              <a:rPr lang="en-US" dirty="0">
                <a:solidFill>
                  <a:schemeClr val="bg1"/>
                </a:solidFill>
              </a:rPr>
              <a:t>For taking the time to review the ACP Program Information</a:t>
            </a:r>
          </a:p>
        </p:txBody>
      </p:sp>
      <p:sp>
        <p:nvSpPr>
          <p:cNvPr id="10" name="TextBox 9">
            <a:extLst>
              <a:ext uri="{FF2B5EF4-FFF2-40B4-BE49-F238E27FC236}">
                <a16:creationId xmlns:a16="http://schemas.microsoft.com/office/drawing/2014/main" id="{8E21C27C-2E5E-D3CE-0231-24ED01915330}"/>
              </a:ext>
            </a:extLst>
          </p:cNvPr>
          <p:cNvSpPr txBox="1"/>
          <p:nvPr/>
        </p:nvSpPr>
        <p:spPr>
          <a:xfrm>
            <a:off x="4983480" y="3334783"/>
            <a:ext cx="6889468" cy="369332"/>
          </a:xfrm>
          <a:prstGeom prst="rect">
            <a:avLst/>
          </a:prstGeom>
          <a:noFill/>
        </p:spPr>
        <p:txBody>
          <a:bodyPr wrap="square" rtlCol="0">
            <a:spAutoFit/>
          </a:bodyPr>
          <a:lstStyle/>
          <a:p>
            <a:r>
              <a:rPr lang="en-US" dirty="0">
                <a:solidFill>
                  <a:schemeClr val="bg1"/>
                </a:solidFill>
              </a:rPr>
              <a:t>Call for scheduling any upcoming events you would like for me to attend</a:t>
            </a:r>
          </a:p>
        </p:txBody>
      </p:sp>
    </p:spTree>
    <p:extLst>
      <p:ext uri="{BB962C8B-B14F-4D97-AF65-F5344CB8AC3E}">
        <p14:creationId xmlns:p14="http://schemas.microsoft.com/office/powerpoint/2010/main" val="31133184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161DAB-3A3E-48FC-9143-482C63BB1C02}"/>
              </a:ext>
            </a:extLst>
          </p:cNvPr>
          <p:cNvSpPr>
            <a:spLocks noGrp="1"/>
          </p:cNvSpPr>
          <p:nvPr>
            <p:ph type="body" sz="quarter" idx="12"/>
          </p:nvPr>
        </p:nvSpPr>
        <p:spPr>
          <a:xfrm>
            <a:off x="527538" y="1358548"/>
            <a:ext cx="11088521" cy="4895496"/>
          </a:xfrm>
        </p:spPr>
        <p:txBody>
          <a:bodyPr>
            <a:normAutofit lnSpcReduction="10000"/>
          </a:bodyPr>
          <a:lstStyle/>
          <a:p>
            <a:pPr marL="0" indent="0" algn="ctr">
              <a:buNone/>
            </a:pPr>
            <a:r>
              <a:rPr lang="en-US" sz="2800" b="1" noProof="1"/>
              <a:t>FCC LAUNCHES AFFORDABLE CONNECTIVITY PROGRAM </a:t>
            </a:r>
          </a:p>
          <a:p>
            <a:pPr marL="0" indent="0" algn="ctr">
              <a:buNone/>
            </a:pPr>
            <a:endParaRPr lang="en-US" sz="2400" b="1" noProof="1"/>
          </a:p>
          <a:p>
            <a:pPr marL="0" indent="0">
              <a:buNone/>
            </a:pPr>
            <a:r>
              <a:rPr lang="en-US" sz="2400" noProof="1"/>
              <a:t>On December 31, 2021- WASHINGTON DC-The FCC officially launched Affordable Connectivity Program, a $14.2 billion program to the Emergency Broadband Benefit which helped almost 9 million households to be able to afford internet access during the pandemic.</a:t>
            </a:r>
          </a:p>
          <a:p>
            <a:pPr marL="0" indent="0">
              <a:buNone/>
            </a:pPr>
            <a:r>
              <a:rPr lang="en-US" sz="2400" noProof="1"/>
              <a:t>As of today , elibible households are encouraged to apply to receive up to $30 per month discount on in-home internet service or internet service on a tablet.</a:t>
            </a:r>
          </a:p>
          <a:p>
            <a:pPr marL="0" indent="0">
              <a:buNone/>
            </a:pPr>
            <a:r>
              <a:rPr lang="en-US" sz="2400" noProof="1"/>
              <a:t>“The response to the Emergency Broadband Benefit proved what many knew to be true: the cost of high-speed internet is out of reach for too many of us,”reported by FCC Chairwoman Rosenworcel.</a:t>
            </a:r>
          </a:p>
          <a:p>
            <a:pPr marL="0" indent="0">
              <a:buNone/>
            </a:pPr>
            <a:r>
              <a:rPr lang="en-US" sz="2400" noProof="1"/>
              <a:t>“Now with the long-term Affordable Connectivity Program, we have the opportunity to enroll even more households and help ensure they can afford the internet connections they need for work, school, health care and more.”                                  </a:t>
            </a:r>
          </a:p>
        </p:txBody>
      </p:sp>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432000" y="432000"/>
            <a:ext cx="11329200" cy="432000"/>
          </a:xfrm>
        </p:spPr>
        <p:txBody>
          <a:bodyPr anchor="ctr">
            <a:normAutofit/>
          </a:bodyPr>
          <a:lstStyle/>
          <a:p>
            <a:r>
              <a:rPr lang="en-US" sz="3000" dirty="0"/>
              <a:t>          NEWS  </a:t>
            </a:r>
            <a:r>
              <a:rPr lang="en-US" sz="1600" dirty="0"/>
              <a:t>from the Federal Communications Commission</a:t>
            </a: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a:xfrm>
            <a:off x="11728948" y="6385422"/>
            <a:ext cx="288000" cy="288000"/>
          </a:xfrm>
        </p:spPr>
        <p:txBody>
          <a:bodyPr anchor="ctr">
            <a:normAutofit/>
          </a:bodyPr>
          <a:lstStyle/>
          <a:p>
            <a:pPr>
              <a:spcAft>
                <a:spcPts val="600"/>
              </a:spcAft>
            </a:pPr>
            <a:fld id="{B67B645E-C5E5-4727-B977-D372A0AA71D9}" type="slidenum">
              <a:rPr lang="en-US" smtClean="0"/>
              <a:pPr>
                <a:spcAft>
                  <a:spcPts val="600"/>
                </a:spcAft>
              </a:pPr>
              <a:t>2</a:t>
            </a:fld>
            <a:endParaRPr lang="en-US"/>
          </a:p>
        </p:txBody>
      </p:sp>
      <p:pic>
        <p:nvPicPr>
          <p:cNvPr id="8" name="Picture 7" descr="A black and white logo&#10;&#10;Description automatically generated with medium confidence">
            <a:extLst>
              <a:ext uri="{FF2B5EF4-FFF2-40B4-BE49-F238E27FC236}">
                <a16:creationId xmlns:a16="http://schemas.microsoft.com/office/drawing/2014/main" id="{BCA113FB-096A-68D2-28CD-3C6E2ADA471E}"/>
              </a:ext>
            </a:extLst>
          </p:cNvPr>
          <p:cNvPicPr>
            <a:picLocks noChangeAspect="1"/>
          </p:cNvPicPr>
          <p:nvPr/>
        </p:nvPicPr>
        <p:blipFill>
          <a:blip r:embed="rId3"/>
          <a:stretch>
            <a:fillRect/>
          </a:stretch>
        </p:blipFill>
        <p:spPr>
          <a:xfrm>
            <a:off x="445122" y="391297"/>
            <a:ext cx="493539" cy="513406"/>
          </a:xfrm>
          <a:prstGeom prst="rect">
            <a:avLst/>
          </a:prstGeom>
        </p:spPr>
      </p:pic>
    </p:spTree>
    <p:extLst>
      <p:ext uri="{BB962C8B-B14F-4D97-AF65-F5344CB8AC3E}">
        <p14:creationId xmlns:p14="http://schemas.microsoft.com/office/powerpoint/2010/main" val="212272896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0" y="330941"/>
            <a:ext cx="12105860" cy="668301"/>
          </a:xfrm>
        </p:spPr>
        <p:txBody>
          <a:bodyPr/>
          <a:lstStyle/>
          <a:p>
            <a:pPr algn="ctr"/>
            <a:r>
              <a:rPr lang="en-US" dirty="0"/>
              <a:t>WHAT IS </a:t>
            </a:r>
            <a:r>
              <a:rPr lang="en-US"/>
              <a:t>IT </a:t>
            </a:r>
            <a:r>
              <a:rPr lang="en-US" dirty="0"/>
              <a:t>AND HOW IT WORKS ?</a:t>
            </a:r>
          </a:p>
        </p:txBody>
      </p:sp>
      <p:sp>
        <p:nvSpPr>
          <p:cNvPr id="4" name="TextBox 3">
            <a:extLst>
              <a:ext uri="{FF2B5EF4-FFF2-40B4-BE49-F238E27FC236}">
                <a16:creationId xmlns:a16="http://schemas.microsoft.com/office/drawing/2014/main" id="{479863A4-6FD6-B081-348D-43F3D4FE54B3}"/>
              </a:ext>
            </a:extLst>
          </p:cNvPr>
          <p:cNvSpPr txBox="1"/>
          <p:nvPr/>
        </p:nvSpPr>
        <p:spPr>
          <a:xfrm>
            <a:off x="235227" y="1725745"/>
            <a:ext cx="11870633" cy="4801314"/>
          </a:xfrm>
          <a:prstGeom prst="rect">
            <a:avLst/>
          </a:prstGeom>
          <a:noFill/>
        </p:spPr>
        <p:txBody>
          <a:bodyPr wrap="square" rtlCol="0">
            <a:spAutoFit/>
          </a:bodyPr>
          <a:lstStyle/>
          <a:p>
            <a:pPr marL="342900" indent="-342900" algn="l">
              <a:buFont typeface="Wingdings" panose="05000000000000000000" pitchFamily="2" charset="2"/>
              <a:buChar char="Ø"/>
            </a:pPr>
            <a:r>
              <a:rPr lang="en-US" sz="2400" b="0" i="0" dirty="0">
                <a:solidFill>
                  <a:schemeClr val="bg1"/>
                </a:solidFill>
                <a:effectLst/>
                <a:latin typeface="Open Sans" panose="020B0606030504020204" pitchFamily="34" charset="0"/>
              </a:rPr>
              <a:t>The Affordable Connectivity Program is an FCC government funded program that helps ensure that households can afford the broadband they need for work, school, healthcare, education and more.</a:t>
            </a:r>
          </a:p>
          <a:p>
            <a:pPr marL="342900" indent="-342900" algn="l">
              <a:buFont typeface="Wingdings" panose="05000000000000000000" pitchFamily="2" charset="2"/>
              <a:buChar char="Ø"/>
            </a:pPr>
            <a:endParaRPr lang="en-US" sz="2400" b="0" i="0" dirty="0">
              <a:solidFill>
                <a:schemeClr val="bg1"/>
              </a:solidFill>
              <a:effectLst/>
              <a:latin typeface="Open Sans" panose="020B0606030504020204" pitchFamily="34" charset="0"/>
            </a:endParaRPr>
          </a:p>
          <a:p>
            <a:pPr marL="457200" indent="-457200" algn="l">
              <a:buFont typeface="Wingdings" panose="05000000000000000000" pitchFamily="2" charset="2"/>
              <a:buChar char="Ø"/>
            </a:pPr>
            <a:r>
              <a:rPr lang="en-US" sz="2400" b="0" i="0" dirty="0">
                <a:solidFill>
                  <a:schemeClr val="bg1"/>
                </a:solidFill>
                <a:effectLst/>
                <a:latin typeface="Open Sans" panose="020B0606030504020204" pitchFamily="34" charset="0"/>
              </a:rPr>
              <a:t>The benefit provides a </a:t>
            </a:r>
            <a:r>
              <a:rPr lang="en-US" sz="2400" dirty="0">
                <a:solidFill>
                  <a:schemeClr val="bg1"/>
                </a:solidFill>
                <a:latin typeface="Open Sans" panose="020B0606030504020204" pitchFamily="34" charset="0"/>
              </a:rPr>
              <a:t>free tablet with </a:t>
            </a:r>
            <a:r>
              <a:rPr lang="en-US" sz="2400" b="0" i="0" dirty="0">
                <a:solidFill>
                  <a:schemeClr val="bg1"/>
                </a:solidFill>
                <a:effectLst/>
                <a:latin typeface="Open Sans" panose="020B0606030504020204" pitchFamily="34" charset="0"/>
              </a:rPr>
              <a:t>internet service for eligible households. Your internet service </a:t>
            </a:r>
            <a:r>
              <a:rPr lang="en-US" sz="2400" dirty="0">
                <a:solidFill>
                  <a:schemeClr val="bg1"/>
                </a:solidFill>
                <a:latin typeface="Open Sans" panose="020B0606030504020204" pitchFamily="34" charset="0"/>
              </a:rPr>
              <a:t>is for 12 months with no monthly cost.</a:t>
            </a:r>
            <a:endParaRPr lang="en-US" sz="2400" b="0" i="0" dirty="0">
              <a:solidFill>
                <a:schemeClr val="bg1"/>
              </a:solidFill>
              <a:effectLst/>
              <a:latin typeface="Open Sans" panose="020B0606030504020204" pitchFamily="34" charset="0"/>
            </a:endParaRPr>
          </a:p>
          <a:p>
            <a:pPr marL="457200" indent="-457200" algn="l">
              <a:buFont typeface="Wingdings" panose="05000000000000000000" pitchFamily="2" charset="2"/>
              <a:buChar char="Ø"/>
            </a:pPr>
            <a:endParaRPr lang="en-US" sz="2400" dirty="0">
              <a:solidFill>
                <a:schemeClr val="bg1"/>
              </a:solidFill>
              <a:latin typeface="Open Sans" panose="020B0606030504020204" pitchFamily="34" charset="0"/>
            </a:endParaRPr>
          </a:p>
          <a:p>
            <a:pPr marL="457200" indent="-457200" algn="l">
              <a:buFont typeface="Wingdings" panose="05000000000000000000" pitchFamily="2" charset="2"/>
              <a:buChar char="Ø"/>
            </a:pPr>
            <a:r>
              <a:rPr lang="en-US" sz="2400" dirty="0">
                <a:solidFill>
                  <a:schemeClr val="bg1"/>
                </a:solidFill>
                <a:latin typeface="Open Sans" panose="020B0606030504020204" pitchFamily="34" charset="0"/>
              </a:rPr>
              <a:t>There is a one time </a:t>
            </a:r>
            <a:r>
              <a:rPr lang="en-US" sz="2400" b="0" i="0" dirty="0">
                <a:solidFill>
                  <a:schemeClr val="bg1"/>
                </a:solidFill>
                <a:effectLst/>
                <a:latin typeface="Open Sans" panose="020B0606030504020204" pitchFamily="34" charset="0"/>
              </a:rPr>
              <a:t>$23 activation fee paid with (cash) or $24 paid with (credit card). Plus, shipping if your tablet is required to be shipped.  </a:t>
            </a:r>
          </a:p>
          <a:p>
            <a:pPr marL="457200" indent="-457200" algn="l">
              <a:buFont typeface="Wingdings" panose="05000000000000000000" pitchFamily="2" charset="2"/>
              <a:buChar char="Ø"/>
            </a:pPr>
            <a:endParaRPr lang="en-US" sz="2400" dirty="0">
              <a:solidFill>
                <a:schemeClr val="bg1"/>
              </a:solidFill>
              <a:latin typeface="Open Sans" panose="020B0606030504020204" pitchFamily="34" charset="0"/>
            </a:endParaRPr>
          </a:p>
          <a:p>
            <a:pPr marL="457200" indent="-457200" algn="l">
              <a:buFont typeface="Wingdings" panose="05000000000000000000" pitchFamily="2" charset="2"/>
              <a:buChar char="Ø"/>
            </a:pPr>
            <a:endParaRPr lang="en-US" sz="2400" b="0" i="0" dirty="0">
              <a:solidFill>
                <a:schemeClr val="bg1"/>
              </a:solidFill>
              <a:effectLst/>
              <a:latin typeface="Open Sans" panose="020B0606030504020204" pitchFamily="34" charset="0"/>
            </a:endParaRPr>
          </a:p>
          <a:p>
            <a:pPr marL="457200" indent="-457200" algn="l">
              <a:buFont typeface="Wingdings" panose="05000000000000000000" pitchFamily="2" charset="2"/>
              <a:buChar char="Ø"/>
            </a:pPr>
            <a:endParaRPr lang="en-US" sz="2400" dirty="0">
              <a:solidFill>
                <a:schemeClr val="bg1"/>
              </a:solidFill>
              <a:latin typeface="Open Sans" panose="020B0606030504020204" pitchFamily="34" charset="0"/>
            </a:endParaRPr>
          </a:p>
          <a:p>
            <a:pPr marL="457200" indent="-457200" algn="l">
              <a:buFont typeface="Wingdings" panose="05000000000000000000" pitchFamily="2" charset="2"/>
              <a:buChar char="Ø"/>
            </a:pPr>
            <a:endParaRPr lang="en-US" dirty="0"/>
          </a:p>
        </p:txBody>
      </p:sp>
    </p:spTree>
    <p:extLst>
      <p:ext uri="{BB962C8B-B14F-4D97-AF65-F5344CB8AC3E}">
        <p14:creationId xmlns:p14="http://schemas.microsoft.com/office/powerpoint/2010/main" val="3069339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7A6B7316-FA34-31E8-60A7-4BE0E969FDE6}"/>
              </a:ext>
            </a:extLst>
          </p:cNvPr>
          <p:cNvSpPr/>
          <p:nvPr/>
        </p:nvSpPr>
        <p:spPr>
          <a:xfrm>
            <a:off x="1863" y="3029445"/>
            <a:ext cx="12193113" cy="1405685"/>
          </a:xfrm>
          <a:prstGeom prst="homePlate">
            <a:avLst/>
          </a:prstGeom>
          <a:solidFill>
            <a:schemeClr val="accent2">
              <a:lumMod val="20000"/>
              <a:lumOff val="80000"/>
            </a:schemeClr>
          </a:solidFill>
          <a:ln>
            <a:solidFill>
              <a:schemeClr val="accent5">
                <a:lumMod val="20000"/>
                <a:lumOff val="80000"/>
              </a:schemeClr>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4388054" y="616058"/>
            <a:ext cx="3420831" cy="432000"/>
          </a:xfrm>
          <a:noFill/>
          <a:ln>
            <a:noFill/>
          </a:ln>
        </p:spPr>
        <p:txBody>
          <a:bodyPr/>
          <a:lstStyle/>
          <a:p>
            <a:r>
              <a:rPr lang="en-US" spc="0" dirty="0">
                <a:ln w="22225">
                  <a:solidFill>
                    <a:schemeClr val="accent2"/>
                  </a:solidFill>
                  <a:prstDash val="solid"/>
                </a:ln>
                <a:solidFill>
                  <a:schemeClr val="accent3">
                    <a:lumMod val="50000"/>
                    <a:lumOff val="50000"/>
                  </a:schemeClr>
                </a:solidFill>
              </a:rPr>
              <a:t>WHO QUALIFIES</a:t>
            </a:r>
            <a:r>
              <a:rPr lang="en-US" spc="0">
                <a:ln w="22225">
                  <a:solidFill>
                    <a:schemeClr val="accent2"/>
                  </a:solidFill>
                  <a:prstDash val="solid"/>
                </a:ln>
                <a:solidFill>
                  <a:schemeClr val="accent3">
                    <a:lumMod val="50000"/>
                    <a:lumOff val="50000"/>
                  </a:schemeClr>
                </a:solidFill>
              </a:rPr>
              <a:t>?</a:t>
            </a:r>
            <a:endParaRPr lang="en-US" spc="0" dirty="0">
              <a:ln w="22225">
                <a:solidFill>
                  <a:schemeClr val="accent2"/>
                </a:solidFill>
                <a:prstDash val="solid"/>
              </a:ln>
              <a:solidFill>
                <a:schemeClr val="accent3">
                  <a:lumMod val="50000"/>
                  <a:lumOff val="50000"/>
                </a:schemeClr>
              </a:solidFill>
            </a:endParaRPr>
          </a:p>
        </p:txBody>
      </p:sp>
      <p:sp>
        <p:nvSpPr>
          <p:cNvPr id="6" name="Text Placeholder 5">
            <a:extLst>
              <a:ext uri="{FF2B5EF4-FFF2-40B4-BE49-F238E27FC236}">
                <a16:creationId xmlns:a16="http://schemas.microsoft.com/office/drawing/2014/main" id="{0BC44B71-63BE-418A-A82A-64402026207E}"/>
              </a:ext>
            </a:extLst>
          </p:cNvPr>
          <p:cNvSpPr>
            <a:spLocks noGrp="1"/>
          </p:cNvSpPr>
          <p:nvPr>
            <p:ph type="body" sz="quarter" idx="18"/>
          </p:nvPr>
        </p:nvSpPr>
        <p:spPr>
          <a:xfrm>
            <a:off x="662933" y="3524032"/>
            <a:ext cx="1968896" cy="720000"/>
          </a:xfrm>
        </p:spPr>
        <p:txBody>
          <a:bodyPr/>
          <a:lstStyle/>
          <a:p>
            <a:r>
              <a:rPr lang="en-US" dirty="0"/>
              <a:t>All Veterans who receives Veterans Disability or Survivors Benefit Programs and Veterans Pension 	</a:t>
            </a:r>
            <a:endParaRPr lang="en-US" noProof="1"/>
          </a:p>
          <a:p>
            <a:endParaRPr lang="en-US" dirty="0"/>
          </a:p>
        </p:txBody>
      </p:sp>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a:xfrm>
            <a:off x="3020871" y="3087383"/>
            <a:ext cx="1620000" cy="360000"/>
          </a:xfrm>
        </p:spPr>
        <p:txBody>
          <a:bodyPr/>
          <a:lstStyle/>
          <a:p>
            <a:r>
              <a:rPr lang="en-US" b="1" dirty="0"/>
              <a:t>Medicaid</a:t>
            </a:r>
          </a:p>
        </p:txBody>
      </p:sp>
      <p:sp>
        <p:nvSpPr>
          <p:cNvPr id="10" name="Text Placeholder 9">
            <a:extLst>
              <a:ext uri="{FF2B5EF4-FFF2-40B4-BE49-F238E27FC236}">
                <a16:creationId xmlns:a16="http://schemas.microsoft.com/office/drawing/2014/main" id="{AA64044E-682B-419B-AB70-118D0597C64C}"/>
              </a:ext>
            </a:extLst>
          </p:cNvPr>
          <p:cNvSpPr>
            <a:spLocks noGrp="1"/>
          </p:cNvSpPr>
          <p:nvPr>
            <p:ph type="body" sz="quarter" idx="34"/>
          </p:nvPr>
        </p:nvSpPr>
        <p:spPr>
          <a:xfrm>
            <a:off x="3020871" y="3587938"/>
            <a:ext cx="1620000" cy="720000"/>
          </a:xfrm>
        </p:spPr>
        <p:txBody>
          <a:bodyPr/>
          <a:lstStyle/>
          <a:p>
            <a:r>
              <a:rPr lang="en-US" dirty="0"/>
              <a:t>Federal Health Insurance, </a:t>
            </a:r>
            <a:r>
              <a:rPr lang="en-US" b="0" i="0" dirty="0">
                <a:effectLst/>
                <a:latin typeface="Source Sans Pro" panose="020B0503030403020204" pitchFamily="34" charset="0"/>
              </a:rPr>
              <a:t>Children’s Health Insurance Program (CHIP)</a:t>
            </a:r>
            <a:endParaRPr lang="en-US" dirty="0"/>
          </a:p>
          <a:p>
            <a:endParaRPr lang="en-US" noProof="1"/>
          </a:p>
          <a:p>
            <a:endParaRPr lang="en-US" dirty="0"/>
          </a:p>
        </p:txBody>
      </p:sp>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a:xfrm>
            <a:off x="5180036" y="3099333"/>
            <a:ext cx="1620000" cy="360000"/>
          </a:xfrm>
        </p:spPr>
        <p:txBody>
          <a:bodyPr/>
          <a:lstStyle/>
          <a:p>
            <a:r>
              <a:rPr lang="en-US" b="1" dirty="0"/>
              <a:t>Food Stamps</a:t>
            </a:r>
          </a:p>
        </p:txBody>
      </p:sp>
      <p:sp>
        <p:nvSpPr>
          <p:cNvPr id="13" name="Text Placeholder 12">
            <a:extLst>
              <a:ext uri="{FF2B5EF4-FFF2-40B4-BE49-F238E27FC236}">
                <a16:creationId xmlns:a16="http://schemas.microsoft.com/office/drawing/2014/main" id="{59357458-973E-473B-B43E-428D949A39C2}"/>
              </a:ext>
            </a:extLst>
          </p:cNvPr>
          <p:cNvSpPr>
            <a:spLocks noGrp="1"/>
          </p:cNvSpPr>
          <p:nvPr>
            <p:ph type="body" sz="quarter" idx="36"/>
          </p:nvPr>
        </p:nvSpPr>
        <p:spPr>
          <a:xfrm>
            <a:off x="5180036" y="3599888"/>
            <a:ext cx="1620000" cy="720000"/>
          </a:xfrm>
        </p:spPr>
        <p:txBody>
          <a:bodyPr/>
          <a:lstStyle/>
          <a:p>
            <a:r>
              <a:rPr lang="en-US" dirty="0"/>
              <a:t>Supplemental Nutrition Assistance Program              (FOOD STAMPS)</a:t>
            </a:r>
          </a:p>
          <a:p>
            <a:r>
              <a:rPr lang="en-US" dirty="0"/>
              <a:t> </a:t>
            </a:r>
            <a:endParaRPr lang="en-US" noProof="1"/>
          </a:p>
          <a:p>
            <a:endParaRPr lang="en-US" dirty="0"/>
          </a:p>
        </p:txBody>
      </p:sp>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a:xfrm>
            <a:off x="7339201" y="3099333"/>
            <a:ext cx="1620000" cy="360000"/>
          </a:xfrm>
        </p:spPr>
        <p:txBody>
          <a:bodyPr/>
          <a:lstStyle/>
          <a:p>
            <a:r>
              <a:rPr lang="en-US" sz="1600" b="1" dirty="0"/>
              <a:t>Social Security</a:t>
            </a:r>
          </a:p>
        </p:txBody>
      </p:sp>
      <p:sp>
        <p:nvSpPr>
          <p:cNvPr id="16" name="Text Placeholder 15">
            <a:extLst>
              <a:ext uri="{FF2B5EF4-FFF2-40B4-BE49-F238E27FC236}">
                <a16:creationId xmlns:a16="http://schemas.microsoft.com/office/drawing/2014/main" id="{820792B4-5A57-43A7-8C75-3B4261EE86DE}"/>
              </a:ext>
            </a:extLst>
          </p:cNvPr>
          <p:cNvSpPr>
            <a:spLocks noGrp="1"/>
          </p:cNvSpPr>
          <p:nvPr>
            <p:ph type="body" sz="quarter" idx="38"/>
          </p:nvPr>
        </p:nvSpPr>
        <p:spPr>
          <a:xfrm>
            <a:off x="7339201" y="3599888"/>
            <a:ext cx="1716412" cy="817070"/>
          </a:xfrm>
        </p:spPr>
        <p:txBody>
          <a:bodyPr/>
          <a:lstStyle/>
          <a:p>
            <a:r>
              <a:rPr lang="en-US" dirty="0"/>
              <a:t>Social Security or SSI Supplemental Security Income Disability program</a:t>
            </a:r>
            <a:endParaRPr lang="en-US" noProof="1"/>
          </a:p>
          <a:p>
            <a:endParaRPr lang="en-US" dirty="0"/>
          </a:p>
        </p:txBody>
      </p:sp>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a:xfrm>
            <a:off x="9575505" y="3099333"/>
            <a:ext cx="1995978" cy="360000"/>
          </a:xfrm>
        </p:spPr>
        <p:txBody>
          <a:bodyPr/>
          <a:lstStyle/>
          <a:p>
            <a:r>
              <a:rPr lang="en-US" b="1" dirty="0"/>
              <a:t>Section 8 Housing</a:t>
            </a:r>
          </a:p>
        </p:txBody>
      </p:sp>
      <p:sp>
        <p:nvSpPr>
          <p:cNvPr id="19" name="Text Placeholder 18">
            <a:extLst>
              <a:ext uri="{FF2B5EF4-FFF2-40B4-BE49-F238E27FC236}">
                <a16:creationId xmlns:a16="http://schemas.microsoft.com/office/drawing/2014/main" id="{4FD8E4F9-1B84-4707-95BE-9EC53D7ACB9D}"/>
              </a:ext>
            </a:extLst>
          </p:cNvPr>
          <p:cNvSpPr>
            <a:spLocks noGrp="1"/>
          </p:cNvSpPr>
          <p:nvPr>
            <p:ph type="body" sz="quarter" idx="40"/>
          </p:nvPr>
        </p:nvSpPr>
        <p:spPr>
          <a:xfrm>
            <a:off x="9575505" y="3599888"/>
            <a:ext cx="1620000" cy="817070"/>
          </a:xfrm>
        </p:spPr>
        <p:txBody>
          <a:bodyPr/>
          <a:lstStyle/>
          <a:p>
            <a:r>
              <a:rPr lang="en-US" dirty="0"/>
              <a:t>HCV Program Housing Choice Voucher, Section 8 Vouchers, Public Housing</a:t>
            </a:r>
            <a:endParaRPr lang="en-US" noProof="1"/>
          </a:p>
          <a:p>
            <a:endParaRPr lang="en-US" dirty="0"/>
          </a:p>
        </p:txBody>
      </p:sp>
      <p:sp>
        <p:nvSpPr>
          <p:cNvPr id="32" name="Slide Number Placeholder 31">
            <a:extLst>
              <a:ext uri="{FF2B5EF4-FFF2-40B4-BE49-F238E27FC236}">
                <a16:creationId xmlns:a16="http://schemas.microsoft.com/office/drawing/2014/main" id="{E612258B-809C-4937-88CC-45880B3C8264}"/>
              </a:ext>
            </a:extLst>
          </p:cNvPr>
          <p:cNvSpPr>
            <a:spLocks noGrp="1"/>
          </p:cNvSpPr>
          <p:nvPr>
            <p:ph type="sldNum" sz="quarter" idx="52"/>
          </p:nvPr>
        </p:nvSpPr>
        <p:spPr/>
        <p:txBody>
          <a:bodyPr/>
          <a:lstStyle/>
          <a:p>
            <a:fld id="{B67B645E-C5E5-4727-B977-D372A0AA71D9}" type="slidenum">
              <a:rPr lang="en-US" smtClean="0"/>
              <a:pPr/>
              <a:t>4</a:t>
            </a:fld>
            <a:endParaRPr lang="en-US" dirty="0"/>
          </a:p>
        </p:txBody>
      </p:sp>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a:xfrm>
            <a:off x="748827" y="3023477"/>
            <a:ext cx="1813743" cy="360000"/>
          </a:xfrm>
        </p:spPr>
        <p:txBody>
          <a:bodyPr/>
          <a:lstStyle/>
          <a:p>
            <a:r>
              <a:rPr lang="en-US" b="1" dirty="0"/>
              <a:t>Veterans Pension</a:t>
            </a:r>
          </a:p>
        </p:txBody>
      </p:sp>
      <p:pic>
        <p:nvPicPr>
          <p:cNvPr id="8" name="Picture 7" descr="A picture containing text, emblem, badge, symbol&#10;&#10;Description automatically generated">
            <a:extLst>
              <a:ext uri="{FF2B5EF4-FFF2-40B4-BE49-F238E27FC236}">
                <a16:creationId xmlns:a16="http://schemas.microsoft.com/office/drawing/2014/main" id="{687AD00E-1935-0364-7B65-A82DC90DDA2B}"/>
              </a:ext>
            </a:extLst>
          </p:cNvPr>
          <p:cNvPicPr>
            <a:picLocks noChangeAspect="1"/>
          </p:cNvPicPr>
          <p:nvPr/>
        </p:nvPicPr>
        <p:blipFill>
          <a:blip r:embed="rId3"/>
          <a:stretch>
            <a:fillRect/>
          </a:stretch>
        </p:blipFill>
        <p:spPr>
          <a:xfrm>
            <a:off x="1153530" y="1503720"/>
            <a:ext cx="1251037" cy="1251037"/>
          </a:xfrm>
          <a:prstGeom prst="rect">
            <a:avLst/>
          </a:prstGeom>
        </p:spPr>
      </p:pic>
      <p:pic>
        <p:nvPicPr>
          <p:cNvPr id="24" name="Picture Placeholder 23" descr="A logo of a grocery store&#10;&#10;Description automatically generated with low confidence">
            <a:extLst>
              <a:ext uri="{FF2B5EF4-FFF2-40B4-BE49-F238E27FC236}">
                <a16:creationId xmlns:a16="http://schemas.microsoft.com/office/drawing/2014/main" id="{3BF8A62A-34B0-E3BF-1DE4-6599D77C6C26}"/>
              </a:ext>
            </a:extLst>
          </p:cNvPr>
          <p:cNvPicPr>
            <a:picLocks noGrp="1" noChangeAspect="1"/>
          </p:cNvPicPr>
          <p:nvPr>
            <p:ph type="pic" sz="quarter" idx="48"/>
          </p:nvPr>
        </p:nvPicPr>
        <p:blipFill>
          <a:blip r:embed="rId4"/>
          <a:srcRect/>
          <a:stretch>
            <a:fillRect/>
          </a:stretch>
        </p:blipFill>
        <p:spPr>
          <a:xfrm>
            <a:off x="5180036" y="1503720"/>
            <a:ext cx="1542861" cy="1402745"/>
          </a:xfrm>
        </p:spPr>
      </p:pic>
      <p:pic>
        <p:nvPicPr>
          <p:cNvPr id="28" name="Picture Placeholder 27" descr="A picture containing font, symbol, logo, emblem&#10;&#10;Description automatically generated">
            <a:extLst>
              <a:ext uri="{FF2B5EF4-FFF2-40B4-BE49-F238E27FC236}">
                <a16:creationId xmlns:a16="http://schemas.microsoft.com/office/drawing/2014/main" id="{62510B57-C5FF-8DA0-167B-84CD4746673A}"/>
              </a:ext>
            </a:extLst>
          </p:cNvPr>
          <p:cNvPicPr>
            <a:picLocks noGrp="1" noChangeAspect="1"/>
          </p:cNvPicPr>
          <p:nvPr>
            <p:ph type="pic" sz="quarter" idx="49"/>
          </p:nvPr>
        </p:nvPicPr>
        <p:blipFill>
          <a:blip r:embed="rId5"/>
          <a:srcRect t="397" b="397"/>
          <a:stretch>
            <a:fillRect/>
          </a:stretch>
        </p:blipFill>
        <p:spPr>
          <a:xfrm>
            <a:off x="7503637" y="1503720"/>
            <a:ext cx="1455564" cy="1402745"/>
          </a:xfrm>
        </p:spPr>
      </p:pic>
      <p:pic>
        <p:nvPicPr>
          <p:cNvPr id="33" name="Picture Placeholder 32" descr="A picture containing symbol, font, circle, logo&#10;&#10;Description automatically generated">
            <a:extLst>
              <a:ext uri="{FF2B5EF4-FFF2-40B4-BE49-F238E27FC236}">
                <a16:creationId xmlns:a16="http://schemas.microsoft.com/office/drawing/2014/main" id="{4517317F-9F2D-C407-6A15-BDACE4B179C2}"/>
              </a:ext>
            </a:extLst>
          </p:cNvPr>
          <p:cNvPicPr>
            <a:picLocks noGrp="1" noChangeAspect="1"/>
          </p:cNvPicPr>
          <p:nvPr>
            <p:ph type="pic" sz="quarter" idx="50"/>
          </p:nvPr>
        </p:nvPicPr>
        <p:blipFill>
          <a:blip r:embed="rId6"/>
          <a:srcRect/>
          <a:stretch>
            <a:fillRect/>
          </a:stretch>
        </p:blipFill>
        <p:spPr>
          <a:xfrm>
            <a:off x="9739941" y="1503720"/>
            <a:ext cx="1455564" cy="1402745"/>
          </a:xfrm>
        </p:spPr>
      </p:pic>
      <p:pic>
        <p:nvPicPr>
          <p:cNvPr id="40" name="Picture 39" descr="A picture containing font, graphics, symbol, logo&#10;&#10;Description automatically generated">
            <a:extLst>
              <a:ext uri="{FF2B5EF4-FFF2-40B4-BE49-F238E27FC236}">
                <a16:creationId xmlns:a16="http://schemas.microsoft.com/office/drawing/2014/main" id="{9BFC114D-870C-B77E-D554-E384CC2CDC8D}"/>
              </a:ext>
            </a:extLst>
          </p:cNvPr>
          <p:cNvPicPr>
            <a:picLocks noChangeAspect="1"/>
          </p:cNvPicPr>
          <p:nvPr/>
        </p:nvPicPr>
        <p:blipFill>
          <a:blip r:embed="rId7"/>
          <a:stretch>
            <a:fillRect/>
          </a:stretch>
        </p:blipFill>
        <p:spPr>
          <a:xfrm>
            <a:off x="2852087" y="1541470"/>
            <a:ext cx="1957566" cy="1302671"/>
          </a:xfrm>
          <a:prstGeom prst="rect">
            <a:avLst/>
          </a:prstGeom>
        </p:spPr>
      </p:pic>
      <p:pic>
        <p:nvPicPr>
          <p:cNvPr id="50" name="Picture 49" descr="A picture containing text, font, graphics, logo&#10;&#10;Description automatically generated">
            <a:extLst>
              <a:ext uri="{FF2B5EF4-FFF2-40B4-BE49-F238E27FC236}">
                <a16:creationId xmlns:a16="http://schemas.microsoft.com/office/drawing/2014/main" id="{80F84024-23BD-9717-F31E-2DBF696C02CE}"/>
              </a:ext>
            </a:extLst>
          </p:cNvPr>
          <p:cNvPicPr>
            <a:picLocks noChangeAspect="1"/>
          </p:cNvPicPr>
          <p:nvPr/>
        </p:nvPicPr>
        <p:blipFill>
          <a:blip r:embed="rId8"/>
          <a:stretch>
            <a:fillRect/>
          </a:stretch>
        </p:blipFill>
        <p:spPr>
          <a:xfrm>
            <a:off x="567372" y="4637364"/>
            <a:ext cx="2097241" cy="817070"/>
          </a:xfrm>
          <a:prstGeom prst="rect">
            <a:avLst/>
          </a:prstGeom>
        </p:spPr>
      </p:pic>
      <p:pic>
        <p:nvPicPr>
          <p:cNvPr id="52" name="Picture 51" descr="A blue background with white text&#10;&#10;Description automatically generated with medium confidence">
            <a:extLst>
              <a:ext uri="{FF2B5EF4-FFF2-40B4-BE49-F238E27FC236}">
                <a16:creationId xmlns:a16="http://schemas.microsoft.com/office/drawing/2014/main" id="{C5BB4943-8461-94EB-250C-73CCFC2629DF}"/>
              </a:ext>
            </a:extLst>
          </p:cNvPr>
          <p:cNvPicPr>
            <a:picLocks noChangeAspect="1"/>
          </p:cNvPicPr>
          <p:nvPr/>
        </p:nvPicPr>
        <p:blipFill>
          <a:blip r:embed="rId9"/>
          <a:stretch>
            <a:fillRect/>
          </a:stretch>
        </p:blipFill>
        <p:spPr>
          <a:xfrm>
            <a:off x="8579091" y="4787214"/>
            <a:ext cx="2949204" cy="800257"/>
          </a:xfrm>
          <a:prstGeom prst="rect">
            <a:avLst/>
          </a:prstGeom>
        </p:spPr>
      </p:pic>
      <p:sp>
        <p:nvSpPr>
          <p:cNvPr id="53" name="TextBox 52">
            <a:extLst>
              <a:ext uri="{FF2B5EF4-FFF2-40B4-BE49-F238E27FC236}">
                <a16:creationId xmlns:a16="http://schemas.microsoft.com/office/drawing/2014/main" id="{76ED21C3-1B98-EBBE-6091-8630F0810E77}"/>
              </a:ext>
            </a:extLst>
          </p:cNvPr>
          <p:cNvSpPr txBox="1"/>
          <p:nvPr/>
        </p:nvSpPr>
        <p:spPr>
          <a:xfrm>
            <a:off x="3830870" y="4787214"/>
            <a:ext cx="386844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r>
              <a:rPr lang="en-US" b="1" dirty="0"/>
              <a:t>FREE And Reduced-Price School Lunch</a:t>
            </a:r>
          </a:p>
          <a:p>
            <a:pPr algn="ctr"/>
            <a:r>
              <a:rPr lang="en-US" b="1" dirty="0"/>
              <a:t>Or Breakfast Program</a:t>
            </a:r>
          </a:p>
        </p:txBody>
      </p:sp>
      <p:sp>
        <p:nvSpPr>
          <p:cNvPr id="55" name="TextBox 54">
            <a:extLst>
              <a:ext uri="{FF2B5EF4-FFF2-40B4-BE49-F238E27FC236}">
                <a16:creationId xmlns:a16="http://schemas.microsoft.com/office/drawing/2014/main" id="{F65F724E-FEEF-CFBE-5545-609E4FDB4944}"/>
              </a:ext>
            </a:extLst>
          </p:cNvPr>
          <p:cNvSpPr txBox="1"/>
          <p:nvPr/>
        </p:nvSpPr>
        <p:spPr>
          <a:xfrm>
            <a:off x="475445" y="5553956"/>
            <a:ext cx="2589022" cy="523220"/>
          </a:xfrm>
          <a:prstGeom prst="rect">
            <a:avLst/>
          </a:prstGeom>
          <a:noFill/>
        </p:spPr>
        <p:txBody>
          <a:bodyPr wrap="square" rtlCol="0">
            <a:spAutoFit/>
          </a:bodyPr>
          <a:lstStyle/>
          <a:p>
            <a:pPr algn="ctr"/>
            <a:r>
              <a:rPr lang="en-US" sz="1400" dirty="0"/>
              <a:t>Supplemental Nutrition Program for Women, Infants, and Children</a:t>
            </a:r>
          </a:p>
        </p:txBody>
      </p:sp>
      <p:sp>
        <p:nvSpPr>
          <p:cNvPr id="56" name="TextBox 55">
            <a:extLst>
              <a:ext uri="{FF2B5EF4-FFF2-40B4-BE49-F238E27FC236}">
                <a16:creationId xmlns:a16="http://schemas.microsoft.com/office/drawing/2014/main" id="{CFF1F198-570D-836F-1BE7-F1D8F2C287FF}"/>
              </a:ext>
            </a:extLst>
          </p:cNvPr>
          <p:cNvSpPr txBox="1"/>
          <p:nvPr/>
        </p:nvSpPr>
        <p:spPr>
          <a:xfrm>
            <a:off x="8502501" y="5713586"/>
            <a:ext cx="2949204" cy="307777"/>
          </a:xfrm>
          <a:prstGeom prst="rect">
            <a:avLst/>
          </a:prstGeom>
          <a:noFill/>
        </p:spPr>
        <p:txBody>
          <a:bodyPr wrap="square" rtlCol="0">
            <a:spAutoFit/>
          </a:bodyPr>
          <a:lstStyle/>
          <a:p>
            <a:pPr algn="ctr"/>
            <a:r>
              <a:rPr lang="en-US" sz="1400" dirty="0"/>
              <a:t>Federal Pell Grant for the current year</a:t>
            </a:r>
          </a:p>
        </p:txBody>
      </p:sp>
      <p:sp>
        <p:nvSpPr>
          <p:cNvPr id="57" name="TextBox 56">
            <a:extLst>
              <a:ext uri="{FF2B5EF4-FFF2-40B4-BE49-F238E27FC236}">
                <a16:creationId xmlns:a16="http://schemas.microsoft.com/office/drawing/2014/main" id="{5624D878-7AD6-867E-9249-BAE2EF5857C6}"/>
              </a:ext>
            </a:extLst>
          </p:cNvPr>
          <p:cNvSpPr txBox="1"/>
          <p:nvPr/>
        </p:nvSpPr>
        <p:spPr>
          <a:xfrm>
            <a:off x="3830870" y="5587471"/>
            <a:ext cx="3672766" cy="523220"/>
          </a:xfrm>
          <a:prstGeom prst="rect">
            <a:avLst/>
          </a:prstGeom>
          <a:noFill/>
        </p:spPr>
        <p:txBody>
          <a:bodyPr wrap="square" rtlCol="0">
            <a:spAutoFit/>
          </a:bodyPr>
          <a:lstStyle/>
          <a:p>
            <a:pPr algn="ctr"/>
            <a:r>
              <a:rPr lang="en-US" sz="1400" dirty="0"/>
              <a:t>School Free Breakfast-Lunch or Reduced School Lunch-Breakfast Programs</a:t>
            </a:r>
          </a:p>
        </p:txBody>
      </p:sp>
      <p:cxnSp>
        <p:nvCxnSpPr>
          <p:cNvPr id="4" name="Straight Arrow Connector 3">
            <a:extLst>
              <a:ext uri="{FF2B5EF4-FFF2-40B4-BE49-F238E27FC236}">
                <a16:creationId xmlns:a16="http://schemas.microsoft.com/office/drawing/2014/main" id="{86F9FC29-B764-D9D2-9F6D-3ABAF92EA8F7}"/>
              </a:ext>
            </a:extLst>
          </p:cNvPr>
          <p:cNvCxnSpPr/>
          <p:nvPr/>
        </p:nvCxnSpPr>
        <p:spPr>
          <a:xfrm>
            <a:off x="-3631" y="1036562"/>
            <a:ext cx="12187164" cy="19353"/>
          </a:xfrm>
          <a:prstGeom prst="straightConnector1">
            <a:avLst/>
          </a:prstGeom>
          <a:ln w="57150">
            <a:solidFill>
              <a:schemeClr val="accent5">
                <a:lumMod val="20000"/>
                <a:lumOff val="8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1264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 name="Text Placeholder 1">
            <a:extLst>
              <a:ext uri="{FF2B5EF4-FFF2-40B4-BE49-F238E27FC236}">
                <a16:creationId xmlns:a16="http://schemas.microsoft.com/office/drawing/2014/main" id="{36DD8A3F-EBA0-C9E0-CD2B-5A760297337E}"/>
              </a:ext>
            </a:extLst>
          </p:cNvPr>
          <p:cNvSpPr>
            <a:spLocks noGrp="1"/>
          </p:cNvSpPr>
          <p:nvPr>
            <p:ph type="body" sz="quarter" idx="13"/>
          </p:nvPr>
        </p:nvSpPr>
        <p:spPr>
          <a:xfrm>
            <a:off x="1500430" y="1310117"/>
            <a:ext cx="8768118" cy="427917"/>
          </a:xfrm>
        </p:spPr>
        <p:txBody>
          <a:bodyPr/>
          <a:lstStyle/>
          <a:p>
            <a:pPr algn="ctr"/>
            <a:r>
              <a:rPr lang="en-US" sz="2000" b="1" dirty="0"/>
              <a:t>Need to provide Proof of Identity and Proof of Benefits</a:t>
            </a:r>
          </a:p>
        </p:txBody>
      </p:sp>
      <p:sp>
        <p:nvSpPr>
          <p:cNvPr id="204" name="Text Placeholder 3">
            <a:extLst>
              <a:ext uri="{FF2B5EF4-FFF2-40B4-BE49-F238E27FC236}">
                <a16:creationId xmlns:a16="http://schemas.microsoft.com/office/drawing/2014/main" id="{49F1287A-D892-C02C-EC94-84539B6D7A2D}"/>
              </a:ext>
            </a:extLst>
          </p:cNvPr>
          <p:cNvSpPr>
            <a:spLocks noGrp="1"/>
          </p:cNvSpPr>
          <p:nvPr>
            <p:ph type="body" sz="quarter" idx="17"/>
          </p:nvPr>
        </p:nvSpPr>
        <p:spPr>
          <a:xfrm>
            <a:off x="818479" y="3764902"/>
            <a:ext cx="1620000" cy="248505"/>
          </a:xfrm>
        </p:spPr>
        <p:txBody>
          <a:bodyPr/>
          <a:lstStyle/>
          <a:p>
            <a:r>
              <a:rPr lang="en-US" dirty="0"/>
              <a:t>State DL or ID</a:t>
            </a:r>
          </a:p>
        </p:txBody>
      </p:sp>
      <p:sp>
        <p:nvSpPr>
          <p:cNvPr id="206" name="Text Placeholder 4">
            <a:extLst>
              <a:ext uri="{FF2B5EF4-FFF2-40B4-BE49-F238E27FC236}">
                <a16:creationId xmlns:a16="http://schemas.microsoft.com/office/drawing/2014/main" id="{6CCF01B0-3B4C-61AD-F4EE-650FEA2A7B32}"/>
              </a:ext>
            </a:extLst>
          </p:cNvPr>
          <p:cNvSpPr>
            <a:spLocks noGrp="1"/>
          </p:cNvSpPr>
          <p:nvPr>
            <p:ph type="body" sz="quarter" idx="18"/>
          </p:nvPr>
        </p:nvSpPr>
        <p:spPr>
          <a:xfrm>
            <a:off x="843911" y="4075259"/>
            <a:ext cx="1620000" cy="427917"/>
          </a:xfrm>
        </p:spPr>
        <p:txBody>
          <a:bodyPr/>
          <a:lstStyle/>
          <a:p>
            <a:r>
              <a:rPr lang="en-US" dirty="0"/>
              <a:t>Valid Drivers License or State Identification </a:t>
            </a:r>
          </a:p>
        </p:txBody>
      </p:sp>
      <p:sp>
        <p:nvSpPr>
          <p:cNvPr id="208" name="Text Placeholder 6">
            <a:extLst>
              <a:ext uri="{FF2B5EF4-FFF2-40B4-BE49-F238E27FC236}">
                <a16:creationId xmlns:a16="http://schemas.microsoft.com/office/drawing/2014/main" id="{6BA56572-BE09-84D4-4707-C06B7D85DB61}"/>
              </a:ext>
            </a:extLst>
          </p:cNvPr>
          <p:cNvSpPr>
            <a:spLocks noGrp="1"/>
          </p:cNvSpPr>
          <p:nvPr>
            <p:ph type="body" sz="quarter" idx="33"/>
          </p:nvPr>
        </p:nvSpPr>
        <p:spPr>
          <a:xfrm>
            <a:off x="3397165" y="3859114"/>
            <a:ext cx="1620000" cy="360000"/>
          </a:xfrm>
        </p:spPr>
        <p:txBody>
          <a:bodyPr/>
          <a:lstStyle/>
          <a:p>
            <a:r>
              <a:rPr lang="en-US" dirty="0"/>
              <a:t>Passport </a:t>
            </a:r>
          </a:p>
        </p:txBody>
      </p:sp>
      <p:sp>
        <p:nvSpPr>
          <p:cNvPr id="210" name="Text Placeholder 7">
            <a:extLst>
              <a:ext uri="{FF2B5EF4-FFF2-40B4-BE49-F238E27FC236}">
                <a16:creationId xmlns:a16="http://schemas.microsoft.com/office/drawing/2014/main" id="{1ABC72EA-5E15-9AD5-1FFB-9846024B82DF}"/>
              </a:ext>
            </a:extLst>
          </p:cNvPr>
          <p:cNvSpPr>
            <a:spLocks noGrp="1"/>
          </p:cNvSpPr>
          <p:nvPr>
            <p:ph type="body" sz="quarter" idx="34"/>
          </p:nvPr>
        </p:nvSpPr>
        <p:spPr>
          <a:xfrm>
            <a:off x="3365526" y="4138764"/>
            <a:ext cx="1620000" cy="258051"/>
          </a:xfrm>
        </p:spPr>
        <p:txBody>
          <a:bodyPr/>
          <a:lstStyle/>
          <a:p>
            <a:r>
              <a:rPr lang="en-US" dirty="0"/>
              <a:t>United State Passport</a:t>
            </a:r>
          </a:p>
        </p:txBody>
      </p:sp>
      <p:sp>
        <p:nvSpPr>
          <p:cNvPr id="212" name="Text Placeholder 9">
            <a:extLst>
              <a:ext uri="{FF2B5EF4-FFF2-40B4-BE49-F238E27FC236}">
                <a16:creationId xmlns:a16="http://schemas.microsoft.com/office/drawing/2014/main" id="{7D6BC3EB-2B2E-8E4D-BAD1-3F8D2B9C9CD8}"/>
              </a:ext>
            </a:extLst>
          </p:cNvPr>
          <p:cNvSpPr>
            <a:spLocks noGrp="1"/>
          </p:cNvSpPr>
          <p:nvPr>
            <p:ph type="body" sz="quarter" idx="35"/>
          </p:nvPr>
        </p:nvSpPr>
        <p:spPr>
          <a:xfrm>
            <a:off x="6015161" y="3794594"/>
            <a:ext cx="1620000" cy="360000"/>
          </a:xfrm>
        </p:spPr>
        <p:txBody>
          <a:bodyPr/>
          <a:lstStyle/>
          <a:p>
            <a:r>
              <a:rPr lang="en-US" dirty="0"/>
              <a:t>Benefit Card</a:t>
            </a:r>
          </a:p>
        </p:txBody>
      </p:sp>
      <p:pic>
        <p:nvPicPr>
          <p:cNvPr id="38" name="Picture 37" descr="Close up of a passport&#10;&#10;Description automatically generated with low confidence">
            <a:extLst>
              <a:ext uri="{FF2B5EF4-FFF2-40B4-BE49-F238E27FC236}">
                <a16:creationId xmlns:a16="http://schemas.microsoft.com/office/drawing/2014/main" id="{39F79879-4338-2FB8-25FD-96850DD1A864}"/>
              </a:ext>
            </a:extLst>
          </p:cNvPr>
          <p:cNvPicPr>
            <a:picLocks noChangeAspect="1"/>
          </p:cNvPicPr>
          <p:nvPr/>
        </p:nvPicPr>
        <p:blipFill rotWithShape="1">
          <a:blip r:embed="rId3"/>
          <a:srcRect l="18141" r="21867" b="14"/>
          <a:stretch/>
        </p:blipFill>
        <p:spPr>
          <a:xfrm>
            <a:off x="3365526" y="2419878"/>
            <a:ext cx="1683277" cy="1111979"/>
          </a:xfrm>
          <a:prstGeom prst="rect">
            <a:avLst/>
          </a:prstGeom>
          <a:noFill/>
          <a:ln w="95250" cap="sq">
            <a:noFill/>
          </a:ln>
        </p:spPr>
      </p:pic>
      <p:sp>
        <p:nvSpPr>
          <p:cNvPr id="216" name="Text Placeholder 12">
            <a:extLst>
              <a:ext uri="{FF2B5EF4-FFF2-40B4-BE49-F238E27FC236}">
                <a16:creationId xmlns:a16="http://schemas.microsoft.com/office/drawing/2014/main" id="{DA598936-0457-B071-D38A-0202AD8992E4}"/>
              </a:ext>
            </a:extLst>
          </p:cNvPr>
          <p:cNvSpPr>
            <a:spLocks noGrp="1"/>
          </p:cNvSpPr>
          <p:nvPr>
            <p:ph type="body" sz="quarter" idx="37"/>
          </p:nvPr>
        </p:nvSpPr>
        <p:spPr>
          <a:xfrm>
            <a:off x="8904210" y="3767235"/>
            <a:ext cx="1992389" cy="360000"/>
          </a:xfrm>
        </p:spPr>
        <p:txBody>
          <a:bodyPr/>
          <a:lstStyle/>
          <a:p>
            <a:r>
              <a:rPr lang="en-US" dirty="0"/>
              <a:t>Benefit Award Letter</a:t>
            </a:r>
          </a:p>
        </p:txBody>
      </p:sp>
      <p:sp>
        <p:nvSpPr>
          <p:cNvPr id="218" name="Text Placeholder 13">
            <a:extLst>
              <a:ext uri="{FF2B5EF4-FFF2-40B4-BE49-F238E27FC236}">
                <a16:creationId xmlns:a16="http://schemas.microsoft.com/office/drawing/2014/main" id="{E6424C28-F34F-CEA5-9247-5649DD7A7614}"/>
              </a:ext>
            </a:extLst>
          </p:cNvPr>
          <p:cNvSpPr>
            <a:spLocks noGrp="1"/>
          </p:cNvSpPr>
          <p:nvPr>
            <p:ph type="body" sz="quarter" idx="38"/>
          </p:nvPr>
        </p:nvSpPr>
        <p:spPr>
          <a:xfrm>
            <a:off x="8904210" y="4013997"/>
            <a:ext cx="1620000" cy="427917"/>
          </a:xfrm>
        </p:spPr>
        <p:txBody>
          <a:bodyPr/>
          <a:lstStyle/>
          <a:p>
            <a:r>
              <a:rPr lang="en-US" dirty="0"/>
              <a:t>Current Proof of Benefit Award Letter </a:t>
            </a:r>
          </a:p>
        </p:txBody>
      </p:sp>
      <p:sp>
        <p:nvSpPr>
          <p:cNvPr id="88" name="Slide Number Placeholder 87">
            <a:extLst>
              <a:ext uri="{FF2B5EF4-FFF2-40B4-BE49-F238E27FC236}">
                <a16:creationId xmlns:a16="http://schemas.microsoft.com/office/drawing/2014/main" id="{FAFF03E5-FC39-4375-8BD9-53A0FD781CB7}"/>
              </a:ext>
            </a:extLst>
          </p:cNvPr>
          <p:cNvSpPr>
            <a:spLocks noGrp="1"/>
          </p:cNvSpPr>
          <p:nvPr>
            <p:ph type="sldNum" sz="quarter" idx="52"/>
          </p:nvPr>
        </p:nvSpPr>
        <p:spPr>
          <a:xfrm>
            <a:off x="11728948" y="6385422"/>
            <a:ext cx="288000" cy="288000"/>
          </a:xfrm>
        </p:spPr>
        <p:txBody>
          <a:bodyPr anchor="ctr">
            <a:normAutofit/>
          </a:bodyPr>
          <a:lstStyle/>
          <a:p>
            <a:pPr>
              <a:spcAft>
                <a:spcPts val="600"/>
              </a:spcAft>
            </a:pPr>
            <a:fld id="{B67B645E-C5E5-4727-B977-D372A0AA71D9}" type="slidenum">
              <a:rPr lang="en-US" smtClean="0"/>
              <a:pPr>
                <a:spcAft>
                  <a:spcPts val="600"/>
                </a:spcAft>
              </a:pPr>
              <a:t>5</a:t>
            </a:fld>
            <a:endParaRPr lang="en-US"/>
          </a:p>
        </p:txBody>
      </p:sp>
      <p:sp>
        <p:nvSpPr>
          <p:cNvPr id="226" name="Title 18">
            <a:extLst>
              <a:ext uri="{FF2B5EF4-FFF2-40B4-BE49-F238E27FC236}">
                <a16:creationId xmlns:a16="http://schemas.microsoft.com/office/drawing/2014/main" id="{8A376679-E6C3-A3A8-5BBC-A522DE63E714}"/>
              </a:ext>
            </a:extLst>
          </p:cNvPr>
          <p:cNvSpPr>
            <a:spLocks noGrp="1"/>
          </p:cNvSpPr>
          <p:nvPr>
            <p:ph type="title"/>
          </p:nvPr>
        </p:nvSpPr>
        <p:spPr>
          <a:xfrm>
            <a:off x="2238319" y="419809"/>
            <a:ext cx="7292340" cy="432000"/>
          </a:xfrm>
        </p:spPr>
        <p:txBody>
          <a:bodyPr/>
          <a:lstStyle/>
          <a:p>
            <a:pPr algn="ctr"/>
            <a:r>
              <a:rPr lang="en-US" dirty="0"/>
              <a:t>Requirements for Program</a:t>
            </a:r>
          </a:p>
        </p:txBody>
      </p:sp>
      <p:pic>
        <p:nvPicPr>
          <p:cNvPr id="49" name="Picture 48" descr="A close-up of a us department of veterans affairs card&#10;&#10;Description automatically generated with low confidence">
            <a:extLst>
              <a:ext uri="{FF2B5EF4-FFF2-40B4-BE49-F238E27FC236}">
                <a16:creationId xmlns:a16="http://schemas.microsoft.com/office/drawing/2014/main" id="{7711112A-9B0A-5966-407E-01080DA2D01B}"/>
              </a:ext>
            </a:extLst>
          </p:cNvPr>
          <p:cNvPicPr>
            <a:picLocks noChangeAspect="1"/>
          </p:cNvPicPr>
          <p:nvPr/>
        </p:nvPicPr>
        <p:blipFill>
          <a:blip r:embed="rId4"/>
          <a:stretch>
            <a:fillRect/>
          </a:stretch>
        </p:blipFill>
        <p:spPr>
          <a:xfrm>
            <a:off x="5884489" y="2334225"/>
            <a:ext cx="1846762" cy="1269239"/>
          </a:xfrm>
          <a:prstGeom prst="rect">
            <a:avLst/>
          </a:prstGeom>
        </p:spPr>
      </p:pic>
      <p:pic>
        <p:nvPicPr>
          <p:cNvPr id="51" name="Picture 50" descr="A picture containing text, screenshot, font, logo&#10;&#10;Description automatically generated">
            <a:extLst>
              <a:ext uri="{FF2B5EF4-FFF2-40B4-BE49-F238E27FC236}">
                <a16:creationId xmlns:a16="http://schemas.microsoft.com/office/drawing/2014/main" id="{08CCD1DC-0B8B-7C10-3335-CEDA5BD28B4F}"/>
              </a:ext>
            </a:extLst>
          </p:cNvPr>
          <p:cNvPicPr>
            <a:picLocks noChangeAspect="1"/>
          </p:cNvPicPr>
          <p:nvPr/>
        </p:nvPicPr>
        <p:blipFill>
          <a:blip r:embed="rId5"/>
          <a:stretch>
            <a:fillRect/>
          </a:stretch>
        </p:blipFill>
        <p:spPr>
          <a:xfrm>
            <a:off x="9143596" y="2196342"/>
            <a:ext cx="1071584" cy="1385496"/>
          </a:xfrm>
          <a:prstGeom prst="rect">
            <a:avLst/>
          </a:prstGeom>
        </p:spPr>
      </p:pic>
      <p:pic>
        <p:nvPicPr>
          <p:cNvPr id="53" name="Picture 52" descr="A driver license with a picture of a person&#10;&#10;Description automatically generated with low confidence">
            <a:extLst>
              <a:ext uri="{FF2B5EF4-FFF2-40B4-BE49-F238E27FC236}">
                <a16:creationId xmlns:a16="http://schemas.microsoft.com/office/drawing/2014/main" id="{656EA690-C6CA-F654-8503-4B82C0512A7F}"/>
              </a:ext>
            </a:extLst>
          </p:cNvPr>
          <p:cNvPicPr>
            <a:picLocks noChangeAspect="1"/>
          </p:cNvPicPr>
          <p:nvPr/>
        </p:nvPicPr>
        <p:blipFill rotWithShape="1">
          <a:blip r:embed="rId6"/>
          <a:srcRect l="23633" t="14343" r="23032" b="14585"/>
          <a:stretch/>
        </p:blipFill>
        <p:spPr>
          <a:xfrm>
            <a:off x="777983" y="2289089"/>
            <a:ext cx="1751857" cy="1200002"/>
          </a:xfrm>
          <a:prstGeom prst="rect">
            <a:avLst/>
          </a:prstGeom>
        </p:spPr>
      </p:pic>
      <p:sp>
        <p:nvSpPr>
          <p:cNvPr id="57" name="Text Placeholder 56">
            <a:extLst>
              <a:ext uri="{FF2B5EF4-FFF2-40B4-BE49-F238E27FC236}">
                <a16:creationId xmlns:a16="http://schemas.microsoft.com/office/drawing/2014/main" id="{CC3D8991-9F1B-B475-A16B-D87105C22DDF}"/>
              </a:ext>
            </a:extLst>
          </p:cNvPr>
          <p:cNvSpPr>
            <a:spLocks noGrp="1"/>
          </p:cNvSpPr>
          <p:nvPr>
            <p:ph type="body" sz="quarter" idx="36"/>
          </p:nvPr>
        </p:nvSpPr>
        <p:spPr>
          <a:xfrm>
            <a:off x="6262349" y="4070307"/>
            <a:ext cx="1125623" cy="360000"/>
          </a:xfrm>
        </p:spPr>
        <p:txBody>
          <a:bodyPr/>
          <a:lstStyle/>
          <a:p>
            <a:r>
              <a:rPr lang="en-US" dirty="0"/>
              <a:t>VA Card Medicaid Card</a:t>
            </a:r>
          </a:p>
        </p:txBody>
      </p:sp>
      <p:sp>
        <p:nvSpPr>
          <p:cNvPr id="60" name="TextBox 59">
            <a:extLst>
              <a:ext uri="{FF2B5EF4-FFF2-40B4-BE49-F238E27FC236}">
                <a16:creationId xmlns:a16="http://schemas.microsoft.com/office/drawing/2014/main" id="{EB6C7AA9-7A6A-EA82-8CE9-D1B8482FE4AE}"/>
              </a:ext>
            </a:extLst>
          </p:cNvPr>
          <p:cNvSpPr txBox="1"/>
          <p:nvPr/>
        </p:nvSpPr>
        <p:spPr>
          <a:xfrm>
            <a:off x="3365526" y="4960863"/>
            <a:ext cx="436572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Current State Drivers License or State ID</a:t>
            </a:r>
          </a:p>
          <a:p>
            <a:pPr marL="285750" indent="-285750">
              <a:buFont typeface="Arial" panose="020B0604020202020204" pitchFamily="34" charset="0"/>
              <a:buChar char="•"/>
            </a:pPr>
            <a:r>
              <a:rPr lang="en-US" dirty="0"/>
              <a:t>Email address</a:t>
            </a:r>
          </a:p>
          <a:p>
            <a:pPr marL="285750" indent="-285750">
              <a:buFont typeface="Arial" panose="020B0604020202020204" pitchFamily="34" charset="0"/>
              <a:buChar char="•"/>
            </a:pPr>
            <a:r>
              <a:rPr lang="en-US" dirty="0"/>
              <a:t>Last 4 of social security number</a:t>
            </a:r>
          </a:p>
          <a:p>
            <a:pPr marL="285750" indent="-285750">
              <a:buFont typeface="Arial" panose="020B0604020202020204" pitchFamily="34" charset="0"/>
              <a:buChar char="•"/>
            </a:pPr>
            <a:r>
              <a:rPr lang="en-US" dirty="0"/>
              <a:t>Current address</a:t>
            </a:r>
          </a:p>
          <a:p>
            <a:pPr marL="285750" indent="-285750">
              <a:buFont typeface="Arial" panose="020B0604020202020204" pitchFamily="34" charset="0"/>
              <a:buChar char="•"/>
            </a:pPr>
            <a:r>
              <a:rPr lang="en-US" dirty="0"/>
              <a:t>Provide proof of benefit documentation </a:t>
            </a:r>
          </a:p>
        </p:txBody>
      </p:sp>
      <p:sp>
        <p:nvSpPr>
          <p:cNvPr id="2" name="TextBox 1">
            <a:extLst>
              <a:ext uri="{FF2B5EF4-FFF2-40B4-BE49-F238E27FC236}">
                <a16:creationId xmlns:a16="http://schemas.microsoft.com/office/drawing/2014/main" id="{A5FB30B3-FE0B-850A-C430-5598368E74AB}"/>
              </a:ext>
            </a:extLst>
          </p:cNvPr>
          <p:cNvSpPr txBox="1"/>
          <p:nvPr/>
        </p:nvSpPr>
        <p:spPr>
          <a:xfrm>
            <a:off x="370937" y="324935"/>
            <a:ext cx="2579298" cy="923330"/>
          </a:xfrm>
          <a:prstGeom prst="rect">
            <a:avLst/>
          </a:prstGeom>
          <a:noFill/>
        </p:spPr>
        <p:txBody>
          <a:bodyPr wrap="square" rtlCol="0">
            <a:spAutoFit/>
          </a:bodyPr>
          <a:lstStyle/>
          <a:p>
            <a:r>
              <a:rPr lang="en-US" b="1" dirty="0">
                <a:solidFill>
                  <a:srgbClr val="FF0000"/>
                </a:solidFill>
              </a:rPr>
              <a:t>**IMPORTANT TO BRING CURRENT PROOF OF BENEFIT AWARD LETTER</a:t>
            </a:r>
          </a:p>
        </p:txBody>
      </p:sp>
    </p:spTree>
    <p:extLst>
      <p:ext uri="{BB962C8B-B14F-4D97-AF65-F5344CB8AC3E}">
        <p14:creationId xmlns:p14="http://schemas.microsoft.com/office/powerpoint/2010/main" val="337845811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4394E-B587-4CD9-96D1-650A82CA0197}"/>
              </a:ext>
            </a:extLst>
          </p:cNvPr>
          <p:cNvSpPr>
            <a:spLocks noGrp="1"/>
          </p:cNvSpPr>
          <p:nvPr>
            <p:ph type="title"/>
          </p:nvPr>
        </p:nvSpPr>
        <p:spPr bwMode="gray">
          <a:xfrm>
            <a:off x="310356" y="395045"/>
            <a:ext cx="11329200" cy="620713"/>
          </a:xfrm>
        </p:spPr>
        <p:txBody>
          <a:bodyPr/>
          <a:lstStyle/>
          <a:p>
            <a:pPr algn="ctr"/>
            <a:r>
              <a:rPr lang="en-US" sz="3600" i="0" u="none" strike="noStrike" dirty="0">
                <a:solidFill>
                  <a:srgbClr val="FFC000"/>
                </a:solidFill>
                <a:effectLst/>
              </a:rPr>
              <a:t>FREE ACP Products and Services Available</a:t>
            </a:r>
            <a:endParaRPr lang="en-US" sz="3600" dirty="0">
              <a:solidFill>
                <a:srgbClr val="FFC000"/>
              </a:solidFill>
            </a:endParaRPr>
          </a:p>
        </p:txBody>
      </p:sp>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11"/>
          </p:nvPr>
        </p:nvSpPr>
        <p:spPr/>
        <p:txBody>
          <a:bodyPr/>
          <a:lstStyle/>
          <a:p>
            <a:fld id="{B67B645E-C5E5-4727-B977-D372A0AA71D9}" type="slidenum">
              <a:rPr lang="en-US" smtClean="0"/>
              <a:pPr/>
              <a:t>6</a:t>
            </a:fld>
            <a:endParaRPr lang="en-US" dirty="0"/>
          </a:p>
        </p:txBody>
      </p:sp>
      <p:pic>
        <p:nvPicPr>
          <p:cNvPr id="31" name="Picture Placeholder 30" descr="Bullseye">
            <a:extLst>
              <a:ext uri="{FF2B5EF4-FFF2-40B4-BE49-F238E27FC236}">
                <a16:creationId xmlns:a16="http://schemas.microsoft.com/office/drawing/2014/main" id="{146C3774-1A16-4CEA-B0D9-21F4D70DD683}"/>
              </a:ext>
            </a:extLst>
          </p:cNvPr>
          <p:cNvPicPr>
            <a:picLocks noGrp="1" noChangeAspect="1"/>
          </p:cNvPicPr>
          <p:nvPr>
            <p:ph type="pic" sz="quarter" idx="4294967295"/>
          </p:nvPr>
        </p:nvPicPr>
        <p:blipFill>
          <a:blip r:embed="rId3" cstate="screen">
            <a:biLevel thresh="25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990600"/>
            <a:ext cx="622300" cy="620713"/>
          </a:xfrm>
        </p:spPr>
      </p:pic>
      <p:pic>
        <p:nvPicPr>
          <p:cNvPr id="33" name="Picture Placeholder 32" descr="Lecturer">
            <a:extLst>
              <a:ext uri="{FF2B5EF4-FFF2-40B4-BE49-F238E27FC236}">
                <a16:creationId xmlns:a16="http://schemas.microsoft.com/office/drawing/2014/main" id="{34FE467F-DFCB-454B-9B3B-9C4BF433B3C6}"/>
              </a:ext>
            </a:extLst>
          </p:cNvPr>
          <p:cNvPicPr>
            <a:picLocks noGrp="1" noChangeAspect="1"/>
          </p:cNvPicPr>
          <p:nvPr>
            <p:ph type="pic" sz="quarter" idx="4294967295"/>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0" y="990600"/>
            <a:ext cx="620713" cy="620713"/>
          </a:xfrm>
        </p:spPr>
      </p:pic>
      <p:pic>
        <p:nvPicPr>
          <p:cNvPr id="35" name="Picture Placeholder 34" descr="Network">
            <a:extLst>
              <a:ext uri="{FF2B5EF4-FFF2-40B4-BE49-F238E27FC236}">
                <a16:creationId xmlns:a16="http://schemas.microsoft.com/office/drawing/2014/main" id="{7AF56B60-D53D-40A4-82F9-B1DEB9644A3D}"/>
              </a:ext>
            </a:extLst>
          </p:cNvPr>
          <p:cNvPicPr>
            <a:picLocks noGrp="1" noChangeAspect="1"/>
          </p:cNvPicPr>
          <p:nvPr>
            <p:ph type="pic" sz="quarter" idx="4294967295"/>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3984625"/>
            <a:ext cx="622300" cy="622300"/>
          </a:xfrm>
        </p:spPr>
      </p:pic>
      <p:pic>
        <p:nvPicPr>
          <p:cNvPr id="37" name="Picture Placeholder 36" descr="Megaphone">
            <a:extLst>
              <a:ext uri="{FF2B5EF4-FFF2-40B4-BE49-F238E27FC236}">
                <a16:creationId xmlns:a16="http://schemas.microsoft.com/office/drawing/2014/main" id="{1701A2E9-D331-4627-A32A-658F1BDB82EF}"/>
              </a:ext>
            </a:extLst>
          </p:cNvPr>
          <p:cNvPicPr>
            <a:picLocks noGrp="1" noChangeAspect="1"/>
          </p:cNvPicPr>
          <p:nvPr>
            <p:ph type="pic" sz="quarter" idx="4294967295"/>
          </p:nvPr>
        </p:nvPicPr>
        <p:blipFill>
          <a:blip r:embed="rId9" cstate="screen">
            <a:biLevel thresh="25000"/>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0" y="3984625"/>
            <a:ext cx="622300" cy="622300"/>
          </a:xfrm>
        </p:spPr>
      </p:pic>
      <p:sp>
        <p:nvSpPr>
          <p:cNvPr id="19" name="TextBox 18">
            <a:extLst>
              <a:ext uri="{FF2B5EF4-FFF2-40B4-BE49-F238E27FC236}">
                <a16:creationId xmlns:a16="http://schemas.microsoft.com/office/drawing/2014/main" id="{0E5F24F2-DCC6-5C69-C646-C40B65B38B7E}"/>
              </a:ext>
            </a:extLst>
          </p:cNvPr>
          <p:cNvSpPr txBox="1"/>
          <p:nvPr/>
        </p:nvSpPr>
        <p:spPr>
          <a:xfrm>
            <a:off x="175052" y="5723228"/>
            <a:ext cx="12136820" cy="584775"/>
          </a:xfrm>
          <a:prstGeom prst="rect">
            <a:avLst/>
          </a:prstGeom>
          <a:noFill/>
        </p:spPr>
        <p:txBody>
          <a:bodyPr wrap="square">
            <a:spAutoFit/>
          </a:bodyPr>
          <a:lstStyle/>
          <a:p>
            <a:endParaRPr lang="en-US" sz="1600" dirty="0"/>
          </a:p>
          <a:p>
            <a:r>
              <a:rPr lang="en-US" sz="1600" b="1" dirty="0"/>
              <a:t>***NO MONTHLY PAYMENTS, COMMITMENTS, OR ANY HIDDEN FEES  JUST A ONE TIME ACTIVATION FEE AND *SHIPPING (IF REQUIRED)</a:t>
            </a:r>
          </a:p>
        </p:txBody>
      </p:sp>
      <p:sp>
        <p:nvSpPr>
          <p:cNvPr id="20" name="TextBox 19">
            <a:extLst>
              <a:ext uri="{FF2B5EF4-FFF2-40B4-BE49-F238E27FC236}">
                <a16:creationId xmlns:a16="http://schemas.microsoft.com/office/drawing/2014/main" id="{61BBE2E8-DC3C-8ABE-33E5-BC962AD6C0CD}"/>
              </a:ext>
            </a:extLst>
          </p:cNvPr>
          <p:cNvSpPr txBox="1"/>
          <p:nvPr/>
        </p:nvSpPr>
        <p:spPr>
          <a:xfrm>
            <a:off x="904568" y="1209368"/>
            <a:ext cx="184731" cy="369332"/>
          </a:xfrm>
          <a:prstGeom prst="rect">
            <a:avLst/>
          </a:prstGeom>
          <a:noFill/>
        </p:spPr>
        <p:txBody>
          <a:bodyPr wrap="none" rtlCol="0">
            <a:spAutoFit/>
          </a:bodyPr>
          <a:lstStyle/>
          <a:p>
            <a:endParaRPr lang="en-US" dirty="0"/>
          </a:p>
        </p:txBody>
      </p:sp>
      <p:sp>
        <p:nvSpPr>
          <p:cNvPr id="21" name="TextBox 20">
            <a:extLst>
              <a:ext uri="{FF2B5EF4-FFF2-40B4-BE49-F238E27FC236}">
                <a16:creationId xmlns:a16="http://schemas.microsoft.com/office/drawing/2014/main" id="{9D916A3C-78B7-131E-2D51-7B55EC2B889C}"/>
              </a:ext>
            </a:extLst>
          </p:cNvPr>
          <p:cNvSpPr txBox="1"/>
          <p:nvPr/>
        </p:nvSpPr>
        <p:spPr>
          <a:xfrm>
            <a:off x="140900" y="4665010"/>
            <a:ext cx="3203879" cy="1169551"/>
          </a:xfrm>
          <a:prstGeom prst="rect">
            <a:avLst/>
          </a:prstGeom>
          <a:noFill/>
        </p:spPr>
        <p:txBody>
          <a:bodyPr wrap="square" rtlCol="0">
            <a:spAutoFit/>
          </a:bodyPr>
          <a:lstStyle/>
          <a:p>
            <a:pPr algn="ctr"/>
            <a:r>
              <a:rPr lang="en-US" sz="1400" dirty="0"/>
              <a:t>Get Xfinity 5g Home Internet for free with the Affordable Connectivity Program Available now in Limited Locations   Xfinity  Home Internet or Mobile Service</a:t>
            </a:r>
          </a:p>
          <a:p>
            <a:pPr algn="ctr"/>
            <a:endParaRPr lang="en-US" sz="1400" dirty="0"/>
          </a:p>
        </p:txBody>
      </p:sp>
      <p:sp>
        <p:nvSpPr>
          <p:cNvPr id="22" name="TextBox 21">
            <a:extLst>
              <a:ext uri="{FF2B5EF4-FFF2-40B4-BE49-F238E27FC236}">
                <a16:creationId xmlns:a16="http://schemas.microsoft.com/office/drawing/2014/main" id="{67296C25-B82C-25BD-29E1-2885B0C97969}"/>
              </a:ext>
            </a:extLst>
          </p:cNvPr>
          <p:cNvSpPr txBox="1"/>
          <p:nvPr/>
        </p:nvSpPr>
        <p:spPr>
          <a:xfrm>
            <a:off x="8061773" y="4603455"/>
            <a:ext cx="3955175" cy="1446550"/>
          </a:xfrm>
          <a:prstGeom prst="rect">
            <a:avLst/>
          </a:prstGeom>
          <a:noFill/>
        </p:spPr>
        <p:txBody>
          <a:bodyPr wrap="square" rtlCol="0">
            <a:spAutoFit/>
          </a:bodyPr>
          <a:lstStyle/>
          <a:p>
            <a:pPr algn="ctr"/>
            <a:r>
              <a:rPr lang="en-US" sz="1400" dirty="0"/>
              <a:t>Tablets Free 10" Sky Pad Smart Tablet 25gb Internet data  (like your cell phone)  FREE every month! NO monthly payments **$23 (CASH) one-time activation fee + shipping  (IF REQUIRED)</a:t>
            </a:r>
          </a:p>
          <a:p>
            <a:pPr algn="ctr"/>
            <a:r>
              <a:rPr lang="en-US" sz="1400" dirty="0"/>
              <a:t>(Not limited to brand type or size)</a:t>
            </a:r>
          </a:p>
          <a:p>
            <a:endParaRPr lang="en-US" dirty="0"/>
          </a:p>
        </p:txBody>
      </p:sp>
      <p:sp>
        <p:nvSpPr>
          <p:cNvPr id="23" name="TextBox 22">
            <a:extLst>
              <a:ext uri="{FF2B5EF4-FFF2-40B4-BE49-F238E27FC236}">
                <a16:creationId xmlns:a16="http://schemas.microsoft.com/office/drawing/2014/main" id="{181F8D21-7C15-3883-7815-2469BD3F5781}"/>
              </a:ext>
            </a:extLst>
          </p:cNvPr>
          <p:cNvSpPr txBox="1"/>
          <p:nvPr/>
        </p:nvSpPr>
        <p:spPr>
          <a:xfrm>
            <a:off x="3873110" y="4634232"/>
            <a:ext cx="3757974" cy="1231106"/>
          </a:xfrm>
          <a:prstGeom prst="rect">
            <a:avLst/>
          </a:prstGeom>
          <a:noFill/>
        </p:spPr>
        <p:txBody>
          <a:bodyPr wrap="square" rtlCol="0">
            <a:spAutoFit/>
          </a:bodyPr>
          <a:lstStyle/>
          <a:p>
            <a:pPr algn="ctr"/>
            <a:r>
              <a:rPr lang="en-US" sz="1400" dirty="0"/>
              <a:t>Phones FREE Nitro 55E Cell Phone Unlimited Talk, Text, and 15gb of Internet data FREE every month! NO monthly payments  **$12 one-time activation fee+ shipping  (IF REQUIRED)</a:t>
            </a:r>
          </a:p>
          <a:p>
            <a:r>
              <a:rPr lang="en-US" dirty="0"/>
              <a:t>    **ONLY IF ALREADY HAVE PHONE</a:t>
            </a:r>
          </a:p>
        </p:txBody>
      </p:sp>
      <p:pic>
        <p:nvPicPr>
          <p:cNvPr id="25" name="Picture 24" descr="A person and person looking at a paper&#10;&#10;Description automatically generated with medium confidence">
            <a:extLst>
              <a:ext uri="{FF2B5EF4-FFF2-40B4-BE49-F238E27FC236}">
                <a16:creationId xmlns:a16="http://schemas.microsoft.com/office/drawing/2014/main" id="{25DB95A3-23CB-0CAB-F660-0958B071FD8E}"/>
              </a:ext>
            </a:extLst>
          </p:cNvPr>
          <p:cNvPicPr>
            <a:picLocks noChangeAspect="1"/>
          </p:cNvPicPr>
          <p:nvPr/>
        </p:nvPicPr>
        <p:blipFill>
          <a:blip r:embed="rId11"/>
          <a:stretch>
            <a:fillRect/>
          </a:stretch>
        </p:blipFill>
        <p:spPr>
          <a:xfrm>
            <a:off x="677861" y="1647914"/>
            <a:ext cx="2255525" cy="2828550"/>
          </a:xfrm>
          <a:prstGeom prst="rect">
            <a:avLst/>
          </a:prstGeom>
        </p:spPr>
      </p:pic>
      <p:pic>
        <p:nvPicPr>
          <p:cNvPr id="27" name="Picture 26" descr="A picture containing text, multimedia, electronic device, gadget&#10;&#10;Description automatically generated">
            <a:extLst>
              <a:ext uri="{FF2B5EF4-FFF2-40B4-BE49-F238E27FC236}">
                <a16:creationId xmlns:a16="http://schemas.microsoft.com/office/drawing/2014/main" id="{C8D6550C-6582-7D32-F798-0210673E13AB}"/>
              </a:ext>
            </a:extLst>
          </p:cNvPr>
          <p:cNvPicPr>
            <a:picLocks noChangeAspect="1"/>
          </p:cNvPicPr>
          <p:nvPr/>
        </p:nvPicPr>
        <p:blipFill>
          <a:blip r:embed="rId12"/>
          <a:stretch>
            <a:fillRect/>
          </a:stretch>
        </p:blipFill>
        <p:spPr>
          <a:xfrm>
            <a:off x="8286648" y="1532904"/>
            <a:ext cx="3284641" cy="2762871"/>
          </a:xfrm>
          <a:prstGeom prst="rect">
            <a:avLst/>
          </a:prstGeom>
        </p:spPr>
      </p:pic>
      <p:pic>
        <p:nvPicPr>
          <p:cNvPr id="39" name="Picture 38" descr="A back and side view of a cell phone&#10;&#10;Description automatically generated with low confidence">
            <a:extLst>
              <a:ext uri="{FF2B5EF4-FFF2-40B4-BE49-F238E27FC236}">
                <a16:creationId xmlns:a16="http://schemas.microsoft.com/office/drawing/2014/main" id="{0EC4E77F-D2F8-E35D-0CC1-C8A05782FCA4}"/>
              </a:ext>
            </a:extLst>
          </p:cNvPr>
          <p:cNvPicPr>
            <a:picLocks noChangeAspect="1"/>
          </p:cNvPicPr>
          <p:nvPr/>
        </p:nvPicPr>
        <p:blipFill>
          <a:blip r:embed="rId13"/>
          <a:stretch>
            <a:fillRect/>
          </a:stretch>
        </p:blipFill>
        <p:spPr>
          <a:xfrm>
            <a:off x="4197617" y="1545045"/>
            <a:ext cx="3108960" cy="2677263"/>
          </a:xfrm>
          <a:prstGeom prst="rect">
            <a:avLst/>
          </a:prstGeom>
        </p:spPr>
      </p:pic>
      <p:sp>
        <p:nvSpPr>
          <p:cNvPr id="42" name="Rectangle 41">
            <a:extLst>
              <a:ext uri="{FF2B5EF4-FFF2-40B4-BE49-F238E27FC236}">
                <a16:creationId xmlns:a16="http://schemas.microsoft.com/office/drawing/2014/main" id="{F6CA4B34-9CEE-B212-823E-50F78D6FB7C3}"/>
              </a:ext>
            </a:extLst>
          </p:cNvPr>
          <p:cNvSpPr/>
          <p:nvPr/>
        </p:nvSpPr>
        <p:spPr>
          <a:xfrm>
            <a:off x="819150" y="3498850"/>
            <a:ext cx="673100" cy="9207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TextBox 42">
            <a:extLst>
              <a:ext uri="{FF2B5EF4-FFF2-40B4-BE49-F238E27FC236}">
                <a16:creationId xmlns:a16="http://schemas.microsoft.com/office/drawing/2014/main" id="{6C875863-80F7-2EEE-6E1E-8AE014CF03FA}"/>
              </a:ext>
            </a:extLst>
          </p:cNvPr>
          <p:cNvSpPr txBox="1"/>
          <p:nvPr/>
        </p:nvSpPr>
        <p:spPr>
          <a:xfrm>
            <a:off x="175052" y="3448034"/>
            <a:ext cx="1490334" cy="738664"/>
          </a:xfrm>
          <a:prstGeom prst="rect">
            <a:avLst/>
          </a:prstGeom>
          <a:noFill/>
        </p:spPr>
        <p:txBody>
          <a:bodyPr wrap="square" rtlCol="0">
            <a:spAutoFit/>
          </a:bodyPr>
          <a:lstStyle/>
          <a:p>
            <a:pPr algn="ctr"/>
            <a:r>
              <a:rPr lang="en-US" sz="1400" dirty="0"/>
              <a:t>Xfinity Internet </a:t>
            </a:r>
          </a:p>
          <a:p>
            <a:pPr algn="ctr"/>
            <a:r>
              <a:rPr lang="en-US" sz="1400" dirty="0"/>
              <a:t>or </a:t>
            </a:r>
          </a:p>
          <a:p>
            <a:pPr algn="ctr"/>
            <a:r>
              <a:rPr lang="en-US" sz="1400" dirty="0"/>
              <a:t>Mobile Services</a:t>
            </a:r>
          </a:p>
        </p:txBody>
      </p:sp>
      <p:sp>
        <p:nvSpPr>
          <p:cNvPr id="46" name="TextBox 45">
            <a:extLst>
              <a:ext uri="{FF2B5EF4-FFF2-40B4-BE49-F238E27FC236}">
                <a16:creationId xmlns:a16="http://schemas.microsoft.com/office/drawing/2014/main" id="{1DE5612E-9039-91A0-1679-20582F4DE207}"/>
              </a:ext>
            </a:extLst>
          </p:cNvPr>
          <p:cNvSpPr txBox="1"/>
          <p:nvPr/>
        </p:nvSpPr>
        <p:spPr>
          <a:xfrm>
            <a:off x="3065652" y="6304090"/>
            <a:ext cx="6355620" cy="369332"/>
          </a:xfrm>
          <a:prstGeom prst="rect">
            <a:avLst/>
          </a:prstGeom>
          <a:noFill/>
        </p:spPr>
        <p:txBody>
          <a:bodyPr wrap="square" rtlCol="0">
            <a:spAutoFit/>
          </a:bodyPr>
          <a:lstStyle/>
          <a:p>
            <a:r>
              <a:rPr lang="en-US" dirty="0">
                <a:solidFill>
                  <a:srgbClr val="FF0000"/>
                </a:solidFill>
              </a:rPr>
              <a:t>YOU CAN ONLY RECEIVE ONE ACP BENEFIT PER HOUSEHOLD</a:t>
            </a:r>
          </a:p>
        </p:txBody>
      </p:sp>
    </p:spTree>
    <p:extLst>
      <p:ext uri="{BB962C8B-B14F-4D97-AF65-F5344CB8AC3E}">
        <p14:creationId xmlns:p14="http://schemas.microsoft.com/office/powerpoint/2010/main" val="40029117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C56582A-55F9-4B18-95E7-DD8795CF21B9}"/>
              </a:ext>
            </a:extLst>
          </p:cNvPr>
          <p:cNvSpPr>
            <a:spLocks noGrp="1"/>
          </p:cNvSpPr>
          <p:nvPr>
            <p:ph idx="13"/>
          </p:nvPr>
        </p:nvSpPr>
        <p:spPr bwMode="gray">
          <a:xfrm>
            <a:off x="0" y="4534880"/>
            <a:ext cx="12192000" cy="2138542"/>
          </a:xfrm>
        </p:spPr>
        <p:txBody>
          <a:bodyPr>
            <a:normAutofit/>
          </a:bodyPr>
          <a:lstStyle/>
          <a:p>
            <a:pPr algn="ctr">
              <a:buFont typeface="Wingdings" panose="05000000000000000000" pitchFamily="2" charset="2"/>
              <a:buChar char="v"/>
            </a:pPr>
            <a:r>
              <a:rPr lang="en-US" dirty="0"/>
              <a:t>FREE TABLET WITH 25GB INTERNET DATA PER MONTH</a:t>
            </a:r>
          </a:p>
          <a:p>
            <a:pPr algn="ctr">
              <a:buFont typeface="Wingdings" panose="05000000000000000000" pitchFamily="2" charset="2"/>
              <a:buChar char="v"/>
            </a:pPr>
            <a:r>
              <a:rPr lang="en-US" dirty="0"/>
              <a:t>MUST HAVE ANY QUALIFING GOVERNMENT ASSISTANTANCE BENEFITS</a:t>
            </a:r>
          </a:p>
          <a:p>
            <a:pPr algn="ctr">
              <a:buFont typeface="Wingdings" panose="05000000000000000000" pitchFamily="2" charset="2"/>
              <a:buChar char="v"/>
            </a:pPr>
            <a:r>
              <a:rPr lang="en-US" dirty="0"/>
              <a:t>MUST PROVIDE PROOF OF IDENTITY AND BENEFITS</a:t>
            </a:r>
          </a:p>
          <a:p>
            <a:pPr algn="ctr">
              <a:buFont typeface="Wingdings" panose="05000000000000000000" pitchFamily="2" charset="2"/>
              <a:buChar char="v"/>
            </a:pPr>
            <a:r>
              <a:rPr lang="en-US" dirty="0"/>
              <a:t>ONE TIME ACTIVATION FEE REQUIRED $23 CASH/ $24 CREDIT CARD</a:t>
            </a:r>
          </a:p>
          <a:p>
            <a:pPr algn="ctr">
              <a:buFont typeface="Wingdings" panose="05000000000000000000" pitchFamily="2" charset="2"/>
              <a:buChar char="v"/>
            </a:pPr>
            <a:r>
              <a:rPr lang="en-US" dirty="0"/>
              <a:t>NO MONTHLY COST FOR PROGRAM (MUST USE INTERNET SERVICE TO KEEP PROGRAM)</a:t>
            </a:r>
          </a:p>
          <a:p>
            <a:pPr algn="ctr">
              <a:buFont typeface="Wingdings" panose="05000000000000000000" pitchFamily="2" charset="2"/>
              <a:buChar char="v"/>
            </a:pPr>
            <a:r>
              <a:rPr lang="en-US" dirty="0"/>
              <a:t>YOU CAN ONLY RECEIVE ONE ACP BENEFIT PER HOUSEHOLD</a:t>
            </a:r>
          </a:p>
          <a:p>
            <a:pPr algn="ctr">
              <a:buFont typeface="Wingdings" panose="05000000000000000000" pitchFamily="2" charset="2"/>
              <a:buChar char="v"/>
            </a:pPr>
            <a:endParaRPr lang="en-US" dirty="0"/>
          </a:p>
          <a:p>
            <a:pPr algn="ctr">
              <a:buFont typeface="Wingdings" panose="05000000000000000000" pitchFamily="2" charset="2"/>
              <a:buChar char="v"/>
            </a:pPr>
            <a:endParaRPr lang="en-US" dirty="0"/>
          </a:p>
          <a:p>
            <a:pPr algn="ctr">
              <a:buFont typeface="Wingdings" panose="05000000000000000000" pitchFamily="2" charset="2"/>
              <a:buChar char="v"/>
            </a:pPr>
            <a:endParaRPr lang="en-US" dirty="0"/>
          </a:p>
          <a:p>
            <a:pPr algn="ctr">
              <a:buFont typeface="Wingdings" panose="05000000000000000000" pitchFamily="2" charset="2"/>
              <a:buChar char="v"/>
            </a:pPr>
            <a:endParaRPr lang="en-US" dirty="0"/>
          </a:p>
        </p:txBody>
      </p:sp>
      <p:sp>
        <p:nvSpPr>
          <p:cNvPr id="2" name="Slide Number Placeholder 1">
            <a:extLst>
              <a:ext uri="{FF2B5EF4-FFF2-40B4-BE49-F238E27FC236}">
                <a16:creationId xmlns:a16="http://schemas.microsoft.com/office/drawing/2014/main" id="{28DBCB88-247D-49E4-8FCA-2BC56F1AE0E0}"/>
              </a:ext>
            </a:extLst>
          </p:cNvPr>
          <p:cNvSpPr>
            <a:spLocks noGrp="1"/>
          </p:cNvSpPr>
          <p:nvPr>
            <p:ph type="sldNum" sz="quarter" idx="15"/>
          </p:nvPr>
        </p:nvSpPr>
        <p:spPr>
          <a:xfrm>
            <a:off x="11728948" y="6385422"/>
            <a:ext cx="288000" cy="288000"/>
          </a:xfrm>
        </p:spPr>
        <p:txBody>
          <a:bodyPr anchor="ctr">
            <a:normAutofit/>
          </a:bodyPr>
          <a:lstStyle/>
          <a:p>
            <a:pPr>
              <a:spcAft>
                <a:spcPts val="600"/>
              </a:spcAft>
            </a:pPr>
            <a:fld id="{B67B645E-C5E5-4727-B977-D372A0AA71D9}" type="slidenum">
              <a:rPr lang="en-US" smtClean="0"/>
              <a:pPr>
                <a:spcAft>
                  <a:spcPts val="600"/>
                </a:spcAft>
              </a:pPr>
              <a:t>7</a:t>
            </a:fld>
            <a:endParaRPr lang="en-US"/>
          </a:p>
        </p:txBody>
      </p:sp>
      <p:pic>
        <p:nvPicPr>
          <p:cNvPr id="40" name="Picture 39" descr="Pen placed on top of a signature line">
            <a:extLst>
              <a:ext uri="{FF2B5EF4-FFF2-40B4-BE49-F238E27FC236}">
                <a16:creationId xmlns:a16="http://schemas.microsoft.com/office/drawing/2014/main" id="{5E9FE71A-E01A-B690-F7C4-835B58C9CEC7}"/>
              </a:ext>
            </a:extLst>
          </p:cNvPr>
          <p:cNvPicPr>
            <a:picLocks noChangeAspect="1"/>
          </p:cNvPicPr>
          <p:nvPr/>
        </p:nvPicPr>
        <p:blipFill rotWithShape="1">
          <a:blip r:embed="rId3"/>
          <a:srcRect l="34752" r="3" b="3"/>
          <a:stretch/>
        </p:blipFill>
        <p:spPr>
          <a:xfrm>
            <a:off x="6913762" y="384426"/>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noFill/>
        </p:spPr>
      </p:pic>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gray">
          <a:xfrm>
            <a:off x="224611" y="384426"/>
            <a:ext cx="3863221" cy="720000"/>
          </a:xfrm>
        </p:spPr>
        <p:txBody>
          <a:bodyPr anchor="b">
            <a:normAutofit/>
          </a:bodyPr>
          <a:lstStyle/>
          <a:p>
            <a:pPr algn="ctr"/>
            <a:r>
              <a:rPr lang="en-US" dirty="0">
                <a:solidFill>
                  <a:schemeClr val="tx1"/>
                </a:solidFill>
              </a:rPr>
              <a:t>Summary</a:t>
            </a:r>
          </a:p>
        </p:txBody>
      </p:sp>
    </p:spTree>
    <p:extLst>
      <p:ext uri="{BB962C8B-B14F-4D97-AF65-F5344CB8AC3E}">
        <p14:creationId xmlns:p14="http://schemas.microsoft.com/office/powerpoint/2010/main" val="319024569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52"/>
          </p:nvPr>
        </p:nvSpPr>
        <p:spPr>
          <a:xfrm>
            <a:off x="11728948" y="6385422"/>
            <a:ext cx="288000" cy="288000"/>
          </a:xfrm>
        </p:spPr>
        <p:txBody>
          <a:bodyPr lIns="0" tIns="0" rIns="0" bIns="0" anchor="ctr">
            <a:normAutofit/>
          </a:bodyPr>
          <a:lstStyle/>
          <a:p>
            <a:pPr>
              <a:spcAft>
                <a:spcPts val="600"/>
              </a:spcAft>
            </a:pPr>
            <a:fld id="{B67B645E-C5E5-4727-B977-D372A0AA71D9}" type="slidenum">
              <a:rPr lang="en-US" smtClean="0"/>
              <a:pPr>
                <a:spcAft>
                  <a:spcPts val="600"/>
                </a:spcAft>
              </a:pPr>
              <a:t>8</a:t>
            </a:fld>
            <a:endParaRPr lang="en-US"/>
          </a:p>
        </p:txBody>
      </p:sp>
      <p:pic>
        <p:nvPicPr>
          <p:cNvPr id="7" name="Picture 6" descr="A screenshot of a computer&#10;&#10;Description automatically generated with medium confidence">
            <a:extLst>
              <a:ext uri="{FF2B5EF4-FFF2-40B4-BE49-F238E27FC236}">
                <a16:creationId xmlns:a16="http://schemas.microsoft.com/office/drawing/2014/main" id="{5C074017-58FF-74B9-05D0-5D64D8059E36}"/>
              </a:ext>
            </a:extLst>
          </p:cNvPr>
          <p:cNvPicPr>
            <a:picLocks noGrp="1" noRot="1" noChangeAspect="1" noMove="1" noResize="1" noEditPoints="1" noAdjustHandles="1" noChangeArrowheads="1" noChangeShapeType="1" noCrop="1"/>
          </p:cNvPicPr>
          <p:nvPr/>
        </p:nvPicPr>
        <p:blipFill rotWithShape="1">
          <a:blip r:embed="rId3"/>
          <a:srcRect l="24810" t="28646" r="25139" b="19775"/>
          <a:stretch/>
        </p:blipFill>
        <p:spPr>
          <a:xfrm>
            <a:off x="-646546" y="17842"/>
            <a:ext cx="12208545" cy="6840158"/>
          </a:xfrm>
          <a:prstGeom prst="rect">
            <a:avLst/>
          </a:prstGeom>
        </p:spPr>
      </p:pic>
    </p:spTree>
    <p:extLst>
      <p:ext uri="{BB962C8B-B14F-4D97-AF65-F5344CB8AC3E}">
        <p14:creationId xmlns:p14="http://schemas.microsoft.com/office/powerpoint/2010/main" val="82471715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B460DB-D494-150C-72DC-76C9BE8FF6F6}"/>
              </a:ext>
            </a:extLst>
          </p:cNvPr>
          <p:cNvSpPr>
            <a:spLocks noGrp="1"/>
          </p:cNvSpPr>
          <p:nvPr>
            <p:ph type="sldNum" sz="quarter" idx="11"/>
          </p:nvPr>
        </p:nvSpPr>
        <p:spPr/>
        <p:txBody>
          <a:bodyPr/>
          <a:lstStyle/>
          <a:p>
            <a:pPr algn="ctr"/>
            <a:fld id="{B67B645E-C5E5-4727-B977-D372A0AA71D9}" type="slidenum">
              <a:rPr lang="en-US" noProof="0" smtClean="0"/>
              <a:pPr algn="ctr"/>
              <a:t>9</a:t>
            </a:fld>
            <a:endParaRPr lang="en-US" noProof="0"/>
          </a:p>
        </p:txBody>
      </p:sp>
      <p:pic>
        <p:nvPicPr>
          <p:cNvPr id="5" name="Picture 4" descr="A picture containing text, screenshot, software, multimedia software&#10;&#10;Description automatically generated">
            <a:extLst>
              <a:ext uri="{FF2B5EF4-FFF2-40B4-BE49-F238E27FC236}">
                <a16:creationId xmlns:a16="http://schemas.microsoft.com/office/drawing/2014/main" id="{0CF674DC-7EF8-3832-3820-7CC304A76842}"/>
              </a:ext>
            </a:extLst>
          </p:cNvPr>
          <p:cNvPicPr>
            <a:picLocks noChangeAspect="1"/>
          </p:cNvPicPr>
          <p:nvPr/>
        </p:nvPicPr>
        <p:blipFill rotWithShape="1">
          <a:blip r:embed="rId2"/>
          <a:srcRect l="7102" t="13986" r="10549" b="8483"/>
          <a:stretch/>
        </p:blipFill>
        <p:spPr>
          <a:xfrm>
            <a:off x="-175052" y="-591127"/>
            <a:ext cx="12192000" cy="6865129"/>
          </a:xfrm>
          <a:prstGeom prst="rect">
            <a:avLst/>
          </a:prstGeom>
        </p:spPr>
      </p:pic>
    </p:spTree>
    <p:extLst>
      <p:ext uri="{BB962C8B-B14F-4D97-AF65-F5344CB8AC3E}">
        <p14:creationId xmlns:p14="http://schemas.microsoft.com/office/powerpoint/2010/main" val="2700205450"/>
      </p:ext>
    </p:extLst>
  </p:cSld>
  <p:clrMapOvr>
    <a:masterClrMapping/>
  </p:clrMapOvr>
  <p:transition spd="slow">
    <p:wipe/>
  </p:transition>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http://purl.org/dc/dcmitype/"/>
    <ds:schemaRef ds:uri="http://schemas.openxmlformats.org/package/2006/metadata/core-properties"/>
    <ds:schemaRef ds:uri="http://purl.org/dc/terms/"/>
    <ds:schemaRef ds:uri="http://purl.org/dc/elements/1.1/"/>
    <ds:schemaRef ds:uri="16c05727-aa75-4e4a-9b5f-8a80a1165891"/>
    <ds:schemaRef ds:uri="http://schemas.microsoft.com/office/2006/documentManagement/types"/>
    <ds:schemaRef ds:uri="http://www.w3.org/XML/1998/namespace"/>
    <ds:schemaRef ds:uri="http://schemas.microsoft.com/office/infopath/2007/PartnerControl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97392B02-48CE-4E37-9DE8-753DC8DEBC0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10486</TotalTime>
  <Words>807</Words>
  <Application>Microsoft Office PowerPoint</Application>
  <PresentationFormat>Widescreen</PresentationFormat>
  <Paragraphs>108</Paragraphs>
  <Slides>10</Slides>
  <Notes>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Aharoni</vt:lpstr>
      <vt:lpstr>Arial</vt:lpstr>
      <vt:lpstr>Calibri</vt:lpstr>
      <vt:lpstr>Corbel</vt:lpstr>
      <vt:lpstr>Gautami</vt:lpstr>
      <vt:lpstr>Open Sans</vt:lpstr>
      <vt:lpstr>Source Sans Pro</vt:lpstr>
      <vt:lpstr>Wingdings</vt:lpstr>
      <vt:lpstr>Office Theme</vt:lpstr>
      <vt:lpstr>                     AFFORDABLE         CONNECTIVITY             PROGRAM</vt:lpstr>
      <vt:lpstr>          NEWS  from the Federal Communications Commission</vt:lpstr>
      <vt:lpstr>WHAT IS IT AND HOW IT WORKS ?</vt:lpstr>
      <vt:lpstr>WHO QUALIFIES?</vt:lpstr>
      <vt:lpstr>Requirements for Program</vt:lpstr>
      <vt:lpstr>FREE ACP Products and Services Available</vt:lpstr>
      <vt:lpstr>Summary</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CONNECTIVITY    PROGRAM</dc:title>
  <dc:creator>Alexiss T Ozan</dc:creator>
  <cp:lastModifiedBy>Melvin Yamamoto</cp:lastModifiedBy>
  <cp:revision>9</cp:revision>
  <cp:lastPrinted>2023-08-05T12:49:47Z</cp:lastPrinted>
  <dcterms:created xsi:type="dcterms:W3CDTF">2023-05-03T15:39:06Z</dcterms:created>
  <dcterms:modified xsi:type="dcterms:W3CDTF">2023-08-09T13:56:52Z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