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2A345-78D0-49B9-A208-A324D250E6A7}"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59C71-5C4A-4D31-9DD7-977F7C4C12CB}" type="slidenum">
              <a:rPr lang="en-US" smtClean="0"/>
              <a:t>‹#›</a:t>
            </a:fld>
            <a:endParaRPr lang="en-US"/>
          </a:p>
        </p:txBody>
      </p:sp>
    </p:spTree>
    <p:extLst>
      <p:ext uri="{BB962C8B-B14F-4D97-AF65-F5344CB8AC3E}">
        <p14:creationId xmlns:p14="http://schemas.microsoft.com/office/powerpoint/2010/main" val="72728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2338-5DDE-AD34-CD57-13032A3F7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14D05-8A80-22A1-2E7B-F07282362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D3507B-00CD-DE0F-F5CE-64790C013CE8}"/>
              </a:ext>
            </a:extLst>
          </p:cNvPr>
          <p:cNvSpPr>
            <a:spLocks noGrp="1"/>
          </p:cNvSpPr>
          <p:nvPr>
            <p:ph type="dt" sz="half" idx="10"/>
          </p:nvPr>
        </p:nvSpPr>
        <p:spPr/>
        <p:txBody>
          <a:bodyPr/>
          <a:lstStyle/>
          <a:p>
            <a:fld id="{83544F82-BF6D-4B4B-A492-FFBE619AEB57}" type="datetime1">
              <a:rPr lang="en-US" smtClean="0"/>
              <a:t>9/4/2024</a:t>
            </a:fld>
            <a:endParaRPr lang="en-US"/>
          </a:p>
        </p:txBody>
      </p:sp>
      <p:sp>
        <p:nvSpPr>
          <p:cNvPr id="5" name="Footer Placeholder 4">
            <a:extLst>
              <a:ext uri="{FF2B5EF4-FFF2-40B4-BE49-F238E27FC236}">
                <a16:creationId xmlns:a16="http://schemas.microsoft.com/office/drawing/2014/main" id="{CF9CF4C0-695A-E39D-73D5-F2182EA06C2B}"/>
              </a:ext>
            </a:extLst>
          </p:cNvPr>
          <p:cNvSpPr>
            <a:spLocks noGrp="1"/>
          </p:cNvSpPr>
          <p:nvPr>
            <p:ph type="ftr" sz="quarter" idx="11"/>
          </p:nvPr>
        </p:nvSpPr>
        <p:spPr/>
        <p:txBody>
          <a:bodyPr/>
          <a:lstStyle/>
          <a:p>
            <a:r>
              <a:rPr lang="en-US"/>
              <a:t>Say Good Night to Insomnia GD Jacobs</a:t>
            </a:r>
          </a:p>
        </p:txBody>
      </p:sp>
      <p:sp>
        <p:nvSpPr>
          <p:cNvPr id="6" name="Slide Number Placeholder 5">
            <a:extLst>
              <a:ext uri="{FF2B5EF4-FFF2-40B4-BE49-F238E27FC236}">
                <a16:creationId xmlns:a16="http://schemas.microsoft.com/office/drawing/2014/main" id="{90447B80-6C3A-6542-418E-5C7F045EC395}"/>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339213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407D-202B-2D0B-B96A-D1CF7330E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53BEDA-C0F8-EE08-7808-140D60310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34551-4835-A7C5-2F0A-D0E248A119C4}"/>
              </a:ext>
            </a:extLst>
          </p:cNvPr>
          <p:cNvSpPr>
            <a:spLocks noGrp="1"/>
          </p:cNvSpPr>
          <p:nvPr>
            <p:ph type="dt" sz="half" idx="10"/>
          </p:nvPr>
        </p:nvSpPr>
        <p:spPr/>
        <p:txBody>
          <a:bodyPr/>
          <a:lstStyle/>
          <a:p>
            <a:fld id="{856BD23D-7692-4FE4-B501-61CAA3B08DC6}" type="datetime1">
              <a:rPr lang="en-US" smtClean="0"/>
              <a:t>9/4/2024</a:t>
            </a:fld>
            <a:endParaRPr lang="en-US"/>
          </a:p>
        </p:txBody>
      </p:sp>
      <p:sp>
        <p:nvSpPr>
          <p:cNvPr id="5" name="Footer Placeholder 4">
            <a:extLst>
              <a:ext uri="{FF2B5EF4-FFF2-40B4-BE49-F238E27FC236}">
                <a16:creationId xmlns:a16="http://schemas.microsoft.com/office/drawing/2014/main" id="{452BD379-F227-512C-2231-7D2EEF522846}"/>
              </a:ext>
            </a:extLst>
          </p:cNvPr>
          <p:cNvSpPr>
            <a:spLocks noGrp="1"/>
          </p:cNvSpPr>
          <p:nvPr>
            <p:ph type="ftr" sz="quarter" idx="11"/>
          </p:nvPr>
        </p:nvSpPr>
        <p:spPr/>
        <p:txBody>
          <a:bodyPr/>
          <a:lstStyle/>
          <a:p>
            <a:r>
              <a:rPr lang="en-US"/>
              <a:t>Say Good Night to Insomnia GD Jacobs</a:t>
            </a:r>
          </a:p>
        </p:txBody>
      </p:sp>
      <p:sp>
        <p:nvSpPr>
          <p:cNvPr id="6" name="Slide Number Placeholder 5">
            <a:extLst>
              <a:ext uri="{FF2B5EF4-FFF2-40B4-BE49-F238E27FC236}">
                <a16:creationId xmlns:a16="http://schemas.microsoft.com/office/drawing/2014/main" id="{02BF3917-5EAB-CD7F-5335-F61263DE04B7}"/>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2289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7FAE5-47EE-3C37-F69D-8C189F732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8BC8E-3394-4747-A6AD-C2F425D86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5AA6D-2F44-4E15-1770-7027BCCAF2B0}"/>
              </a:ext>
            </a:extLst>
          </p:cNvPr>
          <p:cNvSpPr>
            <a:spLocks noGrp="1"/>
          </p:cNvSpPr>
          <p:nvPr>
            <p:ph type="dt" sz="half" idx="10"/>
          </p:nvPr>
        </p:nvSpPr>
        <p:spPr/>
        <p:txBody>
          <a:bodyPr/>
          <a:lstStyle/>
          <a:p>
            <a:fld id="{12AC49D3-A1DB-4B85-B177-19BE64513822}" type="datetime1">
              <a:rPr lang="en-US" smtClean="0"/>
              <a:t>9/4/2024</a:t>
            </a:fld>
            <a:endParaRPr lang="en-US"/>
          </a:p>
        </p:txBody>
      </p:sp>
      <p:sp>
        <p:nvSpPr>
          <p:cNvPr id="5" name="Footer Placeholder 4">
            <a:extLst>
              <a:ext uri="{FF2B5EF4-FFF2-40B4-BE49-F238E27FC236}">
                <a16:creationId xmlns:a16="http://schemas.microsoft.com/office/drawing/2014/main" id="{4091FBB2-06D0-C6A8-1559-F005A30EB29D}"/>
              </a:ext>
            </a:extLst>
          </p:cNvPr>
          <p:cNvSpPr>
            <a:spLocks noGrp="1"/>
          </p:cNvSpPr>
          <p:nvPr>
            <p:ph type="ftr" sz="quarter" idx="11"/>
          </p:nvPr>
        </p:nvSpPr>
        <p:spPr/>
        <p:txBody>
          <a:bodyPr/>
          <a:lstStyle/>
          <a:p>
            <a:r>
              <a:rPr lang="en-US"/>
              <a:t>Say Good Night to Insomnia GD Jacobs</a:t>
            </a:r>
          </a:p>
        </p:txBody>
      </p:sp>
      <p:sp>
        <p:nvSpPr>
          <p:cNvPr id="6" name="Slide Number Placeholder 5">
            <a:extLst>
              <a:ext uri="{FF2B5EF4-FFF2-40B4-BE49-F238E27FC236}">
                <a16:creationId xmlns:a16="http://schemas.microsoft.com/office/drawing/2014/main" id="{A14A3E99-434C-A109-D451-0D405C687AD4}"/>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381807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5A0A-1207-9D69-34F7-F2FC4D09C9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1202CB-3560-0473-E3BA-20A195F31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E70D0-7CEE-6D8A-20DA-2F1185260B2F}"/>
              </a:ext>
            </a:extLst>
          </p:cNvPr>
          <p:cNvSpPr>
            <a:spLocks noGrp="1"/>
          </p:cNvSpPr>
          <p:nvPr>
            <p:ph type="dt" sz="half" idx="10"/>
          </p:nvPr>
        </p:nvSpPr>
        <p:spPr/>
        <p:txBody>
          <a:bodyPr/>
          <a:lstStyle/>
          <a:p>
            <a:fld id="{F97B2C77-F6FC-468F-9240-37BA01556B5C}" type="datetime1">
              <a:rPr lang="en-US" smtClean="0"/>
              <a:t>9/4/2024</a:t>
            </a:fld>
            <a:endParaRPr lang="en-US"/>
          </a:p>
        </p:txBody>
      </p:sp>
      <p:sp>
        <p:nvSpPr>
          <p:cNvPr id="5" name="Footer Placeholder 4">
            <a:extLst>
              <a:ext uri="{FF2B5EF4-FFF2-40B4-BE49-F238E27FC236}">
                <a16:creationId xmlns:a16="http://schemas.microsoft.com/office/drawing/2014/main" id="{C84316B3-B080-97DC-98AC-01F32B6EAAF0}"/>
              </a:ext>
            </a:extLst>
          </p:cNvPr>
          <p:cNvSpPr>
            <a:spLocks noGrp="1"/>
          </p:cNvSpPr>
          <p:nvPr>
            <p:ph type="ftr" sz="quarter" idx="11"/>
          </p:nvPr>
        </p:nvSpPr>
        <p:spPr/>
        <p:txBody>
          <a:bodyPr/>
          <a:lstStyle/>
          <a:p>
            <a:r>
              <a:rPr lang="en-US"/>
              <a:t>Say Good Night to Insomnia GD Jacobs</a:t>
            </a:r>
          </a:p>
        </p:txBody>
      </p:sp>
      <p:sp>
        <p:nvSpPr>
          <p:cNvPr id="6" name="Slide Number Placeholder 5">
            <a:extLst>
              <a:ext uri="{FF2B5EF4-FFF2-40B4-BE49-F238E27FC236}">
                <a16:creationId xmlns:a16="http://schemas.microsoft.com/office/drawing/2014/main" id="{A1C5B16E-47D7-E34F-3AC2-B1C5027B93C0}"/>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337895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8748-917A-4203-7147-82D9481F3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CDA9F7-41F4-4BF8-500D-6EB7A822C4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DCE47D-3D6D-39DF-593B-B4CBB1C9AF2F}"/>
              </a:ext>
            </a:extLst>
          </p:cNvPr>
          <p:cNvSpPr>
            <a:spLocks noGrp="1"/>
          </p:cNvSpPr>
          <p:nvPr>
            <p:ph type="dt" sz="half" idx="10"/>
          </p:nvPr>
        </p:nvSpPr>
        <p:spPr/>
        <p:txBody>
          <a:bodyPr/>
          <a:lstStyle/>
          <a:p>
            <a:fld id="{FC1DCF77-9411-4F42-BC4C-3B86D2DD5CA8}" type="datetime1">
              <a:rPr lang="en-US" smtClean="0"/>
              <a:t>9/4/2024</a:t>
            </a:fld>
            <a:endParaRPr lang="en-US"/>
          </a:p>
        </p:txBody>
      </p:sp>
      <p:sp>
        <p:nvSpPr>
          <p:cNvPr id="5" name="Footer Placeholder 4">
            <a:extLst>
              <a:ext uri="{FF2B5EF4-FFF2-40B4-BE49-F238E27FC236}">
                <a16:creationId xmlns:a16="http://schemas.microsoft.com/office/drawing/2014/main" id="{CDD97F8D-0888-B042-F02E-A3A29D6CB42A}"/>
              </a:ext>
            </a:extLst>
          </p:cNvPr>
          <p:cNvSpPr>
            <a:spLocks noGrp="1"/>
          </p:cNvSpPr>
          <p:nvPr>
            <p:ph type="ftr" sz="quarter" idx="11"/>
          </p:nvPr>
        </p:nvSpPr>
        <p:spPr/>
        <p:txBody>
          <a:bodyPr/>
          <a:lstStyle/>
          <a:p>
            <a:r>
              <a:rPr lang="en-US"/>
              <a:t>Say Good Night to Insomnia GD Jacobs</a:t>
            </a:r>
          </a:p>
        </p:txBody>
      </p:sp>
      <p:sp>
        <p:nvSpPr>
          <p:cNvPr id="6" name="Slide Number Placeholder 5">
            <a:extLst>
              <a:ext uri="{FF2B5EF4-FFF2-40B4-BE49-F238E27FC236}">
                <a16:creationId xmlns:a16="http://schemas.microsoft.com/office/drawing/2014/main" id="{1781CEBB-9A69-4288-2421-B14D3CF241AD}"/>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338031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0409-3E93-41BC-7A0B-C0009AC07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0CD340-8EE9-8C27-50EB-1E7C23870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FD5D4-2AC4-CD21-762E-AECF017FE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CECD41-6F68-26F7-6C87-2CBA27F26DEC}"/>
              </a:ext>
            </a:extLst>
          </p:cNvPr>
          <p:cNvSpPr>
            <a:spLocks noGrp="1"/>
          </p:cNvSpPr>
          <p:nvPr>
            <p:ph type="dt" sz="half" idx="10"/>
          </p:nvPr>
        </p:nvSpPr>
        <p:spPr/>
        <p:txBody>
          <a:bodyPr/>
          <a:lstStyle/>
          <a:p>
            <a:fld id="{AEBDF4FF-C25B-436B-A237-E3F222BD896E}" type="datetime1">
              <a:rPr lang="en-US" smtClean="0"/>
              <a:t>9/4/2024</a:t>
            </a:fld>
            <a:endParaRPr lang="en-US"/>
          </a:p>
        </p:txBody>
      </p:sp>
      <p:sp>
        <p:nvSpPr>
          <p:cNvPr id="6" name="Footer Placeholder 5">
            <a:extLst>
              <a:ext uri="{FF2B5EF4-FFF2-40B4-BE49-F238E27FC236}">
                <a16:creationId xmlns:a16="http://schemas.microsoft.com/office/drawing/2014/main" id="{67F80B90-0C5B-3DD3-6455-BD31B5C310DC}"/>
              </a:ext>
            </a:extLst>
          </p:cNvPr>
          <p:cNvSpPr>
            <a:spLocks noGrp="1"/>
          </p:cNvSpPr>
          <p:nvPr>
            <p:ph type="ftr" sz="quarter" idx="11"/>
          </p:nvPr>
        </p:nvSpPr>
        <p:spPr/>
        <p:txBody>
          <a:bodyPr/>
          <a:lstStyle/>
          <a:p>
            <a:r>
              <a:rPr lang="en-US"/>
              <a:t>Say Good Night to Insomnia GD Jacobs</a:t>
            </a:r>
          </a:p>
        </p:txBody>
      </p:sp>
      <p:sp>
        <p:nvSpPr>
          <p:cNvPr id="7" name="Slide Number Placeholder 6">
            <a:extLst>
              <a:ext uri="{FF2B5EF4-FFF2-40B4-BE49-F238E27FC236}">
                <a16:creationId xmlns:a16="http://schemas.microsoft.com/office/drawing/2014/main" id="{3A2413D7-3BE7-3A20-231E-03F32DCFF1BF}"/>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209274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7026-0C06-D27B-61B4-547A7233A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DE8A4B-91D1-5EFD-7078-81600C331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350F3-6A2E-39A5-DB4B-B37B641262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4E92F-02AC-E1A9-ACB6-C2E2ADE84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3DDC4-C5F2-1689-3160-96BDC9F8F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5B0C3-B4EF-8D32-E5D8-F42A49A9DBEA}"/>
              </a:ext>
            </a:extLst>
          </p:cNvPr>
          <p:cNvSpPr>
            <a:spLocks noGrp="1"/>
          </p:cNvSpPr>
          <p:nvPr>
            <p:ph type="dt" sz="half" idx="10"/>
          </p:nvPr>
        </p:nvSpPr>
        <p:spPr/>
        <p:txBody>
          <a:bodyPr/>
          <a:lstStyle/>
          <a:p>
            <a:fld id="{DBBE6FB3-A383-4185-A968-B14EF2AAC6D1}" type="datetime1">
              <a:rPr lang="en-US" smtClean="0"/>
              <a:t>9/4/2024</a:t>
            </a:fld>
            <a:endParaRPr lang="en-US"/>
          </a:p>
        </p:txBody>
      </p:sp>
      <p:sp>
        <p:nvSpPr>
          <p:cNvPr id="8" name="Footer Placeholder 7">
            <a:extLst>
              <a:ext uri="{FF2B5EF4-FFF2-40B4-BE49-F238E27FC236}">
                <a16:creationId xmlns:a16="http://schemas.microsoft.com/office/drawing/2014/main" id="{64FCD669-33FD-2F29-B293-E7659F4DA280}"/>
              </a:ext>
            </a:extLst>
          </p:cNvPr>
          <p:cNvSpPr>
            <a:spLocks noGrp="1"/>
          </p:cNvSpPr>
          <p:nvPr>
            <p:ph type="ftr" sz="quarter" idx="11"/>
          </p:nvPr>
        </p:nvSpPr>
        <p:spPr/>
        <p:txBody>
          <a:bodyPr/>
          <a:lstStyle/>
          <a:p>
            <a:r>
              <a:rPr lang="en-US"/>
              <a:t>Say Good Night to Insomnia GD Jacobs</a:t>
            </a:r>
          </a:p>
        </p:txBody>
      </p:sp>
      <p:sp>
        <p:nvSpPr>
          <p:cNvPr id="9" name="Slide Number Placeholder 8">
            <a:extLst>
              <a:ext uri="{FF2B5EF4-FFF2-40B4-BE49-F238E27FC236}">
                <a16:creationId xmlns:a16="http://schemas.microsoft.com/office/drawing/2014/main" id="{AD9CC325-A3E1-D5B8-45EB-0334C2DD7903}"/>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201028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D377-8E33-AC31-BEC3-9AA08366A5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1FE9F7-A6D4-B529-5FA6-6A0E95497697}"/>
              </a:ext>
            </a:extLst>
          </p:cNvPr>
          <p:cNvSpPr>
            <a:spLocks noGrp="1"/>
          </p:cNvSpPr>
          <p:nvPr>
            <p:ph type="dt" sz="half" idx="10"/>
          </p:nvPr>
        </p:nvSpPr>
        <p:spPr/>
        <p:txBody>
          <a:bodyPr/>
          <a:lstStyle/>
          <a:p>
            <a:fld id="{51183803-6172-4AD5-B326-3C5380B44674}" type="datetime1">
              <a:rPr lang="en-US" smtClean="0"/>
              <a:t>9/4/2024</a:t>
            </a:fld>
            <a:endParaRPr lang="en-US"/>
          </a:p>
        </p:txBody>
      </p:sp>
      <p:sp>
        <p:nvSpPr>
          <p:cNvPr id="4" name="Footer Placeholder 3">
            <a:extLst>
              <a:ext uri="{FF2B5EF4-FFF2-40B4-BE49-F238E27FC236}">
                <a16:creationId xmlns:a16="http://schemas.microsoft.com/office/drawing/2014/main" id="{FCE702D6-7FED-E0EB-EA16-51A3CAF6BA22}"/>
              </a:ext>
            </a:extLst>
          </p:cNvPr>
          <p:cNvSpPr>
            <a:spLocks noGrp="1"/>
          </p:cNvSpPr>
          <p:nvPr>
            <p:ph type="ftr" sz="quarter" idx="11"/>
          </p:nvPr>
        </p:nvSpPr>
        <p:spPr/>
        <p:txBody>
          <a:bodyPr/>
          <a:lstStyle/>
          <a:p>
            <a:r>
              <a:rPr lang="en-US"/>
              <a:t>Say Good Night to Insomnia GD Jacobs</a:t>
            </a:r>
          </a:p>
        </p:txBody>
      </p:sp>
      <p:sp>
        <p:nvSpPr>
          <p:cNvPr id="5" name="Slide Number Placeholder 4">
            <a:extLst>
              <a:ext uri="{FF2B5EF4-FFF2-40B4-BE49-F238E27FC236}">
                <a16:creationId xmlns:a16="http://schemas.microsoft.com/office/drawing/2014/main" id="{10D5F8CF-74BB-5CC2-46F8-B21F902D7F38}"/>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120238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45A106-48A3-C939-1549-F3B477940CCD}"/>
              </a:ext>
            </a:extLst>
          </p:cNvPr>
          <p:cNvSpPr>
            <a:spLocks noGrp="1"/>
          </p:cNvSpPr>
          <p:nvPr>
            <p:ph type="dt" sz="half" idx="10"/>
          </p:nvPr>
        </p:nvSpPr>
        <p:spPr/>
        <p:txBody>
          <a:bodyPr/>
          <a:lstStyle/>
          <a:p>
            <a:fld id="{72BE3A4F-B03D-41B3-8643-3E2339480907}" type="datetime1">
              <a:rPr lang="en-US" smtClean="0"/>
              <a:t>9/4/2024</a:t>
            </a:fld>
            <a:endParaRPr lang="en-US"/>
          </a:p>
        </p:txBody>
      </p:sp>
      <p:sp>
        <p:nvSpPr>
          <p:cNvPr id="3" name="Footer Placeholder 2">
            <a:extLst>
              <a:ext uri="{FF2B5EF4-FFF2-40B4-BE49-F238E27FC236}">
                <a16:creationId xmlns:a16="http://schemas.microsoft.com/office/drawing/2014/main" id="{298B7E82-DE31-FB2C-95AC-3444879DE455}"/>
              </a:ext>
            </a:extLst>
          </p:cNvPr>
          <p:cNvSpPr>
            <a:spLocks noGrp="1"/>
          </p:cNvSpPr>
          <p:nvPr>
            <p:ph type="ftr" sz="quarter" idx="11"/>
          </p:nvPr>
        </p:nvSpPr>
        <p:spPr/>
        <p:txBody>
          <a:bodyPr/>
          <a:lstStyle/>
          <a:p>
            <a:r>
              <a:rPr lang="en-US"/>
              <a:t>Say Good Night to Insomnia GD Jacobs</a:t>
            </a:r>
          </a:p>
        </p:txBody>
      </p:sp>
      <p:sp>
        <p:nvSpPr>
          <p:cNvPr id="4" name="Slide Number Placeholder 3">
            <a:extLst>
              <a:ext uri="{FF2B5EF4-FFF2-40B4-BE49-F238E27FC236}">
                <a16:creationId xmlns:a16="http://schemas.microsoft.com/office/drawing/2014/main" id="{86855263-88D6-43FF-46E4-13F5870F9E5D}"/>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326790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2E7F-7AF2-3F61-964B-81F6EF16B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0F694-5079-B67C-B610-17E033DB3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8B1C78-28DC-5244-71E7-7AD0E827A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9565A-B99F-9F9C-CFBA-44BCE21AEB7B}"/>
              </a:ext>
            </a:extLst>
          </p:cNvPr>
          <p:cNvSpPr>
            <a:spLocks noGrp="1"/>
          </p:cNvSpPr>
          <p:nvPr>
            <p:ph type="dt" sz="half" idx="10"/>
          </p:nvPr>
        </p:nvSpPr>
        <p:spPr/>
        <p:txBody>
          <a:bodyPr/>
          <a:lstStyle/>
          <a:p>
            <a:fld id="{A49778F0-92FB-4BFB-9E0E-3E83D8394BAC}" type="datetime1">
              <a:rPr lang="en-US" smtClean="0"/>
              <a:t>9/4/2024</a:t>
            </a:fld>
            <a:endParaRPr lang="en-US"/>
          </a:p>
        </p:txBody>
      </p:sp>
      <p:sp>
        <p:nvSpPr>
          <p:cNvPr id="6" name="Footer Placeholder 5">
            <a:extLst>
              <a:ext uri="{FF2B5EF4-FFF2-40B4-BE49-F238E27FC236}">
                <a16:creationId xmlns:a16="http://schemas.microsoft.com/office/drawing/2014/main" id="{E823ED9A-19B7-4A94-9EED-876197E37907}"/>
              </a:ext>
            </a:extLst>
          </p:cNvPr>
          <p:cNvSpPr>
            <a:spLocks noGrp="1"/>
          </p:cNvSpPr>
          <p:nvPr>
            <p:ph type="ftr" sz="quarter" idx="11"/>
          </p:nvPr>
        </p:nvSpPr>
        <p:spPr/>
        <p:txBody>
          <a:bodyPr/>
          <a:lstStyle/>
          <a:p>
            <a:r>
              <a:rPr lang="en-US"/>
              <a:t>Say Good Night to Insomnia GD Jacobs</a:t>
            </a:r>
          </a:p>
        </p:txBody>
      </p:sp>
      <p:sp>
        <p:nvSpPr>
          <p:cNvPr id="7" name="Slide Number Placeholder 6">
            <a:extLst>
              <a:ext uri="{FF2B5EF4-FFF2-40B4-BE49-F238E27FC236}">
                <a16:creationId xmlns:a16="http://schemas.microsoft.com/office/drawing/2014/main" id="{B32E6504-997A-3D33-A553-F018826BFFA8}"/>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32303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DB25-6BAE-86C3-9DB8-935B4A526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7DE1E-BEF2-1866-241C-F04E23AF6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962015-C649-4EA1-76A5-8D26F5C26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AAB19-F6DA-D59F-AB2B-3B37F68F50C2}"/>
              </a:ext>
            </a:extLst>
          </p:cNvPr>
          <p:cNvSpPr>
            <a:spLocks noGrp="1"/>
          </p:cNvSpPr>
          <p:nvPr>
            <p:ph type="dt" sz="half" idx="10"/>
          </p:nvPr>
        </p:nvSpPr>
        <p:spPr/>
        <p:txBody>
          <a:bodyPr/>
          <a:lstStyle/>
          <a:p>
            <a:fld id="{323041E2-0823-4318-911C-E2EDA5D834B4}" type="datetime1">
              <a:rPr lang="en-US" smtClean="0"/>
              <a:t>9/4/2024</a:t>
            </a:fld>
            <a:endParaRPr lang="en-US"/>
          </a:p>
        </p:txBody>
      </p:sp>
      <p:sp>
        <p:nvSpPr>
          <p:cNvPr id="6" name="Footer Placeholder 5">
            <a:extLst>
              <a:ext uri="{FF2B5EF4-FFF2-40B4-BE49-F238E27FC236}">
                <a16:creationId xmlns:a16="http://schemas.microsoft.com/office/drawing/2014/main" id="{BD47CC7F-DE10-7F46-714D-416CB7EAE76C}"/>
              </a:ext>
            </a:extLst>
          </p:cNvPr>
          <p:cNvSpPr>
            <a:spLocks noGrp="1"/>
          </p:cNvSpPr>
          <p:nvPr>
            <p:ph type="ftr" sz="quarter" idx="11"/>
          </p:nvPr>
        </p:nvSpPr>
        <p:spPr/>
        <p:txBody>
          <a:bodyPr/>
          <a:lstStyle/>
          <a:p>
            <a:r>
              <a:rPr lang="en-US"/>
              <a:t>Say Good Night to Insomnia GD Jacobs</a:t>
            </a:r>
          </a:p>
        </p:txBody>
      </p:sp>
      <p:sp>
        <p:nvSpPr>
          <p:cNvPr id="7" name="Slide Number Placeholder 6">
            <a:extLst>
              <a:ext uri="{FF2B5EF4-FFF2-40B4-BE49-F238E27FC236}">
                <a16:creationId xmlns:a16="http://schemas.microsoft.com/office/drawing/2014/main" id="{5D259C95-9DE9-3CD5-03E3-926E7D749954}"/>
              </a:ext>
            </a:extLst>
          </p:cNvPr>
          <p:cNvSpPr>
            <a:spLocks noGrp="1"/>
          </p:cNvSpPr>
          <p:nvPr>
            <p:ph type="sldNum" sz="quarter" idx="12"/>
          </p:nvPr>
        </p:nvSpPr>
        <p:spPr/>
        <p:txBody>
          <a:bodyPr/>
          <a:lstStyle/>
          <a:p>
            <a:fld id="{1DDD8475-E5E0-4F56-A6DA-CF9A276DAFEA}" type="slidenum">
              <a:rPr lang="en-US" smtClean="0"/>
              <a:t>‹#›</a:t>
            </a:fld>
            <a:endParaRPr lang="en-US"/>
          </a:p>
        </p:txBody>
      </p:sp>
    </p:spTree>
    <p:extLst>
      <p:ext uri="{BB962C8B-B14F-4D97-AF65-F5344CB8AC3E}">
        <p14:creationId xmlns:p14="http://schemas.microsoft.com/office/powerpoint/2010/main" val="8168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6475B-CD07-D939-3833-A73253E3D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FB617C-5144-F833-3BB2-DED488B3E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9236F-6677-328F-5FBC-5124DB0D9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D93011-33B6-4BBA-83F8-1D5D72974894}" type="datetime1">
              <a:rPr lang="en-US" smtClean="0"/>
              <a:t>9/4/2024</a:t>
            </a:fld>
            <a:endParaRPr lang="en-US"/>
          </a:p>
        </p:txBody>
      </p:sp>
      <p:sp>
        <p:nvSpPr>
          <p:cNvPr id="5" name="Footer Placeholder 4">
            <a:extLst>
              <a:ext uri="{FF2B5EF4-FFF2-40B4-BE49-F238E27FC236}">
                <a16:creationId xmlns:a16="http://schemas.microsoft.com/office/drawing/2014/main" id="{7A2C451F-7304-6238-B6DB-41AAA6D6D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Say Good Night to Insomnia GD Jacobs</a:t>
            </a:r>
          </a:p>
        </p:txBody>
      </p:sp>
      <p:sp>
        <p:nvSpPr>
          <p:cNvPr id="6" name="Slide Number Placeholder 5">
            <a:extLst>
              <a:ext uri="{FF2B5EF4-FFF2-40B4-BE49-F238E27FC236}">
                <a16:creationId xmlns:a16="http://schemas.microsoft.com/office/drawing/2014/main" id="{3859C7B8-B48A-788C-367E-14E8902C6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DD8475-E5E0-4F56-A6DA-CF9A276DAFEA}" type="slidenum">
              <a:rPr lang="en-US" smtClean="0"/>
              <a:t>‹#›</a:t>
            </a:fld>
            <a:endParaRPr lang="en-US"/>
          </a:p>
        </p:txBody>
      </p:sp>
    </p:spTree>
    <p:extLst>
      <p:ext uri="{BB962C8B-B14F-4D97-AF65-F5344CB8AC3E}">
        <p14:creationId xmlns:p14="http://schemas.microsoft.com/office/powerpoint/2010/main" val="1948214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white-pillows-on-a-bed-368224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enerous-husband.com/2021/06/18/friday-flashback-her-sleep-is-critical-for-your-marriage/"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alkalong.ca/explore/mind-steps/get-enough-sleep"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alarm-clock-png/download/52103"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78428166@N00/858825078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asnimnews.com/en/news/2019/11/11/2138042/deep-sleep-may-play-role-in-preventing-alzheimer-s-diseas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olicyprescriptions.org/sacrificing-efficiency-for-safety/"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pt/photo/1131894"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Face-sleep.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ed with pillows on it&#10;&#10;Description automatically generated">
            <a:extLst>
              <a:ext uri="{FF2B5EF4-FFF2-40B4-BE49-F238E27FC236}">
                <a16:creationId xmlns:a16="http://schemas.microsoft.com/office/drawing/2014/main" id="{10DA7F5E-E89D-C761-A026-7EE30C206270}"/>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76" b="7854"/>
          <a:stretch/>
        </p:blipFill>
        <p:spPr>
          <a:xfrm>
            <a:off x="20" y="1"/>
            <a:ext cx="12191980" cy="6857999"/>
          </a:xfrm>
          <a:prstGeom prst="rect">
            <a:avLst/>
          </a:prstGeom>
        </p:spPr>
      </p:pic>
      <p:sp>
        <p:nvSpPr>
          <p:cNvPr id="2" name="Title 1">
            <a:extLst>
              <a:ext uri="{FF2B5EF4-FFF2-40B4-BE49-F238E27FC236}">
                <a16:creationId xmlns:a16="http://schemas.microsoft.com/office/drawing/2014/main" id="{2C6842C2-1A41-9016-C715-79DD2E2F12BD}"/>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Thoughts on Sleep</a:t>
            </a:r>
          </a:p>
        </p:txBody>
      </p:sp>
      <p:sp>
        <p:nvSpPr>
          <p:cNvPr id="3" name="Subtitle 2">
            <a:extLst>
              <a:ext uri="{FF2B5EF4-FFF2-40B4-BE49-F238E27FC236}">
                <a16:creationId xmlns:a16="http://schemas.microsoft.com/office/drawing/2014/main" id="{23B4DA21-66F4-EA9A-6DA9-6B14401AA5A6}"/>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How much is needed?</a:t>
            </a:r>
          </a:p>
        </p:txBody>
      </p:sp>
      <p:sp>
        <p:nvSpPr>
          <p:cNvPr id="4" name="Footer Placeholder 3">
            <a:extLst>
              <a:ext uri="{FF2B5EF4-FFF2-40B4-BE49-F238E27FC236}">
                <a16:creationId xmlns:a16="http://schemas.microsoft.com/office/drawing/2014/main" id="{51A473EA-F92F-B7B7-923F-D791718DAA8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A67E75EC-8860-75C2-EFDF-8DE9E0A66224}"/>
              </a:ext>
            </a:extLst>
          </p:cNvPr>
          <p:cNvSpPr>
            <a:spLocks noGrp="1"/>
          </p:cNvSpPr>
          <p:nvPr>
            <p:ph type="sldNum" sz="quarter" idx="12"/>
          </p:nvPr>
        </p:nvSpPr>
        <p:spPr>
          <a:xfrm>
            <a:off x="8610600" y="6356350"/>
            <a:ext cx="2743200" cy="365125"/>
          </a:xfrm>
        </p:spPr>
        <p:txBody>
          <a:bodyPr>
            <a:normAutofit/>
          </a:bodyPr>
          <a:lstStyle/>
          <a:p>
            <a:pPr>
              <a:spcAft>
                <a:spcPts val="600"/>
              </a:spcAft>
            </a:pPr>
            <a:fld id="{1DDD8475-E5E0-4F56-A6DA-CF9A276DAFEA}"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4419219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4" name="Rectangle 13">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4D848FB-1615-9FA8-0789-6A2C4A3E7C54}"/>
              </a:ext>
            </a:extLst>
          </p:cNvPr>
          <p:cNvSpPr>
            <a:spLocks noGrp="1"/>
          </p:cNvSpPr>
          <p:nvPr>
            <p:ph type="title"/>
          </p:nvPr>
        </p:nvSpPr>
        <p:spPr>
          <a:xfrm>
            <a:off x="755484" y="739835"/>
            <a:ext cx="3702580" cy="1616203"/>
          </a:xfrm>
        </p:spPr>
        <p:txBody>
          <a:bodyPr anchor="b">
            <a:normAutofit/>
          </a:bodyPr>
          <a:lstStyle/>
          <a:p>
            <a:r>
              <a:rPr lang="en-US" sz="3200">
                <a:solidFill>
                  <a:srgbClr val="FFFFFF"/>
                </a:solidFill>
              </a:rPr>
              <a:t>Negative Sleep Thoughts (NSTs)</a:t>
            </a:r>
          </a:p>
        </p:txBody>
      </p:sp>
      <p:sp>
        <p:nvSpPr>
          <p:cNvPr id="3" name="Content Placeholder 2">
            <a:extLst>
              <a:ext uri="{FF2B5EF4-FFF2-40B4-BE49-F238E27FC236}">
                <a16:creationId xmlns:a16="http://schemas.microsoft.com/office/drawing/2014/main" id="{75D63D90-2C45-8012-8A45-E58CCC812309}"/>
              </a:ext>
            </a:extLst>
          </p:cNvPr>
          <p:cNvSpPr>
            <a:spLocks noGrp="1"/>
          </p:cNvSpPr>
          <p:nvPr>
            <p:ph idx="1"/>
          </p:nvPr>
        </p:nvSpPr>
        <p:spPr>
          <a:xfrm>
            <a:off x="755484" y="2459116"/>
            <a:ext cx="3702579" cy="3524823"/>
          </a:xfrm>
        </p:spPr>
        <p:txBody>
          <a:bodyPr>
            <a:normAutofit/>
          </a:bodyPr>
          <a:lstStyle/>
          <a:p>
            <a:r>
              <a:rPr lang="en-US" sz="1400">
                <a:solidFill>
                  <a:srgbClr val="FFFFFF"/>
                </a:solidFill>
                <a:effectLst/>
                <a:latin typeface="Arial" panose="020B0604020202020204" pitchFamily="34" charset="0"/>
                <a:ea typeface="Arial" panose="020B0604020202020204" pitchFamily="34" charset="0"/>
              </a:rPr>
              <a:t>, if one begins the day with an NST such as "I only slept five hours last night so I'm going to feel miserable today", this NST creates a negative mood and placebo effect that adversely affects daytime functioning. </a:t>
            </a:r>
          </a:p>
          <a:p>
            <a:pPr lvl="1"/>
            <a:r>
              <a:rPr lang="en-US" sz="1400">
                <a:solidFill>
                  <a:srgbClr val="FFFFFF"/>
                </a:solidFill>
                <a:latin typeface="Arial" panose="020B0604020202020204" pitchFamily="34" charset="0"/>
                <a:ea typeface="Arial" panose="020B0604020202020204" pitchFamily="34" charset="0"/>
              </a:rPr>
              <a:t>“I don’t think I can fall back to sleep.”</a:t>
            </a:r>
          </a:p>
          <a:p>
            <a:pPr lvl="1"/>
            <a:r>
              <a:rPr lang="en-US" sz="1400">
                <a:solidFill>
                  <a:srgbClr val="FFFFFF"/>
                </a:solidFill>
                <a:effectLst/>
                <a:latin typeface="Arial" panose="020B0604020202020204" pitchFamily="34" charset="0"/>
                <a:ea typeface="Arial" panose="020B0604020202020204" pitchFamily="34" charset="0"/>
              </a:rPr>
              <a:t>“I can</a:t>
            </a:r>
            <a:r>
              <a:rPr lang="en-US" sz="1400">
                <a:solidFill>
                  <a:srgbClr val="FFFFFF"/>
                </a:solidFill>
                <a:latin typeface="Arial" panose="020B0604020202020204" pitchFamily="34" charset="0"/>
                <a:ea typeface="Arial" panose="020B0604020202020204" pitchFamily="34" charset="0"/>
              </a:rPr>
              <a:t>’t fall asleep without a sleeping pill.”</a:t>
            </a:r>
          </a:p>
          <a:p>
            <a:pPr lvl="1"/>
            <a:r>
              <a:rPr lang="en-US" sz="1400">
                <a:solidFill>
                  <a:srgbClr val="FFFFFF"/>
                </a:solidFill>
                <a:effectLst/>
                <a:latin typeface="Arial" panose="020B0604020202020204" pitchFamily="34" charset="0"/>
                <a:ea typeface="Arial" panose="020B0604020202020204" pitchFamily="34" charset="0"/>
              </a:rPr>
              <a:t>“This is going to be another night of insomnia.”</a:t>
            </a:r>
          </a:p>
          <a:p>
            <a:pPr lvl="1"/>
            <a:r>
              <a:rPr lang="en-US" sz="1400">
                <a:solidFill>
                  <a:srgbClr val="FFFFFF"/>
                </a:solidFill>
                <a:latin typeface="Arial" panose="020B0604020202020204" pitchFamily="34" charset="0"/>
                <a:ea typeface="Arial" panose="020B0604020202020204" pitchFamily="34" charset="0"/>
              </a:rPr>
              <a:t>“My insomnia is getting worse.”</a:t>
            </a:r>
          </a:p>
          <a:p>
            <a:pPr lvl="1"/>
            <a:r>
              <a:rPr lang="en-US" sz="1400">
                <a:solidFill>
                  <a:srgbClr val="FFFFFF"/>
                </a:solidFill>
                <a:effectLst/>
                <a:latin typeface="Arial" panose="020B0604020202020204" pitchFamily="34" charset="0"/>
                <a:ea typeface="Arial" panose="020B0604020202020204" pitchFamily="34" charset="0"/>
              </a:rPr>
              <a:t>“I need more sleep”</a:t>
            </a:r>
          </a:p>
          <a:p>
            <a:pPr lvl="1"/>
            <a:r>
              <a:rPr lang="en-US" sz="1400">
                <a:solidFill>
                  <a:srgbClr val="FFFFFF"/>
                </a:solidFill>
                <a:latin typeface="Arial" panose="020B0604020202020204" pitchFamily="34" charset="0"/>
                <a:ea typeface="Arial" panose="020B0604020202020204" pitchFamily="34" charset="0"/>
              </a:rPr>
              <a:t>“Oh no, I am awake.”</a:t>
            </a:r>
            <a:endParaRPr lang="en-US" sz="1400">
              <a:solidFill>
                <a:srgbClr val="FFFFFF"/>
              </a:solidFill>
              <a:effectLst/>
              <a:latin typeface="Arial" panose="020B0604020202020204" pitchFamily="34" charset="0"/>
              <a:ea typeface="Arial" panose="020B0604020202020204" pitchFamily="34" charset="0"/>
            </a:endParaRPr>
          </a:p>
          <a:p>
            <a:endParaRPr lang="en-US" sz="1400">
              <a:solidFill>
                <a:srgbClr val="FFFFFF"/>
              </a:solidFill>
              <a:latin typeface="Arial" panose="020B0604020202020204" pitchFamily="34" charset="0"/>
              <a:ea typeface="Arial" panose="020B0604020202020204" pitchFamily="34" charset="0"/>
            </a:endParaRPr>
          </a:p>
        </p:txBody>
      </p:sp>
      <p:pic>
        <p:nvPicPr>
          <p:cNvPr id="7" name="Picture 6" descr="A person lying on a bed&#10;&#10;Description automatically generated">
            <a:extLst>
              <a:ext uri="{FF2B5EF4-FFF2-40B4-BE49-F238E27FC236}">
                <a16:creationId xmlns:a16="http://schemas.microsoft.com/office/drawing/2014/main" id="{82834D28-28C8-9C1C-1C29-B13CD6691A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5304" y="1624413"/>
            <a:ext cx="5407002" cy="3609173"/>
          </a:xfrm>
          <a:prstGeom prst="rect">
            <a:avLst/>
          </a:prstGeom>
        </p:spPr>
      </p:pic>
      <p:sp>
        <p:nvSpPr>
          <p:cNvPr id="4" name="Footer Placeholder 3">
            <a:extLst>
              <a:ext uri="{FF2B5EF4-FFF2-40B4-BE49-F238E27FC236}">
                <a16:creationId xmlns:a16="http://schemas.microsoft.com/office/drawing/2014/main" id="{013679EA-4264-06BA-2635-CC846ADB988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79854331-B5D9-931A-2298-183F8CE727EE}"/>
              </a:ext>
            </a:extLst>
          </p:cNvPr>
          <p:cNvSpPr>
            <a:spLocks noGrp="1"/>
          </p:cNvSpPr>
          <p:nvPr>
            <p:ph type="sldNum" sz="quarter" idx="12"/>
          </p:nvPr>
        </p:nvSpPr>
        <p:spPr>
          <a:xfrm>
            <a:off x="8610600" y="6356350"/>
            <a:ext cx="2743200" cy="365125"/>
          </a:xfrm>
        </p:spPr>
        <p:txBody>
          <a:bodyPr>
            <a:normAutofit/>
          </a:bodyPr>
          <a:lstStyle/>
          <a:p>
            <a:pPr>
              <a:spcAft>
                <a:spcPts val="600"/>
              </a:spcAft>
            </a:pPr>
            <a:fld id="{1DDD8475-E5E0-4F56-A6DA-CF9A276DAFEA}"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E58E22C4-4408-4988-6491-BC862F6BAD9A}"/>
              </a:ext>
            </a:extLst>
          </p:cNvPr>
          <p:cNvSpPr txBox="1"/>
          <p:nvPr/>
        </p:nvSpPr>
        <p:spPr>
          <a:xfrm>
            <a:off x="8802297" y="5033531"/>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generous-husband.com/2021/06/18/friday-flashback-her-sleep-is-critical-for-your-marria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69358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16FFE-F0C2-5D94-8912-34CFE3E8F779}"/>
              </a:ext>
            </a:extLst>
          </p:cNvPr>
          <p:cNvSpPr>
            <a:spLocks noGrp="1"/>
          </p:cNvSpPr>
          <p:nvPr>
            <p:ph type="title"/>
          </p:nvPr>
        </p:nvSpPr>
        <p:spPr>
          <a:xfrm>
            <a:off x="640080" y="325369"/>
            <a:ext cx="4368602" cy="1956841"/>
          </a:xfrm>
        </p:spPr>
        <p:txBody>
          <a:bodyPr anchor="b">
            <a:normAutofit/>
          </a:bodyPr>
          <a:lstStyle/>
          <a:p>
            <a:r>
              <a:rPr lang="en-US" sz="5000"/>
              <a:t>Positive Sleep Thoughts (PSTs)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2F9ECF-F17F-97FD-4BB2-CFB7412E04AE}"/>
              </a:ext>
            </a:extLst>
          </p:cNvPr>
          <p:cNvSpPr>
            <a:spLocks noGrp="1"/>
          </p:cNvSpPr>
          <p:nvPr>
            <p:ph idx="1"/>
          </p:nvPr>
        </p:nvSpPr>
        <p:spPr>
          <a:xfrm>
            <a:off x="640080" y="2752252"/>
            <a:ext cx="5945447" cy="3441315"/>
          </a:xfrm>
        </p:spPr>
        <p:txBody>
          <a:bodyPr>
            <a:normAutofit/>
          </a:bodyPr>
          <a:lstStyle/>
          <a:p>
            <a:r>
              <a:rPr lang="en-US" sz="2000" dirty="0">
                <a:effectLst/>
                <a:latin typeface="Arial" panose="020B0604020202020204" pitchFamily="34" charset="0"/>
                <a:ea typeface="Arial" panose="020B0604020202020204" pitchFamily="34" charset="0"/>
              </a:rPr>
              <a:t>In contrast, sleep loss due to pleasurable circumstances such as late-night socializing, parties, or vacations does not usually result in impaired daytime mood because these circumstances are under our control and therefore do not cause NSTs. </a:t>
            </a:r>
          </a:p>
          <a:p>
            <a:pPr lvl="1"/>
            <a:r>
              <a:rPr lang="en-US" sz="2000" dirty="0">
                <a:latin typeface="Arial" panose="020B0604020202020204" pitchFamily="34" charset="0"/>
              </a:rPr>
              <a:t>“I always fall back to sleep sooner or later.”</a:t>
            </a:r>
          </a:p>
          <a:p>
            <a:pPr lvl="1"/>
            <a:r>
              <a:rPr lang="en-US" sz="2000" dirty="0">
                <a:latin typeface="Arial" panose="020B0604020202020204" pitchFamily="34" charset="0"/>
              </a:rPr>
              <a:t>“I need less sleep than I thought.”</a:t>
            </a:r>
          </a:p>
          <a:p>
            <a:pPr lvl="1"/>
            <a:r>
              <a:rPr lang="en-US" sz="2000" dirty="0">
                <a:latin typeface="Arial" panose="020B0604020202020204" pitchFamily="34" charset="0"/>
              </a:rPr>
              <a:t>“My sleep is getter better and better.”</a:t>
            </a:r>
          </a:p>
          <a:p>
            <a:pPr lvl="1"/>
            <a:r>
              <a:rPr lang="en-US" sz="2000" dirty="0">
                <a:latin typeface="Arial" panose="020B0604020202020204" pitchFamily="34" charset="0"/>
              </a:rPr>
              <a:t>“If I get my core sleep, I’ll be able to function during the day.”</a:t>
            </a:r>
            <a:endParaRPr lang="en-US" sz="2000" dirty="0"/>
          </a:p>
          <a:p>
            <a:endParaRPr lang="en-US" sz="1500" dirty="0"/>
          </a:p>
        </p:txBody>
      </p:sp>
      <p:pic>
        <p:nvPicPr>
          <p:cNvPr id="7" name="Picture 6" descr="A dog and cat lying together&#10;&#10;Description automatically generated">
            <a:extLst>
              <a:ext uri="{FF2B5EF4-FFF2-40B4-BE49-F238E27FC236}">
                <a16:creationId xmlns:a16="http://schemas.microsoft.com/office/drawing/2014/main" id="{E2640D28-F1C9-8323-241B-E5E256CDEB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953" r="9552" b="-2"/>
          <a:stretch/>
        </p:blipFill>
        <p:spPr>
          <a:xfrm>
            <a:off x="7730835" y="1095816"/>
            <a:ext cx="4459641" cy="444616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92FF3059-19B2-C152-F804-DDD0DE14DD1A}"/>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B8EC2EAF-3428-6E0C-D734-D598EFE20584}"/>
              </a:ext>
            </a:extLst>
          </p:cNvPr>
          <p:cNvSpPr>
            <a:spLocks noGrp="1"/>
          </p:cNvSpPr>
          <p:nvPr>
            <p:ph type="sldNum" sz="quarter" idx="12"/>
          </p:nvPr>
        </p:nvSpPr>
        <p:spPr>
          <a:xfrm>
            <a:off x="10439400" y="6356350"/>
            <a:ext cx="914400" cy="365125"/>
          </a:xfrm>
        </p:spPr>
        <p:txBody>
          <a:bodyPr>
            <a:normAutofit/>
          </a:bodyPr>
          <a:lstStyle/>
          <a:p>
            <a:pPr>
              <a:spcAft>
                <a:spcPts val="600"/>
              </a:spcAft>
            </a:pPr>
            <a:fld id="{1DDD8475-E5E0-4F56-A6DA-CF9A276DAFEA}" type="slidenum">
              <a:rPr lang="en-US">
                <a:solidFill>
                  <a:srgbClr val="FFFFFF"/>
                </a:solidFill>
              </a:rPr>
              <a:pPr>
                <a:spcAft>
                  <a:spcPts val="600"/>
                </a:spcAft>
              </a:pPr>
              <a:t>11</a:t>
            </a:fld>
            <a:endParaRPr lang="en-US">
              <a:solidFill>
                <a:srgbClr val="FFFFFF"/>
              </a:solidFill>
            </a:endParaRPr>
          </a:p>
        </p:txBody>
      </p:sp>
      <p:sp>
        <p:nvSpPr>
          <p:cNvPr id="8" name="TextBox 7">
            <a:extLst>
              <a:ext uri="{FF2B5EF4-FFF2-40B4-BE49-F238E27FC236}">
                <a16:creationId xmlns:a16="http://schemas.microsoft.com/office/drawing/2014/main" id="{A7F78EF8-718B-C71F-AB93-340AEFB10B56}"/>
              </a:ext>
            </a:extLst>
          </p:cNvPr>
          <p:cNvSpPr txBox="1"/>
          <p:nvPr/>
        </p:nvSpPr>
        <p:spPr>
          <a:xfrm>
            <a:off x="10499880" y="6784688"/>
            <a:ext cx="1692119"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www.walkalong.ca/explore/mind-steps/get-enough-slee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37977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9BB5-DECB-82C6-5846-9BB46D302A42}"/>
              </a:ext>
            </a:extLst>
          </p:cNvPr>
          <p:cNvSpPr>
            <a:spLocks noGrp="1"/>
          </p:cNvSpPr>
          <p:nvPr>
            <p:ph type="title"/>
          </p:nvPr>
        </p:nvSpPr>
        <p:spPr>
          <a:xfrm>
            <a:off x="876694" y="741391"/>
            <a:ext cx="4234393" cy="1616203"/>
          </a:xfrm>
        </p:spPr>
        <p:txBody>
          <a:bodyPr anchor="b">
            <a:normAutofit/>
          </a:bodyPr>
          <a:lstStyle/>
          <a:p>
            <a:r>
              <a:rPr lang="en-US" sz="3200" b="1" i="1" kern="100">
                <a:effectLst/>
                <a:latin typeface="Arial" panose="020B0604020202020204" pitchFamily="34" charset="0"/>
                <a:ea typeface="Arial" panose="020B0604020202020204" pitchFamily="34" charset="0"/>
              </a:rPr>
              <a:t>Sleep Duration and Health  </a:t>
            </a:r>
            <a:br>
              <a:rPr lang="en-US" sz="3200" b="1" i="1" kern="100">
                <a:effectLst/>
                <a:latin typeface="Arial" panose="020B0604020202020204" pitchFamily="34" charset="0"/>
                <a:ea typeface="Arial" panose="020B0604020202020204" pitchFamily="34" charset="0"/>
              </a:rPr>
            </a:br>
            <a:endParaRPr lang="en-US" sz="3200"/>
          </a:p>
        </p:txBody>
      </p:sp>
      <p:sp>
        <p:nvSpPr>
          <p:cNvPr id="3" name="Content Placeholder 2">
            <a:extLst>
              <a:ext uri="{FF2B5EF4-FFF2-40B4-BE49-F238E27FC236}">
                <a16:creationId xmlns:a16="http://schemas.microsoft.com/office/drawing/2014/main" id="{9FD7E3C2-265A-19DC-2631-740637F82CC1}"/>
              </a:ext>
            </a:extLst>
          </p:cNvPr>
          <p:cNvSpPr>
            <a:spLocks noGrp="1"/>
          </p:cNvSpPr>
          <p:nvPr>
            <p:ph idx="1"/>
          </p:nvPr>
        </p:nvSpPr>
        <p:spPr>
          <a:xfrm>
            <a:off x="883565" y="1958109"/>
            <a:ext cx="4227522" cy="4023199"/>
          </a:xfrm>
        </p:spPr>
        <p:txBody>
          <a:bodyPr anchor="t">
            <a:normAutofit/>
          </a:bodyPr>
          <a:lstStyle/>
          <a:p>
            <a:pPr marL="0" marR="8255" indent="0">
              <a:spcBef>
                <a:spcPts val="0"/>
              </a:spcBef>
              <a:spcAft>
                <a:spcPts val="20"/>
              </a:spcAft>
              <a:buNone/>
            </a:pPr>
            <a:r>
              <a:rPr lang="en-US" sz="2200" kern="100" dirty="0">
                <a:effectLst/>
                <a:latin typeface="Arial" panose="020B0604020202020204" pitchFamily="34" charset="0"/>
                <a:ea typeface="Arial" panose="020B0604020202020204" pitchFamily="34" charset="0"/>
              </a:rPr>
              <a:t>Adults average seven hours of sleep, with a typical range of six to eight hours, and that about 75% of adults sleep less than eight hours. </a:t>
            </a:r>
          </a:p>
          <a:p>
            <a:pPr marL="0" marR="8255" indent="0">
              <a:spcBef>
                <a:spcPts val="0"/>
              </a:spcBef>
              <a:spcAft>
                <a:spcPts val="20"/>
              </a:spcAft>
              <a:buNone/>
            </a:pPr>
            <a:r>
              <a:rPr lang="en-US" sz="2200" kern="100" dirty="0">
                <a:latin typeface="Arial" panose="020B0604020202020204" pitchFamily="34" charset="0"/>
                <a:ea typeface="Arial" panose="020B0604020202020204" pitchFamily="34" charset="0"/>
              </a:rPr>
              <a:t>P</a:t>
            </a:r>
            <a:r>
              <a:rPr lang="en-US" sz="2200" kern="100" dirty="0">
                <a:effectLst/>
                <a:latin typeface="Arial" panose="020B0604020202020204" pitchFamily="34" charset="0"/>
                <a:ea typeface="Arial" panose="020B0604020202020204" pitchFamily="34" charset="0"/>
              </a:rPr>
              <a:t>eople who sleep seven hours live longer on average than people who sleep eight hours. </a:t>
            </a:r>
          </a:p>
          <a:p>
            <a:pPr marL="0" marR="8255" indent="0">
              <a:spcBef>
                <a:spcPts val="0"/>
              </a:spcBef>
              <a:spcAft>
                <a:spcPts val="20"/>
              </a:spcAft>
              <a:buNone/>
            </a:pPr>
            <a:endParaRPr lang="en-US" sz="2200" kern="100" dirty="0">
              <a:effectLst/>
              <a:latin typeface="Arial" panose="020B0604020202020204" pitchFamily="34" charset="0"/>
              <a:ea typeface="Arial" panose="020B0604020202020204" pitchFamily="34" charset="0"/>
            </a:endParaRPr>
          </a:p>
          <a:p>
            <a:pPr marL="0" marR="8255" indent="0">
              <a:spcBef>
                <a:spcPts val="0"/>
              </a:spcBef>
              <a:spcAft>
                <a:spcPts val="20"/>
              </a:spcAft>
              <a:buNone/>
            </a:pPr>
            <a:r>
              <a:rPr lang="en-US" sz="2200" kern="100" dirty="0">
                <a:effectLst/>
                <a:latin typeface="Arial" panose="020B0604020202020204" pitchFamily="34" charset="0"/>
                <a:ea typeface="Arial" panose="020B0604020202020204" pitchFamily="34" charset="0"/>
              </a:rPr>
              <a:t>These findings suggest that the brain may designed for seven hours of sleep, not eight.  </a:t>
            </a:r>
          </a:p>
          <a:p>
            <a:endParaRPr lang="en-US" sz="2000" dirty="0"/>
          </a:p>
        </p:txBody>
      </p:sp>
      <p:pic>
        <p:nvPicPr>
          <p:cNvPr id="7" name="Picture 6" descr="A silver alarm clock with bells&#10;&#10;Description automatically generated">
            <a:extLst>
              <a:ext uri="{FF2B5EF4-FFF2-40B4-BE49-F238E27FC236}">
                <a16:creationId xmlns:a16="http://schemas.microsoft.com/office/drawing/2014/main" id="{9B20A79B-D83E-3F36-23CF-FD104BF629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6" r="1" b="1"/>
          <a:stretch/>
        </p:blipFill>
        <p:spPr>
          <a:xfrm>
            <a:off x="5854890" y="877414"/>
            <a:ext cx="5453545" cy="4984683"/>
          </a:xfrm>
          <a:prstGeom prst="rect">
            <a:avLst/>
          </a:prstGeom>
        </p:spPr>
      </p:pic>
      <p:sp>
        <p:nvSpPr>
          <p:cNvPr id="4" name="Footer Placeholder 3">
            <a:extLst>
              <a:ext uri="{FF2B5EF4-FFF2-40B4-BE49-F238E27FC236}">
                <a16:creationId xmlns:a16="http://schemas.microsoft.com/office/drawing/2014/main" id="{E8C121D4-B6A1-3DDB-554F-7E6AFF15051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Say Good Night to Insomnia GD Jacobs</a:t>
            </a:r>
          </a:p>
        </p:txBody>
      </p:sp>
      <p:sp>
        <p:nvSpPr>
          <p:cNvPr id="5" name="Slide Number Placeholder 4">
            <a:extLst>
              <a:ext uri="{FF2B5EF4-FFF2-40B4-BE49-F238E27FC236}">
                <a16:creationId xmlns:a16="http://schemas.microsoft.com/office/drawing/2014/main" id="{6D2F61D0-B069-005F-DDAD-A4FDE7F8376A}"/>
              </a:ext>
            </a:extLst>
          </p:cNvPr>
          <p:cNvSpPr>
            <a:spLocks noGrp="1"/>
          </p:cNvSpPr>
          <p:nvPr>
            <p:ph type="sldNum" sz="quarter" idx="12"/>
          </p:nvPr>
        </p:nvSpPr>
        <p:spPr>
          <a:xfrm>
            <a:off x="8610600" y="6356350"/>
            <a:ext cx="2743200" cy="365125"/>
          </a:xfrm>
        </p:spPr>
        <p:txBody>
          <a:bodyPr>
            <a:normAutofit/>
          </a:bodyPr>
          <a:lstStyle/>
          <a:p>
            <a:pPr>
              <a:spcAft>
                <a:spcPts val="600"/>
              </a:spcAft>
            </a:pPr>
            <a:fld id="{1DDD8475-E5E0-4F56-A6DA-CF9A276DAFEA}" type="slidenum">
              <a:rPr lang="en-US" smtClean="0"/>
              <a:pPr>
                <a:spcAft>
                  <a:spcPts val="600"/>
                </a:spcAft>
              </a:pPr>
              <a:t>2</a:t>
            </a:fld>
            <a:endParaRPr lang="en-US"/>
          </a:p>
        </p:txBody>
      </p:sp>
      <p:grpSp>
        <p:nvGrpSpPr>
          <p:cNvPr id="13" name="Group 12">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4" name="Rectangle 13">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B45F73DB-7C4B-C921-F7FC-E4ADC1F7151D}"/>
              </a:ext>
            </a:extLst>
          </p:cNvPr>
          <p:cNvSpPr txBox="1"/>
          <p:nvPr/>
        </p:nvSpPr>
        <p:spPr>
          <a:xfrm>
            <a:off x="8853917" y="5662042"/>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ngall.com/alarm-clock-png/download/5210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01602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9FB60E9-5A87-C6A7-30DC-11E467E7EDDC}"/>
              </a:ext>
            </a:extLst>
          </p:cNvPr>
          <p:cNvPicPr>
            <a:picLocks noGrp="1"/>
          </p:cNvPicPr>
          <p:nvPr>
            <p:ph idx="1"/>
          </p:nvPr>
        </p:nvPicPr>
        <p:blipFill>
          <a:blip r:embed="rId2"/>
          <a:srcRect t="21343"/>
          <a:stretch/>
        </p:blipFill>
        <p:spPr>
          <a:xfrm>
            <a:off x="1143047" y="643467"/>
            <a:ext cx="9905906" cy="5571065"/>
          </a:xfrm>
          <a:prstGeom prst="rect">
            <a:avLst/>
          </a:prstGeom>
          <a:ln>
            <a:noFill/>
          </a:ln>
        </p:spPr>
      </p:pic>
      <p:sp>
        <p:nvSpPr>
          <p:cNvPr id="5" name="Footer Placeholder 4">
            <a:extLst>
              <a:ext uri="{FF2B5EF4-FFF2-40B4-BE49-F238E27FC236}">
                <a16:creationId xmlns:a16="http://schemas.microsoft.com/office/drawing/2014/main" id="{B1E3F809-D1EF-79FE-9373-7521C31B7F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Say Good Night to Insomnia GD Jacobs</a:t>
            </a:r>
          </a:p>
        </p:txBody>
      </p:sp>
      <p:sp>
        <p:nvSpPr>
          <p:cNvPr id="6" name="Slide Number Placeholder 5">
            <a:extLst>
              <a:ext uri="{FF2B5EF4-FFF2-40B4-BE49-F238E27FC236}">
                <a16:creationId xmlns:a16="http://schemas.microsoft.com/office/drawing/2014/main" id="{0AF52DFF-3167-A79D-7C3B-79AAE43B6483}"/>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1DDD8475-E5E0-4F56-A6DA-CF9A276DAFEA}" type="slidenum">
              <a:rPr lang="en-US" smtClean="0">
                <a:solidFill>
                  <a:schemeClr val="tx1">
                    <a:tint val="75000"/>
                  </a:schemeClr>
                </a:solidFill>
              </a:rPr>
              <a:pPr>
                <a:spcAft>
                  <a:spcPts val="600"/>
                </a:spcAft>
              </a:pPr>
              <a:t>3</a:t>
            </a:fld>
            <a:endParaRPr lang="en-US">
              <a:solidFill>
                <a:schemeClr val="tx1">
                  <a:tint val="75000"/>
                </a:schemeClr>
              </a:solidFill>
            </a:endParaRPr>
          </a:p>
        </p:txBody>
      </p:sp>
    </p:spTree>
    <p:extLst>
      <p:ext uri="{BB962C8B-B14F-4D97-AF65-F5344CB8AC3E}">
        <p14:creationId xmlns:p14="http://schemas.microsoft.com/office/powerpoint/2010/main" val="68769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56FAB-0A16-BA28-AE1A-64601A0CB849}"/>
              </a:ext>
            </a:extLst>
          </p:cNvPr>
          <p:cNvSpPr>
            <a:spLocks noGrp="1"/>
          </p:cNvSpPr>
          <p:nvPr>
            <p:ph type="title"/>
          </p:nvPr>
        </p:nvSpPr>
        <p:spPr>
          <a:xfrm>
            <a:off x="640080" y="325369"/>
            <a:ext cx="4368602" cy="1956841"/>
          </a:xfrm>
        </p:spPr>
        <p:txBody>
          <a:bodyPr anchor="b">
            <a:normAutofit/>
          </a:bodyPr>
          <a:lstStyle/>
          <a:p>
            <a:r>
              <a:rPr lang="en-US" sz="5400"/>
              <a:t>Core Sleep</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858654-2E8B-826A-0EBE-9D64E3A0A3D1}"/>
              </a:ext>
            </a:extLst>
          </p:cNvPr>
          <p:cNvSpPr>
            <a:spLocks noGrp="1"/>
          </p:cNvSpPr>
          <p:nvPr>
            <p:ph idx="1"/>
          </p:nvPr>
        </p:nvSpPr>
        <p:spPr>
          <a:xfrm>
            <a:off x="640080" y="2872899"/>
            <a:ext cx="5303521" cy="3749574"/>
          </a:xfrm>
        </p:spPr>
        <p:txBody>
          <a:bodyPr>
            <a:normAutofit lnSpcReduction="10000"/>
          </a:bodyPr>
          <a:lstStyle/>
          <a:p>
            <a:r>
              <a:rPr lang="en-US" sz="2000" kern="100" dirty="0">
                <a:effectLst/>
                <a:latin typeface="Arial" panose="020B0604020202020204" pitchFamily="34" charset="0"/>
                <a:ea typeface="Arial" panose="020B0604020202020204" pitchFamily="34" charset="0"/>
              </a:rPr>
              <a:t>There is considerable evidence to suggest that, for many individuals, performance on alertness, memory, and problem-solving tasks can be maintained for days, weeks, or even months with about 5.5 hours of sleep, or what is called “core sleep”:  </a:t>
            </a:r>
          </a:p>
          <a:p>
            <a:r>
              <a:rPr lang="en-US" sz="2000" b="1" i="1" kern="100" dirty="0">
                <a:effectLst/>
                <a:latin typeface="Arial" panose="020B0604020202020204" pitchFamily="34" charset="0"/>
                <a:ea typeface="Arial" panose="020B0604020202020204" pitchFamily="34" charset="0"/>
              </a:rPr>
              <a:t>Key Concept</a:t>
            </a:r>
            <a:r>
              <a:rPr lang="en-US" sz="2000" kern="100" dirty="0">
                <a:effectLst/>
                <a:latin typeface="Arial" panose="020B0604020202020204" pitchFamily="34" charset="0"/>
                <a:ea typeface="Arial" panose="020B0604020202020204" pitchFamily="34" charset="0"/>
              </a:rPr>
              <a:t>: These findings on the effects of sleep loss suggest it is important to differentiate between moderate sleep loss (sleeping 5-6 hours) and severe sleep loss (sleeping 4 or fewer hours). The latter produces more significant effects on daytime performance.    </a:t>
            </a:r>
          </a:p>
          <a:p>
            <a:endParaRPr lang="en-US" sz="1500" dirty="0"/>
          </a:p>
        </p:txBody>
      </p:sp>
      <p:pic>
        <p:nvPicPr>
          <p:cNvPr id="7" name="Picture 6" descr="A person sleeping on a couch&#10;&#10;Description automatically generated">
            <a:extLst>
              <a:ext uri="{FF2B5EF4-FFF2-40B4-BE49-F238E27FC236}">
                <a16:creationId xmlns:a16="http://schemas.microsoft.com/office/drawing/2014/main" id="{2DDB58E9-7DC2-DE1B-210D-07D3C41362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274" r="23773" b="-1"/>
          <a:stretch/>
        </p:blipFill>
        <p:spPr>
          <a:xfrm>
            <a:off x="7075055" y="1758035"/>
            <a:ext cx="4243589" cy="423076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D452455B-BD93-924F-6453-1796FFA587EE}"/>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3EA6EE40-2C62-14EF-EF73-C4A5ABC79D53}"/>
              </a:ext>
            </a:extLst>
          </p:cNvPr>
          <p:cNvSpPr>
            <a:spLocks noGrp="1"/>
          </p:cNvSpPr>
          <p:nvPr>
            <p:ph type="sldNum" sz="quarter" idx="12"/>
          </p:nvPr>
        </p:nvSpPr>
        <p:spPr>
          <a:xfrm>
            <a:off x="10439400" y="6356350"/>
            <a:ext cx="914400" cy="365125"/>
          </a:xfrm>
        </p:spPr>
        <p:txBody>
          <a:bodyPr>
            <a:normAutofit/>
          </a:bodyPr>
          <a:lstStyle/>
          <a:p>
            <a:pPr>
              <a:spcAft>
                <a:spcPts val="600"/>
              </a:spcAft>
            </a:pPr>
            <a:fld id="{1DDD8475-E5E0-4F56-A6DA-CF9A276DAFEA}" type="slidenum">
              <a:rPr lang="en-US">
                <a:solidFill>
                  <a:srgbClr val="FFFFFF"/>
                </a:solidFill>
              </a:rPr>
              <a:pPr>
                <a:spcAft>
                  <a:spcPts val="600"/>
                </a:spcAft>
              </a:pPr>
              <a:t>4</a:t>
            </a:fld>
            <a:endParaRPr lang="en-US">
              <a:solidFill>
                <a:srgbClr val="FFFFFF"/>
              </a:solidFill>
            </a:endParaRPr>
          </a:p>
        </p:txBody>
      </p:sp>
      <p:sp>
        <p:nvSpPr>
          <p:cNvPr id="8" name="TextBox 7">
            <a:extLst>
              <a:ext uri="{FF2B5EF4-FFF2-40B4-BE49-F238E27FC236}">
                <a16:creationId xmlns:a16="http://schemas.microsoft.com/office/drawing/2014/main" id="{E49A8517-4822-3121-CEA8-4215DB088ED0}"/>
              </a:ext>
            </a:extLst>
          </p:cNvPr>
          <p:cNvSpPr txBox="1"/>
          <p:nvPr/>
        </p:nvSpPr>
        <p:spPr>
          <a:xfrm>
            <a:off x="10483514" y="6766313"/>
            <a:ext cx="1417305"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www.flickr.com/photos/78428166@N00/858825078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65950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hild sleeping in a bed&#10;&#10;Description automatically generated">
            <a:extLst>
              <a:ext uri="{FF2B5EF4-FFF2-40B4-BE49-F238E27FC236}">
                <a16:creationId xmlns:a16="http://schemas.microsoft.com/office/drawing/2014/main" id="{1D7F53DA-039C-F690-A8C5-A0546A3007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4" r="2" b="2"/>
          <a:stretch/>
        </p:blipFill>
        <p:spPr>
          <a:xfrm>
            <a:off x="5712596" y="1659020"/>
            <a:ext cx="5966688" cy="4231748"/>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33D961-2780-DCC2-6331-A7839817D48A}"/>
              </a:ext>
            </a:extLst>
          </p:cNvPr>
          <p:cNvSpPr>
            <a:spLocks noGrp="1"/>
          </p:cNvSpPr>
          <p:nvPr>
            <p:ph type="title"/>
          </p:nvPr>
        </p:nvSpPr>
        <p:spPr>
          <a:xfrm>
            <a:off x="838200" y="365125"/>
            <a:ext cx="3822189" cy="1899912"/>
          </a:xfrm>
        </p:spPr>
        <p:txBody>
          <a:bodyPr>
            <a:normAutofit/>
          </a:bodyPr>
          <a:lstStyle/>
          <a:p>
            <a:r>
              <a:rPr lang="en-US" sz="4000"/>
              <a:t>Core sleep = Deep sleep</a:t>
            </a:r>
          </a:p>
        </p:txBody>
      </p:sp>
      <p:sp>
        <p:nvSpPr>
          <p:cNvPr id="3" name="Content Placeholder 2">
            <a:extLst>
              <a:ext uri="{FF2B5EF4-FFF2-40B4-BE49-F238E27FC236}">
                <a16:creationId xmlns:a16="http://schemas.microsoft.com/office/drawing/2014/main" id="{502919F3-AEFC-9A36-9536-D68DB5F73E7A}"/>
              </a:ext>
            </a:extLst>
          </p:cNvPr>
          <p:cNvSpPr>
            <a:spLocks noGrp="1"/>
          </p:cNvSpPr>
          <p:nvPr>
            <p:ph idx="1"/>
          </p:nvPr>
        </p:nvSpPr>
        <p:spPr>
          <a:xfrm>
            <a:off x="838200" y="2434201"/>
            <a:ext cx="3822189" cy="3742762"/>
          </a:xfrm>
        </p:spPr>
        <p:txBody>
          <a:bodyPr>
            <a:normAutofit/>
          </a:bodyPr>
          <a:lstStyle/>
          <a:p>
            <a:r>
              <a:rPr lang="en-US" sz="1900" kern="100">
                <a:effectLst/>
                <a:latin typeface="Arial" panose="020B0604020202020204" pitchFamily="34" charset="0"/>
                <a:ea typeface="Arial" panose="020B0604020202020204" pitchFamily="34" charset="0"/>
              </a:rPr>
              <a:t>For the average adult sleep duration of seven hours, core sleep (5.5 hours) is equivalent to the loss of one 90-minute sleep cycle consisting of light sleep and dream sleep. Core sleep probably maintains performance because it contains 100% of our deep sleep, which is the most important stage of sleep, and 50% of REM sleep, which is the second most important stage of sleep.  </a:t>
            </a:r>
          </a:p>
          <a:p>
            <a:endParaRPr lang="en-US" sz="1900"/>
          </a:p>
        </p:txBody>
      </p:sp>
      <p:sp>
        <p:nvSpPr>
          <p:cNvPr id="4" name="Footer Placeholder 3">
            <a:extLst>
              <a:ext uri="{FF2B5EF4-FFF2-40B4-BE49-F238E27FC236}">
                <a16:creationId xmlns:a16="http://schemas.microsoft.com/office/drawing/2014/main" id="{9B858C3A-4D18-A172-B8C1-086B5B1C37B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DAC585F8-76D7-B03B-8021-9134FCA72570}"/>
              </a:ext>
            </a:extLst>
          </p:cNvPr>
          <p:cNvSpPr>
            <a:spLocks noGrp="1"/>
          </p:cNvSpPr>
          <p:nvPr>
            <p:ph type="sldNum" sz="quarter" idx="12"/>
          </p:nvPr>
        </p:nvSpPr>
        <p:spPr>
          <a:xfrm>
            <a:off x="8610600" y="6356350"/>
            <a:ext cx="2743200" cy="365125"/>
          </a:xfrm>
        </p:spPr>
        <p:txBody>
          <a:bodyPr>
            <a:normAutofit/>
          </a:bodyPr>
          <a:lstStyle/>
          <a:p>
            <a:pPr>
              <a:spcAft>
                <a:spcPts val="600"/>
              </a:spcAft>
            </a:pPr>
            <a:fld id="{1DDD8475-E5E0-4F56-A6DA-CF9A276DAFEA}" type="slidenum">
              <a:rPr lang="en-US">
                <a:solidFill>
                  <a:srgbClr val="FFFFFF"/>
                </a:solidFill>
              </a:rPr>
              <a:pPr>
                <a:spcAft>
                  <a:spcPts val="600"/>
                </a:spcAft>
              </a:pPr>
              <a:t>5</a:t>
            </a:fld>
            <a:endParaRPr lang="en-US">
              <a:solidFill>
                <a:srgbClr val="FFFFFF"/>
              </a:solidFill>
            </a:endParaRPr>
          </a:p>
        </p:txBody>
      </p:sp>
      <p:sp>
        <p:nvSpPr>
          <p:cNvPr id="8" name="TextBox 7">
            <a:extLst>
              <a:ext uri="{FF2B5EF4-FFF2-40B4-BE49-F238E27FC236}">
                <a16:creationId xmlns:a16="http://schemas.microsoft.com/office/drawing/2014/main" id="{70E8E52D-1FA5-679D-2E0A-232457056664}"/>
              </a:ext>
            </a:extLst>
          </p:cNvPr>
          <p:cNvSpPr txBox="1"/>
          <p:nvPr/>
        </p:nvSpPr>
        <p:spPr>
          <a:xfrm>
            <a:off x="10908079" y="6496678"/>
            <a:ext cx="771206" cy="630942"/>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www.tasnimnews.com/en/news/2019/11/11/2138042/deep-sleep-may-play-role-in-preventing-alzheimer-s-diseas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05040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B552A-607F-CB8E-FEDD-82201352B1C5}"/>
              </a:ext>
            </a:extLst>
          </p:cNvPr>
          <p:cNvSpPr>
            <a:spLocks noGrp="1"/>
          </p:cNvSpPr>
          <p:nvPr>
            <p:ph type="title"/>
          </p:nvPr>
        </p:nvSpPr>
        <p:spPr>
          <a:xfrm>
            <a:off x="640080" y="325369"/>
            <a:ext cx="4368602" cy="1956841"/>
          </a:xfrm>
        </p:spPr>
        <p:txBody>
          <a:bodyPr anchor="b">
            <a:normAutofit/>
          </a:bodyPr>
          <a:lstStyle/>
          <a:p>
            <a:r>
              <a:rPr lang="en-US" sz="4600" dirty="0"/>
              <a:t>Core sleep, intermittent sleep</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004B74-8141-8F39-48DC-58DA1C32A6B0}"/>
              </a:ext>
            </a:extLst>
          </p:cNvPr>
          <p:cNvSpPr>
            <a:spLocks noGrp="1"/>
          </p:cNvSpPr>
          <p:nvPr>
            <p:ph idx="1"/>
          </p:nvPr>
        </p:nvSpPr>
        <p:spPr>
          <a:xfrm>
            <a:off x="640080" y="2872899"/>
            <a:ext cx="4243589" cy="3320668"/>
          </a:xfrm>
        </p:spPr>
        <p:txBody>
          <a:bodyPr>
            <a:normAutofit/>
          </a:bodyPr>
          <a:lstStyle/>
          <a:p>
            <a:r>
              <a:rPr lang="en-US" sz="1900" kern="100">
                <a:effectLst/>
                <a:latin typeface="Arial" panose="020B0604020202020204" pitchFamily="34" charset="0"/>
                <a:ea typeface="Arial" panose="020B0604020202020204" pitchFamily="34" charset="0"/>
              </a:rPr>
              <a:t>Core sleep does not have to be obtained continuously. In fact, research on soldiers, fire fighters, rescue workers, and astronauts suggest that by breaking up sleep into multiple periods throughout the day (for example, six 30-minute naps taken every four hours), sleep can be reduced below core sleep- to as little as three hours per day- without significant consequences for days or longer.   </a:t>
            </a:r>
          </a:p>
          <a:p>
            <a:endParaRPr lang="en-US" sz="1900"/>
          </a:p>
        </p:txBody>
      </p:sp>
      <p:pic>
        <p:nvPicPr>
          <p:cNvPr id="7" name="Picture 6" descr="A person in a white coat with a stethoscope around his head&#10;&#10;Description automatically generated">
            <a:extLst>
              <a:ext uri="{FF2B5EF4-FFF2-40B4-BE49-F238E27FC236}">
                <a16:creationId xmlns:a16="http://schemas.microsoft.com/office/drawing/2014/main" id="{AAB4BA36-CBB9-BD5E-3602-99970B335F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024" r="12023" b="-1"/>
          <a:stretch/>
        </p:blipFill>
        <p:spPr>
          <a:xfrm>
            <a:off x="6249925" y="1015231"/>
            <a:ext cx="5007157" cy="499202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64576A91-D248-C410-FC0E-483BC03044DF}"/>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4F482304-05E4-4603-F1DB-2AA89C9FCD5E}"/>
              </a:ext>
            </a:extLst>
          </p:cNvPr>
          <p:cNvSpPr>
            <a:spLocks noGrp="1"/>
          </p:cNvSpPr>
          <p:nvPr>
            <p:ph type="sldNum" sz="quarter" idx="12"/>
          </p:nvPr>
        </p:nvSpPr>
        <p:spPr>
          <a:xfrm>
            <a:off x="10439400" y="6356350"/>
            <a:ext cx="914400" cy="365125"/>
          </a:xfrm>
        </p:spPr>
        <p:txBody>
          <a:bodyPr>
            <a:normAutofit/>
          </a:bodyPr>
          <a:lstStyle/>
          <a:p>
            <a:pPr>
              <a:spcAft>
                <a:spcPts val="600"/>
              </a:spcAft>
            </a:pPr>
            <a:fld id="{1DDD8475-E5E0-4F56-A6DA-CF9A276DAFEA}" type="slidenum">
              <a:rPr lang="en-US">
                <a:solidFill>
                  <a:srgbClr val="FFFFFF"/>
                </a:solidFill>
              </a:rPr>
              <a:pPr>
                <a:spcAft>
                  <a:spcPts val="600"/>
                </a:spcAft>
              </a:pPr>
              <a:t>6</a:t>
            </a:fld>
            <a:endParaRPr lang="en-US">
              <a:solidFill>
                <a:srgbClr val="FFFFFF"/>
              </a:solidFill>
            </a:endParaRPr>
          </a:p>
        </p:txBody>
      </p:sp>
      <p:sp>
        <p:nvSpPr>
          <p:cNvPr id="8" name="TextBox 7">
            <a:extLst>
              <a:ext uri="{FF2B5EF4-FFF2-40B4-BE49-F238E27FC236}">
                <a16:creationId xmlns:a16="http://schemas.microsoft.com/office/drawing/2014/main" id="{3425072E-1D31-4FBC-08BB-DAA81C56373C}"/>
              </a:ext>
            </a:extLst>
          </p:cNvPr>
          <p:cNvSpPr txBox="1"/>
          <p:nvPr/>
        </p:nvSpPr>
        <p:spPr>
          <a:xfrm>
            <a:off x="9358743" y="6885510"/>
            <a:ext cx="1899862"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www.policyprescriptions.org/sacrificing-efficiency-for-safe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39067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firefighter pointing at a fire&#10;&#10;Description automatically generated">
            <a:extLst>
              <a:ext uri="{FF2B5EF4-FFF2-40B4-BE49-F238E27FC236}">
                <a16:creationId xmlns:a16="http://schemas.microsoft.com/office/drawing/2014/main" id="{A21DC8A1-6027-8551-7A55-902692373C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59"/>
          <a:stretch/>
        </p:blipFill>
        <p:spPr>
          <a:xfrm>
            <a:off x="5201642" y="1219200"/>
            <a:ext cx="6990356" cy="4957763"/>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791C4-0586-0572-AE2F-E13996303A42}"/>
              </a:ext>
            </a:extLst>
          </p:cNvPr>
          <p:cNvSpPr>
            <a:spLocks noGrp="1"/>
          </p:cNvSpPr>
          <p:nvPr>
            <p:ph type="title"/>
          </p:nvPr>
        </p:nvSpPr>
        <p:spPr>
          <a:xfrm>
            <a:off x="838200" y="365125"/>
            <a:ext cx="3822189" cy="1899912"/>
          </a:xfrm>
        </p:spPr>
        <p:txBody>
          <a:bodyPr>
            <a:normAutofit/>
          </a:bodyPr>
          <a:lstStyle/>
          <a:p>
            <a:r>
              <a:rPr lang="en-US" sz="4000"/>
              <a:t>Core sleep, intermittent sleep</a:t>
            </a:r>
          </a:p>
        </p:txBody>
      </p:sp>
      <p:sp>
        <p:nvSpPr>
          <p:cNvPr id="3" name="Content Placeholder 2">
            <a:extLst>
              <a:ext uri="{FF2B5EF4-FFF2-40B4-BE49-F238E27FC236}">
                <a16:creationId xmlns:a16="http://schemas.microsoft.com/office/drawing/2014/main" id="{B87D293D-A37F-24C2-EAE8-2C05A9466C0C}"/>
              </a:ext>
            </a:extLst>
          </p:cNvPr>
          <p:cNvSpPr>
            <a:spLocks noGrp="1"/>
          </p:cNvSpPr>
          <p:nvPr>
            <p:ph idx="1"/>
          </p:nvPr>
        </p:nvSpPr>
        <p:spPr>
          <a:xfrm>
            <a:off x="838200" y="2434201"/>
            <a:ext cx="3822189" cy="3742762"/>
          </a:xfrm>
        </p:spPr>
        <p:txBody>
          <a:bodyPr>
            <a:normAutofit/>
          </a:bodyPr>
          <a:lstStyle/>
          <a:p>
            <a:r>
              <a:rPr lang="en-US" sz="1900">
                <a:effectLst/>
                <a:latin typeface="Arial" panose="020B0604020202020204" pitchFamily="34" charset="0"/>
                <a:ea typeface="Arial" panose="020B0604020202020204" pitchFamily="34" charset="0"/>
              </a:rPr>
              <a:t>Another important finding about core sleep is that, if it is not obtained one night, the brain will create increased homeostatic sleep pressure to obtain core sleep the next night. How do we know this? Because on nights after core sleep loss, the brain compensates by producing an increased percentage of deep sleep and dream sleep, which explains why we do not have to recover all of the sleep we lose. </a:t>
            </a:r>
            <a:endParaRPr lang="en-US" sz="1900"/>
          </a:p>
        </p:txBody>
      </p:sp>
      <p:sp>
        <p:nvSpPr>
          <p:cNvPr id="4" name="Footer Placeholder 3">
            <a:extLst>
              <a:ext uri="{FF2B5EF4-FFF2-40B4-BE49-F238E27FC236}">
                <a16:creationId xmlns:a16="http://schemas.microsoft.com/office/drawing/2014/main" id="{288599CD-169C-1EE0-4A69-B158A5AA13A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40CE2B81-944B-936A-3825-D66D5AB1B7DF}"/>
              </a:ext>
            </a:extLst>
          </p:cNvPr>
          <p:cNvSpPr>
            <a:spLocks noGrp="1"/>
          </p:cNvSpPr>
          <p:nvPr>
            <p:ph type="sldNum" sz="quarter" idx="12"/>
          </p:nvPr>
        </p:nvSpPr>
        <p:spPr>
          <a:xfrm>
            <a:off x="8610600" y="6356350"/>
            <a:ext cx="2743200" cy="365125"/>
          </a:xfrm>
        </p:spPr>
        <p:txBody>
          <a:bodyPr>
            <a:normAutofit/>
          </a:bodyPr>
          <a:lstStyle/>
          <a:p>
            <a:pPr>
              <a:spcAft>
                <a:spcPts val="600"/>
              </a:spcAft>
            </a:pPr>
            <a:fld id="{1DDD8475-E5E0-4F56-A6DA-CF9A276DAFEA}"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401788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E699-A0C6-10AC-644F-9A87633AE5A2}"/>
              </a:ext>
            </a:extLst>
          </p:cNvPr>
          <p:cNvSpPr>
            <a:spLocks noGrp="1"/>
          </p:cNvSpPr>
          <p:nvPr>
            <p:ph type="title"/>
          </p:nvPr>
        </p:nvSpPr>
        <p:spPr/>
        <p:txBody>
          <a:bodyPr/>
          <a:lstStyle/>
          <a:p>
            <a:r>
              <a:rPr lang="en-US" sz="4400" b="1" i="1" kern="100" dirty="0">
                <a:solidFill>
                  <a:srgbClr val="000000"/>
                </a:solidFill>
                <a:effectLst/>
                <a:latin typeface="Arial" panose="020B0604020202020204" pitchFamily="34" charset="0"/>
                <a:ea typeface="Arial" panose="020B0604020202020204" pitchFamily="34" charset="0"/>
              </a:rPr>
              <a:t>Key Concept</a:t>
            </a:r>
            <a:r>
              <a:rPr lang="en-US" sz="4400" kern="100" dirty="0">
                <a:solidFill>
                  <a:srgbClr val="000000"/>
                </a:solidFill>
                <a:effectLst/>
                <a:latin typeface="Arial" panose="020B0604020202020204" pitchFamily="34" charset="0"/>
                <a:ea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703A5189-0755-9972-B33A-FB5EBF4633CC}"/>
              </a:ext>
            </a:extLst>
          </p:cNvPr>
          <p:cNvSpPr>
            <a:spLocks noGrp="1"/>
          </p:cNvSpPr>
          <p:nvPr>
            <p:ph idx="1"/>
          </p:nvPr>
        </p:nvSpPr>
        <p:spPr/>
        <p:txBody>
          <a:bodyPr/>
          <a:lstStyle/>
          <a:p>
            <a:r>
              <a:rPr lang="en-US" sz="3600" i="1" kern="100" dirty="0">
                <a:solidFill>
                  <a:srgbClr val="000000"/>
                </a:solidFill>
                <a:effectLst/>
                <a:latin typeface="Arial" panose="020B0604020202020204" pitchFamily="34" charset="0"/>
                <a:ea typeface="Arial" panose="020B0604020202020204" pitchFamily="34" charset="0"/>
              </a:rPr>
              <a:t>This is not to say that we only need core sleep since most individuals need more than core sleep to feel optimal and energetic. However, believing that one can maintain performance on core sleep is a highly effective strategy for reducing NSTs and improving sleep.  </a:t>
            </a:r>
            <a:endParaRPr lang="en-US" sz="3600" kern="100" dirty="0">
              <a:solidFill>
                <a:srgbClr val="000000"/>
              </a:solidFill>
              <a:effectLst/>
              <a:latin typeface="Arial" panose="020B0604020202020204" pitchFamily="34" charset="0"/>
              <a:ea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ED21BB60-AAFB-EA80-99F4-7524A66CBF1E}"/>
              </a:ext>
            </a:extLst>
          </p:cNvPr>
          <p:cNvSpPr>
            <a:spLocks noGrp="1"/>
          </p:cNvSpPr>
          <p:nvPr>
            <p:ph type="ftr" sz="quarter" idx="11"/>
          </p:nvPr>
        </p:nvSpPr>
        <p:spPr/>
        <p:txBody>
          <a:bodyPr/>
          <a:lstStyle/>
          <a:p>
            <a:r>
              <a:rPr lang="en-US"/>
              <a:t>Say Good Night to Insomnia GD Jacobs</a:t>
            </a:r>
          </a:p>
        </p:txBody>
      </p:sp>
      <p:sp>
        <p:nvSpPr>
          <p:cNvPr id="5" name="Slide Number Placeholder 4">
            <a:extLst>
              <a:ext uri="{FF2B5EF4-FFF2-40B4-BE49-F238E27FC236}">
                <a16:creationId xmlns:a16="http://schemas.microsoft.com/office/drawing/2014/main" id="{903C793A-E177-82D8-2D32-81C6829B8C95}"/>
              </a:ext>
            </a:extLst>
          </p:cNvPr>
          <p:cNvSpPr>
            <a:spLocks noGrp="1"/>
          </p:cNvSpPr>
          <p:nvPr>
            <p:ph type="sldNum" sz="quarter" idx="12"/>
          </p:nvPr>
        </p:nvSpPr>
        <p:spPr/>
        <p:txBody>
          <a:bodyPr/>
          <a:lstStyle/>
          <a:p>
            <a:fld id="{1DDD8475-E5E0-4F56-A6DA-CF9A276DAFEA}" type="slidenum">
              <a:rPr lang="en-US" smtClean="0"/>
              <a:t>8</a:t>
            </a:fld>
            <a:endParaRPr lang="en-US"/>
          </a:p>
        </p:txBody>
      </p:sp>
    </p:spTree>
    <p:extLst>
      <p:ext uri="{BB962C8B-B14F-4D97-AF65-F5344CB8AC3E}">
        <p14:creationId xmlns:p14="http://schemas.microsoft.com/office/powerpoint/2010/main" val="327370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4" name="Rectangle 13">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D67F81-B3DB-E7D6-2017-CEE195294B7C}"/>
              </a:ext>
            </a:extLst>
          </p:cNvPr>
          <p:cNvSpPr>
            <a:spLocks noGrp="1"/>
          </p:cNvSpPr>
          <p:nvPr>
            <p:ph type="title"/>
          </p:nvPr>
        </p:nvSpPr>
        <p:spPr>
          <a:xfrm>
            <a:off x="755484" y="739835"/>
            <a:ext cx="3702580" cy="1616203"/>
          </a:xfrm>
        </p:spPr>
        <p:txBody>
          <a:bodyPr anchor="b">
            <a:normAutofit/>
          </a:bodyPr>
          <a:lstStyle/>
          <a:p>
            <a:r>
              <a:rPr lang="en-US" sz="3200">
                <a:solidFill>
                  <a:srgbClr val="FFFFFF"/>
                </a:solidFill>
              </a:rPr>
              <a:t>How much sleep do we need?</a:t>
            </a:r>
          </a:p>
        </p:txBody>
      </p:sp>
      <p:sp>
        <p:nvSpPr>
          <p:cNvPr id="3" name="Content Placeholder 2">
            <a:extLst>
              <a:ext uri="{FF2B5EF4-FFF2-40B4-BE49-F238E27FC236}">
                <a16:creationId xmlns:a16="http://schemas.microsoft.com/office/drawing/2014/main" id="{38135B46-322F-6610-B85C-DBF0371132C3}"/>
              </a:ext>
            </a:extLst>
          </p:cNvPr>
          <p:cNvSpPr>
            <a:spLocks noGrp="1"/>
          </p:cNvSpPr>
          <p:nvPr>
            <p:ph idx="1"/>
          </p:nvPr>
        </p:nvSpPr>
        <p:spPr>
          <a:xfrm>
            <a:off x="755484" y="2459116"/>
            <a:ext cx="3702579" cy="3524823"/>
          </a:xfrm>
        </p:spPr>
        <p:txBody>
          <a:bodyPr>
            <a:normAutofit/>
          </a:bodyPr>
          <a:lstStyle/>
          <a:p>
            <a:r>
              <a:rPr lang="en-US" sz="1700">
                <a:solidFill>
                  <a:srgbClr val="FFFFFF"/>
                </a:solidFill>
              </a:rPr>
              <a:t>Do I need an alarm clock to wake up in the morning?</a:t>
            </a:r>
          </a:p>
          <a:p>
            <a:r>
              <a:rPr lang="en-US" sz="1700">
                <a:solidFill>
                  <a:srgbClr val="FFFFFF"/>
                </a:solidFill>
              </a:rPr>
              <a:t>Do I fall asleep during meetings, lectures, boring or sedentary activities, or while watching television?</a:t>
            </a:r>
          </a:p>
          <a:p>
            <a:r>
              <a:rPr lang="en-US" sz="1700">
                <a:solidFill>
                  <a:srgbClr val="FFFFFF"/>
                </a:solidFill>
              </a:rPr>
              <a:t>Do I habitually sleep late on weekends?</a:t>
            </a:r>
          </a:p>
          <a:p>
            <a:endParaRPr lang="en-US" sz="1700">
              <a:solidFill>
                <a:srgbClr val="FFFFFF"/>
              </a:solidFill>
            </a:endParaRPr>
          </a:p>
          <a:p>
            <a:pPr marL="0" indent="0">
              <a:buNone/>
            </a:pPr>
            <a:r>
              <a:rPr lang="en-US" sz="1700">
                <a:solidFill>
                  <a:srgbClr val="FFFFFF"/>
                </a:solidFill>
                <a:effectLst/>
                <a:latin typeface="Arial" panose="020B0604020202020204" pitchFamily="34" charset="0"/>
                <a:ea typeface="Arial" panose="020B0604020202020204" pitchFamily="34" charset="0"/>
              </a:rPr>
              <a:t>If patients answer no to each of these questions, they may be getting enough sleep </a:t>
            </a:r>
            <a:endParaRPr lang="en-US" sz="1700">
              <a:solidFill>
                <a:srgbClr val="FFFFFF"/>
              </a:solidFill>
            </a:endParaRPr>
          </a:p>
        </p:txBody>
      </p:sp>
      <p:pic>
        <p:nvPicPr>
          <p:cNvPr id="7" name="Picture 6" descr="A yellow emoji with white letters on it&#10;&#10;Description automatically generated">
            <a:extLst>
              <a:ext uri="{FF2B5EF4-FFF2-40B4-BE49-F238E27FC236}">
                <a16:creationId xmlns:a16="http://schemas.microsoft.com/office/drawing/2014/main" id="{D887EA03-2148-14E0-D2BB-D48722B6BF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66919" y="787114"/>
            <a:ext cx="5283771" cy="5283771"/>
          </a:xfrm>
          <a:prstGeom prst="rect">
            <a:avLst/>
          </a:prstGeom>
        </p:spPr>
      </p:pic>
      <p:sp>
        <p:nvSpPr>
          <p:cNvPr id="4" name="Footer Placeholder 3">
            <a:extLst>
              <a:ext uri="{FF2B5EF4-FFF2-40B4-BE49-F238E27FC236}">
                <a16:creationId xmlns:a16="http://schemas.microsoft.com/office/drawing/2014/main" id="{306BD4B8-B17B-EF76-CC0A-2EAD5E3D689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Say Good Night to Insomnia GD Jacobs</a:t>
            </a:r>
          </a:p>
        </p:txBody>
      </p:sp>
      <p:sp>
        <p:nvSpPr>
          <p:cNvPr id="5" name="Slide Number Placeholder 4">
            <a:extLst>
              <a:ext uri="{FF2B5EF4-FFF2-40B4-BE49-F238E27FC236}">
                <a16:creationId xmlns:a16="http://schemas.microsoft.com/office/drawing/2014/main" id="{8D7F856E-C62A-049B-5F70-575B108F5562}"/>
              </a:ext>
            </a:extLst>
          </p:cNvPr>
          <p:cNvSpPr>
            <a:spLocks noGrp="1"/>
          </p:cNvSpPr>
          <p:nvPr>
            <p:ph type="sldNum" sz="quarter" idx="12"/>
          </p:nvPr>
        </p:nvSpPr>
        <p:spPr>
          <a:xfrm>
            <a:off x="8610600" y="6356350"/>
            <a:ext cx="2743200" cy="365125"/>
          </a:xfrm>
        </p:spPr>
        <p:txBody>
          <a:bodyPr>
            <a:normAutofit/>
          </a:bodyPr>
          <a:lstStyle/>
          <a:p>
            <a:pPr>
              <a:spcAft>
                <a:spcPts val="600"/>
              </a:spcAft>
            </a:pPr>
            <a:fld id="{1DDD8475-E5E0-4F56-A6DA-CF9A276DAFEA}"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6D5B78F6-92A2-F576-6D74-EAF466D9CA00}"/>
              </a:ext>
            </a:extLst>
          </p:cNvPr>
          <p:cNvSpPr txBox="1"/>
          <p:nvPr/>
        </p:nvSpPr>
        <p:spPr>
          <a:xfrm>
            <a:off x="8918614" y="5870830"/>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Face-sleep.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9276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TotalTime>
  <Words>877</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Thoughts on Sleep</vt:lpstr>
      <vt:lpstr>Sleep Duration and Health   </vt:lpstr>
      <vt:lpstr>PowerPoint Presentation</vt:lpstr>
      <vt:lpstr>Core Sleep</vt:lpstr>
      <vt:lpstr>Core sleep = Deep sleep</vt:lpstr>
      <vt:lpstr>Core sleep, intermittent sleep</vt:lpstr>
      <vt:lpstr>Core sleep, intermittent sleep</vt:lpstr>
      <vt:lpstr>Key Concept:</vt:lpstr>
      <vt:lpstr>How much sleep do we need?</vt:lpstr>
      <vt:lpstr>Negative Sleep Thoughts (NSTs)</vt:lpstr>
      <vt:lpstr>Positive Sleep Thoughts (PSTs)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Devadas Moses</dc:creator>
  <cp:lastModifiedBy>Devadas Moses</cp:lastModifiedBy>
  <cp:revision>1</cp:revision>
  <dcterms:created xsi:type="dcterms:W3CDTF">2024-09-04T13:10:13Z</dcterms:created>
  <dcterms:modified xsi:type="dcterms:W3CDTF">2024-09-04T14:01:21Z</dcterms:modified>
</cp:coreProperties>
</file>