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3" r:id="rId2"/>
    <p:sldId id="274" r:id="rId3"/>
    <p:sldId id="275" r:id="rId4"/>
    <p:sldId id="276" r:id="rId5"/>
    <p:sldId id="277" r:id="rId6"/>
    <p:sldId id="278" r:id="rId7"/>
    <p:sldId id="283" r:id="rId8"/>
    <p:sldId id="284" r:id="rId9"/>
    <p:sldId id="285" r:id="rId10"/>
    <p:sldId id="286" r:id="rId11"/>
    <p:sldId id="287" r:id="rId12"/>
    <p:sldId id="282" r:id="rId13"/>
    <p:sldId id="271" r:id="rId14"/>
    <p:sldId id="272" r:id="rId15"/>
    <p:sldId id="288" r:id="rId16"/>
    <p:sldId id="289" r:id="rId17"/>
    <p:sldId id="290" r:id="rId18"/>
    <p:sldId id="291" r:id="rId19"/>
    <p:sldId id="292" r:id="rId20"/>
    <p:sldId id="293" r:id="rId21"/>
    <p:sldId id="294" r:id="rId22"/>
    <p:sldId id="295" r:id="rId23"/>
    <p:sldId id="297" r:id="rId24"/>
    <p:sldId id="279" r:id="rId25"/>
    <p:sldId id="280" r:id="rId26"/>
    <p:sldId id="281" r:id="rId27"/>
    <p:sldId id="296" r:id="rId28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79F9"/>
    <a:srgbClr val="1406D0"/>
    <a:srgbClr val="6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2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2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7B25-2E61-4DB5-94E4-70AF572AC5A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7CD6C-AAAD-41A0-984D-20CD9AE4A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533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7B25-2E61-4DB5-94E4-70AF572AC5A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7CD6C-AAAD-41A0-984D-20CD9AE4A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888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7B25-2E61-4DB5-94E4-70AF572AC5A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7CD6C-AAAD-41A0-984D-20CD9AE4A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58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7B25-2E61-4DB5-94E4-70AF572AC5A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7CD6C-AAAD-41A0-984D-20CD9AE4A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100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7B25-2E61-4DB5-94E4-70AF572AC5A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7CD6C-AAAD-41A0-984D-20CD9AE4A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410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7B25-2E61-4DB5-94E4-70AF572AC5A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7CD6C-AAAD-41A0-984D-20CD9AE4A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867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7B25-2E61-4DB5-94E4-70AF572AC5A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7CD6C-AAAD-41A0-984D-20CD9AE4A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717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7B25-2E61-4DB5-94E4-70AF572AC5A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7CD6C-AAAD-41A0-984D-20CD9AE4A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988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7B25-2E61-4DB5-94E4-70AF572AC5A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7CD6C-AAAD-41A0-984D-20CD9AE4A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073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7B25-2E61-4DB5-94E4-70AF572AC5A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7CD6C-AAAD-41A0-984D-20CD9AE4A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574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7B25-2E61-4DB5-94E4-70AF572AC5A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7CD6C-AAAD-41A0-984D-20CD9AE4A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8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AB7B25-2E61-4DB5-94E4-70AF572AC5A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27CD6C-AAAD-41A0-984D-20CD9AE4A1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835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Relationship Id="rId9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Relationship Id="rId9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Relationship Id="rId9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23.png"/><Relationship Id="rId5" Type="http://schemas.openxmlformats.org/officeDocument/2006/relationships/image" Target="../media/image4.jpg"/><Relationship Id="rId10" Type="http://schemas.openxmlformats.org/officeDocument/2006/relationships/image" Target="../media/image22.png"/><Relationship Id="rId4" Type="http://schemas.openxmlformats.org/officeDocument/2006/relationships/image" Target="../media/image3.png"/><Relationship Id="rId9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8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26.png"/><Relationship Id="rId5" Type="http://schemas.openxmlformats.org/officeDocument/2006/relationships/image" Target="../media/image4.jpg"/><Relationship Id="rId10" Type="http://schemas.openxmlformats.org/officeDocument/2006/relationships/image" Target="../media/image25.png"/><Relationship Id="rId4" Type="http://schemas.openxmlformats.org/officeDocument/2006/relationships/image" Target="../media/image3.png"/><Relationship Id="rId9" Type="http://schemas.openxmlformats.org/officeDocument/2006/relationships/image" Target="../media/image21.png"/><Relationship Id="rId1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Relationship Id="rId9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Relationship Id="rId9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Relationship Id="rId9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Relationship Id="rId9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Relationship Id="rId9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Relationship Id="rId9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Relationship Id="rId9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Relationship Id="rId9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Relationship Id="rId9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Relationship Id="rId9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10" Type="http://schemas.openxmlformats.org/officeDocument/2006/relationships/image" Target="../media/image21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10" Type="http://schemas.openxmlformats.org/officeDocument/2006/relationships/image" Target="../media/image21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Relationship Id="rId9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15.png"/><Relationship Id="rId4" Type="http://schemas.openxmlformats.org/officeDocument/2006/relationships/image" Target="../media/image3.pn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15.png"/><Relationship Id="rId4" Type="http://schemas.openxmlformats.org/officeDocument/2006/relationships/image" Target="../media/image3.pn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86A759-39E0-07BB-2122-AE75476705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Busey Bank logo">
            <a:extLst>
              <a:ext uri="{FF2B5EF4-FFF2-40B4-BE49-F238E27FC236}">
                <a16:creationId xmlns:a16="http://schemas.microsoft.com/office/drawing/2014/main" id="{179B39D8-9FEC-7DD0-8758-DDE5D1FC541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2" descr="Classic Aire Care">
            <a:extLst>
              <a:ext uri="{FF2B5EF4-FFF2-40B4-BE49-F238E27FC236}">
                <a16:creationId xmlns:a16="http://schemas.microsoft.com/office/drawing/2014/main" id="{0727F16D-6CA0-5BBE-8F72-3BEC978020C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8" descr="Pointing Penguin, Point, Arctic, Excited PNG Transparent Image and Clipart  for Free Download">
            <a:extLst>
              <a:ext uri="{FF2B5EF4-FFF2-40B4-BE49-F238E27FC236}">
                <a16:creationId xmlns:a16="http://schemas.microsoft.com/office/drawing/2014/main" id="{44C3B6C0-3AFB-8FB8-ADE5-16E17C7F7F0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4" descr="St. Louis City Auto Repair - Dobbs Tire &amp; Auto Centers">
            <a:extLst>
              <a:ext uri="{FF2B5EF4-FFF2-40B4-BE49-F238E27FC236}">
                <a16:creationId xmlns:a16="http://schemas.microsoft.com/office/drawing/2014/main" id="{93D4D14B-D31F-AE36-29B8-B00E15E2E81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F0B3E76-0AA8-FFCF-343C-CC24F5CDFAC7}"/>
              </a:ext>
            </a:extLst>
          </p:cNvPr>
          <p:cNvGrpSpPr/>
          <p:nvPr/>
        </p:nvGrpSpPr>
        <p:grpSpPr>
          <a:xfrm>
            <a:off x="6276279" y="6228871"/>
            <a:ext cx="5549199" cy="692858"/>
            <a:chOff x="6276279" y="6228871"/>
            <a:chExt cx="5549199" cy="69285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381F4B70-83F4-DBA4-EBA1-DF9DEC0F1D95}"/>
                </a:ext>
              </a:extLst>
            </p:cNvPr>
            <p:cNvGrpSpPr/>
            <p:nvPr/>
          </p:nvGrpSpPr>
          <p:grpSpPr>
            <a:xfrm>
              <a:off x="7032381" y="6228871"/>
              <a:ext cx="4793097" cy="692858"/>
              <a:chOff x="7032381" y="6228871"/>
              <a:chExt cx="4793097" cy="692858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D562D85F-B8F1-7941-A61B-0A657D0450BF}"/>
                  </a:ext>
                </a:extLst>
              </p:cNvPr>
              <p:cNvGrpSpPr/>
              <p:nvPr/>
            </p:nvGrpSpPr>
            <p:grpSpPr>
              <a:xfrm>
                <a:off x="7032381" y="6228871"/>
                <a:ext cx="4793097" cy="692858"/>
                <a:chOff x="7032381" y="6228871"/>
                <a:chExt cx="4793097" cy="692858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D1D57A76-67DE-A5AB-452C-BB04C352A16F}"/>
                    </a:ext>
                  </a:extLst>
                </p:cNvPr>
                <p:cNvGrpSpPr/>
                <p:nvPr/>
              </p:nvGrpSpPr>
              <p:grpSpPr>
                <a:xfrm>
                  <a:off x="7032381" y="6228871"/>
                  <a:ext cx="3693958" cy="692858"/>
                  <a:chOff x="3682888" y="2668587"/>
                  <a:chExt cx="5951281" cy="1170636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3DF76D04-3004-2566-9F80-58B11F963D1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6393162" y="3171415"/>
                    <a:ext cx="1962150" cy="428625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16">
                    <a:extLst>
                      <a:ext uri="{FF2B5EF4-FFF2-40B4-BE49-F238E27FC236}">
                        <a16:creationId xmlns:a16="http://schemas.microsoft.com/office/drawing/2014/main" id="{E148ED80-2B3E-AD73-F2D9-5823E73EA0A0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355312" y="2932232"/>
                    <a:ext cx="1278857" cy="906991"/>
                  </a:xfrm>
                  <a:prstGeom prst="rect">
                    <a:avLst/>
                  </a:prstGeom>
                </p:spPr>
              </p:pic>
              <p:pic>
                <p:nvPicPr>
                  <p:cNvPr id="29" name="Picture 4" descr="1065 The Arch">
                    <a:extLst>
                      <a:ext uri="{FF2B5EF4-FFF2-40B4-BE49-F238E27FC236}">
                        <a16:creationId xmlns:a16="http://schemas.microsoft.com/office/drawing/2014/main" id="{BA4F6F8C-0E0D-BF99-2C18-4811015E9AA1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682888" y="2668587"/>
                    <a:ext cx="1034270" cy="1005655"/>
                  </a:xfrm>
                  <a:prstGeom prst="rect">
                    <a:avLst/>
                  </a:prstGeom>
                  <a:noFill/>
                </p:spPr>
              </p:pic>
            </p:grpSp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CD50BD1D-C2FF-A134-C5E4-0C13F3E6D59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682" t="29856" r="19452" b="30340"/>
                <a:stretch/>
              </p:blipFill>
              <p:spPr>
                <a:xfrm>
                  <a:off x="10726340" y="6495361"/>
                  <a:ext cx="1099138" cy="315920"/>
                </a:xfrm>
                <a:prstGeom prst="rect">
                  <a:avLst/>
                </a:prstGeom>
              </p:spPr>
            </p:pic>
          </p:grpSp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7B721094-E753-AEBD-B2C7-A1EDDDC59D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737444" y="6526477"/>
                <a:ext cx="914113" cy="258479"/>
              </a:xfrm>
              <a:prstGeom prst="rect">
                <a:avLst/>
              </a:prstGeom>
            </p:spPr>
          </p:pic>
        </p:grp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1079DB7-EFC9-145C-A861-CFAB4E43E24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6279" y="6384913"/>
              <a:ext cx="693010" cy="439170"/>
            </a:xfrm>
            <a:prstGeom prst="rect">
              <a:avLst/>
            </a:prstGeom>
          </p:spPr>
        </p:pic>
      </p:grpSp>
      <p:sp>
        <p:nvSpPr>
          <p:cNvPr id="9" name="AutoShape 2">
            <a:extLst>
              <a:ext uri="{FF2B5EF4-FFF2-40B4-BE49-F238E27FC236}">
                <a16:creationId xmlns:a16="http://schemas.microsoft.com/office/drawing/2014/main" id="{990B826B-8E5F-A8CA-E967-8BC0D565AFE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565AABE-0690-6FEF-83C3-F212A04DBB7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9691" y="6288734"/>
            <a:ext cx="1529110" cy="51678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F0568C4-A1B6-E2DE-01B6-6C8EE935996A}"/>
              </a:ext>
            </a:extLst>
          </p:cNvPr>
          <p:cNvSpPr txBox="1"/>
          <p:nvPr/>
        </p:nvSpPr>
        <p:spPr>
          <a:xfrm>
            <a:off x="1979587" y="6339376"/>
            <a:ext cx="42966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[((Lifestyle characteristics: Small business owner OR Lifestyle characteristics: Senior executive in your company (CEO, CFO, VP, etc.) OR Detailed occupation codes: Management OR Detailed occupation codes: Computer and Mathematical OR Occupation summary: White collar) AND Company purchasing decisions participated in past 12 months: Information technology (network/Internet))]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5BB6A76-6224-FB27-5D21-10E1777DD6D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385" y="81232"/>
            <a:ext cx="12192000" cy="6162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7793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557E72-7A95-4613-5B29-5DFBA66BB9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Busey Bank logo">
            <a:extLst>
              <a:ext uri="{FF2B5EF4-FFF2-40B4-BE49-F238E27FC236}">
                <a16:creationId xmlns:a16="http://schemas.microsoft.com/office/drawing/2014/main" id="{2E0E9B6D-BBAC-70F5-A1C1-21FBE71645B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2" descr="Classic Aire Care">
            <a:extLst>
              <a:ext uri="{FF2B5EF4-FFF2-40B4-BE49-F238E27FC236}">
                <a16:creationId xmlns:a16="http://schemas.microsoft.com/office/drawing/2014/main" id="{6482FD1D-CF65-336C-1C37-0082910009F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8" descr="Pointing Penguin, Point, Arctic, Excited PNG Transparent Image and Clipart  for Free Download">
            <a:extLst>
              <a:ext uri="{FF2B5EF4-FFF2-40B4-BE49-F238E27FC236}">
                <a16:creationId xmlns:a16="http://schemas.microsoft.com/office/drawing/2014/main" id="{E02DF054-E4F4-EE74-440E-C7E3E5136DC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4" descr="St. Louis City Auto Repair - Dobbs Tire &amp; Auto Centers">
            <a:extLst>
              <a:ext uri="{FF2B5EF4-FFF2-40B4-BE49-F238E27FC236}">
                <a16:creationId xmlns:a16="http://schemas.microsoft.com/office/drawing/2014/main" id="{461FFB8D-17BD-3BF7-582A-71A80640C99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36A76B6-9408-2205-1EBB-EF3CB325F819}"/>
              </a:ext>
            </a:extLst>
          </p:cNvPr>
          <p:cNvGrpSpPr/>
          <p:nvPr/>
        </p:nvGrpSpPr>
        <p:grpSpPr>
          <a:xfrm>
            <a:off x="6276279" y="6228871"/>
            <a:ext cx="5549199" cy="692858"/>
            <a:chOff x="6276279" y="6228871"/>
            <a:chExt cx="5549199" cy="69285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15CEB9AC-2E52-6B67-4713-1E1AFBF78F36}"/>
                </a:ext>
              </a:extLst>
            </p:cNvPr>
            <p:cNvGrpSpPr/>
            <p:nvPr/>
          </p:nvGrpSpPr>
          <p:grpSpPr>
            <a:xfrm>
              <a:off x="7032381" y="6228871"/>
              <a:ext cx="4793097" cy="692858"/>
              <a:chOff x="7032381" y="6228871"/>
              <a:chExt cx="4793097" cy="692858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4F9EB9AB-7C2E-91F8-5715-AF685125C702}"/>
                  </a:ext>
                </a:extLst>
              </p:cNvPr>
              <p:cNvGrpSpPr/>
              <p:nvPr/>
            </p:nvGrpSpPr>
            <p:grpSpPr>
              <a:xfrm>
                <a:off x="7032381" y="6228871"/>
                <a:ext cx="4793097" cy="692858"/>
                <a:chOff x="7032381" y="6228871"/>
                <a:chExt cx="4793097" cy="692858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9EF71184-548D-14CA-7EAE-081C18FF9C3E}"/>
                    </a:ext>
                  </a:extLst>
                </p:cNvPr>
                <p:cNvGrpSpPr/>
                <p:nvPr/>
              </p:nvGrpSpPr>
              <p:grpSpPr>
                <a:xfrm>
                  <a:off x="7032381" y="6228871"/>
                  <a:ext cx="3693958" cy="692858"/>
                  <a:chOff x="3682888" y="2668587"/>
                  <a:chExt cx="5951281" cy="1170636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405DEC21-7777-D83C-10FA-290BCC7ECD1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6393162" y="3171415"/>
                    <a:ext cx="1962150" cy="428625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16">
                    <a:extLst>
                      <a:ext uri="{FF2B5EF4-FFF2-40B4-BE49-F238E27FC236}">
                        <a16:creationId xmlns:a16="http://schemas.microsoft.com/office/drawing/2014/main" id="{BCEC8166-4C60-F749-B58F-AE7B7BCCC60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355312" y="2932232"/>
                    <a:ext cx="1278857" cy="906991"/>
                  </a:xfrm>
                  <a:prstGeom prst="rect">
                    <a:avLst/>
                  </a:prstGeom>
                </p:spPr>
              </p:pic>
              <p:pic>
                <p:nvPicPr>
                  <p:cNvPr id="29" name="Picture 4" descr="1065 The Arch">
                    <a:extLst>
                      <a:ext uri="{FF2B5EF4-FFF2-40B4-BE49-F238E27FC236}">
                        <a16:creationId xmlns:a16="http://schemas.microsoft.com/office/drawing/2014/main" id="{68A3DB6F-F25E-4CC7-8CF2-7EF1DDF6E303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682888" y="2668587"/>
                    <a:ext cx="1034270" cy="1005655"/>
                  </a:xfrm>
                  <a:prstGeom prst="rect">
                    <a:avLst/>
                  </a:prstGeom>
                  <a:noFill/>
                </p:spPr>
              </p:pic>
            </p:grpSp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E0F8A7E3-D432-B6E5-0818-2A9B6B9DE38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682" t="29856" r="19452" b="30340"/>
                <a:stretch/>
              </p:blipFill>
              <p:spPr>
                <a:xfrm>
                  <a:off x="10726340" y="6495361"/>
                  <a:ext cx="1099138" cy="315920"/>
                </a:xfrm>
                <a:prstGeom prst="rect">
                  <a:avLst/>
                </a:prstGeom>
              </p:spPr>
            </p:pic>
          </p:grpSp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EF34BBA6-4625-BACF-AFDF-7BCD71C1C0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737444" y="6526477"/>
                <a:ext cx="914113" cy="258479"/>
              </a:xfrm>
              <a:prstGeom prst="rect">
                <a:avLst/>
              </a:prstGeom>
            </p:spPr>
          </p:pic>
        </p:grp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FA01404F-E498-FCC9-490D-B708D7A7E01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6279" y="6384913"/>
              <a:ext cx="693010" cy="439170"/>
            </a:xfrm>
            <a:prstGeom prst="rect">
              <a:avLst/>
            </a:prstGeom>
          </p:spPr>
        </p:pic>
      </p:grpSp>
      <p:sp>
        <p:nvSpPr>
          <p:cNvPr id="9" name="AutoShape 2">
            <a:extLst>
              <a:ext uri="{FF2B5EF4-FFF2-40B4-BE49-F238E27FC236}">
                <a16:creationId xmlns:a16="http://schemas.microsoft.com/office/drawing/2014/main" id="{9C0D6B8F-B55B-AEDB-10F8-85ECCA1C0E2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F71970A-57F1-169D-ACF2-B3DF10D08D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9691" y="6288734"/>
            <a:ext cx="1529110" cy="51678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8E53611-1C9E-4E09-FF41-D7992D4892A5}"/>
              </a:ext>
            </a:extLst>
          </p:cNvPr>
          <p:cNvSpPr txBox="1"/>
          <p:nvPr/>
        </p:nvSpPr>
        <p:spPr>
          <a:xfrm>
            <a:off x="1979587" y="6339376"/>
            <a:ext cx="42966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[((Lifestyle characteristics: Small business owner OR Lifestyle characteristics: Senior executive in your company (CEO, CFO, VP, etc.) OR Detailed occupation codes: Management OR Detailed occupation codes: Computer and Mathematical OR Occupation summary: White collar) AND Company purchasing decisions participated in past 12 months: Information technology (network/Internet))]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0F7D53-8829-648E-EC1F-82D6FAEC1A6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73793"/>
            <a:ext cx="12192000" cy="647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8741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20154A-88BE-1C07-4A04-9F3ABEA41B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Busey Bank logo">
            <a:extLst>
              <a:ext uri="{FF2B5EF4-FFF2-40B4-BE49-F238E27FC236}">
                <a16:creationId xmlns:a16="http://schemas.microsoft.com/office/drawing/2014/main" id="{7E540C35-3CC2-E1C1-2F86-0992C86D4A4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2" descr="Classic Aire Care">
            <a:extLst>
              <a:ext uri="{FF2B5EF4-FFF2-40B4-BE49-F238E27FC236}">
                <a16:creationId xmlns:a16="http://schemas.microsoft.com/office/drawing/2014/main" id="{2E2D96C8-1703-B82D-81A9-1D3C116690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8" descr="Pointing Penguin, Point, Arctic, Excited PNG Transparent Image and Clipart  for Free Download">
            <a:extLst>
              <a:ext uri="{FF2B5EF4-FFF2-40B4-BE49-F238E27FC236}">
                <a16:creationId xmlns:a16="http://schemas.microsoft.com/office/drawing/2014/main" id="{6A01191E-D7BB-2E1F-9FBB-52F45316AF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4" descr="St. Louis City Auto Repair - Dobbs Tire &amp; Auto Centers">
            <a:extLst>
              <a:ext uri="{FF2B5EF4-FFF2-40B4-BE49-F238E27FC236}">
                <a16:creationId xmlns:a16="http://schemas.microsoft.com/office/drawing/2014/main" id="{D6F80DBB-72CD-8A79-E50E-22FE1D7D1B1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91C6253-85D7-8260-593E-A4E6A85FD40C}"/>
              </a:ext>
            </a:extLst>
          </p:cNvPr>
          <p:cNvGrpSpPr/>
          <p:nvPr/>
        </p:nvGrpSpPr>
        <p:grpSpPr>
          <a:xfrm>
            <a:off x="6276279" y="6228871"/>
            <a:ext cx="5549199" cy="692858"/>
            <a:chOff x="6276279" y="6228871"/>
            <a:chExt cx="5549199" cy="69285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0B265B0C-0A13-984F-621B-8B4C505CFBD9}"/>
                </a:ext>
              </a:extLst>
            </p:cNvPr>
            <p:cNvGrpSpPr/>
            <p:nvPr/>
          </p:nvGrpSpPr>
          <p:grpSpPr>
            <a:xfrm>
              <a:off x="7032381" y="6228871"/>
              <a:ext cx="4793097" cy="692858"/>
              <a:chOff x="7032381" y="6228871"/>
              <a:chExt cx="4793097" cy="692858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B9550AD8-F472-CAFA-3FDA-1946FEA5E018}"/>
                  </a:ext>
                </a:extLst>
              </p:cNvPr>
              <p:cNvGrpSpPr/>
              <p:nvPr/>
            </p:nvGrpSpPr>
            <p:grpSpPr>
              <a:xfrm>
                <a:off x="7032381" y="6228871"/>
                <a:ext cx="4793097" cy="692858"/>
                <a:chOff x="7032381" y="6228871"/>
                <a:chExt cx="4793097" cy="692858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93EB989C-0F22-436E-82A0-CC9773F5330F}"/>
                    </a:ext>
                  </a:extLst>
                </p:cNvPr>
                <p:cNvGrpSpPr/>
                <p:nvPr/>
              </p:nvGrpSpPr>
              <p:grpSpPr>
                <a:xfrm>
                  <a:off x="7032381" y="6228871"/>
                  <a:ext cx="3693958" cy="692858"/>
                  <a:chOff x="3682888" y="2668587"/>
                  <a:chExt cx="5951281" cy="1170636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9C41BF0F-AD9A-BFBC-2452-5AE94CF90FE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6393162" y="3171415"/>
                    <a:ext cx="1962150" cy="428625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16">
                    <a:extLst>
                      <a:ext uri="{FF2B5EF4-FFF2-40B4-BE49-F238E27FC236}">
                        <a16:creationId xmlns:a16="http://schemas.microsoft.com/office/drawing/2014/main" id="{70619F3F-DF26-6C82-7033-718067B4326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355312" y="2932232"/>
                    <a:ext cx="1278857" cy="906991"/>
                  </a:xfrm>
                  <a:prstGeom prst="rect">
                    <a:avLst/>
                  </a:prstGeom>
                </p:spPr>
              </p:pic>
              <p:pic>
                <p:nvPicPr>
                  <p:cNvPr id="29" name="Picture 4" descr="1065 The Arch">
                    <a:extLst>
                      <a:ext uri="{FF2B5EF4-FFF2-40B4-BE49-F238E27FC236}">
                        <a16:creationId xmlns:a16="http://schemas.microsoft.com/office/drawing/2014/main" id="{67E3B2BB-AFB6-3F27-D62D-E683A4F54019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682888" y="2668587"/>
                    <a:ext cx="1034270" cy="1005655"/>
                  </a:xfrm>
                  <a:prstGeom prst="rect">
                    <a:avLst/>
                  </a:prstGeom>
                  <a:noFill/>
                </p:spPr>
              </p:pic>
            </p:grpSp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1815B8A5-E090-9C22-A548-C109BDACEBF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682" t="29856" r="19452" b="30340"/>
                <a:stretch/>
              </p:blipFill>
              <p:spPr>
                <a:xfrm>
                  <a:off x="10726340" y="6495361"/>
                  <a:ext cx="1099138" cy="315920"/>
                </a:xfrm>
                <a:prstGeom prst="rect">
                  <a:avLst/>
                </a:prstGeom>
              </p:spPr>
            </p:pic>
          </p:grpSp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8FBC57B6-6BA5-20EC-EF2A-EB89D28AA8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737444" y="6526477"/>
                <a:ext cx="914113" cy="258479"/>
              </a:xfrm>
              <a:prstGeom prst="rect">
                <a:avLst/>
              </a:prstGeom>
            </p:spPr>
          </p:pic>
        </p:grp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F8B028F-CC61-6051-392E-16C17677442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6279" y="6384913"/>
              <a:ext cx="693010" cy="439170"/>
            </a:xfrm>
            <a:prstGeom prst="rect">
              <a:avLst/>
            </a:prstGeom>
          </p:spPr>
        </p:pic>
      </p:grpSp>
      <p:sp>
        <p:nvSpPr>
          <p:cNvPr id="9" name="AutoShape 2">
            <a:extLst>
              <a:ext uri="{FF2B5EF4-FFF2-40B4-BE49-F238E27FC236}">
                <a16:creationId xmlns:a16="http://schemas.microsoft.com/office/drawing/2014/main" id="{ABEDED9D-C016-9F3D-A527-8FB86A75B0A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1EAB2DE-063C-E665-9EB4-787CEE5F12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9691" y="6288734"/>
            <a:ext cx="1529110" cy="51678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6980B16-2A4A-1FE7-2F5E-90B5D640D2B9}"/>
              </a:ext>
            </a:extLst>
          </p:cNvPr>
          <p:cNvSpPr txBox="1"/>
          <p:nvPr/>
        </p:nvSpPr>
        <p:spPr>
          <a:xfrm>
            <a:off x="1979587" y="6339376"/>
            <a:ext cx="42966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[((Lifestyle characteristics: Small business owner OR Lifestyle characteristics: Senior executive in your company (CEO, CFO, VP, etc.) OR Detailed occupation codes: Management OR Detailed occupation codes: Computer and Mathematical OR Occupation summary: White collar) AND Company purchasing decisions participated in past 12 months: Information technology (network/Internet))]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D7DC119-CCB2-0EC1-FA9D-9DF37425C1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73044"/>
            <a:ext cx="12192000" cy="6478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9586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AF5456-F81A-4F37-FCEA-ACBC7F75BC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Busey Bank logo">
            <a:extLst>
              <a:ext uri="{FF2B5EF4-FFF2-40B4-BE49-F238E27FC236}">
                <a16:creationId xmlns:a16="http://schemas.microsoft.com/office/drawing/2014/main" id="{4A2C7B25-80FE-8FDD-F864-05A42C1FA14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2" descr="Classic Aire Care">
            <a:extLst>
              <a:ext uri="{FF2B5EF4-FFF2-40B4-BE49-F238E27FC236}">
                <a16:creationId xmlns:a16="http://schemas.microsoft.com/office/drawing/2014/main" id="{D95CE8E2-25B9-105A-7713-BE04CAEA640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8" descr="Pointing Penguin, Point, Arctic, Excited PNG Transparent Image and Clipart  for Free Download">
            <a:extLst>
              <a:ext uri="{FF2B5EF4-FFF2-40B4-BE49-F238E27FC236}">
                <a16:creationId xmlns:a16="http://schemas.microsoft.com/office/drawing/2014/main" id="{09EFE032-6907-E244-044A-BF8514D3942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4" descr="St. Louis City Auto Repair - Dobbs Tire &amp; Auto Centers">
            <a:extLst>
              <a:ext uri="{FF2B5EF4-FFF2-40B4-BE49-F238E27FC236}">
                <a16:creationId xmlns:a16="http://schemas.microsoft.com/office/drawing/2014/main" id="{04C1356B-0E04-D527-A5BE-BB14B05F8B3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BE01929-4873-0852-0377-C71208106896}"/>
              </a:ext>
            </a:extLst>
          </p:cNvPr>
          <p:cNvGrpSpPr/>
          <p:nvPr/>
        </p:nvGrpSpPr>
        <p:grpSpPr>
          <a:xfrm>
            <a:off x="6276279" y="6228871"/>
            <a:ext cx="5549199" cy="692858"/>
            <a:chOff x="6276279" y="6228871"/>
            <a:chExt cx="5549199" cy="69285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793620DB-F098-FF12-80EC-4056678B4828}"/>
                </a:ext>
              </a:extLst>
            </p:cNvPr>
            <p:cNvGrpSpPr/>
            <p:nvPr/>
          </p:nvGrpSpPr>
          <p:grpSpPr>
            <a:xfrm>
              <a:off x="7032381" y="6228871"/>
              <a:ext cx="4793097" cy="692858"/>
              <a:chOff x="7032381" y="6228871"/>
              <a:chExt cx="4793097" cy="692858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DDFCFF6D-B32E-D526-9132-2CEF87D914AC}"/>
                  </a:ext>
                </a:extLst>
              </p:cNvPr>
              <p:cNvGrpSpPr/>
              <p:nvPr/>
            </p:nvGrpSpPr>
            <p:grpSpPr>
              <a:xfrm>
                <a:off x="7032381" y="6228871"/>
                <a:ext cx="4793097" cy="692858"/>
                <a:chOff x="7032381" y="6228871"/>
                <a:chExt cx="4793097" cy="692858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F8A604F4-2C09-8750-7234-6CA6F1BE48D6}"/>
                    </a:ext>
                  </a:extLst>
                </p:cNvPr>
                <p:cNvGrpSpPr/>
                <p:nvPr/>
              </p:nvGrpSpPr>
              <p:grpSpPr>
                <a:xfrm>
                  <a:off x="7032381" y="6228871"/>
                  <a:ext cx="3693958" cy="692858"/>
                  <a:chOff x="3682888" y="2668587"/>
                  <a:chExt cx="5951281" cy="1170636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5078EE59-BDD4-544C-C7DB-0278BC671A1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6393162" y="3171415"/>
                    <a:ext cx="1962150" cy="428625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16">
                    <a:extLst>
                      <a:ext uri="{FF2B5EF4-FFF2-40B4-BE49-F238E27FC236}">
                        <a16:creationId xmlns:a16="http://schemas.microsoft.com/office/drawing/2014/main" id="{62CC4F92-86EC-9858-DE69-B0A957A4476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355312" y="2932232"/>
                    <a:ext cx="1278857" cy="906991"/>
                  </a:xfrm>
                  <a:prstGeom prst="rect">
                    <a:avLst/>
                  </a:prstGeom>
                </p:spPr>
              </p:pic>
              <p:pic>
                <p:nvPicPr>
                  <p:cNvPr id="29" name="Picture 4" descr="1065 The Arch">
                    <a:extLst>
                      <a:ext uri="{FF2B5EF4-FFF2-40B4-BE49-F238E27FC236}">
                        <a16:creationId xmlns:a16="http://schemas.microsoft.com/office/drawing/2014/main" id="{42DA3928-08BF-7213-9390-C8BC1881662E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682888" y="2668587"/>
                    <a:ext cx="1034270" cy="1005655"/>
                  </a:xfrm>
                  <a:prstGeom prst="rect">
                    <a:avLst/>
                  </a:prstGeom>
                  <a:noFill/>
                </p:spPr>
              </p:pic>
            </p:grpSp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2F4AFD51-A156-4E35-70BE-24DFBC73BF5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682" t="29856" r="19452" b="30340"/>
                <a:stretch/>
              </p:blipFill>
              <p:spPr>
                <a:xfrm>
                  <a:off x="10726340" y="6495361"/>
                  <a:ext cx="1099138" cy="315920"/>
                </a:xfrm>
                <a:prstGeom prst="rect">
                  <a:avLst/>
                </a:prstGeom>
              </p:spPr>
            </p:pic>
          </p:grpSp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A37F6AF6-6E65-6ED8-6A8C-98A0B07C1A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737444" y="6526477"/>
                <a:ext cx="914113" cy="258479"/>
              </a:xfrm>
              <a:prstGeom prst="rect">
                <a:avLst/>
              </a:prstGeom>
            </p:spPr>
          </p:pic>
        </p:grp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4086F1B-5778-B995-92C1-DE3AE0611B5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6279" y="6384913"/>
              <a:ext cx="693010" cy="439170"/>
            </a:xfrm>
            <a:prstGeom prst="rect">
              <a:avLst/>
            </a:prstGeom>
          </p:spPr>
        </p:pic>
      </p:grpSp>
      <p:sp>
        <p:nvSpPr>
          <p:cNvPr id="9" name="AutoShape 2">
            <a:extLst>
              <a:ext uri="{FF2B5EF4-FFF2-40B4-BE49-F238E27FC236}">
                <a16:creationId xmlns:a16="http://schemas.microsoft.com/office/drawing/2014/main" id="{591D14F1-A58F-9B1A-C551-AB581087614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F5CEC30-E446-1F5D-2367-28D108DFD2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9691" y="6288734"/>
            <a:ext cx="1529110" cy="51678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43BAB82-DD51-22D3-7608-27C5649E0CD8}"/>
              </a:ext>
            </a:extLst>
          </p:cNvPr>
          <p:cNvSpPr txBox="1"/>
          <p:nvPr/>
        </p:nvSpPr>
        <p:spPr>
          <a:xfrm>
            <a:off x="1979587" y="6339376"/>
            <a:ext cx="42966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[((Lifestyle characteristics: Small business owner OR Lifestyle characteristics: Senior executive in your company (CEO, CFO, VP, etc.) OR Detailed occupation codes: Management OR Detailed occupation codes: Computer and Mathematical OR Occupation summary: White collar) AND Company purchasing decisions participated in past 12 months: Information technology (network/Internet))]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B474563-FB3C-CEBE-0EC3-C77B3EB9150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2400" y="135514"/>
            <a:ext cx="12192000" cy="6093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0441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BD7DF6-26BC-697B-A0FF-AB4B0E76E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Busey Bank logo">
            <a:extLst>
              <a:ext uri="{FF2B5EF4-FFF2-40B4-BE49-F238E27FC236}">
                <a16:creationId xmlns:a16="http://schemas.microsoft.com/office/drawing/2014/main" id="{2A254412-0896-D394-DFDB-B345BFD17A1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2" descr="Classic Aire Care">
            <a:extLst>
              <a:ext uri="{FF2B5EF4-FFF2-40B4-BE49-F238E27FC236}">
                <a16:creationId xmlns:a16="http://schemas.microsoft.com/office/drawing/2014/main" id="{6DA391F3-D1B4-FF88-C8F0-14B3081D9D9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8" descr="Pointing Penguin, Point, Arctic, Excited PNG Transparent Image and Clipart  for Free Download">
            <a:extLst>
              <a:ext uri="{FF2B5EF4-FFF2-40B4-BE49-F238E27FC236}">
                <a16:creationId xmlns:a16="http://schemas.microsoft.com/office/drawing/2014/main" id="{582B9B42-0BA3-639A-8836-1C0C7BD66BB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4" descr="St. Louis City Auto Repair - Dobbs Tire &amp; Auto Centers">
            <a:extLst>
              <a:ext uri="{FF2B5EF4-FFF2-40B4-BE49-F238E27FC236}">
                <a16:creationId xmlns:a16="http://schemas.microsoft.com/office/drawing/2014/main" id="{151A7AA5-B1CD-EFF8-6063-F516C6A4D3B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B1C0873-723E-7D29-BA3C-AA4A97CC4865}"/>
              </a:ext>
            </a:extLst>
          </p:cNvPr>
          <p:cNvGrpSpPr/>
          <p:nvPr/>
        </p:nvGrpSpPr>
        <p:grpSpPr>
          <a:xfrm>
            <a:off x="6276279" y="6228871"/>
            <a:ext cx="5549199" cy="692858"/>
            <a:chOff x="6276279" y="6228871"/>
            <a:chExt cx="5549199" cy="69285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9E49B5DE-F5A4-95B7-28AB-99D304B01F03}"/>
                </a:ext>
              </a:extLst>
            </p:cNvPr>
            <p:cNvGrpSpPr/>
            <p:nvPr/>
          </p:nvGrpSpPr>
          <p:grpSpPr>
            <a:xfrm>
              <a:off x="7032381" y="6228871"/>
              <a:ext cx="4793097" cy="692858"/>
              <a:chOff x="7032381" y="6228871"/>
              <a:chExt cx="4793097" cy="692858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25089CF9-88A8-07BF-653F-38C2D2D5BF1D}"/>
                  </a:ext>
                </a:extLst>
              </p:cNvPr>
              <p:cNvGrpSpPr/>
              <p:nvPr/>
            </p:nvGrpSpPr>
            <p:grpSpPr>
              <a:xfrm>
                <a:off x="7032381" y="6228871"/>
                <a:ext cx="4793097" cy="692858"/>
                <a:chOff x="7032381" y="6228871"/>
                <a:chExt cx="4793097" cy="692858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46897C6C-1D8D-BC9D-EC01-4C0D20747C0B}"/>
                    </a:ext>
                  </a:extLst>
                </p:cNvPr>
                <p:cNvGrpSpPr/>
                <p:nvPr/>
              </p:nvGrpSpPr>
              <p:grpSpPr>
                <a:xfrm>
                  <a:off x="7032381" y="6228871"/>
                  <a:ext cx="3693958" cy="692858"/>
                  <a:chOff x="3682888" y="2668587"/>
                  <a:chExt cx="5951281" cy="1170636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7A8DA577-3385-F972-8378-BB4EB60D232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6393162" y="3171415"/>
                    <a:ext cx="1962150" cy="428625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16">
                    <a:extLst>
                      <a:ext uri="{FF2B5EF4-FFF2-40B4-BE49-F238E27FC236}">
                        <a16:creationId xmlns:a16="http://schemas.microsoft.com/office/drawing/2014/main" id="{91425855-CD9F-B4D4-62DE-24127FF6F7F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355312" y="2932232"/>
                    <a:ext cx="1278857" cy="906991"/>
                  </a:xfrm>
                  <a:prstGeom prst="rect">
                    <a:avLst/>
                  </a:prstGeom>
                </p:spPr>
              </p:pic>
              <p:pic>
                <p:nvPicPr>
                  <p:cNvPr id="29" name="Picture 4" descr="1065 The Arch">
                    <a:extLst>
                      <a:ext uri="{FF2B5EF4-FFF2-40B4-BE49-F238E27FC236}">
                        <a16:creationId xmlns:a16="http://schemas.microsoft.com/office/drawing/2014/main" id="{A251FAF6-08BF-4BD4-5CE8-E36EBF640BBA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682888" y="2668587"/>
                    <a:ext cx="1034270" cy="1005655"/>
                  </a:xfrm>
                  <a:prstGeom prst="rect">
                    <a:avLst/>
                  </a:prstGeom>
                  <a:noFill/>
                </p:spPr>
              </p:pic>
            </p:grpSp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71763E1A-91FD-5BE8-3437-F2B2880E9A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682" t="29856" r="19452" b="30340"/>
                <a:stretch/>
              </p:blipFill>
              <p:spPr>
                <a:xfrm>
                  <a:off x="10726340" y="6495361"/>
                  <a:ext cx="1099138" cy="315920"/>
                </a:xfrm>
                <a:prstGeom prst="rect">
                  <a:avLst/>
                </a:prstGeom>
              </p:spPr>
            </p:pic>
          </p:grpSp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02C2FFF9-3826-1085-5F52-C008E659E1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737444" y="6526477"/>
                <a:ext cx="914113" cy="258479"/>
              </a:xfrm>
              <a:prstGeom prst="rect">
                <a:avLst/>
              </a:prstGeom>
            </p:spPr>
          </p:pic>
        </p:grp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D441A19-FE1E-77DE-284A-5BB96D405AF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6279" y="6384913"/>
              <a:ext cx="693010" cy="439170"/>
            </a:xfrm>
            <a:prstGeom prst="rect">
              <a:avLst/>
            </a:prstGeom>
          </p:spPr>
        </p:pic>
      </p:grpSp>
      <p:sp>
        <p:nvSpPr>
          <p:cNvPr id="9" name="AutoShape 2">
            <a:extLst>
              <a:ext uri="{FF2B5EF4-FFF2-40B4-BE49-F238E27FC236}">
                <a16:creationId xmlns:a16="http://schemas.microsoft.com/office/drawing/2014/main" id="{8DF7A6E0-8A5B-7EA8-30CD-0152A8B8553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7FCC558-DA30-C51A-AE78-7DE2D1AE975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9691" y="6288734"/>
            <a:ext cx="1529110" cy="51678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F052CD5-E0F1-0121-4D36-A63FA8A05BA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7975" y="52484"/>
            <a:ext cx="2465897" cy="119783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79312A1-F0FC-7315-BB2A-BFA8465ACB7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63120" y="175077"/>
            <a:ext cx="7020905" cy="606827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3AE68DE-0241-153F-E154-35974A1EBE8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5521637"/>
            <a:ext cx="4710023" cy="70723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BCEA6CD-97D8-0854-6BC1-EAAC2834AE57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r="52877"/>
          <a:stretch>
            <a:fillRect/>
          </a:stretch>
        </p:blipFill>
        <p:spPr>
          <a:xfrm>
            <a:off x="4626983" y="2237695"/>
            <a:ext cx="319177" cy="32860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D21C5C6-FC0E-549F-9C38-3630D20F3744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r="52877"/>
          <a:stretch>
            <a:fillRect/>
          </a:stretch>
        </p:blipFill>
        <p:spPr>
          <a:xfrm>
            <a:off x="4609730" y="4127398"/>
            <a:ext cx="319177" cy="328605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8C13D02-3DB6-07D0-FEBE-D542E8EAC34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r="52877"/>
          <a:stretch>
            <a:fillRect/>
          </a:stretch>
        </p:blipFill>
        <p:spPr>
          <a:xfrm>
            <a:off x="4585463" y="4701974"/>
            <a:ext cx="319177" cy="32860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4269D4D4-9FF6-6C81-01A8-779ABA6BA275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r="52877"/>
          <a:stretch>
            <a:fillRect/>
          </a:stretch>
        </p:blipFill>
        <p:spPr>
          <a:xfrm>
            <a:off x="4626982" y="5238509"/>
            <a:ext cx="319177" cy="328605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5DABFFD5-C1AD-0621-8312-82C89AC2B751}"/>
              </a:ext>
            </a:extLst>
          </p:cNvPr>
          <p:cNvSpPr txBox="1"/>
          <p:nvPr/>
        </p:nvSpPr>
        <p:spPr>
          <a:xfrm>
            <a:off x="116976" y="1533451"/>
            <a:ext cx="4433458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There are </a:t>
            </a:r>
            <a:r>
              <a:rPr lang="en-US" u="sng" dirty="0"/>
              <a:t>over </a:t>
            </a:r>
            <a:r>
              <a:rPr lang="en-US" b="1" u="sng" dirty="0"/>
              <a:t>65,000</a:t>
            </a:r>
            <a:r>
              <a:rPr lang="en-US" dirty="0"/>
              <a:t> Age 25-64 Adults</a:t>
            </a:r>
            <a:br>
              <a:rPr lang="en-US" dirty="0"/>
            </a:br>
            <a:r>
              <a:rPr lang="en-US" dirty="0"/>
              <a:t>in the St. Louis Metro Area </a:t>
            </a:r>
            <a:r>
              <a:rPr lang="en-US" i="1" u="sng" dirty="0"/>
              <a:t>who </a:t>
            </a:r>
            <a:r>
              <a:rPr lang="en-US" b="1" i="1" u="sng" dirty="0"/>
              <a:t>Participated</a:t>
            </a:r>
          </a:p>
          <a:p>
            <a:r>
              <a:rPr lang="en-US" b="1" i="1" u="sng" dirty="0"/>
              <a:t>in Company Purchasing Decisions for</a:t>
            </a:r>
          </a:p>
          <a:p>
            <a:r>
              <a:rPr lang="en-US" b="1" i="1" u="sng" dirty="0"/>
              <a:t>IT Services</a:t>
            </a:r>
            <a:r>
              <a:rPr lang="en-US" dirty="0"/>
              <a:t> </a:t>
            </a:r>
            <a:r>
              <a:rPr lang="en-US" i="1" dirty="0"/>
              <a:t>in the past 12 months.</a:t>
            </a:r>
          </a:p>
          <a:p>
            <a:endParaRPr lang="en-US" dirty="0"/>
          </a:p>
          <a:p>
            <a:r>
              <a:rPr lang="en-US" b="1" dirty="0"/>
              <a:t>26,825</a:t>
            </a:r>
            <a:r>
              <a:rPr lang="en-US" dirty="0"/>
              <a:t> (41.1%) </a:t>
            </a:r>
            <a:r>
              <a:rPr lang="en-US" b="1" dirty="0"/>
              <a:t>Listen to KSHE-95 </a:t>
            </a:r>
            <a:r>
              <a:rPr lang="en-US" dirty="0"/>
              <a:t>every week</a:t>
            </a:r>
          </a:p>
          <a:p>
            <a:r>
              <a:rPr lang="en-US" dirty="0"/>
              <a:t>(Index 199).</a:t>
            </a:r>
          </a:p>
          <a:p>
            <a:r>
              <a:rPr lang="en-US" b="1" dirty="0"/>
              <a:t>7,344</a:t>
            </a:r>
            <a:r>
              <a:rPr lang="en-US" dirty="0"/>
              <a:t> (11.3%) </a:t>
            </a:r>
            <a:r>
              <a:rPr lang="en-US" b="1" dirty="0"/>
              <a:t>Listen to BLUES HOCKEY</a:t>
            </a:r>
          </a:p>
          <a:p>
            <a:r>
              <a:rPr lang="en-US" dirty="0"/>
              <a:t>(Index 141)</a:t>
            </a:r>
          </a:p>
          <a:p>
            <a:r>
              <a:rPr lang="en-US" b="1" dirty="0"/>
              <a:t>13,820</a:t>
            </a:r>
            <a:r>
              <a:rPr lang="en-US" dirty="0"/>
              <a:t> (21.2%) </a:t>
            </a:r>
            <a:r>
              <a:rPr lang="en-US" b="1" dirty="0"/>
              <a:t>Like to PLAY GOLF</a:t>
            </a:r>
          </a:p>
          <a:p>
            <a:r>
              <a:rPr lang="en-US" dirty="0"/>
              <a:t>(Index 138)</a:t>
            </a:r>
          </a:p>
          <a:p>
            <a:r>
              <a:rPr lang="en-US" b="1" dirty="0"/>
              <a:t>31,331</a:t>
            </a:r>
            <a:r>
              <a:rPr lang="en-US" dirty="0"/>
              <a:t> (48.0%) </a:t>
            </a:r>
            <a:r>
              <a:rPr lang="en-US" b="1" dirty="0"/>
              <a:t>Like to Give Money to</a:t>
            </a:r>
          </a:p>
          <a:p>
            <a:r>
              <a:rPr lang="en-US" b="1" dirty="0"/>
              <a:t>Educational/Academic Charities</a:t>
            </a:r>
          </a:p>
          <a:p>
            <a:r>
              <a:rPr lang="en-US" dirty="0"/>
              <a:t>(Index 357.)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7107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1F0B5E-A63F-EB9C-8D93-09434F5039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Busey Bank logo">
            <a:extLst>
              <a:ext uri="{FF2B5EF4-FFF2-40B4-BE49-F238E27FC236}">
                <a16:creationId xmlns:a16="http://schemas.microsoft.com/office/drawing/2014/main" id="{AF030200-6D72-7F8E-84A0-94A4BF6909A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2" descr="Classic Aire Care">
            <a:extLst>
              <a:ext uri="{FF2B5EF4-FFF2-40B4-BE49-F238E27FC236}">
                <a16:creationId xmlns:a16="http://schemas.microsoft.com/office/drawing/2014/main" id="{0B184979-8663-E626-A624-69804CB816F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8" descr="Pointing Penguin, Point, Arctic, Excited PNG Transparent Image and Clipart  for Free Download">
            <a:extLst>
              <a:ext uri="{FF2B5EF4-FFF2-40B4-BE49-F238E27FC236}">
                <a16:creationId xmlns:a16="http://schemas.microsoft.com/office/drawing/2014/main" id="{ABDF38CD-3E0B-211F-06D1-8B665A73693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4" descr="St. Louis City Auto Repair - Dobbs Tire &amp; Auto Centers">
            <a:extLst>
              <a:ext uri="{FF2B5EF4-FFF2-40B4-BE49-F238E27FC236}">
                <a16:creationId xmlns:a16="http://schemas.microsoft.com/office/drawing/2014/main" id="{43CF32C8-4ABF-1DCE-3DF6-DAC3DD7FC4F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46A7435-3942-6B05-76EB-238FA341703A}"/>
              </a:ext>
            </a:extLst>
          </p:cNvPr>
          <p:cNvGrpSpPr/>
          <p:nvPr/>
        </p:nvGrpSpPr>
        <p:grpSpPr>
          <a:xfrm>
            <a:off x="6276279" y="6228871"/>
            <a:ext cx="5549199" cy="692858"/>
            <a:chOff x="6276279" y="6228871"/>
            <a:chExt cx="5549199" cy="69285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0F12585D-548A-2F40-E4EC-D43D93079C96}"/>
                </a:ext>
              </a:extLst>
            </p:cNvPr>
            <p:cNvGrpSpPr/>
            <p:nvPr/>
          </p:nvGrpSpPr>
          <p:grpSpPr>
            <a:xfrm>
              <a:off x="7032381" y="6228871"/>
              <a:ext cx="4793097" cy="692858"/>
              <a:chOff x="7032381" y="6228871"/>
              <a:chExt cx="4793097" cy="692858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C76ECB33-FC36-9BBC-E2CC-532850805358}"/>
                  </a:ext>
                </a:extLst>
              </p:cNvPr>
              <p:cNvGrpSpPr/>
              <p:nvPr/>
            </p:nvGrpSpPr>
            <p:grpSpPr>
              <a:xfrm>
                <a:off x="7032381" y="6228871"/>
                <a:ext cx="4793097" cy="692858"/>
                <a:chOff x="7032381" y="6228871"/>
                <a:chExt cx="4793097" cy="692858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F1C4F1C3-45D8-D4A2-477A-75ED3EB55A21}"/>
                    </a:ext>
                  </a:extLst>
                </p:cNvPr>
                <p:cNvGrpSpPr/>
                <p:nvPr/>
              </p:nvGrpSpPr>
              <p:grpSpPr>
                <a:xfrm>
                  <a:off x="7032381" y="6228871"/>
                  <a:ext cx="3693958" cy="692858"/>
                  <a:chOff x="3682888" y="2668587"/>
                  <a:chExt cx="5951281" cy="1170636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5213F558-E715-42A6-08BF-385C3BEF65E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6393162" y="3171415"/>
                    <a:ext cx="1962150" cy="428625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16">
                    <a:extLst>
                      <a:ext uri="{FF2B5EF4-FFF2-40B4-BE49-F238E27FC236}">
                        <a16:creationId xmlns:a16="http://schemas.microsoft.com/office/drawing/2014/main" id="{156EE61A-D69E-F1FC-7060-66741BDC90D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355312" y="2932232"/>
                    <a:ext cx="1278857" cy="906991"/>
                  </a:xfrm>
                  <a:prstGeom prst="rect">
                    <a:avLst/>
                  </a:prstGeom>
                </p:spPr>
              </p:pic>
              <p:pic>
                <p:nvPicPr>
                  <p:cNvPr id="29" name="Picture 4" descr="1065 The Arch">
                    <a:extLst>
                      <a:ext uri="{FF2B5EF4-FFF2-40B4-BE49-F238E27FC236}">
                        <a16:creationId xmlns:a16="http://schemas.microsoft.com/office/drawing/2014/main" id="{21015FF1-1F56-A5D6-7C9C-5185872A7466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682888" y="2668587"/>
                    <a:ext cx="1034270" cy="1005655"/>
                  </a:xfrm>
                  <a:prstGeom prst="rect">
                    <a:avLst/>
                  </a:prstGeom>
                  <a:noFill/>
                </p:spPr>
              </p:pic>
            </p:grpSp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45261D44-92EE-0852-6277-33DCB69BDF5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682" t="29856" r="19452" b="30340"/>
                <a:stretch/>
              </p:blipFill>
              <p:spPr>
                <a:xfrm>
                  <a:off x="10726340" y="6495361"/>
                  <a:ext cx="1099138" cy="315920"/>
                </a:xfrm>
                <a:prstGeom prst="rect">
                  <a:avLst/>
                </a:prstGeom>
              </p:spPr>
            </p:pic>
          </p:grpSp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E9269036-FDD6-E068-E409-F864B139A5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737444" y="6526477"/>
                <a:ext cx="914113" cy="258479"/>
              </a:xfrm>
              <a:prstGeom prst="rect">
                <a:avLst/>
              </a:prstGeom>
            </p:spPr>
          </p:pic>
        </p:grp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40A5B54-ED14-B921-1BA0-7D0226D9BA0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6279" y="6384913"/>
              <a:ext cx="693010" cy="439170"/>
            </a:xfrm>
            <a:prstGeom prst="rect">
              <a:avLst/>
            </a:prstGeom>
          </p:spPr>
        </p:pic>
      </p:grpSp>
      <p:sp>
        <p:nvSpPr>
          <p:cNvPr id="9" name="AutoShape 2">
            <a:extLst>
              <a:ext uri="{FF2B5EF4-FFF2-40B4-BE49-F238E27FC236}">
                <a16:creationId xmlns:a16="http://schemas.microsoft.com/office/drawing/2014/main" id="{E6B7CE72-053D-2394-4E5F-19F4CD987E3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F4ADB09-4496-7E0D-D038-165D0E4B24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9691" y="6288734"/>
            <a:ext cx="1529110" cy="51678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661B8D3-1D2A-08A2-1CDC-29AD967F0D8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7975" y="52484"/>
            <a:ext cx="2465897" cy="119783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F258C7C-4F25-7875-BFD2-3DFC6653F81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5575" y="5396023"/>
            <a:ext cx="4951263" cy="623603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15D9C8C-BDA6-32F1-5EA7-8723347533CC}"/>
              </a:ext>
            </a:extLst>
          </p:cNvPr>
          <p:cNvSpPr txBox="1"/>
          <p:nvPr/>
        </p:nvSpPr>
        <p:spPr>
          <a:xfrm>
            <a:off x="2112339" y="6318728"/>
            <a:ext cx="6094562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*STL AUDACY RADIO 2026 = KEZK-F2, KEZK-FM, KFTK-FM, KMOX-FM, KYKY-FM, WFUN-FM; </a:t>
            </a:r>
          </a:p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*STL HUBBARD RADIO 2026 = KPNT-FM, KSHE-FM, WARH-FM, WIL-FM, WXOS-FM; </a:t>
            </a:r>
          </a:p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*STL IHEART RADIO 2026 = KATZ-AM, KATZFM, KLOU-FM, KSD-FM, KSLZ-FM, KTLK-FM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84BBDC5-43A1-0364-CFCE-02987B49599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41864" y="73043"/>
            <a:ext cx="6094562" cy="5965235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10018CA3-ACD3-9378-052E-3C20A055EC75}"/>
              </a:ext>
            </a:extLst>
          </p:cNvPr>
          <p:cNvGrpSpPr/>
          <p:nvPr/>
        </p:nvGrpSpPr>
        <p:grpSpPr>
          <a:xfrm>
            <a:off x="7420314" y="2437953"/>
            <a:ext cx="786587" cy="432144"/>
            <a:chOff x="7257214" y="2386195"/>
            <a:chExt cx="786587" cy="432144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CF8A6600-B69D-524C-EECB-5CAFF0670E1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b="27823"/>
            <a:stretch>
              <a:fillRect/>
            </a:stretch>
          </p:blipFill>
          <p:spPr>
            <a:xfrm>
              <a:off x="7257214" y="2386195"/>
              <a:ext cx="671918" cy="163902"/>
            </a:xfrm>
            <a:prstGeom prst="rect">
              <a:avLst/>
            </a:prstGeom>
          </p:spPr>
        </p:pic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FAD42639-4890-5C44-3A39-AE5455543AE1}"/>
                </a:ext>
              </a:extLst>
            </p:cNvPr>
            <p:cNvGrpSpPr/>
            <p:nvPr/>
          </p:nvGrpSpPr>
          <p:grpSpPr>
            <a:xfrm>
              <a:off x="7257214" y="2539502"/>
              <a:ext cx="786587" cy="278837"/>
              <a:chOff x="7591565" y="3122684"/>
              <a:chExt cx="786587" cy="278837"/>
            </a:xfrm>
          </p:grpSpPr>
          <p:pic>
            <p:nvPicPr>
              <p:cNvPr id="28" name="Picture 6" descr="File:Audacy logo.svg - Wikimedia Commons">
                <a:extLst>
                  <a:ext uri="{FF2B5EF4-FFF2-40B4-BE49-F238E27FC236}">
                    <a16:creationId xmlns:a16="http://schemas.microsoft.com/office/drawing/2014/main" id="{6DBAC8DD-AE73-9CAC-7115-36C6EF2F7FB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629205" y="3268777"/>
                <a:ext cx="674253" cy="13274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" name="Picture 8" descr="Logo — Brand Guidelines">
                <a:extLst>
                  <a:ext uri="{FF2B5EF4-FFF2-40B4-BE49-F238E27FC236}">
                    <a16:creationId xmlns:a16="http://schemas.microsoft.com/office/drawing/2014/main" id="{9BAEC8C5-0A68-676B-0834-08C625ACD16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37337"/>
              <a:stretch/>
            </p:blipFill>
            <p:spPr bwMode="auto">
              <a:xfrm>
                <a:off x="7591565" y="3122684"/>
                <a:ext cx="786587" cy="12260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6AB75DD2-737B-7304-4128-59A78E34DEDB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r="52877"/>
          <a:stretch>
            <a:fillRect/>
          </a:stretch>
        </p:blipFill>
        <p:spPr>
          <a:xfrm>
            <a:off x="5782275" y="2323959"/>
            <a:ext cx="319177" cy="328605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3A6EDB6D-56AD-CB8F-12AF-9FFC45C7E8E8}"/>
              </a:ext>
            </a:extLst>
          </p:cNvPr>
          <p:cNvSpPr txBox="1"/>
          <p:nvPr/>
        </p:nvSpPr>
        <p:spPr>
          <a:xfrm>
            <a:off x="314865" y="1810743"/>
            <a:ext cx="4817281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There are </a:t>
            </a:r>
            <a:r>
              <a:rPr lang="en-US" sz="2000" u="sng" dirty="0"/>
              <a:t>over </a:t>
            </a:r>
            <a:r>
              <a:rPr lang="en-US" sz="2000" b="1" u="sng" dirty="0"/>
              <a:t>65,000</a:t>
            </a:r>
            <a:r>
              <a:rPr lang="en-US" sz="2000" dirty="0"/>
              <a:t> Age 25-64 Adults</a:t>
            </a:r>
            <a:br>
              <a:rPr lang="en-US" sz="2000" dirty="0"/>
            </a:br>
            <a:r>
              <a:rPr lang="en-US" sz="2000" dirty="0"/>
              <a:t>in the St. Louis Metro Area </a:t>
            </a:r>
            <a:r>
              <a:rPr lang="en-US" sz="2000" i="1" u="sng" dirty="0"/>
              <a:t>who </a:t>
            </a:r>
            <a:r>
              <a:rPr lang="en-US" sz="2000" b="1" i="1" u="sng" dirty="0"/>
              <a:t>Participated</a:t>
            </a:r>
          </a:p>
          <a:p>
            <a:r>
              <a:rPr lang="en-US" sz="2000" b="1" i="1" u="sng" dirty="0"/>
              <a:t>in Company Purchasing Decisions for</a:t>
            </a:r>
          </a:p>
          <a:p>
            <a:r>
              <a:rPr lang="en-US" sz="2000" b="1" i="1" u="sng" dirty="0"/>
              <a:t>IT Services</a:t>
            </a:r>
            <a:r>
              <a:rPr lang="en-US" sz="2000" dirty="0"/>
              <a:t> </a:t>
            </a:r>
            <a:r>
              <a:rPr lang="en-US" sz="2000" i="1" dirty="0"/>
              <a:t>in the past 12 months.</a:t>
            </a:r>
          </a:p>
          <a:p>
            <a:endParaRPr lang="en-US" sz="2000" dirty="0"/>
          </a:p>
          <a:p>
            <a:r>
              <a:rPr lang="en-US" sz="2000" b="1" dirty="0"/>
              <a:t>More than 7 out of 10 </a:t>
            </a:r>
            <a:r>
              <a:rPr lang="en-US" sz="2000" dirty="0"/>
              <a:t>(70.9% or </a:t>
            </a:r>
            <a:r>
              <a:rPr lang="en-US" sz="2000" b="1" dirty="0"/>
              <a:t>46,300</a:t>
            </a:r>
            <a:r>
              <a:rPr lang="en-US" sz="2000" dirty="0"/>
              <a:t>)</a:t>
            </a:r>
          </a:p>
          <a:p>
            <a:r>
              <a:rPr lang="en-US" sz="2000" dirty="0"/>
              <a:t>of them </a:t>
            </a:r>
            <a:r>
              <a:rPr lang="en-US" sz="2000" b="1" dirty="0"/>
              <a:t>Listen to Hubbard Radio</a:t>
            </a:r>
            <a:r>
              <a:rPr lang="en-US" sz="2000" dirty="0"/>
              <a:t> for</a:t>
            </a:r>
          </a:p>
          <a:p>
            <a:r>
              <a:rPr lang="en-US" sz="2000" b="1" u="sng" dirty="0"/>
              <a:t>4 Hours</a:t>
            </a:r>
            <a:r>
              <a:rPr lang="en-US" sz="2000" dirty="0"/>
              <a:t> every week (Index 146).</a:t>
            </a:r>
          </a:p>
          <a:p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39181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231CBA-4886-DC9B-24B9-DD4737661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Busey Bank logo">
            <a:extLst>
              <a:ext uri="{FF2B5EF4-FFF2-40B4-BE49-F238E27FC236}">
                <a16:creationId xmlns:a16="http://schemas.microsoft.com/office/drawing/2014/main" id="{F0987AE2-70A9-B908-F9BE-A3FAC0E40BA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2" descr="Classic Aire Care">
            <a:extLst>
              <a:ext uri="{FF2B5EF4-FFF2-40B4-BE49-F238E27FC236}">
                <a16:creationId xmlns:a16="http://schemas.microsoft.com/office/drawing/2014/main" id="{21E60A23-3C00-AA68-4452-FA7B7F7D702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8" descr="Pointing Penguin, Point, Arctic, Excited PNG Transparent Image and Clipart  for Free Download">
            <a:extLst>
              <a:ext uri="{FF2B5EF4-FFF2-40B4-BE49-F238E27FC236}">
                <a16:creationId xmlns:a16="http://schemas.microsoft.com/office/drawing/2014/main" id="{3B6E4511-D8E2-3411-BFFD-B5AB88DF7F6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4" descr="St. Louis City Auto Repair - Dobbs Tire &amp; Auto Centers">
            <a:extLst>
              <a:ext uri="{FF2B5EF4-FFF2-40B4-BE49-F238E27FC236}">
                <a16:creationId xmlns:a16="http://schemas.microsoft.com/office/drawing/2014/main" id="{F8D516E9-BFC4-5EC2-997C-B846E581915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5D60079-9E1D-C693-BCF0-4186D1B617AB}"/>
              </a:ext>
            </a:extLst>
          </p:cNvPr>
          <p:cNvGrpSpPr/>
          <p:nvPr/>
        </p:nvGrpSpPr>
        <p:grpSpPr>
          <a:xfrm>
            <a:off x="6276279" y="6228871"/>
            <a:ext cx="5549199" cy="692858"/>
            <a:chOff x="6276279" y="6228871"/>
            <a:chExt cx="5549199" cy="69285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2C1E09DB-AFF1-3EF1-783D-863005D061BE}"/>
                </a:ext>
              </a:extLst>
            </p:cNvPr>
            <p:cNvGrpSpPr/>
            <p:nvPr/>
          </p:nvGrpSpPr>
          <p:grpSpPr>
            <a:xfrm>
              <a:off x="7032381" y="6228871"/>
              <a:ext cx="4793097" cy="692858"/>
              <a:chOff x="7032381" y="6228871"/>
              <a:chExt cx="4793097" cy="692858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6EF4A22D-6083-7481-6F33-B9F5AB9CD97A}"/>
                  </a:ext>
                </a:extLst>
              </p:cNvPr>
              <p:cNvGrpSpPr/>
              <p:nvPr/>
            </p:nvGrpSpPr>
            <p:grpSpPr>
              <a:xfrm>
                <a:off x="7032381" y="6228871"/>
                <a:ext cx="4793097" cy="692858"/>
                <a:chOff x="7032381" y="6228871"/>
                <a:chExt cx="4793097" cy="692858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24944D30-2036-2F1D-D1B6-9DEF6D1395F6}"/>
                    </a:ext>
                  </a:extLst>
                </p:cNvPr>
                <p:cNvGrpSpPr/>
                <p:nvPr/>
              </p:nvGrpSpPr>
              <p:grpSpPr>
                <a:xfrm>
                  <a:off x="7032381" y="6228871"/>
                  <a:ext cx="3693958" cy="692858"/>
                  <a:chOff x="3682888" y="2668587"/>
                  <a:chExt cx="5951281" cy="1170636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44B49313-FF09-60C8-401C-F766B8E1D97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6393162" y="3171415"/>
                    <a:ext cx="1962150" cy="428625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16">
                    <a:extLst>
                      <a:ext uri="{FF2B5EF4-FFF2-40B4-BE49-F238E27FC236}">
                        <a16:creationId xmlns:a16="http://schemas.microsoft.com/office/drawing/2014/main" id="{2DE5C05E-6D91-C2F3-8F98-79F01FBD386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355312" y="2932232"/>
                    <a:ext cx="1278857" cy="906991"/>
                  </a:xfrm>
                  <a:prstGeom prst="rect">
                    <a:avLst/>
                  </a:prstGeom>
                </p:spPr>
              </p:pic>
              <p:pic>
                <p:nvPicPr>
                  <p:cNvPr id="29" name="Picture 4" descr="1065 The Arch">
                    <a:extLst>
                      <a:ext uri="{FF2B5EF4-FFF2-40B4-BE49-F238E27FC236}">
                        <a16:creationId xmlns:a16="http://schemas.microsoft.com/office/drawing/2014/main" id="{98E08B15-6629-B860-70E9-E1C41BB7758E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682888" y="2668587"/>
                    <a:ext cx="1034270" cy="1005655"/>
                  </a:xfrm>
                  <a:prstGeom prst="rect">
                    <a:avLst/>
                  </a:prstGeom>
                  <a:noFill/>
                </p:spPr>
              </p:pic>
            </p:grpSp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05737CE0-7B24-3793-DB60-6BC09A2F448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682" t="29856" r="19452" b="30340"/>
                <a:stretch/>
              </p:blipFill>
              <p:spPr>
                <a:xfrm>
                  <a:off x="10726340" y="6495361"/>
                  <a:ext cx="1099138" cy="315920"/>
                </a:xfrm>
                <a:prstGeom prst="rect">
                  <a:avLst/>
                </a:prstGeom>
              </p:spPr>
            </p:pic>
          </p:grpSp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6BAE28C8-708B-D55F-682B-27DFDB07BB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737444" y="6526477"/>
                <a:ext cx="914113" cy="258479"/>
              </a:xfrm>
              <a:prstGeom prst="rect">
                <a:avLst/>
              </a:prstGeom>
            </p:spPr>
          </p:pic>
        </p:grp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23657FE-F07D-6DA5-E17A-673920A31AD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6279" y="6384913"/>
              <a:ext cx="693010" cy="439170"/>
            </a:xfrm>
            <a:prstGeom prst="rect">
              <a:avLst/>
            </a:prstGeom>
          </p:spPr>
        </p:pic>
      </p:grpSp>
      <p:sp>
        <p:nvSpPr>
          <p:cNvPr id="9" name="AutoShape 2">
            <a:extLst>
              <a:ext uri="{FF2B5EF4-FFF2-40B4-BE49-F238E27FC236}">
                <a16:creationId xmlns:a16="http://schemas.microsoft.com/office/drawing/2014/main" id="{B673CCC1-2A66-41F4-69DE-B9736FADF7E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E47F72E-5314-BA29-F53D-111BCAD5A0F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9691" y="6288734"/>
            <a:ext cx="1529110" cy="51678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DFC7A1A-32C1-06CF-C36C-AC9985C26F1F}"/>
              </a:ext>
            </a:extLst>
          </p:cNvPr>
          <p:cNvSpPr txBox="1"/>
          <p:nvPr/>
        </p:nvSpPr>
        <p:spPr>
          <a:xfrm>
            <a:off x="1979587" y="6339376"/>
            <a:ext cx="42966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[((Lifestyle characteristics: Small business owner OR Lifestyle characteristics: Senior executive in your company (CEO, CFO, VP, etc.) OR Detailed occupation codes: Management OR Detailed occupation codes: Computer and Mathematical OR Occupation summary: White collar) AND Company purchasing decisions participated in past 12 months: Information technology (network/Internet))]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B2CBAE9-AC7C-9971-F59D-2322156492F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51707"/>
            <a:ext cx="12192000" cy="6354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511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75E5E7-B5B8-6541-0E5A-731D33E1EE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Busey Bank logo">
            <a:extLst>
              <a:ext uri="{FF2B5EF4-FFF2-40B4-BE49-F238E27FC236}">
                <a16:creationId xmlns:a16="http://schemas.microsoft.com/office/drawing/2014/main" id="{C76B8B4C-ADF1-6DD2-EF41-17A2D500130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2" descr="Classic Aire Care">
            <a:extLst>
              <a:ext uri="{FF2B5EF4-FFF2-40B4-BE49-F238E27FC236}">
                <a16:creationId xmlns:a16="http://schemas.microsoft.com/office/drawing/2014/main" id="{1FDB8D46-FBBD-9E7A-9E96-588105ED68D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8" descr="Pointing Penguin, Point, Arctic, Excited PNG Transparent Image and Clipart  for Free Download">
            <a:extLst>
              <a:ext uri="{FF2B5EF4-FFF2-40B4-BE49-F238E27FC236}">
                <a16:creationId xmlns:a16="http://schemas.microsoft.com/office/drawing/2014/main" id="{8E3CC527-5F1D-4020-F30A-CBBACD2175E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4" descr="St. Louis City Auto Repair - Dobbs Tire &amp; Auto Centers">
            <a:extLst>
              <a:ext uri="{FF2B5EF4-FFF2-40B4-BE49-F238E27FC236}">
                <a16:creationId xmlns:a16="http://schemas.microsoft.com/office/drawing/2014/main" id="{0B5E45B6-1A76-D575-A99D-1D06FC86F39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87D6160-0AF4-1A15-2EAD-57DA41B2DBC7}"/>
              </a:ext>
            </a:extLst>
          </p:cNvPr>
          <p:cNvGrpSpPr/>
          <p:nvPr/>
        </p:nvGrpSpPr>
        <p:grpSpPr>
          <a:xfrm>
            <a:off x="6276279" y="6228871"/>
            <a:ext cx="5549199" cy="692858"/>
            <a:chOff x="6276279" y="6228871"/>
            <a:chExt cx="5549199" cy="69285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46944CDE-CC8B-13E6-C644-CEAF3BEF24B4}"/>
                </a:ext>
              </a:extLst>
            </p:cNvPr>
            <p:cNvGrpSpPr/>
            <p:nvPr/>
          </p:nvGrpSpPr>
          <p:grpSpPr>
            <a:xfrm>
              <a:off x="7032381" y="6228871"/>
              <a:ext cx="4793097" cy="692858"/>
              <a:chOff x="7032381" y="6228871"/>
              <a:chExt cx="4793097" cy="692858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CE6A0723-A407-AFBE-A357-B9606EF2B704}"/>
                  </a:ext>
                </a:extLst>
              </p:cNvPr>
              <p:cNvGrpSpPr/>
              <p:nvPr/>
            </p:nvGrpSpPr>
            <p:grpSpPr>
              <a:xfrm>
                <a:off x="7032381" y="6228871"/>
                <a:ext cx="4793097" cy="692858"/>
                <a:chOff x="7032381" y="6228871"/>
                <a:chExt cx="4793097" cy="692858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A74E3F04-60B2-18B8-A0F5-DCF7191973A8}"/>
                    </a:ext>
                  </a:extLst>
                </p:cNvPr>
                <p:cNvGrpSpPr/>
                <p:nvPr/>
              </p:nvGrpSpPr>
              <p:grpSpPr>
                <a:xfrm>
                  <a:off x="7032381" y="6228871"/>
                  <a:ext cx="3693958" cy="692858"/>
                  <a:chOff x="3682888" y="2668587"/>
                  <a:chExt cx="5951281" cy="1170636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91B45835-71AA-467B-A25E-5D92CD4B629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6393162" y="3171415"/>
                    <a:ext cx="1962150" cy="428625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16">
                    <a:extLst>
                      <a:ext uri="{FF2B5EF4-FFF2-40B4-BE49-F238E27FC236}">
                        <a16:creationId xmlns:a16="http://schemas.microsoft.com/office/drawing/2014/main" id="{929400AC-CBCE-65FF-C79B-B827033795B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355312" y="2932232"/>
                    <a:ext cx="1278857" cy="906991"/>
                  </a:xfrm>
                  <a:prstGeom prst="rect">
                    <a:avLst/>
                  </a:prstGeom>
                </p:spPr>
              </p:pic>
              <p:pic>
                <p:nvPicPr>
                  <p:cNvPr id="29" name="Picture 4" descr="1065 The Arch">
                    <a:extLst>
                      <a:ext uri="{FF2B5EF4-FFF2-40B4-BE49-F238E27FC236}">
                        <a16:creationId xmlns:a16="http://schemas.microsoft.com/office/drawing/2014/main" id="{3D28C115-3AF1-0259-58B1-54BAA1AE3C83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682888" y="2668587"/>
                    <a:ext cx="1034270" cy="1005655"/>
                  </a:xfrm>
                  <a:prstGeom prst="rect">
                    <a:avLst/>
                  </a:prstGeom>
                  <a:noFill/>
                </p:spPr>
              </p:pic>
            </p:grpSp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C3310AE0-2EB1-90BC-9628-A43DFECE05C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682" t="29856" r="19452" b="30340"/>
                <a:stretch/>
              </p:blipFill>
              <p:spPr>
                <a:xfrm>
                  <a:off x="10726340" y="6495361"/>
                  <a:ext cx="1099138" cy="315920"/>
                </a:xfrm>
                <a:prstGeom prst="rect">
                  <a:avLst/>
                </a:prstGeom>
              </p:spPr>
            </p:pic>
          </p:grpSp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29406A61-AB97-1AB3-DC4F-AC039A016C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737444" y="6526477"/>
                <a:ext cx="914113" cy="258479"/>
              </a:xfrm>
              <a:prstGeom prst="rect">
                <a:avLst/>
              </a:prstGeom>
            </p:spPr>
          </p:pic>
        </p:grp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8F837D9-22A2-C425-0C6B-328B948E8DF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6279" y="6384913"/>
              <a:ext cx="693010" cy="439170"/>
            </a:xfrm>
            <a:prstGeom prst="rect">
              <a:avLst/>
            </a:prstGeom>
          </p:spPr>
        </p:pic>
      </p:grpSp>
      <p:sp>
        <p:nvSpPr>
          <p:cNvPr id="9" name="AutoShape 2">
            <a:extLst>
              <a:ext uri="{FF2B5EF4-FFF2-40B4-BE49-F238E27FC236}">
                <a16:creationId xmlns:a16="http://schemas.microsoft.com/office/drawing/2014/main" id="{31268671-CA72-C024-0742-4734D8D34D2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31E9C63-DAD9-1949-58C6-0847A7FF7E5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9691" y="6288734"/>
            <a:ext cx="1529110" cy="51678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F065F04-F07A-0399-49D1-C394B5799E3D}"/>
              </a:ext>
            </a:extLst>
          </p:cNvPr>
          <p:cNvSpPr txBox="1"/>
          <p:nvPr/>
        </p:nvSpPr>
        <p:spPr>
          <a:xfrm>
            <a:off x="1979587" y="6339376"/>
            <a:ext cx="42966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[((Lifestyle characteristics: Small business owner OR Lifestyle characteristics: Senior executive in your company (CEO, CFO, VP, etc.) OR Detailed occupation codes: Management OR Detailed occupation codes: Computer and Mathematical OR Occupation summary: White collar) AND Company purchasing decisions participated in past 12 months: Information technology (network/Internet))]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705C7FC-75FA-0A6F-1D49-EE939F1886D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30621"/>
            <a:ext cx="12192000" cy="647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3072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BF8ABD-AFF8-AD05-D4EE-FAF066D16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Busey Bank logo">
            <a:extLst>
              <a:ext uri="{FF2B5EF4-FFF2-40B4-BE49-F238E27FC236}">
                <a16:creationId xmlns:a16="http://schemas.microsoft.com/office/drawing/2014/main" id="{6AB7B0E6-06FE-DDB4-E8CB-6F0B5E2EDB0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2" descr="Classic Aire Care">
            <a:extLst>
              <a:ext uri="{FF2B5EF4-FFF2-40B4-BE49-F238E27FC236}">
                <a16:creationId xmlns:a16="http://schemas.microsoft.com/office/drawing/2014/main" id="{072F0496-C6C0-C50A-2A3F-0FB0C17ECD5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8" descr="Pointing Penguin, Point, Arctic, Excited PNG Transparent Image and Clipart  for Free Download">
            <a:extLst>
              <a:ext uri="{FF2B5EF4-FFF2-40B4-BE49-F238E27FC236}">
                <a16:creationId xmlns:a16="http://schemas.microsoft.com/office/drawing/2014/main" id="{6393F430-93FF-A341-5FDE-268CC280110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4" descr="St. Louis City Auto Repair - Dobbs Tire &amp; Auto Centers">
            <a:extLst>
              <a:ext uri="{FF2B5EF4-FFF2-40B4-BE49-F238E27FC236}">
                <a16:creationId xmlns:a16="http://schemas.microsoft.com/office/drawing/2014/main" id="{FAA7E02E-E60A-33CC-3C9E-20810006332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AFF66A0-7EB3-4479-7CBE-F6E33710BEBE}"/>
              </a:ext>
            </a:extLst>
          </p:cNvPr>
          <p:cNvGrpSpPr/>
          <p:nvPr/>
        </p:nvGrpSpPr>
        <p:grpSpPr>
          <a:xfrm>
            <a:off x="6276279" y="6228871"/>
            <a:ext cx="5549199" cy="692858"/>
            <a:chOff x="6276279" y="6228871"/>
            <a:chExt cx="5549199" cy="69285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32B0E357-A03A-37A1-F146-7566544B6AE4}"/>
                </a:ext>
              </a:extLst>
            </p:cNvPr>
            <p:cNvGrpSpPr/>
            <p:nvPr/>
          </p:nvGrpSpPr>
          <p:grpSpPr>
            <a:xfrm>
              <a:off x="7032381" y="6228871"/>
              <a:ext cx="4793097" cy="692858"/>
              <a:chOff x="7032381" y="6228871"/>
              <a:chExt cx="4793097" cy="692858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99438BD0-492F-AC50-3040-C5709C6E3CD0}"/>
                  </a:ext>
                </a:extLst>
              </p:cNvPr>
              <p:cNvGrpSpPr/>
              <p:nvPr/>
            </p:nvGrpSpPr>
            <p:grpSpPr>
              <a:xfrm>
                <a:off x="7032381" y="6228871"/>
                <a:ext cx="4793097" cy="692858"/>
                <a:chOff x="7032381" y="6228871"/>
                <a:chExt cx="4793097" cy="692858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80DAD5F5-9277-6136-2BF5-91FE7FEAB2AD}"/>
                    </a:ext>
                  </a:extLst>
                </p:cNvPr>
                <p:cNvGrpSpPr/>
                <p:nvPr/>
              </p:nvGrpSpPr>
              <p:grpSpPr>
                <a:xfrm>
                  <a:off x="7032381" y="6228871"/>
                  <a:ext cx="3693958" cy="692858"/>
                  <a:chOff x="3682888" y="2668587"/>
                  <a:chExt cx="5951281" cy="1170636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C35E4CBD-FF3B-D1DF-EC93-0B46CE99C05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6393162" y="3171415"/>
                    <a:ext cx="1962150" cy="428625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16">
                    <a:extLst>
                      <a:ext uri="{FF2B5EF4-FFF2-40B4-BE49-F238E27FC236}">
                        <a16:creationId xmlns:a16="http://schemas.microsoft.com/office/drawing/2014/main" id="{277030AA-AEFB-19FC-F581-86E4081D910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355312" y="2932232"/>
                    <a:ext cx="1278857" cy="906991"/>
                  </a:xfrm>
                  <a:prstGeom prst="rect">
                    <a:avLst/>
                  </a:prstGeom>
                </p:spPr>
              </p:pic>
              <p:pic>
                <p:nvPicPr>
                  <p:cNvPr id="29" name="Picture 4" descr="1065 The Arch">
                    <a:extLst>
                      <a:ext uri="{FF2B5EF4-FFF2-40B4-BE49-F238E27FC236}">
                        <a16:creationId xmlns:a16="http://schemas.microsoft.com/office/drawing/2014/main" id="{37F26D7A-926D-ADB2-4477-C8C1582F85A5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682888" y="2668587"/>
                    <a:ext cx="1034270" cy="1005655"/>
                  </a:xfrm>
                  <a:prstGeom prst="rect">
                    <a:avLst/>
                  </a:prstGeom>
                  <a:noFill/>
                </p:spPr>
              </p:pic>
            </p:grpSp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25BEB8A8-A5A5-4A32-7EED-D5D49A2E6C8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682" t="29856" r="19452" b="30340"/>
                <a:stretch/>
              </p:blipFill>
              <p:spPr>
                <a:xfrm>
                  <a:off x="10726340" y="6495361"/>
                  <a:ext cx="1099138" cy="315920"/>
                </a:xfrm>
                <a:prstGeom prst="rect">
                  <a:avLst/>
                </a:prstGeom>
              </p:spPr>
            </p:pic>
          </p:grpSp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EE501D05-F45D-BECB-8623-E3025BE66E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737444" y="6526477"/>
                <a:ext cx="914113" cy="258479"/>
              </a:xfrm>
              <a:prstGeom prst="rect">
                <a:avLst/>
              </a:prstGeom>
            </p:spPr>
          </p:pic>
        </p:grp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DC17526-7179-18B1-323A-4B78C3EDA50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6279" y="6384913"/>
              <a:ext cx="693010" cy="439170"/>
            </a:xfrm>
            <a:prstGeom prst="rect">
              <a:avLst/>
            </a:prstGeom>
          </p:spPr>
        </p:pic>
      </p:grpSp>
      <p:sp>
        <p:nvSpPr>
          <p:cNvPr id="9" name="AutoShape 2">
            <a:extLst>
              <a:ext uri="{FF2B5EF4-FFF2-40B4-BE49-F238E27FC236}">
                <a16:creationId xmlns:a16="http://schemas.microsoft.com/office/drawing/2014/main" id="{C52B2C99-3793-8FD5-211A-06309760603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A466DDB-62D5-9E59-F72C-D4CF5641165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9691" y="6288734"/>
            <a:ext cx="1529110" cy="51678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593ECBA-B4F9-876D-546F-E85B6E612F97}"/>
              </a:ext>
            </a:extLst>
          </p:cNvPr>
          <p:cNvSpPr txBox="1"/>
          <p:nvPr/>
        </p:nvSpPr>
        <p:spPr>
          <a:xfrm>
            <a:off x="1979587" y="6339376"/>
            <a:ext cx="42966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[((Lifestyle characteristics: Small business owner OR Lifestyle characteristics: Senior executive in your company (CEO, CFO, VP, etc.) OR Detailed occupation codes: Management OR Detailed occupation codes: Computer and Mathematical OR Occupation summary: White collar) AND Company purchasing decisions participated in past 12 months: Information technology (network/Internet))]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443CC59-C355-D446-80DC-BBB27862DF0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63609"/>
            <a:ext cx="12192000" cy="6330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1694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4D0401-464F-B550-6A4B-7D443BBBB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Busey Bank logo">
            <a:extLst>
              <a:ext uri="{FF2B5EF4-FFF2-40B4-BE49-F238E27FC236}">
                <a16:creationId xmlns:a16="http://schemas.microsoft.com/office/drawing/2014/main" id="{2CF49D77-1281-F04D-2737-9B1AB69976C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2" descr="Classic Aire Care">
            <a:extLst>
              <a:ext uri="{FF2B5EF4-FFF2-40B4-BE49-F238E27FC236}">
                <a16:creationId xmlns:a16="http://schemas.microsoft.com/office/drawing/2014/main" id="{7B03A4A9-1A36-50A5-26D4-F80A52EA55C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8" descr="Pointing Penguin, Point, Arctic, Excited PNG Transparent Image and Clipart  for Free Download">
            <a:extLst>
              <a:ext uri="{FF2B5EF4-FFF2-40B4-BE49-F238E27FC236}">
                <a16:creationId xmlns:a16="http://schemas.microsoft.com/office/drawing/2014/main" id="{1C7B72A1-6CE4-E7CA-6B35-997A3689675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4" descr="St. Louis City Auto Repair - Dobbs Tire &amp; Auto Centers">
            <a:extLst>
              <a:ext uri="{FF2B5EF4-FFF2-40B4-BE49-F238E27FC236}">
                <a16:creationId xmlns:a16="http://schemas.microsoft.com/office/drawing/2014/main" id="{1C05FBE0-FBAC-875B-9B8A-012DA712880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FD0A5A7-A557-568D-D495-CB449402BDE1}"/>
              </a:ext>
            </a:extLst>
          </p:cNvPr>
          <p:cNvGrpSpPr/>
          <p:nvPr/>
        </p:nvGrpSpPr>
        <p:grpSpPr>
          <a:xfrm>
            <a:off x="6276279" y="6228871"/>
            <a:ext cx="5549199" cy="692858"/>
            <a:chOff x="6276279" y="6228871"/>
            <a:chExt cx="5549199" cy="69285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5E0E7A6-47E2-8971-4645-1967AFE98422}"/>
                </a:ext>
              </a:extLst>
            </p:cNvPr>
            <p:cNvGrpSpPr/>
            <p:nvPr/>
          </p:nvGrpSpPr>
          <p:grpSpPr>
            <a:xfrm>
              <a:off x="7032381" y="6228871"/>
              <a:ext cx="4793097" cy="692858"/>
              <a:chOff x="7032381" y="6228871"/>
              <a:chExt cx="4793097" cy="692858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29EF93A2-E77A-4DD0-A791-F387D6D606AF}"/>
                  </a:ext>
                </a:extLst>
              </p:cNvPr>
              <p:cNvGrpSpPr/>
              <p:nvPr/>
            </p:nvGrpSpPr>
            <p:grpSpPr>
              <a:xfrm>
                <a:off x="7032381" y="6228871"/>
                <a:ext cx="4793097" cy="692858"/>
                <a:chOff x="7032381" y="6228871"/>
                <a:chExt cx="4793097" cy="692858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797C1181-B64A-1439-768F-A99FD1A3B3F1}"/>
                    </a:ext>
                  </a:extLst>
                </p:cNvPr>
                <p:cNvGrpSpPr/>
                <p:nvPr/>
              </p:nvGrpSpPr>
              <p:grpSpPr>
                <a:xfrm>
                  <a:off x="7032381" y="6228871"/>
                  <a:ext cx="3693958" cy="692858"/>
                  <a:chOff x="3682888" y="2668587"/>
                  <a:chExt cx="5951281" cy="1170636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5C5E102B-1A0E-EAAD-3CB5-7B0606CC98A0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6393162" y="3171415"/>
                    <a:ext cx="1962150" cy="428625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16">
                    <a:extLst>
                      <a:ext uri="{FF2B5EF4-FFF2-40B4-BE49-F238E27FC236}">
                        <a16:creationId xmlns:a16="http://schemas.microsoft.com/office/drawing/2014/main" id="{DD503C43-5D82-E431-80E8-FD0AEA8D93A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355312" y="2932232"/>
                    <a:ext cx="1278857" cy="906991"/>
                  </a:xfrm>
                  <a:prstGeom prst="rect">
                    <a:avLst/>
                  </a:prstGeom>
                </p:spPr>
              </p:pic>
              <p:pic>
                <p:nvPicPr>
                  <p:cNvPr id="29" name="Picture 4" descr="1065 The Arch">
                    <a:extLst>
                      <a:ext uri="{FF2B5EF4-FFF2-40B4-BE49-F238E27FC236}">
                        <a16:creationId xmlns:a16="http://schemas.microsoft.com/office/drawing/2014/main" id="{2068D197-7451-C299-4F95-156FCD9252CE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682888" y="2668587"/>
                    <a:ext cx="1034270" cy="1005655"/>
                  </a:xfrm>
                  <a:prstGeom prst="rect">
                    <a:avLst/>
                  </a:prstGeom>
                  <a:noFill/>
                </p:spPr>
              </p:pic>
            </p:grpSp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13B56848-8552-AB1E-BE16-8E1A558D747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682" t="29856" r="19452" b="30340"/>
                <a:stretch/>
              </p:blipFill>
              <p:spPr>
                <a:xfrm>
                  <a:off x="10726340" y="6495361"/>
                  <a:ext cx="1099138" cy="315920"/>
                </a:xfrm>
                <a:prstGeom prst="rect">
                  <a:avLst/>
                </a:prstGeom>
              </p:spPr>
            </p:pic>
          </p:grpSp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5261BF48-6492-E618-C86C-424600C1CA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737444" y="6526477"/>
                <a:ext cx="914113" cy="258479"/>
              </a:xfrm>
              <a:prstGeom prst="rect">
                <a:avLst/>
              </a:prstGeom>
            </p:spPr>
          </p:pic>
        </p:grp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CCCA251-F364-2486-5AD6-158FA4179F6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6279" y="6384913"/>
              <a:ext cx="693010" cy="439170"/>
            </a:xfrm>
            <a:prstGeom prst="rect">
              <a:avLst/>
            </a:prstGeom>
          </p:spPr>
        </p:pic>
      </p:grpSp>
      <p:sp>
        <p:nvSpPr>
          <p:cNvPr id="9" name="AutoShape 2">
            <a:extLst>
              <a:ext uri="{FF2B5EF4-FFF2-40B4-BE49-F238E27FC236}">
                <a16:creationId xmlns:a16="http://schemas.microsoft.com/office/drawing/2014/main" id="{43149978-A970-7F34-355A-40118870512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8C0FB54-2F37-E9E0-058A-7BE5F844D59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9691" y="6288734"/>
            <a:ext cx="1529110" cy="51678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84DE8E7-CE3E-E34B-687E-F116677A68E9}"/>
              </a:ext>
            </a:extLst>
          </p:cNvPr>
          <p:cNvSpPr txBox="1"/>
          <p:nvPr/>
        </p:nvSpPr>
        <p:spPr>
          <a:xfrm>
            <a:off x="1979587" y="6339376"/>
            <a:ext cx="42966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[((Lifestyle characteristics: Small business owner OR Lifestyle characteristics: Senior executive in your company (CEO, CFO, VP, etc.) OR Detailed occupation codes: Management OR Detailed occupation codes: Computer and Mathematical OR Occupation summary: White collar) AND Company purchasing decisions participated in past 12 months: Information technology (network/Internet))]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12B464A-08C1-1DC0-11AF-2BD9F5BF19D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320283"/>
            <a:ext cx="12192000" cy="621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9180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40CF72-5102-AA25-251B-B7E2AE734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Busey Bank logo">
            <a:extLst>
              <a:ext uri="{FF2B5EF4-FFF2-40B4-BE49-F238E27FC236}">
                <a16:creationId xmlns:a16="http://schemas.microsoft.com/office/drawing/2014/main" id="{41B700A5-5785-DAC5-EC5B-4034F33C9E7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2" descr="Classic Aire Care">
            <a:extLst>
              <a:ext uri="{FF2B5EF4-FFF2-40B4-BE49-F238E27FC236}">
                <a16:creationId xmlns:a16="http://schemas.microsoft.com/office/drawing/2014/main" id="{98879F39-4649-968E-A858-48412F40220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8" descr="Pointing Penguin, Point, Arctic, Excited PNG Transparent Image and Clipart  for Free Download">
            <a:extLst>
              <a:ext uri="{FF2B5EF4-FFF2-40B4-BE49-F238E27FC236}">
                <a16:creationId xmlns:a16="http://schemas.microsoft.com/office/drawing/2014/main" id="{89519994-CDC4-3AE9-956E-3C6F5B8F166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4" descr="St. Louis City Auto Repair - Dobbs Tire &amp; Auto Centers">
            <a:extLst>
              <a:ext uri="{FF2B5EF4-FFF2-40B4-BE49-F238E27FC236}">
                <a16:creationId xmlns:a16="http://schemas.microsoft.com/office/drawing/2014/main" id="{47040688-9A5B-7DA6-F2EE-38496891A26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01E554D-41D3-F16A-F34E-499E7E23F04F}"/>
              </a:ext>
            </a:extLst>
          </p:cNvPr>
          <p:cNvGrpSpPr/>
          <p:nvPr/>
        </p:nvGrpSpPr>
        <p:grpSpPr>
          <a:xfrm>
            <a:off x="6276279" y="6228871"/>
            <a:ext cx="5549199" cy="692858"/>
            <a:chOff x="6276279" y="6228871"/>
            <a:chExt cx="5549199" cy="69285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661A785-365A-9E84-1E5F-CF1BC1CABB06}"/>
                </a:ext>
              </a:extLst>
            </p:cNvPr>
            <p:cNvGrpSpPr/>
            <p:nvPr/>
          </p:nvGrpSpPr>
          <p:grpSpPr>
            <a:xfrm>
              <a:off x="7032381" y="6228871"/>
              <a:ext cx="4793097" cy="692858"/>
              <a:chOff x="7032381" y="6228871"/>
              <a:chExt cx="4793097" cy="692858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68B2895A-F952-4BA8-45D9-12703BE6F45A}"/>
                  </a:ext>
                </a:extLst>
              </p:cNvPr>
              <p:cNvGrpSpPr/>
              <p:nvPr/>
            </p:nvGrpSpPr>
            <p:grpSpPr>
              <a:xfrm>
                <a:off x="7032381" y="6228871"/>
                <a:ext cx="4793097" cy="692858"/>
                <a:chOff x="7032381" y="6228871"/>
                <a:chExt cx="4793097" cy="692858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1422B4CE-87EF-572D-5CC1-EA7F334A8100}"/>
                    </a:ext>
                  </a:extLst>
                </p:cNvPr>
                <p:cNvGrpSpPr/>
                <p:nvPr/>
              </p:nvGrpSpPr>
              <p:grpSpPr>
                <a:xfrm>
                  <a:off x="7032381" y="6228871"/>
                  <a:ext cx="3693958" cy="692858"/>
                  <a:chOff x="3682888" y="2668587"/>
                  <a:chExt cx="5951281" cy="1170636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C61D7AAC-CDCA-F473-0BFB-A616EF0D7B6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6393162" y="3171415"/>
                    <a:ext cx="1962150" cy="428625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16">
                    <a:extLst>
                      <a:ext uri="{FF2B5EF4-FFF2-40B4-BE49-F238E27FC236}">
                        <a16:creationId xmlns:a16="http://schemas.microsoft.com/office/drawing/2014/main" id="{69AEDA30-C118-E2D5-66F8-DB05FBD8A81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355312" y="2932232"/>
                    <a:ext cx="1278857" cy="906991"/>
                  </a:xfrm>
                  <a:prstGeom prst="rect">
                    <a:avLst/>
                  </a:prstGeom>
                </p:spPr>
              </p:pic>
              <p:pic>
                <p:nvPicPr>
                  <p:cNvPr id="29" name="Picture 4" descr="1065 The Arch">
                    <a:extLst>
                      <a:ext uri="{FF2B5EF4-FFF2-40B4-BE49-F238E27FC236}">
                        <a16:creationId xmlns:a16="http://schemas.microsoft.com/office/drawing/2014/main" id="{61D7220D-C64C-6331-B833-37BEE64FA9AB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682888" y="2668587"/>
                    <a:ext cx="1034270" cy="1005655"/>
                  </a:xfrm>
                  <a:prstGeom prst="rect">
                    <a:avLst/>
                  </a:prstGeom>
                  <a:noFill/>
                </p:spPr>
              </p:pic>
            </p:grpSp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F917EEE4-DB99-3DA1-F17A-BBC1D67251E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682" t="29856" r="19452" b="30340"/>
                <a:stretch/>
              </p:blipFill>
              <p:spPr>
                <a:xfrm>
                  <a:off x="10726340" y="6495361"/>
                  <a:ext cx="1099138" cy="315920"/>
                </a:xfrm>
                <a:prstGeom prst="rect">
                  <a:avLst/>
                </a:prstGeom>
              </p:spPr>
            </p:pic>
          </p:grpSp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87805EF9-032F-CF7F-D336-C9E216A5A3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737444" y="6526477"/>
                <a:ext cx="914113" cy="258479"/>
              </a:xfrm>
              <a:prstGeom prst="rect">
                <a:avLst/>
              </a:prstGeom>
            </p:spPr>
          </p:pic>
        </p:grp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59DCAD9-3D30-B945-3675-DFCEB86433F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6279" y="6384913"/>
              <a:ext cx="693010" cy="439170"/>
            </a:xfrm>
            <a:prstGeom prst="rect">
              <a:avLst/>
            </a:prstGeom>
          </p:spPr>
        </p:pic>
      </p:grpSp>
      <p:sp>
        <p:nvSpPr>
          <p:cNvPr id="9" name="AutoShape 2">
            <a:extLst>
              <a:ext uri="{FF2B5EF4-FFF2-40B4-BE49-F238E27FC236}">
                <a16:creationId xmlns:a16="http://schemas.microsoft.com/office/drawing/2014/main" id="{5FEF2593-5029-D0A3-804B-9ECF42C7EED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A8D5D96-B4A1-2B02-BBAA-949E8BCCB72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9691" y="6288734"/>
            <a:ext cx="1529110" cy="51678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98C86B8-A74E-EBB3-0E0E-64751A27BCBA}"/>
              </a:ext>
            </a:extLst>
          </p:cNvPr>
          <p:cNvSpPr txBox="1"/>
          <p:nvPr/>
        </p:nvSpPr>
        <p:spPr>
          <a:xfrm>
            <a:off x="1979587" y="6339376"/>
            <a:ext cx="42966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[((Lifestyle characteristics: Small business owner OR Lifestyle characteristics: Senior executive in your company (CEO, CFO, VP, etc.) OR Detailed occupation codes: Management OR Detailed occupation codes: Computer and Mathematical OR Occupation summary: White collar) AND Company purchasing decisions participated in past 12 months: Information technology (network/Internet))]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9079CE6-9A2E-7D02-069A-8E45A289E09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82500"/>
            <a:ext cx="12192000" cy="6292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011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055D44-F469-DA75-9C28-34755B341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Busey Bank logo">
            <a:extLst>
              <a:ext uri="{FF2B5EF4-FFF2-40B4-BE49-F238E27FC236}">
                <a16:creationId xmlns:a16="http://schemas.microsoft.com/office/drawing/2014/main" id="{03D67320-9FE3-A2C6-E13B-58BF3F00D38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2" descr="Classic Aire Care">
            <a:extLst>
              <a:ext uri="{FF2B5EF4-FFF2-40B4-BE49-F238E27FC236}">
                <a16:creationId xmlns:a16="http://schemas.microsoft.com/office/drawing/2014/main" id="{509C00F0-ABD4-2F74-9F0A-13720FC7CC1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8" descr="Pointing Penguin, Point, Arctic, Excited PNG Transparent Image and Clipart  for Free Download">
            <a:extLst>
              <a:ext uri="{FF2B5EF4-FFF2-40B4-BE49-F238E27FC236}">
                <a16:creationId xmlns:a16="http://schemas.microsoft.com/office/drawing/2014/main" id="{CCD9DDDD-85ED-0DFE-F0E8-9BC50A9960D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4" descr="St. Louis City Auto Repair - Dobbs Tire &amp; Auto Centers">
            <a:extLst>
              <a:ext uri="{FF2B5EF4-FFF2-40B4-BE49-F238E27FC236}">
                <a16:creationId xmlns:a16="http://schemas.microsoft.com/office/drawing/2014/main" id="{29351BB6-011D-B210-0CE9-2D009257A00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ECD070D-63EE-61AF-1628-E7484AA3E0BB}"/>
              </a:ext>
            </a:extLst>
          </p:cNvPr>
          <p:cNvGrpSpPr/>
          <p:nvPr/>
        </p:nvGrpSpPr>
        <p:grpSpPr>
          <a:xfrm>
            <a:off x="6276279" y="6228871"/>
            <a:ext cx="5549199" cy="692858"/>
            <a:chOff x="6276279" y="6228871"/>
            <a:chExt cx="5549199" cy="69285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B0763D5C-BDEC-FBB2-6290-41D073697D36}"/>
                </a:ext>
              </a:extLst>
            </p:cNvPr>
            <p:cNvGrpSpPr/>
            <p:nvPr/>
          </p:nvGrpSpPr>
          <p:grpSpPr>
            <a:xfrm>
              <a:off x="7032381" y="6228871"/>
              <a:ext cx="4793097" cy="692858"/>
              <a:chOff x="7032381" y="6228871"/>
              <a:chExt cx="4793097" cy="692858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E6CB747B-F047-AEC2-CFB6-8FDEF8978D24}"/>
                  </a:ext>
                </a:extLst>
              </p:cNvPr>
              <p:cNvGrpSpPr/>
              <p:nvPr/>
            </p:nvGrpSpPr>
            <p:grpSpPr>
              <a:xfrm>
                <a:off x="7032381" y="6228871"/>
                <a:ext cx="4793097" cy="692858"/>
                <a:chOff x="7032381" y="6228871"/>
                <a:chExt cx="4793097" cy="692858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1EE1267F-33F5-1690-D12F-42867A487903}"/>
                    </a:ext>
                  </a:extLst>
                </p:cNvPr>
                <p:cNvGrpSpPr/>
                <p:nvPr/>
              </p:nvGrpSpPr>
              <p:grpSpPr>
                <a:xfrm>
                  <a:off x="7032381" y="6228871"/>
                  <a:ext cx="3693958" cy="692858"/>
                  <a:chOff x="3682888" y="2668587"/>
                  <a:chExt cx="5951281" cy="1170636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8FF5683E-BF01-FEB1-B8AD-AFCA6173365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6393162" y="3171415"/>
                    <a:ext cx="1962150" cy="428625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16">
                    <a:extLst>
                      <a:ext uri="{FF2B5EF4-FFF2-40B4-BE49-F238E27FC236}">
                        <a16:creationId xmlns:a16="http://schemas.microsoft.com/office/drawing/2014/main" id="{9EC4E919-E54E-1C69-9052-D1F8DB5C8D6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355312" y="2932232"/>
                    <a:ext cx="1278857" cy="906991"/>
                  </a:xfrm>
                  <a:prstGeom prst="rect">
                    <a:avLst/>
                  </a:prstGeom>
                </p:spPr>
              </p:pic>
              <p:pic>
                <p:nvPicPr>
                  <p:cNvPr id="29" name="Picture 4" descr="1065 The Arch">
                    <a:extLst>
                      <a:ext uri="{FF2B5EF4-FFF2-40B4-BE49-F238E27FC236}">
                        <a16:creationId xmlns:a16="http://schemas.microsoft.com/office/drawing/2014/main" id="{7B8C07B4-1DF7-881C-965B-69C2C8DC6B57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682888" y="2668587"/>
                    <a:ext cx="1034270" cy="1005655"/>
                  </a:xfrm>
                  <a:prstGeom prst="rect">
                    <a:avLst/>
                  </a:prstGeom>
                  <a:noFill/>
                </p:spPr>
              </p:pic>
            </p:grpSp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FEEE90C3-7E79-0026-37A6-E54815F2085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682" t="29856" r="19452" b="30340"/>
                <a:stretch/>
              </p:blipFill>
              <p:spPr>
                <a:xfrm>
                  <a:off x="10726340" y="6495361"/>
                  <a:ext cx="1099138" cy="315920"/>
                </a:xfrm>
                <a:prstGeom prst="rect">
                  <a:avLst/>
                </a:prstGeom>
              </p:spPr>
            </p:pic>
          </p:grpSp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9F7379BA-EB1A-F05A-281E-396541FF59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737444" y="6526477"/>
                <a:ext cx="914113" cy="258479"/>
              </a:xfrm>
              <a:prstGeom prst="rect">
                <a:avLst/>
              </a:prstGeom>
            </p:spPr>
          </p:pic>
        </p:grp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2436144-B0D9-7136-6B7D-5B938A189AB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6279" y="6384913"/>
              <a:ext cx="693010" cy="439170"/>
            </a:xfrm>
            <a:prstGeom prst="rect">
              <a:avLst/>
            </a:prstGeom>
          </p:spPr>
        </p:pic>
      </p:grpSp>
      <p:sp>
        <p:nvSpPr>
          <p:cNvPr id="9" name="AutoShape 2">
            <a:extLst>
              <a:ext uri="{FF2B5EF4-FFF2-40B4-BE49-F238E27FC236}">
                <a16:creationId xmlns:a16="http://schemas.microsoft.com/office/drawing/2014/main" id="{C257FB89-A2D0-561F-9A9C-D1409C98A73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C2F5722-7B56-155A-9BED-3014D6B1E76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9691" y="6288734"/>
            <a:ext cx="1529110" cy="51678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190B7B5-99B8-552E-908A-3865BC7C6D1D}"/>
              </a:ext>
            </a:extLst>
          </p:cNvPr>
          <p:cNvSpPr txBox="1"/>
          <p:nvPr/>
        </p:nvSpPr>
        <p:spPr>
          <a:xfrm>
            <a:off x="1979587" y="6339376"/>
            <a:ext cx="42966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[((Lifestyle characteristics: Small business owner OR Lifestyle characteristics: Senior executive in your company (CEO, CFO, VP, etc.) OR Detailed occupation codes: Management OR Detailed occupation codes: Computer and Mathematical OR Occupation summary: White collar) AND Company purchasing decisions participated in past 12 months: Information technology (network/Internet))]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B9CB431-142F-7FB0-698D-12AFF37DAE0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38784"/>
            <a:ext cx="12192000" cy="601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2004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CCDEC8-D40E-1224-4BAC-4C7156304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Busey Bank logo">
            <a:extLst>
              <a:ext uri="{FF2B5EF4-FFF2-40B4-BE49-F238E27FC236}">
                <a16:creationId xmlns:a16="http://schemas.microsoft.com/office/drawing/2014/main" id="{19CC9A95-9EC9-D3A4-0C68-D0092334A32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2" descr="Classic Aire Care">
            <a:extLst>
              <a:ext uri="{FF2B5EF4-FFF2-40B4-BE49-F238E27FC236}">
                <a16:creationId xmlns:a16="http://schemas.microsoft.com/office/drawing/2014/main" id="{38C56606-2360-BFF6-C1C9-BA6EF35658D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8" descr="Pointing Penguin, Point, Arctic, Excited PNG Transparent Image and Clipart  for Free Download">
            <a:extLst>
              <a:ext uri="{FF2B5EF4-FFF2-40B4-BE49-F238E27FC236}">
                <a16:creationId xmlns:a16="http://schemas.microsoft.com/office/drawing/2014/main" id="{EC80B4C5-C52C-A543-B838-E30D569CFDF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4" descr="St. Louis City Auto Repair - Dobbs Tire &amp; Auto Centers">
            <a:extLst>
              <a:ext uri="{FF2B5EF4-FFF2-40B4-BE49-F238E27FC236}">
                <a16:creationId xmlns:a16="http://schemas.microsoft.com/office/drawing/2014/main" id="{AFD0F74E-612F-3F11-EC07-FDF58A382FB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37B25CC-F0BB-4745-9732-E9A1AA79AB03}"/>
              </a:ext>
            </a:extLst>
          </p:cNvPr>
          <p:cNvGrpSpPr/>
          <p:nvPr/>
        </p:nvGrpSpPr>
        <p:grpSpPr>
          <a:xfrm>
            <a:off x="6276279" y="6228871"/>
            <a:ext cx="5549199" cy="692858"/>
            <a:chOff x="6276279" y="6228871"/>
            <a:chExt cx="5549199" cy="69285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C264C822-5C78-581A-B130-089DFBE0BEE2}"/>
                </a:ext>
              </a:extLst>
            </p:cNvPr>
            <p:cNvGrpSpPr/>
            <p:nvPr/>
          </p:nvGrpSpPr>
          <p:grpSpPr>
            <a:xfrm>
              <a:off x="7032381" y="6228871"/>
              <a:ext cx="4793097" cy="692858"/>
              <a:chOff x="7032381" y="6228871"/>
              <a:chExt cx="4793097" cy="692858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1E4BC631-32CA-CA65-BBBE-47412ADD8CB8}"/>
                  </a:ext>
                </a:extLst>
              </p:cNvPr>
              <p:cNvGrpSpPr/>
              <p:nvPr/>
            </p:nvGrpSpPr>
            <p:grpSpPr>
              <a:xfrm>
                <a:off x="7032381" y="6228871"/>
                <a:ext cx="4793097" cy="692858"/>
                <a:chOff x="7032381" y="6228871"/>
                <a:chExt cx="4793097" cy="692858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74F3F982-BB8B-01FC-83C6-8DC0F6E4B142}"/>
                    </a:ext>
                  </a:extLst>
                </p:cNvPr>
                <p:cNvGrpSpPr/>
                <p:nvPr/>
              </p:nvGrpSpPr>
              <p:grpSpPr>
                <a:xfrm>
                  <a:off x="7032381" y="6228871"/>
                  <a:ext cx="3693958" cy="692858"/>
                  <a:chOff x="3682888" y="2668587"/>
                  <a:chExt cx="5951281" cy="1170636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CD001011-7CBE-D11C-0178-41BC6EE6029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6393162" y="3171415"/>
                    <a:ext cx="1962150" cy="428625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16">
                    <a:extLst>
                      <a:ext uri="{FF2B5EF4-FFF2-40B4-BE49-F238E27FC236}">
                        <a16:creationId xmlns:a16="http://schemas.microsoft.com/office/drawing/2014/main" id="{2706F63F-18DD-DAF0-4DA3-F7AF94D747E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355312" y="2932232"/>
                    <a:ext cx="1278857" cy="906991"/>
                  </a:xfrm>
                  <a:prstGeom prst="rect">
                    <a:avLst/>
                  </a:prstGeom>
                </p:spPr>
              </p:pic>
              <p:pic>
                <p:nvPicPr>
                  <p:cNvPr id="29" name="Picture 4" descr="1065 The Arch">
                    <a:extLst>
                      <a:ext uri="{FF2B5EF4-FFF2-40B4-BE49-F238E27FC236}">
                        <a16:creationId xmlns:a16="http://schemas.microsoft.com/office/drawing/2014/main" id="{3EFE50E5-A491-9A38-759F-270975F9CE46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682888" y="2668587"/>
                    <a:ext cx="1034270" cy="1005655"/>
                  </a:xfrm>
                  <a:prstGeom prst="rect">
                    <a:avLst/>
                  </a:prstGeom>
                  <a:noFill/>
                </p:spPr>
              </p:pic>
            </p:grpSp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5D969B76-AAD9-024B-BFB2-8753A91C211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682" t="29856" r="19452" b="30340"/>
                <a:stretch/>
              </p:blipFill>
              <p:spPr>
                <a:xfrm>
                  <a:off x="10726340" y="6495361"/>
                  <a:ext cx="1099138" cy="315920"/>
                </a:xfrm>
                <a:prstGeom prst="rect">
                  <a:avLst/>
                </a:prstGeom>
              </p:spPr>
            </p:pic>
          </p:grpSp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0E21CA8C-8C43-8427-7FB6-4C27A18399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737444" y="6526477"/>
                <a:ext cx="914113" cy="258479"/>
              </a:xfrm>
              <a:prstGeom prst="rect">
                <a:avLst/>
              </a:prstGeom>
            </p:spPr>
          </p:pic>
        </p:grp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5C6371-8407-890F-3BB5-DA8F44190EB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6279" y="6384913"/>
              <a:ext cx="693010" cy="439170"/>
            </a:xfrm>
            <a:prstGeom prst="rect">
              <a:avLst/>
            </a:prstGeom>
          </p:spPr>
        </p:pic>
      </p:grpSp>
      <p:sp>
        <p:nvSpPr>
          <p:cNvPr id="9" name="AutoShape 2">
            <a:extLst>
              <a:ext uri="{FF2B5EF4-FFF2-40B4-BE49-F238E27FC236}">
                <a16:creationId xmlns:a16="http://schemas.microsoft.com/office/drawing/2014/main" id="{44C7CD3C-4F12-BFAC-A5D7-109CD8DA463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15458A3-B0DF-812C-2B08-8F34B97065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9691" y="6288734"/>
            <a:ext cx="1529110" cy="51678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097F74E-D32B-78A2-F4CE-484DDB6E339E}"/>
              </a:ext>
            </a:extLst>
          </p:cNvPr>
          <p:cNvSpPr txBox="1"/>
          <p:nvPr/>
        </p:nvSpPr>
        <p:spPr>
          <a:xfrm>
            <a:off x="1979587" y="6339376"/>
            <a:ext cx="42966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[((Lifestyle characteristics: Small business owner OR Lifestyle characteristics: Senior executive in your company (CEO, CFO, VP, etc.) OR Detailed occupation codes: Management OR Detailed occupation codes: Computer and Mathematical OR Occupation summary: White collar) AND Company purchasing decisions participated in past 12 months: Information technology (network/Internet))]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EAB46C4-AE02-2B22-DC81-DA5F2A2B82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92334"/>
            <a:ext cx="12192000" cy="647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3513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4CF5B5-12AC-9FCF-F65D-89C531E2C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Busey Bank logo">
            <a:extLst>
              <a:ext uri="{FF2B5EF4-FFF2-40B4-BE49-F238E27FC236}">
                <a16:creationId xmlns:a16="http://schemas.microsoft.com/office/drawing/2014/main" id="{51F519A6-D3A7-BD3F-4BF2-D0CD4FBE847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2" descr="Classic Aire Care">
            <a:extLst>
              <a:ext uri="{FF2B5EF4-FFF2-40B4-BE49-F238E27FC236}">
                <a16:creationId xmlns:a16="http://schemas.microsoft.com/office/drawing/2014/main" id="{0469ECD0-8CDB-E7B1-04AC-1AFDCF2F436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8" descr="Pointing Penguin, Point, Arctic, Excited PNG Transparent Image and Clipart  for Free Download">
            <a:extLst>
              <a:ext uri="{FF2B5EF4-FFF2-40B4-BE49-F238E27FC236}">
                <a16:creationId xmlns:a16="http://schemas.microsoft.com/office/drawing/2014/main" id="{E1302CA5-8845-01BA-0D6F-436ABDD10FF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4" descr="St. Louis City Auto Repair - Dobbs Tire &amp; Auto Centers">
            <a:extLst>
              <a:ext uri="{FF2B5EF4-FFF2-40B4-BE49-F238E27FC236}">
                <a16:creationId xmlns:a16="http://schemas.microsoft.com/office/drawing/2014/main" id="{3EC60259-72A3-540A-906E-4C72BD424D8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409AC08-FD17-1C1C-C4AB-01A558A6CC8B}"/>
              </a:ext>
            </a:extLst>
          </p:cNvPr>
          <p:cNvGrpSpPr/>
          <p:nvPr/>
        </p:nvGrpSpPr>
        <p:grpSpPr>
          <a:xfrm>
            <a:off x="6276279" y="6228871"/>
            <a:ext cx="5549199" cy="692858"/>
            <a:chOff x="6276279" y="6228871"/>
            <a:chExt cx="5549199" cy="69285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F5607385-DD9E-F52C-CFD1-87AED737AED0}"/>
                </a:ext>
              </a:extLst>
            </p:cNvPr>
            <p:cNvGrpSpPr/>
            <p:nvPr/>
          </p:nvGrpSpPr>
          <p:grpSpPr>
            <a:xfrm>
              <a:off x="7032381" y="6228871"/>
              <a:ext cx="4793097" cy="692858"/>
              <a:chOff x="7032381" y="6228871"/>
              <a:chExt cx="4793097" cy="692858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55BCCDB1-A30C-38A1-6427-2D9AD8F8F53C}"/>
                  </a:ext>
                </a:extLst>
              </p:cNvPr>
              <p:cNvGrpSpPr/>
              <p:nvPr/>
            </p:nvGrpSpPr>
            <p:grpSpPr>
              <a:xfrm>
                <a:off x="7032381" y="6228871"/>
                <a:ext cx="4793097" cy="692858"/>
                <a:chOff x="7032381" y="6228871"/>
                <a:chExt cx="4793097" cy="692858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D1798E79-DACE-3C2B-2B2D-606F654A679C}"/>
                    </a:ext>
                  </a:extLst>
                </p:cNvPr>
                <p:cNvGrpSpPr/>
                <p:nvPr/>
              </p:nvGrpSpPr>
              <p:grpSpPr>
                <a:xfrm>
                  <a:off x="7032381" y="6228871"/>
                  <a:ext cx="3693958" cy="692858"/>
                  <a:chOff x="3682888" y="2668587"/>
                  <a:chExt cx="5951281" cy="1170636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210A5A08-DE92-DD00-E3E7-141AC90BCA4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6393162" y="3171415"/>
                    <a:ext cx="1962150" cy="428625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16">
                    <a:extLst>
                      <a:ext uri="{FF2B5EF4-FFF2-40B4-BE49-F238E27FC236}">
                        <a16:creationId xmlns:a16="http://schemas.microsoft.com/office/drawing/2014/main" id="{32F8221F-A8D8-7E14-F735-33483BF8967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355312" y="2932232"/>
                    <a:ext cx="1278857" cy="906991"/>
                  </a:xfrm>
                  <a:prstGeom prst="rect">
                    <a:avLst/>
                  </a:prstGeom>
                </p:spPr>
              </p:pic>
              <p:pic>
                <p:nvPicPr>
                  <p:cNvPr id="29" name="Picture 4" descr="1065 The Arch">
                    <a:extLst>
                      <a:ext uri="{FF2B5EF4-FFF2-40B4-BE49-F238E27FC236}">
                        <a16:creationId xmlns:a16="http://schemas.microsoft.com/office/drawing/2014/main" id="{053E42CD-FE42-F6F9-342E-F9796052F4FE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682888" y="2668587"/>
                    <a:ext cx="1034270" cy="1005655"/>
                  </a:xfrm>
                  <a:prstGeom prst="rect">
                    <a:avLst/>
                  </a:prstGeom>
                  <a:noFill/>
                </p:spPr>
              </p:pic>
            </p:grpSp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6CC9526C-44A7-BD00-675A-87154EE6B73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682" t="29856" r="19452" b="30340"/>
                <a:stretch/>
              </p:blipFill>
              <p:spPr>
                <a:xfrm>
                  <a:off x="10726340" y="6495361"/>
                  <a:ext cx="1099138" cy="315920"/>
                </a:xfrm>
                <a:prstGeom prst="rect">
                  <a:avLst/>
                </a:prstGeom>
              </p:spPr>
            </p:pic>
          </p:grpSp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986AA288-3A48-DC48-4C06-9AF818E379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737444" y="6526477"/>
                <a:ext cx="914113" cy="258479"/>
              </a:xfrm>
              <a:prstGeom prst="rect">
                <a:avLst/>
              </a:prstGeom>
            </p:spPr>
          </p:pic>
        </p:grp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2795DE3-D8B1-DB8E-403E-FE3775063BF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6279" y="6384913"/>
              <a:ext cx="693010" cy="439170"/>
            </a:xfrm>
            <a:prstGeom prst="rect">
              <a:avLst/>
            </a:prstGeom>
          </p:spPr>
        </p:pic>
      </p:grpSp>
      <p:sp>
        <p:nvSpPr>
          <p:cNvPr id="9" name="AutoShape 2">
            <a:extLst>
              <a:ext uri="{FF2B5EF4-FFF2-40B4-BE49-F238E27FC236}">
                <a16:creationId xmlns:a16="http://schemas.microsoft.com/office/drawing/2014/main" id="{9813D4B6-FD42-9DE5-2309-D2497A36F44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0868ED7-47EC-A4D0-7750-DFA10710FD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9691" y="6288734"/>
            <a:ext cx="1529110" cy="51678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7E2D3B5-0F43-1E71-2920-DF577589667A}"/>
              </a:ext>
            </a:extLst>
          </p:cNvPr>
          <p:cNvSpPr txBox="1"/>
          <p:nvPr/>
        </p:nvSpPr>
        <p:spPr>
          <a:xfrm>
            <a:off x="1979587" y="6339376"/>
            <a:ext cx="42966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[((Lifestyle characteristics: Small business owner OR Lifestyle characteristics: Senior executive in your company (CEO, CFO, VP, etc.) OR Detailed occupation codes: Management OR Detailed occupation codes: Computer and Mathematical OR Occupation summary: White collar) AND Company purchasing decisions participated in past 12 months: Information technology (network/Internet))]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E932552-2B38-E379-F08D-A88705BC9F8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7149"/>
            <a:ext cx="12192000" cy="6509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8637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7B8351-F2D8-4329-8630-DCED9CD52E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Busey Bank logo">
            <a:extLst>
              <a:ext uri="{FF2B5EF4-FFF2-40B4-BE49-F238E27FC236}">
                <a16:creationId xmlns:a16="http://schemas.microsoft.com/office/drawing/2014/main" id="{99317A1C-0B24-218E-9028-6C47152DBFA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2" descr="Classic Aire Care">
            <a:extLst>
              <a:ext uri="{FF2B5EF4-FFF2-40B4-BE49-F238E27FC236}">
                <a16:creationId xmlns:a16="http://schemas.microsoft.com/office/drawing/2014/main" id="{C021D684-7D84-7C0A-DA2F-8460EFE9113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8" descr="Pointing Penguin, Point, Arctic, Excited PNG Transparent Image and Clipart  for Free Download">
            <a:extLst>
              <a:ext uri="{FF2B5EF4-FFF2-40B4-BE49-F238E27FC236}">
                <a16:creationId xmlns:a16="http://schemas.microsoft.com/office/drawing/2014/main" id="{3304E5B2-028B-3DD2-E640-5F85B0D480E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4" descr="St. Louis City Auto Repair - Dobbs Tire &amp; Auto Centers">
            <a:extLst>
              <a:ext uri="{FF2B5EF4-FFF2-40B4-BE49-F238E27FC236}">
                <a16:creationId xmlns:a16="http://schemas.microsoft.com/office/drawing/2014/main" id="{F8B7086D-3148-7F46-63B3-AD285C722F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1786794-74C9-CFFC-84BD-4B37034B39BC}"/>
              </a:ext>
            </a:extLst>
          </p:cNvPr>
          <p:cNvGrpSpPr/>
          <p:nvPr/>
        </p:nvGrpSpPr>
        <p:grpSpPr>
          <a:xfrm>
            <a:off x="6276279" y="6228871"/>
            <a:ext cx="5549199" cy="692858"/>
            <a:chOff x="6276279" y="6228871"/>
            <a:chExt cx="5549199" cy="69285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C48B3FFF-6F0F-A445-50E3-057756C77A3C}"/>
                </a:ext>
              </a:extLst>
            </p:cNvPr>
            <p:cNvGrpSpPr/>
            <p:nvPr/>
          </p:nvGrpSpPr>
          <p:grpSpPr>
            <a:xfrm>
              <a:off x="7032381" y="6228871"/>
              <a:ext cx="4793097" cy="692858"/>
              <a:chOff x="7032381" y="6228871"/>
              <a:chExt cx="4793097" cy="692858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D06FE4ED-C81E-FC2F-50D6-032CC880B7E1}"/>
                  </a:ext>
                </a:extLst>
              </p:cNvPr>
              <p:cNvGrpSpPr/>
              <p:nvPr/>
            </p:nvGrpSpPr>
            <p:grpSpPr>
              <a:xfrm>
                <a:off x="7032381" y="6228871"/>
                <a:ext cx="4793097" cy="692858"/>
                <a:chOff x="7032381" y="6228871"/>
                <a:chExt cx="4793097" cy="692858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8EC210A9-B319-28EF-84AB-789EEBB5D5BB}"/>
                    </a:ext>
                  </a:extLst>
                </p:cNvPr>
                <p:cNvGrpSpPr/>
                <p:nvPr/>
              </p:nvGrpSpPr>
              <p:grpSpPr>
                <a:xfrm>
                  <a:off x="7032381" y="6228871"/>
                  <a:ext cx="3693958" cy="692858"/>
                  <a:chOff x="3682888" y="2668587"/>
                  <a:chExt cx="5951281" cy="1170636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DD1E1E09-4516-F7DD-990E-18AB69832EC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6393162" y="3171415"/>
                    <a:ext cx="1962150" cy="428625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16">
                    <a:extLst>
                      <a:ext uri="{FF2B5EF4-FFF2-40B4-BE49-F238E27FC236}">
                        <a16:creationId xmlns:a16="http://schemas.microsoft.com/office/drawing/2014/main" id="{ACDB5850-7B17-32EB-7881-ADD6C781463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355312" y="2932232"/>
                    <a:ext cx="1278857" cy="906991"/>
                  </a:xfrm>
                  <a:prstGeom prst="rect">
                    <a:avLst/>
                  </a:prstGeom>
                </p:spPr>
              </p:pic>
              <p:pic>
                <p:nvPicPr>
                  <p:cNvPr id="29" name="Picture 4" descr="1065 The Arch">
                    <a:extLst>
                      <a:ext uri="{FF2B5EF4-FFF2-40B4-BE49-F238E27FC236}">
                        <a16:creationId xmlns:a16="http://schemas.microsoft.com/office/drawing/2014/main" id="{96A6B005-73F3-C84E-0E60-9130CB74640F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682888" y="2668587"/>
                    <a:ext cx="1034270" cy="1005655"/>
                  </a:xfrm>
                  <a:prstGeom prst="rect">
                    <a:avLst/>
                  </a:prstGeom>
                  <a:noFill/>
                </p:spPr>
              </p:pic>
            </p:grpSp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34742BFC-729E-B414-96AC-02FC2D9C9E8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682" t="29856" r="19452" b="30340"/>
                <a:stretch/>
              </p:blipFill>
              <p:spPr>
                <a:xfrm>
                  <a:off x="10726340" y="6495361"/>
                  <a:ext cx="1099138" cy="315920"/>
                </a:xfrm>
                <a:prstGeom prst="rect">
                  <a:avLst/>
                </a:prstGeom>
              </p:spPr>
            </p:pic>
          </p:grpSp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CE90902E-1238-53B7-7C9D-58AC52DDB9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737444" y="6526477"/>
                <a:ext cx="914113" cy="258479"/>
              </a:xfrm>
              <a:prstGeom prst="rect">
                <a:avLst/>
              </a:prstGeom>
            </p:spPr>
          </p:pic>
        </p:grp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3C80407-5DCA-23B1-2861-80AAA28FEC3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6279" y="6384913"/>
              <a:ext cx="693010" cy="439170"/>
            </a:xfrm>
            <a:prstGeom prst="rect">
              <a:avLst/>
            </a:prstGeom>
          </p:spPr>
        </p:pic>
      </p:grpSp>
      <p:sp>
        <p:nvSpPr>
          <p:cNvPr id="9" name="AutoShape 2">
            <a:extLst>
              <a:ext uri="{FF2B5EF4-FFF2-40B4-BE49-F238E27FC236}">
                <a16:creationId xmlns:a16="http://schemas.microsoft.com/office/drawing/2014/main" id="{DF5CA0A2-CF0F-8FE2-16A3-71717A71574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B792DAC-8124-37A4-1715-776EF8C1FAB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9691" y="6288734"/>
            <a:ext cx="1529110" cy="51678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43B77D7-2B10-1BBE-3D64-AD4AB60890F1}"/>
              </a:ext>
            </a:extLst>
          </p:cNvPr>
          <p:cNvSpPr txBox="1"/>
          <p:nvPr/>
        </p:nvSpPr>
        <p:spPr>
          <a:xfrm>
            <a:off x="1979587" y="6339376"/>
            <a:ext cx="42966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[((Lifestyle characteristics: Small business owner OR Lifestyle characteristics: Senior executive in your company (CEO, CFO, VP, etc.) OR Detailed occupation codes: Management OR Detailed occupation codes: Computer and Mathematical OR Occupation summary: White collar) AND Company purchasing decisions participated in past 12 months: Information technology (network/Internet))]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F624D27-CC7C-4D3C-9093-A9C22CC800F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08837"/>
            <a:ext cx="12192000" cy="622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1644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FC5B4F-F5F8-C918-6BEA-CDBA3F40E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Busey Bank logo">
            <a:extLst>
              <a:ext uri="{FF2B5EF4-FFF2-40B4-BE49-F238E27FC236}">
                <a16:creationId xmlns:a16="http://schemas.microsoft.com/office/drawing/2014/main" id="{5DC27975-857C-3483-A54D-708B87641E8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2" descr="Classic Aire Care">
            <a:extLst>
              <a:ext uri="{FF2B5EF4-FFF2-40B4-BE49-F238E27FC236}">
                <a16:creationId xmlns:a16="http://schemas.microsoft.com/office/drawing/2014/main" id="{62C64EEE-980C-7A57-C250-F8A068B9CE8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8" descr="Pointing Penguin, Point, Arctic, Excited PNG Transparent Image and Clipart  for Free Download">
            <a:extLst>
              <a:ext uri="{FF2B5EF4-FFF2-40B4-BE49-F238E27FC236}">
                <a16:creationId xmlns:a16="http://schemas.microsoft.com/office/drawing/2014/main" id="{7A563112-C252-2E8F-19BF-5365E8B28FE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4" descr="St. Louis City Auto Repair - Dobbs Tire &amp; Auto Centers">
            <a:extLst>
              <a:ext uri="{FF2B5EF4-FFF2-40B4-BE49-F238E27FC236}">
                <a16:creationId xmlns:a16="http://schemas.microsoft.com/office/drawing/2014/main" id="{B8CD481A-8FEB-44DE-9338-846370B9BA1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D3D5690-0DA9-46CD-0A45-5BF5C25F2142}"/>
              </a:ext>
            </a:extLst>
          </p:cNvPr>
          <p:cNvGrpSpPr/>
          <p:nvPr/>
        </p:nvGrpSpPr>
        <p:grpSpPr>
          <a:xfrm>
            <a:off x="6276279" y="6228871"/>
            <a:ext cx="5549199" cy="692858"/>
            <a:chOff x="6276279" y="6228871"/>
            <a:chExt cx="5549199" cy="69285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420B7B1A-28CB-E83D-CBF5-44BC09115A22}"/>
                </a:ext>
              </a:extLst>
            </p:cNvPr>
            <p:cNvGrpSpPr/>
            <p:nvPr/>
          </p:nvGrpSpPr>
          <p:grpSpPr>
            <a:xfrm>
              <a:off x="7032381" y="6228871"/>
              <a:ext cx="4793097" cy="692858"/>
              <a:chOff x="7032381" y="6228871"/>
              <a:chExt cx="4793097" cy="692858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67376956-4837-6F29-00F4-2E9C5DA96412}"/>
                  </a:ext>
                </a:extLst>
              </p:cNvPr>
              <p:cNvGrpSpPr/>
              <p:nvPr/>
            </p:nvGrpSpPr>
            <p:grpSpPr>
              <a:xfrm>
                <a:off x="7032381" y="6228871"/>
                <a:ext cx="4793097" cy="692858"/>
                <a:chOff x="7032381" y="6228871"/>
                <a:chExt cx="4793097" cy="692858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F596CCFB-4912-9659-446D-906118BE06AE}"/>
                    </a:ext>
                  </a:extLst>
                </p:cNvPr>
                <p:cNvGrpSpPr/>
                <p:nvPr/>
              </p:nvGrpSpPr>
              <p:grpSpPr>
                <a:xfrm>
                  <a:off x="7032381" y="6228871"/>
                  <a:ext cx="3693958" cy="692858"/>
                  <a:chOff x="3682888" y="2668587"/>
                  <a:chExt cx="5951281" cy="1170636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B16C1C83-2E67-87DD-B63E-8310504BDEA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6393162" y="3171415"/>
                    <a:ext cx="1962150" cy="428625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16">
                    <a:extLst>
                      <a:ext uri="{FF2B5EF4-FFF2-40B4-BE49-F238E27FC236}">
                        <a16:creationId xmlns:a16="http://schemas.microsoft.com/office/drawing/2014/main" id="{93F76A4C-B139-E5AF-0ACE-C73DA3C78F2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355312" y="2932232"/>
                    <a:ext cx="1278857" cy="906991"/>
                  </a:xfrm>
                  <a:prstGeom prst="rect">
                    <a:avLst/>
                  </a:prstGeom>
                </p:spPr>
              </p:pic>
              <p:pic>
                <p:nvPicPr>
                  <p:cNvPr id="29" name="Picture 4" descr="1065 The Arch">
                    <a:extLst>
                      <a:ext uri="{FF2B5EF4-FFF2-40B4-BE49-F238E27FC236}">
                        <a16:creationId xmlns:a16="http://schemas.microsoft.com/office/drawing/2014/main" id="{382C380A-7266-7B07-AE7D-CF261D1D2224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682888" y="2668587"/>
                    <a:ext cx="1034270" cy="1005655"/>
                  </a:xfrm>
                  <a:prstGeom prst="rect">
                    <a:avLst/>
                  </a:prstGeom>
                  <a:noFill/>
                </p:spPr>
              </p:pic>
            </p:grpSp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66FBD40B-81C1-2454-BB38-2566EBD627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682" t="29856" r="19452" b="30340"/>
                <a:stretch/>
              </p:blipFill>
              <p:spPr>
                <a:xfrm>
                  <a:off x="10726340" y="6495361"/>
                  <a:ext cx="1099138" cy="315920"/>
                </a:xfrm>
                <a:prstGeom prst="rect">
                  <a:avLst/>
                </a:prstGeom>
              </p:spPr>
            </p:pic>
          </p:grpSp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E5577AA3-1AF4-9717-7770-0C3440400E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737444" y="6526477"/>
                <a:ext cx="914113" cy="258479"/>
              </a:xfrm>
              <a:prstGeom prst="rect">
                <a:avLst/>
              </a:prstGeom>
            </p:spPr>
          </p:pic>
        </p:grp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AA3ECF4-E5E2-F80C-6D91-CB6C73B7D8E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6279" y="6384913"/>
              <a:ext cx="693010" cy="439170"/>
            </a:xfrm>
            <a:prstGeom prst="rect">
              <a:avLst/>
            </a:prstGeom>
          </p:spPr>
        </p:pic>
      </p:grpSp>
      <p:sp>
        <p:nvSpPr>
          <p:cNvPr id="9" name="AutoShape 2">
            <a:extLst>
              <a:ext uri="{FF2B5EF4-FFF2-40B4-BE49-F238E27FC236}">
                <a16:creationId xmlns:a16="http://schemas.microsoft.com/office/drawing/2014/main" id="{73A4D4F4-2487-7789-C213-2F361087EFD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74726E7-BC2B-399D-AE84-A6345FD8C4C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9691" y="6288734"/>
            <a:ext cx="1529110" cy="51678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C227D1A-B8E6-E2B3-6259-5466ECE1D86F}"/>
              </a:ext>
            </a:extLst>
          </p:cNvPr>
          <p:cNvSpPr txBox="1"/>
          <p:nvPr/>
        </p:nvSpPr>
        <p:spPr>
          <a:xfrm>
            <a:off x="1979587" y="6339376"/>
            <a:ext cx="42966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[((Lifestyle characteristics: Small business owner OR Lifestyle characteristics: Senior executive in your company (CEO, CFO, VP, etc.) OR Detailed occupation codes: Management OR Detailed occupation codes: Computer and Mathematical OR Occupation summary: White collar) AND Company purchasing decisions participated in past 12 months: Information technology (network/Internet))]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7E7CE89-9D9D-6977-C132-50E16CDD0AD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94" y="0"/>
            <a:ext cx="113012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4700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F2E505-A3C8-1C81-60F0-2192485D1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Busey Bank logo">
            <a:extLst>
              <a:ext uri="{FF2B5EF4-FFF2-40B4-BE49-F238E27FC236}">
                <a16:creationId xmlns:a16="http://schemas.microsoft.com/office/drawing/2014/main" id="{0EDDEDEA-AF8A-C85B-2542-B07347638EB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2" descr="Classic Aire Care">
            <a:extLst>
              <a:ext uri="{FF2B5EF4-FFF2-40B4-BE49-F238E27FC236}">
                <a16:creationId xmlns:a16="http://schemas.microsoft.com/office/drawing/2014/main" id="{5BAC4543-050F-CE7D-3114-013EF5505B2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8" descr="Pointing Penguin, Point, Arctic, Excited PNG Transparent Image and Clipart  for Free Download">
            <a:extLst>
              <a:ext uri="{FF2B5EF4-FFF2-40B4-BE49-F238E27FC236}">
                <a16:creationId xmlns:a16="http://schemas.microsoft.com/office/drawing/2014/main" id="{FF454493-F0B5-6324-1BCE-57EB65165FE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4" descr="St. Louis City Auto Repair - Dobbs Tire &amp; Auto Centers">
            <a:extLst>
              <a:ext uri="{FF2B5EF4-FFF2-40B4-BE49-F238E27FC236}">
                <a16:creationId xmlns:a16="http://schemas.microsoft.com/office/drawing/2014/main" id="{9E3E27DA-EC1F-419A-5A68-E613F6618D7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55AC880-FAB7-AE2B-4296-368F1DE1B6B9}"/>
              </a:ext>
            </a:extLst>
          </p:cNvPr>
          <p:cNvGrpSpPr/>
          <p:nvPr/>
        </p:nvGrpSpPr>
        <p:grpSpPr>
          <a:xfrm>
            <a:off x="6276279" y="6228871"/>
            <a:ext cx="5549199" cy="692858"/>
            <a:chOff x="6276279" y="6228871"/>
            <a:chExt cx="5549199" cy="69285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A246E732-0E67-B187-EADC-59F7D67FFD0D}"/>
                </a:ext>
              </a:extLst>
            </p:cNvPr>
            <p:cNvGrpSpPr/>
            <p:nvPr/>
          </p:nvGrpSpPr>
          <p:grpSpPr>
            <a:xfrm>
              <a:off x="7032381" y="6228871"/>
              <a:ext cx="4793097" cy="692858"/>
              <a:chOff x="7032381" y="6228871"/>
              <a:chExt cx="4793097" cy="692858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9875E9E4-3883-3AAE-4FDB-42759FFEC6A9}"/>
                  </a:ext>
                </a:extLst>
              </p:cNvPr>
              <p:cNvGrpSpPr/>
              <p:nvPr/>
            </p:nvGrpSpPr>
            <p:grpSpPr>
              <a:xfrm>
                <a:off x="7032381" y="6228871"/>
                <a:ext cx="4793097" cy="692858"/>
                <a:chOff x="7032381" y="6228871"/>
                <a:chExt cx="4793097" cy="692858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3EF774F2-ACEF-1F5E-6C51-3A4742F75E04}"/>
                    </a:ext>
                  </a:extLst>
                </p:cNvPr>
                <p:cNvGrpSpPr/>
                <p:nvPr/>
              </p:nvGrpSpPr>
              <p:grpSpPr>
                <a:xfrm>
                  <a:off x="7032381" y="6228871"/>
                  <a:ext cx="3693958" cy="692858"/>
                  <a:chOff x="3682888" y="2668587"/>
                  <a:chExt cx="5951281" cy="1170636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65DB0F62-9832-F69E-6A86-6D9B379F0D5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6393162" y="3171415"/>
                    <a:ext cx="1962150" cy="428625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16">
                    <a:extLst>
                      <a:ext uri="{FF2B5EF4-FFF2-40B4-BE49-F238E27FC236}">
                        <a16:creationId xmlns:a16="http://schemas.microsoft.com/office/drawing/2014/main" id="{9E7A0826-87CD-6E13-7B47-AAF19AD037E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355312" y="2932232"/>
                    <a:ext cx="1278857" cy="906991"/>
                  </a:xfrm>
                  <a:prstGeom prst="rect">
                    <a:avLst/>
                  </a:prstGeom>
                </p:spPr>
              </p:pic>
              <p:pic>
                <p:nvPicPr>
                  <p:cNvPr id="29" name="Picture 4" descr="1065 The Arch">
                    <a:extLst>
                      <a:ext uri="{FF2B5EF4-FFF2-40B4-BE49-F238E27FC236}">
                        <a16:creationId xmlns:a16="http://schemas.microsoft.com/office/drawing/2014/main" id="{626C16FB-E17C-EA00-D702-AC3E85775FB2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682888" y="2668587"/>
                    <a:ext cx="1034270" cy="1005655"/>
                  </a:xfrm>
                  <a:prstGeom prst="rect">
                    <a:avLst/>
                  </a:prstGeom>
                  <a:noFill/>
                </p:spPr>
              </p:pic>
            </p:grpSp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8D527A10-0A0C-FFE7-FE3B-43EF7523C0A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682" t="29856" r="19452" b="30340"/>
                <a:stretch/>
              </p:blipFill>
              <p:spPr>
                <a:xfrm>
                  <a:off x="10726340" y="6495361"/>
                  <a:ext cx="1099138" cy="315920"/>
                </a:xfrm>
                <a:prstGeom prst="rect">
                  <a:avLst/>
                </a:prstGeom>
              </p:spPr>
            </p:pic>
          </p:grpSp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7195E168-EAEB-7BA5-2F08-6EECB35516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737444" y="6526477"/>
                <a:ext cx="914113" cy="258479"/>
              </a:xfrm>
              <a:prstGeom prst="rect">
                <a:avLst/>
              </a:prstGeom>
            </p:spPr>
          </p:pic>
        </p:grp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9570E4B-F7C4-2455-1C43-01A94534002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6279" y="6384913"/>
              <a:ext cx="693010" cy="439170"/>
            </a:xfrm>
            <a:prstGeom prst="rect">
              <a:avLst/>
            </a:prstGeom>
          </p:spPr>
        </p:pic>
      </p:grpSp>
      <p:sp>
        <p:nvSpPr>
          <p:cNvPr id="9" name="AutoShape 2">
            <a:extLst>
              <a:ext uri="{FF2B5EF4-FFF2-40B4-BE49-F238E27FC236}">
                <a16:creationId xmlns:a16="http://schemas.microsoft.com/office/drawing/2014/main" id="{857A0D60-73F5-7DCC-E27D-B3CE440922A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1FFEA53-8A0C-D385-6C27-A4BB1340E9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9691" y="6288734"/>
            <a:ext cx="1529110" cy="51678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95AA898-04F9-23F6-22E2-F13C5CA50695}"/>
              </a:ext>
            </a:extLst>
          </p:cNvPr>
          <p:cNvSpPr txBox="1"/>
          <p:nvPr/>
        </p:nvSpPr>
        <p:spPr>
          <a:xfrm>
            <a:off x="1979587" y="6339376"/>
            <a:ext cx="42966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[((Lifestyle characteristics: Small business owner OR Lifestyle characteristics: Senior executive in your company (CEO, CFO, VP, etc.) OR Detailed occupation codes: Management OR Detailed occupation codes: Computer and Mathematical OR Occupation summary: White collar) AND Company purchasing decisions participated in past 12 months: Information technology (network/Internet))]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169C87E-16A4-2D05-3B8E-F8662CE81E6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89509"/>
            <a:ext cx="12192000" cy="608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6516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A30262-6004-76D0-8502-F5A98A4EBC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48831E6-506F-3F7D-8B28-9AA64B1C1A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37"/>
            <a:ext cx="12192000" cy="6203486"/>
          </a:xfrm>
          <a:prstGeom prst="rect">
            <a:avLst/>
          </a:prstGeom>
        </p:spPr>
      </p:pic>
      <p:sp>
        <p:nvSpPr>
          <p:cNvPr id="6" name="AutoShape 2" descr="Busey Bank logo">
            <a:extLst>
              <a:ext uri="{FF2B5EF4-FFF2-40B4-BE49-F238E27FC236}">
                <a16:creationId xmlns:a16="http://schemas.microsoft.com/office/drawing/2014/main" id="{686FCDEE-7CB8-8014-8983-C62DC013935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2" descr="Classic Aire Care">
            <a:extLst>
              <a:ext uri="{FF2B5EF4-FFF2-40B4-BE49-F238E27FC236}">
                <a16:creationId xmlns:a16="http://schemas.microsoft.com/office/drawing/2014/main" id="{63B4FDEC-1A04-805D-3F01-96E0D536C79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8" descr="Pointing Penguin, Point, Arctic, Excited PNG Transparent Image and Clipart  for Free Download">
            <a:extLst>
              <a:ext uri="{FF2B5EF4-FFF2-40B4-BE49-F238E27FC236}">
                <a16:creationId xmlns:a16="http://schemas.microsoft.com/office/drawing/2014/main" id="{CCA9B1B3-8EF5-9BD9-B60C-736283B5691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4" descr="St. Louis City Auto Repair - Dobbs Tire &amp; Auto Centers">
            <a:extLst>
              <a:ext uri="{FF2B5EF4-FFF2-40B4-BE49-F238E27FC236}">
                <a16:creationId xmlns:a16="http://schemas.microsoft.com/office/drawing/2014/main" id="{33768E29-3566-24D5-B26E-E99A3BA604C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A8C9660-4EE2-10AE-B0EF-2120737E1C86}"/>
              </a:ext>
            </a:extLst>
          </p:cNvPr>
          <p:cNvGrpSpPr/>
          <p:nvPr/>
        </p:nvGrpSpPr>
        <p:grpSpPr>
          <a:xfrm>
            <a:off x="6276279" y="6228871"/>
            <a:ext cx="5549199" cy="692858"/>
            <a:chOff x="6276279" y="6228871"/>
            <a:chExt cx="5549199" cy="69285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BDEC2C50-0C0D-57AE-4480-50ED4D417054}"/>
                </a:ext>
              </a:extLst>
            </p:cNvPr>
            <p:cNvGrpSpPr/>
            <p:nvPr/>
          </p:nvGrpSpPr>
          <p:grpSpPr>
            <a:xfrm>
              <a:off x="7032381" y="6228871"/>
              <a:ext cx="4793097" cy="692858"/>
              <a:chOff x="7032381" y="6228871"/>
              <a:chExt cx="4793097" cy="692858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6B9AFF74-DD56-8ACD-26CC-435CBF6D8A14}"/>
                  </a:ext>
                </a:extLst>
              </p:cNvPr>
              <p:cNvGrpSpPr/>
              <p:nvPr/>
            </p:nvGrpSpPr>
            <p:grpSpPr>
              <a:xfrm>
                <a:off x="7032381" y="6228871"/>
                <a:ext cx="4793097" cy="692858"/>
                <a:chOff x="7032381" y="6228871"/>
                <a:chExt cx="4793097" cy="692858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DAC2FC81-DC83-335D-24A4-FDAA990C9966}"/>
                    </a:ext>
                  </a:extLst>
                </p:cNvPr>
                <p:cNvGrpSpPr/>
                <p:nvPr/>
              </p:nvGrpSpPr>
              <p:grpSpPr>
                <a:xfrm>
                  <a:off x="7032381" y="6228871"/>
                  <a:ext cx="3693958" cy="692858"/>
                  <a:chOff x="3682888" y="2668587"/>
                  <a:chExt cx="5951281" cy="1170636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268D21B4-7594-EB20-25E6-F5A88654E22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6393162" y="3171415"/>
                    <a:ext cx="1962150" cy="428625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16">
                    <a:extLst>
                      <a:ext uri="{FF2B5EF4-FFF2-40B4-BE49-F238E27FC236}">
                        <a16:creationId xmlns:a16="http://schemas.microsoft.com/office/drawing/2014/main" id="{12EA21E4-CC0D-0AA0-3FFC-C1EC5E0DBE7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355312" y="2932232"/>
                    <a:ext cx="1278857" cy="906991"/>
                  </a:xfrm>
                  <a:prstGeom prst="rect">
                    <a:avLst/>
                  </a:prstGeom>
                </p:spPr>
              </p:pic>
              <p:pic>
                <p:nvPicPr>
                  <p:cNvPr id="29" name="Picture 4" descr="1065 The Arch">
                    <a:extLst>
                      <a:ext uri="{FF2B5EF4-FFF2-40B4-BE49-F238E27FC236}">
                        <a16:creationId xmlns:a16="http://schemas.microsoft.com/office/drawing/2014/main" id="{E9895762-2DF7-5562-FB08-854790D8E5AD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682888" y="2668587"/>
                    <a:ext cx="1034270" cy="1005655"/>
                  </a:xfrm>
                  <a:prstGeom prst="rect">
                    <a:avLst/>
                  </a:prstGeom>
                  <a:noFill/>
                </p:spPr>
              </p:pic>
            </p:grpSp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B789013F-298C-2EFE-E82D-4BA93EE936D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682" t="29856" r="19452" b="30340"/>
                <a:stretch/>
              </p:blipFill>
              <p:spPr>
                <a:xfrm>
                  <a:off x="10726340" y="6495361"/>
                  <a:ext cx="1099138" cy="315920"/>
                </a:xfrm>
                <a:prstGeom prst="rect">
                  <a:avLst/>
                </a:prstGeom>
              </p:spPr>
            </p:pic>
          </p:grpSp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A28EDFC0-C12F-2E56-414F-0DE131AB0A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737444" y="6526477"/>
                <a:ext cx="914113" cy="258479"/>
              </a:xfrm>
              <a:prstGeom prst="rect">
                <a:avLst/>
              </a:prstGeom>
            </p:spPr>
          </p:pic>
        </p:grp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22E20F7-D2D1-AF47-64B4-33FBB4CB8A0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6279" y="6384913"/>
              <a:ext cx="693010" cy="439170"/>
            </a:xfrm>
            <a:prstGeom prst="rect">
              <a:avLst/>
            </a:prstGeom>
          </p:spPr>
        </p:pic>
      </p:grpSp>
      <p:sp>
        <p:nvSpPr>
          <p:cNvPr id="9" name="AutoShape 2">
            <a:extLst>
              <a:ext uri="{FF2B5EF4-FFF2-40B4-BE49-F238E27FC236}">
                <a16:creationId xmlns:a16="http://schemas.microsoft.com/office/drawing/2014/main" id="{11CCEAEC-C754-2BC3-F1A1-C6611A411F2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0381B5E-C478-9F13-2254-F407547D53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9691" y="6288734"/>
            <a:ext cx="1529110" cy="51678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2B7AAC6-776A-F5BD-52B2-EDC850F0B4C1}"/>
              </a:ext>
            </a:extLst>
          </p:cNvPr>
          <p:cNvSpPr txBox="1"/>
          <p:nvPr/>
        </p:nvSpPr>
        <p:spPr>
          <a:xfrm>
            <a:off x="1979587" y="6339376"/>
            <a:ext cx="42966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[((Lifestyle characteristics: Small business owner OR Lifestyle characteristics: Senior executive in your company (CEO, CFO, VP, etc.) OR Detailed occupation codes: Management OR Detailed occupation codes: Computer and Mathematical OR Occupation summary: White collar) AND Company purchasing decisions participated in past 12 months: Information technology (network/Internet))]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D8A1E9F-14AA-9B1F-7AB5-41DE5D5D492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81426" y="1750249"/>
            <a:ext cx="1147314" cy="55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8803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CC796B-2F6A-824B-059A-333875250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3A9A3551-E6DB-B0A6-B28A-35BCC6F858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8"/>
            <a:ext cx="12192000" cy="6203351"/>
          </a:xfrm>
          <a:prstGeom prst="rect">
            <a:avLst/>
          </a:prstGeom>
        </p:spPr>
      </p:pic>
      <p:sp>
        <p:nvSpPr>
          <p:cNvPr id="6" name="AutoShape 2" descr="Busey Bank logo">
            <a:extLst>
              <a:ext uri="{FF2B5EF4-FFF2-40B4-BE49-F238E27FC236}">
                <a16:creationId xmlns:a16="http://schemas.microsoft.com/office/drawing/2014/main" id="{B969410D-8A4F-2E7B-CBDA-84DC1789D4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2" descr="Classic Aire Care">
            <a:extLst>
              <a:ext uri="{FF2B5EF4-FFF2-40B4-BE49-F238E27FC236}">
                <a16:creationId xmlns:a16="http://schemas.microsoft.com/office/drawing/2014/main" id="{4F7EB32D-589A-DFB2-61D0-4279069695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8" descr="Pointing Penguin, Point, Arctic, Excited PNG Transparent Image and Clipart  for Free Download">
            <a:extLst>
              <a:ext uri="{FF2B5EF4-FFF2-40B4-BE49-F238E27FC236}">
                <a16:creationId xmlns:a16="http://schemas.microsoft.com/office/drawing/2014/main" id="{4EDA3AB3-2E63-CD71-5E4E-685B0C548AC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4" descr="St. Louis City Auto Repair - Dobbs Tire &amp; Auto Centers">
            <a:extLst>
              <a:ext uri="{FF2B5EF4-FFF2-40B4-BE49-F238E27FC236}">
                <a16:creationId xmlns:a16="http://schemas.microsoft.com/office/drawing/2014/main" id="{2CC5B7CB-C300-8512-8C73-06AC8CA362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9107F99-B0E7-057D-CE66-3DA94A53CBA4}"/>
              </a:ext>
            </a:extLst>
          </p:cNvPr>
          <p:cNvGrpSpPr/>
          <p:nvPr/>
        </p:nvGrpSpPr>
        <p:grpSpPr>
          <a:xfrm>
            <a:off x="6276279" y="6228871"/>
            <a:ext cx="5549199" cy="692858"/>
            <a:chOff x="6276279" y="6228871"/>
            <a:chExt cx="5549199" cy="69285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0E1806C3-E99A-C9B0-13D5-9D976D25E66E}"/>
                </a:ext>
              </a:extLst>
            </p:cNvPr>
            <p:cNvGrpSpPr/>
            <p:nvPr/>
          </p:nvGrpSpPr>
          <p:grpSpPr>
            <a:xfrm>
              <a:off x="7032381" y="6228871"/>
              <a:ext cx="4793097" cy="692858"/>
              <a:chOff x="7032381" y="6228871"/>
              <a:chExt cx="4793097" cy="692858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2841D4B1-9547-8B48-90BB-DC2F65C90588}"/>
                  </a:ext>
                </a:extLst>
              </p:cNvPr>
              <p:cNvGrpSpPr/>
              <p:nvPr/>
            </p:nvGrpSpPr>
            <p:grpSpPr>
              <a:xfrm>
                <a:off x="7032381" y="6228871"/>
                <a:ext cx="4793097" cy="692858"/>
                <a:chOff x="7032381" y="6228871"/>
                <a:chExt cx="4793097" cy="692858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4152231F-B3BF-61B1-F182-79CBCA7499B6}"/>
                    </a:ext>
                  </a:extLst>
                </p:cNvPr>
                <p:cNvGrpSpPr/>
                <p:nvPr/>
              </p:nvGrpSpPr>
              <p:grpSpPr>
                <a:xfrm>
                  <a:off x="7032381" y="6228871"/>
                  <a:ext cx="3693958" cy="692858"/>
                  <a:chOff x="3682888" y="2668587"/>
                  <a:chExt cx="5951281" cy="1170636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3365457B-B37D-7DAC-C947-A070D1DEA52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6393162" y="3171415"/>
                    <a:ext cx="1962150" cy="428625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16">
                    <a:extLst>
                      <a:ext uri="{FF2B5EF4-FFF2-40B4-BE49-F238E27FC236}">
                        <a16:creationId xmlns:a16="http://schemas.microsoft.com/office/drawing/2014/main" id="{40934D8E-DE5C-CCAF-5CE4-A5A7987DAC5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355312" y="2932232"/>
                    <a:ext cx="1278857" cy="906991"/>
                  </a:xfrm>
                  <a:prstGeom prst="rect">
                    <a:avLst/>
                  </a:prstGeom>
                </p:spPr>
              </p:pic>
              <p:pic>
                <p:nvPicPr>
                  <p:cNvPr id="29" name="Picture 4" descr="1065 The Arch">
                    <a:extLst>
                      <a:ext uri="{FF2B5EF4-FFF2-40B4-BE49-F238E27FC236}">
                        <a16:creationId xmlns:a16="http://schemas.microsoft.com/office/drawing/2014/main" id="{44FCC550-1887-E572-2647-6810F0F42494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682888" y="2668587"/>
                    <a:ext cx="1034270" cy="1005655"/>
                  </a:xfrm>
                  <a:prstGeom prst="rect">
                    <a:avLst/>
                  </a:prstGeom>
                  <a:noFill/>
                </p:spPr>
              </p:pic>
            </p:grpSp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53D43036-67F6-8641-670B-E0AEC614BFD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682" t="29856" r="19452" b="30340"/>
                <a:stretch/>
              </p:blipFill>
              <p:spPr>
                <a:xfrm>
                  <a:off x="10726340" y="6495361"/>
                  <a:ext cx="1099138" cy="315920"/>
                </a:xfrm>
                <a:prstGeom prst="rect">
                  <a:avLst/>
                </a:prstGeom>
              </p:spPr>
            </p:pic>
          </p:grpSp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95727DB4-F38A-E951-7678-6EE21E370F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737444" y="6526477"/>
                <a:ext cx="914113" cy="258479"/>
              </a:xfrm>
              <a:prstGeom prst="rect">
                <a:avLst/>
              </a:prstGeom>
            </p:spPr>
          </p:pic>
        </p:grp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A683BCD-BD99-1DA4-EB6E-E5159EBC302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6279" y="6384913"/>
              <a:ext cx="693010" cy="439170"/>
            </a:xfrm>
            <a:prstGeom prst="rect">
              <a:avLst/>
            </a:prstGeom>
          </p:spPr>
        </p:pic>
      </p:grpSp>
      <p:sp>
        <p:nvSpPr>
          <p:cNvPr id="9" name="AutoShape 2">
            <a:extLst>
              <a:ext uri="{FF2B5EF4-FFF2-40B4-BE49-F238E27FC236}">
                <a16:creationId xmlns:a16="http://schemas.microsoft.com/office/drawing/2014/main" id="{BA4FF7F8-1970-75A0-A2C5-AA8FCEBA7A0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75EE090-A4C6-1285-EF75-96C62D990AC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9691" y="6288734"/>
            <a:ext cx="1529110" cy="51678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4983201-E082-BD40-5BF6-AB4103A8716F}"/>
              </a:ext>
            </a:extLst>
          </p:cNvPr>
          <p:cNvSpPr txBox="1"/>
          <p:nvPr/>
        </p:nvSpPr>
        <p:spPr>
          <a:xfrm>
            <a:off x="1979587" y="6339376"/>
            <a:ext cx="42966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[((Lifestyle characteristics: Small business owner OR Lifestyle characteristics: Senior executive in your company (CEO, CFO, VP, etc.) OR Detailed occupation codes: Management OR Detailed occupation codes: Computer and Mathematical OR Occupation summary: White collar) AND Company purchasing decisions participated in past 12 months: Information technology (network/Internet))]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B26FE08-C37E-F3CB-A22D-E41D00B8702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81426" y="1750249"/>
            <a:ext cx="1147314" cy="55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6979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18DF46-460D-CA7B-1C11-8D1F23E79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Busey Bank logo">
            <a:extLst>
              <a:ext uri="{FF2B5EF4-FFF2-40B4-BE49-F238E27FC236}">
                <a16:creationId xmlns:a16="http://schemas.microsoft.com/office/drawing/2014/main" id="{8B1F93F2-A512-D99F-1E33-11EF3CCBCF6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2" descr="Classic Aire Care">
            <a:extLst>
              <a:ext uri="{FF2B5EF4-FFF2-40B4-BE49-F238E27FC236}">
                <a16:creationId xmlns:a16="http://schemas.microsoft.com/office/drawing/2014/main" id="{895287C1-EE18-A5B6-6103-313B527918E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8" descr="Pointing Penguin, Point, Arctic, Excited PNG Transparent Image and Clipart  for Free Download">
            <a:extLst>
              <a:ext uri="{FF2B5EF4-FFF2-40B4-BE49-F238E27FC236}">
                <a16:creationId xmlns:a16="http://schemas.microsoft.com/office/drawing/2014/main" id="{C73DF4A3-86CC-42A0-5EBB-7D1B74DC486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4" descr="St. Louis City Auto Repair - Dobbs Tire &amp; Auto Centers">
            <a:extLst>
              <a:ext uri="{FF2B5EF4-FFF2-40B4-BE49-F238E27FC236}">
                <a16:creationId xmlns:a16="http://schemas.microsoft.com/office/drawing/2014/main" id="{3172CD03-3372-C0B5-FF24-9B5CCE5DB46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8758652-03CB-47EC-18CE-355BA5F296A1}"/>
              </a:ext>
            </a:extLst>
          </p:cNvPr>
          <p:cNvGrpSpPr/>
          <p:nvPr/>
        </p:nvGrpSpPr>
        <p:grpSpPr>
          <a:xfrm>
            <a:off x="6276279" y="6228871"/>
            <a:ext cx="5549199" cy="692858"/>
            <a:chOff x="6276279" y="6228871"/>
            <a:chExt cx="5549199" cy="69285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45B3FC4C-2BEE-71FE-0D53-77A9EAC1D6C7}"/>
                </a:ext>
              </a:extLst>
            </p:cNvPr>
            <p:cNvGrpSpPr/>
            <p:nvPr/>
          </p:nvGrpSpPr>
          <p:grpSpPr>
            <a:xfrm>
              <a:off x="7032381" y="6228871"/>
              <a:ext cx="4793097" cy="692858"/>
              <a:chOff x="7032381" y="6228871"/>
              <a:chExt cx="4793097" cy="692858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A8610B33-EF7E-E91D-C828-01FD80641FF0}"/>
                  </a:ext>
                </a:extLst>
              </p:cNvPr>
              <p:cNvGrpSpPr/>
              <p:nvPr/>
            </p:nvGrpSpPr>
            <p:grpSpPr>
              <a:xfrm>
                <a:off x="7032381" y="6228871"/>
                <a:ext cx="4793097" cy="692858"/>
                <a:chOff x="7032381" y="6228871"/>
                <a:chExt cx="4793097" cy="692858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C5549A88-C8F4-96E5-F1F7-81065BA425A6}"/>
                    </a:ext>
                  </a:extLst>
                </p:cNvPr>
                <p:cNvGrpSpPr/>
                <p:nvPr/>
              </p:nvGrpSpPr>
              <p:grpSpPr>
                <a:xfrm>
                  <a:off x="7032381" y="6228871"/>
                  <a:ext cx="3693958" cy="692858"/>
                  <a:chOff x="3682888" y="2668587"/>
                  <a:chExt cx="5951281" cy="1170636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86269ED3-72B3-1B6F-012F-5DECDF061C2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6393162" y="3171415"/>
                    <a:ext cx="1962150" cy="428625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16">
                    <a:extLst>
                      <a:ext uri="{FF2B5EF4-FFF2-40B4-BE49-F238E27FC236}">
                        <a16:creationId xmlns:a16="http://schemas.microsoft.com/office/drawing/2014/main" id="{AE165DF8-5C24-ADFA-4C2A-C817AC2FCCE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355312" y="2932232"/>
                    <a:ext cx="1278857" cy="906991"/>
                  </a:xfrm>
                  <a:prstGeom prst="rect">
                    <a:avLst/>
                  </a:prstGeom>
                </p:spPr>
              </p:pic>
              <p:pic>
                <p:nvPicPr>
                  <p:cNvPr id="29" name="Picture 4" descr="1065 The Arch">
                    <a:extLst>
                      <a:ext uri="{FF2B5EF4-FFF2-40B4-BE49-F238E27FC236}">
                        <a16:creationId xmlns:a16="http://schemas.microsoft.com/office/drawing/2014/main" id="{D91E7078-E54B-9398-7583-1319E34BBE2E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682888" y="2668587"/>
                    <a:ext cx="1034270" cy="1005655"/>
                  </a:xfrm>
                  <a:prstGeom prst="rect">
                    <a:avLst/>
                  </a:prstGeom>
                  <a:noFill/>
                </p:spPr>
              </p:pic>
            </p:grpSp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5AA6E763-2DCE-A4CC-9842-D6BB69BAFA3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682" t="29856" r="19452" b="30340"/>
                <a:stretch/>
              </p:blipFill>
              <p:spPr>
                <a:xfrm>
                  <a:off x="10726340" y="6495361"/>
                  <a:ext cx="1099138" cy="315920"/>
                </a:xfrm>
                <a:prstGeom prst="rect">
                  <a:avLst/>
                </a:prstGeom>
              </p:spPr>
            </p:pic>
          </p:grpSp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026EB693-4F08-E233-FD8A-BC5BE9F5F4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737444" y="6526477"/>
                <a:ext cx="914113" cy="258479"/>
              </a:xfrm>
              <a:prstGeom prst="rect">
                <a:avLst/>
              </a:prstGeom>
            </p:spPr>
          </p:pic>
        </p:grp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36EB4B5-1D80-1B01-1BE3-B2104C29DE0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6279" y="6384913"/>
              <a:ext cx="693010" cy="439170"/>
            </a:xfrm>
            <a:prstGeom prst="rect">
              <a:avLst/>
            </a:prstGeom>
          </p:spPr>
        </p:pic>
      </p:grpSp>
      <p:sp>
        <p:nvSpPr>
          <p:cNvPr id="9" name="AutoShape 2">
            <a:extLst>
              <a:ext uri="{FF2B5EF4-FFF2-40B4-BE49-F238E27FC236}">
                <a16:creationId xmlns:a16="http://schemas.microsoft.com/office/drawing/2014/main" id="{9C6C889A-CC8F-EE88-BF57-6CF376E789B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316B8DF-1A67-EDE0-5070-BFD163C63C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9691" y="6288734"/>
            <a:ext cx="1529110" cy="51678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870AFD5-D8D4-3AEE-4D5D-84846A9AA86B}"/>
              </a:ext>
            </a:extLst>
          </p:cNvPr>
          <p:cNvSpPr txBox="1"/>
          <p:nvPr/>
        </p:nvSpPr>
        <p:spPr>
          <a:xfrm>
            <a:off x="1979587" y="6339376"/>
            <a:ext cx="42966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[((Lifestyle characteristics: Small business owner OR Lifestyle characteristics: Senior executive in your company (CEO, CFO, VP, etc.) OR Detailed occupation codes: Management OR Detailed occupation codes: Computer and Mathematical OR Occupation summary: White collar) AND Company purchasing decisions participated in past 12 months: Information technology (network/Internet))]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863647F-7271-9046-48AF-9EF57CB22DD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348944"/>
            <a:ext cx="12192000" cy="616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189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791708-A76E-F1D9-7020-C565131CE9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Busey Bank logo">
            <a:extLst>
              <a:ext uri="{FF2B5EF4-FFF2-40B4-BE49-F238E27FC236}">
                <a16:creationId xmlns:a16="http://schemas.microsoft.com/office/drawing/2014/main" id="{98589556-15CE-729D-3830-B8797B1B123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2" descr="Classic Aire Care">
            <a:extLst>
              <a:ext uri="{FF2B5EF4-FFF2-40B4-BE49-F238E27FC236}">
                <a16:creationId xmlns:a16="http://schemas.microsoft.com/office/drawing/2014/main" id="{510090BF-B01C-13C0-7F45-506F50CDE3D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8" descr="Pointing Penguin, Point, Arctic, Excited PNG Transparent Image and Clipart  for Free Download">
            <a:extLst>
              <a:ext uri="{FF2B5EF4-FFF2-40B4-BE49-F238E27FC236}">
                <a16:creationId xmlns:a16="http://schemas.microsoft.com/office/drawing/2014/main" id="{7DCA7F72-F8D1-2814-6278-A4CE506A0CE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4" descr="St. Louis City Auto Repair - Dobbs Tire &amp; Auto Centers">
            <a:extLst>
              <a:ext uri="{FF2B5EF4-FFF2-40B4-BE49-F238E27FC236}">
                <a16:creationId xmlns:a16="http://schemas.microsoft.com/office/drawing/2014/main" id="{7CE92E7F-D52D-D769-DE89-7D70598D658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3A78FD2-E838-FA57-3116-9974EB073664}"/>
              </a:ext>
            </a:extLst>
          </p:cNvPr>
          <p:cNvGrpSpPr/>
          <p:nvPr/>
        </p:nvGrpSpPr>
        <p:grpSpPr>
          <a:xfrm>
            <a:off x="6276279" y="6228871"/>
            <a:ext cx="5549199" cy="692858"/>
            <a:chOff x="6276279" y="6228871"/>
            <a:chExt cx="5549199" cy="69285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809F6A5C-FBEF-5722-FDF0-CE7628F0BC1F}"/>
                </a:ext>
              </a:extLst>
            </p:cNvPr>
            <p:cNvGrpSpPr/>
            <p:nvPr/>
          </p:nvGrpSpPr>
          <p:grpSpPr>
            <a:xfrm>
              <a:off x="7032381" y="6228871"/>
              <a:ext cx="4793097" cy="692858"/>
              <a:chOff x="7032381" y="6228871"/>
              <a:chExt cx="4793097" cy="692858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492D6215-9818-E606-DDCE-1FA9F587E2A7}"/>
                  </a:ext>
                </a:extLst>
              </p:cNvPr>
              <p:cNvGrpSpPr/>
              <p:nvPr/>
            </p:nvGrpSpPr>
            <p:grpSpPr>
              <a:xfrm>
                <a:off x="7032381" y="6228871"/>
                <a:ext cx="4793097" cy="692858"/>
                <a:chOff x="7032381" y="6228871"/>
                <a:chExt cx="4793097" cy="692858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206F813A-0880-CAFF-24BD-30692FABD1F7}"/>
                    </a:ext>
                  </a:extLst>
                </p:cNvPr>
                <p:cNvGrpSpPr/>
                <p:nvPr/>
              </p:nvGrpSpPr>
              <p:grpSpPr>
                <a:xfrm>
                  <a:off x="7032381" y="6228871"/>
                  <a:ext cx="3693958" cy="692858"/>
                  <a:chOff x="3682888" y="2668587"/>
                  <a:chExt cx="5951281" cy="1170636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0F678CF3-2CD0-269A-DCDD-55995157620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6393162" y="3171415"/>
                    <a:ext cx="1962150" cy="428625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16">
                    <a:extLst>
                      <a:ext uri="{FF2B5EF4-FFF2-40B4-BE49-F238E27FC236}">
                        <a16:creationId xmlns:a16="http://schemas.microsoft.com/office/drawing/2014/main" id="{F25AECD5-6684-8E68-8417-1F47B377CF0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355312" y="2932232"/>
                    <a:ext cx="1278857" cy="906991"/>
                  </a:xfrm>
                  <a:prstGeom prst="rect">
                    <a:avLst/>
                  </a:prstGeom>
                </p:spPr>
              </p:pic>
              <p:pic>
                <p:nvPicPr>
                  <p:cNvPr id="29" name="Picture 4" descr="1065 The Arch">
                    <a:extLst>
                      <a:ext uri="{FF2B5EF4-FFF2-40B4-BE49-F238E27FC236}">
                        <a16:creationId xmlns:a16="http://schemas.microsoft.com/office/drawing/2014/main" id="{19F4197F-0567-D107-1AC5-D8E818B04E9B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682888" y="2668587"/>
                    <a:ext cx="1034270" cy="1005655"/>
                  </a:xfrm>
                  <a:prstGeom prst="rect">
                    <a:avLst/>
                  </a:prstGeom>
                  <a:noFill/>
                </p:spPr>
              </p:pic>
            </p:grpSp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A20CA5EE-E174-3F25-6856-F1C875E2171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682" t="29856" r="19452" b="30340"/>
                <a:stretch/>
              </p:blipFill>
              <p:spPr>
                <a:xfrm>
                  <a:off x="10726340" y="6495361"/>
                  <a:ext cx="1099138" cy="315920"/>
                </a:xfrm>
                <a:prstGeom prst="rect">
                  <a:avLst/>
                </a:prstGeom>
              </p:spPr>
            </p:pic>
          </p:grpSp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8B64AAE1-4DA7-66E6-619D-27BD86B67B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737444" y="6526477"/>
                <a:ext cx="914113" cy="258479"/>
              </a:xfrm>
              <a:prstGeom prst="rect">
                <a:avLst/>
              </a:prstGeom>
            </p:spPr>
          </p:pic>
        </p:grp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D36BB72F-9E47-931B-0C49-80792B1743C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6279" y="6384913"/>
              <a:ext cx="693010" cy="439170"/>
            </a:xfrm>
            <a:prstGeom prst="rect">
              <a:avLst/>
            </a:prstGeom>
          </p:spPr>
        </p:pic>
      </p:grpSp>
      <p:sp>
        <p:nvSpPr>
          <p:cNvPr id="9" name="AutoShape 2">
            <a:extLst>
              <a:ext uri="{FF2B5EF4-FFF2-40B4-BE49-F238E27FC236}">
                <a16:creationId xmlns:a16="http://schemas.microsoft.com/office/drawing/2014/main" id="{83FD89DB-7B73-1026-B6A4-2F88BBC62D0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DB97967-7B61-78C8-EB11-CDE788A1C24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9691" y="6288734"/>
            <a:ext cx="1529110" cy="51678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9B3B584F-0B33-83A3-40A4-9CF948A3D9E9}"/>
              </a:ext>
            </a:extLst>
          </p:cNvPr>
          <p:cNvSpPr txBox="1"/>
          <p:nvPr/>
        </p:nvSpPr>
        <p:spPr>
          <a:xfrm>
            <a:off x="1979587" y="6339376"/>
            <a:ext cx="42966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[((Lifestyle characteristics: Small business owner OR Lifestyle characteristics: Senior executive in your company (CEO, CFO, VP, etc.) OR Detailed occupation codes: Management OR Detailed occupation codes: Computer and Mathematical OR Occupation summary: White collar) AND Company purchasing decisions participated in past 12 months: Information technology (network/Internet))]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167DE69-AD98-BECC-908C-610343F37B4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40859"/>
            <a:ext cx="12192000" cy="6077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976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9DE0D5-BB6B-4E2F-C400-BC165032D6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Busey Bank logo">
            <a:extLst>
              <a:ext uri="{FF2B5EF4-FFF2-40B4-BE49-F238E27FC236}">
                <a16:creationId xmlns:a16="http://schemas.microsoft.com/office/drawing/2014/main" id="{C8EBA42C-527C-E8FA-4106-D3242BB7C91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2" descr="Classic Aire Care">
            <a:extLst>
              <a:ext uri="{FF2B5EF4-FFF2-40B4-BE49-F238E27FC236}">
                <a16:creationId xmlns:a16="http://schemas.microsoft.com/office/drawing/2014/main" id="{7D3B7691-80E6-D0C6-70BE-64CDD643E91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8" descr="Pointing Penguin, Point, Arctic, Excited PNG Transparent Image and Clipart  for Free Download">
            <a:extLst>
              <a:ext uri="{FF2B5EF4-FFF2-40B4-BE49-F238E27FC236}">
                <a16:creationId xmlns:a16="http://schemas.microsoft.com/office/drawing/2014/main" id="{BCAA8C0A-01B1-CE5B-2D4F-9CB96C3A9F2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4" descr="St. Louis City Auto Repair - Dobbs Tire &amp; Auto Centers">
            <a:extLst>
              <a:ext uri="{FF2B5EF4-FFF2-40B4-BE49-F238E27FC236}">
                <a16:creationId xmlns:a16="http://schemas.microsoft.com/office/drawing/2014/main" id="{0F73B8C9-A078-105F-E677-1DDE62CACF6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E5E32CE-0C14-EB92-C71D-EA6B4809159C}"/>
              </a:ext>
            </a:extLst>
          </p:cNvPr>
          <p:cNvGrpSpPr/>
          <p:nvPr/>
        </p:nvGrpSpPr>
        <p:grpSpPr>
          <a:xfrm>
            <a:off x="6276279" y="6228871"/>
            <a:ext cx="5549199" cy="692858"/>
            <a:chOff x="6276279" y="6228871"/>
            <a:chExt cx="5549199" cy="69285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04175A50-B5D6-7749-089B-AFC887513101}"/>
                </a:ext>
              </a:extLst>
            </p:cNvPr>
            <p:cNvGrpSpPr/>
            <p:nvPr/>
          </p:nvGrpSpPr>
          <p:grpSpPr>
            <a:xfrm>
              <a:off x="7032381" y="6228871"/>
              <a:ext cx="4793097" cy="692858"/>
              <a:chOff x="7032381" y="6228871"/>
              <a:chExt cx="4793097" cy="692858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3B71B2C5-B136-A058-7BD0-01B7EE3A5307}"/>
                  </a:ext>
                </a:extLst>
              </p:cNvPr>
              <p:cNvGrpSpPr/>
              <p:nvPr/>
            </p:nvGrpSpPr>
            <p:grpSpPr>
              <a:xfrm>
                <a:off x="7032381" y="6228871"/>
                <a:ext cx="4793097" cy="692858"/>
                <a:chOff x="7032381" y="6228871"/>
                <a:chExt cx="4793097" cy="692858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289B7C7D-A5D7-46A0-A9B2-EE6F93FF3E10}"/>
                    </a:ext>
                  </a:extLst>
                </p:cNvPr>
                <p:cNvGrpSpPr/>
                <p:nvPr/>
              </p:nvGrpSpPr>
              <p:grpSpPr>
                <a:xfrm>
                  <a:off x="7032381" y="6228871"/>
                  <a:ext cx="3693958" cy="692858"/>
                  <a:chOff x="3682888" y="2668587"/>
                  <a:chExt cx="5951281" cy="1170636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331E5F70-64CA-370A-8980-A47F7FEA84D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6393162" y="3171415"/>
                    <a:ext cx="1962150" cy="428625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16">
                    <a:extLst>
                      <a:ext uri="{FF2B5EF4-FFF2-40B4-BE49-F238E27FC236}">
                        <a16:creationId xmlns:a16="http://schemas.microsoft.com/office/drawing/2014/main" id="{A804E15D-F3E4-E87E-71E9-1A103CAFEE90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355312" y="2932232"/>
                    <a:ext cx="1278857" cy="906991"/>
                  </a:xfrm>
                  <a:prstGeom prst="rect">
                    <a:avLst/>
                  </a:prstGeom>
                </p:spPr>
              </p:pic>
              <p:pic>
                <p:nvPicPr>
                  <p:cNvPr id="29" name="Picture 4" descr="1065 The Arch">
                    <a:extLst>
                      <a:ext uri="{FF2B5EF4-FFF2-40B4-BE49-F238E27FC236}">
                        <a16:creationId xmlns:a16="http://schemas.microsoft.com/office/drawing/2014/main" id="{BAB9EB03-6926-921A-52C4-D3DAD9640521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682888" y="2668587"/>
                    <a:ext cx="1034270" cy="1005655"/>
                  </a:xfrm>
                  <a:prstGeom prst="rect">
                    <a:avLst/>
                  </a:prstGeom>
                  <a:noFill/>
                </p:spPr>
              </p:pic>
            </p:grpSp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5B459FCD-BCA3-E8FE-ABF3-D4C55C47F82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682" t="29856" r="19452" b="30340"/>
                <a:stretch/>
              </p:blipFill>
              <p:spPr>
                <a:xfrm>
                  <a:off x="10726340" y="6495361"/>
                  <a:ext cx="1099138" cy="315920"/>
                </a:xfrm>
                <a:prstGeom prst="rect">
                  <a:avLst/>
                </a:prstGeom>
              </p:spPr>
            </p:pic>
          </p:grpSp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A235BCDF-2E0B-B01B-470A-6EC09DC4D1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737444" y="6526477"/>
                <a:ext cx="914113" cy="258479"/>
              </a:xfrm>
              <a:prstGeom prst="rect">
                <a:avLst/>
              </a:prstGeom>
            </p:spPr>
          </p:pic>
        </p:grp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A80589C-528C-1445-A4A6-BBA9ECD72A3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6279" y="6384913"/>
              <a:ext cx="693010" cy="439170"/>
            </a:xfrm>
            <a:prstGeom prst="rect">
              <a:avLst/>
            </a:prstGeom>
          </p:spPr>
        </p:pic>
      </p:grpSp>
      <p:sp>
        <p:nvSpPr>
          <p:cNvPr id="9" name="AutoShape 2">
            <a:extLst>
              <a:ext uri="{FF2B5EF4-FFF2-40B4-BE49-F238E27FC236}">
                <a16:creationId xmlns:a16="http://schemas.microsoft.com/office/drawing/2014/main" id="{251EFD63-6E85-5C3D-AF73-02495B4DF6A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56C9F67-FBA3-1C58-A2C1-50808ED8C80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9691" y="6288734"/>
            <a:ext cx="1529110" cy="51678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5219BBD-80CB-32A7-5534-B71E8BD64E6A}"/>
              </a:ext>
            </a:extLst>
          </p:cNvPr>
          <p:cNvSpPr txBox="1"/>
          <p:nvPr/>
        </p:nvSpPr>
        <p:spPr>
          <a:xfrm>
            <a:off x="1979587" y="6339376"/>
            <a:ext cx="42966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[((Lifestyle characteristics: Small business owner OR Lifestyle characteristics: Senior executive in your company (CEO, CFO, VP, etc.) OR Detailed occupation codes: Management OR Detailed occupation codes: Computer and Mathematical OR Occupation summary: White collar) AND Company purchasing decisions participated in past 12 months: Information technology (network/Internet))]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76E64DA-94F7-6B57-B9B3-25BE8DB65B3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48941"/>
            <a:ext cx="12192000" cy="5948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366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2F86A3-572A-816A-F230-A3E2CFCED4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Busey Bank logo">
            <a:extLst>
              <a:ext uri="{FF2B5EF4-FFF2-40B4-BE49-F238E27FC236}">
                <a16:creationId xmlns:a16="http://schemas.microsoft.com/office/drawing/2014/main" id="{73531A20-7603-23B0-D067-4F8C088B49D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2" descr="Classic Aire Care">
            <a:extLst>
              <a:ext uri="{FF2B5EF4-FFF2-40B4-BE49-F238E27FC236}">
                <a16:creationId xmlns:a16="http://schemas.microsoft.com/office/drawing/2014/main" id="{AEF69FD7-ABFD-5DD6-EC4A-23263BA3597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8" descr="Pointing Penguin, Point, Arctic, Excited PNG Transparent Image and Clipart  for Free Download">
            <a:extLst>
              <a:ext uri="{FF2B5EF4-FFF2-40B4-BE49-F238E27FC236}">
                <a16:creationId xmlns:a16="http://schemas.microsoft.com/office/drawing/2014/main" id="{12D150A5-C996-874F-169C-686009993FE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4" descr="St. Louis City Auto Repair - Dobbs Tire &amp; Auto Centers">
            <a:extLst>
              <a:ext uri="{FF2B5EF4-FFF2-40B4-BE49-F238E27FC236}">
                <a16:creationId xmlns:a16="http://schemas.microsoft.com/office/drawing/2014/main" id="{A84C79B3-5736-6BE5-C733-18F047C99C2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FDFF670-DDEE-145E-3559-96060FB490D6}"/>
              </a:ext>
            </a:extLst>
          </p:cNvPr>
          <p:cNvGrpSpPr/>
          <p:nvPr/>
        </p:nvGrpSpPr>
        <p:grpSpPr>
          <a:xfrm>
            <a:off x="6276279" y="6228871"/>
            <a:ext cx="5549199" cy="692858"/>
            <a:chOff x="6276279" y="6228871"/>
            <a:chExt cx="5549199" cy="69285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381BF96B-D048-FE17-E47E-434FEF218A10}"/>
                </a:ext>
              </a:extLst>
            </p:cNvPr>
            <p:cNvGrpSpPr/>
            <p:nvPr/>
          </p:nvGrpSpPr>
          <p:grpSpPr>
            <a:xfrm>
              <a:off x="7032381" y="6228871"/>
              <a:ext cx="4793097" cy="692858"/>
              <a:chOff x="7032381" y="6228871"/>
              <a:chExt cx="4793097" cy="692858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1F4A5C8E-5A62-8F32-73D3-89BF0EAB6BFA}"/>
                  </a:ext>
                </a:extLst>
              </p:cNvPr>
              <p:cNvGrpSpPr/>
              <p:nvPr/>
            </p:nvGrpSpPr>
            <p:grpSpPr>
              <a:xfrm>
                <a:off x="7032381" y="6228871"/>
                <a:ext cx="4793097" cy="692858"/>
                <a:chOff x="7032381" y="6228871"/>
                <a:chExt cx="4793097" cy="692858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D59A1D94-2468-5FA8-445F-581B5E6A8BF6}"/>
                    </a:ext>
                  </a:extLst>
                </p:cNvPr>
                <p:cNvGrpSpPr/>
                <p:nvPr/>
              </p:nvGrpSpPr>
              <p:grpSpPr>
                <a:xfrm>
                  <a:off x="7032381" y="6228871"/>
                  <a:ext cx="3693958" cy="692858"/>
                  <a:chOff x="3682888" y="2668587"/>
                  <a:chExt cx="5951281" cy="1170636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991AA199-E61E-C489-5F12-6D5F0EF92C40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6393162" y="3171415"/>
                    <a:ext cx="1962150" cy="428625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16">
                    <a:extLst>
                      <a:ext uri="{FF2B5EF4-FFF2-40B4-BE49-F238E27FC236}">
                        <a16:creationId xmlns:a16="http://schemas.microsoft.com/office/drawing/2014/main" id="{CACD9750-0C97-4B31-863F-BD4BB075E49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355312" y="2932232"/>
                    <a:ext cx="1278857" cy="906991"/>
                  </a:xfrm>
                  <a:prstGeom prst="rect">
                    <a:avLst/>
                  </a:prstGeom>
                </p:spPr>
              </p:pic>
              <p:pic>
                <p:nvPicPr>
                  <p:cNvPr id="29" name="Picture 4" descr="1065 The Arch">
                    <a:extLst>
                      <a:ext uri="{FF2B5EF4-FFF2-40B4-BE49-F238E27FC236}">
                        <a16:creationId xmlns:a16="http://schemas.microsoft.com/office/drawing/2014/main" id="{AD904C92-BB38-22DC-56A1-4BD1407DB12F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682888" y="2668587"/>
                    <a:ext cx="1034270" cy="1005655"/>
                  </a:xfrm>
                  <a:prstGeom prst="rect">
                    <a:avLst/>
                  </a:prstGeom>
                  <a:noFill/>
                </p:spPr>
              </p:pic>
            </p:grpSp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C0EF5AF7-0609-4782-A673-BD6B0AF41A5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682" t="29856" r="19452" b="30340"/>
                <a:stretch/>
              </p:blipFill>
              <p:spPr>
                <a:xfrm>
                  <a:off x="10726340" y="6495361"/>
                  <a:ext cx="1099138" cy="315920"/>
                </a:xfrm>
                <a:prstGeom prst="rect">
                  <a:avLst/>
                </a:prstGeom>
              </p:spPr>
            </p:pic>
          </p:grpSp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6879BEDC-A02B-AB55-B94A-4DF343F476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737444" y="6526477"/>
                <a:ext cx="914113" cy="258479"/>
              </a:xfrm>
              <a:prstGeom prst="rect">
                <a:avLst/>
              </a:prstGeom>
            </p:spPr>
          </p:pic>
        </p:grp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37AC174-579F-7F60-1C93-FA9CC8795EC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6279" y="6384913"/>
              <a:ext cx="693010" cy="439170"/>
            </a:xfrm>
            <a:prstGeom prst="rect">
              <a:avLst/>
            </a:prstGeom>
          </p:spPr>
        </p:pic>
      </p:grpSp>
      <p:sp>
        <p:nvSpPr>
          <p:cNvPr id="9" name="AutoShape 2">
            <a:extLst>
              <a:ext uri="{FF2B5EF4-FFF2-40B4-BE49-F238E27FC236}">
                <a16:creationId xmlns:a16="http://schemas.microsoft.com/office/drawing/2014/main" id="{F0D340CC-D0CC-01F3-E804-EAF642FBE5F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BDE00F6-E61A-0098-920E-16CB1ED855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9691" y="6288734"/>
            <a:ext cx="1529110" cy="51678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347C64D-7AF4-0D93-A612-AC89CD152305}"/>
              </a:ext>
            </a:extLst>
          </p:cNvPr>
          <p:cNvSpPr txBox="1"/>
          <p:nvPr/>
        </p:nvSpPr>
        <p:spPr>
          <a:xfrm>
            <a:off x="1979587" y="6339376"/>
            <a:ext cx="42966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[((Lifestyle characteristics: Small business owner OR Lifestyle characteristics: Senior executive in your company (CEO, CFO, VP, etc.) OR Detailed occupation codes: Management OR Detailed occupation codes: Computer and Mathematical OR Occupation summary: White collar) AND Company purchasing decisions participated in past 12 months: Information technology (network/Internet))]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518024-8BC1-7823-5BEA-DD36D4A19F9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2400" y="483813"/>
            <a:ext cx="12192000" cy="5361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7780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C345E5-4BCA-13FE-5297-EF0BBBDBA0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Busey Bank logo">
            <a:extLst>
              <a:ext uri="{FF2B5EF4-FFF2-40B4-BE49-F238E27FC236}">
                <a16:creationId xmlns:a16="http://schemas.microsoft.com/office/drawing/2014/main" id="{F0EE948D-86F4-7BE2-5EB3-96E5654FEBF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2" descr="Classic Aire Care">
            <a:extLst>
              <a:ext uri="{FF2B5EF4-FFF2-40B4-BE49-F238E27FC236}">
                <a16:creationId xmlns:a16="http://schemas.microsoft.com/office/drawing/2014/main" id="{2E3D5B2D-5576-80A9-3314-1E08138E2CD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8" descr="Pointing Penguin, Point, Arctic, Excited PNG Transparent Image and Clipart  for Free Download">
            <a:extLst>
              <a:ext uri="{FF2B5EF4-FFF2-40B4-BE49-F238E27FC236}">
                <a16:creationId xmlns:a16="http://schemas.microsoft.com/office/drawing/2014/main" id="{E335CB8F-3C6F-8668-561F-FB010454A7E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4" descr="St. Louis City Auto Repair - Dobbs Tire &amp; Auto Centers">
            <a:extLst>
              <a:ext uri="{FF2B5EF4-FFF2-40B4-BE49-F238E27FC236}">
                <a16:creationId xmlns:a16="http://schemas.microsoft.com/office/drawing/2014/main" id="{84C8AC12-581C-6B07-2A94-FAA1B21DF20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0113E31-60D1-17E4-6739-CEABFDCC9138}"/>
              </a:ext>
            </a:extLst>
          </p:cNvPr>
          <p:cNvGrpSpPr/>
          <p:nvPr/>
        </p:nvGrpSpPr>
        <p:grpSpPr>
          <a:xfrm>
            <a:off x="6276279" y="6228871"/>
            <a:ext cx="5549199" cy="692858"/>
            <a:chOff x="6276279" y="6228871"/>
            <a:chExt cx="5549199" cy="69285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A39B8C9F-7F07-903A-72D4-F8D7B85ED719}"/>
                </a:ext>
              </a:extLst>
            </p:cNvPr>
            <p:cNvGrpSpPr/>
            <p:nvPr/>
          </p:nvGrpSpPr>
          <p:grpSpPr>
            <a:xfrm>
              <a:off x="7032381" y="6228871"/>
              <a:ext cx="4793097" cy="692858"/>
              <a:chOff x="7032381" y="6228871"/>
              <a:chExt cx="4793097" cy="692858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574089AB-F380-D804-80DC-5748E83DEFA0}"/>
                  </a:ext>
                </a:extLst>
              </p:cNvPr>
              <p:cNvGrpSpPr/>
              <p:nvPr/>
            </p:nvGrpSpPr>
            <p:grpSpPr>
              <a:xfrm>
                <a:off x="7032381" y="6228871"/>
                <a:ext cx="4793097" cy="692858"/>
                <a:chOff x="7032381" y="6228871"/>
                <a:chExt cx="4793097" cy="692858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F1B7CC15-12BC-2DEF-E9B8-0122E1C7E7B5}"/>
                    </a:ext>
                  </a:extLst>
                </p:cNvPr>
                <p:cNvGrpSpPr/>
                <p:nvPr/>
              </p:nvGrpSpPr>
              <p:grpSpPr>
                <a:xfrm>
                  <a:off x="7032381" y="6228871"/>
                  <a:ext cx="3693958" cy="692858"/>
                  <a:chOff x="3682888" y="2668587"/>
                  <a:chExt cx="5951281" cy="1170636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D7B0A84C-7D58-6370-2B39-82C4CEE863A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6393162" y="3171415"/>
                    <a:ext cx="1962150" cy="428625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16">
                    <a:extLst>
                      <a:ext uri="{FF2B5EF4-FFF2-40B4-BE49-F238E27FC236}">
                        <a16:creationId xmlns:a16="http://schemas.microsoft.com/office/drawing/2014/main" id="{0E6BD924-A4E5-5626-10F6-7376C21A52C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355312" y="2932232"/>
                    <a:ext cx="1278857" cy="906991"/>
                  </a:xfrm>
                  <a:prstGeom prst="rect">
                    <a:avLst/>
                  </a:prstGeom>
                </p:spPr>
              </p:pic>
              <p:pic>
                <p:nvPicPr>
                  <p:cNvPr id="29" name="Picture 4" descr="1065 The Arch">
                    <a:extLst>
                      <a:ext uri="{FF2B5EF4-FFF2-40B4-BE49-F238E27FC236}">
                        <a16:creationId xmlns:a16="http://schemas.microsoft.com/office/drawing/2014/main" id="{062F5660-E70C-F673-4294-31F442984715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682888" y="2668587"/>
                    <a:ext cx="1034270" cy="1005655"/>
                  </a:xfrm>
                  <a:prstGeom prst="rect">
                    <a:avLst/>
                  </a:prstGeom>
                  <a:noFill/>
                </p:spPr>
              </p:pic>
            </p:grpSp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6017B5D9-C38C-81B5-6F39-847808009C2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682" t="29856" r="19452" b="30340"/>
                <a:stretch/>
              </p:blipFill>
              <p:spPr>
                <a:xfrm>
                  <a:off x="10726340" y="6495361"/>
                  <a:ext cx="1099138" cy="315920"/>
                </a:xfrm>
                <a:prstGeom prst="rect">
                  <a:avLst/>
                </a:prstGeom>
              </p:spPr>
            </p:pic>
          </p:grpSp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DEB82196-4737-4082-9480-225F8A7FE3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737444" y="6526477"/>
                <a:ext cx="914113" cy="258479"/>
              </a:xfrm>
              <a:prstGeom prst="rect">
                <a:avLst/>
              </a:prstGeom>
            </p:spPr>
          </p:pic>
        </p:grp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AE45359-3C2C-5D8A-034F-032ADD82A4D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6279" y="6384913"/>
              <a:ext cx="693010" cy="439170"/>
            </a:xfrm>
            <a:prstGeom prst="rect">
              <a:avLst/>
            </a:prstGeom>
          </p:spPr>
        </p:pic>
      </p:grpSp>
      <p:sp>
        <p:nvSpPr>
          <p:cNvPr id="9" name="AutoShape 2">
            <a:extLst>
              <a:ext uri="{FF2B5EF4-FFF2-40B4-BE49-F238E27FC236}">
                <a16:creationId xmlns:a16="http://schemas.microsoft.com/office/drawing/2014/main" id="{7CF3AB33-7758-DDFE-1F77-D3E0643EECA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A909558-6BD2-87E4-B43A-57DE6D4C37E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9691" y="6288734"/>
            <a:ext cx="1529110" cy="51678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7F085D6-CF42-B413-9562-54D161684E5A}"/>
              </a:ext>
            </a:extLst>
          </p:cNvPr>
          <p:cNvSpPr txBox="1"/>
          <p:nvPr/>
        </p:nvSpPr>
        <p:spPr>
          <a:xfrm>
            <a:off x="1979587" y="6339376"/>
            <a:ext cx="42966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[((Lifestyle characteristics: Small business owner OR Lifestyle characteristics: Senior executive in your company (CEO, CFO, VP, etc.) OR Detailed occupation codes: Management OR Detailed occupation codes: Computer and Mathematical OR Occupation summary: White collar) AND Company purchasing decisions participated in past 12 months: Information technology (network/Internet))]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6EE993B-7553-3F0A-2F57-82278423783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011" y="223934"/>
            <a:ext cx="12192000" cy="5733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7059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528AF8-461E-A309-B5DE-09790454AC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Busey Bank logo">
            <a:extLst>
              <a:ext uri="{FF2B5EF4-FFF2-40B4-BE49-F238E27FC236}">
                <a16:creationId xmlns:a16="http://schemas.microsoft.com/office/drawing/2014/main" id="{787DB5BC-ACAC-17E6-71AA-3E99C7A2292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2" descr="Classic Aire Care">
            <a:extLst>
              <a:ext uri="{FF2B5EF4-FFF2-40B4-BE49-F238E27FC236}">
                <a16:creationId xmlns:a16="http://schemas.microsoft.com/office/drawing/2014/main" id="{0FFE4885-BAC4-F532-22FD-8DF54939E9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8" descr="Pointing Penguin, Point, Arctic, Excited PNG Transparent Image and Clipart  for Free Download">
            <a:extLst>
              <a:ext uri="{FF2B5EF4-FFF2-40B4-BE49-F238E27FC236}">
                <a16:creationId xmlns:a16="http://schemas.microsoft.com/office/drawing/2014/main" id="{C15B8DB5-7EF7-1897-7160-A25DEF59BCB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4" descr="St. Louis City Auto Repair - Dobbs Tire &amp; Auto Centers">
            <a:extLst>
              <a:ext uri="{FF2B5EF4-FFF2-40B4-BE49-F238E27FC236}">
                <a16:creationId xmlns:a16="http://schemas.microsoft.com/office/drawing/2014/main" id="{B92CDD8D-F8AC-F268-61D5-7B1D0211060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0543376-8059-19A8-B766-F8146B0964F4}"/>
              </a:ext>
            </a:extLst>
          </p:cNvPr>
          <p:cNvGrpSpPr/>
          <p:nvPr/>
        </p:nvGrpSpPr>
        <p:grpSpPr>
          <a:xfrm>
            <a:off x="6276279" y="6228871"/>
            <a:ext cx="5549199" cy="692858"/>
            <a:chOff x="6276279" y="6228871"/>
            <a:chExt cx="5549199" cy="69285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71DA59B6-207F-33F5-FB7E-E875D7F09BF2}"/>
                </a:ext>
              </a:extLst>
            </p:cNvPr>
            <p:cNvGrpSpPr/>
            <p:nvPr/>
          </p:nvGrpSpPr>
          <p:grpSpPr>
            <a:xfrm>
              <a:off x="7032381" y="6228871"/>
              <a:ext cx="4793097" cy="692858"/>
              <a:chOff x="7032381" y="6228871"/>
              <a:chExt cx="4793097" cy="692858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FFD0D089-4A4A-8765-FAFE-B1D125852072}"/>
                  </a:ext>
                </a:extLst>
              </p:cNvPr>
              <p:cNvGrpSpPr/>
              <p:nvPr/>
            </p:nvGrpSpPr>
            <p:grpSpPr>
              <a:xfrm>
                <a:off x="7032381" y="6228871"/>
                <a:ext cx="4793097" cy="692858"/>
                <a:chOff x="7032381" y="6228871"/>
                <a:chExt cx="4793097" cy="692858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B4430349-9AF2-70E0-002E-08FAF7CB170F}"/>
                    </a:ext>
                  </a:extLst>
                </p:cNvPr>
                <p:cNvGrpSpPr/>
                <p:nvPr/>
              </p:nvGrpSpPr>
              <p:grpSpPr>
                <a:xfrm>
                  <a:off x="7032381" y="6228871"/>
                  <a:ext cx="3693958" cy="692858"/>
                  <a:chOff x="3682888" y="2668587"/>
                  <a:chExt cx="5951281" cy="1170636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9546FDB8-4450-A6A7-9DE9-B76302CD5E3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6393162" y="3171415"/>
                    <a:ext cx="1962150" cy="428625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16">
                    <a:extLst>
                      <a:ext uri="{FF2B5EF4-FFF2-40B4-BE49-F238E27FC236}">
                        <a16:creationId xmlns:a16="http://schemas.microsoft.com/office/drawing/2014/main" id="{99F2E005-BF60-B9C2-EDC4-29E9CCF03A8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355312" y="2932232"/>
                    <a:ext cx="1278857" cy="906991"/>
                  </a:xfrm>
                  <a:prstGeom prst="rect">
                    <a:avLst/>
                  </a:prstGeom>
                </p:spPr>
              </p:pic>
              <p:pic>
                <p:nvPicPr>
                  <p:cNvPr id="29" name="Picture 4" descr="1065 The Arch">
                    <a:extLst>
                      <a:ext uri="{FF2B5EF4-FFF2-40B4-BE49-F238E27FC236}">
                        <a16:creationId xmlns:a16="http://schemas.microsoft.com/office/drawing/2014/main" id="{2694BC6C-3D76-D909-D7ED-434622865DDC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682888" y="2668587"/>
                    <a:ext cx="1034270" cy="1005655"/>
                  </a:xfrm>
                  <a:prstGeom prst="rect">
                    <a:avLst/>
                  </a:prstGeom>
                  <a:noFill/>
                </p:spPr>
              </p:pic>
            </p:grpSp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BE047EE8-6360-44DD-68DD-ED5264EBB6A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682" t="29856" r="19452" b="30340"/>
                <a:stretch/>
              </p:blipFill>
              <p:spPr>
                <a:xfrm>
                  <a:off x="10726340" y="6495361"/>
                  <a:ext cx="1099138" cy="315920"/>
                </a:xfrm>
                <a:prstGeom prst="rect">
                  <a:avLst/>
                </a:prstGeom>
              </p:spPr>
            </p:pic>
          </p:grpSp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FCA3EB4B-4D47-754C-373E-E10DFD42BF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737444" y="6526477"/>
                <a:ext cx="914113" cy="258479"/>
              </a:xfrm>
              <a:prstGeom prst="rect">
                <a:avLst/>
              </a:prstGeom>
            </p:spPr>
          </p:pic>
        </p:grp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E289B0E-FA60-354C-F864-83C45501026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6279" y="6384913"/>
              <a:ext cx="693010" cy="439170"/>
            </a:xfrm>
            <a:prstGeom prst="rect">
              <a:avLst/>
            </a:prstGeom>
          </p:spPr>
        </p:pic>
      </p:grpSp>
      <p:sp>
        <p:nvSpPr>
          <p:cNvPr id="9" name="AutoShape 2">
            <a:extLst>
              <a:ext uri="{FF2B5EF4-FFF2-40B4-BE49-F238E27FC236}">
                <a16:creationId xmlns:a16="http://schemas.microsoft.com/office/drawing/2014/main" id="{7E9B57B7-83D3-48DE-49FA-B101CAC621B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89138AC-9619-04E9-6EEB-C08D5DC8C3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9691" y="6288734"/>
            <a:ext cx="1529110" cy="51678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D5CF430-F73E-7656-D750-BB13FF19A771}"/>
              </a:ext>
            </a:extLst>
          </p:cNvPr>
          <p:cNvSpPr txBox="1"/>
          <p:nvPr/>
        </p:nvSpPr>
        <p:spPr>
          <a:xfrm>
            <a:off x="1979587" y="6339376"/>
            <a:ext cx="42966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[((Lifestyle characteristics: Small business owner OR Lifestyle characteristics: Senior executive in your company (CEO, CFO, VP, etc.) OR Detailed occupation codes: Management OR Detailed occupation codes: Computer and Mathematical OR Occupation summary: White collar) AND Company purchasing decisions participated in past 12 months: Information technology (network/Internet))]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91FCF5C-E896-7335-E010-41885688F8B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7937"/>
            <a:ext cx="12192000" cy="657916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040B7CB-0746-19FA-8877-B7D0CD17D3E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7666" y="813365"/>
            <a:ext cx="1078302" cy="4669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150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CB6A1E-DE26-7F1A-2F1D-ADA4A3F855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Busey Bank logo">
            <a:extLst>
              <a:ext uri="{FF2B5EF4-FFF2-40B4-BE49-F238E27FC236}">
                <a16:creationId xmlns:a16="http://schemas.microsoft.com/office/drawing/2014/main" id="{8079F982-C013-A8F2-2698-39ECDEDF9D7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2" descr="Classic Aire Care">
            <a:extLst>
              <a:ext uri="{FF2B5EF4-FFF2-40B4-BE49-F238E27FC236}">
                <a16:creationId xmlns:a16="http://schemas.microsoft.com/office/drawing/2014/main" id="{03DACA00-80B1-67BB-815F-20F444A2326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8" descr="Pointing Penguin, Point, Arctic, Excited PNG Transparent Image and Clipart  for Free Download">
            <a:extLst>
              <a:ext uri="{FF2B5EF4-FFF2-40B4-BE49-F238E27FC236}">
                <a16:creationId xmlns:a16="http://schemas.microsoft.com/office/drawing/2014/main" id="{BE68C349-7026-DE5D-6134-47AC64EE18B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4" descr="St. Louis City Auto Repair - Dobbs Tire &amp; Auto Centers">
            <a:extLst>
              <a:ext uri="{FF2B5EF4-FFF2-40B4-BE49-F238E27FC236}">
                <a16:creationId xmlns:a16="http://schemas.microsoft.com/office/drawing/2014/main" id="{000F77FF-4DBC-8F8A-BC06-AEC67D7A1AF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7819636-33A3-9039-FEAE-8DF1324D5F6B}"/>
              </a:ext>
            </a:extLst>
          </p:cNvPr>
          <p:cNvGrpSpPr/>
          <p:nvPr/>
        </p:nvGrpSpPr>
        <p:grpSpPr>
          <a:xfrm>
            <a:off x="6276279" y="6228871"/>
            <a:ext cx="5549199" cy="692858"/>
            <a:chOff x="6276279" y="6228871"/>
            <a:chExt cx="5549199" cy="69285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A4281514-B047-4CEC-0B14-D72AF11751E0}"/>
                </a:ext>
              </a:extLst>
            </p:cNvPr>
            <p:cNvGrpSpPr/>
            <p:nvPr/>
          </p:nvGrpSpPr>
          <p:grpSpPr>
            <a:xfrm>
              <a:off x="7032381" y="6228871"/>
              <a:ext cx="4793097" cy="692858"/>
              <a:chOff x="7032381" y="6228871"/>
              <a:chExt cx="4793097" cy="692858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D66B150B-4D19-3BAA-1240-00DA110710B8}"/>
                  </a:ext>
                </a:extLst>
              </p:cNvPr>
              <p:cNvGrpSpPr/>
              <p:nvPr/>
            </p:nvGrpSpPr>
            <p:grpSpPr>
              <a:xfrm>
                <a:off x="7032381" y="6228871"/>
                <a:ext cx="4793097" cy="692858"/>
                <a:chOff x="7032381" y="6228871"/>
                <a:chExt cx="4793097" cy="692858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0E20D57B-6D8B-A93F-1C33-C312A02FD991}"/>
                    </a:ext>
                  </a:extLst>
                </p:cNvPr>
                <p:cNvGrpSpPr/>
                <p:nvPr/>
              </p:nvGrpSpPr>
              <p:grpSpPr>
                <a:xfrm>
                  <a:off x="7032381" y="6228871"/>
                  <a:ext cx="3693958" cy="692858"/>
                  <a:chOff x="3682888" y="2668587"/>
                  <a:chExt cx="5951281" cy="1170636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3D7CF926-9A51-9768-D4D7-F4802FA9469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6393162" y="3171415"/>
                    <a:ext cx="1962150" cy="428625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16">
                    <a:extLst>
                      <a:ext uri="{FF2B5EF4-FFF2-40B4-BE49-F238E27FC236}">
                        <a16:creationId xmlns:a16="http://schemas.microsoft.com/office/drawing/2014/main" id="{12785A1B-27ED-2919-5999-EC11E941FAB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355312" y="2932232"/>
                    <a:ext cx="1278857" cy="906991"/>
                  </a:xfrm>
                  <a:prstGeom prst="rect">
                    <a:avLst/>
                  </a:prstGeom>
                </p:spPr>
              </p:pic>
              <p:pic>
                <p:nvPicPr>
                  <p:cNvPr id="29" name="Picture 4" descr="1065 The Arch">
                    <a:extLst>
                      <a:ext uri="{FF2B5EF4-FFF2-40B4-BE49-F238E27FC236}">
                        <a16:creationId xmlns:a16="http://schemas.microsoft.com/office/drawing/2014/main" id="{681A4E63-2A69-12FC-8380-75AF05F75693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682888" y="2668587"/>
                    <a:ext cx="1034270" cy="1005655"/>
                  </a:xfrm>
                  <a:prstGeom prst="rect">
                    <a:avLst/>
                  </a:prstGeom>
                  <a:noFill/>
                </p:spPr>
              </p:pic>
            </p:grpSp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4BC051C3-2F99-57A0-8D75-2EBCFA311A1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682" t="29856" r="19452" b="30340"/>
                <a:stretch/>
              </p:blipFill>
              <p:spPr>
                <a:xfrm>
                  <a:off x="10726340" y="6495361"/>
                  <a:ext cx="1099138" cy="315920"/>
                </a:xfrm>
                <a:prstGeom prst="rect">
                  <a:avLst/>
                </a:prstGeom>
              </p:spPr>
            </p:pic>
          </p:grpSp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ABC87BF0-66CC-89AA-7137-16C38DB13F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737444" y="6526477"/>
                <a:ext cx="914113" cy="258479"/>
              </a:xfrm>
              <a:prstGeom prst="rect">
                <a:avLst/>
              </a:prstGeom>
            </p:spPr>
          </p:pic>
        </p:grp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9DA9DA5-9F97-6F61-39A6-D7E7C9F1777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6279" y="6384913"/>
              <a:ext cx="693010" cy="439170"/>
            </a:xfrm>
            <a:prstGeom prst="rect">
              <a:avLst/>
            </a:prstGeom>
          </p:spPr>
        </p:pic>
      </p:grpSp>
      <p:sp>
        <p:nvSpPr>
          <p:cNvPr id="9" name="AutoShape 2">
            <a:extLst>
              <a:ext uri="{FF2B5EF4-FFF2-40B4-BE49-F238E27FC236}">
                <a16:creationId xmlns:a16="http://schemas.microsoft.com/office/drawing/2014/main" id="{472B3396-B0E7-CDC2-279C-4471405FC63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AF61F12-582A-38A5-24EB-42CC50653DC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9691" y="6288734"/>
            <a:ext cx="1529110" cy="51678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80AF241-151E-003C-8F54-D4A676DDF1A8}"/>
              </a:ext>
            </a:extLst>
          </p:cNvPr>
          <p:cNvSpPr txBox="1"/>
          <p:nvPr/>
        </p:nvSpPr>
        <p:spPr>
          <a:xfrm>
            <a:off x="1979587" y="6339376"/>
            <a:ext cx="42966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[((Lifestyle characteristics: Small business owner OR Lifestyle characteristics: Senior executive in your company (CEO, CFO, VP, etc.) OR Detailed occupation codes: Management OR Detailed occupation codes: Computer and Mathematical OR Occupation summary: White collar) AND Company purchasing decisions participated in past 12 months: Information technology (network/Internet))]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DEBBB43-76CC-A7BA-BEEC-6A632462BD5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6698"/>
            <a:ext cx="12192000" cy="657428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24169CD-0004-26DC-789B-99E456446FA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7666" y="813365"/>
            <a:ext cx="1078302" cy="4669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784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A858D1-4508-19E4-EE96-993352D5F2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Busey Bank logo">
            <a:extLst>
              <a:ext uri="{FF2B5EF4-FFF2-40B4-BE49-F238E27FC236}">
                <a16:creationId xmlns:a16="http://schemas.microsoft.com/office/drawing/2014/main" id="{490AFE77-8DB6-EEDC-7891-3B871B7D270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2" descr="Classic Aire Care">
            <a:extLst>
              <a:ext uri="{FF2B5EF4-FFF2-40B4-BE49-F238E27FC236}">
                <a16:creationId xmlns:a16="http://schemas.microsoft.com/office/drawing/2014/main" id="{34FDEEAE-870F-87C0-C1C9-BB95BB7FCF6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8" descr="Pointing Penguin, Point, Arctic, Excited PNG Transparent Image and Clipart  for Free Download">
            <a:extLst>
              <a:ext uri="{FF2B5EF4-FFF2-40B4-BE49-F238E27FC236}">
                <a16:creationId xmlns:a16="http://schemas.microsoft.com/office/drawing/2014/main" id="{61FAFFDB-ABE7-9955-E103-4F90BE271B4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4" descr="St. Louis City Auto Repair - Dobbs Tire &amp; Auto Centers">
            <a:extLst>
              <a:ext uri="{FF2B5EF4-FFF2-40B4-BE49-F238E27FC236}">
                <a16:creationId xmlns:a16="http://schemas.microsoft.com/office/drawing/2014/main" id="{3993E130-7624-DEF1-C4C7-B247DFF7A14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F672C8C-CF03-947C-FB99-BAA977AED510}"/>
              </a:ext>
            </a:extLst>
          </p:cNvPr>
          <p:cNvGrpSpPr/>
          <p:nvPr/>
        </p:nvGrpSpPr>
        <p:grpSpPr>
          <a:xfrm>
            <a:off x="6276279" y="6228871"/>
            <a:ext cx="5549199" cy="692858"/>
            <a:chOff x="6276279" y="6228871"/>
            <a:chExt cx="5549199" cy="69285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5BD846B-13B9-1E2B-46FF-96BEC73D3170}"/>
                </a:ext>
              </a:extLst>
            </p:cNvPr>
            <p:cNvGrpSpPr/>
            <p:nvPr/>
          </p:nvGrpSpPr>
          <p:grpSpPr>
            <a:xfrm>
              <a:off x="7032381" y="6228871"/>
              <a:ext cx="4793097" cy="692858"/>
              <a:chOff x="7032381" y="6228871"/>
              <a:chExt cx="4793097" cy="692858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CE71C97B-FC99-5C1F-EF43-343F02634537}"/>
                  </a:ext>
                </a:extLst>
              </p:cNvPr>
              <p:cNvGrpSpPr/>
              <p:nvPr/>
            </p:nvGrpSpPr>
            <p:grpSpPr>
              <a:xfrm>
                <a:off x="7032381" y="6228871"/>
                <a:ext cx="4793097" cy="692858"/>
                <a:chOff x="7032381" y="6228871"/>
                <a:chExt cx="4793097" cy="692858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253F1C9E-CB80-93E0-C256-4AC9187FCF3E}"/>
                    </a:ext>
                  </a:extLst>
                </p:cNvPr>
                <p:cNvGrpSpPr/>
                <p:nvPr/>
              </p:nvGrpSpPr>
              <p:grpSpPr>
                <a:xfrm>
                  <a:off x="7032381" y="6228871"/>
                  <a:ext cx="3693958" cy="692858"/>
                  <a:chOff x="3682888" y="2668587"/>
                  <a:chExt cx="5951281" cy="1170636"/>
                </a:xfrm>
              </p:grpSpPr>
              <p:pic>
                <p:nvPicPr>
                  <p:cNvPr id="16" name="Picture 15">
                    <a:extLst>
                      <a:ext uri="{FF2B5EF4-FFF2-40B4-BE49-F238E27FC236}">
                        <a16:creationId xmlns:a16="http://schemas.microsoft.com/office/drawing/2014/main" id="{C4052C69-2A1A-D6E0-3368-DE55B200E51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6393162" y="3171415"/>
                    <a:ext cx="1962150" cy="428625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16">
                    <a:extLst>
                      <a:ext uri="{FF2B5EF4-FFF2-40B4-BE49-F238E27FC236}">
                        <a16:creationId xmlns:a16="http://schemas.microsoft.com/office/drawing/2014/main" id="{1B692530-822F-AA07-19AB-525F557D5D1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355312" y="2932232"/>
                    <a:ext cx="1278857" cy="906991"/>
                  </a:xfrm>
                  <a:prstGeom prst="rect">
                    <a:avLst/>
                  </a:prstGeom>
                </p:spPr>
              </p:pic>
              <p:pic>
                <p:nvPicPr>
                  <p:cNvPr id="29" name="Picture 4" descr="1065 The Arch">
                    <a:extLst>
                      <a:ext uri="{FF2B5EF4-FFF2-40B4-BE49-F238E27FC236}">
                        <a16:creationId xmlns:a16="http://schemas.microsoft.com/office/drawing/2014/main" id="{098EF4D0-7944-6318-F396-EFD923EEBE9E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682888" y="2668587"/>
                    <a:ext cx="1034270" cy="1005655"/>
                  </a:xfrm>
                  <a:prstGeom prst="rect">
                    <a:avLst/>
                  </a:prstGeom>
                  <a:noFill/>
                </p:spPr>
              </p:pic>
            </p:grpSp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EFB69967-CDDF-5E2F-45CC-A7F9BC7F082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682" t="29856" r="19452" b="30340"/>
                <a:stretch/>
              </p:blipFill>
              <p:spPr>
                <a:xfrm>
                  <a:off x="10726340" y="6495361"/>
                  <a:ext cx="1099138" cy="315920"/>
                </a:xfrm>
                <a:prstGeom prst="rect">
                  <a:avLst/>
                </a:prstGeom>
              </p:spPr>
            </p:pic>
          </p:grpSp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C4D2471A-A379-73A0-D528-DF8656D4DD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737444" y="6526477"/>
                <a:ext cx="914113" cy="258479"/>
              </a:xfrm>
              <a:prstGeom prst="rect">
                <a:avLst/>
              </a:prstGeom>
            </p:spPr>
          </p:pic>
        </p:grp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8E73B24-C53D-3BE1-FEEB-C9409A9F129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6279" y="6384913"/>
              <a:ext cx="693010" cy="439170"/>
            </a:xfrm>
            <a:prstGeom prst="rect">
              <a:avLst/>
            </a:prstGeom>
          </p:spPr>
        </p:pic>
      </p:grpSp>
      <p:sp>
        <p:nvSpPr>
          <p:cNvPr id="9" name="AutoShape 2">
            <a:extLst>
              <a:ext uri="{FF2B5EF4-FFF2-40B4-BE49-F238E27FC236}">
                <a16:creationId xmlns:a16="http://schemas.microsoft.com/office/drawing/2014/main" id="{484EBCA8-784D-E877-6B8D-91D36E90FCF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A8E6ABA-D6C0-60BC-E5B7-49D9A9BE87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9691" y="6288734"/>
            <a:ext cx="1529110" cy="51678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039D2BC-A92C-0EEB-216E-BAC3B0E02785}"/>
              </a:ext>
            </a:extLst>
          </p:cNvPr>
          <p:cNvSpPr txBox="1"/>
          <p:nvPr/>
        </p:nvSpPr>
        <p:spPr>
          <a:xfrm>
            <a:off x="1979587" y="6339376"/>
            <a:ext cx="42966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[((Lifestyle characteristics: Small business owner OR Lifestyle characteristics: Senior executive in your company (CEO, CFO, VP, etc.) OR Detailed occupation codes: Management OR Detailed occupation codes: Computer and Mathematical OR Occupation summary: White collar) AND Company purchasing decisions participated in past 12 months: Information technology (network/Internet))]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908BA80-2768-46C2-58C6-0908C288B50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33917"/>
            <a:ext cx="12192000" cy="6152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0719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6196</TotalTime>
  <Words>1767</Words>
  <Application>Microsoft Office PowerPoint</Application>
  <PresentationFormat>Widescreen</PresentationFormat>
  <Paragraphs>48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Hubbard Broadcasting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mbustell@aol.com</dc:creator>
  <cp:lastModifiedBy>Bustell, Mike</cp:lastModifiedBy>
  <cp:revision>349</cp:revision>
  <dcterms:created xsi:type="dcterms:W3CDTF">2018-02-22T19:38:41Z</dcterms:created>
  <dcterms:modified xsi:type="dcterms:W3CDTF">2026-08-07T14:05:54Z</dcterms:modified>
</cp:coreProperties>
</file>