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3" r:id="rId12"/>
    <p:sldId id="299" r:id="rId13"/>
    <p:sldId id="300" r:id="rId14"/>
    <p:sldId id="301" r:id="rId15"/>
    <p:sldId id="302" r:id="rId16"/>
    <p:sldId id="284" r:id="rId17"/>
    <p:sldId id="286" r:id="rId18"/>
    <p:sldId id="271" r:id="rId19"/>
    <p:sldId id="296" r:id="rId20"/>
    <p:sldId id="297" r:id="rId21"/>
    <p:sldId id="298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CFC2"/>
    <a:srgbClr val="1FD1BC"/>
    <a:srgbClr val="532476"/>
    <a:srgbClr val="A40A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4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6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8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2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3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9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89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22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3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5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9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0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1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1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3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4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6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7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jpe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3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8.png"/><Relationship Id="rId3" Type="http://schemas.openxmlformats.org/officeDocument/2006/relationships/image" Target="../media/image36.png"/><Relationship Id="rId7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4.png"/><Relationship Id="rId5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0" Type="http://schemas.openxmlformats.org/officeDocument/2006/relationships/image" Target="../media/image3.png"/><Relationship Id="rId4" Type="http://schemas.openxmlformats.org/officeDocument/2006/relationships/image" Target="../media/image37.png"/><Relationship Id="rId9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E3748-8FF1-1990-46CE-095D417BE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E7648BE-4147-3DEF-70A1-7527A19186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03CE9177-66C2-DE31-0842-F87F3DDC3C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05C723-6C1D-DC87-9C75-701FC474812D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D233CBC-9814-0E42-9548-6F503B9A81FC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F520B5A-147A-0593-2B55-53E4337533EC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4F7A022-5F34-3479-0BA9-7D62C9C215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313D33FC-C40C-07E0-582D-BC81743D3D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A5D2E76-09CD-63C1-67E0-7A48148754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40C6C47-B02F-0584-429B-F7BEB8BCA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7EB15A5-6E93-F9FC-3565-4ED6D1397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48A5900-455C-51A2-9AAF-F5EC58B7B8E7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4004FE-2EF6-7B9A-31BE-F4BD8D6D01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44980"/>
            <a:ext cx="12192000" cy="59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13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42F6DF-0A58-3FF0-0960-23F64F1D3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884D633-91CB-099D-4C00-ECE7275C8A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30AB372-857C-C743-E9B2-09F2A0C442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24E5B9B-524B-84FF-6525-491C4BB1562E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AB683D4-3B31-3DE0-165E-FE88F6F7D07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92DDEBB-775D-C48A-BDC4-BB5C6495F546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B34D9DE-88F9-2CF8-B02B-423F2E2520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A77D96DE-71FC-9BCC-E7E2-F733C7A548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59B8FF2-CEF9-32F6-9464-F3A51C6612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0301807-0DA8-5079-4F38-9863CF5EC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9F990322-0808-FBD7-B586-89EC543D2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98100B-B487-C5AC-05E8-51CC9FB736E4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73A288-0CA8-B7FC-EECE-863385B824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4979"/>
            <a:ext cx="12192000" cy="604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3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481A00-9548-3F79-E1E4-D69F890CE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E0F46BF5-1527-EEB3-1C01-B9E6712C47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8AC244A-38AD-32A8-87A1-0C473FAC4B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ED987E-A0E5-3991-250B-58939CACA82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D356294-E708-95CF-7388-FDC161E73B1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553AF3B-E294-D6F1-3479-2DD1532239ED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2DB321A-AA55-9132-9E5F-FFE7B159B6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FB75EBC9-0F1E-F69A-3D88-B7C732D1F6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E2DAF09-6C63-FD5A-3B4E-785272506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A4D916C-32E8-6743-2DF5-E6F9885AA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E6B201E-0A3B-A9F8-A38F-C78375418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4DC6FBD-910C-9F02-47B6-336B93E46078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979776-391C-48D4-CFDD-3ABA48A8E2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9645"/>
            <a:ext cx="12192000" cy="60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37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E31A8B-A50F-26D0-D524-802C5FE95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3E0BDBD5-8D18-C373-B8FB-5C5FCDFCE3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41303B33-22FA-5E7F-F8B7-7ECABE4A48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9EF08A-0417-665E-F7E4-83553BFC2F3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1824625-B095-84FB-E2C0-042C8107EFB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472FBF6-FC7F-940B-5F1F-036591A2162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5B19D0D9-C181-79D4-61E9-3DDFFF913F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3990E4A-16AB-225B-9BC4-12AA461CE9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74A32B9-A831-8D4B-7185-6CA25C611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9A72716-FBE9-81A8-5D0D-EBAFDACB1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42A5E7C-F6AD-2539-F1A7-209E98FDF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427FEAE-50C7-CB52-7693-C569A7910B60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773E86-F535-913B-0B1A-29BB544794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54827"/>
            <a:ext cx="12192000" cy="594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790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D404E-F033-D15A-BBFB-AF815EA1F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4F02AFC6-C95D-93DC-9D39-AA3FF45CF0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D259B54-47B0-6B7F-C653-0A79F2CC24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3BC45F-99F8-2258-EB30-4CC2EF52A3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27625D1-84CC-7370-D960-3AE77E015F6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518C546-475A-28EA-C9F0-E69FA4EBD12D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4F339847-DF56-5E26-2763-BC03FCB82D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8A7CE24-BC5A-1E45-D8A4-F36A77158F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DBB58CB-E3A7-D7CA-9E35-9BE9152C5A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4D87B2F-DC75-E227-BB28-94AB0C25E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1E05EDF4-6497-D1F2-2A21-55CD19198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129CE59-E6FB-FF16-7E6F-2DD3C8996A0E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9089B5-FF95-88AF-06B7-F5F02BD822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50604"/>
            <a:ext cx="12192000" cy="53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472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E01B17-6F47-C6E8-6613-D24949DD1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AC62F2F-6BEF-A7F7-283F-9ED87D90C8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060F92F-D250-1A41-0C31-B215CB9C14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2B821DF-EB4D-6D95-A520-3BFA2947C3B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8AA4751-A0F3-348E-A28A-5011C371CBB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BD9BAC1-7C9E-0A58-B354-32D105E740FB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F4610C3-5279-4B54-2EA6-F6F9E38BE3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CD054E0-27F6-1D3F-0561-68917BA885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8C7D9CA-B69E-4B84-B1D8-199A8F7134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0EBD88-75E6-B1D8-7263-31DA37F71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99F52622-12A3-88E0-228C-E1C9AFD89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CCF4A8-099C-657F-702C-9111FBC7304C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516B6B-8DDA-764A-70A5-89CBCA9C52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69655"/>
            <a:ext cx="12192000" cy="571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2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5A5E63-B71F-5D1A-501E-A51B5894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BB9471C-9243-E0A3-9A2C-74CA2A835F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5DADCD43-E021-16B7-6349-B56067FBF3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515CEF-2742-ECFE-CA4B-10AA515451D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20C82E6-0EEA-F936-C484-7300B39B712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9F85BF-C860-D2C3-DA1C-8982BF8E1A7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D1DBDBE5-0281-93AE-41DB-A2E736F6264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CCC797A-C3E2-792D-ED1B-7EC6FB4C26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ECAA225-4207-3654-29C3-1D0A8B0E1B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5A618E6-8782-FA2F-B415-34521EB93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59F52F5-02E5-78A2-3D98-04AE984B2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8D60657-76F9-4179-D734-692A52765792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2E8982-8B1E-0634-8735-1D24FDEB3C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46538"/>
            <a:ext cx="12192000" cy="656492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0000000-0008-0000-0600-00000A000000}"/>
              </a:ext>
            </a:extLst>
          </p:cNvPr>
          <p:cNvGrpSpPr/>
          <p:nvPr/>
        </p:nvGrpSpPr>
        <p:grpSpPr>
          <a:xfrm>
            <a:off x="307975" y="949121"/>
            <a:ext cx="1241425" cy="4344470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0000000-0008-0000-0600-00000800000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00000000-0008-0000-0600-000009000000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4068333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7CBA7A-18F8-BA1D-69D1-F687B6BF2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BF79D544-1033-EA69-2630-F571272619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F7E70F76-07E3-61BC-2ABF-23AD3CF33E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F1B5609-E5D5-9934-B042-22626385E40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F045460-834E-008C-C152-BB562376890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DC97E0C-12E1-2C9A-0919-EEB488AD734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2B4AC43F-444B-5EFB-9803-99DBAE58B3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D83350E6-E2D8-4369-B4F4-94A8B3B239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C47964-4FF1-4B91-2488-DDD53FC4AD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7F99479-23D4-190F-E394-F3750E003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1D3C61EE-18F7-C296-2E19-467B52986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E20ACBC-20B0-FD8E-BBB3-65F28BFF95E0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B84630-3502-6CAF-C1E4-2BE2295A96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41856"/>
            <a:ext cx="12192000" cy="657428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F974E80-D835-1651-DEB4-6F3753D2B354}"/>
              </a:ext>
            </a:extLst>
          </p:cNvPr>
          <p:cNvGrpSpPr/>
          <p:nvPr/>
        </p:nvGrpSpPr>
        <p:grpSpPr>
          <a:xfrm>
            <a:off x="307975" y="949121"/>
            <a:ext cx="1241425" cy="4344470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5C76A641-2C51-D319-97F4-1DE1F3D93BA2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73FE84E9-8929-9375-A641-AAD2AB4D5D88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3438017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EA3B8-B04A-2B05-9435-CB40B2FF2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A25FDB06-C2BD-6997-C3AB-382A77A133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485D0D1-2A98-D21F-527B-6B2DBBEFE6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3D8C5C9-FE64-48FC-71E2-B5D63EC3D6A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509A1D1-E328-6179-9807-98023B2130E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CBA1C17-5B5B-6E82-34CF-F022D28A2BFB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BAF35A60-B0B2-8A88-C49B-EB602848BE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D573666-3DB5-9EFE-4EF9-8194E6C78A8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04328E-052B-B1F8-E081-A2A9CD71FC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41BB49-FE5D-B435-FB80-8483BAC8B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8017C14-6C4F-09D8-882B-83F3C0511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B3134E-E147-2747-51EE-FF9845DB1C7F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185295-1024-9CC8-D1A4-5B4D772D10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18519"/>
            <a:ext cx="12192000" cy="622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5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A8F2C5-D369-EEA3-AE3B-66ADF433C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B0F743CB-F77B-6C62-8730-35F5EA2F64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F46ECC2-CEE2-38B6-3938-652C6D1789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DDF130-3EEA-E0A7-94F4-6353D0EC81A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4ABA858-FDFB-2C1A-B47B-DB0AA2F0751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EA1DA4D-B0BE-B9B5-1E0C-9608E9CE653C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CFBFA11-0BAB-CB8F-AD70-8638A995B61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80879A5-F80E-5885-0EF1-BC4663AC2B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E31765E-B565-E8AE-51F0-45137131BD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997C508-FA9B-1F15-E826-647DF783A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EE4C079-C3A6-EB08-E8C0-BB1F48B99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AA1025D-CD39-1B7A-4C99-D9D7E67F0440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CDF043-ABCF-9B12-937B-67F454E0483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22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FD1619-A018-412E-7D4A-6BA949E6B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4C2D99D1-A5EF-6B7E-EC1C-02304C3F3D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69C24A3-2045-ED45-5AC9-7EBE8406B9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7B2B47-2129-8894-9CBB-BD6E315D5E16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34BA377-EAA3-C38E-99E5-BAC10FF715B2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8EEBE5B-0BAC-F95B-7DEB-D60345639636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07A0F807-C620-3CCE-07D3-FBCCB616ED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E423EA23-045E-DF40-4BC1-9E27B0A42FC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928891F-83EE-F853-AE5A-97B3875995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004DD19-E1C8-B8C6-898D-815BA00F2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321FE31-4E6F-0CA9-0662-64E4FA1DF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025412-4979-3445-4C61-7F5B9E92143D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01C01C-37A5-1C3F-75D5-90241052EC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86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1202E-34E7-1CE3-34BB-68ED8A045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E4B46DD-6AB3-3769-E2C4-5B0302AF69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D8E82DA-AB2C-BA7E-1349-5E1F7A7197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E41D74C-F170-B3BE-997B-4EFEE373A3F6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87636A6-6C7F-5F20-3C7D-D8231DD4E90C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EF38949-DA2E-1463-1D95-108634029BA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548D838A-2049-367F-B95A-6D9CAE1237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DE7972B2-46CE-C504-70E3-BC84D6DC61F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0A4875A-AE95-3B7D-642B-AB16F8CF66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F7F6DC0-0C2A-6AD7-5AAF-C078DF372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67A788D-791D-32EC-2BCC-06DD65B18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C6305D4-920B-E28E-67CF-AE4015326557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F45E47B-1FB2-7B5C-E60A-E2CE63BBB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7140EE1-DCF8-1A68-981F-3D726D271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16" name="Picture 15" descr="Window World Twin Cities | North St. Paul MN">
            <a:extLst>
              <a:ext uri="{FF2B5EF4-FFF2-40B4-BE49-F238E27FC236}">
                <a16:creationId xmlns:a16="http://schemas.microsoft.com/office/drawing/2014/main" id="{EC70E90E-E01E-77E6-AB16-2518A08E72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2E05894-79BF-8204-6299-8E790FC2BA12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B3F0D6E-3199-3A53-A4B2-76C5046059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0454" y="7476"/>
            <a:ext cx="6319188" cy="61434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2B78983-39C0-DA2D-D38E-E19BA6DBF492}"/>
              </a:ext>
            </a:extLst>
          </p:cNvPr>
          <p:cNvSpPr txBox="1"/>
          <p:nvPr/>
        </p:nvSpPr>
        <p:spPr>
          <a:xfrm>
            <a:off x="78134" y="2413337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Radio Stations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20-Year-Old-or-Older Single-Family Home.</a:t>
            </a:r>
          </a:p>
        </p:txBody>
      </p:sp>
    </p:spTree>
    <p:extLst>
      <p:ext uri="{BB962C8B-B14F-4D97-AF65-F5344CB8AC3E}">
        <p14:creationId xmlns:p14="http://schemas.microsoft.com/office/powerpoint/2010/main" val="808792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6229-AC4D-FAC7-DF87-41417E2DB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C75590F-9875-B3BC-FE08-2374CDDF4B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B6C087F-9F3C-C385-D6AB-89BFC01DBE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8421AF-CF52-65EB-49EE-54A6292FD3B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D1F864B-2366-704C-34DF-7759F7FC274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AC572C0-396A-27D4-5C40-1291BF0E92D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76481247-737F-8987-B70B-8177DDD1CA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8E88D8E-107E-7907-F090-C52844F80A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C73C0A7-27C4-87EF-E025-878BB9B2B7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5536EE6-8F97-7F58-95EF-6C41A608D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2DEE90C6-2DFB-A772-2DF3-6AC906C52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3E48981-E15F-F930-92C2-10A0057DF1CD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3A53795-30E9-A808-DB95-0DD49FDD9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AB5B8A9-7F91-D648-B5AB-0321C1BAE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16" name="Picture 15" descr="Window World Twin Cities | North St. Paul MN">
            <a:extLst>
              <a:ext uri="{FF2B5EF4-FFF2-40B4-BE49-F238E27FC236}">
                <a16:creationId xmlns:a16="http://schemas.microsoft.com/office/drawing/2014/main" id="{27E99DCC-E367-7419-C3C1-92AC5470314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637D753-DC6A-12E4-764D-B1303C95ACBA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F4CB6B-5848-9320-32DE-F5109E3B894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80064" y="23399"/>
            <a:ext cx="6416041" cy="627934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F2DE052-2538-6EBF-F75A-BF35F70549B3}"/>
              </a:ext>
            </a:extLst>
          </p:cNvPr>
          <p:cNvSpPr txBox="1"/>
          <p:nvPr/>
        </p:nvSpPr>
        <p:spPr>
          <a:xfrm>
            <a:off x="78134" y="2413337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Radio Stations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W35-64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20-Year-Old-or-Older Single-Family Home.</a:t>
            </a:r>
          </a:p>
        </p:txBody>
      </p:sp>
    </p:spTree>
    <p:extLst>
      <p:ext uri="{BB962C8B-B14F-4D97-AF65-F5344CB8AC3E}">
        <p14:creationId xmlns:p14="http://schemas.microsoft.com/office/powerpoint/2010/main" val="107594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CA2A9-C9F1-3827-8306-E4BCD9E53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B9EA46C6-47AD-1352-5EB9-455A73B98E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087E35D4-9C50-FB8A-17C0-2675529DE3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7B43F35-872F-02E2-938B-8C9BEA6B460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C8973EC-6F09-980C-4090-25FEBB5DBB7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3FAB6DC-B0F8-23DC-11D2-D4AA153FA755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B697279-CD4B-C099-0587-5FC6B5B8C5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8626F0A5-CEE9-CE12-74F2-D3E90BACB9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4E43D1A-82ED-4859-3552-B691EF3368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4733663-6F98-0014-115D-E4F73DF7D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C50C4466-49C3-23DD-4BA1-5B586DB9E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B81354B-6215-CA21-73BF-2FAE22822CF5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6EF2631-6A62-CC23-381B-A217C959C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0677D63-96AA-6D41-9769-01FEAE25D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16" name="Picture 15" descr="Window World Twin Cities | North St. Paul MN">
            <a:extLst>
              <a:ext uri="{FF2B5EF4-FFF2-40B4-BE49-F238E27FC236}">
                <a16:creationId xmlns:a16="http://schemas.microsoft.com/office/drawing/2014/main" id="{D646EB92-544D-D724-FD2E-C08771DD5C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B6DD313-3A35-2184-11FE-A837B48B3D40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E4F189-D88C-D7EE-C855-C98C4C0766F8}"/>
              </a:ext>
            </a:extLst>
          </p:cNvPr>
          <p:cNvSpPr txBox="1"/>
          <p:nvPr/>
        </p:nvSpPr>
        <p:spPr>
          <a:xfrm>
            <a:off x="78134" y="2413337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Audio Media </a:t>
            </a:r>
            <a:r>
              <a:rPr lang="en-US" sz="2000" i="1" dirty="0"/>
              <a:t>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20-Year-Old-or-Older Single-Family Home.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A88218E-6279-8ABF-8CFE-1B01F7485B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3210" y="7476"/>
            <a:ext cx="6090656" cy="60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15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1ED88-FEA7-2434-D0D0-03CE20F34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85A6995-2CC3-CED2-3660-837DC27AF9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581980B5-D1B5-FBDF-F04E-9585F2AA95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F07856-ABF7-F9B3-55C5-FB9E3BD956A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C2C12B-9F10-0FA4-46CF-E9C151D0AC1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B7DB480-E936-413C-ECC4-CA238A81FA1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0A273D63-A8C5-64D7-341E-F02E687ABA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920281D-2E3F-5D62-FDDC-6B0BEB0F99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5C7192E-8D32-DF55-9179-8163BD1D7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B16BBA7-6F90-C997-7DAF-895D2DB50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6DBA73B-ADB1-314C-2AB2-5C5DDFC3F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82C1AD7-37FB-B12C-5CDA-FF05E769C90E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A56F6FC-6A92-F3DD-A8AA-8D82C7916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1D8DF44-7A50-AD0F-2D0C-38E05A9E6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16" name="Picture 15" descr="Window World Twin Cities | North St. Paul MN">
            <a:extLst>
              <a:ext uri="{FF2B5EF4-FFF2-40B4-BE49-F238E27FC236}">
                <a16:creationId xmlns:a16="http://schemas.microsoft.com/office/drawing/2014/main" id="{C8C5DDDF-A631-3B02-EFA2-54E4004BCF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BABC439-235C-F434-3FE7-871644ADBE43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53E896-DC9B-494A-BE7D-3B7FDF683195}"/>
              </a:ext>
            </a:extLst>
          </p:cNvPr>
          <p:cNvSpPr txBox="1"/>
          <p:nvPr/>
        </p:nvSpPr>
        <p:spPr>
          <a:xfrm>
            <a:off x="78134" y="2413337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Audio Media </a:t>
            </a:r>
            <a:r>
              <a:rPr lang="en-US" sz="2000" i="1" dirty="0"/>
              <a:t>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W35-64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20-Year-Old-or-Older Single-Family Home.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0E325C7-208E-8AD6-F19D-65D444149E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3210" y="7476"/>
            <a:ext cx="6090656" cy="60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1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1827CA-CD07-8D4A-8976-538D8B2CB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36D574C9-36F8-6E52-EF11-8E4E10308A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939E2DF4-418A-3075-DB06-2FE9E2566A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5E27F4-F046-F91F-8B6A-D629356A9AA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D14D708-38F8-6FD2-DF8A-62FB5F328D0F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E1FF998-38EC-FE19-EC27-4037FA6C615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9B8247A-B8B2-78B0-3BD2-34BBDAD2DD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DFE7109-D4AF-368B-C0BD-E914BDD4C3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FBD2C95-BA10-06CE-630B-6E8471E5B3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F338DBB-E556-0BB6-83B0-33EB4D4CF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5FE2FBB2-24F8-8E4B-99F9-D08B944CF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D52C134-7DA7-59D5-35D2-6389B1FEE4AA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9B99D1-DCFE-4ABD-F404-1DB86EFED1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48956"/>
            <a:ext cx="12192000" cy="63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575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D64E9E-DA47-9124-3072-0264B2603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551DBE2B-D055-CB43-29E9-1F35CBA03C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922F591-8933-FE3F-D50E-0332920C87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1380E08-2CC0-3A2E-B347-50E402F047BE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867B3A-7161-DD9F-F7BF-1F026FF854E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533E924-8A3D-B49A-A11F-CBB8CD31858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D4D4A89-1B08-4209-2B83-07197F3E0D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EF872843-F025-D086-9E04-673A2D10DF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11D41FF-0EFF-93E1-B1A9-FFB550C284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43E4B8-B0D4-44C4-5205-D73D79569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A3F3E7B3-BEC5-4D3E-2CA5-C85466A68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27F0387-F23D-858D-D07F-7FB29743D032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B768B1-0E10-BB24-F7A3-CE32BB94F7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69134"/>
            <a:ext cx="12192000" cy="631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747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6DE7D2-A9EE-77E3-85DE-5377684FF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BF99B37B-C461-5E8B-A68C-D9E6C69524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FF883FB-AFBA-05D2-888C-F87FA92405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00B6DE-E739-CC4E-8D5C-966BC7E7481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84BBE9-8E0A-4B8D-4713-A909E768E8D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004CAA5-5434-B573-D0ED-5B0EC047321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E9CA5D1-7ECD-AFAF-9D1D-99C511105B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957AAD18-0ED3-2534-557E-3602C5C02A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F678D6E-7A20-C1D3-9BB0-EC0EF68C12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94A1EA0-FFCD-99D6-00C4-BC387014C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C68FFAF3-AF59-CC5D-58DD-6DDC092D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DBB8791-6D09-71F0-DEB0-54EEEA4451E2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7DF86B8-FFF1-378C-6B4C-EB8B0F374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4B0ADF2-2A63-5623-3237-5B3681535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16" name="Picture 15" descr="Window World Twin Cities | North St. Paul MN">
            <a:extLst>
              <a:ext uri="{FF2B5EF4-FFF2-40B4-BE49-F238E27FC236}">
                <a16:creationId xmlns:a16="http://schemas.microsoft.com/office/drawing/2014/main" id="{5693630F-E379-41EA-03AE-068C33D3DD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7101184-4008-68A1-FE02-264AF78A2183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789B50-42F3-E7DB-CD15-DF124DAE6154}"/>
              </a:ext>
            </a:extLst>
          </p:cNvPr>
          <p:cNvSpPr txBox="1"/>
          <p:nvPr/>
        </p:nvSpPr>
        <p:spPr>
          <a:xfrm>
            <a:off x="78134" y="2413337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 and Cable Networks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20-Year-Old-or-Older Single-Family Home.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B0997E7-F0B8-45B1-90BB-7CDCA9F3F6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08769" y="44395"/>
            <a:ext cx="6205097" cy="611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98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192911-9FAE-0745-A535-F195DA0CF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FCEBE5EB-08DC-30D0-E0EB-7AD517795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F4E11DA1-DEC3-9CD0-9F2D-394121790E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557D84-96AE-F8BF-BA17-7C3F389ED3CC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44959D3-72C9-327F-3789-FA2E1E76FB89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6CE9147-A08F-1F47-2D3E-AB26A7D0444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5DDA87B2-019A-CCEF-6208-07047166F8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1198561C-9E60-A0A4-EA42-F25A02061B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398E8D8-B145-3DDE-26D2-8EC27D40EA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D88D8D-CD78-C024-48FB-D75DB494F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1FAEE2D-9065-10FF-96E0-4076A6791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7E72328-862F-F191-7CCF-778C64232678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030B950-E160-2C72-14A1-DF4FFAE60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D65C926-E3C8-5C40-24DE-B29052E9C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16" name="Picture 15" descr="Window World Twin Cities | North St. Paul MN">
            <a:extLst>
              <a:ext uri="{FF2B5EF4-FFF2-40B4-BE49-F238E27FC236}">
                <a16:creationId xmlns:a16="http://schemas.microsoft.com/office/drawing/2014/main" id="{DA6FD04C-469A-E12F-611E-2592727E3B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5C829A1-5B9B-C8FE-EA65-41911C749D9F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1D42D9-82E8-F802-C517-226C71021F41}"/>
              </a:ext>
            </a:extLst>
          </p:cNvPr>
          <p:cNvSpPr txBox="1"/>
          <p:nvPr/>
        </p:nvSpPr>
        <p:spPr>
          <a:xfrm>
            <a:off x="78134" y="2413337"/>
            <a:ext cx="609456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</a:t>
            </a:r>
            <a:r>
              <a:rPr lang="en-US" sz="2000" i="1" dirty="0"/>
              <a:t> and </a:t>
            </a:r>
            <a:r>
              <a:rPr lang="en-US" sz="2000" b="1" i="1" dirty="0"/>
              <a:t>Cable Networks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W35-64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20-Year-Old-or-Older Single-Family Home.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9097136-C166-F5A6-0C3A-0D9D6079BC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06475" y="7476"/>
            <a:ext cx="6207391" cy="621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42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36C6D4-DEC3-D233-FE87-E126A5757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94155B9-0727-AC82-EEBE-7AE70A921E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FD2D8082-CDEE-E7BD-B3BA-FE968651B5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F6CDE-3348-16B6-31CB-73F4B1DD29DE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B97073-DB85-71F6-EBD3-322CD20A292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F388884-D4BE-F1C8-FB7C-7CC989CEF8AB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79863F6-80FC-4825-5F6F-2E57D58E6B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14C2A030-1F6E-FC9E-8B91-79DF0D24F4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E693DFC-EA24-E692-A77A-853FBBD665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FA7552E-D50A-BB4B-7979-8BD02F3B2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6F8B620-9106-AF40-9DD7-DB443D3C5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4CD3973-693D-1389-075E-8B3CF0073A13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FA98137-C250-E94D-4D0B-E0B170BD6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8396C01-848C-25E0-AE99-43BDFD418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16" name="Picture 15" descr="Window World Twin Cities | North St. Paul MN">
            <a:extLst>
              <a:ext uri="{FF2B5EF4-FFF2-40B4-BE49-F238E27FC236}">
                <a16:creationId xmlns:a16="http://schemas.microsoft.com/office/drawing/2014/main" id="{026A46C3-743F-B632-B00B-7F978B6269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81E9D17-6371-CFE1-B88A-CB9748BBF44C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F942760-5774-2B21-B241-63D8193CDCB7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Stations,</a:t>
            </a:r>
            <a:r>
              <a:rPr lang="en-US" sz="2000" i="1" dirty="0"/>
              <a:t> </a:t>
            </a:r>
            <a:r>
              <a:rPr lang="en-US" sz="2000" b="1" i="1" dirty="0"/>
              <a:t>Cable Networks</a:t>
            </a:r>
            <a:r>
              <a:rPr lang="en-US" sz="2000" i="1" dirty="0"/>
              <a:t> and </a:t>
            </a:r>
          </a:p>
          <a:p>
            <a:r>
              <a:rPr lang="en-US" sz="2000" b="1" i="1" dirty="0"/>
              <a:t>Streaming TV Services with Ads </a:t>
            </a:r>
            <a:r>
              <a:rPr lang="en-US" sz="2000" i="1" dirty="0"/>
              <a:t>reaching…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20-Year-Old-or-Older Single-Family Home.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D5D59CA-30A4-5276-81FE-0464C15F84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0454" y="7476"/>
            <a:ext cx="6387986" cy="630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40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72A586-A832-F6CB-4CC2-8EA2E690E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3FD5CDAF-7857-7A3F-9686-F46C40E69E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7B9660E-330A-D5C8-061A-05C56F739B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246BC6-04B3-8120-F190-98025026B9BB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D95F7DD-7442-132B-4BB1-ECDB25F1AC3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2D034F8-ADBA-30EB-7CF8-81155DEC15B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5D15E451-1EAA-4199-CD3D-9D4DBAD22B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499D636-BC64-5805-F758-3EECFA89EEA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396E1E1-507B-94BE-CC3C-93CF92311E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E86C1FB-37E2-F307-EE8A-EB15670C4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1AEAE3E-EBE3-39B7-0CE7-78FAEECCF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61C6293-3382-3CEB-4897-55462DAF05C5}"/>
              </a:ext>
            </a:extLst>
          </p:cNvPr>
          <p:cNvGrpSpPr/>
          <p:nvPr/>
        </p:nvGrpSpPr>
        <p:grpSpPr>
          <a:xfrm>
            <a:off x="118194" y="160337"/>
            <a:ext cx="3487648" cy="779942"/>
            <a:chOff x="118194" y="160337"/>
            <a:chExt cx="6877828" cy="14441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521A517-DE47-25D4-58EF-5C5EFB5CA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8748" t="11205" r="19862" b="43536"/>
            <a:stretch>
              <a:fillRect/>
            </a:stretch>
          </p:blipFill>
          <p:spPr>
            <a:xfrm>
              <a:off x="118194" y="160337"/>
              <a:ext cx="3485072" cy="144417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F434F1F-3D64-C749-4545-8729820DB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0838" t="60316" r="21723" b="8502"/>
            <a:stretch>
              <a:fillRect/>
            </a:stretch>
          </p:blipFill>
          <p:spPr>
            <a:xfrm>
              <a:off x="3735237" y="508957"/>
              <a:ext cx="3260785" cy="994975"/>
            </a:xfrm>
            <a:prstGeom prst="rect">
              <a:avLst/>
            </a:prstGeom>
          </p:spPr>
        </p:pic>
      </p:grpSp>
      <p:pic>
        <p:nvPicPr>
          <p:cNvPr id="16" name="Picture 15" descr="Window World Twin Cities | North St. Paul MN">
            <a:extLst>
              <a:ext uri="{FF2B5EF4-FFF2-40B4-BE49-F238E27FC236}">
                <a16:creationId xmlns:a16="http://schemas.microsoft.com/office/drawing/2014/main" id="{9FB4C1F8-2ABD-4CD9-C6A5-761FCEA99E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575" y="4409064"/>
            <a:ext cx="3450267" cy="13087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353636B-C2BE-6D12-9B97-BB10BFD69DF8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EF54654-5BBC-653B-411D-94300440E5B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00468" y="84625"/>
            <a:ext cx="6291532" cy="618978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20681DF-64B7-5125-A601-F66E6C65E9DF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Stations,</a:t>
            </a:r>
            <a:r>
              <a:rPr lang="en-US" sz="2000" i="1" dirty="0"/>
              <a:t> </a:t>
            </a:r>
            <a:r>
              <a:rPr lang="en-US" sz="2000" b="1" i="1" dirty="0"/>
              <a:t>Cable Networks</a:t>
            </a:r>
            <a:r>
              <a:rPr lang="en-US" sz="2000" i="1" dirty="0"/>
              <a:t> and </a:t>
            </a:r>
          </a:p>
          <a:p>
            <a:r>
              <a:rPr lang="en-US" sz="2000" b="1" i="1" dirty="0"/>
              <a:t>Streaming TV Services with Ads </a:t>
            </a:r>
            <a:r>
              <a:rPr lang="en-US" sz="2000" i="1" dirty="0"/>
              <a:t>reaching…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w35-64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20-Year-Old-or-Older Single-Family Home.</a:t>
            </a:r>
          </a:p>
        </p:txBody>
      </p:sp>
    </p:spTree>
    <p:extLst>
      <p:ext uri="{BB962C8B-B14F-4D97-AF65-F5344CB8AC3E}">
        <p14:creationId xmlns:p14="http://schemas.microsoft.com/office/powerpoint/2010/main" val="3635739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ECAB95-B346-6042-434D-5FCCF57D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97DBF92C-5C1A-F88F-44E4-149EBDA0C5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330DF27-7F41-36B7-E676-C3C1856A23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308034B-4E54-3A1F-6374-B0D31B5DF2E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7912C51-5362-0BC2-1F0A-34F8B18D74BB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3E34007-2526-18E3-F06F-82F6B71E5360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4DB9AEB5-3F42-D615-E28A-AB3BD3C00D1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8E15B57A-BD26-5BD0-6F63-ABDF27777A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BC767FD-F8B8-9F81-686D-B83A78FC68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6B10EF6-85B3-6EB1-333B-0D6413218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7408F78-3D6E-3032-5EFC-4CCFF579B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D049132-6686-0CB2-C724-A753870CA285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89B5DE-6395-E36F-D261-E9AC8501AD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2981"/>
            <a:ext cx="12192000" cy="621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809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472B3A-BB22-0CF1-8E3A-EFD780DFC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96C6507-8CDC-8DC6-8EC1-2A214DD285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A5B70FC-AF52-3B19-F509-6D6645B693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963A2D0-B20C-ECEE-B3A5-16F35A0C3C4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F5B129F-41E4-98DB-9BE0-DFB45641122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457794B-F294-B412-7420-3BB646F1391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D0B6A0D2-DDC0-2F7A-18A2-D46C8B9B4E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4A52EA00-A9D1-317B-A07E-55125DC73F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F2E2C74-279A-C54E-EAE8-3D6191B4CA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355B2AB-8748-C377-817E-ABB085502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DA47A4F-9483-D936-6A86-0C1AD3A47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45BD1C-ADBD-EA70-4ADF-FAF315DF60D7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C4C71E-3095-05A0-1FA3-27DF9F7CCD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83825"/>
            <a:ext cx="12192000" cy="62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97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07242-E81C-EDDC-F241-0CE632B42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51E81159-D63D-AC8A-D97A-03D8BAD841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2BD76FC-FB3B-3807-7968-94B674D1BE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0C1CAD-6D0A-5163-80E2-0D193F10871E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B6C4F3C-60CA-EFCB-98CF-A21D031154E4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B61DB39-9C8C-1EC1-9474-7ECA51433C9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7EF6C445-90AC-ABD8-8A48-B71059C606F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829D25F3-53D6-DBA2-3A37-E1CEDBCBBA3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9BF7264-A3CF-009D-6ACA-485B0E9F82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0AAC987-0AEF-489A-A1FE-979456ED0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2A24FD95-C23A-1370-1CFE-E6D026B1C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9A3C594-F3E9-3AD0-4A4C-234C2B6B84A6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1D02F47-6107-43A9-1D72-C1F6536CAF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980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D8C78-853F-CEC9-5EBD-EA3D6BAE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47352A04-39D0-6D45-4B90-37FCE3F406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2FB2001-5CCE-43E4-365A-5FD835496C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BF77FB-819A-2DF5-E2D0-5AD79DCFEA7B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78DB937-8975-2FB2-27C3-CE54792BAD4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1251295-075D-E788-1614-59023197F5C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7A00ED05-85A3-2ED8-6471-81F4CE94BC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9B8E1D2E-A3F3-8B32-16D3-C0FBDD030E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051AEBA-1074-645C-D964-1EE0C2F634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04F0989-DE74-C560-E898-A8BB35A82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AD886509-08BE-524C-6B90-78F035A0E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9792902-98F9-3C63-A256-06BDE3851DEE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32E62D-5303-6614-41AB-F735172F70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8915"/>
            <a:ext cx="12192000" cy="662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4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7308E3-7C35-E10B-B858-8F03C30F8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9E0F10CB-FFEF-82DB-25E4-725A754C86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6C7C42D-7846-50DD-D348-672201D7C4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223EAC-6FA4-C784-CA2D-021725F94CA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AEB1B4F-E390-38A2-8A45-D8F2897D79E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26326DE-C12C-6A0B-C114-42883405052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D8BFF651-F004-64B4-18DB-81658EA472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39C8462-300C-5589-3E33-A7447F1D49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93C49A7-B86E-B583-0CCB-4FF7B87B96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AF72A87-4088-4275-CD10-91A654F4E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5973BA7F-3B56-DAFE-4D3C-42400F146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9DB221-ECB8-9B7D-62D2-A700B2B57E38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5FFAE6-248F-09E3-20D9-DCCC6A3187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6765"/>
            <a:ext cx="12192000" cy="620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851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AEB518-D701-593C-BE3E-AC98B97FA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860E009-1F71-E03C-7DB2-67DB71E750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8870601C-D93E-74B3-55E5-00B8F838C1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0B7569-079D-F3CF-BAA1-730B557CDCF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3F3F3F4-B7B4-B5FF-F983-980E2D183F92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BA101FC-A5E4-F875-5CC4-2FC1FB6F30BC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3746B11-C762-D5FD-39FF-AEADC563D9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38AAE05E-1654-C9D8-BD8B-A994BA8C66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8B134A0-75F9-CD39-FAAB-C6BB28C7D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473F61C-2140-B004-EA0A-2F933C36F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930E7CCD-1BD4-9169-FB82-15EE2B36D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B1A6BB8-D68C-D63F-21CD-774745CAC987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3C9BFE-8CFF-68CA-2054-A84FB30DAA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759" y="0"/>
            <a:ext cx="11284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520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B64CF-9A01-D549-0D31-CFF56668B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9126A53B-EEDA-2C4E-2CB2-0FEA70D754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9A144B81-15E7-D42C-8676-9A318023D8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5864626-C826-E266-5FA9-A055E61A910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01A91E1-5681-2034-088A-7AF4CAF32462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AA65302-6AE5-F98E-99FD-2B318C14A47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B8328C4-21F9-F038-CDB7-CC7944D1F3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5A9D5DE-996B-3E32-8AA3-2F74BB535F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BE78B29-7860-D097-2106-188873EFA7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1D1A9C8-834A-0926-7EDE-E8FB00E83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8E2203E-A32F-2D2A-AC69-6B9DE8244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A778467-571D-E8B8-AF70-DC47A248C6FA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FC2A34-FD46-DB9B-6B09-21F39210F1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63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DEEB0-F18F-8129-136E-69452AEE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286B2D8-5286-146A-5401-361B5549E207}"/>
              </a:ext>
            </a:extLst>
          </p:cNvPr>
          <p:cNvGrpSpPr/>
          <p:nvPr/>
        </p:nvGrpSpPr>
        <p:grpSpPr>
          <a:xfrm>
            <a:off x="0" y="4858"/>
            <a:ext cx="12192000" cy="5967957"/>
            <a:chOff x="0" y="4858"/>
            <a:chExt cx="12192000" cy="596795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8A76B4C-8472-3B1A-ECE8-EBD5C89A7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4858"/>
              <a:ext cx="12192000" cy="596795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775BAF6-9642-7585-C664-123A38857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961128"/>
              <a:ext cx="6041540" cy="3352080"/>
            </a:xfrm>
            <a:prstGeom prst="rect">
              <a:avLst/>
            </a:prstGeom>
            <a:ln w="12700">
              <a:solidFill>
                <a:schemeClr val="bg1"/>
              </a:solidFill>
            </a:ln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A23C8FC-3A15-E693-380F-1CFC98F3C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5" y="6003241"/>
            <a:ext cx="11993649" cy="266737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104D97C-DF26-693D-4236-728E931A7A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40D1E7E-EBFC-9008-2DA3-5F0604E66E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FC2B1BC-3962-2C63-24FE-32B13205BAC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0EDD111-530F-CCD1-F31F-14270B35439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8292BED-C7EF-FC37-54F1-AF209495F06C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5"/>
                  <a:extLst>
                    <a:ext uri="{FF2B5EF4-FFF2-40B4-BE49-F238E27FC236}">
                      <a16:creationId xmlns:a16="http://schemas.microsoft.com/office/drawing/2014/main" id="{CC22E93C-7D70-5930-E3E0-8D5FA3E0FEF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7"/>
                  <a:extLst>
                    <a:ext uri="{FF2B5EF4-FFF2-40B4-BE49-F238E27FC236}">
                      <a16:creationId xmlns:a16="http://schemas.microsoft.com/office/drawing/2014/main" id="{0AA15419-7866-0D6A-0FC5-C16BAFA733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CDB3426-3BFA-6326-2BBB-ECA3517C99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26671E4-D5B2-437A-A0BE-B139ED879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AABD6625-7588-2F71-EE92-B668A0D3C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D707FCC-12F2-BCC5-0C92-E3EA9F85273F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94D8A6-DE83-7CD9-57E5-38C07FBDDB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16752" y="4695093"/>
            <a:ext cx="3493311" cy="7803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09095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56A2E2-7532-1951-56FC-DBEA0E617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E6935100-2448-A7F5-CCD1-E69EAB4834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B6037F6-68C6-02E0-D31C-78BB8F5D2E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4D5A3F-10C2-CC22-D2DF-25078054E10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4D6CF79-CF8E-5BAB-0ED4-74B4EB0EACB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3E1B8D7-C040-4192-CFFC-9219B48E241A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75F7454A-67E3-4A61-F7E3-288E189111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EFA9E23F-49E6-F5C7-2BAC-FD1D7DB763F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E7DDCF4-B1FC-88EB-86F2-0CF5ADE56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8DB6EFE-7FB7-2F61-2A2C-E390D6612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D4D8328-0053-89C9-2D9B-66EA0AA49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0AE8743-A761-D39E-19C0-12FBEE84A101}"/>
              </a:ext>
            </a:extLst>
          </p:cNvPr>
          <p:cNvSpPr txBox="1"/>
          <p:nvPr/>
        </p:nvSpPr>
        <p:spPr>
          <a:xfrm>
            <a:off x="2150133" y="63471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(Age of current home (HHLD): 20 - 29 years OR Age of current home (HHLD): 30 - 49 years OR Age of current home (HHLD): 50 years or more))]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008390-1B7A-2BAC-8611-40C75934CC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1711"/>
            <a:ext cx="12192000" cy="61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82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</TotalTime>
  <Words>1972</Words>
  <Application>Microsoft Office PowerPoint</Application>
  <PresentationFormat>Widescreen</PresentationFormat>
  <Paragraphs>56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Hubbard Broadcasting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Bustell</dc:creator>
  <cp:lastModifiedBy>Bustell, Mike</cp:lastModifiedBy>
  <cp:revision>191</cp:revision>
  <dcterms:created xsi:type="dcterms:W3CDTF">2019-04-18T21:51:10Z</dcterms:created>
  <dcterms:modified xsi:type="dcterms:W3CDTF">2026-09-21T20:47:20Z</dcterms:modified>
</cp:coreProperties>
</file>