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ABE2-488D-9C44-6E66-CFE8AA95D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CD9B0-4F54-E9C9-1BAB-7459DEFB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4A29F-D018-00D0-9860-6BAF8352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D993-947D-F335-2A01-CC535BEC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CA457-DD2F-A124-B696-A96250FB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2E9C-AE7F-A6F1-6B39-769FA1A7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3653A-FD1D-94F4-A81D-B906C8FE9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1C7A-C974-892B-DD7C-18AB9BB7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2E89D-D003-DE00-F779-41CAE355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E144-8866-3BC9-5A3A-2572DFF3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12CA3-D9A5-2614-1293-6A884AD8A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206A7-0404-850B-664F-0C87592C1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8E60F-611E-07BE-D114-37148EE7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A9E0-77E7-BDEC-70CD-146F6214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25CCD-88B5-D37E-2494-1DA97A37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3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D5F5-C5CB-7D2E-22BC-A695B283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777C-1415-9D0B-8E52-28974935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AAC43-8AD3-F5BF-3436-8621A9CA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6A4B4-9214-1ED4-944F-B6B3ED6E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68E56-8AE3-79BF-4768-97C7A284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1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829C-3906-E8EE-FBBC-8F1FDC13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3BB77-D8A0-1E7B-43F8-F24776016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5B79-8DD4-87BE-2219-73BB43F1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9BE68-AE0A-0032-13FB-5FD17BA8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E218-0407-1EFF-6927-9296BC8F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0E90-9C0E-C74A-D070-14F3D0D9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6A37C-5F5B-C86E-D4A5-27D8341E5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57CC4-CC91-5FF3-73DA-E1E803AE3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F32CA-B41D-61B4-6229-3BF8130C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0068E-8D03-81D4-7CBD-98B28156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A3CDB-F928-5AAD-3741-70DA68D4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6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727C-BD8B-BD49-D91F-90821015F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FA587-F5D7-8BB7-FE32-95BCEBFE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6751C-874F-8C17-9446-A6D51526F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2F6EA9-BB61-9E52-19CB-429BB2A81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05D34-7757-78EF-6678-9FBE860A9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57B8F-022F-54FB-9E21-279D52047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AD805-7BFF-DEA5-D725-36EF38A5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AB3A-F9D1-A22D-0D6A-9EBE081D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6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8D01-034A-2DB5-0809-DBDF526B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A202A2-0B08-C55B-3DDC-8513BBA0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B12B8-269E-1F20-B557-4619BBE7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313D4-5BEB-286B-9BD7-EC245874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82CDA-264F-F5B0-D7C8-3C0A639C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F38BC8-1AF2-B3CA-930D-FE82711C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3247F-8B5C-4CB3-8D8C-2C63BFBF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02D-30DA-B36B-DF36-112C073CB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3318-D1FC-16BB-F0CE-80D18BB43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F1D93-B55E-44D9-9E08-90FE6AB3E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3C8D-F0ED-BA62-0521-38297191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E8DA8-8B89-B3DB-4819-44129D21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B292C-BEE2-C21E-898A-22B58959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38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A0B4-3251-C7C7-3712-9C5B91D0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45393-F0B8-DE5A-EB5C-E5EB2B974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964E3-907B-943F-6A1E-B11AA656D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129D9-AFB4-C1B1-E4D4-45847466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260A3-229E-1B15-357B-A413536F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E771C-E527-274F-BF2E-44735E6B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6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60979-6F5E-916C-A042-CDB613C9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F2843-F4D3-1AE6-5E5C-AA724A56A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E456E-5BB0-47BA-E438-E17C19705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3A71F-4743-4DF5-96DD-94E136E2A690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D26DC-4C41-6D2E-BFC2-7048C8554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C3D7-A312-0C58-E334-49124E99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4A0129-C3D1-47CB-9FDB-EC7F4422188F}"/>
              </a:ext>
            </a:extLst>
          </p:cNvPr>
          <p:cNvSpPr txBox="1"/>
          <p:nvPr/>
        </p:nvSpPr>
        <p:spPr>
          <a:xfrm>
            <a:off x="4377750" y="3122683"/>
            <a:ext cx="19858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i="1" dirty="0"/>
              <a:t>Local Radio:</a:t>
            </a:r>
          </a:p>
          <a:p>
            <a:r>
              <a:rPr lang="en-US" b="1" i="1" dirty="0"/>
              <a:t>$10 Billion </a:t>
            </a:r>
            <a:r>
              <a:rPr lang="en-US" sz="500" b="1" i="1" dirty="0"/>
              <a:t>(excl. “Radio Digital”)</a:t>
            </a:r>
          </a:p>
          <a:p>
            <a:r>
              <a:rPr lang="en-US" b="1" i="1" dirty="0"/>
              <a:t>= 6% of Ad Spend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4DEC5E-6EA5-5CA0-23AA-EBEC4AE8F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872" y="39343"/>
            <a:ext cx="8201127" cy="47155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3C8239-D4BF-D563-1A85-890FCF34A82C}"/>
              </a:ext>
            </a:extLst>
          </p:cNvPr>
          <p:cNvSpPr txBox="1"/>
          <p:nvPr/>
        </p:nvSpPr>
        <p:spPr>
          <a:xfrm>
            <a:off x="4593945" y="882429"/>
            <a:ext cx="1501373" cy="1200329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/>
              <a:t>Average of</a:t>
            </a:r>
          </a:p>
          <a:p>
            <a:r>
              <a:rPr lang="en-US" b="1" i="1" dirty="0"/>
              <a:t>3,639 Decks </a:t>
            </a:r>
          </a:p>
          <a:p>
            <a:r>
              <a:rPr lang="en-US" b="1" i="1" dirty="0"/>
              <a:t>As of: 5 PM:</a:t>
            </a:r>
          </a:p>
          <a:p>
            <a:r>
              <a:rPr lang="en-US" b="1" i="1" dirty="0"/>
              <a:t>06/11/2026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EFFFE1-C266-2282-260D-CA2A0BD9F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7441"/>
            <a:ext cx="4350017" cy="24156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169D0A-D0E1-836E-7F4D-C88801B150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5577" y="-12615"/>
            <a:ext cx="4694327" cy="68890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2BEB8F-2803-AA15-0E22-0B434FD09190}"/>
              </a:ext>
            </a:extLst>
          </p:cNvPr>
          <p:cNvCxnSpPr>
            <a:cxnSpLocks/>
          </p:cNvCxnSpPr>
          <p:nvPr/>
        </p:nvCxnSpPr>
        <p:spPr>
          <a:xfrm flipH="1">
            <a:off x="10491019" y="2195678"/>
            <a:ext cx="1278193" cy="156024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AutoShape 2">
            <a:extLst>
              <a:ext uri="{FF2B5EF4-FFF2-40B4-BE49-F238E27FC236}">
                <a16:creationId xmlns:a16="http://schemas.microsoft.com/office/drawing/2014/main" id="{60BDCE5A-ABC5-247C-FBD6-A6AC1F5B2E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297A8A-66AF-2F17-6B2D-66E9328A8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454" y="731748"/>
            <a:ext cx="1093607" cy="8684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613A506-8D32-F074-0E26-1A6F52A342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7149" y="705534"/>
            <a:ext cx="2946524" cy="11433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D64A4D-2537-73D9-91E1-7D1F6E398F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295260"/>
            <a:ext cx="12192000" cy="256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2545</TotalTime>
  <Words>30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Bustell, Mike</dc:creator>
  <cp:lastModifiedBy>Bustell, Mike</cp:lastModifiedBy>
  <cp:revision>445</cp:revision>
  <dcterms:created xsi:type="dcterms:W3CDTF">2024-06-06T17:36:35Z</dcterms:created>
  <dcterms:modified xsi:type="dcterms:W3CDTF">2026-06-11T18:57:44Z</dcterms:modified>
</cp:coreProperties>
</file>