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8" r:id="rId4"/>
    <p:sldId id="273" r:id="rId5"/>
    <p:sldId id="276" r:id="rId6"/>
    <p:sldId id="279" r:id="rId7"/>
    <p:sldId id="274" r:id="rId8"/>
    <p:sldId id="277" r:id="rId9"/>
    <p:sldId id="280" r:id="rId10"/>
    <p:sldId id="275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0A8E"/>
    <a:srgbClr val="5324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21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D016-3F01-4AE1-83B2-A26B98820981}" type="datetimeFigureOut">
              <a:rPr lang="en-US" smtClean="0"/>
              <a:t>6/12/2026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94-A41A-4CB2-98AC-C01FBD5D74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743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D016-3F01-4AE1-83B2-A26B98820981}" type="datetimeFigureOut">
              <a:rPr lang="en-US" smtClean="0"/>
              <a:t>6/12/2026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94-A41A-4CB2-98AC-C01FBD5D74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222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D016-3F01-4AE1-83B2-A26B98820981}" type="datetimeFigureOut">
              <a:rPr lang="en-US" smtClean="0"/>
              <a:t>6/12/2026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94-A41A-4CB2-98AC-C01FBD5D74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284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D016-3F01-4AE1-83B2-A26B98820981}" type="datetimeFigureOut">
              <a:rPr lang="en-US" smtClean="0"/>
              <a:t>6/12/2026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94-A41A-4CB2-98AC-C01FBD5D74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263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D016-3F01-4AE1-83B2-A26B98820981}" type="datetimeFigureOut">
              <a:rPr lang="en-US" smtClean="0"/>
              <a:t>6/12/2026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94-A41A-4CB2-98AC-C01FBD5D74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61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D016-3F01-4AE1-83B2-A26B98820981}" type="datetimeFigureOut">
              <a:rPr lang="en-US" smtClean="0"/>
              <a:t>6/12/2026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94-A41A-4CB2-98AC-C01FBD5D74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987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D016-3F01-4AE1-83B2-A26B98820981}" type="datetimeFigureOut">
              <a:rPr lang="en-US" smtClean="0"/>
              <a:t>6/12/2026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94-A41A-4CB2-98AC-C01FBD5D74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125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D016-3F01-4AE1-83B2-A26B98820981}" type="datetimeFigureOut">
              <a:rPr lang="en-US" smtClean="0"/>
              <a:t>6/12/2026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94-A41A-4CB2-98AC-C01FBD5D74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338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D016-3F01-4AE1-83B2-A26B98820981}" type="datetimeFigureOut">
              <a:rPr lang="en-US" smtClean="0"/>
              <a:t>6/12/2026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94-A41A-4CB2-98AC-C01FBD5D74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0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D016-3F01-4AE1-83B2-A26B98820981}" type="datetimeFigureOut">
              <a:rPr lang="en-US" smtClean="0"/>
              <a:t>6/12/2026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94-A41A-4CB2-98AC-C01FBD5D74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193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1D016-3F01-4AE1-83B2-A26B98820981}" type="datetimeFigureOut">
              <a:rPr lang="en-US" smtClean="0"/>
              <a:t>6/12/2026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94-A41A-4CB2-98AC-C01FBD5D74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89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1D016-3F01-4AE1-83B2-A26B98820981}" type="datetimeFigureOut">
              <a:rPr lang="en-US" smtClean="0"/>
              <a:t>6/12/2026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BB794-A41A-4CB2-98AC-C01FBD5D74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133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://www.google.com/url?sa=i&amp;rct=j&amp;q=&amp;esrc=s&amp;source=images&amp;cd=&amp;cad=rja&amp;uact=8&amp;ved=0ahUKEwjUxOS61c_UAhUCED4KHbzxBqUQjRwIBw&amp;url=http://www.ks95.com/&amp;psig=AFQjCNGG27gH-7eOm82EVqL600SM59Qnsw&amp;ust=1498159571162253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hyperlink" Target="https://www.google.com/url?sa=i&amp;rct=j&amp;q=&amp;esrc=s&amp;source=images&amp;cd=&amp;cad=rja&amp;uact=8&amp;ved=0ahUKEwisl7-24YzXAhVQziYKHYXZB7wQjRwIBw&amp;url=https://www.tcmevents.org/events/hot-dash-2018&amp;psig=AOvVaw2ZLgRnXZPCa_XqclCGMpGG&amp;ust=1509054820078315" TargetMode="Externa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hyperlink" Target="https://www.google.com/url?sa=i&amp;rct=j&amp;q=&amp;esrc=s&amp;source=images&amp;cd=&amp;cad=rja&amp;uact=8&amp;ved=0ahUKEwisl7-24YzXAhVQziYKHYXZB7wQjRwIBw&amp;url=https://www.tcmevents.org/events/hot-dash-2018&amp;psig=AOvVaw2ZLgRnXZPCa_XqclCGMpGG&amp;ust=1509054820078315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4.png"/><Relationship Id="rId5" Type="http://schemas.openxmlformats.org/officeDocument/2006/relationships/hyperlink" Target="http://www.google.com/url?sa=i&amp;rct=j&amp;q=&amp;esrc=s&amp;source=images&amp;cd=&amp;cad=rja&amp;uact=8&amp;ved=0ahUKEwjUxOS61c_UAhUCED4KHbzxBqUQjRwIBw&amp;url=http://www.ks95.com/&amp;psig=AFQjCNGG27gH-7eOm82EVqL600SM59Qnsw&amp;ust=1498159571162253" TargetMode="External"/><Relationship Id="rId15" Type="http://schemas.openxmlformats.org/officeDocument/2006/relationships/image" Target="../media/image19.jpeg"/><Relationship Id="rId10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microsoft.com/office/2007/relationships/hdphoto" Target="../media/hdphoto1.wdp"/><Relationship Id="rId1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hyperlink" Target="https://www.google.com/url?sa=i&amp;rct=j&amp;q=&amp;esrc=s&amp;source=images&amp;cd=&amp;cad=rja&amp;uact=8&amp;ved=0ahUKEwisl7-24YzXAhVQziYKHYXZB7wQjRwIBw&amp;url=https://www.tcmevents.org/events/hot-dash-2018&amp;psig=AOvVaw2ZLgRnXZPCa_XqclCGMpGG&amp;ust=1509054820078315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4.png"/><Relationship Id="rId5" Type="http://schemas.openxmlformats.org/officeDocument/2006/relationships/hyperlink" Target="http://www.google.com/url?sa=i&amp;rct=j&amp;q=&amp;esrc=s&amp;source=images&amp;cd=&amp;cad=rja&amp;uact=8&amp;ved=0ahUKEwjUxOS61c_UAhUCED4KHbzxBqUQjRwIBw&amp;url=http://www.ks95.com/&amp;psig=AFQjCNGG27gH-7eOm82EVqL600SM59Qnsw&amp;ust=1498159571162253" TargetMode="External"/><Relationship Id="rId15" Type="http://schemas.openxmlformats.org/officeDocument/2006/relationships/image" Target="../media/image19.jpeg"/><Relationship Id="rId10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microsoft.com/office/2007/relationships/hdphoto" Target="../media/hdphoto1.wdp"/><Relationship Id="rId1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hyperlink" Target="https://www.google.com/url?sa=i&amp;rct=j&amp;q=&amp;esrc=s&amp;source=images&amp;cd=&amp;cad=rja&amp;uact=8&amp;ved=0ahUKEwisl7-24YzXAhVQziYKHYXZB7wQjRwIBw&amp;url=https://www.tcmevents.org/events/hot-dash-2018&amp;psig=AOvVaw2ZLgRnXZPCa_XqclCGMpGG&amp;ust=1509054820078315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4.png"/><Relationship Id="rId5" Type="http://schemas.openxmlformats.org/officeDocument/2006/relationships/hyperlink" Target="http://www.google.com/url?sa=i&amp;rct=j&amp;q=&amp;esrc=s&amp;source=images&amp;cd=&amp;cad=rja&amp;uact=8&amp;ved=0ahUKEwjUxOS61c_UAhUCED4KHbzxBqUQjRwIBw&amp;url=http://www.ks95.com/&amp;psig=AFQjCNGG27gH-7eOm82EVqL600SM59Qnsw&amp;ust=1498159571162253" TargetMode="External"/><Relationship Id="rId15" Type="http://schemas.openxmlformats.org/officeDocument/2006/relationships/image" Target="../media/image19.jpeg"/><Relationship Id="rId10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microsoft.com/office/2007/relationships/hdphoto" Target="../media/hdphoto1.wdp"/><Relationship Id="rId1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hyperlink" Target="https://www.google.com/url?sa=i&amp;rct=j&amp;q=&amp;esrc=s&amp;source=images&amp;cd=&amp;cad=rja&amp;uact=8&amp;ved=0ahUKEwisl7-24YzXAhVQziYKHYXZB7wQjRwIBw&amp;url=https://www.tcmevents.org/events/hot-dash-2018&amp;psig=AOvVaw2ZLgRnXZPCa_XqclCGMpGG&amp;ust=1509054820078315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4.png"/><Relationship Id="rId5" Type="http://schemas.openxmlformats.org/officeDocument/2006/relationships/hyperlink" Target="http://www.google.com/url?sa=i&amp;rct=j&amp;q=&amp;esrc=s&amp;source=images&amp;cd=&amp;cad=rja&amp;uact=8&amp;ved=0ahUKEwjUxOS61c_UAhUCED4KHbzxBqUQjRwIBw&amp;url=http://www.ks95.com/&amp;psig=AFQjCNGG27gH-7eOm82EVqL600SM59Qnsw&amp;ust=1498159571162253" TargetMode="External"/><Relationship Id="rId15" Type="http://schemas.openxmlformats.org/officeDocument/2006/relationships/image" Target="../media/image19.jpeg"/><Relationship Id="rId10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microsoft.com/office/2007/relationships/hdphoto" Target="../media/hdphoto1.wdp"/><Relationship Id="rId1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hyperlink" Target="https://www.google.com/url?sa=i&amp;rct=j&amp;q=&amp;esrc=s&amp;source=images&amp;cd=&amp;cad=rja&amp;uact=8&amp;ved=0ahUKEwisl7-24YzXAhVQziYKHYXZB7wQjRwIBw&amp;url=https://www.tcmevents.org/events/hot-dash-2018&amp;psig=AOvVaw2ZLgRnXZPCa_XqclCGMpGG&amp;ust=1509054820078315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4.png"/><Relationship Id="rId5" Type="http://schemas.openxmlformats.org/officeDocument/2006/relationships/hyperlink" Target="http://www.google.com/url?sa=i&amp;rct=j&amp;q=&amp;esrc=s&amp;source=images&amp;cd=&amp;cad=rja&amp;uact=8&amp;ved=0ahUKEwjUxOS61c_UAhUCED4KHbzxBqUQjRwIBw&amp;url=http://www.ks95.com/&amp;psig=AFQjCNGG27gH-7eOm82EVqL600SM59Qnsw&amp;ust=1498159571162253" TargetMode="External"/><Relationship Id="rId15" Type="http://schemas.openxmlformats.org/officeDocument/2006/relationships/image" Target="../media/image19.jpeg"/><Relationship Id="rId10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microsoft.com/office/2007/relationships/hdphoto" Target="../media/hdphoto1.wdp"/><Relationship Id="rId1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hyperlink" Target="https://www.google.com/url?sa=i&amp;rct=j&amp;q=&amp;esrc=s&amp;source=images&amp;cd=&amp;cad=rja&amp;uact=8&amp;ved=0ahUKEwisl7-24YzXAhVQziYKHYXZB7wQjRwIBw&amp;url=https://www.tcmevents.org/events/hot-dash-2018&amp;psig=AOvVaw2ZLgRnXZPCa_XqclCGMpGG&amp;ust=1509054820078315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4.png"/><Relationship Id="rId5" Type="http://schemas.openxmlformats.org/officeDocument/2006/relationships/hyperlink" Target="http://www.google.com/url?sa=i&amp;rct=j&amp;q=&amp;esrc=s&amp;source=images&amp;cd=&amp;cad=rja&amp;uact=8&amp;ved=0ahUKEwjUxOS61c_UAhUCED4KHbzxBqUQjRwIBw&amp;url=http://www.ks95.com/&amp;psig=AFQjCNGG27gH-7eOm82EVqL600SM59Qnsw&amp;ust=1498159571162253" TargetMode="External"/><Relationship Id="rId15" Type="http://schemas.openxmlformats.org/officeDocument/2006/relationships/image" Target="../media/image19.jpeg"/><Relationship Id="rId10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microsoft.com/office/2007/relationships/hdphoto" Target="../media/hdphoto1.wdp"/><Relationship Id="rId1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hyperlink" Target="https://www.google.com/url?sa=i&amp;rct=j&amp;q=&amp;esrc=s&amp;source=images&amp;cd=&amp;cad=rja&amp;uact=8&amp;ved=0ahUKEwisl7-24YzXAhVQziYKHYXZB7wQjRwIBw&amp;url=https://www.tcmevents.org/events/hot-dash-2018&amp;psig=AOvVaw2ZLgRnXZPCa_XqclCGMpGG&amp;ust=1509054820078315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4.png"/><Relationship Id="rId5" Type="http://schemas.openxmlformats.org/officeDocument/2006/relationships/hyperlink" Target="http://www.google.com/url?sa=i&amp;rct=j&amp;q=&amp;esrc=s&amp;source=images&amp;cd=&amp;cad=rja&amp;uact=8&amp;ved=0ahUKEwjUxOS61c_UAhUCED4KHbzxBqUQjRwIBw&amp;url=http://www.ks95.com/&amp;psig=AFQjCNGG27gH-7eOm82EVqL600SM59Qnsw&amp;ust=1498159571162253" TargetMode="External"/><Relationship Id="rId15" Type="http://schemas.openxmlformats.org/officeDocument/2006/relationships/image" Target="../media/image19.jpeg"/><Relationship Id="rId10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microsoft.com/office/2007/relationships/hdphoto" Target="../media/hdphoto1.wdp"/><Relationship Id="rId1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hyperlink" Target="https://www.google.com/url?sa=i&amp;rct=j&amp;q=&amp;esrc=s&amp;source=images&amp;cd=&amp;cad=rja&amp;uact=8&amp;ved=0ahUKEwisl7-24YzXAhVQziYKHYXZB7wQjRwIBw&amp;url=https://www.tcmevents.org/events/hot-dash-2018&amp;psig=AOvVaw2ZLgRnXZPCa_XqclCGMpGG&amp;ust=1509054820078315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4.png"/><Relationship Id="rId5" Type="http://schemas.openxmlformats.org/officeDocument/2006/relationships/hyperlink" Target="http://www.google.com/url?sa=i&amp;rct=j&amp;q=&amp;esrc=s&amp;source=images&amp;cd=&amp;cad=rja&amp;uact=8&amp;ved=0ahUKEwjUxOS61c_UAhUCED4KHbzxBqUQjRwIBw&amp;url=http://www.ks95.com/&amp;psig=AFQjCNGG27gH-7eOm82EVqL600SM59Qnsw&amp;ust=1498159571162253" TargetMode="External"/><Relationship Id="rId15" Type="http://schemas.openxmlformats.org/officeDocument/2006/relationships/image" Target="../media/image19.jpeg"/><Relationship Id="rId10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microsoft.com/office/2007/relationships/hdphoto" Target="../media/hdphoto1.wdp"/><Relationship Id="rId1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hyperlink" Target="https://www.google.com/url?sa=i&amp;rct=j&amp;q=&amp;esrc=s&amp;source=images&amp;cd=&amp;cad=rja&amp;uact=8&amp;ved=0ahUKEwisl7-24YzXAhVQziYKHYXZB7wQjRwIBw&amp;url=https://www.tcmevents.org/events/hot-dash-2018&amp;psig=AOvVaw2ZLgRnXZPCa_XqclCGMpGG&amp;ust=1509054820078315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4.png"/><Relationship Id="rId5" Type="http://schemas.openxmlformats.org/officeDocument/2006/relationships/hyperlink" Target="http://www.google.com/url?sa=i&amp;rct=j&amp;q=&amp;esrc=s&amp;source=images&amp;cd=&amp;cad=rja&amp;uact=8&amp;ved=0ahUKEwjUxOS61c_UAhUCED4KHbzxBqUQjRwIBw&amp;url=http://www.ks95.com/&amp;psig=AFQjCNGG27gH-7eOm82EVqL600SM59Qnsw&amp;ust=1498159571162253" TargetMode="External"/><Relationship Id="rId15" Type="http://schemas.openxmlformats.org/officeDocument/2006/relationships/image" Target="../media/image19.jpeg"/><Relationship Id="rId10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microsoft.com/office/2007/relationships/hdphoto" Target="../media/hdphoto1.wdp"/><Relationship Id="rId14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hyperlink" Target="https://www.google.com/url?sa=i&amp;rct=j&amp;q=&amp;esrc=s&amp;source=images&amp;cd=&amp;cad=rja&amp;uact=8&amp;ved=0ahUKEwisl7-24YzXAhVQziYKHYXZB7wQjRwIBw&amp;url=https://www.tcmevents.org/events/hot-dash-2018&amp;psig=AOvVaw2ZLgRnXZPCa_XqclCGMpGG&amp;ust=1509054820078315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4.png"/><Relationship Id="rId5" Type="http://schemas.openxmlformats.org/officeDocument/2006/relationships/hyperlink" Target="http://www.google.com/url?sa=i&amp;rct=j&amp;q=&amp;esrc=s&amp;source=images&amp;cd=&amp;cad=rja&amp;uact=8&amp;ved=0ahUKEwjUxOS61c_UAhUCED4KHbzxBqUQjRwIBw&amp;url=http://www.ks95.com/&amp;psig=AFQjCNGG27gH-7eOm82EVqL600SM59Qnsw&amp;ust=1498159571162253" TargetMode="External"/><Relationship Id="rId15" Type="http://schemas.openxmlformats.org/officeDocument/2006/relationships/image" Target="../media/image19.jpeg"/><Relationship Id="rId10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microsoft.com/office/2007/relationships/hdphoto" Target="../media/hdphoto1.wdp"/><Relationship Id="rId1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://www.google.com/url?sa=i&amp;rct=j&amp;q=&amp;esrc=s&amp;source=images&amp;cd=&amp;cad=rja&amp;uact=8&amp;ved=0ahUKEwjUxOS61c_UAhUCED4KHbzxBqUQjRwIBw&amp;url=http://www.ks95.com/&amp;psig=AFQjCNGG27gH-7eOm82EVqL600SM59Qnsw&amp;ust=1498159571162253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hyperlink" Target="https://www.google.com/url?sa=i&amp;rct=j&amp;q=&amp;esrc=s&amp;source=images&amp;cd=&amp;cad=rja&amp;uact=8&amp;ved=0ahUKEwisl7-24YzXAhVQziYKHYXZB7wQjRwIBw&amp;url=https://www.tcmevents.org/events/hot-dash-2018&amp;psig=AOvVaw2ZLgRnXZPCa_XqclCGMpGG&amp;ust=1509054820078315" TargetMode="External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hyperlink" Target="https://www.google.com/url?sa=i&amp;rct=j&amp;q=&amp;esrc=s&amp;source=images&amp;cd=&amp;cad=rja&amp;uact=8&amp;ved=0ahUKEwisl7-24YzXAhVQziYKHYXZB7wQjRwIBw&amp;url=https://www.tcmevents.org/events/hot-dash-2018&amp;psig=AOvVaw2ZLgRnXZPCa_XqclCGMpGG&amp;ust=1509054820078315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4.png"/><Relationship Id="rId5" Type="http://schemas.openxmlformats.org/officeDocument/2006/relationships/hyperlink" Target="http://www.google.com/url?sa=i&amp;rct=j&amp;q=&amp;esrc=s&amp;source=images&amp;cd=&amp;cad=rja&amp;uact=8&amp;ved=0ahUKEwjUxOS61c_UAhUCED4KHbzxBqUQjRwIBw&amp;url=http://www.ks95.com/&amp;psig=AFQjCNGG27gH-7eOm82EVqL600SM59Qnsw&amp;ust=1498159571162253" TargetMode="External"/><Relationship Id="rId15" Type="http://schemas.openxmlformats.org/officeDocument/2006/relationships/image" Target="../media/image19.jpeg"/><Relationship Id="rId10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microsoft.com/office/2007/relationships/hdphoto" Target="../media/hdphoto1.wdp"/><Relationship Id="rId1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hyperlink" Target="https://www.google.com/url?sa=i&amp;rct=j&amp;q=&amp;esrc=s&amp;source=images&amp;cd=&amp;cad=rja&amp;uact=8&amp;ved=0ahUKEwisl7-24YzXAhVQziYKHYXZB7wQjRwIBw&amp;url=https://www.tcmevents.org/events/hot-dash-2018&amp;psig=AOvVaw2ZLgRnXZPCa_XqclCGMpGG&amp;ust=1509054820078315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4.png"/><Relationship Id="rId5" Type="http://schemas.openxmlformats.org/officeDocument/2006/relationships/hyperlink" Target="http://www.google.com/url?sa=i&amp;rct=j&amp;q=&amp;esrc=s&amp;source=images&amp;cd=&amp;cad=rja&amp;uact=8&amp;ved=0ahUKEwjUxOS61c_UAhUCED4KHbzxBqUQjRwIBw&amp;url=http://www.ks95.com/&amp;psig=AFQjCNGG27gH-7eOm82EVqL600SM59Qnsw&amp;ust=1498159571162253" TargetMode="External"/><Relationship Id="rId15" Type="http://schemas.openxmlformats.org/officeDocument/2006/relationships/image" Target="../media/image19.jpeg"/><Relationship Id="rId10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microsoft.com/office/2007/relationships/hdphoto" Target="../media/hdphoto1.wdp"/><Relationship Id="rId1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hyperlink" Target="https://www.google.com/url?sa=i&amp;rct=j&amp;q=&amp;esrc=s&amp;source=images&amp;cd=&amp;cad=rja&amp;uact=8&amp;ved=0ahUKEwisl7-24YzXAhVQziYKHYXZB7wQjRwIBw&amp;url=https://www.tcmevents.org/events/hot-dash-2018&amp;psig=AOvVaw2ZLgRnXZPCa_XqclCGMpGG&amp;ust=1509054820078315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4.png"/><Relationship Id="rId5" Type="http://schemas.openxmlformats.org/officeDocument/2006/relationships/hyperlink" Target="http://www.google.com/url?sa=i&amp;rct=j&amp;q=&amp;esrc=s&amp;source=images&amp;cd=&amp;cad=rja&amp;uact=8&amp;ved=0ahUKEwjUxOS61c_UAhUCED4KHbzxBqUQjRwIBw&amp;url=http://www.ks95.com/&amp;psig=AFQjCNGG27gH-7eOm82EVqL600SM59Qnsw&amp;ust=1498159571162253" TargetMode="External"/><Relationship Id="rId15" Type="http://schemas.openxmlformats.org/officeDocument/2006/relationships/image" Target="../media/image19.jpeg"/><Relationship Id="rId10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microsoft.com/office/2007/relationships/hdphoto" Target="../media/hdphoto1.wdp"/><Relationship Id="rId1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7.png"/><Relationship Id="rId3" Type="http://schemas.openxmlformats.org/officeDocument/2006/relationships/image" Target="../media/image16.png"/><Relationship Id="rId7" Type="http://schemas.openxmlformats.org/officeDocument/2006/relationships/hyperlink" Target="https://www.google.com/url?sa=i&amp;rct=j&amp;q=&amp;esrc=s&amp;source=images&amp;cd=&amp;cad=rja&amp;uact=8&amp;ved=0ahUKEwisl7-24YzXAhVQziYKHYXZB7wQjRwIBw&amp;url=https://www.tcmevents.org/events/hot-dash-2018&amp;psig=AOvVaw2ZLgRnXZPCa_XqclCGMpGG&amp;ust=1509054820078315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4.png"/><Relationship Id="rId5" Type="http://schemas.openxmlformats.org/officeDocument/2006/relationships/hyperlink" Target="http://www.google.com/url?sa=i&amp;rct=j&amp;q=&amp;esrc=s&amp;source=images&amp;cd=&amp;cad=rja&amp;uact=8&amp;ved=0ahUKEwjUxOS61c_UAhUCED4KHbzxBqUQjRwIBw&amp;url=http://www.ks95.com/&amp;psig=AFQjCNGG27gH-7eOm82EVqL600SM59Qnsw&amp;ust=1498159571162253" TargetMode="External"/><Relationship Id="rId15" Type="http://schemas.openxmlformats.org/officeDocument/2006/relationships/image" Target="../media/image19.jpeg"/><Relationship Id="rId10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microsoft.com/office/2007/relationships/hdphoto" Target="../media/hdphoto1.wdp"/><Relationship Id="rId1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2.wdp"/><Relationship Id="rId3" Type="http://schemas.openxmlformats.org/officeDocument/2006/relationships/hyperlink" Target="http://www.google.com/url?sa=i&amp;rct=j&amp;q=&amp;esrc=s&amp;source=images&amp;cd=&amp;cad=rja&amp;uact=8&amp;ved=0ahUKEwjUxOS61c_UAhUCED4KHbzxBqUQjRwIBw&amp;url=http://www.ks95.com/&amp;psig=AFQjCNGG27gH-7eOm82EVqL600SM59Qnsw&amp;ust=1498159571162253" TargetMode="External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33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17.png"/><Relationship Id="rId5" Type="http://schemas.openxmlformats.org/officeDocument/2006/relationships/hyperlink" Target="https://www.google.com/url?sa=i&amp;rct=j&amp;q=&amp;esrc=s&amp;source=images&amp;cd=&amp;cad=rja&amp;uact=8&amp;ved=0ahUKEwisl7-24YzXAhVQziYKHYXZB7wQjRwIBw&amp;url=https://www.tcmevents.org/events/hot-dash-2018&amp;psig=AOvVaw2ZLgRnXZPCa_XqclCGMpGG&amp;ust=1509054820078315" TargetMode="External"/><Relationship Id="rId15" Type="http://schemas.openxmlformats.org/officeDocument/2006/relationships/image" Target="../media/image19.jpeg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4.png"/><Relationship Id="rId1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google.com/url?sa=i&amp;rct=j&amp;q=&amp;esrc=s&amp;source=images&amp;cd=&amp;cad=rja&amp;uact=8&amp;ved=0ahUKEwjUxOS61c_UAhUCED4KHbzxBqUQjRwIBw&amp;url=http://www.ks95.com/&amp;psig=AFQjCNGG27gH-7eOm82EVqL600SM59Qnsw&amp;ust=1498159571162253" TargetMode="External"/><Relationship Id="rId7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https://www.google.com/url?sa=i&amp;rct=j&amp;q=&amp;esrc=s&amp;source=images&amp;cd=&amp;cad=rja&amp;uact=8&amp;ved=0ahUKEwisl7-24YzXAhVQziYKHYXZB7wQjRwIBw&amp;url=https://www.tcmevents.org/events/hot-dash-2018&amp;psig=AOvVaw2ZLgRnXZPCa_XqclCGMpGG&amp;ust=1509054820078315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://www.google.com/url?sa=i&amp;rct=j&amp;q=&amp;esrc=s&amp;source=images&amp;cd=&amp;cad=rja&amp;uact=8&amp;ved=0ahUKEwjUxOS61c_UAhUCED4KHbzxBqUQjRwIBw&amp;url=http://www.ks95.com/&amp;psig=AFQjCNGG27gH-7eOm82EVqL600SM59Qnsw&amp;ust=1498159571162253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9.png"/><Relationship Id="rId4" Type="http://schemas.openxmlformats.org/officeDocument/2006/relationships/hyperlink" Target="https://www.google.com/url?sa=i&amp;rct=j&amp;q=&amp;esrc=s&amp;source=images&amp;cd=&amp;cad=rja&amp;uact=8&amp;ved=0ahUKEwisl7-24YzXAhVQziYKHYXZB7wQjRwIBw&amp;url=https://www.tcmevents.org/events/hot-dash-2018&amp;psig=AOvVaw2ZLgRnXZPCa_XqclCGMpGG&amp;ust=1509054820078315" TargetMode="External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://www.google.com/url?sa=i&amp;rct=j&amp;q=&amp;esrc=s&amp;source=images&amp;cd=&amp;cad=rja&amp;uact=8&amp;ved=0ahUKEwjUxOS61c_UAhUCED4KHbzxBqUQjRwIBw&amp;url=http://www.ks95.com/&amp;psig=AFQjCNGG27gH-7eOm82EVqL600SM59Qnsw&amp;ust=1498159571162253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openxmlformats.org/officeDocument/2006/relationships/hyperlink" Target="https://www.google.com/url?sa=i&amp;rct=j&amp;q=&amp;esrc=s&amp;source=images&amp;cd=&amp;cad=rja&amp;uact=8&amp;ved=0ahUKEwisl7-24YzXAhVQziYKHYXZB7wQjRwIBw&amp;url=https://www.tcmevents.org/events/hot-dash-2018&amp;psig=AOvVaw2ZLgRnXZPCa_XqclCGMpGG&amp;ust=1509054820078315" TargetMode="Externa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://www.google.com/url?sa=i&amp;rct=j&amp;q=&amp;esrc=s&amp;source=images&amp;cd=&amp;cad=rja&amp;uact=8&amp;ved=0ahUKEwjUxOS61c_UAhUCED4KHbzxBqUQjRwIBw&amp;url=http://www.ks95.com/&amp;psig=AFQjCNGG27gH-7eOm82EVqL600SM59Qnsw&amp;ust=1498159571162253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hyperlink" Target="https://www.google.com/url?sa=i&amp;rct=j&amp;q=&amp;esrc=s&amp;source=images&amp;cd=&amp;cad=rja&amp;uact=8&amp;ved=0ahUKEwisl7-24YzXAhVQziYKHYXZB7wQjRwIBw&amp;url=https://www.tcmevents.org/events/hot-dash-2018&amp;psig=AOvVaw2ZLgRnXZPCa_XqclCGMpGG&amp;ust=1509054820078315" TargetMode="Externa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://www.google.com/url?sa=i&amp;rct=j&amp;q=&amp;esrc=s&amp;source=images&amp;cd=&amp;cad=rja&amp;uact=8&amp;ved=0ahUKEwjUxOS61c_UAhUCED4KHbzxBqUQjRwIBw&amp;url=http://www.ks95.com/&amp;psig=AFQjCNGG27gH-7eOm82EVqL600SM59Qnsw&amp;ust=1498159571162253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12.png"/><Relationship Id="rId4" Type="http://schemas.openxmlformats.org/officeDocument/2006/relationships/hyperlink" Target="https://www.google.com/url?sa=i&amp;rct=j&amp;q=&amp;esrc=s&amp;source=images&amp;cd=&amp;cad=rja&amp;uact=8&amp;ved=0ahUKEwisl7-24YzXAhVQziYKHYXZB7wQjRwIBw&amp;url=https://www.tcmevents.org/events/hot-dash-2018&amp;psig=AOvVaw2ZLgRnXZPCa_XqclCGMpGG&amp;ust=1509054820078315" TargetMode="External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://www.google.com/url?sa=i&amp;rct=j&amp;q=&amp;esrc=s&amp;source=images&amp;cd=&amp;cad=rja&amp;uact=8&amp;ved=0ahUKEwjUxOS61c_UAhUCED4KHbzxBqUQjRwIBw&amp;url=http://www.ks95.com/&amp;psig=AFQjCNGG27gH-7eOm82EVqL600SM59Qnsw&amp;ust=1498159571162253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hyperlink" Target="https://www.google.com/url?sa=i&amp;rct=j&amp;q=&amp;esrc=s&amp;source=images&amp;cd=&amp;cad=rja&amp;uact=8&amp;ved=0ahUKEwisl7-24YzXAhVQziYKHYXZB7wQjRwIBw&amp;url=https://www.tcmevents.org/events/hot-dash-2018&amp;psig=AOvVaw2ZLgRnXZPCa_XqclCGMpGG&amp;ust=1509054820078315" TargetMode="Externa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hyperlink" Target="http://www.google.com/url?sa=i&amp;rct=j&amp;q=&amp;esrc=s&amp;source=images&amp;cd=&amp;cad=rja&amp;uact=8&amp;ved=0ahUKEwjUxOS61c_UAhUCED4KHbzxBqUQjRwIBw&amp;url=http://www.ks95.com/&amp;psig=AFQjCNGG27gH-7eOm82EVqL600SM59Qnsw&amp;ust=1498159571162253" TargetMode="Externa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10" Type="http://schemas.openxmlformats.org/officeDocument/2006/relationships/image" Target="../media/image14.png"/><Relationship Id="rId4" Type="http://schemas.openxmlformats.org/officeDocument/2006/relationships/hyperlink" Target="https://www.google.com/url?sa=i&amp;rct=j&amp;q=&amp;esrc=s&amp;source=images&amp;cd=&amp;cad=rja&amp;uact=8&amp;ved=0ahUKEwisl7-24YzXAhVQziYKHYXZB7wQjRwIBw&amp;url=https://www.tcmevents.org/events/hot-dash-2018&amp;psig=AOvVaw2ZLgRnXZPCa_XqclCGMpGG&amp;ust=1509054820078315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6DE7D2-A9EE-77E3-85DE-5377684FF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" descr="Gustavus Adolphus College Department of Campus Safety Campus Security Report">
            <a:extLst>
              <a:ext uri="{FF2B5EF4-FFF2-40B4-BE49-F238E27FC236}">
                <a16:creationId xmlns:a16="http://schemas.microsoft.com/office/drawing/2014/main" id="{BF99B37B-C461-5E8B-A68C-D9E6C695248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2" descr="Nura Clinics">
            <a:extLst>
              <a:ext uri="{FF2B5EF4-FFF2-40B4-BE49-F238E27FC236}">
                <a16:creationId xmlns:a16="http://schemas.microsoft.com/office/drawing/2014/main" id="{CFF883FB-AFBA-05D2-888C-F87FA92405B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300B6DE-E739-CC4E-8D5C-966BC7E74819}"/>
              </a:ext>
            </a:extLst>
          </p:cNvPr>
          <p:cNvGrpSpPr/>
          <p:nvPr/>
        </p:nvGrpSpPr>
        <p:grpSpPr>
          <a:xfrm>
            <a:off x="209957" y="5944604"/>
            <a:ext cx="11829936" cy="1254886"/>
            <a:chOff x="209957" y="5944604"/>
            <a:chExt cx="11829936" cy="12548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C84BBE9-8E0A-4B8D-4713-A909E768E8DD}"/>
                </a:ext>
              </a:extLst>
            </p:cNvPr>
            <p:cNvGrpSpPr/>
            <p:nvPr/>
          </p:nvGrpSpPr>
          <p:grpSpPr>
            <a:xfrm>
              <a:off x="5790454" y="5944604"/>
              <a:ext cx="6249439" cy="1254886"/>
              <a:chOff x="5790454" y="5944604"/>
              <a:chExt cx="6249439" cy="1254886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A8836552-DB8F-20B2-9E11-DCD577D1B61A}"/>
                  </a:ext>
                </a:extLst>
              </p:cNvPr>
              <p:cNvGrpSpPr/>
              <p:nvPr/>
            </p:nvGrpSpPr>
            <p:grpSpPr>
              <a:xfrm>
                <a:off x="5790454" y="5944604"/>
                <a:ext cx="6249439" cy="1254886"/>
                <a:chOff x="5159459" y="5911298"/>
                <a:chExt cx="6249439" cy="1254886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3004CAA5-5434-B573-D0ED-5B0EC0473219}"/>
                    </a:ext>
                  </a:extLst>
                </p:cNvPr>
                <p:cNvGrpSpPr/>
                <p:nvPr/>
              </p:nvGrpSpPr>
              <p:grpSpPr>
                <a:xfrm>
                  <a:off x="5159459" y="5911298"/>
                  <a:ext cx="2301838" cy="1254886"/>
                  <a:chOff x="6167884" y="5641487"/>
                  <a:chExt cx="3157097" cy="1700686"/>
                </a:xfrm>
              </p:grpSpPr>
              <p:pic>
                <p:nvPicPr>
                  <p:cNvPr id="4" name="Picture 3" descr="Image result for ks95 transparent">
                    <a:hlinkClick r:id="rId2"/>
                    <a:extLst>
                      <a:ext uri="{FF2B5EF4-FFF2-40B4-BE49-F238E27FC236}">
                        <a16:creationId xmlns:a16="http://schemas.microsoft.com/office/drawing/2014/main" id="{9E9CA5D1-7ECD-AFAF-9D1D-99C511105B1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67884" y="6123685"/>
                    <a:ext cx="1319754" cy="74555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" name="Picture 2" descr="Image result for MYTALK 107.1 LOGO TRANSPARENT">
                    <a:hlinkClick r:id="rId4"/>
                    <a:extLst>
                      <a:ext uri="{FF2B5EF4-FFF2-40B4-BE49-F238E27FC236}">
                        <a16:creationId xmlns:a16="http://schemas.microsoft.com/office/drawing/2014/main" id="{957AAD18-0ED3-2534-557E-3602C5C02A0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rightnessContrast bright="16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624294" y="5641487"/>
                    <a:ext cx="1700687" cy="170068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F06F93E6-6D24-2BF1-BE52-9A3FDDE49E5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45218" y="6303755"/>
                  <a:ext cx="1563680" cy="337112"/>
                </a:xfrm>
                <a:prstGeom prst="rect">
                  <a:avLst/>
                </a:prstGeom>
              </p:spPr>
            </p:pic>
          </p:grp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F678D6E-7A20-C1D3-9BB0-EC0EF68C12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63353" y="6234775"/>
                <a:ext cx="2085013" cy="615749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94A1EA0-FFCD-99D6-00C4-BC387014C43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09957" y="6234775"/>
              <a:ext cx="1733677" cy="585918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AD7D1658-3CCF-D094-9427-3C4FC7CAE7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" y="-30774"/>
            <a:ext cx="13163909" cy="644379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4761079-F62F-B954-4092-55A0AB1CF66E}"/>
              </a:ext>
            </a:extLst>
          </p:cNvPr>
          <p:cNvSpPr txBox="1"/>
          <p:nvPr/>
        </p:nvSpPr>
        <p:spPr>
          <a:xfrm>
            <a:off x="2453203" y="6443569"/>
            <a:ext cx="310940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i="1" dirty="0">
                <a:solidFill>
                  <a:schemeClr val="bg2">
                    <a:lumMod val="50000"/>
                  </a:schemeClr>
                </a:solidFill>
              </a:rPr>
              <a:t>Casinos visited past 12 months (by name): Treasure Island Resort &amp; Casino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B391832-CFD4-A613-8EB5-747DB77B5CDD}"/>
              </a:ext>
            </a:extLst>
          </p:cNvPr>
          <p:cNvGrpSpPr/>
          <p:nvPr/>
        </p:nvGrpSpPr>
        <p:grpSpPr>
          <a:xfrm>
            <a:off x="3190342" y="3847383"/>
            <a:ext cx="3451997" cy="526211"/>
            <a:chOff x="3190342" y="3847383"/>
            <a:chExt cx="3451997" cy="526211"/>
          </a:xfrm>
        </p:grpSpPr>
        <p:sp>
          <p:nvSpPr>
            <p:cNvPr id="22" name="Left Brace 21">
              <a:extLst>
                <a:ext uri="{FF2B5EF4-FFF2-40B4-BE49-F238E27FC236}">
                  <a16:creationId xmlns:a16="http://schemas.microsoft.com/office/drawing/2014/main" id="{07F94209-CC3B-813C-4258-C1FB1AC0B0B7}"/>
                </a:ext>
              </a:extLst>
            </p:cNvPr>
            <p:cNvSpPr/>
            <p:nvPr/>
          </p:nvSpPr>
          <p:spPr>
            <a:xfrm rot="5400000">
              <a:off x="4653235" y="2384490"/>
              <a:ext cx="526211" cy="3451997"/>
            </a:xfrm>
            <a:prstGeom prst="leftBrace">
              <a:avLst>
                <a:gd name="adj1" fmla="val 46038"/>
                <a:gd name="adj2" fmla="val 50000"/>
              </a:avLst>
            </a:prstGeom>
            <a:ln w="38100">
              <a:solidFill>
                <a:srgbClr val="A40A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FD70AA1-8320-B450-1205-20C67937F6BA}"/>
                </a:ext>
              </a:extLst>
            </p:cNvPr>
            <p:cNvSpPr txBox="1"/>
            <p:nvPr/>
          </p:nvSpPr>
          <p:spPr>
            <a:xfrm>
              <a:off x="3393326" y="4043900"/>
              <a:ext cx="304602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/>
                <a:t>Note:  For our</a:t>
              </a:r>
              <a:r>
                <a:rPr lang="en-US" sz="1100" b="1" i="1" dirty="0"/>
                <a:t> Rankers </a:t>
              </a:r>
              <a:r>
                <a:rPr lang="en-US" sz="1100" i="1" dirty="0"/>
                <a:t>we are going to use </a:t>
              </a:r>
              <a:r>
                <a:rPr lang="en-US" sz="1100" b="1" i="1" dirty="0"/>
                <a:t>P35-64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2798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ED64FF-E36A-339E-DA6C-199472330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E416833-3EB3-50CE-5AA4-FE93EAD1A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454" y="74644"/>
            <a:ext cx="6245971" cy="60720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DC80F31-6253-0D20-3AEA-AB0BBB697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06" b="89834" l="10000" r="90000">
                        <a14:foregroundMark x1="47976" y1="8506" x2="47976" y2="8506"/>
                        <a14:foregroundMark x1="67381" y1="24274" x2="67381" y2="24274"/>
                        <a14:foregroundMark x1="67143" y1="26971" x2="67143" y2="26971"/>
                        <a14:foregroundMark x1="73810" y1="32573" x2="73810" y2="32573"/>
                        <a14:foregroundMark x1="69762" y1="40871" x2="69762" y2="40871"/>
                        <a14:foregroundMark x1="29405" y1="53527" x2="29405" y2="53527"/>
                        <a14:foregroundMark x1="49405" y1="21369" x2="49405" y2="21369"/>
                        <a14:foregroundMark x1="49405" y1="21369" x2="49405" y2="21369"/>
                        <a14:foregroundMark x1="38690" y1="45643" x2="38690" y2="45643"/>
                        <a14:foregroundMark x1="66190" y1="52075" x2="66190" y2="520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193258" y="2418213"/>
            <a:ext cx="971753" cy="557601"/>
          </a:xfrm>
          <a:prstGeom prst="rect">
            <a:avLst/>
          </a:prstGeom>
        </p:spPr>
      </p:pic>
      <p:sp>
        <p:nvSpPr>
          <p:cNvPr id="12" name="AutoShape 2" descr="Gustavus Adolphus College Department of Campus Safety Campus Security Report">
            <a:extLst>
              <a:ext uri="{FF2B5EF4-FFF2-40B4-BE49-F238E27FC236}">
                <a16:creationId xmlns:a16="http://schemas.microsoft.com/office/drawing/2014/main" id="{865EBD98-EFB3-3602-A21A-8E831FD565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2" descr="Nura Clinics">
            <a:extLst>
              <a:ext uri="{FF2B5EF4-FFF2-40B4-BE49-F238E27FC236}">
                <a16:creationId xmlns:a16="http://schemas.microsoft.com/office/drawing/2014/main" id="{4AF73759-61E2-4190-DF98-5724A61B18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C8E84E4-ACFE-47E6-1EB7-AAF687E38BA6}"/>
              </a:ext>
            </a:extLst>
          </p:cNvPr>
          <p:cNvGrpSpPr/>
          <p:nvPr/>
        </p:nvGrpSpPr>
        <p:grpSpPr>
          <a:xfrm>
            <a:off x="209957" y="5944604"/>
            <a:ext cx="11829936" cy="1254886"/>
            <a:chOff x="209957" y="5944604"/>
            <a:chExt cx="11829936" cy="12548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73E25DE-32A4-BA4A-09FB-1D7CC7F6294C}"/>
                </a:ext>
              </a:extLst>
            </p:cNvPr>
            <p:cNvGrpSpPr/>
            <p:nvPr/>
          </p:nvGrpSpPr>
          <p:grpSpPr>
            <a:xfrm>
              <a:off x="5790454" y="5944604"/>
              <a:ext cx="6249439" cy="1254886"/>
              <a:chOff x="5790454" y="5944604"/>
              <a:chExt cx="6249439" cy="1254886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316A856F-FAB2-943D-889D-99E0803DD870}"/>
                  </a:ext>
                </a:extLst>
              </p:cNvPr>
              <p:cNvGrpSpPr/>
              <p:nvPr/>
            </p:nvGrpSpPr>
            <p:grpSpPr>
              <a:xfrm>
                <a:off x="5790454" y="5944604"/>
                <a:ext cx="6249439" cy="1254886"/>
                <a:chOff x="5159459" y="5911298"/>
                <a:chExt cx="6249439" cy="1254886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20EB8F73-9B8D-ED80-5048-2832E245D941}"/>
                    </a:ext>
                  </a:extLst>
                </p:cNvPr>
                <p:cNvGrpSpPr/>
                <p:nvPr/>
              </p:nvGrpSpPr>
              <p:grpSpPr>
                <a:xfrm>
                  <a:off x="5159459" y="5911298"/>
                  <a:ext cx="2301838" cy="1254886"/>
                  <a:chOff x="6167884" y="5641487"/>
                  <a:chExt cx="3157097" cy="1700686"/>
                </a:xfrm>
              </p:grpSpPr>
              <p:pic>
                <p:nvPicPr>
                  <p:cNvPr id="4" name="Picture 3" descr="Image result for ks95 transparent">
                    <a:hlinkClick r:id="rId5"/>
                    <a:extLst>
                      <a:ext uri="{FF2B5EF4-FFF2-40B4-BE49-F238E27FC236}">
                        <a16:creationId xmlns:a16="http://schemas.microsoft.com/office/drawing/2014/main" id="{78A7475A-61C0-9996-69DB-3AD91CFD54C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67884" y="6123685"/>
                    <a:ext cx="1319754" cy="74555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" name="Picture 2" descr="Image result for MYTALK 107.1 LOGO TRANSPARENT">
                    <a:hlinkClick r:id="rId7"/>
                    <a:extLst>
                      <a:ext uri="{FF2B5EF4-FFF2-40B4-BE49-F238E27FC236}">
                        <a16:creationId xmlns:a16="http://schemas.microsoft.com/office/drawing/2014/main" id="{DE5FBA65-6A94-A3A0-1FA1-DE1DEF94D96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rightnessContrast bright="16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624294" y="5641487"/>
                    <a:ext cx="1700687" cy="170068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D9A57C16-82F8-D115-C043-888BADF3588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45218" y="6303755"/>
                  <a:ext cx="1563680" cy="337112"/>
                </a:xfrm>
                <a:prstGeom prst="rect">
                  <a:avLst/>
                </a:prstGeom>
              </p:spPr>
            </p:pic>
          </p:grp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9EE4EDA2-33E3-DFDF-68B0-A574B395B1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63353" y="6234775"/>
                <a:ext cx="2085013" cy="615749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7FAB7AE-1375-758C-309B-BA38DFC0EA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9957" y="6234775"/>
              <a:ext cx="1733677" cy="58591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905A5ED-C6DF-9AA0-6C97-3F616C041147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15673" t="12048" r="15511" b="12415"/>
          <a:stretch/>
        </p:blipFill>
        <p:spPr>
          <a:xfrm>
            <a:off x="998375" y="74644"/>
            <a:ext cx="2500695" cy="18288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B6E366E-549C-52B3-DE96-8DB099DF0087}"/>
              </a:ext>
            </a:extLst>
          </p:cNvPr>
          <p:cNvGrpSpPr/>
          <p:nvPr/>
        </p:nvGrpSpPr>
        <p:grpSpPr>
          <a:xfrm>
            <a:off x="294652" y="4676884"/>
            <a:ext cx="4147496" cy="1382499"/>
            <a:chOff x="612774" y="4646630"/>
            <a:chExt cx="4147496" cy="1382499"/>
          </a:xfrm>
        </p:grpSpPr>
        <p:pic>
          <p:nvPicPr>
            <p:cNvPr id="16" name="Picture 2" descr="Meet Devin, Our New Producer! – KS95 94.5">
              <a:extLst>
                <a:ext uri="{FF2B5EF4-FFF2-40B4-BE49-F238E27FC236}">
                  <a16:creationId xmlns:a16="http://schemas.microsoft.com/office/drawing/2014/main" id="{96999AA5-37C9-CB74-6EC1-A60A3AC3109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7771" y="4646630"/>
              <a:ext cx="1382499" cy="1382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Treasure Island Resort &amp; Casino | Destination Fun">
              <a:extLst>
                <a:ext uri="{FF2B5EF4-FFF2-40B4-BE49-F238E27FC236}">
                  <a16:creationId xmlns:a16="http://schemas.microsoft.com/office/drawing/2014/main" id="{E6378B21-6C20-8FE8-9F70-C1FEB6B64B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4" y="4646630"/>
              <a:ext cx="2764997" cy="1382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AE3DC0FA-4123-438B-D417-1BA05EE91DDB}"/>
              </a:ext>
            </a:extLst>
          </p:cNvPr>
          <p:cNvSpPr txBox="1"/>
          <p:nvPr/>
        </p:nvSpPr>
        <p:spPr>
          <a:xfrm>
            <a:off x="460375" y="2094987"/>
            <a:ext cx="426982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P35-64</a:t>
            </a:r>
          </a:p>
          <a:p>
            <a:r>
              <a:rPr lang="en-US" dirty="0"/>
              <a:t>Used </a:t>
            </a:r>
            <a:r>
              <a:rPr lang="en-US" b="1" dirty="0"/>
              <a:t>TREASURE ISLAND RESORT &amp; CASINO</a:t>
            </a:r>
          </a:p>
          <a:p>
            <a:r>
              <a:rPr lang="en-US" dirty="0"/>
              <a:t>in the past 12 months.</a:t>
            </a:r>
          </a:p>
          <a:p>
            <a:endParaRPr lang="en-US" dirty="0"/>
          </a:p>
          <a:p>
            <a:r>
              <a:rPr lang="en-US" sz="2800" b="1" i="1" dirty="0"/>
              <a:t>Mon-Sun 6a-12m</a:t>
            </a:r>
          </a:p>
        </p:txBody>
      </p:sp>
    </p:spTree>
    <p:extLst>
      <p:ext uri="{BB962C8B-B14F-4D97-AF65-F5344CB8AC3E}">
        <p14:creationId xmlns:p14="http://schemas.microsoft.com/office/powerpoint/2010/main" val="1739202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2AE708-7D20-4900-B9E4-FE821837F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CE56ED65-88B9-2C80-1201-7C7A9AB36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646" y="111395"/>
            <a:ext cx="6224736" cy="61410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BAD5A6-0C76-EAA5-31C4-285E70FF29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06" b="89834" l="10000" r="90000">
                        <a14:foregroundMark x1="47976" y1="8506" x2="47976" y2="8506"/>
                        <a14:foregroundMark x1="67381" y1="24274" x2="67381" y2="24274"/>
                        <a14:foregroundMark x1="67143" y1="26971" x2="67143" y2="26971"/>
                        <a14:foregroundMark x1="73810" y1="32573" x2="73810" y2="32573"/>
                        <a14:foregroundMark x1="69762" y1="40871" x2="69762" y2="40871"/>
                        <a14:foregroundMark x1="29405" y1="53527" x2="29405" y2="53527"/>
                        <a14:foregroundMark x1="49405" y1="21369" x2="49405" y2="21369"/>
                        <a14:foregroundMark x1="49405" y1="21369" x2="49405" y2="21369"/>
                        <a14:foregroundMark x1="38690" y1="45643" x2="38690" y2="45643"/>
                        <a14:foregroundMark x1="66190" y1="52075" x2="66190" y2="520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202779" y="2094987"/>
            <a:ext cx="971753" cy="557601"/>
          </a:xfrm>
          <a:prstGeom prst="rect">
            <a:avLst/>
          </a:prstGeom>
        </p:spPr>
      </p:pic>
      <p:sp>
        <p:nvSpPr>
          <p:cNvPr id="12" name="AutoShape 2" descr="Gustavus Adolphus College Department of Campus Safety Campus Security Report">
            <a:extLst>
              <a:ext uri="{FF2B5EF4-FFF2-40B4-BE49-F238E27FC236}">
                <a16:creationId xmlns:a16="http://schemas.microsoft.com/office/drawing/2014/main" id="{FCAD1E00-DA35-B2C9-37A4-03839F0B2D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2" descr="Nura Clinics">
            <a:extLst>
              <a:ext uri="{FF2B5EF4-FFF2-40B4-BE49-F238E27FC236}">
                <a16:creationId xmlns:a16="http://schemas.microsoft.com/office/drawing/2014/main" id="{B36F7856-FBD7-0EB0-FB25-22E067B2C7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3B4332-4E1B-9FCF-28EA-48769326FEFA}"/>
              </a:ext>
            </a:extLst>
          </p:cNvPr>
          <p:cNvGrpSpPr/>
          <p:nvPr/>
        </p:nvGrpSpPr>
        <p:grpSpPr>
          <a:xfrm>
            <a:off x="209957" y="5944604"/>
            <a:ext cx="11829936" cy="1254886"/>
            <a:chOff x="209957" y="5944604"/>
            <a:chExt cx="11829936" cy="12548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3388DE5-F9A8-1F21-6674-AC44F292BC9D}"/>
                </a:ext>
              </a:extLst>
            </p:cNvPr>
            <p:cNvGrpSpPr/>
            <p:nvPr/>
          </p:nvGrpSpPr>
          <p:grpSpPr>
            <a:xfrm>
              <a:off x="5790454" y="5944604"/>
              <a:ext cx="6249439" cy="1254886"/>
              <a:chOff x="5790454" y="5944604"/>
              <a:chExt cx="6249439" cy="1254886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401285D4-EC16-7CB9-2A6C-1B3CA9A03D1F}"/>
                  </a:ext>
                </a:extLst>
              </p:cNvPr>
              <p:cNvGrpSpPr/>
              <p:nvPr/>
            </p:nvGrpSpPr>
            <p:grpSpPr>
              <a:xfrm>
                <a:off x="5790454" y="5944604"/>
                <a:ext cx="6249439" cy="1254886"/>
                <a:chOff x="5159459" y="5911298"/>
                <a:chExt cx="6249439" cy="1254886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95AE18B3-D32F-E47F-42C4-D538A5A0C6B2}"/>
                    </a:ext>
                  </a:extLst>
                </p:cNvPr>
                <p:cNvGrpSpPr/>
                <p:nvPr/>
              </p:nvGrpSpPr>
              <p:grpSpPr>
                <a:xfrm>
                  <a:off x="5159459" y="5911298"/>
                  <a:ext cx="2301838" cy="1254886"/>
                  <a:chOff x="6167884" y="5641487"/>
                  <a:chExt cx="3157097" cy="1700686"/>
                </a:xfrm>
              </p:grpSpPr>
              <p:pic>
                <p:nvPicPr>
                  <p:cNvPr id="4" name="Picture 3" descr="Image result for ks95 transparent">
                    <a:hlinkClick r:id="rId5"/>
                    <a:extLst>
                      <a:ext uri="{FF2B5EF4-FFF2-40B4-BE49-F238E27FC236}">
                        <a16:creationId xmlns:a16="http://schemas.microsoft.com/office/drawing/2014/main" id="{14693592-557C-39F4-1AD4-F26487D2EF0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67884" y="6123685"/>
                    <a:ext cx="1319754" cy="74555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" name="Picture 2" descr="Image result for MYTALK 107.1 LOGO TRANSPARENT">
                    <a:hlinkClick r:id="rId7"/>
                    <a:extLst>
                      <a:ext uri="{FF2B5EF4-FFF2-40B4-BE49-F238E27FC236}">
                        <a16:creationId xmlns:a16="http://schemas.microsoft.com/office/drawing/2014/main" id="{5B2CDB2F-653A-B28F-5831-A42D8B3690C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rightnessContrast bright="16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624294" y="5641487"/>
                    <a:ext cx="1700687" cy="170068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8E0481FC-2E8C-6A04-B5AB-9F736BB509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45218" y="6303755"/>
                  <a:ext cx="1563680" cy="337112"/>
                </a:xfrm>
                <a:prstGeom prst="rect">
                  <a:avLst/>
                </a:prstGeom>
              </p:spPr>
            </p:pic>
          </p:grp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8B20A2DD-BDC7-6D70-69C4-1B67E61F9D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63353" y="6234775"/>
                <a:ext cx="2085013" cy="615749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DE44910-14F7-A8E9-D0E3-177CD86F38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9957" y="6234775"/>
              <a:ext cx="1733677" cy="58591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07860488-14BB-6B3A-B5E6-60731C108426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15673" t="12048" r="15511" b="12415"/>
          <a:stretch/>
        </p:blipFill>
        <p:spPr>
          <a:xfrm>
            <a:off x="998375" y="74644"/>
            <a:ext cx="2500695" cy="18288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06B8DAA-A056-D895-A14F-DD80C3A86A74}"/>
              </a:ext>
            </a:extLst>
          </p:cNvPr>
          <p:cNvGrpSpPr/>
          <p:nvPr/>
        </p:nvGrpSpPr>
        <p:grpSpPr>
          <a:xfrm>
            <a:off x="294652" y="4676884"/>
            <a:ext cx="4147496" cy="1382499"/>
            <a:chOff x="612774" y="4646630"/>
            <a:chExt cx="4147496" cy="1382499"/>
          </a:xfrm>
        </p:grpSpPr>
        <p:pic>
          <p:nvPicPr>
            <p:cNvPr id="16" name="Picture 2" descr="Meet Devin, Our New Producer! – KS95 94.5">
              <a:extLst>
                <a:ext uri="{FF2B5EF4-FFF2-40B4-BE49-F238E27FC236}">
                  <a16:creationId xmlns:a16="http://schemas.microsoft.com/office/drawing/2014/main" id="{53953140-0DE3-C59F-024D-8F29F56196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7771" y="4646630"/>
              <a:ext cx="1382499" cy="1382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Treasure Island Resort &amp; Casino | Destination Fun">
              <a:extLst>
                <a:ext uri="{FF2B5EF4-FFF2-40B4-BE49-F238E27FC236}">
                  <a16:creationId xmlns:a16="http://schemas.microsoft.com/office/drawing/2014/main" id="{B4CE1DE8-8F74-8FE2-88B7-F972DD73C0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4" y="4646630"/>
              <a:ext cx="2764997" cy="1382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409455E-B6C3-DA2D-CAB0-C10EBC8C2944}"/>
              </a:ext>
            </a:extLst>
          </p:cNvPr>
          <p:cNvSpPr txBox="1"/>
          <p:nvPr/>
        </p:nvSpPr>
        <p:spPr>
          <a:xfrm>
            <a:off x="460375" y="2094987"/>
            <a:ext cx="426982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W35-64</a:t>
            </a:r>
          </a:p>
          <a:p>
            <a:r>
              <a:rPr lang="en-US" dirty="0"/>
              <a:t>Used </a:t>
            </a:r>
            <a:r>
              <a:rPr lang="en-US" b="1" dirty="0"/>
              <a:t>TREASURE ISLAND RESORT &amp; CASINO</a:t>
            </a:r>
          </a:p>
          <a:p>
            <a:r>
              <a:rPr lang="en-US" dirty="0"/>
              <a:t>in the past 12 months.</a:t>
            </a:r>
          </a:p>
          <a:p>
            <a:endParaRPr lang="en-US" dirty="0"/>
          </a:p>
          <a:p>
            <a:r>
              <a:rPr lang="en-US" sz="2800" b="1" i="1" dirty="0"/>
              <a:t>Mon-Sun 6a-12m</a:t>
            </a:r>
          </a:p>
        </p:txBody>
      </p:sp>
    </p:spTree>
    <p:extLst>
      <p:ext uri="{BB962C8B-B14F-4D97-AF65-F5344CB8AC3E}">
        <p14:creationId xmlns:p14="http://schemas.microsoft.com/office/powerpoint/2010/main" val="2653475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9A36D2-D440-0CAA-9B0C-664E329F7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24F9919D-70A2-E1F9-D294-5B3FAA1F4E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454" y="42959"/>
            <a:ext cx="6403675" cy="61884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BBC607C-D5DB-318B-DB7E-85FEFDFFC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06" b="89834" l="10000" r="90000">
                        <a14:foregroundMark x1="47976" y1="8506" x2="47976" y2="8506"/>
                        <a14:foregroundMark x1="67381" y1="24274" x2="67381" y2="24274"/>
                        <a14:foregroundMark x1="67143" y1="26971" x2="67143" y2="26971"/>
                        <a14:foregroundMark x1="73810" y1="32573" x2="73810" y2="32573"/>
                        <a14:foregroundMark x1="69762" y1="40871" x2="69762" y2="40871"/>
                        <a14:foregroundMark x1="29405" y1="53527" x2="29405" y2="53527"/>
                        <a14:foregroundMark x1="49405" y1="21369" x2="49405" y2="21369"/>
                        <a14:foregroundMark x1="49405" y1="21369" x2="49405" y2="21369"/>
                        <a14:foregroundMark x1="38690" y1="45643" x2="38690" y2="45643"/>
                        <a14:foregroundMark x1="66190" y1="52075" x2="66190" y2="520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124247" y="3150199"/>
            <a:ext cx="971753" cy="557601"/>
          </a:xfrm>
          <a:prstGeom prst="rect">
            <a:avLst/>
          </a:prstGeom>
        </p:spPr>
      </p:pic>
      <p:sp>
        <p:nvSpPr>
          <p:cNvPr id="12" name="AutoShape 2" descr="Gustavus Adolphus College Department of Campus Safety Campus Security Report">
            <a:extLst>
              <a:ext uri="{FF2B5EF4-FFF2-40B4-BE49-F238E27FC236}">
                <a16:creationId xmlns:a16="http://schemas.microsoft.com/office/drawing/2014/main" id="{C784A290-4D84-9557-8B78-CBCE6C761F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2" descr="Nura Clinics">
            <a:extLst>
              <a:ext uri="{FF2B5EF4-FFF2-40B4-BE49-F238E27FC236}">
                <a16:creationId xmlns:a16="http://schemas.microsoft.com/office/drawing/2014/main" id="{21212F79-22A1-C27F-C016-321812273D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26B4522-3B39-3BED-BD31-B114CBF2BFEA}"/>
              </a:ext>
            </a:extLst>
          </p:cNvPr>
          <p:cNvGrpSpPr/>
          <p:nvPr/>
        </p:nvGrpSpPr>
        <p:grpSpPr>
          <a:xfrm>
            <a:off x="209957" y="5944604"/>
            <a:ext cx="11829936" cy="1254886"/>
            <a:chOff x="209957" y="5944604"/>
            <a:chExt cx="11829936" cy="12548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58B0CE1-A9C1-7CD7-1B76-95FE164C850C}"/>
                </a:ext>
              </a:extLst>
            </p:cNvPr>
            <p:cNvGrpSpPr/>
            <p:nvPr/>
          </p:nvGrpSpPr>
          <p:grpSpPr>
            <a:xfrm>
              <a:off x="5790454" y="5944604"/>
              <a:ext cx="6249439" cy="1254886"/>
              <a:chOff x="5790454" y="5944604"/>
              <a:chExt cx="6249439" cy="1254886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B2648DBB-4DB2-701C-8C00-0E0909311186}"/>
                  </a:ext>
                </a:extLst>
              </p:cNvPr>
              <p:cNvGrpSpPr/>
              <p:nvPr/>
            </p:nvGrpSpPr>
            <p:grpSpPr>
              <a:xfrm>
                <a:off x="5790454" y="5944604"/>
                <a:ext cx="6249439" cy="1254886"/>
                <a:chOff x="5159459" y="5911298"/>
                <a:chExt cx="6249439" cy="1254886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2459A6AD-DDF9-60A6-36AB-C1C13B05BF27}"/>
                    </a:ext>
                  </a:extLst>
                </p:cNvPr>
                <p:cNvGrpSpPr/>
                <p:nvPr/>
              </p:nvGrpSpPr>
              <p:grpSpPr>
                <a:xfrm>
                  <a:off x="5159459" y="5911298"/>
                  <a:ext cx="2301838" cy="1254886"/>
                  <a:chOff x="6167884" y="5641487"/>
                  <a:chExt cx="3157097" cy="1700686"/>
                </a:xfrm>
              </p:grpSpPr>
              <p:pic>
                <p:nvPicPr>
                  <p:cNvPr id="4" name="Picture 3" descr="Image result for ks95 transparent">
                    <a:hlinkClick r:id="rId5"/>
                    <a:extLst>
                      <a:ext uri="{FF2B5EF4-FFF2-40B4-BE49-F238E27FC236}">
                        <a16:creationId xmlns:a16="http://schemas.microsoft.com/office/drawing/2014/main" id="{8CE967DB-3E6F-20D6-4054-56F7742C12D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67884" y="6123685"/>
                    <a:ext cx="1319754" cy="74555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" name="Picture 2" descr="Image result for MYTALK 107.1 LOGO TRANSPARENT">
                    <a:hlinkClick r:id="rId7"/>
                    <a:extLst>
                      <a:ext uri="{FF2B5EF4-FFF2-40B4-BE49-F238E27FC236}">
                        <a16:creationId xmlns:a16="http://schemas.microsoft.com/office/drawing/2014/main" id="{5E43B7AB-F4D4-A590-9593-136D63776EC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rightnessContrast bright="16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624294" y="5641487"/>
                    <a:ext cx="1700687" cy="170068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0C164B1D-F9C3-3516-1590-4CEE977B48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45218" y="6303755"/>
                  <a:ext cx="1563680" cy="337112"/>
                </a:xfrm>
                <a:prstGeom prst="rect">
                  <a:avLst/>
                </a:prstGeom>
              </p:spPr>
            </p:pic>
          </p:grp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1FD7A05A-177F-BA3F-3FC2-FC36C30202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63353" y="6234775"/>
                <a:ext cx="2085013" cy="615749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0EB661B-0DDE-1443-BCD9-BF653CAAAD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9957" y="6234775"/>
              <a:ext cx="1733677" cy="58591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8390C3D-203D-8BB4-AFC5-06331EC3CC7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15673" t="12048" r="15511" b="12415"/>
          <a:stretch/>
        </p:blipFill>
        <p:spPr>
          <a:xfrm>
            <a:off x="998375" y="74644"/>
            <a:ext cx="2500695" cy="18288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3DD0300-95C8-659C-1191-27B69CF1458A}"/>
              </a:ext>
            </a:extLst>
          </p:cNvPr>
          <p:cNvGrpSpPr/>
          <p:nvPr/>
        </p:nvGrpSpPr>
        <p:grpSpPr>
          <a:xfrm>
            <a:off x="294652" y="4676884"/>
            <a:ext cx="4147496" cy="1382499"/>
            <a:chOff x="612774" y="4646630"/>
            <a:chExt cx="4147496" cy="1382499"/>
          </a:xfrm>
        </p:grpSpPr>
        <p:pic>
          <p:nvPicPr>
            <p:cNvPr id="16" name="Picture 2" descr="Meet Devin, Our New Producer! – KS95 94.5">
              <a:extLst>
                <a:ext uri="{FF2B5EF4-FFF2-40B4-BE49-F238E27FC236}">
                  <a16:creationId xmlns:a16="http://schemas.microsoft.com/office/drawing/2014/main" id="{D020849F-0616-01D2-8438-5BDF43706D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7771" y="4646630"/>
              <a:ext cx="1382499" cy="1382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Treasure Island Resort &amp; Casino | Destination Fun">
              <a:extLst>
                <a:ext uri="{FF2B5EF4-FFF2-40B4-BE49-F238E27FC236}">
                  <a16:creationId xmlns:a16="http://schemas.microsoft.com/office/drawing/2014/main" id="{5B139A3F-B73B-79BA-2862-74A13C6CBD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4" y="4646630"/>
              <a:ext cx="2764997" cy="1382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BD3AD05-94A9-31F4-1965-3BAD46C7224D}"/>
              </a:ext>
            </a:extLst>
          </p:cNvPr>
          <p:cNvSpPr txBox="1"/>
          <p:nvPr/>
        </p:nvSpPr>
        <p:spPr>
          <a:xfrm>
            <a:off x="460375" y="2094987"/>
            <a:ext cx="426982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P35-64</a:t>
            </a:r>
          </a:p>
          <a:p>
            <a:r>
              <a:rPr lang="en-US" dirty="0"/>
              <a:t>Used </a:t>
            </a:r>
            <a:r>
              <a:rPr lang="en-US" b="1" dirty="0"/>
              <a:t>TREASURE ISLAND RESORT &amp; CASINO</a:t>
            </a:r>
          </a:p>
          <a:p>
            <a:r>
              <a:rPr lang="en-US" dirty="0"/>
              <a:t>in the past 12 months.</a:t>
            </a:r>
          </a:p>
          <a:p>
            <a:endParaRPr lang="en-US" dirty="0"/>
          </a:p>
          <a:p>
            <a:r>
              <a:rPr lang="en-US" sz="2800" b="1" i="1" dirty="0"/>
              <a:t>Mon-Fri 6a-10a</a:t>
            </a:r>
          </a:p>
        </p:txBody>
      </p:sp>
    </p:spTree>
    <p:extLst>
      <p:ext uri="{BB962C8B-B14F-4D97-AF65-F5344CB8AC3E}">
        <p14:creationId xmlns:p14="http://schemas.microsoft.com/office/powerpoint/2010/main" val="745839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776464-2E46-C283-F8F4-5907F73835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9D6D6F0-7FB8-B1C1-6C2F-B8659E8398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8384" y="-2994"/>
            <a:ext cx="6593406" cy="64525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909D197-20B7-506B-6197-50E5497D5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06" b="89834" l="10000" r="90000">
                        <a14:foregroundMark x1="47976" y1="8506" x2="47976" y2="8506"/>
                        <a14:foregroundMark x1="67381" y1="24274" x2="67381" y2="24274"/>
                        <a14:foregroundMark x1="67143" y1="26971" x2="67143" y2="26971"/>
                        <a14:foregroundMark x1="73810" y1="32573" x2="73810" y2="32573"/>
                        <a14:foregroundMark x1="69762" y1="40871" x2="69762" y2="40871"/>
                        <a14:foregroundMark x1="29405" y1="53527" x2="29405" y2="53527"/>
                        <a14:foregroundMark x1="49405" y1="21369" x2="49405" y2="21369"/>
                        <a14:foregroundMark x1="49405" y1="21369" x2="49405" y2="21369"/>
                        <a14:foregroundMark x1="38690" y1="45643" x2="38690" y2="45643"/>
                        <a14:foregroundMark x1="66190" y1="52075" x2="66190" y2="520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021273" y="1816186"/>
            <a:ext cx="971753" cy="557601"/>
          </a:xfrm>
          <a:prstGeom prst="rect">
            <a:avLst/>
          </a:prstGeom>
        </p:spPr>
      </p:pic>
      <p:sp>
        <p:nvSpPr>
          <p:cNvPr id="12" name="AutoShape 2" descr="Gustavus Adolphus College Department of Campus Safety Campus Security Report">
            <a:extLst>
              <a:ext uri="{FF2B5EF4-FFF2-40B4-BE49-F238E27FC236}">
                <a16:creationId xmlns:a16="http://schemas.microsoft.com/office/drawing/2014/main" id="{50924638-CE9E-0E74-85E6-F5B508C290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2" descr="Nura Clinics">
            <a:extLst>
              <a:ext uri="{FF2B5EF4-FFF2-40B4-BE49-F238E27FC236}">
                <a16:creationId xmlns:a16="http://schemas.microsoft.com/office/drawing/2014/main" id="{CBC452C9-52F0-886B-C912-14A40009E6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89B3788-571B-DE57-BDFC-B3FAF67DCBD1}"/>
              </a:ext>
            </a:extLst>
          </p:cNvPr>
          <p:cNvGrpSpPr/>
          <p:nvPr/>
        </p:nvGrpSpPr>
        <p:grpSpPr>
          <a:xfrm>
            <a:off x="209957" y="5944604"/>
            <a:ext cx="11829936" cy="1254886"/>
            <a:chOff x="209957" y="5944604"/>
            <a:chExt cx="11829936" cy="12548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F736C41-EBBC-709F-4C50-B0AFE5F07024}"/>
                </a:ext>
              </a:extLst>
            </p:cNvPr>
            <p:cNvGrpSpPr/>
            <p:nvPr/>
          </p:nvGrpSpPr>
          <p:grpSpPr>
            <a:xfrm>
              <a:off x="5790454" y="5944604"/>
              <a:ext cx="6249439" cy="1254886"/>
              <a:chOff x="5790454" y="5944604"/>
              <a:chExt cx="6249439" cy="1254886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A2474ACE-7C67-3830-D1ED-10E0BABAAA46}"/>
                  </a:ext>
                </a:extLst>
              </p:cNvPr>
              <p:cNvGrpSpPr/>
              <p:nvPr/>
            </p:nvGrpSpPr>
            <p:grpSpPr>
              <a:xfrm>
                <a:off x="5790454" y="5944604"/>
                <a:ext cx="6249439" cy="1254886"/>
                <a:chOff x="5159459" y="5911298"/>
                <a:chExt cx="6249439" cy="1254886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6E81B9AD-7D90-4605-5924-EA77CEBEECA7}"/>
                    </a:ext>
                  </a:extLst>
                </p:cNvPr>
                <p:cNvGrpSpPr/>
                <p:nvPr/>
              </p:nvGrpSpPr>
              <p:grpSpPr>
                <a:xfrm>
                  <a:off x="5159459" y="5911298"/>
                  <a:ext cx="2301838" cy="1254886"/>
                  <a:chOff x="6167884" y="5641487"/>
                  <a:chExt cx="3157097" cy="1700686"/>
                </a:xfrm>
              </p:grpSpPr>
              <p:pic>
                <p:nvPicPr>
                  <p:cNvPr id="4" name="Picture 3" descr="Image result for ks95 transparent">
                    <a:hlinkClick r:id="rId5"/>
                    <a:extLst>
                      <a:ext uri="{FF2B5EF4-FFF2-40B4-BE49-F238E27FC236}">
                        <a16:creationId xmlns:a16="http://schemas.microsoft.com/office/drawing/2014/main" id="{F3F5CB91-60A6-469E-A82A-CA6CA55535B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67884" y="6123685"/>
                    <a:ext cx="1319754" cy="74555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" name="Picture 2" descr="Image result for MYTALK 107.1 LOGO TRANSPARENT">
                    <a:hlinkClick r:id="rId7"/>
                    <a:extLst>
                      <a:ext uri="{FF2B5EF4-FFF2-40B4-BE49-F238E27FC236}">
                        <a16:creationId xmlns:a16="http://schemas.microsoft.com/office/drawing/2014/main" id="{E7859CE8-2BDB-85AC-DC71-413E4000EED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rightnessContrast bright="16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624294" y="5641487"/>
                    <a:ext cx="1700687" cy="170068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3853334F-6C71-BC5F-65DD-6F1289C2282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45218" y="6303755"/>
                  <a:ext cx="1563680" cy="337112"/>
                </a:xfrm>
                <a:prstGeom prst="rect">
                  <a:avLst/>
                </a:prstGeom>
              </p:spPr>
            </p:pic>
          </p:grp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029CF1A3-728A-486D-CCD2-599B93380B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63353" y="6234775"/>
                <a:ext cx="2085013" cy="615749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8DDBF12-AD5B-71C4-E5CF-7507285E9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9957" y="6234775"/>
              <a:ext cx="1733677" cy="58591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D8251A2-6C8E-4EFE-4781-4AC291A54491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15673" t="12048" r="15511" b="12415"/>
          <a:stretch/>
        </p:blipFill>
        <p:spPr>
          <a:xfrm>
            <a:off x="998375" y="74644"/>
            <a:ext cx="2500695" cy="18288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E2644B46-EED2-64F0-5968-83BCF0FD4216}"/>
              </a:ext>
            </a:extLst>
          </p:cNvPr>
          <p:cNvGrpSpPr/>
          <p:nvPr/>
        </p:nvGrpSpPr>
        <p:grpSpPr>
          <a:xfrm>
            <a:off x="294652" y="4676884"/>
            <a:ext cx="4147496" cy="1382499"/>
            <a:chOff x="612774" y="4646630"/>
            <a:chExt cx="4147496" cy="1382499"/>
          </a:xfrm>
        </p:grpSpPr>
        <p:pic>
          <p:nvPicPr>
            <p:cNvPr id="16" name="Picture 2" descr="Meet Devin, Our New Producer! – KS95 94.5">
              <a:extLst>
                <a:ext uri="{FF2B5EF4-FFF2-40B4-BE49-F238E27FC236}">
                  <a16:creationId xmlns:a16="http://schemas.microsoft.com/office/drawing/2014/main" id="{5C7A774A-AD0C-8249-CB9B-2F7EB7560E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7771" y="4646630"/>
              <a:ext cx="1382499" cy="1382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Treasure Island Resort &amp; Casino | Destination Fun">
              <a:extLst>
                <a:ext uri="{FF2B5EF4-FFF2-40B4-BE49-F238E27FC236}">
                  <a16:creationId xmlns:a16="http://schemas.microsoft.com/office/drawing/2014/main" id="{CF0C75BD-1400-F7D5-5156-5D7609BF14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4" y="4646630"/>
              <a:ext cx="2764997" cy="1382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0840A6B-4C9D-432D-AA88-0D96D85C5D18}"/>
              </a:ext>
            </a:extLst>
          </p:cNvPr>
          <p:cNvSpPr txBox="1"/>
          <p:nvPr/>
        </p:nvSpPr>
        <p:spPr>
          <a:xfrm>
            <a:off x="460375" y="2094987"/>
            <a:ext cx="426982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W35-64</a:t>
            </a:r>
          </a:p>
          <a:p>
            <a:r>
              <a:rPr lang="en-US" dirty="0"/>
              <a:t>Used </a:t>
            </a:r>
            <a:r>
              <a:rPr lang="en-US" b="1" dirty="0"/>
              <a:t>TREASURE ISLAND RESORT &amp; CASINO</a:t>
            </a:r>
          </a:p>
          <a:p>
            <a:r>
              <a:rPr lang="en-US" dirty="0"/>
              <a:t>in the past 12 months.</a:t>
            </a:r>
          </a:p>
          <a:p>
            <a:endParaRPr lang="en-US" dirty="0"/>
          </a:p>
          <a:p>
            <a:r>
              <a:rPr lang="en-US" sz="2800" b="1" i="1" dirty="0"/>
              <a:t>Mon-Fri 6a-10a</a:t>
            </a:r>
          </a:p>
        </p:txBody>
      </p:sp>
    </p:spTree>
    <p:extLst>
      <p:ext uri="{BB962C8B-B14F-4D97-AF65-F5344CB8AC3E}">
        <p14:creationId xmlns:p14="http://schemas.microsoft.com/office/powerpoint/2010/main" val="4061093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0A20B1-1D48-D56E-9D68-8E88D00AF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13C2C95-FE9A-DDB3-B3AA-305902CEF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799" y="40750"/>
            <a:ext cx="6597599" cy="63525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31E35D-BC92-FC20-16E3-8F86D33C5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06" b="89834" l="10000" r="90000">
                        <a14:foregroundMark x1="47976" y1="8506" x2="47976" y2="8506"/>
                        <a14:foregroundMark x1="67381" y1="24274" x2="67381" y2="24274"/>
                        <a14:foregroundMark x1="67143" y1="26971" x2="67143" y2="26971"/>
                        <a14:foregroundMark x1="73810" y1="32573" x2="73810" y2="32573"/>
                        <a14:foregroundMark x1="69762" y1="40871" x2="69762" y2="40871"/>
                        <a14:foregroundMark x1="29405" y1="53527" x2="29405" y2="53527"/>
                        <a14:foregroundMark x1="49405" y1="21369" x2="49405" y2="21369"/>
                        <a14:foregroundMark x1="49405" y1="21369" x2="49405" y2="21369"/>
                        <a14:foregroundMark x1="38690" y1="45643" x2="38690" y2="45643"/>
                        <a14:foregroundMark x1="66190" y1="52075" x2="66190" y2="520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084068" y="3004809"/>
            <a:ext cx="971753" cy="557601"/>
          </a:xfrm>
          <a:prstGeom prst="rect">
            <a:avLst/>
          </a:prstGeom>
        </p:spPr>
      </p:pic>
      <p:sp>
        <p:nvSpPr>
          <p:cNvPr id="12" name="AutoShape 2" descr="Gustavus Adolphus College Department of Campus Safety Campus Security Report">
            <a:extLst>
              <a:ext uri="{FF2B5EF4-FFF2-40B4-BE49-F238E27FC236}">
                <a16:creationId xmlns:a16="http://schemas.microsoft.com/office/drawing/2014/main" id="{7831DB11-D312-FCCE-613C-41AED4BABB3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2" descr="Nura Clinics">
            <a:extLst>
              <a:ext uri="{FF2B5EF4-FFF2-40B4-BE49-F238E27FC236}">
                <a16:creationId xmlns:a16="http://schemas.microsoft.com/office/drawing/2014/main" id="{8DE5EF7A-8275-F95E-5B4C-A2BABC5FFE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F9EB46E-235F-DD05-AEA6-C82ED9120B4E}"/>
              </a:ext>
            </a:extLst>
          </p:cNvPr>
          <p:cNvGrpSpPr/>
          <p:nvPr/>
        </p:nvGrpSpPr>
        <p:grpSpPr>
          <a:xfrm>
            <a:off x="209957" y="5944604"/>
            <a:ext cx="11829936" cy="1254886"/>
            <a:chOff x="209957" y="5944604"/>
            <a:chExt cx="11829936" cy="12548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EEC4842-1F33-977B-023B-C04593DF9FB2}"/>
                </a:ext>
              </a:extLst>
            </p:cNvPr>
            <p:cNvGrpSpPr/>
            <p:nvPr/>
          </p:nvGrpSpPr>
          <p:grpSpPr>
            <a:xfrm>
              <a:off x="5790454" y="5944604"/>
              <a:ext cx="6249439" cy="1254886"/>
              <a:chOff x="5790454" y="5944604"/>
              <a:chExt cx="6249439" cy="1254886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F7FA41FE-77D6-4BF5-1499-DCC89CC9577C}"/>
                  </a:ext>
                </a:extLst>
              </p:cNvPr>
              <p:cNvGrpSpPr/>
              <p:nvPr/>
            </p:nvGrpSpPr>
            <p:grpSpPr>
              <a:xfrm>
                <a:off x="5790454" y="5944604"/>
                <a:ext cx="6249439" cy="1254886"/>
                <a:chOff x="5159459" y="5911298"/>
                <a:chExt cx="6249439" cy="1254886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65C68164-FB57-E1AE-E5B1-7A6A701E9D1A}"/>
                    </a:ext>
                  </a:extLst>
                </p:cNvPr>
                <p:cNvGrpSpPr/>
                <p:nvPr/>
              </p:nvGrpSpPr>
              <p:grpSpPr>
                <a:xfrm>
                  <a:off x="5159459" y="5911298"/>
                  <a:ext cx="2301838" cy="1254886"/>
                  <a:chOff x="6167884" y="5641487"/>
                  <a:chExt cx="3157097" cy="1700686"/>
                </a:xfrm>
              </p:grpSpPr>
              <p:pic>
                <p:nvPicPr>
                  <p:cNvPr id="4" name="Picture 3" descr="Image result for ks95 transparent">
                    <a:hlinkClick r:id="rId5"/>
                    <a:extLst>
                      <a:ext uri="{FF2B5EF4-FFF2-40B4-BE49-F238E27FC236}">
                        <a16:creationId xmlns:a16="http://schemas.microsoft.com/office/drawing/2014/main" id="{D736B58E-5302-2910-CB33-4EECDD457C3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67884" y="6123685"/>
                    <a:ext cx="1319754" cy="74555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" name="Picture 2" descr="Image result for MYTALK 107.1 LOGO TRANSPARENT">
                    <a:hlinkClick r:id="rId7"/>
                    <a:extLst>
                      <a:ext uri="{FF2B5EF4-FFF2-40B4-BE49-F238E27FC236}">
                        <a16:creationId xmlns:a16="http://schemas.microsoft.com/office/drawing/2014/main" id="{0D4D7151-0281-7F7F-6B4B-82E59D6D61C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rightnessContrast bright="16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624294" y="5641487"/>
                    <a:ext cx="1700687" cy="170068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E72ABD1A-767A-620D-18E9-3B273BE0F7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45218" y="6303755"/>
                  <a:ext cx="1563680" cy="337112"/>
                </a:xfrm>
                <a:prstGeom prst="rect">
                  <a:avLst/>
                </a:prstGeom>
              </p:spPr>
            </p:pic>
          </p:grp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376D4037-02FD-15AC-C9D8-B57A7615EF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63353" y="6234775"/>
                <a:ext cx="2085013" cy="615749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565CCF4-E96F-E777-3CA7-0C848C928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9957" y="6234775"/>
              <a:ext cx="1733677" cy="58591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C2333DD-ED5F-277E-E533-C6BDFE7B504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15673" t="12048" r="15511" b="12415"/>
          <a:stretch/>
        </p:blipFill>
        <p:spPr>
          <a:xfrm>
            <a:off x="998375" y="74644"/>
            <a:ext cx="2500695" cy="18288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23A5546-0CF6-DB70-D989-EC2F9E4A6A50}"/>
              </a:ext>
            </a:extLst>
          </p:cNvPr>
          <p:cNvGrpSpPr/>
          <p:nvPr/>
        </p:nvGrpSpPr>
        <p:grpSpPr>
          <a:xfrm>
            <a:off x="294652" y="4676884"/>
            <a:ext cx="4147496" cy="1382499"/>
            <a:chOff x="612774" y="4646630"/>
            <a:chExt cx="4147496" cy="1382499"/>
          </a:xfrm>
        </p:grpSpPr>
        <p:pic>
          <p:nvPicPr>
            <p:cNvPr id="16" name="Picture 2" descr="Meet Devin, Our New Producer! – KS95 94.5">
              <a:extLst>
                <a:ext uri="{FF2B5EF4-FFF2-40B4-BE49-F238E27FC236}">
                  <a16:creationId xmlns:a16="http://schemas.microsoft.com/office/drawing/2014/main" id="{7085EC52-5E3A-ECF6-8FD8-8DBACDDA55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7771" y="4646630"/>
              <a:ext cx="1382499" cy="1382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Treasure Island Resort &amp; Casino | Destination Fun">
              <a:extLst>
                <a:ext uri="{FF2B5EF4-FFF2-40B4-BE49-F238E27FC236}">
                  <a16:creationId xmlns:a16="http://schemas.microsoft.com/office/drawing/2014/main" id="{632A367E-C8EB-3B9D-07A9-2CB0FB14E5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4" y="4646630"/>
              <a:ext cx="2764997" cy="1382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159E7EF3-ED52-D08F-0D67-82D76758A32A}"/>
              </a:ext>
            </a:extLst>
          </p:cNvPr>
          <p:cNvSpPr txBox="1"/>
          <p:nvPr/>
        </p:nvSpPr>
        <p:spPr>
          <a:xfrm>
            <a:off x="460375" y="2094987"/>
            <a:ext cx="426982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P35-64</a:t>
            </a:r>
          </a:p>
          <a:p>
            <a:r>
              <a:rPr lang="en-US" dirty="0"/>
              <a:t>Used </a:t>
            </a:r>
            <a:r>
              <a:rPr lang="en-US" b="1" dirty="0"/>
              <a:t>TREASURE ISLAND RESORT &amp; CASINO</a:t>
            </a:r>
          </a:p>
          <a:p>
            <a:r>
              <a:rPr lang="en-US" dirty="0"/>
              <a:t>in the past 12 months.</a:t>
            </a:r>
          </a:p>
          <a:p>
            <a:endParaRPr lang="en-US" dirty="0"/>
          </a:p>
          <a:p>
            <a:r>
              <a:rPr lang="en-US" sz="2800" b="1" i="1" dirty="0"/>
              <a:t>Mon-Fri 10a-3p</a:t>
            </a:r>
          </a:p>
        </p:txBody>
      </p:sp>
    </p:spTree>
    <p:extLst>
      <p:ext uri="{BB962C8B-B14F-4D97-AF65-F5344CB8AC3E}">
        <p14:creationId xmlns:p14="http://schemas.microsoft.com/office/powerpoint/2010/main" val="1791325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3B4C52-B6A4-9325-B570-67973DBE9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1AAAEC71-565D-6424-2583-D9F6B2AC3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454" y="56146"/>
            <a:ext cx="6245971" cy="61786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07D51C-1637-0B1D-3D6A-1DB2579ABA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06" b="89834" l="10000" r="90000">
                        <a14:foregroundMark x1="47976" y1="8506" x2="47976" y2="8506"/>
                        <a14:foregroundMark x1="67381" y1="24274" x2="67381" y2="24274"/>
                        <a14:foregroundMark x1="67143" y1="26971" x2="67143" y2="26971"/>
                        <a14:foregroundMark x1="73810" y1="32573" x2="73810" y2="32573"/>
                        <a14:foregroundMark x1="69762" y1="40871" x2="69762" y2="40871"/>
                        <a14:foregroundMark x1="29405" y1="53527" x2="29405" y2="53527"/>
                        <a14:foregroundMark x1="49405" y1="21369" x2="49405" y2="21369"/>
                        <a14:foregroundMark x1="49405" y1="21369" x2="49405" y2="21369"/>
                        <a14:foregroundMark x1="38690" y1="45643" x2="38690" y2="45643"/>
                        <a14:foregroundMark x1="66190" y1="52075" x2="66190" y2="520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124247" y="1816186"/>
            <a:ext cx="971753" cy="557601"/>
          </a:xfrm>
          <a:prstGeom prst="rect">
            <a:avLst/>
          </a:prstGeom>
        </p:spPr>
      </p:pic>
      <p:sp>
        <p:nvSpPr>
          <p:cNvPr id="12" name="AutoShape 2" descr="Gustavus Adolphus College Department of Campus Safety Campus Security Report">
            <a:extLst>
              <a:ext uri="{FF2B5EF4-FFF2-40B4-BE49-F238E27FC236}">
                <a16:creationId xmlns:a16="http://schemas.microsoft.com/office/drawing/2014/main" id="{C41B8534-D6C9-A5EB-69C2-182286DFC5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2" descr="Nura Clinics">
            <a:extLst>
              <a:ext uri="{FF2B5EF4-FFF2-40B4-BE49-F238E27FC236}">
                <a16:creationId xmlns:a16="http://schemas.microsoft.com/office/drawing/2014/main" id="{8879A5FE-7182-DC5B-6D28-06C31C07224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DD9AFE2-7773-EA23-DAAF-BE4E9E96EA2F}"/>
              </a:ext>
            </a:extLst>
          </p:cNvPr>
          <p:cNvGrpSpPr/>
          <p:nvPr/>
        </p:nvGrpSpPr>
        <p:grpSpPr>
          <a:xfrm>
            <a:off x="209957" y="5944604"/>
            <a:ext cx="11829936" cy="1254886"/>
            <a:chOff x="209957" y="5944604"/>
            <a:chExt cx="11829936" cy="12548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CA52EDE-6606-7CA6-8920-51DD915CDB06}"/>
                </a:ext>
              </a:extLst>
            </p:cNvPr>
            <p:cNvGrpSpPr/>
            <p:nvPr/>
          </p:nvGrpSpPr>
          <p:grpSpPr>
            <a:xfrm>
              <a:off x="5790454" y="5944604"/>
              <a:ext cx="6249439" cy="1254886"/>
              <a:chOff x="5790454" y="5944604"/>
              <a:chExt cx="6249439" cy="1254886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7BAE0EE3-123A-BE98-2DCD-72CF31FAC9EA}"/>
                  </a:ext>
                </a:extLst>
              </p:cNvPr>
              <p:cNvGrpSpPr/>
              <p:nvPr/>
            </p:nvGrpSpPr>
            <p:grpSpPr>
              <a:xfrm>
                <a:off x="5790454" y="5944604"/>
                <a:ext cx="6249439" cy="1254886"/>
                <a:chOff x="5159459" y="5911298"/>
                <a:chExt cx="6249439" cy="1254886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3AC2F912-1E17-97A2-DE6C-91F91AA2719C}"/>
                    </a:ext>
                  </a:extLst>
                </p:cNvPr>
                <p:cNvGrpSpPr/>
                <p:nvPr/>
              </p:nvGrpSpPr>
              <p:grpSpPr>
                <a:xfrm>
                  <a:off x="5159459" y="5911298"/>
                  <a:ext cx="2301838" cy="1254886"/>
                  <a:chOff x="6167884" y="5641487"/>
                  <a:chExt cx="3157097" cy="1700686"/>
                </a:xfrm>
              </p:grpSpPr>
              <p:pic>
                <p:nvPicPr>
                  <p:cNvPr id="4" name="Picture 3" descr="Image result for ks95 transparent">
                    <a:hlinkClick r:id="rId5"/>
                    <a:extLst>
                      <a:ext uri="{FF2B5EF4-FFF2-40B4-BE49-F238E27FC236}">
                        <a16:creationId xmlns:a16="http://schemas.microsoft.com/office/drawing/2014/main" id="{68A462CD-D8F7-BBDF-A819-B638635540A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67884" y="6123685"/>
                    <a:ext cx="1319754" cy="74555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" name="Picture 2" descr="Image result for MYTALK 107.1 LOGO TRANSPARENT">
                    <a:hlinkClick r:id="rId7"/>
                    <a:extLst>
                      <a:ext uri="{FF2B5EF4-FFF2-40B4-BE49-F238E27FC236}">
                        <a16:creationId xmlns:a16="http://schemas.microsoft.com/office/drawing/2014/main" id="{70EEDF45-1B5E-2E3D-A918-7035FED01DB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rightnessContrast bright="16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624294" y="5641487"/>
                    <a:ext cx="1700687" cy="170068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1C4B802F-FD7D-8559-52BB-4F98459C5E1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45218" y="6303755"/>
                  <a:ext cx="1563680" cy="337112"/>
                </a:xfrm>
                <a:prstGeom prst="rect">
                  <a:avLst/>
                </a:prstGeom>
              </p:spPr>
            </p:pic>
          </p:grp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0431227E-41C5-D45B-9E07-85BA031B55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63353" y="6234775"/>
                <a:ext cx="2085013" cy="615749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723F40B-4AE7-9C5D-23A5-ECC6658AD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9957" y="6234775"/>
              <a:ext cx="1733677" cy="58591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1F06B9E7-5E41-4D0A-4FA4-55A1D4657587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15673" t="12048" r="15511" b="12415"/>
          <a:stretch/>
        </p:blipFill>
        <p:spPr>
          <a:xfrm>
            <a:off x="998375" y="74644"/>
            <a:ext cx="2500695" cy="18288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D19495E-F7BE-5A21-3086-39008ED8BF87}"/>
              </a:ext>
            </a:extLst>
          </p:cNvPr>
          <p:cNvGrpSpPr/>
          <p:nvPr/>
        </p:nvGrpSpPr>
        <p:grpSpPr>
          <a:xfrm>
            <a:off x="294652" y="4676884"/>
            <a:ext cx="4147496" cy="1382499"/>
            <a:chOff x="612774" y="4646630"/>
            <a:chExt cx="4147496" cy="1382499"/>
          </a:xfrm>
        </p:grpSpPr>
        <p:pic>
          <p:nvPicPr>
            <p:cNvPr id="16" name="Picture 2" descr="Meet Devin, Our New Producer! – KS95 94.5">
              <a:extLst>
                <a:ext uri="{FF2B5EF4-FFF2-40B4-BE49-F238E27FC236}">
                  <a16:creationId xmlns:a16="http://schemas.microsoft.com/office/drawing/2014/main" id="{15F0D4A0-09B0-1406-BFAB-C7C5944E55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7771" y="4646630"/>
              <a:ext cx="1382499" cy="1382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Treasure Island Resort &amp; Casino | Destination Fun">
              <a:extLst>
                <a:ext uri="{FF2B5EF4-FFF2-40B4-BE49-F238E27FC236}">
                  <a16:creationId xmlns:a16="http://schemas.microsoft.com/office/drawing/2014/main" id="{1DD56EDC-85F4-EAE9-75A2-D98D1CC193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4" y="4646630"/>
              <a:ext cx="2764997" cy="1382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5C74D71-FDE6-5A57-35AE-743BA0ACC260}"/>
              </a:ext>
            </a:extLst>
          </p:cNvPr>
          <p:cNvSpPr txBox="1"/>
          <p:nvPr/>
        </p:nvSpPr>
        <p:spPr>
          <a:xfrm>
            <a:off x="460375" y="2094987"/>
            <a:ext cx="426982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W35-64</a:t>
            </a:r>
          </a:p>
          <a:p>
            <a:r>
              <a:rPr lang="en-US" dirty="0"/>
              <a:t>Used </a:t>
            </a:r>
            <a:r>
              <a:rPr lang="en-US" b="1" dirty="0"/>
              <a:t>TREASURE ISLAND RESORT &amp; CASINO</a:t>
            </a:r>
          </a:p>
          <a:p>
            <a:r>
              <a:rPr lang="en-US" dirty="0"/>
              <a:t>in the past 12 months.</a:t>
            </a:r>
          </a:p>
          <a:p>
            <a:endParaRPr lang="en-US" dirty="0"/>
          </a:p>
          <a:p>
            <a:r>
              <a:rPr lang="en-US" sz="2800" b="1" i="1" dirty="0"/>
              <a:t>Mon-Fri 10a-3p</a:t>
            </a:r>
          </a:p>
        </p:txBody>
      </p:sp>
    </p:spTree>
    <p:extLst>
      <p:ext uri="{BB962C8B-B14F-4D97-AF65-F5344CB8AC3E}">
        <p14:creationId xmlns:p14="http://schemas.microsoft.com/office/powerpoint/2010/main" val="4005963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A39115-DD3C-780E-FA18-A729AE273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1397A22A-16D0-2551-3353-28EBAED53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646" y="74644"/>
            <a:ext cx="6241320" cy="608299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0840BD-8130-7DB4-D1BB-5D92C92A83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06" b="89834" l="10000" r="90000">
                        <a14:foregroundMark x1="47976" y1="8506" x2="47976" y2="8506"/>
                        <a14:foregroundMark x1="67381" y1="24274" x2="67381" y2="24274"/>
                        <a14:foregroundMark x1="67143" y1="26971" x2="67143" y2="26971"/>
                        <a14:foregroundMark x1="73810" y1="32573" x2="73810" y2="32573"/>
                        <a14:foregroundMark x1="69762" y1="40871" x2="69762" y2="40871"/>
                        <a14:foregroundMark x1="29405" y1="53527" x2="29405" y2="53527"/>
                        <a14:foregroundMark x1="49405" y1="21369" x2="49405" y2="21369"/>
                        <a14:foregroundMark x1="49405" y1="21369" x2="49405" y2="21369"/>
                        <a14:foregroundMark x1="38690" y1="45643" x2="38690" y2="45643"/>
                        <a14:foregroundMark x1="66190" y1="52075" x2="66190" y2="520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193258" y="2418213"/>
            <a:ext cx="971753" cy="557601"/>
          </a:xfrm>
          <a:prstGeom prst="rect">
            <a:avLst/>
          </a:prstGeom>
        </p:spPr>
      </p:pic>
      <p:sp>
        <p:nvSpPr>
          <p:cNvPr id="12" name="AutoShape 2" descr="Gustavus Adolphus College Department of Campus Safety Campus Security Report">
            <a:extLst>
              <a:ext uri="{FF2B5EF4-FFF2-40B4-BE49-F238E27FC236}">
                <a16:creationId xmlns:a16="http://schemas.microsoft.com/office/drawing/2014/main" id="{DD697054-25FA-C9C0-2934-651EB939FF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2" descr="Nura Clinics">
            <a:extLst>
              <a:ext uri="{FF2B5EF4-FFF2-40B4-BE49-F238E27FC236}">
                <a16:creationId xmlns:a16="http://schemas.microsoft.com/office/drawing/2014/main" id="{41E720AC-8D0A-69B5-2757-23A13FE16C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C1D7AB6-CB06-0415-5E4E-048D9D9C5CE7}"/>
              </a:ext>
            </a:extLst>
          </p:cNvPr>
          <p:cNvGrpSpPr/>
          <p:nvPr/>
        </p:nvGrpSpPr>
        <p:grpSpPr>
          <a:xfrm>
            <a:off x="209957" y="5944604"/>
            <a:ext cx="11829936" cy="1254886"/>
            <a:chOff x="209957" y="5944604"/>
            <a:chExt cx="11829936" cy="12548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CDF76BD-91F5-54D4-3987-CC963CEE9F62}"/>
                </a:ext>
              </a:extLst>
            </p:cNvPr>
            <p:cNvGrpSpPr/>
            <p:nvPr/>
          </p:nvGrpSpPr>
          <p:grpSpPr>
            <a:xfrm>
              <a:off x="5790454" y="5944604"/>
              <a:ext cx="6249439" cy="1254886"/>
              <a:chOff x="5790454" y="5944604"/>
              <a:chExt cx="6249439" cy="1254886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68B32F42-4CA6-EA54-4BF2-03A7C75B5A42}"/>
                  </a:ext>
                </a:extLst>
              </p:cNvPr>
              <p:cNvGrpSpPr/>
              <p:nvPr/>
            </p:nvGrpSpPr>
            <p:grpSpPr>
              <a:xfrm>
                <a:off x="5790454" y="5944604"/>
                <a:ext cx="6249439" cy="1254886"/>
                <a:chOff x="5159459" y="5911298"/>
                <a:chExt cx="6249439" cy="1254886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79AB68C8-260A-5FF0-3E8B-A7A21E7E6D3C}"/>
                    </a:ext>
                  </a:extLst>
                </p:cNvPr>
                <p:cNvGrpSpPr/>
                <p:nvPr/>
              </p:nvGrpSpPr>
              <p:grpSpPr>
                <a:xfrm>
                  <a:off x="5159459" y="5911298"/>
                  <a:ext cx="2301838" cy="1254886"/>
                  <a:chOff x="6167884" y="5641487"/>
                  <a:chExt cx="3157097" cy="1700686"/>
                </a:xfrm>
              </p:grpSpPr>
              <p:pic>
                <p:nvPicPr>
                  <p:cNvPr id="4" name="Picture 3" descr="Image result for ks95 transparent">
                    <a:hlinkClick r:id="rId5"/>
                    <a:extLst>
                      <a:ext uri="{FF2B5EF4-FFF2-40B4-BE49-F238E27FC236}">
                        <a16:creationId xmlns:a16="http://schemas.microsoft.com/office/drawing/2014/main" id="{FC8C132B-0D50-21A5-20E7-D02B956A7FA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67884" y="6123685"/>
                    <a:ext cx="1319754" cy="74555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" name="Picture 2" descr="Image result for MYTALK 107.1 LOGO TRANSPARENT">
                    <a:hlinkClick r:id="rId7"/>
                    <a:extLst>
                      <a:ext uri="{FF2B5EF4-FFF2-40B4-BE49-F238E27FC236}">
                        <a16:creationId xmlns:a16="http://schemas.microsoft.com/office/drawing/2014/main" id="{AD1EEA3B-2605-EFC6-E44D-2A115BAB20D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rightnessContrast bright="16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624294" y="5641487"/>
                    <a:ext cx="1700687" cy="170068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ABBC3171-10B7-8DB9-FD6F-BF5592398D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45218" y="6303755"/>
                  <a:ext cx="1563680" cy="337112"/>
                </a:xfrm>
                <a:prstGeom prst="rect">
                  <a:avLst/>
                </a:prstGeom>
              </p:spPr>
            </p:pic>
          </p:grp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00A80856-FDCE-CF43-DB9B-1DAD625FEE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63353" y="6234775"/>
                <a:ext cx="2085013" cy="615749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5248F82F-5DB5-FECC-FD00-6BE5AD632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9957" y="6234775"/>
              <a:ext cx="1733677" cy="58591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2C7C7097-5C62-FC73-B00C-05BDE6E52DF8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15673" t="12048" r="15511" b="12415"/>
          <a:stretch/>
        </p:blipFill>
        <p:spPr>
          <a:xfrm>
            <a:off x="998375" y="74644"/>
            <a:ext cx="2500695" cy="18288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3AFDAC3-7BC4-4E4A-E0C2-7AA51CCB336A}"/>
              </a:ext>
            </a:extLst>
          </p:cNvPr>
          <p:cNvGrpSpPr/>
          <p:nvPr/>
        </p:nvGrpSpPr>
        <p:grpSpPr>
          <a:xfrm>
            <a:off x="294652" y="4676884"/>
            <a:ext cx="4147496" cy="1382499"/>
            <a:chOff x="612774" y="4646630"/>
            <a:chExt cx="4147496" cy="1382499"/>
          </a:xfrm>
        </p:grpSpPr>
        <p:pic>
          <p:nvPicPr>
            <p:cNvPr id="16" name="Picture 2" descr="Meet Devin, Our New Producer! – KS95 94.5">
              <a:extLst>
                <a:ext uri="{FF2B5EF4-FFF2-40B4-BE49-F238E27FC236}">
                  <a16:creationId xmlns:a16="http://schemas.microsoft.com/office/drawing/2014/main" id="{B068012A-F290-96C3-532A-9808474022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7771" y="4646630"/>
              <a:ext cx="1382499" cy="1382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Treasure Island Resort &amp; Casino | Destination Fun">
              <a:extLst>
                <a:ext uri="{FF2B5EF4-FFF2-40B4-BE49-F238E27FC236}">
                  <a16:creationId xmlns:a16="http://schemas.microsoft.com/office/drawing/2014/main" id="{732A8E9D-5AD4-4487-4473-8B726AA676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4" y="4646630"/>
              <a:ext cx="2764997" cy="1382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58F37DF-5B72-632D-AFF5-09E2BA46C4B3}"/>
              </a:ext>
            </a:extLst>
          </p:cNvPr>
          <p:cNvSpPr txBox="1"/>
          <p:nvPr/>
        </p:nvSpPr>
        <p:spPr>
          <a:xfrm>
            <a:off x="460375" y="2094987"/>
            <a:ext cx="426982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P35-64</a:t>
            </a:r>
          </a:p>
          <a:p>
            <a:r>
              <a:rPr lang="en-US" dirty="0"/>
              <a:t>Used </a:t>
            </a:r>
            <a:r>
              <a:rPr lang="en-US" b="1" dirty="0"/>
              <a:t>TREASURE ISLAND RESORT &amp; CASINO</a:t>
            </a:r>
          </a:p>
          <a:p>
            <a:r>
              <a:rPr lang="en-US" dirty="0"/>
              <a:t>in the past 12 months.</a:t>
            </a:r>
          </a:p>
          <a:p>
            <a:endParaRPr lang="en-US" dirty="0"/>
          </a:p>
          <a:p>
            <a:r>
              <a:rPr lang="en-US" sz="2800" b="1" i="1" dirty="0"/>
              <a:t>Mon-Fri 3p-7p</a:t>
            </a:r>
          </a:p>
        </p:txBody>
      </p:sp>
    </p:spTree>
    <p:extLst>
      <p:ext uri="{BB962C8B-B14F-4D97-AF65-F5344CB8AC3E}">
        <p14:creationId xmlns:p14="http://schemas.microsoft.com/office/powerpoint/2010/main" val="3283438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945035-8C1A-24A5-03EE-20BB4EE47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B231087-14AD-7215-857F-ED0EFC9E04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370" y="7476"/>
            <a:ext cx="6565630" cy="641740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11EC0C5-5444-A773-5CA5-5ED89CE8B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06" b="89834" l="10000" r="90000">
                        <a14:foregroundMark x1="47976" y1="8506" x2="47976" y2="8506"/>
                        <a14:foregroundMark x1="67381" y1="24274" x2="67381" y2="24274"/>
                        <a14:foregroundMark x1="67143" y1="26971" x2="67143" y2="26971"/>
                        <a14:foregroundMark x1="73810" y1="32573" x2="73810" y2="32573"/>
                        <a14:foregroundMark x1="69762" y1="40871" x2="69762" y2="40871"/>
                        <a14:foregroundMark x1="29405" y1="53527" x2="29405" y2="53527"/>
                        <a14:foregroundMark x1="49405" y1="21369" x2="49405" y2="21369"/>
                        <a14:foregroundMark x1="49405" y1="21369" x2="49405" y2="21369"/>
                        <a14:foregroundMark x1="38690" y1="45643" x2="38690" y2="45643"/>
                        <a14:foregroundMark x1="66190" y1="52075" x2="66190" y2="520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070106" y="1816186"/>
            <a:ext cx="971753" cy="557601"/>
          </a:xfrm>
          <a:prstGeom prst="rect">
            <a:avLst/>
          </a:prstGeom>
        </p:spPr>
      </p:pic>
      <p:sp>
        <p:nvSpPr>
          <p:cNvPr id="12" name="AutoShape 2" descr="Gustavus Adolphus College Department of Campus Safety Campus Security Report">
            <a:extLst>
              <a:ext uri="{FF2B5EF4-FFF2-40B4-BE49-F238E27FC236}">
                <a16:creationId xmlns:a16="http://schemas.microsoft.com/office/drawing/2014/main" id="{3AFB07F7-BE77-4A8F-AC86-5EE1445930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2" descr="Nura Clinics">
            <a:extLst>
              <a:ext uri="{FF2B5EF4-FFF2-40B4-BE49-F238E27FC236}">
                <a16:creationId xmlns:a16="http://schemas.microsoft.com/office/drawing/2014/main" id="{D7983790-EE8F-4426-16BE-52173D34D1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7499D91-0954-31D3-DDB6-199D8061FC7E}"/>
              </a:ext>
            </a:extLst>
          </p:cNvPr>
          <p:cNvGrpSpPr/>
          <p:nvPr/>
        </p:nvGrpSpPr>
        <p:grpSpPr>
          <a:xfrm>
            <a:off x="209957" y="5944604"/>
            <a:ext cx="11829936" cy="1254886"/>
            <a:chOff x="209957" y="5944604"/>
            <a:chExt cx="11829936" cy="12548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84468C6-4F13-51AE-8FEC-677187C9D0EC}"/>
                </a:ext>
              </a:extLst>
            </p:cNvPr>
            <p:cNvGrpSpPr/>
            <p:nvPr/>
          </p:nvGrpSpPr>
          <p:grpSpPr>
            <a:xfrm>
              <a:off x="5790454" y="5944604"/>
              <a:ext cx="6249439" cy="1254886"/>
              <a:chOff x="5790454" y="5944604"/>
              <a:chExt cx="6249439" cy="1254886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877638AB-D14C-4604-9D27-D4DB02A947D4}"/>
                  </a:ext>
                </a:extLst>
              </p:cNvPr>
              <p:cNvGrpSpPr/>
              <p:nvPr/>
            </p:nvGrpSpPr>
            <p:grpSpPr>
              <a:xfrm>
                <a:off x="5790454" y="5944604"/>
                <a:ext cx="6249439" cy="1254886"/>
                <a:chOff x="5159459" y="5911298"/>
                <a:chExt cx="6249439" cy="1254886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5831FB83-5AE0-B45B-82DD-ED9B03FBF9C0}"/>
                    </a:ext>
                  </a:extLst>
                </p:cNvPr>
                <p:cNvGrpSpPr/>
                <p:nvPr/>
              </p:nvGrpSpPr>
              <p:grpSpPr>
                <a:xfrm>
                  <a:off x="5159459" y="5911298"/>
                  <a:ext cx="2301838" cy="1254886"/>
                  <a:chOff x="6167884" y="5641487"/>
                  <a:chExt cx="3157097" cy="1700686"/>
                </a:xfrm>
              </p:grpSpPr>
              <p:pic>
                <p:nvPicPr>
                  <p:cNvPr id="4" name="Picture 3" descr="Image result for ks95 transparent">
                    <a:hlinkClick r:id="rId5"/>
                    <a:extLst>
                      <a:ext uri="{FF2B5EF4-FFF2-40B4-BE49-F238E27FC236}">
                        <a16:creationId xmlns:a16="http://schemas.microsoft.com/office/drawing/2014/main" id="{771A3EB1-24CA-DE04-1572-7ACBA3850C7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67884" y="6123685"/>
                    <a:ext cx="1319754" cy="74555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" name="Picture 2" descr="Image result for MYTALK 107.1 LOGO TRANSPARENT">
                    <a:hlinkClick r:id="rId7"/>
                    <a:extLst>
                      <a:ext uri="{FF2B5EF4-FFF2-40B4-BE49-F238E27FC236}">
                        <a16:creationId xmlns:a16="http://schemas.microsoft.com/office/drawing/2014/main" id="{5AA54762-534A-CA83-B99D-D0DBD423271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rightnessContrast bright="16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624294" y="5641487"/>
                    <a:ext cx="1700687" cy="170068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F79B906C-D66A-0F20-5B39-9E51C15B3FC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45218" y="6303755"/>
                  <a:ext cx="1563680" cy="337112"/>
                </a:xfrm>
                <a:prstGeom prst="rect">
                  <a:avLst/>
                </a:prstGeom>
              </p:spPr>
            </p:pic>
          </p:grp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8CA96AC-C99C-168E-3D3E-463BC0D1F1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63353" y="6234775"/>
                <a:ext cx="2085013" cy="615749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E2CC91E-08B6-0D82-C6FB-8E019B2A4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9957" y="6234775"/>
              <a:ext cx="1733677" cy="58591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486F213F-81EA-653B-E6EC-F6FE03E65EA0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15673" t="12048" r="15511" b="12415"/>
          <a:stretch/>
        </p:blipFill>
        <p:spPr>
          <a:xfrm>
            <a:off x="998375" y="74644"/>
            <a:ext cx="2500695" cy="18288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7EB83E4-C742-9648-3F30-61530C4FE2D1}"/>
              </a:ext>
            </a:extLst>
          </p:cNvPr>
          <p:cNvGrpSpPr/>
          <p:nvPr/>
        </p:nvGrpSpPr>
        <p:grpSpPr>
          <a:xfrm>
            <a:off x="294652" y="4676884"/>
            <a:ext cx="4147496" cy="1382499"/>
            <a:chOff x="612774" y="4646630"/>
            <a:chExt cx="4147496" cy="1382499"/>
          </a:xfrm>
        </p:grpSpPr>
        <p:pic>
          <p:nvPicPr>
            <p:cNvPr id="16" name="Picture 2" descr="Meet Devin, Our New Producer! – KS95 94.5">
              <a:extLst>
                <a:ext uri="{FF2B5EF4-FFF2-40B4-BE49-F238E27FC236}">
                  <a16:creationId xmlns:a16="http://schemas.microsoft.com/office/drawing/2014/main" id="{EEBC47ED-2702-F2D4-624C-99F0FEE8EE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7771" y="4646630"/>
              <a:ext cx="1382499" cy="1382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Treasure Island Resort &amp; Casino | Destination Fun">
              <a:extLst>
                <a:ext uri="{FF2B5EF4-FFF2-40B4-BE49-F238E27FC236}">
                  <a16:creationId xmlns:a16="http://schemas.microsoft.com/office/drawing/2014/main" id="{56F65E95-71AB-88FD-FF7D-9426D0C1B7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4" y="4646630"/>
              <a:ext cx="2764997" cy="1382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ECC6F7A-005A-872D-8609-9D486973AD1E}"/>
              </a:ext>
            </a:extLst>
          </p:cNvPr>
          <p:cNvSpPr txBox="1"/>
          <p:nvPr/>
        </p:nvSpPr>
        <p:spPr>
          <a:xfrm>
            <a:off x="460375" y="2094987"/>
            <a:ext cx="426982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W35-64</a:t>
            </a:r>
          </a:p>
          <a:p>
            <a:r>
              <a:rPr lang="en-US" dirty="0"/>
              <a:t>Used </a:t>
            </a:r>
            <a:r>
              <a:rPr lang="en-US" b="1" dirty="0"/>
              <a:t>TREASURE ISLAND RESORT &amp; CASINO</a:t>
            </a:r>
          </a:p>
          <a:p>
            <a:r>
              <a:rPr lang="en-US" dirty="0"/>
              <a:t>in the past 12 months.</a:t>
            </a:r>
          </a:p>
          <a:p>
            <a:endParaRPr lang="en-US" dirty="0"/>
          </a:p>
          <a:p>
            <a:r>
              <a:rPr lang="en-US" sz="2800" b="1" i="1" dirty="0"/>
              <a:t>Mon-Fri 3p-7p</a:t>
            </a:r>
          </a:p>
        </p:txBody>
      </p:sp>
    </p:spTree>
    <p:extLst>
      <p:ext uri="{BB962C8B-B14F-4D97-AF65-F5344CB8AC3E}">
        <p14:creationId xmlns:p14="http://schemas.microsoft.com/office/powerpoint/2010/main" val="3710239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9DF7F8-2879-1E61-78D0-D1A1A4514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569FC5B4-2FC5-CA8F-F5F0-E304DC9AF6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646" y="7476"/>
            <a:ext cx="6292847" cy="611546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3045C6-3C13-F54A-2899-8856B0F74E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06" b="89834" l="10000" r="90000">
                        <a14:foregroundMark x1="47976" y1="8506" x2="47976" y2="8506"/>
                        <a14:foregroundMark x1="67381" y1="24274" x2="67381" y2="24274"/>
                        <a14:foregroundMark x1="67143" y1="26971" x2="67143" y2="26971"/>
                        <a14:foregroundMark x1="73810" y1="32573" x2="73810" y2="32573"/>
                        <a14:foregroundMark x1="69762" y1="40871" x2="69762" y2="40871"/>
                        <a14:foregroundMark x1="29405" y1="53527" x2="29405" y2="53527"/>
                        <a14:foregroundMark x1="49405" y1="21369" x2="49405" y2="21369"/>
                        <a14:foregroundMark x1="49405" y1="21369" x2="49405" y2="21369"/>
                        <a14:foregroundMark x1="38690" y1="45643" x2="38690" y2="45643"/>
                        <a14:foregroundMark x1="66190" y1="52075" x2="66190" y2="520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183737" y="2797775"/>
            <a:ext cx="971753" cy="557601"/>
          </a:xfrm>
          <a:prstGeom prst="rect">
            <a:avLst/>
          </a:prstGeom>
        </p:spPr>
      </p:pic>
      <p:sp>
        <p:nvSpPr>
          <p:cNvPr id="12" name="AutoShape 2" descr="Gustavus Adolphus College Department of Campus Safety Campus Security Report">
            <a:extLst>
              <a:ext uri="{FF2B5EF4-FFF2-40B4-BE49-F238E27FC236}">
                <a16:creationId xmlns:a16="http://schemas.microsoft.com/office/drawing/2014/main" id="{A02E6342-E400-FB9D-013B-03B38FC8632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2" descr="Nura Clinics">
            <a:extLst>
              <a:ext uri="{FF2B5EF4-FFF2-40B4-BE49-F238E27FC236}">
                <a16:creationId xmlns:a16="http://schemas.microsoft.com/office/drawing/2014/main" id="{F58D9741-F17F-EEDC-37A6-91C05F362B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B90AD17-CFBF-0822-7B61-A8CBC397DEEC}"/>
              </a:ext>
            </a:extLst>
          </p:cNvPr>
          <p:cNvGrpSpPr/>
          <p:nvPr/>
        </p:nvGrpSpPr>
        <p:grpSpPr>
          <a:xfrm>
            <a:off x="209957" y="5944604"/>
            <a:ext cx="11829936" cy="1254886"/>
            <a:chOff x="209957" y="5944604"/>
            <a:chExt cx="11829936" cy="12548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73826B4-0E86-62A9-F833-0CC8788F8582}"/>
                </a:ext>
              </a:extLst>
            </p:cNvPr>
            <p:cNvGrpSpPr/>
            <p:nvPr/>
          </p:nvGrpSpPr>
          <p:grpSpPr>
            <a:xfrm>
              <a:off x="5790454" y="5944604"/>
              <a:ext cx="6249439" cy="1254886"/>
              <a:chOff x="5790454" y="5944604"/>
              <a:chExt cx="6249439" cy="1254886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7359667D-D8D1-9FA3-6D65-A2DA7419E58F}"/>
                  </a:ext>
                </a:extLst>
              </p:cNvPr>
              <p:cNvGrpSpPr/>
              <p:nvPr/>
            </p:nvGrpSpPr>
            <p:grpSpPr>
              <a:xfrm>
                <a:off x="5790454" y="5944604"/>
                <a:ext cx="6249439" cy="1254886"/>
                <a:chOff x="5159459" y="5911298"/>
                <a:chExt cx="6249439" cy="1254886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4EFD2AA1-F356-E350-D561-1D4D90700C98}"/>
                    </a:ext>
                  </a:extLst>
                </p:cNvPr>
                <p:cNvGrpSpPr/>
                <p:nvPr/>
              </p:nvGrpSpPr>
              <p:grpSpPr>
                <a:xfrm>
                  <a:off x="5159459" y="5911298"/>
                  <a:ext cx="2301838" cy="1254886"/>
                  <a:chOff x="6167884" y="5641487"/>
                  <a:chExt cx="3157097" cy="1700686"/>
                </a:xfrm>
              </p:grpSpPr>
              <p:pic>
                <p:nvPicPr>
                  <p:cNvPr id="4" name="Picture 3" descr="Image result for ks95 transparent">
                    <a:hlinkClick r:id="rId5"/>
                    <a:extLst>
                      <a:ext uri="{FF2B5EF4-FFF2-40B4-BE49-F238E27FC236}">
                        <a16:creationId xmlns:a16="http://schemas.microsoft.com/office/drawing/2014/main" id="{84AEA224-DAE9-43C1-FED2-0A58E9BFCE0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67884" y="6123685"/>
                    <a:ext cx="1319754" cy="74555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" name="Picture 2" descr="Image result for MYTALK 107.1 LOGO TRANSPARENT">
                    <a:hlinkClick r:id="rId7"/>
                    <a:extLst>
                      <a:ext uri="{FF2B5EF4-FFF2-40B4-BE49-F238E27FC236}">
                        <a16:creationId xmlns:a16="http://schemas.microsoft.com/office/drawing/2014/main" id="{57C716D1-6A0E-B019-EBAE-ABA67AC98758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rightnessContrast bright="16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624294" y="5641487"/>
                    <a:ext cx="1700687" cy="170068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DCBE5E70-EC9A-9D60-FA7E-311917795B5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45218" y="6303755"/>
                  <a:ext cx="1563680" cy="337112"/>
                </a:xfrm>
                <a:prstGeom prst="rect">
                  <a:avLst/>
                </a:prstGeom>
              </p:spPr>
            </p:pic>
          </p:grp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E253DEF-AEBA-6C3C-3A66-7DFD1A3FE7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63353" y="6234775"/>
                <a:ext cx="2085013" cy="615749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5D96FBC-4230-B9C8-DE3D-042F7ED710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9957" y="6234775"/>
              <a:ext cx="1733677" cy="58591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989B644-B3D4-4DD6-8B4A-5341529F3BFA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15673" t="12048" r="15511" b="12415"/>
          <a:stretch/>
        </p:blipFill>
        <p:spPr>
          <a:xfrm>
            <a:off x="998375" y="74644"/>
            <a:ext cx="2500695" cy="18288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4493F99-8EB0-8A21-E9A2-2AEA83214883}"/>
              </a:ext>
            </a:extLst>
          </p:cNvPr>
          <p:cNvGrpSpPr/>
          <p:nvPr/>
        </p:nvGrpSpPr>
        <p:grpSpPr>
          <a:xfrm>
            <a:off x="294652" y="4676884"/>
            <a:ext cx="4147496" cy="1382499"/>
            <a:chOff x="612774" y="4646630"/>
            <a:chExt cx="4147496" cy="1382499"/>
          </a:xfrm>
        </p:grpSpPr>
        <p:pic>
          <p:nvPicPr>
            <p:cNvPr id="16" name="Picture 2" descr="Meet Devin, Our New Producer! – KS95 94.5">
              <a:extLst>
                <a:ext uri="{FF2B5EF4-FFF2-40B4-BE49-F238E27FC236}">
                  <a16:creationId xmlns:a16="http://schemas.microsoft.com/office/drawing/2014/main" id="{4E45FEB1-C648-3BD9-8E91-F57CC63DE8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7771" y="4646630"/>
              <a:ext cx="1382499" cy="1382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Treasure Island Resort &amp; Casino | Destination Fun">
              <a:extLst>
                <a:ext uri="{FF2B5EF4-FFF2-40B4-BE49-F238E27FC236}">
                  <a16:creationId xmlns:a16="http://schemas.microsoft.com/office/drawing/2014/main" id="{26D8CB8C-19C4-4BBC-E8C0-96FF095BFA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4" y="4646630"/>
              <a:ext cx="2764997" cy="1382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C2B2351-6CF4-697D-9AA2-735600EF7501}"/>
              </a:ext>
            </a:extLst>
          </p:cNvPr>
          <p:cNvSpPr txBox="1"/>
          <p:nvPr/>
        </p:nvSpPr>
        <p:spPr>
          <a:xfrm>
            <a:off x="460375" y="2094987"/>
            <a:ext cx="426982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P35-64</a:t>
            </a:r>
          </a:p>
          <a:p>
            <a:r>
              <a:rPr lang="en-US" dirty="0"/>
              <a:t>Used </a:t>
            </a:r>
            <a:r>
              <a:rPr lang="en-US" b="1" dirty="0"/>
              <a:t>TREASURE ISLAND RESORT &amp; CASINO</a:t>
            </a:r>
          </a:p>
          <a:p>
            <a:r>
              <a:rPr lang="en-US" dirty="0"/>
              <a:t>in the past 12 months.</a:t>
            </a:r>
          </a:p>
          <a:p>
            <a:endParaRPr lang="en-US" dirty="0"/>
          </a:p>
          <a:p>
            <a:r>
              <a:rPr lang="en-US" sz="2800" b="1" i="1" dirty="0"/>
              <a:t>Mon-Fri 6a-7p</a:t>
            </a:r>
          </a:p>
        </p:txBody>
      </p:sp>
    </p:spTree>
    <p:extLst>
      <p:ext uri="{BB962C8B-B14F-4D97-AF65-F5344CB8AC3E}">
        <p14:creationId xmlns:p14="http://schemas.microsoft.com/office/powerpoint/2010/main" val="3560430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A8790A-4AB1-92ED-7111-8F5CD786A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EC13CFAF-CD85-0457-FF0B-7289805BA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454" y="74644"/>
            <a:ext cx="6367136" cy="62564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416142-0CD2-825E-1BE5-79C0ABC503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06" b="89834" l="10000" r="90000">
                        <a14:foregroundMark x1="47976" y1="8506" x2="47976" y2="8506"/>
                        <a14:foregroundMark x1="67381" y1="24274" x2="67381" y2="24274"/>
                        <a14:foregroundMark x1="67143" y1="26971" x2="67143" y2="26971"/>
                        <a14:foregroundMark x1="73810" y1="32573" x2="73810" y2="32573"/>
                        <a14:foregroundMark x1="69762" y1="40871" x2="69762" y2="40871"/>
                        <a14:foregroundMark x1="29405" y1="53527" x2="29405" y2="53527"/>
                        <a14:foregroundMark x1="49405" y1="21369" x2="49405" y2="21369"/>
                        <a14:foregroundMark x1="49405" y1="21369" x2="49405" y2="21369"/>
                        <a14:foregroundMark x1="38690" y1="45643" x2="38690" y2="45643"/>
                        <a14:foregroundMark x1="66190" y1="52075" x2="66190" y2="520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258122" y="1816186"/>
            <a:ext cx="971753" cy="557601"/>
          </a:xfrm>
          <a:prstGeom prst="rect">
            <a:avLst/>
          </a:prstGeom>
        </p:spPr>
      </p:pic>
      <p:sp>
        <p:nvSpPr>
          <p:cNvPr id="12" name="AutoShape 2" descr="Gustavus Adolphus College Department of Campus Safety Campus Security Report">
            <a:extLst>
              <a:ext uri="{FF2B5EF4-FFF2-40B4-BE49-F238E27FC236}">
                <a16:creationId xmlns:a16="http://schemas.microsoft.com/office/drawing/2014/main" id="{385CAADA-8DB7-85D3-671D-122778BAA2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2" descr="Nura Clinics">
            <a:extLst>
              <a:ext uri="{FF2B5EF4-FFF2-40B4-BE49-F238E27FC236}">
                <a16:creationId xmlns:a16="http://schemas.microsoft.com/office/drawing/2014/main" id="{678B597A-9CF8-4369-900B-823A0774C8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0FE5A8C-CBF3-E96E-E57A-D9259FD1E928}"/>
              </a:ext>
            </a:extLst>
          </p:cNvPr>
          <p:cNvGrpSpPr/>
          <p:nvPr/>
        </p:nvGrpSpPr>
        <p:grpSpPr>
          <a:xfrm>
            <a:off x="209957" y="5944604"/>
            <a:ext cx="11829936" cy="1254886"/>
            <a:chOff x="209957" y="5944604"/>
            <a:chExt cx="11829936" cy="12548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7A24A6F-950C-D4AE-78E2-FBB618AAB809}"/>
                </a:ext>
              </a:extLst>
            </p:cNvPr>
            <p:cNvGrpSpPr/>
            <p:nvPr/>
          </p:nvGrpSpPr>
          <p:grpSpPr>
            <a:xfrm>
              <a:off x="5790454" y="5944604"/>
              <a:ext cx="6249439" cy="1254886"/>
              <a:chOff x="5790454" y="5944604"/>
              <a:chExt cx="6249439" cy="1254886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315CD475-21E0-57C7-B6DF-6508A3612182}"/>
                  </a:ext>
                </a:extLst>
              </p:cNvPr>
              <p:cNvGrpSpPr/>
              <p:nvPr/>
            </p:nvGrpSpPr>
            <p:grpSpPr>
              <a:xfrm>
                <a:off x="5790454" y="5944604"/>
                <a:ext cx="6249439" cy="1254886"/>
                <a:chOff x="5159459" y="5911298"/>
                <a:chExt cx="6249439" cy="1254886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C1BFFCC0-C314-48E4-4463-4280083F7D44}"/>
                    </a:ext>
                  </a:extLst>
                </p:cNvPr>
                <p:cNvGrpSpPr/>
                <p:nvPr/>
              </p:nvGrpSpPr>
              <p:grpSpPr>
                <a:xfrm>
                  <a:off x="5159459" y="5911298"/>
                  <a:ext cx="2301838" cy="1254886"/>
                  <a:chOff x="6167884" y="5641487"/>
                  <a:chExt cx="3157097" cy="1700686"/>
                </a:xfrm>
              </p:grpSpPr>
              <p:pic>
                <p:nvPicPr>
                  <p:cNvPr id="4" name="Picture 3" descr="Image result for ks95 transparent">
                    <a:hlinkClick r:id="rId5"/>
                    <a:extLst>
                      <a:ext uri="{FF2B5EF4-FFF2-40B4-BE49-F238E27FC236}">
                        <a16:creationId xmlns:a16="http://schemas.microsoft.com/office/drawing/2014/main" id="{18D39281-DA5C-B3B9-8005-D63B0944D78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67884" y="6123685"/>
                    <a:ext cx="1319754" cy="74555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" name="Picture 2" descr="Image result for MYTALK 107.1 LOGO TRANSPARENT">
                    <a:hlinkClick r:id="rId7"/>
                    <a:extLst>
                      <a:ext uri="{FF2B5EF4-FFF2-40B4-BE49-F238E27FC236}">
                        <a16:creationId xmlns:a16="http://schemas.microsoft.com/office/drawing/2014/main" id="{1322829D-1E95-C246-D09D-2211779CE87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rightnessContrast bright="16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624294" y="5641487"/>
                    <a:ext cx="1700687" cy="170068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01933D63-033B-1663-C302-EF7CC25E2C3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45218" y="6303755"/>
                  <a:ext cx="1563680" cy="337112"/>
                </a:xfrm>
                <a:prstGeom prst="rect">
                  <a:avLst/>
                </a:prstGeom>
              </p:spPr>
            </p:pic>
          </p:grp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CC1550BB-276D-F8F7-D0EC-98BEDA9E16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63353" y="6234775"/>
                <a:ext cx="2085013" cy="615749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70D4074-4A36-EB0C-292A-ACC6CAD56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9957" y="6234775"/>
              <a:ext cx="1733677" cy="58591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F28DBA49-559B-10B0-DDF6-C0D50667281F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15673" t="12048" r="15511" b="12415"/>
          <a:stretch/>
        </p:blipFill>
        <p:spPr>
          <a:xfrm>
            <a:off x="998375" y="74644"/>
            <a:ext cx="2500695" cy="18288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9316CCB-7267-30E2-A41F-A53CB2BFB381}"/>
              </a:ext>
            </a:extLst>
          </p:cNvPr>
          <p:cNvGrpSpPr/>
          <p:nvPr/>
        </p:nvGrpSpPr>
        <p:grpSpPr>
          <a:xfrm>
            <a:off x="294652" y="4676884"/>
            <a:ext cx="4147496" cy="1382499"/>
            <a:chOff x="612774" y="4646630"/>
            <a:chExt cx="4147496" cy="1382499"/>
          </a:xfrm>
        </p:grpSpPr>
        <p:pic>
          <p:nvPicPr>
            <p:cNvPr id="16" name="Picture 2" descr="Meet Devin, Our New Producer! – KS95 94.5">
              <a:extLst>
                <a:ext uri="{FF2B5EF4-FFF2-40B4-BE49-F238E27FC236}">
                  <a16:creationId xmlns:a16="http://schemas.microsoft.com/office/drawing/2014/main" id="{6E38F1AA-237B-37FF-977E-3A9F8B7CBB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7771" y="4646630"/>
              <a:ext cx="1382499" cy="1382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Treasure Island Resort &amp; Casino | Destination Fun">
              <a:extLst>
                <a:ext uri="{FF2B5EF4-FFF2-40B4-BE49-F238E27FC236}">
                  <a16:creationId xmlns:a16="http://schemas.microsoft.com/office/drawing/2014/main" id="{2BF2383D-0065-E5CE-488B-9370E2D359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4" y="4646630"/>
              <a:ext cx="2764997" cy="1382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289ADAC-2BC3-B8DB-F976-3D0639F3E40B}"/>
              </a:ext>
            </a:extLst>
          </p:cNvPr>
          <p:cNvSpPr txBox="1"/>
          <p:nvPr/>
        </p:nvSpPr>
        <p:spPr>
          <a:xfrm>
            <a:off x="460375" y="2094987"/>
            <a:ext cx="4269823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W35-64</a:t>
            </a:r>
          </a:p>
          <a:p>
            <a:r>
              <a:rPr lang="en-US" dirty="0"/>
              <a:t>Used </a:t>
            </a:r>
            <a:r>
              <a:rPr lang="en-US" b="1" dirty="0"/>
              <a:t>TREASURE ISLAND RESORT &amp; CASINO</a:t>
            </a:r>
          </a:p>
          <a:p>
            <a:r>
              <a:rPr lang="en-US" dirty="0"/>
              <a:t>in the past 12 months.</a:t>
            </a:r>
          </a:p>
          <a:p>
            <a:endParaRPr lang="en-US" dirty="0"/>
          </a:p>
          <a:p>
            <a:r>
              <a:rPr lang="en-US" sz="2800" b="1" i="1" dirty="0"/>
              <a:t>Mon-Fri 6a-7p</a:t>
            </a:r>
          </a:p>
          <a:p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436622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6DDA9F-2828-35F0-62C6-494EB5F9C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" descr="Gustavus Adolphus College Department of Campus Safety Campus Security Report">
            <a:extLst>
              <a:ext uri="{FF2B5EF4-FFF2-40B4-BE49-F238E27FC236}">
                <a16:creationId xmlns:a16="http://schemas.microsoft.com/office/drawing/2014/main" id="{741B73A4-D83E-E0FC-65F6-CF4A603F6F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2" descr="Nura Clinics">
            <a:extLst>
              <a:ext uri="{FF2B5EF4-FFF2-40B4-BE49-F238E27FC236}">
                <a16:creationId xmlns:a16="http://schemas.microsoft.com/office/drawing/2014/main" id="{5E8535CA-1061-B468-A9B4-F4A6FF04BE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3C0D680-11E3-C3BC-2145-8D3970D6BCD5}"/>
              </a:ext>
            </a:extLst>
          </p:cNvPr>
          <p:cNvGrpSpPr/>
          <p:nvPr/>
        </p:nvGrpSpPr>
        <p:grpSpPr>
          <a:xfrm>
            <a:off x="209957" y="5944604"/>
            <a:ext cx="11829936" cy="1254886"/>
            <a:chOff x="209957" y="5944604"/>
            <a:chExt cx="11829936" cy="12548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80CB323-C6F4-A4BE-60C4-826398BF1CE3}"/>
                </a:ext>
              </a:extLst>
            </p:cNvPr>
            <p:cNvGrpSpPr/>
            <p:nvPr/>
          </p:nvGrpSpPr>
          <p:grpSpPr>
            <a:xfrm>
              <a:off x="5790454" y="5944604"/>
              <a:ext cx="6249439" cy="1254886"/>
              <a:chOff x="5790454" y="5944604"/>
              <a:chExt cx="6249439" cy="1254886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689E7559-0486-FD59-A8DA-31BEAD5C793C}"/>
                  </a:ext>
                </a:extLst>
              </p:cNvPr>
              <p:cNvGrpSpPr/>
              <p:nvPr/>
            </p:nvGrpSpPr>
            <p:grpSpPr>
              <a:xfrm>
                <a:off x="5790454" y="5944604"/>
                <a:ext cx="6249439" cy="1254886"/>
                <a:chOff x="5159459" y="5911298"/>
                <a:chExt cx="6249439" cy="1254886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2E042CCB-206C-964A-1D87-D9C2267868FE}"/>
                    </a:ext>
                  </a:extLst>
                </p:cNvPr>
                <p:cNvGrpSpPr/>
                <p:nvPr/>
              </p:nvGrpSpPr>
              <p:grpSpPr>
                <a:xfrm>
                  <a:off x="5159459" y="5911298"/>
                  <a:ext cx="2301838" cy="1254886"/>
                  <a:chOff x="6167884" y="5641487"/>
                  <a:chExt cx="3157097" cy="1700686"/>
                </a:xfrm>
              </p:grpSpPr>
              <p:pic>
                <p:nvPicPr>
                  <p:cNvPr id="4" name="Picture 3" descr="Image result for ks95 transparent">
                    <a:hlinkClick r:id="rId2"/>
                    <a:extLst>
                      <a:ext uri="{FF2B5EF4-FFF2-40B4-BE49-F238E27FC236}">
                        <a16:creationId xmlns:a16="http://schemas.microsoft.com/office/drawing/2014/main" id="{BF79ABBE-DC06-38C3-670D-4DABAFDF159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67884" y="6123685"/>
                    <a:ext cx="1319754" cy="74555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" name="Picture 2" descr="Image result for MYTALK 107.1 LOGO TRANSPARENT">
                    <a:hlinkClick r:id="rId4"/>
                    <a:extLst>
                      <a:ext uri="{FF2B5EF4-FFF2-40B4-BE49-F238E27FC236}">
                        <a16:creationId xmlns:a16="http://schemas.microsoft.com/office/drawing/2014/main" id="{C8251E97-0B9C-4B0F-E3A4-E815F8A38229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rightnessContrast bright="16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624294" y="5641487"/>
                    <a:ext cx="1700687" cy="170068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79B45A5B-81D8-FE76-2B0C-0626CF9AE4D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45218" y="6303755"/>
                  <a:ext cx="1563680" cy="337112"/>
                </a:xfrm>
                <a:prstGeom prst="rect">
                  <a:avLst/>
                </a:prstGeom>
              </p:spPr>
            </p:pic>
          </p:grp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DD3EE064-5BD2-5B2F-FC93-9D91E52577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63353" y="6234775"/>
                <a:ext cx="2085013" cy="615749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97BF34E-26B8-8D88-93E4-F28678BBED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09957" y="6234775"/>
              <a:ext cx="1733677" cy="585918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9BC3E06E-7C09-C6C8-2B80-93E38D0086F2}"/>
              </a:ext>
            </a:extLst>
          </p:cNvPr>
          <p:cNvSpPr txBox="1"/>
          <p:nvPr/>
        </p:nvSpPr>
        <p:spPr>
          <a:xfrm>
            <a:off x="3165069" y="6342594"/>
            <a:ext cx="140394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i="1" dirty="0">
                <a:solidFill>
                  <a:schemeClr val="bg2">
                    <a:lumMod val="50000"/>
                  </a:schemeClr>
                </a:solidFill>
              </a:rPr>
              <a:t>M-S 6am-mid cume: KSTP-FM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87115F9-B524-25E9-AE60-580AC190D4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" y="-22329"/>
            <a:ext cx="13146657" cy="643534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27C27039-E5B4-2F04-3025-DB9B0D3A28FA}"/>
              </a:ext>
            </a:extLst>
          </p:cNvPr>
          <p:cNvGrpSpPr/>
          <p:nvPr/>
        </p:nvGrpSpPr>
        <p:grpSpPr>
          <a:xfrm>
            <a:off x="3165069" y="3950900"/>
            <a:ext cx="3451997" cy="526211"/>
            <a:chOff x="3190342" y="3847383"/>
            <a:chExt cx="3451997" cy="526211"/>
          </a:xfrm>
        </p:grpSpPr>
        <p:sp>
          <p:nvSpPr>
            <p:cNvPr id="23" name="Left Brace 22">
              <a:extLst>
                <a:ext uri="{FF2B5EF4-FFF2-40B4-BE49-F238E27FC236}">
                  <a16:creationId xmlns:a16="http://schemas.microsoft.com/office/drawing/2014/main" id="{0B5264D2-C53E-AD83-CC54-075E55CE2A05}"/>
                </a:ext>
              </a:extLst>
            </p:cNvPr>
            <p:cNvSpPr/>
            <p:nvPr/>
          </p:nvSpPr>
          <p:spPr>
            <a:xfrm rot="5400000">
              <a:off x="4653235" y="2384490"/>
              <a:ext cx="526211" cy="3451997"/>
            </a:xfrm>
            <a:prstGeom prst="leftBrace">
              <a:avLst>
                <a:gd name="adj1" fmla="val 46038"/>
                <a:gd name="adj2" fmla="val 50000"/>
              </a:avLst>
            </a:prstGeom>
            <a:ln w="38100">
              <a:solidFill>
                <a:srgbClr val="A40A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47BE86D-2A64-808C-CD84-60A39CC298D3}"/>
                </a:ext>
              </a:extLst>
            </p:cNvPr>
            <p:cNvSpPr txBox="1"/>
            <p:nvPr/>
          </p:nvSpPr>
          <p:spPr>
            <a:xfrm>
              <a:off x="3393326" y="4043900"/>
              <a:ext cx="304602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/>
                <a:t>Note:  For our</a:t>
              </a:r>
              <a:r>
                <a:rPr lang="en-US" sz="1100" b="1" i="1" dirty="0"/>
                <a:t> Rankers </a:t>
              </a:r>
              <a:r>
                <a:rPr lang="en-US" sz="1100" i="1" dirty="0"/>
                <a:t>we are going to use </a:t>
              </a:r>
              <a:r>
                <a:rPr lang="en-US" sz="1100" b="1" i="1" dirty="0"/>
                <a:t>P35-64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6737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511E0A-F214-6194-0E1B-04F8C1AD08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59009991-3A07-4668-C66C-E2B45F2DE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141" y="35109"/>
            <a:ext cx="6464859" cy="63019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1B6760-CB8E-93E1-FDAA-A362F35F20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06" b="89834" l="10000" r="90000">
                        <a14:foregroundMark x1="47976" y1="8506" x2="47976" y2="8506"/>
                        <a14:foregroundMark x1="67381" y1="24274" x2="67381" y2="24274"/>
                        <a14:foregroundMark x1="67143" y1="26971" x2="67143" y2="26971"/>
                        <a14:foregroundMark x1="73810" y1="32573" x2="73810" y2="32573"/>
                        <a14:foregroundMark x1="69762" y1="40871" x2="69762" y2="40871"/>
                        <a14:foregroundMark x1="29405" y1="53527" x2="29405" y2="53527"/>
                        <a14:foregroundMark x1="49405" y1="21369" x2="49405" y2="21369"/>
                        <a14:foregroundMark x1="49405" y1="21369" x2="49405" y2="21369"/>
                        <a14:foregroundMark x1="38690" y1="45643" x2="38690" y2="45643"/>
                        <a14:foregroundMark x1="66190" y1="52075" x2="66190" y2="520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178958" y="2720137"/>
            <a:ext cx="971753" cy="557601"/>
          </a:xfrm>
          <a:prstGeom prst="rect">
            <a:avLst/>
          </a:prstGeom>
        </p:spPr>
      </p:pic>
      <p:sp>
        <p:nvSpPr>
          <p:cNvPr id="12" name="AutoShape 2" descr="Gustavus Adolphus College Department of Campus Safety Campus Security Report">
            <a:extLst>
              <a:ext uri="{FF2B5EF4-FFF2-40B4-BE49-F238E27FC236}">
                <a16:creationId xmlns:a16="http://schemas.microsoft.com/office/drawing/2014/main" id="{36E42ABB-2EEB-3EE0-D3E1-16DFFD7368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2" descr="Nura Clinics">
            <a:extLst>
              <a:ext uri="{FF2B5EF4-FFF2-40B4-BE49-F238E27FC236}">
                <a16:creationId xmlns:a16="http://schemas.microsoft.com/office/drawing/2014/main" id="{99E7A34C-AAE8-9BE5-C34E-E3E4335F88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837408B-952B-BF6E-EA00-549C55D5EADE}"/>
              </a:ext>
            </a:extLst>
          </p:cNvPr>
          <p:cNvGrpSpPr/>
          <p:nvPr/>
        </p:nvGrpSpPr>
        <p:grpSpPr>
          <a:xfrm>
            <a:off x="209957" y="5944604"/>
            <a:ext cx="11829936" cy="1254886"/>
            <a:chOff x="209957" y="5944604"/>
            <a:chExt cx="11829936" cy="12548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CB4C266-F585-52A5-01B8-547A2A7D1415}"/>
                </a:ext>
              </a:extLst>
            </p:cNvPr>
            <p:cNvGrpSpPr/>
            <p:nvPr/>
          </p:nvGrpSpPr>
          <p:grpSpPr>
            <a:xfrm>
              <a:off x="5790454" y="5944604"/>
              <a:ext cx="6249439" cy="1254886"/>
              <a:chOff x="5790454" y="5944604"/>
              <a:chExt cx="6249439" cy="1254886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F751BC4B-5B96-D400-C7F4-18F33C10A51E}"/>
                  </a:ext>
                </a:extLst>
              </p:cNvPr>
              <p:cNvGrpSpPr/>
              <p:nvPr/>
            </p:nvGrpSpPr>
            <p:grpSpPr>
              <a:xfrm>
                <a:off x="5790454" y="5944604"/>
                <a:ext cx="6249439" cy="1254886"/>
                <a:chOff x="5159459" y="5911298"/>
                <a:chExt cx="6249439" cy="1254886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309E078E-7899-E178-C21E-E1F4DB38A2D0}"/>
                    </a:ext>
                  </a:extLst>
                </p:cNvPr>
                <p:cNvGrpSpPr/>
                <p:nvPr/>
              </p:nvGrpSpPr>
              <p:grpSpPr>
                <a:xfrm>
                  <a:off x="5159459" y="5911298"/>
                  <a:ext cx="2301838" cy="1254886"/>
                  <a:chOff x="6167884" y="5641487"/>
                  <a:chExt cx="3157097" cy="1700686"/>
                </a:xfrm>
              </p:grpSpPr>
              <p:pic>
                <p:nvPicPr>
                  <p:cNvPr id="4" name="Picture 3" descr="Image result for ks95 transparent">
                    <a:hlinkClick r:id="rId5"/>
                    <a:extLst>
                      <a:ext uri="{FF2B5EF4-FFF2-40B4-BE49-F238E27FC236}">
                        <a16:creationId xmlns:a16="http://schemas.microsoft.com/office/drawing/2014/main" id="{39F1DB15-3992-A6ED-7CD7-83C75BBFFE7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67884" y="6123685"/>
                    <a:ext cx="1319754" cy="74555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" name="Picture 2" descr="Image result for MYTALK 107.1 LOGO TRANSPARENT">
                    <a:hlinkClick r:id="rId7"/>
                    <a:extLst>
                      <a:ext uri="{FF2B5EF4-FFF2-40B4-BE49-F238E27FC236}">
                        <a16:creationId xmlns:a16="http://schemas.microsoft.com/office/drawing/2014/main" id="{3093090E-2101-EC6A-8D9F-D9EE6D61124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rightnessContrast bright="16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624294" y="5641487"/>
                    <a:ext cx="1700687" cy="170068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A038342C-C5FE-46C6-FFD3-6D50FC89ED8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45218" y="6303755"/>
                  <a:ext cx="1563680" cy="337112"/>
                </a:xfrm>
                <a:prstGeom prst="rect">
                  <a:avLst/>
                </a:prstGeom>
              </p:spPr>
            </p:pic>
          </p:grp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3F7271C4-0730-AB09-8D46-903B34C3B7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63353" y="6234775"/>
                <a:ext cx="2085013" cy="615749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2512569-77F5-B053-D64A-40214CFD72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9957" y="6234775"/>
              <a:ext cx="1733677" cy="58591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5142DB2F-5784-6CEB-40F7-F6147CFC671D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15673" t="12048" r="15511" b="12415"/>
          <a:stretch/>
        </p:blipFill>
        <p:spPr>
          <a:xfrm>
            <a:off x="998375" y="74644"/>
            <a:ext cx="2500695" cy="18288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5065474-E616-53BD-00DE-7B99D13829FF}"/>
              </a:ext>
            </a:extLst>
          </p:cNvPr>
          <p:cNvGrpSpPr/>
          <p:nvPr/>
        </p:nvGrpSpPr>
        <p:grpSpPr>
          <a:xfrm>
            <a:off x="294652" y="4676884"/>
            <a:ext cx="4147496" cy="1382499"/>
            <a:chOff x="612774" y="4646630"/>
            <a:chExt cx="4147496" cy="1382499"/>
          </a:xfrm>
        </p:grpSpPr>
        <p:pic>
          <p:nvPicPr>
            <p:cNvPr id="16" name="Picture 2" descr="Meet Devin, Our New Producer! – KS95 94.5">
              <a:extLst>
                <a:ext uri="{FF2B5EF4-FFF2-40B4-BE49-F238E27FC236}">
                  <a16:creationId xmlns:a16="http://schemas.microsoft.com/office/drawing/2014/main" id="{6C1C297A-148E-472E-E362-EB8A9436E1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7771" y="4646630"/>
              <a:ext cx="1382499" cy="1382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Treasure Island Resort &amp; Casino | Destination Fun">
              <a:extLst>
                <a:ext uri="{FF2B5EF4-FFF2-40B4-BE49-F238E27FC236}">
                  <a16:creationId xmlns:a16="http://schemas.microsoft.com/office/drawing/2014/main" id="{70FC2756-2A33-4D67-B382-BE502133DE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4" y="4646630"/>
              <a:ext cx="2764997" cy="1382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41E7443-D8C5-9B1F-9B2A-CCEBE9BDC44C}"/>
              </a:ext>
            </a:extLst>
          </p:cNvPr>
          <p:cNvSpPr txBox="1"/>
          <p:nvPr/>
        </p:nvSpPr>
        <p:spPr>
          <a:xfrm>
            <a:off x="460375" y="2094987"/>
            <a:ext cx="426982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P35-64</a:t>
            </a:r>
          </a:p>
          <a:p>
            <a:r>
              <a:rPr lang="en-US" dirty="0"/>
              <a:t>Used </a:t>
            </a:r>
            <a:r>
              <a:rPr lang="en-US" b="1" dirty="0"/>
              <a:t>TREASURE ISLAND RESORT &amp; CASINO</a:t>
            </a:r>
          </a:p>
          <a:p>
            <a:r>
              <a:rPr lang="en-US" dirty="0"/>
              <a:t>in the past 12 months.</a:t>
            </a:r>
          </a:p>
          <a:p>
            <a:endParaRPr lang="en-US" dirty="0"/>
          </a:p>
          <a:p>
            <a:r>
              <a:rPr lang="en-US" sz="2800" b="1" i="1" dirty="0"/>
              <a:t>Mon-Fri 7p-12m</a:t>
            </a:r>
          </a:p>
        </p:txBody>
      </p:sp>
    </p:spTree>
    <p:extLst>
      <p:ext uri="{BB962C8B-B14F-4D97-AF65-F5344CB8AC3E}">
        <p14:creationId xmlns:p14="http://schemas.microsoft.com/office/powerpoint/2010/main" val="2483759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18950EE-7C59-5178-E7CF-DA1A7493D8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A60E231-2DF9-A8AB-B52A-243CA54A7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454" y="23756"/>
            <a:ext cx="6363540" cy="62110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FC75813-4257-FF73-7549-2D6F3D97A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06" b="89834" l="10000" r="90000">
                        <a14:foregroundMark x1="47976" y1="8506" x2="47976" y2="8506"/>
                        <a14:foregroundMark x1="67381" y1="24274" x2="67381" y2="24274"/>
                        <a14:foregroundMark x1="67143" y1="26971" x2="67143" y2="26971"/>
                        <a14:foregroundMark x1="73810" y1="32573" x2="73810" y2="32573"/>
                        <a14:foregroundMark x1="69762" y1="40871" x2="69762" y2="40871"/>
                        <a14:foregroundMark x1="29405" y1="53527" x2="29405" y2="53527"/>
                        <a14:foregroundMark x1="49405" y1="21369" x2="49405" y2="21369"/>
                        <a14:foregroundMark x1="49405" y1="21369" x2="49405" y2="21369"/>
                        <a14:foregroundMark x1="38690" y1="45643" x2="38690" y2="45643"/>
                        <a14:foregroundMark x1="66190" y1="52075" x2="66190" y2="520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124247" y="1749930"/>
            <a:ext cx="971753" cy="557601"/>
          </a:xfrm>
          <a:prstGeom prst="rect">
            <a:avLst/>
          </a:prstGeom>
        </p:spPr>
      </p:pic>
      <p:sp>
        <p:nvSpPr>
          <p:cNvPr id="12" name="AutoShape 2" descr="Gustavus Adolphus College Department of Campus Safety Campus Security Report">
            <a:extLst>
              <a:ext uri="{FF2B5EF4-FFF2-40B4-BE49-F238E27FC236}">
                <a16:creationId xmlns:a16="http://schemas.microsoft.com/office/drawing/2014/main" id="{B7DCA14C-5C05-E083-5602-79D32EB822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2" descr="Nura Clinics">
            <a:extLst>
              <a:ext uri="{FF2B5EF4-FFF2-40B4-BE49-F238E27FC236}">
                <a16:creationId xmlns:a16="http://schemas.microsoft.com/office/drawing/2014/main" id="{9E5EC110-68B1-F947-97B2-6345EB2DE1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5B8BB59-82B2-B9AF-3AE8-06A9E9D1F3C0}"/>
              </a:ext>
            </a:extLst>
          </p:cNvPr>
          <p:cNvGrpSpPr/>
          <p:nvPr/>
        </p:nvGrpSpPr>
        <p:grpSpPr>
          <a:xfrm>
            <a:off x="209957" y="5944604"/>
            <a:ext cx="11829936" cy="1254886"/>
            <a:chOff x="209957" y="5944604"/>
            <a:chExt cx="11829936" cy="12548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DE8256D-BC4F-40BC-A705-37BA79AF6007}"/>
                </a:ext>
              </a:extLst>
            </p:cNvPr>
            <p:cNvGrpSpPr/>
            <p:nvPr/>
          </p:nvGrpSpPr>
          <p:grpSpPr>
            <a:xfrm>
              <a:off x="5790454" y="5944604"/>
              <a:ext cx="6249439" cy="1254886"/>
              <a:chOff x="5790454" y="5944604"/>
              <a:chExt cx="6249439" cy="1254886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E6E0AB0D-073E-777D-82AD-0BE232B6ACEB}"/>
                  </a:ext>
                </a:extLst>
              </p:cNvPr>
              <p:cNvGrpSpPr/>
              <p:nvPr/>
            </p:nvGrpSpPr>
            <p:grpSpPr>
              <a:xfrm>
                <a:off x="5790454" y="5944604"/>
                <a:ext cx="6249439" cy="1254886"/>
                <a:chOff x="5159459" y="5911298"/>
                <a:chExt cx="6249439" cy="1254886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517B7DFD-7D80-0204-92C9-C99ED5E3CF6D}"/>
                    </a:ext>
                  </a:extLst>
                </p:cNvPr>
                <p:cNvGrpSpPr/>
                <p:nvPr/>
              </p:nvGrpSpPr>
              <p:grpSpPr>
                <a:xfrm>
                  <a:off x="5159459" y="5911298"/>
                  <a:ext cx="2301838" cy="1254886"/>
                  <a:chOff x="6167884" y="5641487"/>
                  <a:chExt cx="3157097" cy="1700686"/>
                </a:xfrm>
              </p:grpSpPr>
              <p:pic>
                <p:nvPicPr>
                  <p:cNvPr id="4" name="Picture 3" descr="Image result for ks95 transparent">
                    <a:hlinkClick r:id="rId5"/>
                    <a:extLst>
                      <a:ext uri="{FF2B5EF4-FFF2-40B4-BE49-F238E27FC236}">
                        <a16:creationId xmlns:a16="http://schemas.microsoft.com/office/drawing/2014/main" id="{35871903-B55E-639D-B223-F92A62E81F1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67884" y="6123685"/>
                    <a:ext cx="1319754" cy="74555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" name="Picture 2" descr="Image result for MYTALK 107.1 LOGO TRANSPARENT">
                    <a:hlinkClick r:id="rId7"/>
                    <a:extLst>
                      <a:ext uri="{FF2B5EF4-FFF2-40B4-BE49-F238E27FC236}">
                        <a16:creationId xmlns:a16="http://schemas.microsoft.com/office/drawing/2014/main" id="{813904F9-ABE7-ECB5-8893-B47AF24B8DB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rightnessContrast bright="16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624294" y="5641487"/>
                    <a:ext cx="1700687" cy="170068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FBA26E4D-DC17-FACC-9CE3-A552B2A7128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45218" y="6303755"/>
                  <a:ext cx="1563680" cy="337112"/>
                </a:xfrm>
                <a:prstGeom prst="rect">
                  <a:avLst/>
                </a:prstGeom>
              </p:spPr>
            </p:pic>
          </p:grp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101AC6F9-F08A-AA7E-B3F9-79E5FD6E7BF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63353" y="6234775"/>
                <a:ext cx="2085013" cy="615749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046E474-927C-70AA-3D03-628973B6D9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9957" y="6234775"/>
              <a:ext cx="1733677" cy="58591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A4DFE31-4989-654B-7934-E7A8E05374C7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15673" t="12048" r="15511" b="12415"/>
          <a:stretch/>
        </p:blipFill>
        <p:spPr>
          <a:xfrm>
            <a:off x="998375" y="74644"/>
            <a:ext cx="2500695" cy="18288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6EE10DA9-0C2F-8BD4-60A7-50C7758375C9}"/>
              </a:ext>
            </a:extLst>
          </p:cNvPr>
          <p:cNvGrpSpPr/>
          <p:nvPr/>
        </p:nvGrpSpPr>
        <p:grpSpPr>
          <a:xfrm>
            <a:off x="294652" y="4676884"/>
            <a:ext cx="4147496" cy="1382499"/>
            <a:chOff x="612774" y="4646630"/>
            <a:chExt cx="4147496" cy="1382499"/>
          </a:xfrm>
        </p:grpSpPr>
        <p:pic>
          <p:nvPicPr>
            <p:cNvPr id="16" name="Picture 2" descr="Meet Devin, Our New Producer! – KS95 94.5">
              <a:extLst>
                <a:ext uri="{FF2B5EF4-FFF2-40B4-BE49-F238E27FC236}">
                  <a16:creationId xmlns:a16="http://schemas.microsoft.com/office/drawing/2014/main" id="{DA3E0F5C-1721-FACC-5320-D6C3815D3E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7771" y="4646630"/>
              <a:ext cx="1382499" cy="1382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Treasure Island Resort &amp; Casino | Destination Fun">
              <a:extLst>
                <a:ext uri="{FF2B5EF4-FFF2-40B4-BE49-F238E27FC236}">
                  <a16:creationId xmlns:a16="http://schemas.microsoft.com/office/drawing/2014/main" id="{526E9E28-61FB-6811-892F-C2421685E6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4" y="4646630"/>
              <a:ext cx="2764997" cy="1382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7FFD708-85EA-8CB9-A3EC-98826E1CA5A4}"/>
              </a:ext>
            </a:extLst>
          </p:cNvPr>
          <p:cNvSpPr txBox="1"/>
          <p:nvPr/>
        </p:nvSpPr>
        <p:spPr>
          <a:xfrm>
            <a:off x="460375" y="2094987"/>
            <a:ext cx="426982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W35-64</a:t>
            </a:r>
          </a:p>
          <a:p>
            <a:r>
              <a:rPr lang="en-US" dirty="0"/>
              <a:t>Used </a:t>
            </a:r>
            <a:r>
              <a:rPr lang="en-US" b="1" dirty="0"/>
              <a:t>TREASURE ISLAND RESORT &amp; CASINO</a:t>
            </a:r>
          </a:p>
          <a:p>
            <a:r>
              <a:rPr lang="en-US" dirty="0"/>
              <a:t>in the past 12 months.</a:t>
            </a:r>
          </a:p>
          <a:p>
            <a:endParaRPr lang="en-US" dirty="0"/>
          </a:p>
          <a:p>
            <a:r>
              <a:rPr lang="en-US" sz="2800" b="1" i="1" dirty="0"/>
              <a:t>Mon-Fri 7p-12m</a:t>
            </a:r>
          </a:p>
        </p:txBody>
      </p:sp>
    </p:spTree>
    <p:extLst>
      <p:ext uri="{BB962C8B-B14F-4D97-AF65-F5344CB8AC3E}">
        <p14:creationId xmlns:p14="http://schemas.microsoft.com/office/powerpoint/2010/main" val="5238765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786057-81BA-2412-89A5-168E9C664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03768A11-0686-7886-595A-CE6F2BEBC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402" y="74644"/>
            <a:ext cx="6369440" cy="61431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D5C0B9-F65C-093B-7399-8AA8190A1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06" b="89834" l="10000" r="90000">
                        <a14:foregroundMark x1="47976" y1="8506" x2="47976" y2="8506"/>
                        <a14:foregroundMark x1="67381" y1="24274" x2="67381" y2="24274"/>
                        <a14:foregroundMark x1="67143" y1="26971" x2="67143" y2="26971"/>
                        <a14:foregroundMark x1="73810" y1="32573" x2="73810" y2="32573"/>
                        <a14:foregroundMark x1="69762" y1="40871" x2="69762" y2="40871"/>
                        <a14:foregroundMark x1="29405" y1="53527" x2="29405" y2="53527"/>
                        <a14:foregroundMark x1="49405" y1="21369" x2="49405" y2="21369"/>
                        <a14:foregroundMark x1="49405" y1="21369" x2="49405" y2="21369"/>
                        <a14:foregroundMark x1="38690" y1="45643" x2="38690" y2="45643"/>
                        <a14:foregroundMark x1="66190" y1="52075" x2="66190" y2="520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193258" y="2418213"/>
            <a:ext cx="971753" cy="557601"/>
          </a:xfrm>
          <a:prstGeom prst="rect">
            <a:avLst/>
          </a:prstGeom>
        </p:spPr>
      </p:pic>
      <p:sp>
        <p:nvSpPr>
          <p:cNvPr id="12" name="AutoShape 2" descr="Gustavus Adolphus College Department of Campus Safety Campus Security Report">
            <a:extLst>
              <a:ext uri="{FF2B5EF4-FFF2-40B4-BE49-F238E27FC236}">
                <a16:creationId xmlns:a16="http://schemas.microsoft.com/office/drawing/2014/main" id="{17ED33EE-BE85-4A3B-9721-DC0BBBD29C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2" descr="Nura Clinics">
            <a:extLst>
              <a:ext uri="{FF2B5EF4-FFF2-40B4-BE49-F238E27FC236}">
                <a16:creationId xmlns:a16="http://schemas.microsoft.com/office/drawing/2014/main" id="{9D1E6FB9-1F8D-F412-EAAC-78D5F5861F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C7D5C5D-C099-3B82-FE60-42E1CDD1A038}"/>
              </a:ext>
            </a:extLst>
          </p:cNvPr>
          <p:cNvGrpSpPr/>
          <p:nvPr/>
        </p:nvGrpSpPr>
        <p:grpSpPr>
          <a:xfrm>
            <a:off x="209957" y="5944604"/>
            <a:ext cx="11829936" cy="1254886"/>
            <a:chOff x="209957" y="5944604"/>
            <a:chExt cx="11829936" cy="12548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CCE39B3-EFD0-CFF1-7EB5-72194829CD8E}"/>
                </a:ext>
              </a:extLst>
            </p:cNvPr>
            <p:cNvGrpSpPr/>
            <p:nvPr/>
          </p:nvGrpSpPr>
          <p:grpSpPr>
            <a:xfrm>
              <a:off x="5790454" y="5944604"/>
              <a:ext cx="6249439" cy="1254886"/>
              <a:chOff x="5790454" y="5944604"/>
              <a:chExt cx="6249439" cy="1254886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26A14A67-162A-F23A-5D4F-AB1C9620E92C}"/>
                  </a:ext>
                </a:extLst>
              </p:cNvPr>
              <p:cNvGrpSpPr/>
              <p:nvPr/>
            </p:nvGrpSpPr>
            <p:grpSpPr>
              <a:xfrm>
                <a:off x="5790454" y="5944604"/>
                <a:ext cx="6249439" cy="1254886"/>
                <a:chOff x="5159459" y="5911298"/>
                <a:chExt cx="6249439" cy="1254886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6D9943BE-E248-84A7-92C8-3F1C4ACE8A51}"/>
                    </a:ext>
                  </a:extLst>
                </p:cNvPr>
                <p:cNvGrpSpPr/>
                <p:nvPr/>
              </p:nvGrpSpPr>
              <p:grpSpPr>
                <a:xfrm>
                  <a:off x="5159459" y="5911298"/>
                  <a:ext cx="2301838" cy="1254886"/>
                  <a:chOff x="6167884" y="5641487"/>
                  <a:chExt cx="3157097" cy="1700686"/>
                </a:xfrm>
              </p:grpSpPr>
              <p:pic>
                <p:nvPicPr>
                  <p:cNvPr id="4" name="Picture 3" descr="Image result for ks95 transparent">
                    <a:hlinkClick r:id="rId5"/>
                    <a:extLst>
                      <a:ext uri="{FF2B5EF4-FFF2-40B4-BE49-F238E27FC236}">
                        <a16:creationId xmlns:a16="http://schemas.microsoft.com/office/drawing/2014/main" id="{3807AF1D-A289-7281-7E8D-E2DCBB4DDDD2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67884" y="6123685"/>
                    <a:ext cx="1319754" cy="74555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" name="Picture 2" descr="Image result for MYTALK 107.1 LOGO TRANSPARENT">
                    <a:hlinkClick r:id="rId7"/>
                    <a:extLst>
                      <a:ext uri="{FF2B5EF4-FFF2-40B4-BE49-F238E27FC236}">
                        <a16:creationId xmlns:a16="http://schemas.microsoft.com/office/drawing/2014/main" id="{D348C939-9B70-EC7A-CE74-CD3479360BF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rightnessContrast bright="16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624294" y="5641487"/>
                    <a:ext cx="1700687" cy="170068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75237A48-D39B-7247-CB0C-0EF6BC34E42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45218" y="6303755"/>
                  <a:ext cx="1563680" cy="337112"/>
                </a:xfrm>
                <a:prstGeom prst="rect">
                  <a:avLst/>
                </a:prstGeom>
              </p:spPr>
            </p:pic>
          </p:grp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1899F063-971A-547B-D138-4A2FD7D42D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63353" y="6234775"/>
                <a:ext cx="2085013" cy="615749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AF2F4F7-EEF3-727C-48D8-30A2A910D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9957" y="6234775"/>
              <a:ext cx="1733677" cy="58591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45A3981-A039-4AE9-0CB1-D7218345F1EC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15673" t="12048" r="15511" b="12415"/>
          <a:stretch/>
        </p:blipFill>
        <p:spPr>
          <a:xfrm>
            <a:off x="998375" y="74644"/>
            <a:ext cx="2500695" cy="18288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11EE85B-50F7-1F94-7E2C-ED2C4069CA23}"/>
              </a:ext>
            </a:extLst>
          </p:cNvPr>
          <p:cNvGrpSpPr/>
          <p:nvPr/>
        </p:nvGrpSpPr>
        <p:grpSpPr>
          <a:xfrm>
            <a:off x="294652" y="4676884"/>
            <a:ext cx="4147496" cy="1382499"/>
            <a:chOff x="612774" y="4646630"/>
            <a:chExt cx="4147496" cy="1382499"/>
          </a:xfrm>
        </p:grpSpPr>
        <p:pic>
          <p:nvPicPr>
            <p:cNvPr id="16" name="Picture 2" descr="Meet Devin, Our New Producer! – KS95 94.5">
              <a:extLst>
                <a:ext uri="{FF2B5EF4-FFF2-40B4-BE49-F238E27FC236}">
                  <a16:creationId xmlns:a16="http://schemas.microsoft.com/office/drawing/2014/main" id="{3750990D-30E2-DA75-4F26-AD7CAE3CAE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7771" y="4646630"/>
              <a:ext cx="1382499" cy="1382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Treasure Island Resort &amp; Casino | Destination Fun">
              <a:extLst>
                <a:ext uri="{FF2B5EF4-FFF2-40B4-BE49-F238E27FC236}">
                  <a16:creationId xmlns:a16="http://schemas.microsoft.com/office/drawing/2014/main" id="{5164FE51-2D31-CE25-F14F-68E471B457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4" y="4646630"/>
              <a:ext cx="2764997" cy="1382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B5772B4-85BE-79F7-6871-4CF2F459B722}"/>
              </a:ext>
            </a:extLst>
          </p:cNvPr>
          <p:cNvSpPr txBox="1"/>
          <p:nvPr/>
        </p:nvSpPr>
        <p:spPr>
          <a:xfrm>
            <a:off x="460375" y="2094987"/>
            <a:ext cx="426982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P35-64</a:t>
            </a:r>
          </a:p>
          <a:p>
            <a:r>
              <a:rPr lang="en-US" dirty="0"/>
              <a:t>Used </a:t>
            </a:r>
            <a:r>
              <a:rPr lang="en-US" b="1" dirty="0"/>
              <a:t>TREASURE ISLAND RESORT &amp; CASINO</a:t>
            </a:r>
          </a:p>
          <a:p>
            <a:r>
              <a:rPr lang="en-US" dirty="0"/>
              <a:t>in the past 12 months.</a:t>
            </a:r>
          </a:p>
          <a:p>
            <a:endParaRPr lang="en-US" dirty="0"/>
          </a:p>
          <a:p>
            <a:r>
              <a:rPr lang="en-US" sz="2800" b="1" i="1" dirty="0"/>
              <a:t>Weekends</a:t>
            </a:r>
          </a:p>
        </p:txBody>
      </p:sp>
    </p:spTree>
    <p:extLst>
      <p:ext uri="{BB962C8B-B14F-4D97-AF65-F5344CB8AC3E}">
        <p14:creationId xmlns:p14="http://schemas.microsoft.com/office/powerpoint/2010/main" val="4163501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9D0929-5BAE-26E0-36D1-05C10CAB0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67EA07C-9BBF-EF6B-38E9-AC577E888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5989" y="31111"/>
            <a:ext cx="6336011" cy="61590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2085740-64EC-7F84-3EC5-82D2184E3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06" b="89834" l="10000" r="90000">
                        <a14:foregroundMark x1="47976" y1="8506" x2="47976" y2="8506"/>
                        <a14:foregroundMark x1="67381" y1="24274" x2="67381" y2="24274"/>
                        <a14:foregroundMark x1="67143" y1="26971" x2="67143" y2="26971"/>
                        <a14:foregroundMark x1="73810" y1="32573" x2="73810" y2="32573"/>
                        <a14:foregroundMark x1="69762" y1="40871" x2="69762" y2="40871"/>
                        <a14:foregroundMark x1="29405" y1="53527" x2="29405" y2="53527"/>
                        <a14:foregroundMark x1="49405" y1="21369" x2="49405" y2="21369"/>
                        <a14:foregroundMark x1="49405" y1="21369" x2="49405" y2="21369"/>
                        <a14:foregroundMark x1="38690" y1="45643" x2="38690" y2="45643"/>
                        <a14:foregroundMark x1="66190" y1="52075" x2="66190" y2="520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5299817" y="2362406"/>
            <a:ext cx="971753" cy="557601"/>
          </a:xfrm>
          <a:prstGeom prst="rect">
            <a:avLst/>
          </a:prstGeom>
        </p:spPr>
      </p:pic>
      <p:sp>
        <p:nvSpPr>
          <p:cNvPr id="12" name="AutoShape 2" descr="Gustavus Adolphus College Department of Campus Safety Campus Security Report">
            <a:extLst>
              <a:ext uri="{FF2B5EF4-FFF2-40B4-BE49-F238E27FC236}">
                <a16:creationId xmlns:a16="http://schemas.microsoft.com/office/drawing/2014/main" id="{DECC30B7-2C12-E1E1-337C-E77088AB378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2" descr="Nura Clinics">
            <a:extLst>
              <a:ext uri="{FF2B5EF4-FFF2-40B4-BE49-F238E27FC236}">
                <a16:creationId xmlns:a16="http://schemas.microsoft.com/office/drawing/2014/main" id="{6DB52861-A1DE-0DA9-8222-FC405B7826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BB70BD-A95C-7277-DE68-C3C8E2A004D9}"/>
              </a:ext>
            </a:extLst>
          </p:cNvPr>
          <p:cNvGrpSpPr/>
          <p:nvPr/>
        </p:nvGrpSpPr>
        <p:grpSpPr>
          <a:xfrm>
            <a:off x="209957" y="5944604"/>
            <a:ext cx="11829936" cy="1254886"/>
            <a:chOff x="209957" y="5944604"/>
            <a:chExt cx="11829936" cy="12548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A4B5034-5DEB-1593-A5E1-BC37F1BD0958}"/>
                </a:ext>
              </a:extLst>
            </p:cNvPr>
            <p:cNvGrpSpPr/>
            <p:nvPr/>
          </p:nvGrpSpPr>
          <p:grpSpPr>
            <a:xfrm>
              <a:off x="5790454" y="5944604"/>
              <a:ext cx="6249439" cy="1254886"/>
              <a:chOff x="5790454" y="5944604"/>
              <a:chExt cx="6249439" cy="1254886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45D5E4F9-1064-A0EC-7729-6F767CA29C26}"/>
                  </a:ext>
                </a:extLst>
              </p:cNvPr>
              <p:cNvGrpSpPr/>
              <p:nvPr/>
            </p:nvGrpSpPr>
            <p:grpSpPr>
              <a:xfrm>
                <a:off x="5790454" y="5944604"/>
                <a:ext cx="6249439" cy="1254886"/>
                <a:chOff x="5159459" y="5911298"/>
                <a:chExt cx="6249439" cy="1254886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045D22D4-9D64-A54A-03B5-AB15A916B326}"/>
                    </a:ext>
                  </a:extLst>
                </p:cNvPr>
                <p:cNvGrpSpPr/>
                <p:nvPr/>
              </p:nvGrpSpPr>
              <p:grpSpPr>
                <a:xfrm>
                  <a:off x="5159459" y="5911298"/>
                  <a:ext cx="2301838" cy="1254886"/>
                  <a:chOff x="6167884" y="5641487"/>
                  <a:chExt cx="3157097" cy="1700686"/>
                </a:xfrm>
              </p:grpSpPr>
              <p:pic>
                <p:nvPicPr>
                  <p:cNvPr id="4" name="Picture 3" descr="Image result for ks95 transparent">
                    <a:hlinkClick r:id="rId5"/>
                    <a:extLst>
                      <a:ext uri="{FF2B5EF4-FFF2-40B4-BE49-F238E27FC236}">
                        <a16:creationId xmlns:a16="http://schemas.microsoft.com/office/drawing/2014/main" id="{D21C3C78-229F-DB33-1070-F8AB69A14BD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67884" y="6123685"/>
                    <a:ext cx="1319754" cy="74555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" name="Picture 2" descr="Image result for MYTALK 107.1 LOGO TRANSPARENT">
                    <a:hlinkClick r:id="rId7"/>
                    <a:extLst>
                      <a:ext uri="{FF2B5EF4-FFF2-40B4-BE49-F238E27FC236}">
                        <a16:creationId xmlns:a16="http://schemas.microsoft.com/office/drawing/2014/main" id="{0569A650-3C4B-6454-BB42-8708FFF62A8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9">
                            <a14:imgEffect>
                              <a14:brightnessContrast bright="16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624294" y="5641487"/>
                    <a:ext cx="1700687" cy="170068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7B22F7D7-FFC8-D295-7744-FDEDB8693B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45218" y="6303755"/>
                  <a:ext cx="1563680" cy="337112"/>
                </a:xfrm>
                <a:prstGeom prst="rect">
                  <a:avLst/>
                </a:prstGeom>
              </p:spPr>
            </p:pic>
          </p:grp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9BA7F398-D039-DD62-FE4D-4C02862DC9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163353" y="6234775"/>
                <a:ext cx="2085013" cy="615749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B8776C2-AFD4-C04F-F1D8-47CE8C6DD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9957" y="6234775"/>
              <a:ext cx="1733677" cy="58591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2960DCC-084A-C018-AF11-40F74A33780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15673" t="12048" r="15511" b="12415"/>
          <a:stretch/>
        </p:blipFill>
        <p:spPr>
          <a:xfrm>
            <a:off x="998375" y="74644"/>
            <a:ext cx="2500695" cy="18288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DFDD184-1E1F-ACBC-1843-5644BDCF262C}"/>
              </a:ext>
            </a:extLst>
          </p:cNvPr>
          <p:cNvGrpSpPr/>
          <p:nvPr/>
        </p:nvGrpSpPr>
        <p:grpSpPr>
          <a:xfrm>
            <a:off x="294652" y="4676884"/>
            <a:ext cx="4147496" cy="1382499"/>
            <a:chOff x="612774" y="4646630"/>
            <a:chExt cx="4147496" cy="1382499"/>
          </a:xfrm>
        </p:grpSpPr>
        <p:pic>
          <p:nvPicPr>
            <p:cNvPr id="16" name="Picture 2" descr="Meet Devin, Our New Producer! – KS95 94.5">
              <a:extLst>
                <a:ext uri="{FF2B5EF4-FFF2-40B4-BE49-F238E27FC236}">
                  <a16:creationId xmlns:a16="http://schemas.microsoft.com/office/drawing/2014/main" id="{ED994310-0946-D016-38A3-E8440E07A99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7771" y="4646630"/>
              <a:ext cx="1382499" cy="1382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Treasure Island Resort &amp; Casino | Destination Fun">
              <a:extLst>
                <a:ext uri="{FF2B5EF4-FFF2-40B4-BE49-F238E27FC236}">
                  <a16:creationId xmlns:a16="http://schemas.microsoft.com/office/drawing/2014/main" id="{6D66FF9E-ADC4-50DB-66F5-D8EEE7660F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4" y="4646630"/>
              <a:ext cx="2764997" cy="1382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427F01F-2FE9-2B06-5AD0-EB40446D4F77}"/>
              </a:ext>
            </a:extLst>
          </p:cNvPr>
          <p:cNvSpPr txBox="1"/>
          <p:nvPr/>
        </p:nvSpPr>
        <p:spPr>
          <a:xfrm>
            <a:off x="460375" y="2094987"/>
            <a:ext cx="426982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W35-64</a:t>
            </a:r>
          </a:p>
          <a:p>
            <a:r>
              <a:rPr lang="en-US" dirty="0"/>
              <a:t>Used </a:t>
            </a:r>
            <a:r>
              <a:rPr lang="en-US" b="1" dirty="0"/>
              <a:t>TREASURE ISLAND RESORT &amp; CASINO</a:t>
            </a:r>
          </a:p>
          <a:p>
            <a:r>
              <a:rPr lang="en-US" dirty="0"/>
              <a:t>in the past 12 months.</a:t>
            </a:r>
          </a:p>
          <a:p>
            <a:endParaRPr lang="en-US" dirty="0"/>
          </a:p>
          <a:p>
            <a:r>
              <a:rPr lang="en-US" sz="2800" b="1" i="1" dirty="0"/>
              <a:t>Weekends</a:t>
            </a:r>
          </a:p>
        </p:txBody>
      </p:sp>
    </p:spTree>
    <p:extLst>
      <p:ext uri="{BB962C8B-B14F-4D97-AF65-F5344CB8AC3E}">
        <p14:creationId xmlns:p14="http://schemas.microsoft.com/office/powerpoint/2010/main" val="1319034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B69993C-5969-0247-DE8D-5AB42D1B5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F499A5D-BB07-43D2-4F3F-B4C4A17EB6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199" y="1524850"/>
            <a:ext cx="7125694" cy="4534533"/>
          </a:xfrm>
          <a:prstGeom prst="rect">
            <a:avLst/>
          </a:prstGeom>
        </p:spPr>
      </p:pic>
      <p:sp>
        <p:nvSpPr>
          <p:cNvPr id="12" name="AutoShape 2" descr="Gustavus Adolphus College Department of Campus Safety Campus Security Report">
            <a:extLst>
              <a:ext uri="{FF2B5EF4-FFF2-40B4-BE49-F238E27FC236}">
                <a16:creationId xmlns:a16="http://schemas.microsoft.com/office/drawing/2014/main" id="{D16833AD-C641-DCE5-7A5C-A7C56C3CD2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2" descr="Nura Clinics">
            <a:extLst>
              <a:ext uri="{FF2B5EF4-FFF2-40B4-BE49-F238E27FC236}">
                <a16:creationId xmlns:a16="http://schemas.microsoft.com/office/drawing/2014/main" id="{506B5AEC-E414-23BF-9E63-DA658C1F63F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9EE23C-FB70-84A1-26D8-BECAC8E943DB}"/>
              </a:ext>
            </a:extLst>
          </p:cNvPr>
          <p:cNvGrpSpPr/>
          <p:nvPr/>
        </p:nvGrpSpPr>
        <p:grpSpPr>
          <a:xfrm>
            <a:off x="209957" y="5944604"/>
            <a:ext cx="11829936" cy="1254886"/>
            <a:chOff x="209957" y="5944604"/>
            <a:chExt cx="11829936" cy="12548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98B1300-D8A2-9D04-9AD9-EDA75ACCD126}"/>
                </a:ext>
              </a:extLst>
            </p:cNvPr>
            <p:cNvGrpSpPr/>
            <p:nvPr/>
          </p:nvGrpSpPr>
          <p:grpSpPr>
            <a:xfrm>
              <a:off x="5790454" y="5944604"/>
              <a:ext cx="6249439" cy="1254886"/>
              <a:chOff x="5790454" y="5944604"/>
              <a:chExt cx="6249439" cy="1254886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F7FD2097-7DC6-0D6D-BAB1-AC4C57E37AD0}"/>
                  </a:ext>
                </a:extLst>
              </p:cNvPr>
              <p:cNvGrpSpPr/>
              <p:nvPr/>
            </p:nvGrpSpPr>
            <p:grpSpPr>
              <a:xfrm>
                <a:off x="5790454" y="5944604"/>
                <a:ext cx="6249439" cy="1254886"/>
                <a:chOff x="5159459" y="5911298"/>
                <a:chExt cx="6249439" cy="1254886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1A071C34-7C31-7A73-6E11-FAE873E9B021}"/>
                    </a:ext>
                  </a:extLst>
                </p:cNvPr>
                <p:cNvGrpSpPr/>
                <p:nvPr/>
              </p:nvGrpSpPr>
              <p:grpSpPr>
                <a:xfrm>
                  <a:off x="5159459" y="5911298"/>
                  <a:ext cx="2301838" cy="1254886"/>
                  <a:chOff x="6167884" y="5641487"/>
                  <a:chExt cx="3157097" cy="1700686"/>
                </a:xfrm>
              </p:grpSpPr>
              <p:pic>
                <p:nvPicPr>
                  <p:cNvPr id="4" name="Picture 3" descr="Image result for ks95 transparent">
                    <a:hlinkClick r:id="rId3"/>
                    <a:extLst>
                      <a:ext uri="{FF2B5EF4-FFF2-40B4-BE49-F238E27FC236}">
                        <a16:creationId xmlns:a16="http://schemas.microsoft.com/office/drawing/2014/main" id="{64089042-739D-4101-2C4B-56F72FDB11A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67884" y="6123685"/>
                    <a:ext cx="1319754" cy="74555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" name="Picture 2" descr="Image result for MYTALK 107.1 LOGO TRANSPARENT">
                    <a:hlinkClick r:id="rId5"/>
                    <a:extLst>
                      <a:ext uri="{FF2B5EF4-FFF2-40B4-BE49-F238E27FC236}">
                        <a16:creationId xmlns:a16="http://schemas.microsoft.com/office/drawing/2014/main" id="{DBCF353F-9AD0-1063-70BC-B095BF25DA24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rightnessContrast bright="16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624294" y="5641487"/>
                    <a:ext cx="1700687" cy="170068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BEFE841D-E62D-646E-7717-BF2716BBC12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45218" y="6303755"/>
                  <a:ext cx="1563680" cy="337112"/>
                </a:xfrm>
                <a:prstGeom prst="rect">
                  <a:avLst/>
                </a:prstGeom>
              </p:spPr>
            </p:pic>
          </p:grp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2444CBBB-E5C0-278E-0091-3AAF4290CF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63353" y="6234775"/>
                <a:ext cx="2085013" cy="615749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5A6D301-53BF-F7FA-1F74-68E084106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9957" y="6234775"/>
              <a:ext cx="1733677" cy="585918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9CC43BD8-B82E-D02C-096D-92C3ED584652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15673" t="12048" r="15511" b="12415"/>
          <a:stretch/>
        </p:blipFill>
        <p:spPr>
          <a:xfrm>
            <a:off x="998375" y="74644"/>
            <a:ext cx="2500695" cy="1828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9393E5-0F49-8F4A-A3E1-6A0116AF3A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506" b="89834" l="10000" r="90000">
                        <a14:foregroundMark x1="47976" y1="8506" x2="47976" y2="8506"/>
                        <a14:foregroundMark x1="67381" y1="24274" x2="67381" y2="24274"/>
                        <a14:foregroundMark x1="67143" y1="26971" x2="67143" y2="26971"/>
                        <a14:foregroundMark x1="73810" y1="32573" x2="73810" y2="32573"/>
                        <a14:foregroundMark x1="69762" y1="40871" x2="69762" y2="40871"/>
                        <a14:foregroundMark x1="29405" y1="53527" x2="29405" y2="53527"/>
                        <a14:foregroundMark x1="49405" y1="21369" x2="49405" y2="21369"/>
                        <a14:foregroundMark x1="49405" y1="21369" x2="49405" y2="21369"/>
                        <a14:foregroundMark x1="38690" y1="45643" x2="38690" y2="45643"/>
                        <a14:foregroundMark x1="66190" y1="52075" x2="66190" y2="520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325132" y="3933298"/>
            <a:ext cx="971753" cy="55760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972CF0D-1EBE-7028-5DD8-F7946ABCE1DA}"/>
              </a:ext>
            </a:extLst>
          </p:cNvPr>
          <p:cNvGrpSpPr/>
          <p:nvPr/>
        </p:nvGrpSpPr>
        <p:grpSpPr>
          <a:xfrm>
            <a:off x="294652" y="4676884"/>
            <a:ext cx="4147496" cy="1382499"/>
            <a:chOff x="612774" y="4646630"/>
            <a:chExt cx="4147496" cy="1382499"/>
          </a:xfrm>
        </p:grpSpPr>
        <p:pic>
          <p:nvPicPr>
            <p:cNvPr id="16" name="Picture 2" descr="Meet Devin, Our New Producer! – KS95 94.5">
              <a:extLst>
                <a:ext uri="{FF2B5EF4-FFF2-40B4-BE49-F238E27FC236}">
                  <a16:creationId xmlns:a16="http://schemas.microsoft.com/office/drawing/2014/main" id="{06A658BC-4F81-E37C-9371-AB40BABD47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7771" y="4646630"/>
              <a:ext cx="1382499" cy="1382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Treasure Island Resort &amp; Casino | Destination Fun">
              <a:extLst>
                <a:ext uri="{FF2B5EF4-FFF2-40B4-BE49-F238E27FC236}">
                  <a16:creationId xmlns:a16="http://schemas.microsoft.com/office/drawing/2014/main" id="{C2D62B69-5C9A-03C3-D240-6EF5F6BEDD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74" y="4646630"/>
              <a:ext cx="2764997" cy="13824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7F61944-C2A1-B197-9400-D1608C079BA8}"/>
              </a:ext>
            </a:extLst>
          </p:cNvPr>
          <p:cNvSpPr/>
          <p:nvPr/>
        </p:nvSpPr>
        <p:spPr>
          <a:xfrm>
            <a:off x="9978501" y="1313895"/>
            <a:ext cx="1997476" cy="4745488"/>
          </a:xfrm>
          <a:prstGeom prst="roundRect">
            <a:avLst>
              <a:gd name="adj" fmla="val 12667"/>
            </a:avLst>
          </a:prstGeom>
          <a:noFill/>
          <a:ln w="571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0087B7E-1930-F011-2290-D4AE3C4C849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71803" y="1354756"/>
            <a:ext cx="1482232" cy="84431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1D4378B-F1C3-5B4C-37F8-06DF7DD745B7}"/>
              </a:ext>
            </a:extLst>
          </p:cNvPr>
          <p:cNvSpPr txBox="1"/>
          <p:nvPr/>
        </p:nvSpPr>
        <p:spPr>
          <a:xfrm>
            <a:off x="209957" y="2308194"/>
            <a:ext cx="42410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30.5%</a:t>
            </a:r>
            <a:r>
              <a:rPr lang="en-US" dirty="0"/>
              <a:t> of </a:t>
            </a:r>
            <a:r>
              <a:rPr lang="en-US" b="1" dirty="0"/>
              <a:t>P35-64</a:t>
            </a:r>
            <a:r>
              <a:rPr lang="en-US" dirty="0"/>
              <a:t> past 12 months </a:t>
            </a:r>
            <a:r>
              <a:rPr lang="en-US" b="1" dirty="0"/>
              <a:t>TREASURE</a:t>
            </a:r>
          </a:p>
          <a:p>
            <a:r>
              <a:rPr lang="en-US" b="1" dirty="0"/>
              <a:t>ISLAND RESORT &amp; CASINO </a:t>
            </a:r>
            <a:r>
              <a:rPr lang="en-US" dirty="0"/>
              <a:t>Users </a:t>
            </a:r>
            <a:r>
              <a:rPr lang="en-US" i="1" u="sng" dirty="0"/>
              <a:t>who </a:t>
            </a:r>
            <a:r>
              <a:rPr lang="en-US" b="1" i="1" u="sng" dirty="0"/>
              <a:t>GIVE</a:t>
            </a:r>
          </a:p>
          <a:p>
            <a:r>
              <a:rPr lang="en-US" b="1" i="1" u="sng" dirty="0"/>
              <a:t>MONEY to Social Care/Welfare Charities</a:t>
            </a:r>
          </a:p>
          <a:p>
            <a:r>
              <a:rPr lang="en-US" dirty="0"/>
              <a:t>Listen to </a:t>
            </a:r>
            <a:r>
              <a:rPr lang="en-US" b="1" dirty="0"/>
              <a:t>KS95</a:t>
            </a:r>
            <a:r>
              <a:rPr lang="en-US" dirty="0"/>
              <a:t> every week (Index 137).</a:t>
            </a:r>
          </a:p>
        </p:txBody>
      </p:sp>
    </p:spTree>
    <p:extLst>
      <p:ext uri="{BB962C8B-B14F-4D97-AF65-F5344CB8AC3E}">
        <p14:creationId xmlns:p14="http://schemas.microsoft.com/office/powerpoint/2010/main" val="2481238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603076-D69D-2E75-0AF1-66BA08BA2B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E9DC4E5-DF4C-7FF7-A470-E06FD7DF0F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101042" cy="6413020"/>
          </a:xfrm>
          <a:prstGeom prst="rect">
            <a:avLst/>
          </a:prstGeom>
        </p:spPr>
      </p:pic>
      <p:sp>
        <p:nvSpPr>
          <p:cNvPr id="12" name="AutoShape 2" descr="Gustavus Adolphus College Department of Campus Safety Campus Security Report">
            <a:extLst>
              <a:ext uri="{FF2B5EF4-FFF2-40B4-BE49-F238E27FC236}">
                <a16:creationId xmlns:a16="http://schemas.microsoft.com/office/drawing/2014/main" id="{CB9F4EE7-51FC-B6BC-497B-D748694518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2" descr="Nura Clinics">
            <a:extLst>
              <a:ext uri="{FF2B5EF4-FFF2-40B4-BE49-F238E27FC236}">
                <a16:creationId xmlns:a16="http://schemas.microsoft.com/office/drawing/2014/main" id="{3E9C0F2D-635D-7D6D-4073-939498645D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AAFD685-E327-0316-73C6-AEC3F85F91FB}"/>
              </a:ext>
            </a:extLst>
          </p:cNvPr>
          <p:cNvGrpSpPr/>
          <p:nvPr/>
        </p:nvGrpSpPr>
        <p:grpSpPr>
          <a:xfrm>
            <a:off x="209957" y="5944604"/>
            <a:ext cx="11829936" cy="1254886"/>
            <a:chOff x="209957" y="5944604"/>
            <a:chExt cx="11829936" cy="12548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A5F8D16-AD74-DFC7-B8C2-A62E06055F24}"/>
                </a:ext>
              </a:extLst>
            </p:cNvPr>
            <p:cNvGrpSpPr/>
            <p:nvPr/>
          </p:nvGrpSpPr>
          <p:grpSpPr>
            <a:xfrm>
              <a:off x="5790454" y="5944604"/>
              <a:ext cx="6249439" cy="1254886"/>
              <a:chOff x="5790454" y="5944604"/>
              <a:chExt cx="6249439" cy="1254886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36462201-CC74-112A-7118-13369D591F74}"/>
                  </a:ext>
                </a:extLst>
              </p:cNvPr>
              <p:cNvGrpSpPr/>
              <p:nvPr/>
            </p:nvGrpSpPr>
            <p:grpSpPr>
              <a:xfrm>
                <a:off x="5790454" y="5944604"/>
                <a:ext cx="6249439" cy="1254886"/>
                <a:chOff x="5159459" y="5911298"/>
                <a:chExt cx="6249439" cy="1254886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D07BA21B-AAA7-FFF2-C3FA-98B32F21E8BE}"/>
                    </a:ext>
                  </a:extLst>
                </p:cNvPr>
                <p:cNvGrpSpPr/>
                <p:nvPr/>
              </p:nvGrpSpPr>
              <p:grpSpPr>
                <a:xfrm>
                  <a:off x="5159459" y="5911298"/>
                  <a:ext cx="2301838" cy="1254886"/>
                  <a:chOff x="6167884" y="5641487"/>
                  <a:chExt cx="3157097" cy="1700686"/>
                </a:xfrm>
              </p:grpSpPr>
              <p:pic>
                <p:nvPicPr>
                  <p:cNvPr id="4" name="Picture 3" descr="Image result for ks95 transparent">
                    <a:hlinkClick r:id="rId3"/>
                    <a:extLst>
                      <a:ext uri="{FF2B5EF4-FFF2-40B4-BE49-F238E27FC236}">
                        <a16:creationId xmlns:a16="http://schemas.microsoft.com/office/drawing/2014/main" id="{8132BA16-8746-E4D1-A459-50FCCD21E8E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67884" y="6123685"/>
                    <a:ext cx="1319754" cy="74555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" name="Picture 2" descr="Image result for MYTALK 107.1 LOGO TRANSPARENT">
                    <a:hlinkClick r:id="rId5"/>
                    <a:extLst>
                      <a:ext uri="{FF2B5EF4-FFF2-40B4-BE49-F238E27FC236}">
                        <a16:creationId xmlns:a16="http://schemas.microsoft.com/office/drawing/2014/main" id="{4D61271A-39C1-9F53-76DC-5512538A4DBF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7">
                            <a14:imgEffect>
                              <a14:brightnessContrast bright="16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624294" y="5641487"/>
                    <a:ext cx="1700687" cy="170068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65E044E7-314D-CF1A-5381-98CD96B7D07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45218" y="6303755"/>
                  <a:ext cx="1563680" cy="337112"/>
                </a:xfrm>
                <a:prstGeom prst="rect">
                  <a:avLst/>
                </a:prstGeom>
              </p:spPr>
            </p:pic>
          </p:grp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4C32DB02-B06A-DDE6-DDFA-87745B89B4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63353" y="6234775"/>
                <a:ext cx="2085013" cy="615749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53A0CCC-A99C-2DDB-6EA6-4590A7249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09957" y="6234775"/>
              <a:ext cx="1733677" cy="585918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0AF7D75-5B02-1C59-875B-88522484AB50}"/>
              </a:ext>
            </a:extLst>
          </p:cNvPr>
          <p:cNvSpPr txBox="1"/>
          <p:nvPr/>
        </p:nvSpPr>
        <p:spPr>
          <a:xfrm>
            <a:off x="2886992" y="6405589"/>
            <a:ext cx="654284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i="1" dirty="0">
                <a:solidFill>
                  <a:schemeClr val="bg2">
                    <a:lumMod val="50000"/>
                  </a:schemeClr>
                </a:solidFill>
              </a:rPr>
              <a:t>M-F 6am-10am cume: KSTP-FM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B4F9A16-5AF4-80E9-7C52-2E9D06E66D07}"/>
              </a:ext>
            </a:extLst>
          </p:cNvPr>
          <p:cNvGrpSpPr/>
          <p:nvPr/>
        </p:nvGrpSpPr>
        <p:grpSpPr>
          <a:xfrm>
            <a:off x="3190342" y="3847383"/>
            <a:ext cx="3451997" cy="526211"/>
            <a:chOff x="3190342" y="3847383"/>
            <a:chExt cx="3451997" cy="526211"/>
          </a:xfrm>
        </p:grpSpPr>
        <p:sp>
          <p:nvSpPr>
            <p:cNvPr id="18" name="Left Brace 17">
              <a:extLst>
                <a:ext uri="{FF2B5EF4-FFF2-40B4-BE49-F238E27FC236}">
                  <a16:creationId xmlns:a16="http://schemas.microsoft.com/office/drawing/2014/main" id="{769BF368-0A1F-8118-C45A-8C0D83228843}"/>
                </a:ext>
              </a:extLst>
            </p:cNvPr>
            <p:cNvSpPr/>
            <p:nvPr/>
          </p:nvSpPr>
          <p:spPr>
            <a:xfrm rot="5400000">
              <a:off x="4653235" y="2384490"/>
              <a:ext cx="526211" cy="3451997"/>
            </a:xfrm>
            <a:prstGeom prst="leftBrace">
              <a:avLst>
                <a:gd name="adj1" fmla="val 46038"/>
                <a:gd name="adj2" fmla="val 50000"/>
              </a:avLst>
            </a:prstGeom>
            <a:ln w="38100">
              <a:solidFill>
                <a:srgbClr val="A40A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3CC327B-A4E4-0720-9B12-0701D070B1EA}"/>
                </a:ext>
              </a:extLst>
            </p:cNvPr>
            <p:cNvSpPr txBox="1"/>
            <p:nvPr/>
          </p:nvSpPr>
          <p:spPr>
            <a:xfrm>
              <a:off x="3393326" y="4043900"/>
              <a:ext cx="304602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i="1" dirty="0"/>
                <a:t>Note:  For our</a:t>
              </a:r>
              <a:r>
                <a:rPr lang="en-US" sz="1100" b="1" i="1" dirty="0"/>
                <a:t> Rankers </a:t>
              </a:r>
              <a:r>
                <a:rPr lang="en-US" sz="1100" i="1" dirty="0"/>
                <a:t>we are going to use </a:t>
              </a:r>
              <a:r>
                <a:rPr lang="en-US" sz="1100" b="1" i="1" dirty="0"/>
                <a:t>P35-64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9532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D672C07-9B92-2465-B715-FAD22926B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" descr="Gustavus Adolphus College Department of Campus Safety Campus Security Report">
            <a:extLst>
              <a:ext uri="{FF2B5EF4-FFF2-40B4-BE49-F238E27FC236}">
                <a16:creationId xmlns:a16="http://schemas.microsoft.com/office/drawing/2014/main" id="{521A97A4-B14C-B5F2-D582-0717A2D2BE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2" descr="Nura Clinics">
            <a:extLst>
              <a:ext uri="{FF2B5EF4-FFF2-40B4-BE49-F238E27FC236}">
                <a16:creationId xmlns:a16="http://schemas.microsoft.com/office/drawing/2014/main" id="{BC34E675-91AD-BBD4-99B9-F3DD3C4B46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FCAC9D5-E4C1-9CD3-C959-98A5E011E01B}"/>
              </a:ext>
            </a:extLst>
          </p:cNvPr>
          <p:cNvGrpSpPr/>
          <p:nvPr/>
        </p:nvGrpSpPr>
        <p:grpSpPr>
          <a:xfrm>
            <a:off x="209957" y="5944604"/>
            <a:ext cx="11829936" cy="1254886"/>
            <a:chOff x="209957" y="5944604"/>
            <a:chExt cx="11829936" cy="12548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2C99612D-EC84-324B-4128-6AAB19566387}"/>
                </a:ext>
              </a:extLst>
            </p:cNvPr>
            <p:cNvGrpSpPr/>
            <p:nvPr/>
          </p:nvGrpSpPr>
          <p:grpSpPr>
            <a:xfrm>
              <a:off x="5790454" y="5944604"/>
              <a:ext cx="6249439" cy="1254886"/>
              <a:chOff x="5790454" y="5944604"/>
              <a:chExt cx="6249439" cy="1254886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630E4B4A-1828-F3F9-B99A-C930026E5115}"/>
                  </a:ext>
                </a:extLst>
              </p:cNvPr>
              <p:cNvGrpSpPr/>
              <p:nvPr/>
            </p:nvGrpSpPr>
            <p:grpSpPr>
              <a:xfrm>
                <a:off x="5790454" y="5944604"/>
                <a:ext cx="6249439" cy="1254886"/>
                <a:chOff x="5159459" y="5911298"/>
                <a:chExt cx="6249439" cy="1254886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40CF6EF4-BC87-3E44-1BCF-114395D08842}"/>
                    </a:ext>
                  </a:extLst>
                </p:cNvPr>
                <p:cNvGrpSpPr/>
                <p:nvPr/>
              </p:nvGrpSpPr>
              <p:grpSpPr>
                <a:xfrm>
                  <a:off x="5159459" y="5911298"/>
                  <a:ext cx="2301838" cy="1254886"/>
                  <a:chOff x="6167884" y="5641487"/>
                  <a:chExt cx="3157097" cy="1700686"/>
                </a:xfrm>
              </p:grpSpPr>
              <p:pic>
                <p:nvPicPr>
                  <p:cNvPr id="4" name="Picture 3" descr="Image result for ks95 transparent">
                    <a:hlinkClick r:id="rId2"/>
                    <a:extLst>
                      <a:ext uri="{FF2B5EF4-FFF2-40B4-BE49-F238E27FC236}">
                        <a16:creationId xmlns:a16="http://schemas.microsoft.com/office/drawing/2014/main" id="{C981B184-3368-3325-F9A8-3D5B2A6E07A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67884" y="6123685"/>
                    <a:ext cx="1319754" cy="74555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" name="Picture 2" descr="Image result for MYTALK 107.1 LOGO TRANSPARENT">
                    <a:hlinkClick r:id="rId4"/>
                    <a:extLst>
                      <a:ext uri="{FF2B5EF4-FFF2-40B4-BE49-F238E27FC236}">
                        <a16:creationId xmlns:a16="http://schemas.microsoft.com/office/drawing/2014/main" id="{21F13DFF-1AE0-BE60-A72A-A024C22267E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rightnessContrast bright="16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624294" y="5641487"/>
                    <a:ext cx="1700687" cy="170068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BB4AD67A-3A5F-B08C-48B3-71529712B16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45218" y="6303755"/>
                  <a:ext cx="1563680" cy="337112"/>
                </a:xfrm>
                <a:prstGeom prst="rect">
                  <a:avLst/>
                </a:prstGeom>
              </p:spPr>
            </p:pic>
          </p:grp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F2E61475-7700-EB5E-353D-0A3B924180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63353" y="6234775"/>
                <a:ext cx="2085013" cy="615749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8A83F6C-ECEE-5EFA-5DE4-723A784BE20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09957" y="6234775"/>
              <a:ext cx="1733677" cy="585918"/>
            </a:xfrm>
            <a:prstGeom prst="rect">
              <a:avLst/>
            </a:prstGeom>
          </p:spPr>
        </p:pic>
      </p:grpSp>
      <p:pic>
        <p:nvPicPr>
          <p:cNvPr id="64" name="Picture 63">
            <a:extLst>
              <a:ext uri="{FF2B5EF4-FFF2-40B4-BE49-F238E27FC236}">
                <a16:creationId xmlns:a16="http://schemas.microsoft.com/office/drawing/2014/main" id="{9E038A84-AE91-6435-95E0-E6947CEE46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048042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F384D132-2083-2B0F-B559-51DB29A496AF}"/>
              </a:ext>
            </a:extLst>
          </p:cNvPr>
          <p:cNvSpPr txBox="1"/>
          <p:nvPr/>
        </p:nvSpPr>
        <p:spPr>
          <a:xfrm>
            <a:off x="2453203" y="6443569"/>
            <a:ext cx="310940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i="1" dirty="0">
                <a:solidFill>
                  <a:schemeClr val="bg2">
                    <a:lumMod val="50000"/>
                  </a:schemeClr>
                </a:solidFill>
              </a:rPr>
              <a:t>Casinos visited past 12 months (by name): Treasure Island Resort &amp; Casino</a:t>
            </a:r>
          </a:p>
        </p:txBody>
      </p:sp>
    </p:spTree>
    <p:extLst>
      <p:ext uri="{BB962C8B-B14F-4D97-AF65-F5344CB8AC3E}">
        <p14:creationId xmlns:p14="http://schemas.microsoft.com/office/powerpoint/2010/main" val="3085231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0489112-628C-5F10-205C-E032B4EDA0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" descr="Gustavus Adolphus College Department of Campus Safety Campus Security Report">
            <a:extLst>
              <a:ext uri="{FF2B5EF4-FFF2-40B4-BE49-F238E27FC236}">
                <a16:creationId xmlns:a16="http://schemas.microsoft.com/office/drawing/2014/main" id="{C23488B9-51E4-5AE7-BDB4-4A5BCA8750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2" descr="Nura Clinics">
            <a:extLst>
              <a:ext uri="{FF2B5EF4-FFF2-40B4-BE49-F238E27FC236}">
                <a16:creationId xmlns:a16="http://schemas.microsoft.com/office/drawing/2014/main" id="{324C1C27-BAAC-D25A-3EE6-E072FDEC18D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70635BE-4D1D-D4D5-2417-9AEA2F6EF910}"/>
              </a:ext>
            </a:extLst>
          </p:cNvPr>
          <p:cNvGrpSpPr/>
          <p:nvPr/>
        </p:nvGrpSpPr>
        <p:grpSpPr>
          <a:xfrm>
            <a:off x="209957" y="5944604"/>
            <a:ext cx="11829936" cy="1254886"/>
            <a:chOff x="209957" y="5944604"/>
            <a:chExt cx="11829936" cy="12548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1DCEE1A-159F-3558-6667-52131663B274}"/>
                </a:ext>
              </a:extLst>
            </p:cNvPr>
            <p:cNvGrpSpPr/>
            <p:nvPr/>
          </p:nvGrpSpPr>
          <p:grpSpPr>
            <a:xfrm>
              <a:off x="5790454" y="5944604"/>
              <a:ext cx="6249439" cy="1254886"/>
              <a:chOff x="5790454" y="5944604"/>
              <a:chExt cx="6249439" cy="1254886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32CEDB3F-CE29-2691-65E4-497A9248853C}"/>
                  </a:ext>
                </a:extLst>
              </p:cNvPr>
              <p:cNvGrpSpPr/>
              <p:nvPr/>
            </p:nvGrpSpPr>
            <p:grpSpPr>
              <a:xfrm>
                <a:off x="5790454" y="5944604"/>
                <a:ext cx="6249439" cy="1254886"/>
                <a:chOff x="5159459" y="5911298"/>
                <a:chExt cx="6249439" cy="1254886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83D66649-DA70-6147-674E-149301CDC4EF}"/>
                    </a:ext>
                  </a:extLst>
                </p:cNvPr>
                <p:cNvGrpSpPr/>
                <p:nvPr/>
              </p:nvGrpSpPr>
              <p:grpSpPr>
                <a:xfrm>
                  <a:off x="5159459" y="5911298"/>
                  <a:ext cx="2301838" cy="1254886"/>
                  <a:chOff x="6167884" y="5641487"/>
                  <a:chExt cx="3157097" cy="1700686"/>
                </a:xfrm>
              </p:grpSpPr>
              <p:pic>
                <p:nvPicPr>
                  <p:cNvPr id="4" name="Picture 3" descr="Image result for ks95 transparent">
                    <a:hlinkClick r:id="rId2"/>
                    <a:extLst>
                      <a:ext uri="{FF2B5EF4-FFF2-40B4-BE49-F238E27FC236}">
                        <a16:creationId xmlns:a16="http://schemas.microsoft.com/office/drawing/2014/main" id="{AE254CBF-7A8C-635F-5112-5A8D866B810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67884" y="6123685"/>
                    <a:ext cx="1319754" cy="74555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" name="Picture 2" descr="Image result for MYTALK 107.1 LOGO TRANSPARENT">
                    <a:hlinkClick r:id="rId4"/>
                    <a:extLst>
                      <a:ext uri="{FF2B5EF4-FFF2-40B4-BE49-F238E27FC236}">
                        <a16:creationId xmlns:a16="http://schemas.microsoft.com/office/drawing/2014/main" id="{797E791A-AA6C-FB64-D8E9-2421E45FD225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rightnessContrast bright="16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624294" y="5641487"/>
                    <a:ext cx="1700687" cy="170068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9355C0C5-2BB6-FCD1-054A-CECD476729E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45218" y="6303755"/>
                  <a:ext cx="1563680" cy="337112"/>
                </a:xfrm>
                <a:prstGeom prst="rect">
                  <a:avLst/>
                </a:prstGeom>
              </p:spPr>
            </p:pic>
          </p:grp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5125A0AE-B140-A20F-07F0-6346497362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63353" y="6234775"/>
                <a:ext cx="2085013" cy="615749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DCCCFF7-96A6-6F32-310C-DB1328ED6CA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09957" y="6234775"/>
              <a:ext cx="1733677" cy="585918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D457829-7F8C-E040-B68E-09DCB7A9CBCA}"/>
              </a:ext>
            </a:extLst>
          </p:cNvPr>
          <p:cNvSpPr txBox="1"/>
          <p:nvPr/>
        </p:nvSpPr>
        <p:spPr>
          <a:xfrm>
            <a:off x="3165069" y="6342594"/>
            <a:ext cx="140394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i="1" dirty="0">
                <a:solidFill>
                  <a:schemeClr val="bg2">
                    <a:lumMod val="50000"/>
                  </a:schemeClr>
                </a:solidFill>
              </a:rPr>
              <a:t>M-S 6am-mid cume: KSTP-FM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89541C8-F980-79A2-1BF0-5135F8BE84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" y="-12963"/>
            <a:ext cx="13034513" cy="646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09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B48ED9-7639-2911-1005-BB4AF7758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" descr="Gustavus Adolphus College Department of Campus Safety Campus Security Report">
            <a:extLst>
              <a:ext uri="{FF2B5EF4-FFF2-40B4-BE49-F238E27FC236}">
                <a16:creationId xmlns:a16="http://schemas.microsoft.com/office/drawing/2014/main" id="{7C95DF02-A06B-1498-E50C-D434F06C7E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2" descr="Nura Clinics">
            <a:extLst>
              <a:ext uri="{FF2B5EF4-FFF2-40B4-BE49-F238E27FC236}">
                <a16:creationId xmlns:a16="http://schemas.microsoft.com/office/drawing/2014/main" id="{7CDE1CFE-E516-AFEA-A97D-2CF2096171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8EBEBA6-74C6-A0F3-741D-D250F2759579}"/>
              </a:ext>
            </a:extLst>
          </p:cNvPr>
          <p:cNvGrpSpPr/>
          <p:nvPr/>
        </p:nvGrpSpPr>
        <p:grpSpPr>
          <a:xfrm>
            <a:off x="209957" y="5944604"/>
            <a:ext cx="11829936" cy="1254886"/>
            <a:chOff x="209957" y="5944604"/>
            <a:chExt cx="11829936" cy="12548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5294DC0-BE10-C40A-99E0-1AA628BA2684}"/>
                </a:ext>
              </a:extLst>
            </p:cNvPr>
            <p:cNvGrpSpPr/>
            <p:nvPr/>
          </p:nvGrpSpPr>
          <p:grpSpPr>
            <a:xfrm>
              <a:off x="5790454" y="5944604"/>
              <a:ext cx="6249439" cy="1254886"/>
              <a:chOff x="5790454" y="5944604"/>
              <a:chExt cx="6249439" cy="1254886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40FBFBAD-B036-9CF1-489D-D4FC30E6A193}"/>
                  </a:ext>
                </a:extLst>
              </p:cNvPr>
              <p:cNvGrpSpPr/>
              <p:nvPr/>
            </p:nvGrpSpPr>
            <p:grpSpPr>
              <a:xfrm>
                <a:off x="5790454" y="5944604"/>
                <a:ext cx="6249439" cy="1254886"/>
                <a:chOff x="5159459" y="5911298"/>
                <a:chExt cx="6249439" cy="1254886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69A80103-CDCC-765F-8B5E-DFEC527EF962}"/>
                    </a:ext>
                  </a:extLst>
                </p:cNvPr>
                <p:cNvGrpSpPr/>
                <p:nvPr/>
              </p:nvGrpSpPr>
              <p:grpSpPr>
                <a:xfrm>
                  <a:off x="5159459" y="5911298"/>
                  <a:ext cx="2301838" cy="1254886"/>
                  <a:chOff x="6167884" y="5641487"/>
                  <a:chExt cx="3157097" cy="1700686"/>
                </a:xfrm>
              </p:grpSpPr>
              <p:pic>
                <p:nvPicPr>
                  <p:cNvPr id="4" name="Picture 3" descr="Image result for ks95 transparent">
                    <a:hlinkClick r:id="rId2"/>
                    <a:extLst>
                      <a:ext uri="{FF2B5EF4-FFF2-40B4-BE49-F238E27FC236}">
                        <a16:creationId xmlns:a16="http://schemas.microsoft.com/office/drawing/2014/main" id="{A2A73763-6460-7078-B685-D8262A76C67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67884" y="6123685"/>
                    <a:ext cx="1319754" cy="74555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" name="Picture 2" descr="Image result for MYTALK 107.1 LOGO TRANSPARENT">
                    <a:hlinkClick r:id="rId4"/>
                    <a:extLst>
                      <a:ext uri="{FF2B5EF4-FFF2-40B4-BE49-F238E27FC236}">
                        <a16:creationId xmlns:a16="http://schemas.microsoft.com/office/drawing/2014/main" id="{BBAFD95A-5092-F4CB-A195-05E897B871D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rightnessContrast bright="16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624294" y="5641487"/>
                    <a:ext cx="1700687" cy="170068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D4727131-AAF2-3C56-2E36-71D3BCBABB1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45218" y="6303755"/>
                  <a:ext cx="1563680" cy="337112"/>
                </a:xfrm>
                <a:prstGeom prst="rect">
                  <a:avLst/>
                </a:prstGeom>
              </p:spPr>
            </p:pic>
          </p:grp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E7CDE080-B83C-9D66-4A1F-753F666485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63353" y="6234775"/>
                <a:ext cx="2085013" cy="615749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6475230-A3C0-CC79-B445-42B810329BA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09957" y="6234775"/>
              <a:ext cx="1733677" cy="585918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07F8049-FEB4-FDBD-65B0-44E367E452FE}"/>
              </a:ext>
            </a:extLst>
          </p:cNvPr>
          <p:cNvSpPr txBox="1"/>
          <p:nvPr/>
        </p:nvSpPr>
        <p:spPr>
          <a:xfrm>
            <a:off x="2886992" y="6405589"/>
            <a:ext cx="6542842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i="1" dirty="0">
                <a:solidFill>
                  <a:schemeClr val="bg2">
                    <a:lumMod val="50000"/>
                  </a:schemeClr>
                </a:solidFill>
              </a:rPr>
              <a:t>M-F 6am-10am cume: KSTP-FM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4F66DA3-1391-60C7-466D-6D128D73EF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" y="0"/>
            <a:ext cx="13008381" cy="645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3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41C88F-CA2C-6CB5-2AE5-B762E6555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" descr="Gustavus Adolphus College Department of Campus Safety Campus Security Report">
            <a:extLst>
              <a:ext uri="{FF2B5EF4-FFF2-40B4-BE49-F238E27FC236}">
                <a16:creationId xmlns:a16="http://schemas.microsoft.com/office/drawing/2014/main" id="{58EB8D0A-9831-CB8D-29D0-73E81A2A2F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2" descr="Nura Clinics">
            <a:extLst>
              <a:ext uri="{FF2B5EF4-FFF2-40B4-BE49-F238E27FC236}">
                <a16:creationId xmlns:a16="http://schemas.microsoft.com/office/drawing/2014/main" id="{CACC84AB-DC4F-E8E5-8F8F-CA7AAAFAD8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36C3FCD-6193-F57E-1475-3B6C4C1DC619}"/>
              </a:ext>
            </a:extLst>
          </p:cNvPr>
          <p:cNvGrpSpPr/>
          <p:nvPr/>
        </p:nvGrpSpPr>
        <p:grpSpPr>
          <a:xfrm>
            <a:off x="209957" y="5944604"/>
            <a:ext cx="11829936" cy="1254886"/>
            <a:chOff x="209957" y="5944604"/>
            <a:chExt cx="11829936" cy="12548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0B3BF9F-3042-2999-0F86-503BC2AB0114}"/>
                </a:ext>
              </a:extLst>
            </p:cNvPr>
            <p:cNvGrpSpPr/>
            <p:nvPr/>
          </p:nvGrpSpPr>
          <p:grpSpPr>
            <a:xfrm>
              <a:off x="5790454" y="5944604"/>
              <a:ext cx="6249439" cy="1254886"/>
              <a:chOff x="5790454" y="5944604"/>
              <a:chExt cx="6249439" cy="1254886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87B4670E-96BD-E048-CA7D-59EBB5E191E3}"/>
                  </a:ext>
                </a:extLst>
              </p:cNvPr>
              <p:cNvGrpSpPr/>
              <p:nvPr/>
            </p:nvGrpSpPr>
            <p:grpSpPr>
              <a:xfrm>
                <a:off x="5790454" y="5944604"/>
                <a:ext cx="6249439" cy="1254886"/>
                <a:chOff x="5159459" y="5911298"/>
                <a:chExt cx="6249439" cy="1254886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0DD528A2-3793-F47C-33CD-439B1CEDEF69}"/>
                    </a:ext>
                  </a:extLst>
                </p:cNvPr>
                <p:cNvGrpSpPr/>
                <p:nvPr/>
              </p:nvGrpSpPr>
              <p:grpSpPr>
                <a:xfrm>
                  <a:off x="5159459" y="5911298"/>
                  <a:ext cx="2301838" cy="1254886"/>
                  <a:chOff x="6167884" y="5641487"/>
                  <a:chExt cx="3157097" cy="1700686"/>
                </a:xfrm>
              </p:grpSpPr>
              <p:pic>
                <p:nvPicPr>
                  <p:cNvPr id="4" name="Picture 3" descr="Image result for ks95 transparent">
                    <a:hlinkClick r:id="rId2"/>
                    <a:extLst>
                      <a:ext uri="{FF2B5EF4-FFF2-40B4-BE49-F238E27FC236}">
                        <a16:creationId xmlns:a16="http://schemas.microsoft.com/office/drawing/2014/main" id="{356B9230-7D00-AD4D-0BEF-9D1AAF98E09C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67884" y="6123685"/>
                    <a:ext cx="1319754" cy="74555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" name="Picture 2" descr="Image result for MYTALK 107.1 LOGO TRANSPARENT">
                    <a:hlinkClick r:id="rId4"/>
                    <a:extLst>
                      <a:ext uri="{FF2B5EF4-FFF2-40B4-BE49-F238E27FC236}">
                        <a16:creationId xmlns:a16="http://schemas.microsoft.com/office/drawing/2014/main" id="{DE144203-6846-6D01-80E0-14F694EAB7E1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rightnessContrast bright="16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624294" y="5641487"/>
                    <a:ext cx="1700687" cy="170068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27E1E34C-83F5-BBF6-C97C-4190611B22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45218" y="6303755"/>
                  <a:ext cx="1563680" cy="337112"/>
                </a:xfrm>
                <a:prstGeom prst="rect">
                  <a:avLst/>
                </a:prstGeom>
              </p:spPr>
            </p:pic>
          </p:grp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3B82934A-CDEA-B2FD-533E-78E81BA077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63353" y="6234775"/>
                <a:ext cx="2085013" cy="615749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2F16F24-AF21-5D04-CAFE-2FA9F10640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09957" y="6234775"/>
              <a:ext cx="1733677" cy="585918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67F289E6-A7DE-153A-850A-4910078AF1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" y="7476"/>
            <a:ext cx="13883351" cy="609992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5C45A8B-662D-0F94-3E19-0359982D6289}"/>
              </a:ext>
            </a:extLst>
          </p:cNvPr>
          <p:cNvSpPr txBox="1"/>
          <p:nvPr/>
        </p:nvSpPr>
        <p:spPr>
          <a:xfrm>
            <a:off x="2453203" y="6443569"/>
            <a:ext cx="3109404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i="1" dirty="0">
                <a:solidFill>
                  <a:schemeClr val="bg2">
                    <a:lumMod val="50000"/>
                  </a:schemeClr>
                </a:solidFill>
              </a:rPr>
              <a:t>Casinos visited past 12 months (by name): Treasure Island Resort &amp; Casino</a:t>
            </a:r>
          </a:p>
        </p:txBody>
      </p:sp>
    </p:spTree>
    <p:extLst>
      <p:ext uri="{BB962C8B-B14F-4D97-AF65-F5344CB8AC3E}">
        <p14:creationId xmlns:p14="http://schemas.microsoft.com/office/powerpoint/2010/main" val="632566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049807-F203-250D-6B4C-757C2BE618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" descr="Gustavus Adolphus College Department of Campus Safety Campus Security Report">
            <a:extLst>
              <a:ext uri="{FF2B5EF4-FFF2-40B4-BE49-F238E27FC236}">
                <a16:creationId xmlns:a16="http://schemas.microsoft.com/office/drawing/2014/main" id="{CF1C95B2-3288-0020-9B37-BD69A1F280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2" descr="Nura Clinics">
            <a:extLst>
              <a:ext uri="{FF2B5EF4-FFF2-40B4-BE49-F238E27FC236}">
                <a16:creationId xmlns:a16="http://schemas.microsoft.com/office/drawing/2014/main" id="{F2389424-1A75-C6C2-D49C-903D853973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142A05F-CC73-DB00-AF40-59DB9D72A24F}"/>
              </a:ext>
            </a:extLst>
          </p:cNvPr>
          <p:cNvGrpSpPr/>
          <p:nvPr/>
        </p:nvGrpSpPr>
        <p:grpSpPr>
          <a:xfrm>
            <a:off x="209957" y="5944604"/>
            <a:ext cx="11829936" cy="1254886"/>
            <a:chOff x="209957" y="5944604"/>
            <a:chExt cx="11829936" cy="12548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16863D8-C838-9FDC-829B-2F126540EA20}"/>
                </a:ext>
              </a:extLst>
            </p:cNvPr>
            <p:cNvGrpSpPr/>
            <p:nvPr/>
          </p:nvGrpSpPr>
          <p:grpSpPr>
            <a:xfrm>
              <a:off x="5790454" y="5944604"/>
              <a:ext cx="6249439" cy="1254886"/>
              <a:chOff x="5790454" y="5944604"/>
              <a:chExt cx="6249439" cy="1254886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829C9ED8-7BCC-8D96-2860-5DD214519148}"/>
                  </a:ext>
                </a:extLst>
              </p:cNvPr>
              <p:cNvGrpSpPr/>
              <p:nvPr/>
            </p:nvGrpSpPr>
            <p:grpSpPr>
              <a:xfrm>
                <a:off x="5790454" y="5944604"/>
                <a:ext cx="6249439" cy="1254886"/>
                <a:chOff x="5159459" y="5911298"/>
                <a:chExt cx="6249439" cy="1254886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703821EC-B96C-C267-F98C-237462675E78}"/>
                    </a:ext>
                  </a:extLst>
                </p:cNvPr>
                <p:cNvGrpSpPr/>
                <p:nvPr/>
              </p:nvGrpSpPr>
              <p:grpSpPr>
                <a:xfrm>
                  <a:off x="5159459" y="5911298"/>
                  <a:ext cx="2301838" cy="1254886"/>
                  <a:chOff x="6167884" y="5641487"/>
                  <a:chExt cx="3157097" cy="1700686"/>
                </a:xfrm>
              </p:grpSpPr>
              <p:pic>
                <p:nvPicPr>
                  <p:cNvPr id="4" name="Picture 3" descr="Image result for ks95 transparent">
                    <a:hlinkClick r:id="rId2"/>
                    <a:extLst>
                      <a:ext uri="{FF2B5EF4-FFF2-40B4-BE49-F238E27FC236}">
                        <a16:creationId xmlns:a16="http://schemas.microsoft.com/office/drawing/2014/main" id="{FCDB3746-EFB4-8315-A460-CC05104BB11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67884" y="6123685"/>
                    <a:ext cx="1319754" cy="74555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" name="Picture 2" descr="Image result for MYTALK 107.1 LOGO TRANSPARENT">
                    <a:hlinkClick r:id="rId4"/>
                    <a:extLst>
                      <a:ext uri="{FF2B5EF4-FFF2-40B4-BE49-F238E27FC236}">
                        <a16:creationId xmlns:a16="http://schemas.microsoft.com/office/drawing/2014/main" id="{F6631D39-6A99-1F9D-5419-5492C0E6EDE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rightnessContrast bright="16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624294" y="5641487"/>
                    <a:ext cx="1700687" cy="170068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493A1D0B-6E23-C7A9-0A17-22059381C8C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45218" y="6303755"/>
                  <a:ext cx="1563680" cy="337112"/>
                </a:xfrm>
                <a:prstGeom prst="rect">
                  <a:avLst/>
                </a:prstGeom>
              </p:spPr>
            </p:pic>
          </p:grp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378BD9A7-205F-0C72-0A66-4F4192CC40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63353" y="6234775"/>
                <a:ext cx="2085013" cy="615749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7C6AA99-D82E-B4B9-04C6-2A83CD56E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09957" y="6234775"/>
              <a:ext cx="1733677" cy="585918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A8E43B7-4F12-0285-469B-057807FC1A8C}"/>
              </a:ext>
            </a:extLst>
          </p:cNvPr>
          <p:cNvSpPr txBox="1"/>
          <p:nvPr/>
        </p:nvSpPr>
        <p:spPr>
          <a:xfrm>
            <a:off x="3165069" y="6342594"/>
            <a:ext cx="1403949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i="1" dirty="0">
                <a:solidFill>
                  <a:schemeClr val="bg2">
                    <a:lumMod val="50000"/>
                  </a:schemeClr>
                </a:solidFill>
              </a:rPr>
              <a:t>M-S 6am-mid cume: KSTP-FM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49B41A-D440-6A33-9655-8F93DC5996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" y="7476"/>
            <a:ext cx="13883351" cy="609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7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F6D0D5-6AD2-51EC-C940-C75E8E304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2" descr="Gustavus Adolphus College Department of Campus Safety Campus Security Report">
            <a:extLst>
              <a:ext uri="{FF2B5EF4-FFF2-40B4-BE49-F238E27FC236}">
                <a16:creationId xmlns:a16="http://schemas.microsoft.com/office/drawing/2014/main" id="{02C81085-3A09-F719-F17A-3003BA964E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AutoShape 2" descr="Nura Clinics">
            <a:extLst>
              <a:ext uri="{FF2B5EF4-FFF2-40B4-BE49-F238E27FC236}">
                <a16:creationId xmlns:a16="http://schemas.microsoft.com/office/drawing/2014/main" id="{77A1AF37-6546-210D-04D9-8B5E20D40F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F931BC7-BB78-A0EE-59E5-F786E7ACD13A}"/>
              </a:ext>
            </a:extLst>
          </p:cNvPr>
          <p:cNvGrpSpPr/>
          <p:nvPr/>
        </p:nvGrpSpPr>
        <p:grpSpPr>
          <a:xfrm>
            <a:off x="209957" y="5944604"/>
            <a:ext cx="11829936" cy="1254886"/>
            <a:chOff x="209957" y="5944604"/>
            <a:chExt cx="11829936" cy="125488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D20E5F1-B955-43E6-1497-FD49D87C0672}"/>
                </a:ext>
              </a:extLst>
            </p:cNvPr>
            <p:cNvGrpSpPr/>
            <p:nvPr/>
          </p:nvGrpSpPr>
          <p:grpSpPr>
            <a:xfrm>
              <a:off x="5790454" y="5944604"/>
              <a:ext cx="6249439" cy="1254886"/>
              <a:chOff x="5790454" y="5944604"/>
              <a:chExt cx="6249439" cy="1254886"/>
            </a:xfrm>
          </p:grpSpPr>
          <p:grpSp>
            <p:nvGrpSpPr>
              <p:cNvPr id="3" name="Group 2">
                <a:extLst>
                  <a:ext uri="{FF2B5EF4-FFF2-40B4-BE49-F238E27FC236}">
                    <a16:creationId xmlns:a16="http://schemas.microsoft.com/office/drawing/2014/main" id="{375174B0-EAD4-945C-1BB5-1CDD79F2A305}"/>
                  </a:ext>
                </a:extLst>
              </p:cNvPr>
              <p:cNvGrpSpPr/>
              <p:nvPr/>
            </p:nvGrpSpPr>
            <p:grpSpPr>
              <a:xfrm>
                <a:off x="5790454" y="5944604"/>
                <a:ext cx="6249439" cy="1254886"/>
                <a:chOff x="5159459" y="5911298"/>
                <a:chExt cx="6249439" cy="1254886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BE1D9AA5-FF0F-2D79-BEE2-3811B5CDD143}"/>
                    </a:ext>
                  </a:extLst>
                </p:cNvPr>
                <p:cNvGrpSpPr/>
                <p:nvPr/>
              </p:nvGrpSpPr>
              <p:grpSpPr>
                <a:xfrm>
                  <a:off x="5159459" y="5911298"/>
                  <a:ext cx="2301838" cy="1254886"/>
                  <a:chOff x="6167884" y="5641487"/>
                  <a:chExt cx="3157097" cy="1700686"/>
                </a:xfrm>
              </p:grpSpPr>
              <p:pic>
                <p:nvPicPr>
                  <p:cNvPr id="4" name="Picture 3" descr="Image result for ks95 transparent">
                    <a:hlinkClick r:id="rId2"/>
                    <a:extLst>
                      <a:ext uri="{FF2B5EF4-FFF2-40B4-BE49-F238E27FC236}">
                        <a16:creationId xmlns:a16="http://schemas.microsoft.com/office/drawing/2014/main" id="{AF3819FA-E3E6-5791-3845-C94EC86054B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6167884" y="6123685"/>
                    <a:ext cx="1319754" cy="74555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5" name="Picture 2" descr="Image result for MYTALK 107.1 LOGO TRANSPARENT">
                    <a:hlinkClick r:id="rId4"/>
                    <a:extLst>
                      <a:ext uri="{FF2B5EF4-FFF2-40B4-BE49-F238E27FC236}">
                        <a16:creationId xmlns:a16="http://schemas.microsoft.com/office/drawing/2014/main" id="{DFE8909A-6F40-A52B-C0EF-79CD22AE4B30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print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rightnessContrast bright="16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624294" y="5641487"/>
                    <a:ext cx="1700687" cy="170068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pic>
              <p:nvPicPr>
                <p:cNvPr id="2" name="Picture 1">
                  <a:extLst>
                    <a:ext uri="{FF2B5EF4-FFF2-40B4-BE49-F238E27FC236}">
                      <a16:creationId xmlns:a16="http://schemas.microsoft.com/office/drawing/2014/main" id="{0E591926-3BF5-8C63-435D-4B236E21886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845218" y="6303755"/>
                  <a:ext cx="1563680" cy="337112"/>
                </a:xfrm>
                <a:prstGeom prst="rect">
                  <a:avLst/>
                </a:prstGeom>
              </p:spPr>
            </p:pic>
          </p:grpSp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A12E610C-116E-ECD0-9585-BD3A610EB5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63353" y="6234775"/>
                <a:ext cx="2085013" cy="615749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D0E4971-1294-468D-EAFD-04F91582E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09957" y="6234775"/>
              <a:ext cx="1733677" cy="585918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0914E94B-26EE-064C-540C-634C256C35D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" y="22496"/>
            <a:ext cx="13849165" cy="60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74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3175</TotalTime>
  <Words>339</Words>
  <Application>Microsoft Office PowerPoint</Application>
  <PresentationFormat>Widescreen</PresentationFormat>
  <Paragraphs>85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Hubbard Broadcasting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Bustell</dc:creator>
  <cp:lastModifiedBy>Bustell, Mike</cp:lastModifiedBy>
  <cp:revision>184</cp:revision>
  <dcterms:created xsi:type="dcterms:W3CDTF">2019-04-18T21:51:10Z</dcterms:created>
  <dcterms:modified xsi:type="dcterms:W3CDTF">2026-06-12T19:17:39Z</dcterms:modified>
</cp:coreProperties>
</file>