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1ABE2-488D-9C44-6E66-CFE8AA95DF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FCD9B0-4F54-E9C9-1BAB-7459DEFB11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44A29F-D018-00D0-9860-6BAF83526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3A71F-4743-4DF5-96DD-94E136E2A690}" type="datetimeFigureOut">
              <a:rPr lang="en-US" smtClean="0"/>
              <a:t>7/31/2026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61D993-947D-F335-2A01-CC535BEC0B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BCA457-DD2F-A124-B696-A96250FBF8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4FBB2-76BE-4FD7-A87D-C3FE1A541D1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5742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662E9C-AE7F-A6F1-6B39-769FA1A7F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73653A-FD1D-94F4-A81D-B906C8FE90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531C7A-C974-892B-DD7C-18AB9BB7CA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3A71F-4743-4DF5-96DD-94E136E2A690}" type="datetimeFigureOut">
              <a:rPr lang="en-US" smtClean="0"/>
              <a:t>7/31/2026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52E89D-D003-DE00-F779-41CAE3556C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7AE144-8866-3BC9-5A3A-2572DFF34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4FBB2-76BE-4FD7-A87D-C3FE1A541D1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2110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6A12CA3-D9A5-2614-1293-6A884AD8A7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48206A7-0404-850B-664F-0C87592C18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18E60F-611E-07BE-D114-37148EE709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3A71F-4743-4DF5-96DD-94E136E2A690}" type="datetimeFigureOut">
              <a:rPr lang="en-US" smtClean="0"/>
              <a:t>7/31/2026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74A9E0-77E7-BDEC-70CD-146F6214D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B25CCD-88B5-D37E-2494-1DA97A376C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4FBB2-76BE-4FD7-A87D-C3FE1A541D1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48368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B7D5F5-C5CB-7D2E-22BC-A695B283EC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F3777C-1415-9D0B-8E52-289749359E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CAAC43-8AD3-F5BF-3436-8621A9CAEC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3A71F-4743-4DF5-96DD-94E136E2A690}" type="datetimeFigureOut">
              <a:rPr lang="en-US" smtClean="0"/>
              <a:t>7/31/2026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86A4B4-9214-1ED4-944F-B6B3ED6E6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768E56-8AE3-79BF-4768-97C7A2848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4FBB2-76BE-4FD7-A87D-C3FE1A541D1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0316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48829C-3906-E8EE-FBBC-8F1FDC1318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D3BB77-D8A0-1E7B-43F8-F24776016D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8B5B79-8DD4-87BE-2219-73BB43F12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3A71F-4743-4DF5-96DD-94E136E2A690}" type="datetimeFigureOut">
              <a:rPr lang="en-US" smtClean="0"/>
              <a:t>7/31/2026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B9BE68-AE0A-0032-13FB-5FD17BA8D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2DE218-0407-1EFF-6927-9296BC8FC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4FBB2-76BE-4FD7-A87D-C3FE1A541D1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246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30E90-9C0E-C74A-D070-14F3D0D910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B6A37C-5F5B-C86E-D4A5-27D8341E53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957CC4-CC91-5FF3-73DA-E1E803AE35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7F32CA-B41D-61B4-6229-3BF8130C5C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3A71F-4743-4DF5-96DD-94E136E2A690}" type="datetimeFigureOut">
              <a:rPr lang="en-US" smtClean="0"/>
              <a:t>7/31/2026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F0068E-8D03-81D4-7CBD-98B28156B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EA3CDB-F928-5AAD-3741-70DA68D44F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4FBB2-76BE-4FD7-A87D-C3FE1A541D1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10690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57727C-BD8B-BD49-D91F-90821015F5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2FA587-F5D7-8BB7-FE32-95BCEBFED7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D6751C-874F-8C17-9446-A6D51526F1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B2F6EA9-BB61-9E52-19CB-429BB2A81E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3E05D34-7757-78EF-6678-9FBE860A91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6757B8F-022F-54FB-9E21-279D520477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3A71F-4743-4DF5-96DD-94E136E2A690}" type="datetimeFigureOut">
              <a:rPr lang="en-US" smtClean="0"/>
              <a:t>7/31/2026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66AD805-7BFF-DEA5-D725-36EF38A54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7F0AB3A-F9D1-A22D-0D6A-9EBE081D2C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4FBB2-76BE-4FD7-A87D-C3FE1A541D1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9969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58D01-034A-2DB5-0809-DBDF526BBC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4A202A2-0B08-C55B-3DDC-8513BBA08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3A71F-4743-4DF5-96DD-94E136E2A690}" type="datetimeFigureOut">
              <a:rPr lang="en-US" smtClean="0"/>
              <a:t>7/31/2026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3B12B8-269E-1F20-B557-4619BBE7F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1E313D4-5BEB-286B-9BD7-EC245874AE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4FBB2-76BE-4FD7-A87D-C3FE1A541D1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231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CE82CDA-264F-F5B0-D7C8-3C0A639CF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3A71F-4743-4DF5-96DD-94E136E2A690}" type="datetimeFigureOut">
              <a:rPr lang="en-US" smtClean="0"/>
              <a:t>7/31/2026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2F38BC8-1AF2-B3CA-930D-FE82711C72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E3247F-8B5C-4CB3-8D8C-2C63BFBF7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4FBB2-76BE-4FD7-A87D-C3FE1A541D1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5111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61602D-30DA-B36B-DF36-112C073CB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BB3318-D1FC-16BB-F0CE-80D18BB435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FF1D93-B55E-44D9-9E08-90FE6AB3E9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443C8D-F0ED-BA62-0521-3829719171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3A71F-4743-4DF5-96DD-94E136E2A690}" type="datetimeFigureOut">
              <a:rPr lang="en-US" smtClean="0"/>
              <a:t>7/31/2026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4E8DA8-8B89-B3DB-4819-44129D21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2B292C-BEE2-C21E-898A-22B589599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4FBB2-76BE-4FD7-A87D-C3FE1A541D1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13893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96A0B4-3251-C7C7-3712-9C5B91D0A1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F945393-F0B8-DE5A-EB5C-E5EB2B9749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2964E3-907B-943F-6A1E-B11AA656DB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1129D9-AFB4-C1B1-E4D4-458474660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3A71F-4743-4DF5-96DD-94E136E2A690}" type="datetimeFigureOut">
              <a:rPr lang="en-US" smtClean="0"/>
              <a:t>7/31/2026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7260A3-229E-1B15-357B-A413536F5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3E771C-E527-274F-BF2E-44735E6B23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4FBB2-76BE-4FD7-A87D-C3FE1A541D1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9467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6C60979-6F5E-916C-A042-CDB613C97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3F2843-F4D3-1AE6-5E5C-AA724A56A7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6E456E-5BB0-47BA-E438-E17C197059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633A71F-4743-4DF5-96DD-94E136E2A690}" type="datetimeFigureOut">
              <a:rPr lang="en-US" smtClean="0"/>
              <a:t>7/31/2026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CD26DC-4C41-6D2E-BFC2-7048C85540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5FC3D7-A312-0C58-E334-49124E991A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F44FBB2-76BE-4FD7-A87D-C3FE1A541D1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5132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64A0129-C3D1-47CB-9FDB-EC7F4422188F}"/>
              </a:ext>
            </a:extLst>
          </p:cNvPr>
          <p:cNvSpPr txBox="1"/>
          <p:nvPr/>
        </p:nvSpPr>
        <p:spPr>
          <a:xfrm>
            <a:off x="4377750" y="3122683"/>
            <a:ext cx="1985800" cy="92333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b="1" i="1" dirty="0"/>
              <a:t>Local Radio:</a:t>
            </a:r>
          </a:p>
          <a:p>
            <a:r>
              <a:rPr lang="en-US" b="1" i="1" dirty="0"/>
              <a:t>$10 Billion </a:t>
            </a:r>
            <a:r>
              <a:rPr lang="en-US" sz="500" b="1" i="1" dirty="0"/>
              <a:t>(excl. “Radio Digital”)</a:t>
            </a:r>
          </a:p>
          <a:p>
            <a:r>
              <a:rPr lang="en-US" b="1" i="1" dirty="0"/>
              <a:t>= 6% of Ad Spend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C7F958B-5A29-B0D3-AFC5-B604F16308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7056" y="1"/>
            <a:ext cx="8314944" cy="478098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33C8239-D4BF-D563-1A85-890FCF34A82C}"/>
              </a:ext>
            </a:extLst>
          </p:cNvPr>
          <p:cNvSpPr txBox="1"/>
          <p:nvPr/>
        </p:nvSpPr>
        <p:spPr>
          <a:xfrm>
            <a:off x="4593945" y="882429"/>
            <a:ext cx="1501373" cy="1200329"/>
          </a:xfrm>
          <a:prstGeom prst="rect">
            <a:avLst/>
          </a:prstGeom>
          <a:solidFill>
            <a:schemeClr val="accent2"/>
          </a:solidFill>
          <a:ln w="38100">
            <a:solidFill>
              <a:srgbClr val="00B0F0"/>
            </a:solidFill>
          </a:ln>
        </p:spPr>
        <p:txBody>
          <a:bodyPr wrap="none" rtlCol="0">
            <a:spAutoFit/>
          </a:bodyPr>
          <a:lstStyle/>
          <a:p>
            <a:r>
              <a:rPr lang="en-US" b="1" i="1" dirty="0"/>
              <a:t>Average of</a:t>
            </a:r>
          </a:p>
          <a:p>
            <a:r>
              <a:rPr lang="en-US" b="1" i="1" dirty="0"/>
              <a:t>3,835 Decks </a:t>
            </a:r>
          </a:p>
          <a:p>
            <a:r>
              <a:rPr lang="en-US" b="1" i="1" dirty="0"/>
              <a:t>As of: 6 PM:</a:t>
            </a:r>
          </a:p>
          <a:p>
            <a:r>
              <a:rPr lang="en-US" b="1" i="1" dirty="0"/>
              <a:t>07/31/2026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9EFFFE1-C266-2282-260D-CA2A0BD9FE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47441"/>
            <a:ext cx="4350017" cy="241565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D169D0A-D0E1-836E-7F4D-C88801B150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95577" y="-12615"/>
            <a:ext cx="4694327" cy="688908"/>
          </a:xfrm>
          <a:prstGeom prst="rect">
            <a:avLst/>
          </a:prstGeom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602BEB8F-2803-AA15-0E22-0B434FD09190}"/>
              </a:ext>
            </a:extLst>
          </p:cNvPr>
          <p:cNvCxnSpPr>
            <a:cxnSpLocks/>
          </p:cNvCxnSpPr>
          <p:nvPr/>
        </p:nvCxnSpPr>
        <p:spPr>
          <a:xfrm flipH="1">
            <a:off x="10491019" y="2195678"/>
            <a:ext cx="1278193" cy="1560245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AutoShape 2">
            <a:extLst>
              <a:ext uri="{FF2B5EF4-FFF2-40B4-BE49-F238E27FC236}">
                <a16:creationId xmlns:a16="http://schemas.microsoft.com/office/drawing/2014/main" id="{60BDCE5A-ABC5-247C-FBD6-A6AC1F5B2E1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9297A8A-66AF-2F17-6B2D-66E9328A80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1454" y="731748"/>
            <a:ext cx="1093607" cy="86845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613A506-8D32-F074-0E26-1A6F52A342F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87149" y="705534"/>
            <a:ext cx="2946524" cy="114333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236B42A-7420-7701-6A8C-30903623516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4295259"/>
            <a:ext cx="12192000" cy="2562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2679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3367</TotalTime>
  <Words>30</Words>
  <Application>Microsoft Office PowerPoint</Application>
  <PresentationFormat>Widescreen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Bustell, Mike</dc:creator>
  <cp:lastModifiedBy>Bustell, Mike</cp:lastModifiedBy>
  <cp:revision>508</cp:revision>
  <dcterms:created xsi:type="dcterms:W3CDTF">2024-06-06T17:36:35Z</dcterms:created>
  <dcterms:modified xsi:type="dcterms:W3CDTF">2026-07-31T19:01:33Z</dcterms:modified>
</cp:coreProperties>
</file>