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66" r:id="rId3"/>
    <p:sldId id="267" r:id="rId4"/>
    <p:sldId id="268" r:id="rId5"/>
    <p:sldId id="269" r:id="rId6"/>
    <p:sldId id="28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93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9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AC83"/>
    <a:srgbClr val="2D18C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0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37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6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8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4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4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15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930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7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531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971C4-9644-4327-A266-46C6BD53D3EE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07DBE-F870-4D8D-BB5D-05E5E578C8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22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com/url?sa=i&amp;rct=j&amp;q=&amp;esrc=s&amp;source=images&amp;cd=&amp;cad=rja&amp;uact=8&amp;ved=0ahUKEwjshPuliYvUAhXKQCYKHYLkBpQQjRwIBw&amp;url=http://www.movin925.com/&amp;psig=AFQjCNHqvn-245apdwdKC2KaA5EedEJUyQ&amp;ust=1495802663393956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/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/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8EE44D82-0E5F-1C79-2704-398717A9B6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F91D85D1-FD5C-114C-918D-D6FF83D6C8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F4741C-F5E4-0F82-AF27-4CDA396929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078520C-E467-08D5-0F54-A436D6E0E1D0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A9923-72C7-22A2-1FF7-A2E3CDB0D3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85" y="247707"/>
            <a:ext cx="12192000" cy="59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0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AD16A6-61C3-E59D-C601-51B2D08DF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7849753-40B8-0530-69B8-EDE0310E4A30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940E1DA-66BC-3E4E-FD6D-6225CF0B0F87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C38343E-3E4D-4006-CA97-A41052630876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0636BCF6-CA83-5E3C-CE6E-4244F3415938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A684F30-483C-402F-C15A-D91DBAE2936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E5119B07-7F42-575A-CE5E-12CABC75C80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9F0D1124-EA62-2DF9-4DEC-A78EC73B2A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B34AE0FE-B97B-9A5B-BCC6-3B9DB4724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C25B55F-F62F-76C1-737C-F0D9BA4CB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2F7454FB-987D-359E-689A-69474E4137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42B7F054-61E9-B15A-6B19-A8471D92CB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1B2CA-F143-9485-757C-4DA8B3C701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BC16D16-779D-47A4-F9FA-7EA1DF7D3BA0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24562C-D6A6-9150-F443-9A4A3BD71F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41856"/>
            <a:ext cx="12192000" cy="610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2E9404-3C4F-7915-6267-A536BC9513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450" y="1255425"/>
            <a:ext cx="1115665" cy="385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3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F02CD-9F18-BA38-A171-D4EC4E1AE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31E470-F727-0F4A-CB55-81799199A75B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7BF034-A314-F3C6-E97B-EC69A002C3C6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DDD8623-3B45-583C-BA8B-BF7F6BB433CB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6C54C676-CD3D-53B7-B416-7B68BEE77752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7C94FFCD-FC7A-5417-204A-B6730C3E6B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D48D31D2-B901-4333-4E69-51A47D4C9AC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F4E03D2B-D2E4-23DA-0150-18C86A1AFF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7AD0F14-E2F6-047C-0A35-3A408A30CB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512FF25-147F-EA6E-B8BD-C6DD8ED4C1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2DBF29C3-CBFE-B2AB-41AA-1458B9D8F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764C7DD5-2A1E-E738-88C2-89DD61188C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E4F0E5-46F6-29FE-5E71-63EFD0A477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8759C2B-E3E1-5C9C-DDDC-A23F4CD52AEF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1366F-EC52-AD98-B27F-15ECA673CE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49947"/>
            <a:ext cx="12192000" cy="595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23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90B07D-F694-3D50-2887-2D887074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16A027E-57B2-5AE5-5DBD-35073F2E1B23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7034F2-01E3-5D33-52A0-5AF76D1D22D1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4CB2FA2-836A-1B3B-DF18-07293E06F12C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C6DA288-EEE6-8672-D139-CCAD71CE2E88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05E92872-550D-9543-EE45-1C0F743CC5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8451CB96-5872-A376-13A3-7B5EC1F74C5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C4DE5A3-564C-5AC2-50B1-07804F5415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95C64C87-49FB-317D-5459-6742BFF689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2F185DA-EBB9-80EC-C639-7CDCBC44D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0C9CFB35-5CEC-58FF-1D80-3F484658C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91354CD4-4B1A-49D2-1467-352AB464FD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09B180-E93C-3FA3-140E-DE2AC81D10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D7EDB5A-2EF1-7877-D76B-D4C6C2002379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BF2C1E-459F-3A43-D319-FF5598B2B5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99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8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B2CE4D-90A5-3027-6F1C-5902B3E7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DBBE013-8796-4F1A-D608-4A70E0C04A06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64DE94-ED22-203C-45A8-671FEA3477AE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1D72072-1F45-2912-34F9-F9A30AEE389E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4A60A68-6B3C-8692-3BAD-089F227977DD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42A6725-9809-510B-5E8E-D55EB6A7725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66FE9262-6791-4253-7D87-85516FC29AC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367519B3-EF10-845C-A2E9-9687F11368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B523433B-A6DC-5A2B-6A8B-5A59B05361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4E198DD-5AE3-E237-061C-5F9D74960F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7C44AC8E-7BDE-321F-7871-D56DEB5A3E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6BC06466-55D2-B656-A413-267A4889D5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0E5AE7-1D45-E4F1-7622-F7E00D688B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7E0FEC-B0A1-C18F-2975-D89A17E3098F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5544FD-F273-81BE-B9B0-AC9814635F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6025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99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69EC45-C633-7281-0936-D2C1C7D6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249E091-504E-650D-F0BA-D5D732860E26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F012F96-B54D-F084-4E30-126F8192BA0A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8080F63-B229-6E45-EA88-BCBE8FF8B66F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AB95378-1ACC-E163-DEDA-8B88F4DFD257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6D6B794-2F2E-E753-DE10-C656CA205F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6FED4F04-6DCA-8DF3-60F4-B8F3C6A128F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AD1A5413-9FBD-0D12-EFEA-5B29097312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61F490A-F7AD-4052-A5A4-1B4DA1D786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0A57A91-11E6-579B-076F-A59E23AF3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9F73BE8D-CB5B-8A61-78F6-2CBD2C6C19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3B0AF3E7-F980-8B7B-937F-6B1ADF4D8B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61A108-D09B-100B-DD69-7E43D0438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79E6393-6483-38E4-0739-63C479E5B2EC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0D8E68-ED44-67F9-7FB8-12394ED59F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53711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07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A9953-302F-8C39-3027-EC0F0760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9716A27-AE22-0C6C-649F-5172557A4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411" y="58745"/>
            <a:ext cx="6585709" cy="610714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5B5C732-AAAC-7191-8585-CCF3C11CBC00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EF2BFE9-F620-6594-F2E0-E70A6C403106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BACFA47-088E-B734-A85D-1A430498ED03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DC3209D-3969-A254-9D44-EC4197792A06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B23390C-4E03-CF49-80D8-ECC24BA048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4"/>
                    <a:extLst>
                      <a:ext uri="{FF2B5EF4-FFF2-40B4-BE49-F238E27FC236}">
                        <a16:creationId xmlns:a16="http://schemas.microsoft.com/office/drawing/2014/main" id="{B0A13D6F-90C5-F41A-FA81-B007C9370A7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898D1F33-0D17-C66E-B57A-50157789DB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EC6F1F65-A31C-C576-D94D-7AC0674D54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6ACFC9E-5D4F-D5E5-CC83-2C0EAB5375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076978FD-6662-71CD-EEB7-62A9ABB579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E2ACDC8D-C08D-34C5-9F4A-58E5187E96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9B9916-E6D6-A006-3C55-872FFA89E4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79D2CE-DF88-A3A2-CB4B-CFF5396544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143" y="103272"/>
            <a:ext cx="4477111" cy="1427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2AD8D6-54D6-8146-70CA-BD5B3270AF3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29560"/>
          <a:stretch>
            <a:fillRect/>
          </a:stretch>
        </p:blipFill>
        <p:spPr>
          <a:xfrm>
            <a:off x="5034230" y="1784230"/>
            <a:ext cx="690102" cy="4830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9D1BE1-9780-2C8D-73B5-1DF8A04868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875" y="3710600"/>
            <a:ext cx="4406378" cy="19759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68BDEBB-FD34-90C7-4944-81C35600B951}"/>
              </a:ext>
            </a:extLst>
          </p:cNvPr>
          <p:cNvSpPr txBox="1"/>
          <p:nvPr/>
        </p:nvSpPr>
        <p:spPr>
          <a:xfrm>
            <a:off x="2004493" y="6162557"/>
            <a:ext cx="459167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/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ECA788-DE4C-0D92-35B3-D404F088B8CE}"/>
              </a:ext>
            </a:extLst>
          </p:cNvPr>
          <p:cNvSpPr txBox="1"/>
          <p:nvPr/>
        </p:nvSpPr>
        <p:spPr>
          <a:xfrm>
            <a:off x="182875" y="1605698"/>
            <a:ext cx="48106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are </a:t>
            </a:r>
            <a:r>
              <a:rPr lang="en-US" u="sng" dirty="0"/>
              <a:t>86,200</a:t>
            </a:r>
            <a:r>
              <a:rPr lang="en-US" dirty="0"/>
              <a:t> </a:t>
            </a:r>
            <a:r>
              <a:rPr lang="en-US" b="1" dirty="0"/>
              <a:t>$100K+HHI </a:t>
            </a:r>
            <a:r>
              <a:rPr lang="en-US" b="1" u="sng" dirty="0"/>
              <a:t>Age 35-54 MOMS</a:t>
            </a:r>
          </a:p>
          <a:p>
            <a:r>
              <a:rPr lang="en-US" b="1" u="sng" dirty="0"/>
              <a:t>of Children Ages 6-17</a:t>
            </a:r>
            <a:r>
              <a:rPr lang="en-US" dirty="0"/>
              <a:t> </a:t>
            </a:r>
            <a:r>
              <a:rPr lang="en-US" i="1" dirty="0"/>
              <a:t>within a 15-mile radius of…</a:t>
            </a:r>
          </a:p>
          <a:p>
            <a:r>
              <a:rPr lang="en-US" b="1" dirty="0"/>
              <a:t>URBAN AIR ADVENTURE PARKS</a:t>
            </a:r>
            <a:r>
              <a:rPr lang="en-US" dirty="0"/>
              <a:t> in Tukwila and</a:t>
            </a:r>
          </a:p>
          <a:p>
            <a:r>
              <a:rPr lang="en-US" dirty="0"/>
              <a:t>Tacoma.</a:t>
            </a:r>
          </a:p>
          <a:p>
            <a:r>
              <a:rPr lang="en-US" b="1" dirty="0"/>
              <a:t>MORE </a:t>
            </a:r>
            <a:r>
              <a:rPr lang="en-US" dirty="0"/>
              <a:t>(27.3% or </a:t>
            </a:r>
            <a:r>
              <a:rPr lang="en-US" u="sng" dirty="0"/>
              <a:t>23,500</a:t>
            </a:r>
            <a:r>
              <a:rPr lang="en-US" dirty="0"/>
              <a:t>) of them listen to… </a:t>
            </a:r>
          </a:p>
          <a:p>
            <a:r>
              <a:rPr lang="en-US" b="1" dirty="0"/>
              <a:t>WARM 106.9</a:t>
            </a:r>
            <a:r>
              <a:rPr lang="en-US" dirty="0"/>
              <a:t> every week (Index 187) than to</a:t>
            </a:r>
          </a:p>
          <a:p>
            <a:r>
              <a:rPr lang="en-US" u="sng" dirty="0"/>
              <a:t>ANY Other Radio Station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84DD53-BD1B-6A50-0B2D-53FAF4C527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75" y="5724391"/>
            <a:ext cx="4406378" cy="3799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8510B9E-4048-A2FD-3F79-E4A35ABC9FE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29560"/>
          <a:stretch>
            <a:fillRect/>
          </a:stretch>
        </p:blipFill>
        <p:spPr>
          <a:xfrm>
            <a:off x="5060109" y="2187276"/>
            <a:ext cx="690102" cy="48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75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9E14F-4681-4816-A73B-967E316C1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8CF8FAF-F6C3-FBC6-3E50-923A5841FDE2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4995E92-3F39-64AF-E279-39D4B876B5B2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8281867-1A96-F10D-A292-AE191A5DA91A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647832C-95D2-17E8-D0B7-CA3BDC5DC955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0FAEC02-9BB4-6395-E1EA-25AE23B93A9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6B9676EC-4079-065A-4857-86738B24F9A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6F871EB3-A14D-0558-0B2E-F8B9A52197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BE2F8EE-FA19-CFCF-8644-12599EFDE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7234F5D-1585-154C-C8CF-7A86E8318D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5B0189E3-4BC9-2444-9D87-8B47D5E181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97B6FC1F-16A3-5FC7-ED0D-2B8885B121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4E5242-DAB3-6A1D-4584-31C2D05A2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AA6727B-2D1C-5392-D56E-7F876B916DDD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A7DDDE-BCC1-1E94-0346-7ABC48086D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9147"/>
            <a:ext cx="12192000" cy="63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6BE678-31AA-3053-410C-C5748DEE4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42F8DFF-4AE3-A8AD-89DE-AD4081C48A0C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AB8B91E-DB3A-950A-EF14-7B34B8EA9D13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37AA4B02-7C04-5BBE-BCC9-6B6EE4B7BC61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70836FA-B130-F604-57F5-DA00E5E844F4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E81B18A-C93F-F1F9-6DC0-FF58430457B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EDC095A2-C3DF-4253-3B0A-164DF3DA217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42E7FF80-E296-0E4F-33E9-C951480B12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80AEEE3-73B9-DE3D-C5B9-D57D711736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7C15529-4221-5204-E6BC-6A41697492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CC93183F-BC07-C9B0-EBF0-792F6365E9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388B5EB0-6173-0066-BF75-AF09546A0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573B26-09D0-A4C8-7DFA-42A4AF2E9D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B50F4F7-A21E-5768-ECDE-C7BE963E2749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A10021-A34D-4BF9-2934-E58B64022F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65" y="79147"/>
            <a:ext cx="12192000" cy="627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70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C13765-F8F6-B849-56F7-FDB6E9BED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052089D-5CB1-15BD-94D8-F7AF01CC87F3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1F35DA7-CBF8-698A-47ED-3AE8D6EE0093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DB8DF85-0DC8-314E-B1D7-C189E0B24A6B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6E4AADC-6581-825A-EB7B-52AFDC298980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D6B34FFF-F135-9761-04F2-CBF18F3419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D9889E0B-7662-9D35-E051-FD043858C29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8A30DCF-11A7-B7AA-4EB9-732F91B3FD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4FC50DE-6628-BDEE-BD68-D466DD3BEE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7D5C171-A9A4-00AA-E9EA-A1AB6779DD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0E32198E-282C-7E09-EAA8-41A6A25483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3B3CDBA8-DF86-C55B-AC28-5FCD3A2A8E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4E7CD0-0F21-0AC1-3BC0-B396D567B8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894B3FE-6950-FB3D-B22F-EC6954685DD9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87A919-707C-F4C0-B548-099142DDD0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9147"/>
            <a:ext cx="12192000" cy="63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39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70DE2-5540-FCB4-9ED0-DA260B9F7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F00F545-45C7-64CA-EF47-7F24732135C9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E254D02-3137-6C93-6BCD-5EE3DF6CC3F6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30E297C-A643-BA58-F464-E46745B8F487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09AFFE5A-F7DA-387F-B4F1-1A79A06943AE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7AA8ED3-76E8-A752-9DFA-628C68D5701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4A0E74BB-762C-47FE-8C86-C7F6F28C65B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1E567E85-4CF6-D3D1-DA69-0B2F400D8C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F3E5523-2314-0452-EE54-E6F6221C23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207E767-6EC7-F8A1-BC74-DC57E13C5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CF785D72-DF9D-3DAE-2575-ED3A0974D5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B473F964-60C3-9558-32F6-98C166612E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B08FA7-305F-F6DC-E431-75E4C6B502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024A8FC-26E2-B3E4-2F1C-FA2505CE841C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A2774-8136-F14B-E7AE-4E6AC888E0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70581"/>
            <a:ext cx="12192000" cy="62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2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14C2B-9650-5992-D4B3-0E22F546A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93ADFAE-0C2F-B636-14A7-1744EDBDC38F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7D0E307-D487-B732-5400-F7CEA728D8DB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D4F11AE-5202-1150-8EC6-EAADEEDCF7E2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6BF2B6DA-92C2-8E0A-8A25-BC3A3D76C172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A0C0A762-910A-0A4E-A1B6-775AA75B48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9F96D023-97DE-D59A-9A84-70A94D05C7A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C44BE6EF-6FC0-B36B-B65F-A01C4D06B9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990926E-F6BA-51D0-E9F9-C9196C09D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66EF028-1B28-8B13-D19A-457C263BF6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AB1FDBA6-EE18-8311-5677-9CC01853EB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F05FA066-26B2-0BEB-474C-A93F901F6E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06E5E5-5DC0-BBB0-B369-1FEC6D082B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8AFE8F7-976C-C76A-BDBC-B2ABE0B0A77E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7681E-6E93-3D08-39EC-919EF4C26E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57958"/>
            <a:ext cx="12192000" cy="60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3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ECE267-5840-DE2E-FCA2-177BED18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CA9FF04-2C33-8346-23C9-ED3CDFBD7FBC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3778AA2-10C6-D89A-A6C0-A890E30871FC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ADFFA62-C3D0-9404-AD2A-32131C652A6F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E31E6E3-FB59-0A9E-16EE-2DAC34923DA1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0EBD0AE0-32AA-829B-6913-4FACDF8710C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7F7DEEA8-C42A-669B-873D-F21043D4BFB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4C85F1A1-E99C-159A-B81A-6DD95AAD4B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59B36C2-06DD-F308-FAF5-4F899A86AF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232CBB9-486B-EC84-5189-116946CB54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395443FD-478C-D4DA-A8D6-441CECE85E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79A6BCC8-B012-94E6-F05F-EC7F74DCA5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2426A-29B1-7CBF-FA61-CF2B053469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4994C5E-627E-D9BB-EA11-4C7EB47C2579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DE059-92E8-B8F2-1224-F082861597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1425"/>
            <a:ext cx="12192000" cy="629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56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28ECA-5E89-1E47-CF65-E4FB3CD56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7E285C9-E388-F71C-F9FF-78E92CE66512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813F69C-8E8C-EE39-7011-4C2F3671107F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60111B8-94BC-A32F-5024-0BAF4E07FB94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8E086B9-15EB-D3AF-199A-4474ABBFC3F4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C4D00250-8AFA-4205-D90F-5B115AB599D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8196EC17-BA5D-57B4-A20D-EC78548B4F2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D33A1524-D0D4-8DD7-C5DB-CBE77C08CB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F55A9C1-20E9-3D57-CFD9-2EE029DA48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93BE4D2-A64B-9A41-2E78-646821AF6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EE056245-8DAF-9849-E8B9-6AECB7A94B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E59F287E-BB16-80A4-CEB2-769B1937B7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291055-412E-C778-DEFB-2710561CEA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B18959-D3D4-BA74-6956-6BE4EF59D692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3CF3D9-09EC-243E-9E59-D298C49A5E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9147"/>
            <a:ext cx="12192000" cy="619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98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A3B19C-847E-E75A-D9DA-3860EE55F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8A5B0D1-BBDC-CD5F-6FAD-7DFD2BFF48E9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B1AB765-8240-F1A9-B994-7B65726C1179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EBEDA98-A4D8-7C43-8696-6A82D1753F58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7DF898E-09CD-ECEF-B045-14DF2CDA4EE7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21743B5B-5EFD-0E86-A4C5-8CD1049679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BF9841F2-7DFB-6C7F-3E06-BDF0DAFABE3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80089B36-90A3-19C8-364C-56AA671D63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145181D-D9B8-CB89-B5C5-79AD6E0CFE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958DAED-83F4-2DCF-985D-76772054D4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94D37D31-B2AC-8354-8889-B3A636E2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2A3C9D85-5AB7-434B-8B2B-3E3B887F3B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08CD7F-74D3-499D-B565-8186CDF12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BED4CF9-3895-C8B3-0DA5-1D005A8D0B0D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F4FEC3-6581-0A50-FC59-50AB1D89A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1358"/>
            <a:ext cx="12192000" cy="63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26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0F6286-EA48-B62E-AEC2-39AC876D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0CB9E2C-D671-A87C-796E-431E162B13AE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3E79FB1-2B7F-A295-3F02-4F351F4FBC0E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38D5D503-99C5-2423-E5CB-3304EC263D4C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5149DD2-69DA-DE59-3890-564E5571AFF8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786D40F1-5B3D-B801-8C7C-1272A54573B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9EDE1D5C-05FF-A48A-D7D3-5F4DA650FDF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8907B16-5436-F61A-9249-AA4A2DFA8B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C02861BB-2728-384D-2DE2-DF1EA05903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5AA68AE-E88D-7283-9C62-7D3C26E04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D2340311-3785-4931-E65D-6A6C8F8553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9241CCFF-6482-44DD-CB08-2429D22C8A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40FFAE-72F1-2221-151A-D0455F887F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E148E13-0A74-92BC-AD47-0ED376AB0464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5CBD89-3091-EF10-D352-831EC03EB6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74365"/>
            <a:ext cx="12192000" cy="62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0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AABAC9-379D-F258-B34E-96E73497A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BB7C0B8-DE50-777D-B0D3-615246B30581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407DD9A-2830-C02B-5D09-FD099726EEEA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A1AFC5DB-A8F7-8286-E708-DF9263476556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33A3C55-89DE-0FFB-D2CC-BB2AA8C2425C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18D5C8B-17EB-D7F0-6798-015FF91E573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70495997-6474-DDC2-9BC5-AAB770DDCF4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A17A1EF-8258-7498-FC57-0C60D560F0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CBCFA1D6-E5BC-BDE8-5A81-6297918E26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A2426-0C88-33D6-BB81-32E6BE3620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EABFAB57-FE1D-F257-D13D-B347E76CE3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448F88EE-B284-F019-BF9F-CFC1CB338D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A29BD7-E13B-FDF1-5045-30005F289E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29427FD-F4C7-7FBB-1A7D-2DEFA8055735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E5461-2880-AFDB-F2A8-0DD238672A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759" y="0"/>
            <a:ext cx="1128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38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10D60-E58D-E08E-DE32-D0AEA51D7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205C959-156A-79F7-C861-76404615A782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01372A-B940-A6E0-F00C-F2D7A8136048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3E517E5C-5507-B054-DB88-F2D28CC9AA27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637F62E2-0456-89F3-3BFB-226B4642C500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2B6FEDD6-C3A5-DEC7-0C1C-D4AE90E3E36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BF1B3C32-7D3C-3E4F-7627-44199D4AA38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AF1748A9-6434-8187-A3FB-2AA5FA220B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C84B133-9B81-83D1-EFB2-DA2BE6357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4C63D7A-1EDD-0957-7B67-3D2FB50C1A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DEF70FF9-FD3E-D4B3-16D4-3BCBA2AFF9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1C9707E8-2DC0-1FAE-799B-9EB439469D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D92DB7-8994-9269-0C55-D2A0EA805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2170D4F-390B-AF7D-974A-E2358408858A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201132-9026-30B2-22A7-3BA1F8A90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85" y="119747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63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EB0DA0-AB27-3BCD-BBF9-8DA86D4DC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29E838-89AD-CA8C-4BEE-606AAE704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206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A418361-3CB4-AB83-FC6A-82AD280BE58F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50FD59B-1126-A683-573D-85D1AA77A7E0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2BA1565-8FE0-68F6-CB1D-E352A1D9B5BD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D4583B9-1757-5D57-4E81-A7B01CEF6983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12104734-45AE-22E5-878A-A08CEC51CEB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4"/>
                    <a:extLst>
                      <a:ext uri="{FF2B5EF4-FFF2-40B4-BE49-F238E27FC236}">
                        <a16:creationId xmlns:a16="http://schemas.microsoft.com/office/drawing/2014/main" id="{2840E820-C699-E04F-B09D-E4BB9FDB976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EBE69531-505F-3933-A30E-DCD20D0B8C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BD7EAB0D-399B-5ED9-4190-E766359F83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69D5D45-D6EF-CD67-494D-3C6CE6F904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6B60026C-4962-7F81-E597-675D84ECF2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C1220DAB-DA51-59D0-46AE-2E3A81AE12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EEF541-948D-1327-10A3-B87BC768B4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ED807F3-ECDD-39E5-0524-FB8D7C422A6E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3B3728-6AD6-174B-0C39-82E5FCC63E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256" y="474778"/>
            <a:ext cx="3498851" cy="11154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5DF00-2B9C-97DE-C90F-87086AAB13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33" y="4295955"/>
            <a:ext cx="3849221" cy="17261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F74B45-18DE-738C-6C4D-B0C5B864F80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9560"/>
          <a:stretch>
            <a:fillRect/>
          </a:stretch>
        </p:blipFill>
        <p:spPr>
          <a:xfrm>
            <a:off x="6759610" y="2085879"/>
            <a:ext cx="493322" cy="3453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B9D798-39A3-DF06-F7F6-E1C2C404A24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9560"/>
          <a:stretch>
            <a:fillRect/>
          </a:stretch>
        </p:blipFill>
        <p:spPr>
          <a:xfrm>
            <a:off x="5849339" y="4548369"/>
            <a:ext cx="493322" cy="34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70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D4030D-DC18-E831-797A-5B9405C52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4C3DB82-457C-0789-472D-6E340C276146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E167AE0-485F-4DE0-D528-E9C1DE040225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14DFBFA-7CDB-695D-3CFA-4F42D2A9F0D8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826A69F-722D-9F85-B0A0-DC0ADEB1D607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72266222-27C9-CEF7-278D-551173519C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36C45635-4FCB-6F62-4B80-B49F27E6854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E6FF3D0A-FF1E-626C-18AB-861CAA8FDD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6355CD3-61C5-12EE-E0D2-D07EB029DA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B6A6CF-EDB5-9840-6AFF-185779DDFF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291E1D67-2982-5FA4-F557-2BF21023AA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762DBCCD-B96C-640E-04C4-1788858967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D736C4-0D82-754D-5E76-73C48D5535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7C225C5-3840-8E9C-B4A4-1E524AE9F4DC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5BC348-88F8-90B1-86BA-BCFA861411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69057"/>
            <a:ext cx="12192000" cy="611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6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F3EF2-DAB1-BF16-C0B5-9F6590666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197AD5E-3B2D-39E8-D251-642F2D993BC2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9551834-C7CD-D84C-6F58-AD79FD20704B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293114C-0B05-2545-5AFB-B5178C853236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792DD51-C81A-4A9B-60C9-7A1F00758065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65D59EEE-F126-CF0D-4BD4-81A7AC0441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3C2C81D7-7D70-6592-A878-57E88CFE28B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7F59376D-9138-4696-18A2-653F267EA6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B0699C9-B5B9-2BA0-EF92-5B8F74178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B7145DA-FACF-B340-063B-BC04E4EB67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5ECED362-8FBB-154B-A5E8-3EAC864D7D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B14134D6-AB65-A3B1-BE72-F4C5BCD78F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BCEB2C-E537-A944-7CA1-7447FA9F1D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9261D55-07C1-F34D-D9AB-C4DA6053F31A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AE76C-7BCE-55D0-FE2E-40032E975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51001"/>
            <a:ext cx="12192000" cy="60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7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93391-0E18-61C5-87FA-D52ADD71F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50EB225-6164-DD04-6E6B-61704BED1D20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23EBCAB-5113-2781-1022-EF8EAAF012AD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4E56BA2-C364-DCD1-5D0E-79F680382149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AF83DCD4-C8B1-7D1B-DF2E-677DD1E0545B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0978062B-A77B-3B97-0454-D287F65EE79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3F9D1A33-864A-16C4-F09F-DD00C81DC73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5A055BAD-FD83-C00A-400E-C14515209B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7CA3F71B-DBE1-9CC3-4B33-EAB4DC87F2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E19B9DD-17B0-AB0A-EA7D-BE3BF802E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BABF7CE9-1B35-EC2D-059F-C0802615D8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0F8347D9-E877-AD5E-F12B-751E777A3D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018319-52BD-80F4-35EB-72915EC22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F6715E7-B32D-F1FA-02A1-6A7DEB1EC21D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D50857-BAD1-11C4-8262-91DCFCDCFD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65029"/>
            <a:ext cx="12192000" cy="594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6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DCBEC-D549-7DFC-EC25-C82F97294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639D764-2256-37D4-1D5A-A7B99A5DC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08" y="57910"/>
            <a:ext cx="6615250" cy="614839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72C1EF0-0ABA-ECD5-B731-E4EF637D75CC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164B277-0804-DA4B-BEEC-795E40C92971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048824E-DBFB-C225-7EDD-C987C3C93C4C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D1AC314-0F99-7D60-E8AB-63FB81B6FB64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6E467C27-86B9-3E69-1FC1-F1CFDC8B209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4"/>
                    <a:extLst>
                      <a:ext uri="{FF2B5EF4-FFF2-40B4-BE49-F238E27FC236}">
                        <a16:creationId xmlns:a16="http://schemas.microsoft.com/office/drawing/2014/main" id="{7B7A34E6-EA0A-FF17-EA22-8F62387CF86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C746F905-B64E-DD01-5786-F5E25D00C3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7A1771E-71E9-9C3C-91D9-F66F3AA30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A299E7E-41AF-D7E5-21DB-470A4CBD9C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7E9801FD-3A71-CD50-9090-332162C4D4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26E4A052-9F1C-ED81-70BE-428AD9BBA6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3E751C-4A95-089A-0CD5-628BB3240E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DC06AF2-897E-955B-A743-B5747EA193D8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0510A0-D298-8F5D-B047-78EBB57AC7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143" y="103272"/>
            <a:ext cx="4477111" cy="1427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E75873-F580-A915-9463-6A178A9912B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29560"/>
          <a:stretch>
            <a:fillRect/>
          </a:stretch>
        </p:blipFill>
        <p:spPr>
          <a:xfrm>
            <a:off x="4939875" y="1465052"/>
            <a:ext cx="690102" cy="4830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C0A9E8-0024-9C69-9F08-72104CB2CD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876" y="4128412"/>
            <a:ext cx="4406378" cy="19759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E26AF5-6465-9FE6-45DD-F7B9D7C5E307}"/>
              </a:ext>
            </a:extLst>
          </p:cNvPr>
          <p:cNvSpPr txBox="1"/>
          <p:nvPr/>
        </p:nvSpPr>
        <p:spPr>
          <a:xfrm>
            <a:off x="223473" y="2091374"/>
            <a:ext cx="5049459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39.4%</a:t>
            </a:r>
            <a:r>
              <a:rPr lang="en-US" b="1" dirty="0"/>
              <a:t> </a:t>
            </a:r>
            <a:r>
              <a:rPr lang="en-US" dirty="0"/>
              <a:t>of</a:t>
            </a:r>
            <a:r>
              <a:rPr lang="en-US" b="1" dirty="0"/>
              <a:t> $100K+HHI </a:t>
            </a:r>
            <a:r>
              <a:rPr lang="en-US" b="1" u="sng" dirty="0"/>
              <a:t>Age 35-54 MOMS</a:t>
            </a:r>
          </a:p>
          <a:p>
            <a:r>
              <a:rPr lang="en-US" b="1" u="sng" dirty="0"/>
              <a:t>of Children Ages 6-17</a:t>
            </a:r>
            <a:r>
              <a:rPr lang="en-US" dirty="0"/>
              <a:t> </a:t>
            </a:r>
            <a:r>
              <a:rPr lang="en-US" i="1" dirty="0"/>
              <a:t>within a 15-mile radius of…</a:t>
            </a:r>
          </a:p>
          <a:p>
            <a:r>
              <a:rPr lang="en-US" b="1" dirty="0"/>
              <a:t>URBAN AIR ADVENTURE PARKS</a:t>
            </a:r>
            <a:r>
              <a:rPr lang="en-US" dirty="0"/>
              <a:t> in Tukwila and</a:t>
            </a:r>
          </a:p>
          <a:p>
            <a:r>
              <a:rPr lang="en-US" dirty="0"/>
              <a:t>Tacoma </a:t>
            </a:r>
            <a:r>
              <a:rPr lang="en-US" u="sng" dirty="0"/>
              <a:t>Shop at </a:t>
            </a:r>
            <a:r>
              <a:rPr lang="en-US" b="1" u="sng" dirty="0"/>
              <a:t>Bellevue Collection</a:t>
            </a:r>
            <a:r>
              <a:rPr lang="en-US" dirty="0"/>
              <a:t> every 3 months</a:t>
            </a:r>
          </a:p>
          <a:p>
            <a:r>
              <a:rPr lang="en-US" dirty="0"/>
              <a:t>(Index 178).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70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1A7939-5EB2-7297-B5DE-89A692D3F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FD47EB7-2C9F-322D-AA97-D2351AEA60C4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C76704C-7126-EF51-4938-A3DA0E3F3C90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34DF991-6070-40D1-4875-516C2094C677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E1470E3-D88A-3ADD-B047-258265D2126C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16F0C9E8-D025-3702-7A87-E5D90B099B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B5E9294F-E8F7-E5E4-8D44-EE0A32182E4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29DA9A29-40D9-3B81-C00A-C7C785DE7D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AF3C699-3D03-E6E5-C0B8-4B937EAF1C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3C4DA7D-4489-C425-A0EA-9EA35ADF40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3D9ACBC5-EC9F-D548-97F3-DD774971B3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80F686A8-512E-123F-D1F6-0B88A804D2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F19245-3D1B-15F4-F581-67BCBE246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55960FD-2389-A356-0683-F6E978950E2F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BE595-EA18-F154-A68B-5B7FA0FAAC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143" y="103272"/>
            <a:ext cx="4477111" cy="14273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9F37E5-31B6-D41F-4A08-8C44ED0895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76" y="4128412"/>
            <a:ext cx="4406378" cy="19759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E6897AF-D8D1-6EA8-9E8B-FFB62FB40555}"/>
              </a:ext>
            </a:extLst>
          </p:cNvPr>
          <p:cNvSpPr txBox="1"/>
          <p:nvPr/>
        </p:nvSpPr>
        <p:spPr>
          <a:xfrm>
            <a:off x="223473" y="2091374"/>
            <a:ext cx="489800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25.8%</a:t>
            </a:r>
            <a:r>
              <a:rPr lang="en-US" b="1" dirty="0"/>
              <a:t> </a:t>
            </a:r>
            <a:r>
              <a:rPr lang="en-US" dirty="0"/>
              <a:t>of</a:t>
            </a:r>
            <a:r>
              <a:rPr lang="en-US" b="1" dirty="0"/>
              <a:t> $100K+HHI </a:t>
            </a:r>
            <a:r>
              <a:rPr lang="en-US" b="1" u="sng" dirty="0"/>
              <a:t>Age 35-54 MOMS</a:t>
            </a:r>
          </a:p>
          <a:p>
            <a:r>
              <a:rPr lang="en-US" b="1" u="sng" dirty="0"/>
              <a:t>of Children Ages 6-17</a:t>
            </a:r>
            <a:r>
              <a:rPr lang="en-US" dirty="0"/>
              <a:t> </a:t>
            </a:r>
            <a:r>
              <a:rPr lang="en-US" i="1" dirty="0"/>
              <a:t>within a 15-mile radius of…</a:t>
            </a:r>
          </a:p>
          <a:p>
            <a:r>
              <a:rPr lang="en-US" b="1" dirty="0"/>
              <a:t>URBAN AIR ADVENTURE PARKS</a:t>
            </a:r>
            <a:r>
              <a:rPr lang="en-US" dirty="0"/>
              <a:t> in Tukwila and</a:t>
            </a:r>
          </a:p>
          <a:p>
            <a:r>
              <a:rPr lang="en-US" dirty="0"/>
              <a:t>Tacoma </a:t>
            </a:r>
            <a:r>
              <a:rPr lang="en-US" u="sng" dirty="0"/>
              <a:t>are Regular </a:t>
            </a:r>
            <a:r>
              <a:rPr lang="en-US" b="1" u="sng" dirty="0"/>
              <a:t>Church Attenders</a:t>
            </a:r>
            <a:r>
              <a:rPr lang="en-US" dirty="0"/>
              <a:t> (Index 145).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55C64-9E23-B652-D17E-E39FC6BF33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0645" y="54127"/>
            <a:ext cx="6227487" cy="62106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1BA320-286F-D1F0-1035-491213E796F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29560"/>
          <a:stretch>
            <a:fillRect/>
          </a:stretch>
        </p:blipFill>
        <p:spPr>
          <a:xfrm>
            <a:off x="5180454" y="2875891"/>
            <a:ext cx="690102" cy="48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25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A6D264-3493-2808-E300-C8300273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98DA0B3-E058-8A9E-CEE9-9C3620388AE3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B3DF269-7E86-4FB9-E0D9-039E55DD0A3B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C034D47-A1D4-84CE-ED5E-DB65C0B7B2E7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B26FF0E-58CA-8641-D62C-37F2DBFDEBF7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3F46B15-D46B-1EA0-4ACA-9DE589C198D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EEE11480-53E9-729F-A70C-C3E65CA82D8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7AE4DFF3-81AB-C978-CB27-BC609D05BD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BA350525-E48F-B179-6EBC-E6FF9AD83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F1CFC04-37D6-E8B7-FB7F-AAF61DBD3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243B5A9D-9B1E-B97E-B1CB-13C3C079E1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D22F0C2E-B78F-6DE9-8970-1231094476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B2B9E1-B3C4-C0B5-B9A8-0F5D20591F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507D921-A355-6E2E-6970-6D2B43505DB1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7F921B-464B-8A1D-4BE4-95F66ACDBB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85" y="554440"/>
            <a:ext cx="12192000" cy="53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493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1D06E-BE27-8A67-DC43-2AAB7D1C3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7B7E186-D97C-09F3-55AF-B6C0F54EE785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CD35A6D-2CA9-EC97-64E2-50043210EDC6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35FBB18-A003-1C6A-F00C-8FE945762BE3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D88CD7A-DD57-AEB2-46DB-8F36FAA893ED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58ABF8CD-07F2-F84B-2CEA-E29F30C5F90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BB7488BC-18D8-44D9-8F9B-4E276E2C05E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3D298099-8A54-3A32-3E28-4ECAE46A5F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5A60030-A841-2EE0-CAC0-905D557D2A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B3593D6-4397-91AC-1847-31229B63E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F4AA6EDD-DFF6-22B3-B30A-37794CBF98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E4D6F3D4-2F36-30C8-C277-C02D4C4CE4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79E595-88D8-FB3B-BA56-88F5A8B1BB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361EE24-CAFE-17EC-EFCE-9F5D142F35CF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B0074-97A2-7E98-B72E-D7A08165A0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94482"/>
            <a:ext cx="12192000" cy="57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7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B0BB43-731C-7AE6-BA57-24F8D5A5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0800606-57CE-6CB8-9874-0EF75D583D8D}"/>
              </a:ext>
            </a:extLst>
          </p:cNvPr>
          <p:cNvGrpSpPr/>
          <p:nvPr/>
        </p:nvGrpSpPr>
        <p:grpSpPr>
          <a:xfrm>
            <a:off x="6499974" y="6104366"/>
            <a:ext cx="5516466" cy="867621"/>
            <a:chOff x="6495078" y="6048382"/>
            <a:chExt cx="5516466" cy="8676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B3BB202-9F11-31A5-B3DB-9A5CF60B3BB2}"/>
                </a:ext>
              </a:extLst>
            </p:cNvPr>
            <p:cNvGrpSpPr/>
            <p:nvPr/>
          </p:nvGrpSpPr>
          <p:grpSpPr>
            <a:xfrm>
              <a:off x="6495078" y="6048382"/>
              <a:ext cx="3776257" cy="867621"/>
              <a:chOff x="6495078" y="6048382"/>
              <a:chExt cx="3776257" cy="86762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5CBEB28-1EB3-8310-385E-99DF5699E941}"/>
                  </a:ext>
                </a:extLst>
              </p:cNvPr>
              <p:cNvGrpSpPr/>
              <p:nvPr/>
            </p:nvGrpSpPr>
            <p:grpSpPr>
              <a:xfrm>
                <a:off x="6495078" y="6048382"/>
                <a:ext cx="3776257" cy="867621"/>
                <a:chOff x="4604965" y="5897733"/>
                <a:chExt cx="4458237" cy="1037439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F5C29C1-33DE-1388-0758-F46E7B7B7103}"/>
                    </a:ext>
                  </a:extLst>
                </p:cNvPr>
                <p:cNvGrpSpPr/>
                <p:nvPr/>
              </p:nvGrpSpPr>
              <p:grpSpPr>
                <a:xfrm>
                  <a:off x="4604965" y="6019626"/>
                  <a:ext cx="2251473" cy="741755"/>
                  <a:chOff x="396021" y="5614125"/>
                  <a:chExt cx="3128531" cy="1032420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41D0D585-6BFD-276A-5C51-71264F85CF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279033" y="5686364"/>
                    <a:ext cx="1245519" cy="960181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2" descr="Image result for MOVIN 92.9 logo transparent">
                    <a:hlinkClick r:id="rId3"/>
                    <a:extLst>
                      <a:ext uri="{FF2B5EF4-FFF2-40B4-BE49-F238E27FC236}">
                        <a16:creationId xmlns:a16="http://schemas.microsoft.com/office/drawing/2014/main" id="{A163775A-93F2-D4EB-EB05-0E63433F560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6021" y="5614125"/>
                    <a:ext cx="1661159" cy="994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DB4CDEB0-358F-4CFF-8A09-387BAF4EB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18275" y="5897733"/>
                  <a:ext cx="1244927" cy="1037439"/>
                </a:xfrm>
                <a:prstGeom prst="rect">
                  <a:avLst/>
                </a:prstGeom>
              </p:spPr>
            </p:pic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90C2F51-D627-C9EA-03C4-C1A3B45AB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8398" y="6121054"/>
                <a:ext cx="822191" cy="722276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27C6266-102A-1B34-4954-1940D37940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82" t="29856" r="19452" b="30340"/>
            <a:stretch/>
          </p:blipFill>
          <p:spPr>
            <a:xfrm>
              <a:off x="10271335" y="6222689"/>
              <a:ext cx="1740209" cy="500180"/>
            </a:xfrm>
            <a:prstGeom prst="rect">
              <a:avLst/>
            </a:prstGeom>
          </p:spPr>
        </p:pic>
      </p:grpSp>
      <p:sp>
        <p:nvSpPr>
          <p:cNvPr id="9" name="AutoShape 2" descr="Matvey Foundation Repair - Matvey Construction">
            <a:extLst>
              <a:ext uri="{FF2B5EF4-FFF2-40B4-BE49-F238E27FC236}">
                <a16:creationId xmlns:a16="http://schemas.microsoft.com/office/drawing/2014/main" id="{35206874-FFAD-1929-FEC1-E2C5373A64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AutoShape 4" descr="Groundworks Seattle - About Us">
            <a:extLst>
              <a:ext uri="{FF2B5EF4-FFF2-40B4-BE49-F238E27FC236}">
                <a16:creationId xmlns:a16="http://schemas.microsoft.com/office/drawing/2014/main" id="{3088F886-2747-004B-AF3C-84EB6F5185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B48348-01E9-B630-7854-C4ACF5698A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473" y="6215747"/>
            <a:ext cx="1740209" cy="5881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7AABC2E-CF56-8914-EC98-9AE5214DBF3B}"/>
              </a:ext>
            </a:extLst>
          </p:cNvPr>
          <p:cNvSpPr txBox="1"/>
          <p:nvPr/>
        </p:nvSpPr>
        <p:spPr>
          <a:xfrm>
            <a:off x="1915769" y="6215747"/>
            <a:ext cx="4828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[((Household income summaries (HHLD): $100,000 or more AND Parent of child under 18: Yes) AND Presence of children by age (HHLD): Age 6 - 17)]</a:t>
            </a:r>
          </a:p>
          <a:p>
            <a:r>
              <a:rPr lang="en-US" sz="600" i="1" dirty="0">
                <a:solidFill>
                  <a:schemeClr val="bg2">
                    <a:lumMod val="50000"/>
                  </a:schemeClr>
                </a:solidFill>
              </a:rPr>
              <a:t>Custom Geo = 98188; 98057; 98178; 98055; 98168; 98148; 98031; 98032; 98056; 98166; 98198; 98146; 98118; 98108; 98058; 98030; 98040; 98059; 98106; 98006; 98136; 98126; 98134; 98144; 98070; 98042; 98001; 98002; 98104; 98003; 98116; 98122; 98101; 98004; 98121; 98005; 98023; 98112; 98038; 98008; 98007; 98027; 98102; 98109; 98029; 98422; 98092; 98119; 98075; 98047; 98105; 98354; 98404; 98408; 98443; 98409; 98444; 98445; 98402; 98424; 98371; 98499; 98405; 98446; 98373; 98467; 98466; 98406; 98439; 98465; 98498; 98375; 98372; 98407; 98390; 98374; 98388; 98387; 98391; 98433; 98335; 98338; 98327; 98303; 98332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74115-5FEE-A0E4-08C5-95CC7A2E04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46538"/>
            <a:ext cx="12192000" cy="60692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7F74D2-D7B6-D694-E40D-F0B089FB48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450" y="1255425"/>
            <a:ext cx="1115665" cy="385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03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2321</TotalTime>
  <Words>5659</Words>
  <Application>Microsoft Office PowerPoint</Application>
  <PresentationFormat>Widescreen</PresentationFormat>
  <Paragraphs>69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mbustell@aol.com</dc:creator>
  <cp:lastModifiedBy>Bustell, Mike</cp:lastModifiedBy>
  <cp:revision>215</cp:revision>
  <dcterms:created xsi:type="dcterms:W3CDTF">2018-02-13T18:27:13Z</dcterms:created>
  <dcterms:modified xsi:type="dcterms:W3CDTF">2026-08-19T19:09:25Z</dcterms:modified>
</cp:coreProperties>
</file>