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1ABE2-488D-9C44-6E66-CFE8AA95D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FCD9B0-4F54-E9C9-1BAB-7459DEFB1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4A29F-D018-00D0-9860-6BAF83526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1D993-947D-F335-2A01-CC535BEC0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CA457-DD2F-A124-B696-A96250FBF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7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62E9C-AE7F-A6F1-6B39-769FA1A7F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73653A-FD1D-94F4-A81D-B906C8FE9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31C7A-C974-892B-DD7C-18AB9BB7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2E89D-D003-DE00-F779-41CAE3556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AE144-8866-3BC9-5A3A-2572DFF3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21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12CA3-D9A5-2614-1293-6A884AD8A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8206A7-0404-850B-664F-0C87592C1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8E60F-611E-07BE-D114-37148EE70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4A9E0-77E7-BDEC-70CD-146F6214D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25CCD-88B5-D37E-2494-1DA97A37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83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7D5F5-C5CB-7D2E-22BC-A695B283E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3777C-1415-9D0B-8E52-28974935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AAC43-8AD3-F5BF-3436-8621A9CA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6A4B4-9214-1ED4-944F-B6B3ED6E6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68E56-8AE3-79BF-4768-97C7A2848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31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8829C-3906-E8EE-FBBC-8F1FDC131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3BB77-D8A0-1E7B-43F8-F24776016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B5B79-8DD4-87BE-2219-73BB43F12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9BE68-AE0A-0032-13FB-5FD17BA8D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DE218-0407-1EFF-6927-9296BC8F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46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30E90-9C0E-C74A-D070-14F3D0D91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6A37C-5F5B-C86E-D4A5-27D8341E5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57CC4-CC91-5FF3-73DA-E1E803AE3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F32CA-B41D-61B4-6229-3BF8130C5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F0068E-8D03-81D4-7CBD-98B28156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EA3CDB-F928-5AAD-3741-70DA68D4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6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7727C-BD8B-BD49-D91F-90821015F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FA587-F5D7-8BB7-FE32-95BCEBFED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6751C-874F-8C17-9446-A6D51526F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2F6EA9-BB61-9E52-19CB-429BB2A81E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E05D34-7757-78EF-6678-9FBE860A9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57B8F-022F-54FB-9E21-279D52047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6AD805-7BFF-DEA5-D725-36EF38A54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0AB3A-F9D1-A22D-0D6A-9EBE081D2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96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58D01-034A-2DB5-0809-DBDF526BB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A202A2-0B08-C55B-3DDC-8513BBA08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3B12B8-269E-1F20-B557-4619BBE7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313D4-5BEB-286B-9BD7-EC245874A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23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E82CDA-264F-F5B0-D7C8-3C0A639CF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F38BC8-1AF2-B3CA-930D-FE82711C7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E3247F-8B5C-4CB3-8D8C-2C63BFBF7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1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602D-30DA-B36B-DF36-112C073CB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B3318-D1FC-16BB-F0CE-80D18BB43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F1D93-B55E-44D9-9E08-90FE6AB3E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43C8D-F0ED-BA62-0521-382971917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E8DA8-8B89-B3DB-4819-44129D21D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B292C-BEE2-C21E-898A-22B589599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389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6A0B4-3251-C7C7-3712-9C5B91D0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945393-F0B8-DE5A-EB5C-E5EB2B974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964E3-907B-943F-6A1E-B11AA656D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129D9-AFB4-C1B1-E4D4-45847466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260A3-229E-1B15-357B-A413536F5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3E771C-E527-274F-BF2E-44735E6B2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6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C60979-6F5E-916C-A042-CDB613C97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F2843-F4D3-1AE6-5E5C-AA724A56A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E456E-5BB0-47BA-E438-E17C197059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33A71F-4743-4DF5-96DD-94E136E2A6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D26DC-4C41-6D2E-BFC2-7048C85540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FC3D7-A312-0C58-E334-49124E991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51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9FF0BD9-F661-A90F-0072-65861C3F1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52045"/>
            <a:ext cx="12192000" cy="26199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E5DEDD0-A837-FAC0-0DAB-EA0057A2F4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3052" y="1"/>
            <a:ext cx="8188947" cy="470853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64A0129-C3D1-47CB-9FDB-EC7F4422188F}"/>
              </a:ext>
            </a:extLst>
          </p:cNvPr>
          <p:cNvSpPr txBox="1"/>
          <p:nvPr/>
        </p:nvSpPr>
        <p:spPr>
          <a:xfrm>
            <a:off x="3811686" y="2967872"/>
            <a:ext cx="1985800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i="1" dirty="0"/>
              <a:t>Local Radio:</a:t>
            </a:r>
          </a:p>
          <a:p>
            <a:r>
              <a:rPr lang="en-US" b="1" i="1" dirty="0"/>
              <a:t>$10 Billion </a:t>
            </a:r>
            <a:r>
              <a:rPr lang="en-US" sz="500" b="1" i="1" dirty="0"/>
              <a:t>(excl. “Radio Digital”)</a:t>
            </a:r>
          </a:p>
          <a:p>
            <a:r>
              <a:rPr lang="en-US" b="1" i="1" dirty="0"/>
              <a:t>= 6% of Ad Spend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FD3EF3A-1E94-D3A9-2549-171B764244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504" y="2194664"/>
            <a:ext cx="3705412" cy="20573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4C5F516-6B09-E526-E046-E6AC5E34DC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4442" y="761126"/>
            <a:ext cx="3811618" cy="51208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D169D0A-D0E1-836E-7F4D-C88801B150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95577" y="-12615"/>
            <a:ext cx="4694327" cy="688908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8716DCF-7FEA-B5D4-BC2E-DA369492C89E}"/>
              </a:ext>
            </a:extLst>
          </p:cNvPr>
          <p:cNvSpPr/>
          <p:nvPr/>
        </p:nvSpPr>
        <p:spPr>
          <a:xfrm>
            <a:off x="8377084" y="3122683"/>
            <a:ext cx="2880851" cy="96625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02BEB8F-2803-AA15-0E22-0B434FD09190}"/>
              </a:ext>
            </a:extLst>
          </p:cNvPr>
          <p:cNvCxnSpPr>
            <a:cxnSpLocks/>
          </p:cNvCxnSpPr>
          <p:nvPr/>
        </p:nvCxnSpPr>
        <p:spPr>
          <a:xfrm flipH="1">
            <a:off x="10491019" y="2195678"/>
            <a:ext cx="1278193" cy="156024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AutoShape 2">
            <a:extLst>
              <a:ext uri="{FF2B5EF4-FFF2-40B4-BE49-F238E27FC236}">
                <a16:creationId xmlns:a16="http://schemas.microsoft.com/office/drawing/2014/main" id="{60BDCE5A-ABC5-247C-FBD6-A6AC1F5B2E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3C8239-D4BF-D563-1A85-890FCF34A82C}"/>
              </a:ext>
            </a:extLst>
          </p:cNvPr>
          <p:cNvSpPr txBox="1"/>
          <p:nvPr/>
        </p:nvSpPr>
        <p:spPr>
          <a:xfrm>
            <a:off x="4593945" y="882429"/>
            <a:ext cx="1501373" cy="1200329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b="1" i="1" dirty="0"/>
              <a:t>Average of</a:t>
            </a:r>
          </a:p>
          <a:p>
            <a:r>
              <a:rPr lang="en-US" b="1" i="1" dirty="0"/>
              <a:t>3,196 Decks </a:t>
            </a:r>
          </a:p>
          <a:p>
            <a:r>
              <a:rPr lang="en-US" b="1" i="1" dirty="0"/>
              <a:t>As of: 12 N:</a:t>
            </a:r>
          </a:p>
          <a:p>
            <a:r>
              <a:rPr lang="en-US" b="1" i="1" dirty="0"/>
              <a:t>03/02/2026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9297A8A-66AF-2F17-6B2D-66E9328A80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1454" y="731748"/>
            <a:ext cx="644851" cy="51208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EBCBA47-6F50-D52D-65B7-589FFF9B52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82319" y="1106663"/>
            <a:ext cx="1143099" cy="13717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62D1DEB-8F94-FF05-C28F-F705B1EEA37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28152" y="3991896"/>
            <a:ext cx="1275535" cy="32526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4694D08-B9B7-D56E-BA08-B6E48F4ED5C6}"/>
              </a:ext>
            </a:extLst>
          </p:cNvPr>
          <p:cNvSpPr txBox="1"/>
          <p:nvPr/>
        </p:nvSpPr>
        <p:spPr>
          <a:xfrm>
            <a:off x="-3732" y="1308653"/>
            <a:ext cx="4597677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b="0" i="0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Total local advertising spending is projected to reach </a:t>
            </a:r>
            <a:r>
              <a:rPr lang="en-US" sz="1050" b="1" i="0" u="sng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$168.2 billion in 2025</a:t>
            </a:r>
            <a:r>
              <a:rPr lang="en-US" sz="1050" b="0" i="0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 (ex. political), with local radio as the fifth-largest media in terms of ad spending. That’s according to BIA’s latest forecast, which finds </a:t>
            </a:r>
            <a:r>
              <a:rPr lang="en-US" sz="1050" b="1" i="0" u="sng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local radio will generate</a:t>
            </a:r>
            <a:r>
              <a:rPr lang="en-US" sz="1050" b="0" i="0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1050" b="1" i="0" u="sng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$12.3 billion in 2025, with $2.3 billion coming from Radio Digital.</a:t>
            </a:r>
            <a:endParaRPr lang="en-US" sz="1050" b="1" u="sng" dirty="0"/>
          </a:p>
        </p:txBody>
      </p:sp>
    </p:spTree>
    <p:extLst>
      <p:ext uri="{BB962C8B-B14F-4D97-AF65-F5344CB8AC3E}">
        <p14:creationId xmlns:p14="http://schemas.microsoft.com/office/powerpoint/2010/main" val="233126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89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Bustell, Mike</dc:creator>
  <cp:lastModifiedBy>Bustell, Mike</cp:lastModifiedBy>
  <cp:revision>311</cp:revision>
  <dcterms:created xsi:type="dcterms:W3CDTF">2024-06-06T17:36:35Z</dcterms:created>
  <dcterms:modified xsi:type="dcterms:W3CDTF">2026-03-02T15:55:50Z</dcterms:modified>
</cp:coreProperties>
</file>