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71" r:id="rId12"/>
    <p:sldId id="282" r:id="rId13"/>
    <p:sldId id="283" r:id="rId14"/>
    <p:sldId id="284" r:id="rId15"/>
    <p:sldId id="289" r:id="rId16"/>
    <p:sldId id="290" r:id="rId17"/>
    <p:sldId id="285" r:id="rId18"/>
    <p:sldId id="286" r:id="rId19"/>
    <p:sldId id="287" r:id="rId2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79F9"/>
    <a:srgbClr val="1406D0"/>
    <a:srgbClr val="6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2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7B25-2E61-4DB5-94E4-70AF572AC5AC}" type="datetimeFigureOut">
              <a:rPr lang="en-US" smtClean="0"/>
              <a:t>6/25/2026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CD6C-AAAD-41A0-984D-20CD9AE4A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53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7B25-2E61-4DB5-94E4-70AF572AC5AC}" type="datetimeFigureOut">
              <a:rPr lang="en-US" smtClean="0"/>
              <a:t>6/25/2026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CD6C-AAAD-41A0-984D-20CD9AE4A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88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7B25-2E61-4DB5-94E4-70AF572AC5AC}" type="datetimeFigureOut">
              <a:rPr lang="en-US" smtClean="0"/>
              <a:t>6/25/2026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CD6C-AAAD-41A0-984D-20CD9AE4A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5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7B25-2E61-4DB5-94E4-70AF572AC5AC}" type="datetimeFigureOut">
              <a:rPr lang="en-US" smtClean="0"/>
              <a:t>6/25/2026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CD6C-AAAD-41A0-984D-20CD9AE4A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10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7B25-2E61-4DB5-94E4-70AF572AC5AC}" type="datetimeFigureOut">
              <a:rPr lang="en-US" smtClean="0"/>
              <a:t>6/25/2026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CD6C-AAAD-41A0-984D-20CD9AE4A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41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7B25-2E61-4DB5-94E4-70AF572AC5AC}" type="datetimeFigureOut">
              <a:rPr lang="en-US" smtClean="0"/>
              <a:t>6/25/2026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CD6C-AAAD-41A0-984D-20CD9AE4A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6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7B25-2E61-4DB5-94E4-70AF572AC5AC}" type="datetimeFigureOut">
              <a:rPr lang="en-US" smtClean="0"/>
              <a:t>6/25/2026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CD6C-AAAD-41A0-984D-20CD9AE4A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717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7B25-2E61-4DB5-94E4-70AF572AC5AC}" type="datetimeFigureOut">
              <a:rPr lang="en-US" smtClean="0"/>
              <a:t>6/25/2026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CD6C-AAAD-41A0-984D-20CD9AE4A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8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7B25-2E61-4DB5-94E4-70AF572AC5AC}" type="datetimeFigureOut">
              <a:rPr lang="en-US" smtClean="0"/>
              <a:t>6/25/2026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CD6C-AAAD-41A0-984D-20CD9AE4A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07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7B25-2E61-4DB5-94E4-70AF572AC5AC}" type="datetimeFigureOut">
              <a:rPr lang="en-US" smtClean="0"/>
              <a:t>6/25/2026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CD6C-AAAD-41A0-984D-20CD9AE4A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7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7B25-2E61-4DB5-94E4-70AF572AC5AC}" type="datetimeFigureOut">
              <a:rPr lang="en-US" smtClean="0"/>
              <a:t>6/25/2026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CD6C-AAAD-41A0-984D-20CD9AE4A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B7B25-2E61-4DB5-94E4-70AF572AC5AC}" type="datetimeFigureOut">
              <a:rPr lang="en-US" smtClean="0"/>
              <a:t>6/25/2026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7CD6C-AAAD-41A0-984D-20CD9AE4A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3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0.png"/><Relationship Id="rId5" Type="http://schemas.openxmlformats.org/officeDocument/2006/relationships/image" Target="../media/image4.jp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1DE44B-A336-2278-3066-A43DDBBB4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usey Bank logo">
            <a:extLst>
              <a:ext uri="{FF2B5EF4-FFF2-40B4-BE49-F238E27FC236}">
                <a16:creationId xmlns:a16="http://schemas.microsoft.com/office/drawing/2014/main" id="{7BBA3C18-8B88-C936-3F5B-9EDD8B9011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2" descr="Classic Aire Care">
            <a:extLst>
              <a:ext uri="{FF2B5EF4-FFF2-40B4-BE49-F238E27FC236}">
                <a16:creationId xmlns:a16="http://schemas.microsoft.com/office/drawing/2014/main" id="{CE9CB8C8-99CF-399B-E38E-B98D057E3C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8" descr="Pointing Penguin, Point, Arctic, Excited PNG Transparent Image and Clipart  for Free Download">
            <a:extLst>
              <a:ext uri="{FF2B5EF4-FFF2-40B4-BE49-F238E27FC236}">
                <a16:creationId xmlns:a16="http://schemas.microsoft.com/office/drawing/2014/main" id="{001FD001-CC93-F9E8-3408-FBA8FCDC90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4" descr="St. Louis City Auto Repair - Dobbs Tire &amp; Auto Centers">
            <a:extLst>
              <a:ext uri="{FF2B5EF4-FFF2-40B4-BE49-F238E27FC236}">
                <a16:creationId xmlns:a16="http://schemas.microsoft.com/office/drawing/2014/main" id="{2A8E7802-2BDC-1F5C-EDB3-28AF5A15A1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11668D8-5440-2537-83F8-0A690E66CA65}"/>
              </a:ext>
            </a:extLst>
          </p:cNvPr>
          <p:cNvGrpSpPr/>
          <p:nvPr/>
        </p:nvGrpSpPr>
        <p:grpSpPr>
          <a:xfrm>
            <a:off x="6276279" y="6228871"/>
            <a:ext cx="5549199" cy="692858"/>
            <a:chOff x="6276279" y="6228871"/>
            <a:chExt cx="5549199" cy="6928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3EDCC1D-826A-B259-D2F2-92C5B739C29A}"/>
                </a:ext>
              </a:extLst>
            </p:cNvPr>
            <p:cNvGrpSpPr/>
            <p:nvPr/>
          </p:nvGrpSpPr>
          <p:grpSpPr>
            <a:xfrm>
              <a:off x="7032381" y="6228871"/>
              <a:ext cx="4793097" cy="692858"/>
              <a:chOff x="7032381" y="6228871"/>
              <a:chExt cx="4793097" cy="69285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E7861C2-C254-B1B1-C3C7-6CC50E9BF73C}"/>
                  </a:ext>
                </a:extLst>
              </p:cNvPr>
              <p:cNvGrpSpPr/>
              <p:nvPr/>
            </p:nvGrpSpPr>
            <p:grpSpPr>
              <a:xfrm>
                <a:off x="7032381" y="6228871"/>
                <a:ext cx="4793097" cy="692858"/>
                <a:chOff x="7032381" y="6228871"/>
                <a:chExt cx="4793097" cy="69285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9DD9803-EF81-14F2-BA9B-1A24E69E888E}"/>
                    </a:ext>
                  </a:extLst>
                </p:cNvPr>
                <p:cNvGrpSpPr/>
                <p:nvPr/>
              </p:nvGrpSpPr>
              <p:grpSpPr>
                <a:xfrm>
                  <a:off x="7032381" y="6228871"/>
                  <a:ext cx="3693958" cy="692858"/>
                  <a:chOff x="3682888" y="2668587"/>
                  <a:chExt cx="5951281" cy="1170636"/>
                </a:xfrm>
              </p:grpSpPr>
              <p:pic>
                <p:nvPicPr>
                  <p:cNvPr id="16" name="Picture 15">
                    <a:extLst>
                      <a:ext uri="{FF2B5EF4-FFF2-40B4-BE49-F238E27FC236}">
                        <a16:creationId xmlns:a16="http://schemas.microsoft.com/office/drawing/2014/main" id="{C29998B8-DF2B-AB64-4E11-5D0D47E1A88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6393162" y="3171415"/>
                    <a:ext cx="1962150" cy="428625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C2FC3E42-D817-C514-F810-F89AB99B9FD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355312" y="2932232"/>
                    <a:ext cx="1278857" cy="906991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4" descr="1065 The Arch">
                    <a:extLst>
                      <a:ext uri="{FF2B5EF4-FFF2-40B4-BE49-F238E27FC236}">
                        <a16:creationId xmlns:a16="http://schemas.microsoft.com/office/drawing/2014/main" id="{5FB17337-0684-39E6-3830-ABB13BBE1C9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82888" y="2668587"/>
                    <a:ext cx="1034270" cy="1005655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98882F3F-D993-32F0-6173-CA8B12FEA9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682" t="29856" r="19452" b="30340"/>
                <a:stretch/>
              </p:blipFill>
              <p:spPr>
                <a:xfrm>
                  <a:off x="10726340" y="6495361"/>
                  <a:ext cx="1099138" cy="315920"/>
                </a:xfrm>
                <a:prstGeom prst="rect">
                  <a:avLst/>
                </a:prstGeom>
              </p:spPr>
            </p:pic>
          </p:grpSp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D01D335C-D7BD-D904-902D-63D74A4F2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37444" y="6526477"/>
                <a:ext cx="914113" cy="258479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F838956-4B28-603F-2232-87CC3A0FA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6279" y="6384913"/>
              <a:ext cx="693010" cy="439170"/>
            </a:xfrm>
            <a:prstGeom prst="rect">
              <a:avLst/>
            </a:prstGeom>
          </p:spPr>
        </p:pic>
      </p:grpSp>
      <p:sp>
        <p:nvSpPr>
          <p:cNvPr id="9" name="AutoShape 2">
            <a:extLst>
              <a:ext uri="{FF2B5EF4-FFF2-40B4-BE49-F238E27FC236}">
                <a16:creationId xmlns:a16="http://schemas.microsoft.com/office/drawing/2014/main" id="{CC8DF560-6090-6396-34D3-5006B47538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B111917-3A57-BC41-EE97-9514AB044D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691" y="6288734"/>
            <a:ext cx="1529110" cy="5167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3BD266C-3F69-D092-A8F1-FB847CF339CA}"/>
              </a:ext>
            </a:extLst>
          </p:cNvPr>
          <p:cNvSpPr txBox="1"/>
          <p:nvPr/>
        </p:nvSpPr>
        <p:spPr>
          <a:xfrm>
            <a:off x="1891891" y="6287612"/>
            <a:ext cx="46296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i="1" dirty="0">
                <a:solidFill>
                  <a:schemeClr val="bg2">
                    <a:lumMod val="50000"/>
                  </a:schemeClr>
                </a:solidFill>
              </a:rPr>
              <a:t>P45+ AND: [((Household income (HHLD): $150,000 - $249,999 OR Household income (HHLD): $250,000 or more OR Acxiom NetWorth Gold (HHLD): Less than or equal to $0 OR Acxiom NetWorth Gold (HHLD): $1,000,000 - $1,999,999 OR Acxiom NetWorth Gold (HHLD): $2,000,000 +) AND (Lifestyle characteristics: Caregiver of aging parent or relative OR Lifestyle changes household plans to do next 12 mths (HHLD): Shop for out-of-home nursing,assisted living,retire facility))]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47AE540-EC59-8D8A-B3BA-5AF61B59BB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47941"/>
            <a:ext cx="12192000" cy="616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78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2CB08F-B8C8-5D1A-8C11-EA7607843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usey Bank logo">
            <a:extLst>
              <a:ext uri="{FF2B5EF4-FFF2-40B4-BE49-F238E27FC236}">
                <a16:creationId xmlns:a16="http://schemas.microsoft.com/office/drawing/2014/main" id="{5A9F42CF-96E4-FC34-7159-02B066C743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2" descr="Classic Aire Care">
            <a:extLst>
              <a:ext uri="{FF2B5EF4-FFF2-40B4-BE49-F238E27FC236}">
                <a16:creationId xmlns:a16="http://schemas.microsoft.com/office/drawing/2014/main" id="{DBE4045F-F318-536B-235F-66FFBEBB21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8" descr="Pointing Penguin, Point, Arctic, Excited PNG Transparent Image and Clipart  for Free Download">
            <a:extLst>
              <a:ext uri="{FF2B5EF4-FFF2-40B4-BE49-F238E27FC236}">
                <a16:creationId xmlns:a16="http://schemas.microsoft.com/office/drawing/2014/main" id="{E6E7A56C-D93F-9E96-82FD-3F2C3EB9F8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4" descr="St. Louis City Auto Repair - Dobbs Tire &amp; Auto Centers">
            <a:extLst>
              <a:ext uri="{FF2B5EF4-FFF2-40B4-BE49-F238E27FC236}">
                <a16:creationId xmlns:a16="http://schemas.microsoft.com/office/drawing/2014/main" id="{69F2DD9A-FE42-9BD8-E1BB-F1F08D4561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6318CEF-9371-70F4-20C6-A227C5470D8D}"/>
              </a:ext>
            </a:extLst>
          </p:cNvPr>
          <p:cNvGrpSpPr/>
          <p:nvPr/>
        </p:nvGrpSpPr>
        <p:grpSpPr>
          <a:xfrm>
            <a:off x="6276279" y="6228871"/>
            <a:ext cx="5549199" cy="692858"/>
            <a:chOff x="6276279" y="6228871"/>
            <a:chExt cx="5549199" cy="6928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38EC5BA-0E78-6127-38E2-F96D5CA698F9}"/>
                </a:ext>
              </a:extLst>
            </p:cNvPr>
            <p:cNvGrpSpPr/>
            <p:nvPr/>
          </p:nvGrpSpPr>
          <p:grpSpPr>
            <a:xfrm>
              <a:off x="7032381" y="6228871"/>
              <a:ext cx="4793097" cy="692858"/>
              <a:chOff x="7032381" y="6228871"/>
              <a:chExt cx="4793097" cy="69285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EA164687-2F09-E029-47DC-B1FF13E81695}"/>
                  </a:ext>
                </a:extLst>
              </p:cNvPr>
              <p:cNvGrpSpPr/>
              <p:nvPr/>
            </p:nvGrpSpPr>
            <p:grpSpPr>
              <a:xfrm>
                <a:off x="7032381" y="6228871"/>
                <a:ext cx="4793097" cy="692858"/>
                <a:chOff x="7032381" y="6228871"/>
                <a:chExt cx="4793097" cy="69285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4EC38634-D9A2-90BB-F797-270DA8362E4C}"/>
                    </a:ext>
                  </a:extLst>
                </p:cNvPr>
                <p:cNvGrpSpPr/>
                <p:nvPr/>
              </p:nvGrpSpPr>
              <p:grpSpPr>
                <a:xfrm>
                  <a:off x="7032381" y="6228871"/>
                  <a:ext cx="3693958" cy="692858"/>
                  <a:chOff x="3682888" y="2668587"/>
                  <a:chExt cx="5951281" cy="1170636"/>
                </a:xfrm>
              </p:grpSpPr>
              <p:pic>
                <p:nvPicPr>
                  <p:cNvPr id="16" name="Picture 15">
                    <a:extLst>
                      <a:ext uri="{FF2B5EF4-FFF2-40B4-BE49-F238E27FC236}">
                        <a16:creationId xmlns:a16="http://schemas.microsoft.com/office/drawing/2014/main" id="{EF1098F8-CD14-5B13-0F24-FBD8CA48DEF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6393162" y="3171415"/>
                    <a:ext cx="1962150" cy="428625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B0A46A31-4507-1102-27C8-6707E068AF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355312" y="2932232"/>
                    <a:ext cx="1278857" cy="906991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4" descr="1065 The Arch">
                    <a:extLst>
                      <a:ext uri="{FF2B5EF4-FFF2-40B4-BE49-F238E27FC236}">
                        <a16:creationId xmlns:a16="http://schemas.microsoft.com/office/drawing/2014/main" id="{E1D3C0B5-A7FD-0B27-1C97-2535CBC5E84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82888" y="2668587"/>
                    <a:ext cx="1034270" cy="1005655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1040F145-5325-44C5-2D8E-9C32CD31FF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682" t="29856" r="19452" b="30340"/>
                <a:stretch/>
              </p:blipFill>
              <p:spPr>
                <a:xfrm>
                  <a:off x="10726340" y="6495361"/>
                  <a:ext cx="1099138" cy="315920"/>
                </a:xfrm>
                <a:prstGeom prst="rect">
                  <a:avLst/>
                </a:prstGeom>
              </p:spPr>
            </p:pic>
          </p:grpSp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CAEE95FB-CB6F-2F97-3B51-88ABB0B8B1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37444" y="6526477"/>
                <a:ext cx="914113" cy="258479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6A68864-1F01-777F-21EE-98C09DB44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6279" y="6384913"/>
              <a:ext cx="693010" cy="439170"/>
            </a:xfrm>
            <a:prstGeom prst="rect">
              <a:avLst/>
            </a:prstGeom>
          </p:spPr>
        </p:pic>
      </p:grpSp>
      <p:sp>
        <p:nvSpPr>
          <p:cNvPr id="9" name="AutoShape 2">
            <a:extLst>
              <a:ext uri="{FF2B5EF4-FFF2-40B4-BE49-F238E27FC236}">
                <a16:creationId xmlns:a16="http://schemas.microsoft.com/office/drawing/2014/main" id="{171E3E8E-AEC5-C0D4-7307-7EDA8FDCB2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530D53C-AD2F-6663-7217-35B3E30C93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691" y="6288734"/>
            <a:ext cx="1529110" cy="5167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F17807B-2E14-01D0-9EC4-78AC143DEE6F}"/>
              </a:ext>
            </a:extLst>
          </p:cNvPr>
          <p:cNvSpPr txBox="1"/>
          <p:nvPr/>
        </p:nvSpPr>
        <p:spPr>
          <a:xfrm>
            <a:off x="1891891" y="6287612"/>
            <a:ext cx="46296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i="1" dirty="0">
                <a:solidFill>
                  <a:schemeClr val="bg2">
                    <a:lumMod val="50000"/>
                  </a:schemeClr>
                </a:solidFill>
              </a:rPr>
              <a:t>P45+ AND: [((Household income (HHLD): $150,000 - $249,999 OR Household income (HHLD): $250,000 or more OR Acxiom NetWorth Gold (HHLD): Less than or equal to $0 OR Acxiom NetWorth Gold (HHLD): $1,000,000 - $1,999,999 OR Acxiom NetWorth Gold (HHLD): $2,000,000 +) AND (Lifestyle characteristics: Caregiver of aging parent or relative OR Lifestyle changes household plans to do next 12 mths (HHLD): Shop for out-of-home nursing,assisted living,retire facility))]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D51826-212A-80BF-398D-56FB8FE56B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0385" y="73044"/>
            <a:ext cx="12192000" cy="64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13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BD7DF6-26BC-697B-A0FF-AB4B0E76E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usey Bank logo">
            <a:extLst>
              <a:ext uri="{FF2B5EF4-FFF2-40B4-BE49-F238E27FC236}">
                <a16:creationId xmlns:a16="http://schemas.microsoft.com/office/drawing/2014/main" id="{2A254412-0896-D394-DFDB-B345BFD17A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2" descr="Classic Aire Care">
            <a:extLst>
              <a:ext uri="{FF2B5EF4-FFF2-40B4-BE49-F238E27FC236}">
                <a16:creationId xmlns:a16="http://schemas.microsoft.com/office/drawing/2014/main" id="{6DA391F3-D1B4-FF88-C8F0-14B3081D9D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8" descr="Pointing Penguin, Point, Arctic, Excited PNG Transparent Image and Clipart  for Free Download">
            <a:extLst>
              <a:ext uri="{FF2B5EF4-FFF2-40B4-BE49-F238E27FC236}">
                <a16:creationId xmlns:a16="http://schemas.microsoft.com/office/drawing/2014/main" id="{582B9B42-0BA3-639A-8836-1C0C7BD66B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4" descr="St. Louis City Auto Repair - Dobbs Tire &amp; Auto Centers">
            <a:extLst>
              <a:ext uri="{FF2B5EF4-FFF2-40B4-BE49-F238E27FC236}">
                <a16:creationId xmlns:a16="http://schemas.microsoft.com/office/drawing/2014/main" id="{151A7AA5-B1CD-EFF8-6063-F516C6A4D3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B1C0873-723E-7D29-BA3C-AA4A97CC4865}"/>
              </a:ext>
            </a:extLst>
          </p:cNvPr>
          <p:cNvGrpSpPr/>
          <p:nvPr/>
        </p:nvGrpSpPr>
        <p:grpSpPr>
          <a:xfrm>
            <a:off x="6276279" y="6228871"/>
            <a:ext cx="5549199" cy="692858"/>
            <a:chOff x="6276279" y="6228871"/>
            <a:chExt cx="5549199" cy="6928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E49B5DE-F5A4-95B7-28AB-99D304B01F03}"/>
                </a:ext>
              </a:extLst>
            </p:cNvPr>
            <p:cNvGrpSpPr/>
            <p:nvPr/>
          </p:nvGrpSpPr>
          <p:grpSpPr>
            <a:xfrm>
              <a:off x="7032381" y="6228871"/>
              <a:ext cx="4793097" cy="692858"/>
              <a:chOff x="7032381" y="6228871"/>
              <a:chExt cx="4793097" cy="69285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5089CF9-88A8-07BF-653F-38C2D2D5BF1D}"/>
                  </a:ext>
                </a:extLst>
              </p:cNvPr>
              <p:cNvGrpSpPr/>
              <p:nvPr/>
            </p:nvGrpSpPr>
            <p:grpSpPr>
              <a:xfrm>
                <a:off x="7032381" y="6228871"/>
                <a:ext cx="4793097" cy="692858"/>
                <a:chOff x="7032381" y="6228871"/>
                <a:chExt cx="4793097" cy="69285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46897C6C-1D8D-BC9D-EC01-4C0D20747C0B}"/>
                    </a:ext>
                  </a:extLst>
                </p:cNvPr>
                <p:cNvGrpSpPr/>
                <p:nvPr/>
              </p:nvGrpSpPr>
              <p:grpSpPr>
                <a:xfrm>
                  <a:off x="7032381" y="6228871"/>
                  <a:ext cx="3693958" cy="692858"/>
                  <a:chOff x="3682888" y="2668587"/>
                  <a:chExt cx="5951281" cy="1170636"/>
                </a:xfrm>
              </p:grpSpPr>
              <p:pic>
                <p:nvPicPr>
                  <p:cNvPr id="16" name="Picture 15">
                    <a:extLst>
                      <a:ext uri="{FF2B5EF4-FFF2-40B4-BE49-F238E27FC236}">
                        <a16:creationId xmlns:a16="http://schemas.microsoft.com/office/drawing/2014/main" id="{7A8DA577-3385-F972-8378-BB4EB60D23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6393162" y="3171415"/>
                    <a:ext cx="1962150" cy="428625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91425855-CD9F-B4D4-62DE-24127FF6F7F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355312" y="2932232"/>
                    <a:ext cx="1278857" cy="906991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4" descr="1065 The Arch">
                    <a:extLst>
                      <a:ext uri="{FF2B5EF4-FFF2-40B4-BE49-F238E27FC236}">
                        <a16:creationId xmlns:a16="http://schemas.microsoft.com/office/drawing/2014/main" id="{A251FAF6-08BF-4BD4-5CE8-E36EBF640BB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82888" y="2668587"/>
                    <a:ext cx="1034270" cy="1005655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71763E1A-91FD-5BE8-3437-F2B2880E9A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682" t="29856" r="19452" b="30340"/>
                <a:stretch/>
              </p:blipFill>
              <p:spPr>
                <a:xfrm>
                  <a:off x="10726340" y="6495361"/>
                  <a:ext cx="1099138" cy="315920"/>
                </a:xfrm>
                <a:prstGeom prst="rect">
                  <a:avLst/>
                </a:prstGeom>
              </p:spPr>
            </p:pic>
          </p:grpSp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02C2FFF9-3826-1085-5F52-C008E659E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37444" y="6526477"/>
                <a:ext cx="914113" cy="258479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D441A19-FE1E-77DE-284A-5BB96D405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6279" y="6384913"/>
              <a:ext cx="693010" cy="439170"/>
            </a:xfrm>
            <a:prstGeom prst="rect">
              <a:avLst/>
            </a:prstGeom>
          </p:spPr>
        </p:pic>
      </p:grpSp>
      <p:sp>
        <p:nvSpPr>
          <p:cNvPr id="9" name="AutoShape 2">
            <a:extLst>
              <a:ext uri="{FF2B5EF4-FFF2-40B4-BE49-F238E27FC236}">
                <a16:creationId xmlns:a16="http://schemas.microsoft.com/office/drawing/2014/main" id="{8DF7A6E0-8A5B-7EA8-30CD-0152A8B855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7FCC558-DA30-C51A-AE78-7DE2D1AE97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691" y="6288734"/>
            <a:ext cx="1529110" cy="5167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3BBD0B-983D-20F7-3991-33921DC551A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3313" b="19715"/>
          <a:stretch>
            <a:fillRect/>
          </a:stretch>
        </p:blipFill>
        <p:spPr>
          <a:xfrm>
            <a:off x="0" y="0"/>
            <a:ext cx="4367842" cy="15333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7DE2CD3-7E85-34A4-6DA2-CB7A775A8C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575" y="4583233"/>
            <a:ext cx="4045489" cy="15170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27B7B9A-701D-CF53-8F63-7BD151B6CA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3600" y="46719"/>
            <a:ext cx="6214696" cy="614090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A9B2369-448C-3CC3-669A-710C4A8D5D10}"/>
              </a:ext>
            </a:extLst>
          </p:cNvPr>
          <p:cNvSpPr txBox="1"/>
          <p:nvPr/>
        </p:nvSpPr>
        <p:spPr>
          <a:xfrm>
            <a:off x="338504" y="1993787"/>
            <a:ext cx="501445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More than HALF</a:t>
            </a:r>
            <a:r>
              <a:rPr lang="en-US" sz="2000" dirty="0"/>
              <a:t> (54.1% or </a:t>
            </a:r>
            <a:r>
              <a:rPr lang="en-US" sz="2000" b="1" dirty="0"/>
              <a:t>30,000</a:t>
            </a:r>
            <a:r>
              <a:rPr lang="en-US" sz="2000" dirty="0"/>
              <a:t>) of</a:t>
            </a:r>
          </a:p>
          <a:p>
            <a:r>
              <a:rPr lang="en-US" sz="2000" dirty="0"/>
              <a:t>St. Louis Metro Area </a:t>
            </a:r>
            <a:r>
              <a:rPr lang="en-US" sz="2000" b="1" dirty="0"/>
              <a:t>Age 45+ Adults </a:t>
            </a:r>
            <a:r>
              <a:rPr lang="en-US" sz="2000" dirty="0"/>
              <a:t>with a</a:t>
            </a:r>
          </a:p>
          <a:p>
            <a:r>
              <a:rPr lang="en-US" sz="2000" b="1" dirty="0"/>
              <a:t>$150K+HHI</a:t>
            </a:r>
            <a:r>
              <a:rPr lang="en-US" sz="2000" dirty="0"/>
              <a:t> and/or a </a:t>
            </a:r>
            <a:r>
              <a:rPr lang="en-US" sz="2000" b="1" dirty="0"/>
              <a:t>$1Million+HH Net Worth</a:t>
            </a:r>
          </a:p>
          <a:p>
            <a:r>
              <a:rPr lang="en-US" sz="2000" b="1" i="1" u="sng" dirty="0"/>
              <a:t>Who are CAREGIVERS of Aging Parents or</a:t>
            </a:r>
          </a:p>
          <a:p>
            <a:r>
              <a:rPr lang="en-US" sz="2000" b="1" i="1" u="sng" dirty="0"/>
              <a:t>Loved Ones</a:t>
            </a:r>
            <a:r>
              <a:rPr lang="en-US" sz="2000" dirty="0"/>
              <a:t> </a:t>
            </a:r>
            <a:r>
              <a:rPr lang="en-US" sz="2000" i="1" dirty="0"/>
              <a:t>and/or </a:t>
            </a:r>
            <a:r>
              <a:rPr lang="en-US" sz="2000" b="1" i="1" u="sng" dirty="0"/>
              <a:t>are Shopping for an</a:t>
            </a:r>
          </a:p>
          <a:p>
            <a:r>
              <a:rPr lang="en-US" sz="2000" b="1" i="1" u="sng" dirty="0"/>
              <a:t>ASSISTED LIVING FACILITY</a:t>
            </a:r>
            <a:r>
              <a:rPr lang="en-US" sz="2000" b="1" i="1" dirty="0"/>
              <a:t> </a:t>
            </a:r>
            <a:r>
              <a:rPr lang="en-US" sz="2000" dirty="0"/>
              <a:t>Listen to </a:t>
            </a:r>
          </a:p>
          <a:p>
            <a:r>
              <a:rPr lang="en-US" sz="2000" b="1" dirty="0"/>
              <a:t>HUBBARD RADIO </a:t>
            </a:r>
            <a:r>
              <a:rPr lang="en-US" sz="2000" dirty="0"/>
              <a:t>every week.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10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13923A-D53B-1AB9-EB6A-AA9D21EA2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usey Bank logo">
            <a:extLst>
              <a:ext uri="{FF2B5EF4-FFF2-40B4-BE49-F238E27FC236}">
                <a16:creationId xmlns:a16="http://schemas.microsoft.com/office/drawing/2014/main" id="{2F8CFB03-39EB-8E87-C911-188FB9BCFF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2" descr="Classic Aire Care">
            <a:extLst>
              <a:ext uri="{FF2B5EF4-FFF2-40B4-BE49-F238E27FC236}">
                <a16:creationId xmlns:a16="http://schemas.microsoft.com/office/drawing/2014/main" id="{27A0B711-D6F0-7208-F1A8-A609685860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8" descr="Pointing Penguin, Point, Arctic, Excited PNG Transparent Image and Clipart  for Free Download">
            <a:extLst>
              <a:ext uri="{FF2B5EF4-FFF2-40B4-BE49-F238E27FC236}">
                <a16:creationId xmlns:a16="http://schemas.microsoft.com/office/drawing/2014/main" id="{8E9A8814-16F6-D637-3404-DBF288A20E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4" descr="St. Louis City Auto Repair - Dobbs Tire &amp; Auto Centers">
            <a:extLst>
              <a:ext uri="{FF2B5EF4-FFF2-40B4-BE49-F238E27FC236}">
                <a16:creationId xmlns:a16="http://schemas.microsoft.com/office/drawing/2014/main" id="{C6F8039E-A586-57B1-4D38-1B0B68DAD2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EFEF73-751F-4981-2DAB-C59A0612E03E}"/>
              </a:ext>
            </a:extLst>
          </p:cNvPr>
          <p:cNvGrpSpPr/>
          <p:nvPr/>
        </p:nvGrpSpPr>
        <p:grpSpPr>
          <a:xfrm>
            <a:off x="6276279" y="6228871"/>
            <a:ext cx="5549199" cy="692858"/>
            <a:chOff x="6276279" y="6228871"/>
            <a:chExt cx="5549199" cy="6928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B52B209-0D3A-30B8-B99E-695E22D820DE}"/>
                </a:ext>
              </a:extLst>
            </p:cNvPr>
            <p:cNvGrpSpPr/>
            <p:nvPr/>
          </p:nvGrpSpPr>
          <p:grpSpPr>
            <a:xfrm>
              <a:off x="7032381" y="6228871"/>
              <a:ext cx="4793097" cy="692858"/>
              <a:chOff x="7032381" y="6228871"/>
              <a:chExt cx="4793097" cy="69285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117F914-4135-DE4A-A59D-02F588262960}"/>
                  </a:ext>
                </a:extLst>
              </p:cNvPr>
              <p:cNvGrpSpPr/>
              <p:nvPr/>
            </p:nvGrpSpPr>
            <p:grpSpPr>
              <a:xfrm>
                <a:off x="7032381" y="6228871"/>
                <a:ext cx="4793097" cy="692858"/>
                <a:chOff x="7032381" y="6228871"/>
                <a:chExt cx="4793097" cy="69285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A65C6BE6-E3F9-A4D9-D8B1-CACEEA6F2608}"/>
                    </a:ext>
                  </a:extLst>
                </p:cNvPr>
                <p:cNvGrpSpPr/>
                <p:nvPr/>
              </p:nvGrpSpPr>
              <p:grpSpPr>
                <a:xfrm>
                  <a:off x="7032381" y="6228871"/>
                  <a:ext cx="3693958" cy="692858"/>
                  <a:chOff x="3682888" y="2668587"/>
                  <a:chExt cx="5951281" cy="1170636"/>
                </a:xfrm>
              </p:grpSpPr>
              <p:pic>
                <p:nvPicPr>
                  <p:cNvPr id="16" name="Picture 15">
                    <a:extLst>
                      <a:ext uri="{FF2B5EF4-FFF2-40B4-BE49-F238E27FC236}">
                        <a16:creationId xmlns:a16="http://schemas.microsoft.com/office/drawing/2014/main" id="{19F72E1E-8E03-15A3-915E-C9B357CE773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6393162" y="3171415"/>
                    <a:ext cx="1962150" cy="428625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AC48AAD6-3849-BC31-FCEF-1839407037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355312" y="2932232"/>
                    <a:ext cx="1278857" cy="906991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4" descr="1065 The Arch">
                    <a:extLst>
                      <a:ext uri="{FF2B5EF4-FFF2-40B4-BE49-F238E27FC236}">
                        <a16:creationId xmlns:a16="http://schemas.microsoft.com/office/drawing/2014/main" id="{DF2C97B4-51A2-A9E0-FB3C-228BCFF100A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82888" y="2668587"/>
                    <a:ext cx="1034270" cy="1005655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38DBC562-4A15-BA42-F179-94EAF8C2A8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682" t="29856" r="19452" b="30340"/>
                <a:stretch/>
              </p:blipFill>
              <p:spPr>
                <a:xfrm>
                  <a:off x="10726340" y="6495361"/>
                  <a:ext cx="1099138" cy="315920"/>
                </a:xfrm>
                <a:prstGeom prst="rect">
                  <a:avLst/>
                </a:prstGeom>
              </p:spPr>
            </p:pic>
          </p:grpSp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D0014DC7-9DF6-C29B-61B3-CB65F26855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37444" y="6526477"/>
                <a:ext cx="914113" cy="258479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2D3B59E-D6AD-590D-FA76-48BD2C15B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6279" y="6384913"/>
              <a:ext cx="693010" cy="439170"/>
            </a:xfrm>
            <a:prstGeom prst="rect">
              <a:avLst/>
            </a:prstGeom>
          </p:spPr>
        </p:pic>
      </p:grpSp>
      <p:sp>
        <p:nvSpPr>
          <p:cNvPr id="9" name="AutoShape 2">
            <a:extLst>
              <a:ext uri="{FF2B5EF4-FFF2-40B4-BE49-F238E27FC236}">
                <a16:creationId xmlns:a16="http://schemas.microsoft.com/office/drawing/2014/main" id="{616E7475-84D1-487A-3CE5-9C541F11C7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359D5D2-36F2-3AB5-3653-1580F3BA88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691" y="6288734"/>
            <a:ext cx="1529110" cy="5167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7FE7999-7588-DA06-EA69-F8BB020C9067}"/>
              </a:ext>
            </a:extLst>
          </p:cNvPr>
          <p:cNvSpPr txBox="1"/>
          <p:nvPr/>
        </p:nvSpPr>
        <p:spPr>
          <a:xfrm>
            <a:off x="1891891" y="6287612"/>
            <a:ext cx="46296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i="1" dirty="0">
                <a:solidFill>
                  <a:schemeClr val="bg2">
                    <a:lumMod val="50000"/>
                  </a:schemeClr>
                </a:solidFill>
              </a:rPr>
              <a:t>P45+ AND: [((Household income (HHLD): $150,000 - $249,999 OR Household income (HHLD): $250,000 or more OR Acxiom NetWorth Gold (HHLD): Less than or equal to $0 OR Acxiom NetWorth Gold (HHLD): $1,000,000 - $1,999,999 OR Acxiom NetWorth Gold (HHLD): $2,000,000 +) AND (Lifestyle characteristics: Caregiver of aging parent or relative OR Lifestyle changes household plans to do next 12 mths (HHLD): Shop for out-of-home nursing,assisted living,retire facility))]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B5D8210-C1F1-51AD-7ED0-5684D2CE27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12255"/>
            <a:ext cx="12192000" cy="621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72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4C1965-5051-7982-D9DD-2BDB0E3CF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usey Bank logo">
            <a:extLst>
              <a:ext uri="{FF2B5EF4-FFF2-40B4-BE49-F238E27FC236}">
                <a16:creationId xmlns:a16="http://schemas.microsoft.com/office/drawing/2014/main" id="{9A83654D-4530-1E6E-2648-5AD8C205E5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2" descr="Classic Aire Care">
            <a:extLst>
              <a:ext uri="{FF2B5EF4-FFF2-40B4-BE49-F238E27FC236}">
                <a16:creationId xmlns:a16="http://schemas.microsoft.com/office/drawing/2014/main" id="{39AB23E7-2214-2B19-F658-820600E401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8" descr="Pointing Penguin, Point, Arctic, Excited PNG Transparent Image and Clipart  for Free Download">
            <a:extLst>
              <a:ext uri="{FF2B5EF4-FFF2-40B4-BE49-F238E27FC236}">
                <a16:creationId xmlns:a16="http://schemas.microsoft.com/office/drawing/2014/main" id="{09FCFAF6-3B6A-63AD-F356-F25E8789DD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4" descr="St. Louis City Auto Repair - Dobbs Tire &amp; Auto Centers">
            <a:extLst>
              <a:ext uri="{FF2B5EF4-FFF2-40B4-BE49-F238E27FC236}">
                <a16:creationId xmlns:a16="http://schemas.microsoft.com/office/drawing/2014/main" id="{DBCCDD44-411B-A5BD-3D5D-FB1FD3B1F8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CC18EB-E167-F0E0-42A6-06BB62A8FE0C}"/>
              </a:ext>
            </a:extLst>
          </p:cNvPr>
          <p:cNvGrpSpPr/>
          <p:nvPr/>
        </p:nvGrpSpPr>
        <p:grpSpPr>
          <a:xfrm>
            <a:off x="6276279" y="6228871"/>
            <a:ext cx="5549199" cy="692858"/>
            <a:chOff x="6276279" y="6228871"/>
            <a:chExt cx="5549199" cy="6928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8DB0A6E-4671-6A22-5CB0-059B87ECE497}"/>
                </a:ext>
              </a:extLst>
            </p:cNvPr>
            <p:cNvGrpSpPr/>
            <p:nvPr/>
          </p:nvGrpSpPr>
          <p:grpSpPr>
            <a:xfrm>
              <a:off x="7032381" y="6228871"/>
              <a:ext cx="4793097" cy="692858"/>
              <a:chOff x="7032381" y="6228871"/>
              <a:chExt cx="4793097" cy="69285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D74EAF3-36D1-A502-2230-D0C0095074CA}"/>
                  </a:ext>
                </a:extLst>
              </p:cNvPr>
              <p:cNvGrpSpPr/>
              <p:nvPr/>
            </p:nvGrpSpPr>
            <p:grpSpPr>
              <a:xfrm>
                <a:off x="7032381" y="6228871"/>
                <a:ext cx="4793097" cy="692858"/>
                <a:chOff x="7032381" y="6228871"/>
                <a:chExt cx="4793097" cy="69285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62D16105-70B1-4158-0DC6-7C6B0A7CFE55}"/>
                    </a:ext>
                  </a:extLst>
                </p:cNvPr>
                <p:cNvGrpSpPr/>
                <p:nvPr/>
              </p:nvGrpSpPr>
              <p:grpSpPr>
                <a:xfrm>
                  <a:off x="7032381" y="6228871"/>
                  <a:ext cx="3693958" cy="692858"/>
                  <a:chOff x="3682888" y="2668587"/>
                  <a:chExt cx="5951281" cy="1170636"/>
                </a:xfrm>
              </p:grpSpPr>
              <p:pic>
                <p:nvPicPr>
                  <p:cNvPr id="16" name="Picture 15">
                    <a:extLst>
                      <a:ext uri="{FF2B5EF4-FFF2-40B4-BE49-F238E27FC236}">
                        <a16:creationId xmlns:a16="http://schemas.microsoft.com/office/drawing/2014/main" id="{A4007B09-8642-DE73-C5FC-8B695445D0D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6393162" y="3171415"/>
                    <a:ext cx="1962150" cy="428625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DD3D04F0-567F-41F5-77AE-BD559D87EE6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355312" y="2932232"/>
                    <a:ext cx="1278857" cy="906991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4" descr="1065 The Arch">
                    <a:extLst>
                      <a:ext uri="{FF2B5EF4-FFF2-40B4-BE49-F238E27FC236}">
                        <a16:creationId xmlns:a16="http://schemas.microsoft.com/office/drawing/2014/main" id="{0EC005AD-D50C-5C6C-625A-50D71456770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82888" y="2668587"/>
                    <a:ext cx="1034270" cy="1005655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C5391F2F-A9C5-6E6D-72E0-CFD0CFD3AD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682" t="29856" r="19452" b="30340"/>
                <a:stretch/>
              </p:blipFill>
              <p:spPr>
                <a:xfrm>
                  <a:off x="10726340" y="6495361"/>
                  <a:ext cx="1099138" cy="315920"/>
                </a:xfrm>
                <a:prstGeom prst="rect">
                  <a:avLst/>
                </a:prstGeom>
              </p:spPr>
            </p:pic>
          </p:grpSp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92604B6E-DA6A-6666-689E-36476169B9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37444" y="6526477"/>
                <a:ext cx="914113" cy="258479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B193B2-79CD-1E4D-D46A-FEA139688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6279" y="6384913"/>
              <a:ext cx="693010" cy="439170"/>
            </a:xfrm>
            <a:prstGeom prst="rect">
              <a:avLst/>
            </a:prstGeom>
          </p:spPr>
        </p:pic>
      </p:grpSp>
      <p:sp>
        <p:nvSpPr>
          <p:cNvPr id="9" name="AutoShape 2">
            <a:extLst>
              <a:ext uri="{FF2B5EF4-FFF2-40B4-BE49-F238E27FC236}">
                <a16:creationId xmlns:a16="http://schemas.microsoft.com/office/drawing/2014/main" id="{DE492046-7DD9-E46D-C16F-F7044ED193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BF99F9D-2356-80CB-8C31-FFA94C4BBC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691" y="6288734"/>
            <a:ext cx="1529110" cy="5167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D7819E3-76FE-EDF4-15CC-793CC1BC0715}"/>
              </a:ext>
            </a:extLst>
          </p:cNvPr>
          <p:cNvSpPr txBox="1"/>
          <p:nvPr/>
        </p:nvSpPr>
        <p:spPr>
          <a:xfrm>
            <a:off x="1891891" y="6287612"/>
            <a:ext cx="46296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i="1" dirty="0">
                <a:solidFill>
                  <a:schemeClr val="bg2">
                    <a:lumMod val="50000"/>
                  </a:schemeClr>
                </a:solidFill>
              </a:rPr>
              <a:t>P45+ AND: [((Household income (HHLD): $150,000 - $249,999 OR Household income (HHLD): $250,000 or more OR Acxiom NetWorth Gold (HHLD): Less than or equal to $0 OR Acxiom NetWorth Gold (HHLD): $1,000,000 - $1,999,999 OR Acxiom NetWorth Gold (HHLD): $2,000,000 +) AND (Lifestyle characteristics: Caregiver of aging parent or relative OR Lifestyle changes household plans to do next 12 mths (HHLD): Shop for out-of-home nursing,assisted living,retire facility))]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FCD2F7F-C234-9A28-52CC-239860B93E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3263"/>
            <a:ext cx="12192000" cy="629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73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AD0888-9391-54A3-8036-A0F9DBA52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usey Bank logo">
            <a:extLst>
              <a:ext uri="{FF2B5EF4-FFF2-40B4-BE49-F238E27FC236}">
                <a16:creationId xmlns:a16="http://schemas.microsoft.com/office/drawing/2014/main" id="{70923DFC-2E1D-A959-2C27-850A71E9EB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2" descr="Classic Aire Care">
            <a:extLst>
              <a:ext uri="{FF2B5EF4-FFF2-40B4-BE49-F238E27FC236}">
                <a16:creationId xmlns:a16="http://schemas.microsoft.com/office/drawing/2014/main" id="{B1F671AC-265E-4CE5-BB7A-DA085183A8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8" descr="Pointing Penguin, Point, Arctic, Excited PNG Transparent Image and Clipart  for Free Download">
            <a:extLst>
              <a:ext uri="{FF2B5EF4-FFF2-40B4-BE49-F238E27FC236}">
                <a16:creationId xmlns:a16="http://schemas.microsoft.com/office/drawing/2014/main" id="{9F27C882-D017-AC8E-289C-006774632A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4" descr="St. Louis City Auto Repair - Dobbs Tire &amp; Auto Centers">
            <a:extLst>
              <a:ext uri="{FF2B5EF4-FFF2-40B4-BE49-F238E27FC236}">
                <a16:creationId xmlns:a16="http://schemas.microsoft.com/office/drawing/2014/main" id="{313A4C98-5134-0A47-1AF2-336C83D1C0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D0952AD-5141-4B1B-EF26-0288F4599110}"/>
              </a:ext>
            </a:extLst>
          </p:cNvPr>
          <p:cNvGrpSpPr/>
          <p:nvPr/>
        </p:nvGrpSpPr>
        <p:grpSpPr>
          <a:xfrm>
            <a:off x="6276279" y="6228871"/>
            <a:ext cx="5549199" cy="692858"/>
            <a:chOff x="6276279" y="6228871"/>
            <a:chExt cx="5549199" cy="6928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4258621-041E-7394-BEBC-D1647ED41CA6}"/>
                </a:ext>
              </a:extLst>
            </p:cNvPr>
            <p:cNvGrpSpPr/>
            <p:nvPr/>
          </p:nvGrpSpPr>
          <p:grpSpPr>
            <a:xfrm>
              <a:off x="7032381" y="6228871"/>
              <a:ext cx="4793097" cy="692858"/>
              <a:chOff x="7032381" y="6228871"/>
              <a:chExt cx="4793097" cy="69285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864781C-BF0F-402B-78C9-5B4863B7ADC4}"/>
                  </a:ext>
                </a:extLst>
              </p:cNvPr>
              <p:cNvGrpSpPr/>
              <p:nvPr/>
            </p:nvGrpSpPr>
            <p:grpSpPr>
              <a:xfrm>
                <a:off x="7032381" y="6228871"/>
                <a:ext cx="4793097" cy="692858"/>
                <a:chOff x="7032381" y="6228871"/>
                <a:chExt cx="4793097" cy="69285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7ED01AF3-9A54-4793-734A-FDA3BD35E4FB}"/>
                    </a:ext>
                  </a:extLst>
                </p:cNvPr>
                <p:cNvGrpSpPr/>
                <p:nvPr/>
              </p:nvGrpSpPr>
              <p:grpSpPr>
                <a:xfrm>
                  <a:off x="7032381" y="6228871"/>
                  <a:ext cx="3693958" cy="692858"/>
                  <a:chOff x="3682888" y="2668587"/>
                  <a:chExt cx="5951281" cy="1170636"/>
                </a:xfrm>
              </p:grpSpPr>
              <p:pic>
                <p:nvPicPr>
                  <p:cNvPr id="16" name="Picture 15">
                    <a:extLst>
                      <a:ext uri="{FF2B5EF4-FFF2-40B4-BE49-F238E27FC236}">
                        <a16:creationId xmlns:a16="http://schemas.microsoft.com/office/drawing/2014/main" id="{7A3C7C6A-0C21-2CA1-834E-4F5AABBF029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6393162" y="3171415"/>
                    <a:ext cx="1962150" cy="428625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8FEF047E-091E-CAF3-1FCC-B49AF1FB4F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355312" y="2932232"/>
                    <a:ext cx="1278857" cy="906991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4" descr="1065 The Arch">
                    <a:extLst>
                      <a:ext uri="{FF2B5EF4-FFF2-40B4-BE49-F238E27FC236}">
                        <a16:creationId xmlns:a16="http://schemas.microsoft.com/office/drawing/2014/main" id="{6B46585D-806D-E412-F92B-55C4FF1CB84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82888" y="2668587"/>
                    <a:ext cx="1034270" cy="1005655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0CC02132-3F27-613E-1B46-9431B5D6FB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682" t="29856" r="19452" b="30340"/>
                <a:stretch/>
              </p:blipFill>
              <p:spPr>
                <a:xfrm>
                  <a:off x="10726340" y="6495361"/>
                  <a:ext cx="1099138" cy="315920"/>
                </a:xfrm>
                <a:prstGeom prst="rect">
                  <a:avLst/>
                </a:prstGeom>
              </p:spPr>
            </p:pic>
          </p:grpSp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A3A1D27B-84A4-37F1-1AFC-4CB518987F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37444" y="6526477"/>
                <a:ext cx="914113" cy="258479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7821939-0677-DBEC-FCF3-76F599C04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6279" y="6384913"/>
              <a:ext cx="693010" cy="439170"/>
            </a:xfrm>
            <a:prstGeom prst="rect">
              <a:avLst/>
            </a:prstGeom>
          </p:spPr>
        </p:pic>
      </p:grpSp>
      <p:sp>
        <p:nvSpPr>
          <p:cNvPr id="9" name="AutoShape 2">
            <a:extLst>
              <a:ext uri="{FF2B5EF4-FFF2-40B4-BE49-F238E27FC236}">
                <a16:creationId xmlns:a16="http://schemas.microsoft.com/office/drawing/2014/main" id="{7E04AEF9-CB0D-0694-D1D8-7413DC8BC6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B606B05-EB86-F989-DED6-00F812D509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691" y="6288734"/>
            <a:ext cx="1529110" cy="5167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7613CB2-6C42-5284-FBD3-3D7B35286D17}"/>
              </a:ext>
            </a:extLst>
          </p:cNvPr>
          <p:cNvSpPr txBox="1"/>
          <p:nvPr/>
        </p:nvSpPr>
        <p:spPr>
          <a:xfrm>
            <a:off x="1891891" y="6287612"/>
            <a:ext cx="46296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i="1" dirty="0">
                <a:solidFill>
                  <a:schemeClr val="bg2">
                    <a:lumMod val="50000"/>
                  </a:schemeClr>
                </a:solidFill>
              </a:rPr>
              <a:t>P45+ AND: [((Household income (HHLD): $150,000 - $249,999 OR Household income (HHLD): $250,000 or more OR Acxiom NetWorth Gold (HHLD): Less than or equal to $0 OR Acxiom NetWorth Gold (HHLD): $1,000,000 - $1,999,999 OR Acxiom NetWorth Gold (HHLD): $2,000,000 +) AND (Lifestyle characteristics: Caregiver of aging parent or relative OR Lifestyle changes household plans to do next 12 mths (HHLD): Shop for out-of-home nursing,assisted living,retire facility))]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096B0F-5CD2-7003-8BC8-A26E7467F3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6719"/>
            <a:ext cx="12192000" cy="647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81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25F51-92DD-5EF4-4D8B-2668ECE16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5A7A1FD-A0FC-E18A-F56A-57AF1CC42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687" y="73044"/>
            <a:ext cx="6359869" cy="6216095"/>
          </a:xfrm>
          <a:prstGeom prst="rect">
            <a:avLst/>
          </a:prstGeom>
        </p:spPr>
      </p:pic>
      <p:sp>
        <p:nvSpPr>
          <p:cNvPr id="6" name="AutoShape 2" descr="Busey Bank logo">
            <a:extLst>
              <a:ext uri="{FF2B5EF4-FFF2-40B4-BE49-F238E27FC236}">
                <a16:creationId xmlns:a16="http://schemas.microsoft.com/office/drawing/2014/main" id="{A5704831-53BE-4591-E233-04633449EF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2" descr="Classic Aire Care">
            <a:extLst>
              <a:ext uri="{FF2B5EF4-FFF2-40B4-BE49-F238E27FC236}">
                <a16:creationId xmlns:a16="http://schemas.microsoft.com/office/drawing/2014/main" id="{5A6CAC0B-69D9-AD7E-E2F6-23D8313287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8" descr="Pointing Penguin, Point, Arctic, Excited PNG Transparent Image and Clipart  for Free Download">
            <a:extLst>
              <a:ext uri="{FF2B5EF4-FFF2-40B4-BE49-F238E27FC236}">
                <a16:creationId xmlns:a16="http://schemas.microsoft.com/office/drawing/2014/main" id="{385EF7DE-4BC9-A675-B06F-297DFD2DD3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4" descr="St. Louis City Auto Repair - Dobbs Tire &amp; Auto Centers">
            <a:extLst>
              <a:ext uri="{FF2B5EF4-FFF2-40B4-BE49-F238E27FC236}">
                <a16:creationId xmlns:a16="http://schemas.microsoft.com/office/drawing/2014/main" id="{AD6295C6-72FB-5B34-B34B-5B042B2989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A7C1D6-330B-B53B-C1F1-78380D613F24}"/>
              </a:ext>
            </a:extLst>
          </p:cNvPr>
          <p:cNvGrpSpPr/>
          <p:nvPr/>
        </p:nvGrpSpPr>
        <p:grpSpPr>
          <a:xfrm>
            <a:off x="6276279" y="6228871"/>
            <a:ext cx="5549199" cy="692858"/>
            <a:chOff x="6276279" y="6228871"/>
            <a:chExt cx="5549199" cy="6928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92FD296-C1BE-42E0-3E0A-BCE1B634AE14}"/>
                </a:ext>
              </a:extLst>
            </p:cNvPr>
            <p:cNvGrpSpPr/>
            <p:nvPr/>
          </p:nvGrpSpPr>
          <p:grpSpPr>
            <a:xfrm>
              <a:off x="7032381" y="6228871"/>
              <a:ext cx="4793097" cy="692858"/>
              <a:chOff x="7032381" y="6228871"/>
              <a:chExt cx="4793097" cy="69285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C6F9C3E-BB61-0C0C-CBB1-E78AB226DD45}"/>
                  </a:ext>
                </a:extLst>
              </p:cNvPr>
              <p:cNvGrpSpPr/>
              <p:nvPr/>
            </p:nvGrpSpPr>
            <p:grpSpPr>
              <a:xfrm>
                <a:off x="7032381" y="6228871"/>
                <a:ext cx="4793097" cy="692858"/>
                <a:chOff x="7032381" y="6228871"/>
                <a:chExt cx="4793097" cy="69285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799FA642-6ACA-3F3C-6676-2F8A7BE94756}"/>
                    </a:ext>
                  </a:extLst>
                </p:cNvPr>
                <p:cNvGrpSpPr/>
                <p:nvPr/>
              </p:nvGrpSpPr>
              <p:grpSpPr>
                <a:xfrm>
                  <a:off x="7032381" y="6228871"/>
                  <a:ext cx="3693958" cy="692858"/>
                  <a:chOff x="3682888" y="2668587"/>
                  <a:chExt cx="5951281" cy="1170636"/>
                </a:xfrm>
              </p:grpSpPr>
              <p:pic>
                <p:nvPicPr>
                  <p:cNvPr id="16" name="Picture 15">
                    <a:extLst>
                      <a:ext uri="{FF2B5EF4-FFF2-40B4-BE49-F238E27FC236}">
                        <a16:creationId xmlns:a16="http://schemas.microsoft.com/office/drawing/2014/main" id="{AF7BF4B8-9FE0-5F97-3F29-2E85276F48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6393162" y="3171415"/>
                    <a:ext cx="1962150" cy="428625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17BAFB26-6F4F-8F3E-AADF-35E42232244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355312" y="2932232"/>
                    <a:ext cx="1278857" cy="906991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4" descr="1065 The Arch">
                    <a:extLst>
                      <a:ext uri="{FF2B5EF4-FFF2-40B4-BE49-F238E27FC236}">
                        <a16:creationId xmlns:a16="http://schemas.microsoft.com/office/drawing/2014/main" id="{F831A21D-53E3-A294-2D1A-DE2E2CB62C3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82888" y="2668587"/>
                    <a:ext cx="1034270" cy="1005655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9B3956D6-F872-3AE1-297D-D35DEEF799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682" t="29856" r="19452" b="30340"/>
                <a:stretch/>
              </p:blipFill>
              <p:spPr>
                <a:xfrm>
                  <a:off x="10726340" y="6495361"/>
                  <a:ext cx="1099138" cy="315920"/>
                </a:xfrm>
                <a:prstGeom prst="rect">
                  <a:avLst/>
                </a:prstGeom>
              </p:spPr>
            </p:pic>
          </p:grpSp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CCE87B13-7177-E486-42EC-E1224E6CF7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37444" y="6526477"/>
                <a:ext cx="914113" cy="258479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5128D64-F27F-E19D-CAD9-60268678A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6279" y="6384913"/>
              <a:ext cx="693010" cy="439170"/>
            </a:xfrm>
            <a:prstGeom prst="rect">
              <a:avLst/>
            </a:prstGeom>
          </p:spPr>
        </p:pic>
      </p:grpSp>
      <p:sp>
        <p:nvSpPr>
          <p:cNvPr id="9" name="AutoShape 2">
            <a:extLst>
              <a:ext uri="{FF2B5EF4-FFF2-40B4-BE49-F238E27FC236}">
                <a16:creationId xmlns:a16="http://schemas.microsoft.com/office/drawing/2014/main" id="{6B7F015D-65A3-B091-416B-F236DDEE2E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0562D5F-619E-9C35-67D3-501AFCEC93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691" y="6288734"/>
            <a:ext cx="1529110" cy="5167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8F7294-7DBF-1F92-E714-7CE2213D949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3313" b="19715"/>
          <a:stretch>
            <a:fillRect/>
          </a:stretch>
        </p:blipFill>
        <p:spPr>
          <a:xfrm>
            <a:off x="0" y="0"/>
            <a:ext cx="4367842" cy="15333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0AD7F6A-44C9-39FF-C6AB-1E7459A200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5575" y="4583233"/>
            <a:ext cx="4045489" cy="15170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B95708-F506-5369-7FDD-29DAA6597823}"/>
              </a:ext>
            </a:extLst>
          </p:cNvPr>
          <p:cNvSpPr txBox="1"/>
          <p:nvPr/>
        </p:nvSpPr>
        <p:spPr>
          <a:xfrm>
            <a:off x="273844" y="1786753"/>
            <a:ext cx="501445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Top Websites/Apps </a:t>
            </a:r>
            <a:r>
              <a:rPr lang="en-US" sz="2000" i="1" dirty="0"/>
              <a:t>Used by…</a:t>
            </a:r>
          </a:p>
          <a:p>
            <a:endParaRPr lang="en-US" sz="2000" dirty="0"/>
          </a:p>
          <a:p>
            <a:r>
              <a:rPr lang="en-US" sz="2000" dirty="0"/>
              <a:t>St. Louis Metro Area </a:t>
            </a:r>
            <a:r>
              <a:rPr lang="en-US" sz="2000" b="1" dirty="0"/>
              <a:t>Age 45+ Adults </a:t>
            </a:r>
            <a:r>
              <a:rPr lang="en-US" sz="2000" dirty="0"/>
              <a:t>with a</a:t>
            </a:r>
          </a:p>
          <a:p>
            <a:r>
              <a:rPr lang="en-US" sz="2000" b="1" dirty="0"/>
              <a:t>$150K+HHI</a:t>
            </a:r>
            <a:r>
              <a:rPr lang="en-US" sz="2000" dirty="0"/>
              <a:t> and/or a </a:t>
            </a:r>
            <a:r>
              <a:rPr lang="en-US" sz="2000" b="1" dirty="0"/>
              <a:t>$1Million+HH Net Worth</a:t>
            </a:r>
          </a:p>
          <a:p>
            <a:r>
              <a:rPr lang="en-US" sz="2000" b="1" i="1" u="sng" dirty="0"/>
              <a:t>Who are CAREGIVERS of Aging Parents or</a:t>
            </a:r>
          </a:p>
          <a:p>
            <a:r>
              <a:rPr lang="en-US" sz="2000" b="1" i="1" u="sng" dirty="0"/>
              <a:t>Loved Ones</a:t>
            </a:r>
            <a:r>
              <a:rPr lang="en-US" sz="2000" dirty="0"/>
              <a:t> </a:t>
            </a:r>
            <a:r>
              <a:rPr lang="en-US" sz="2000" i="1" dirty="0"/>
              <a:t>and/or </a:t>
            </a:r>
            <a:r>
              <a:rPr lang="en-US" sz="2000" b="1" i="1" u="sng" dirty="0"/>
              <a:t>are Shopping for an</a:t>
            </a:r>
          </a:p>
          <a:p>
            <a:r>
              <a:rPr lang="en-US" sz="2000" b="1" i="1" u="sng" dirty="0"/>
              <a:t>ASSISTED LIVING FACILITY</a:t>
            </a:r>
            <a:r>
              <a:rPr lang="en-US" sz="200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888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31B58-AF9F-E666-6BCC-4040F7E7D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6ADD5C8-2F88-DC9E-0F33-D2C4C1464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687" y="73044"/>
            <a:ext cx="6359869" cy="6216095"/>
          </a:xfrm>
          <a:prstGeom prst="rect">
            <a:avLst/>
          </a:prstGeom>
        </p:spPr>
      </p:pic>
      <p:sp>
        <p:nvSpPr>
          <p:cNvPr id="6" name="AutoShape 2" descr="Busey Bank logo">
            <a:extLst>
              <a:ext uri="{FF2B5EF4-FFF2-40B4-BE49-F238E27FC236}">
                <a16:creationId xmlns:a16="http://schemas.microsoft.com/office/drawing/2014/main" id="{3636F3CC-CCA5-A7A2-10B8-644CE4230F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2" descr="Classic Aire Care">
            <a:extLst>
              <a:ext uri="{FF2B5EF4-FFF2-40B4-BE49-F238E27FC236}">
                <a16:creationId xmlns:a16="http://schemas.microsoft.com/office/drawing/2014/main" id="{BC666F06-4A90-7920-F463-6441E5A15F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8" descr="Pointing Penguin, Point, Arctic, Excited PNG Transparent Image and Clipart  for Free Download">
            <a:extLst>
              <a:ext uri="{FF2B5EF4-FFF2-40B4-BE49-F238E27FC236}">
                <a16:creationId xmlns:a16="http://schemas.microsoft.com/office/drawing/2014/main" id="{22FE7ABB-8561-F412-91E9-DE9DB8B0AA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4" descr="St. Louis City Auto Repair - Dobbs Tire &amp; Auto Centers">
            <a:extLst>
              <a:ext uri="{FF2B5EF4-FFF2-40B4-BE49-F238E27FC236}">
                <a16:creationId xmlns:a16="http://schemas.microsoft.com/office/drawing/2014/main" id="{7EFBDEE9-3B04-72F2-BC76-6F42A14164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9D4BE9-E16C-0B97-672B-DBD6A89F9A2B}"/>
              </a:ext>
            </a:extLst>
          </p:cNvPr>
          <p:cNvGrpSpPr/>
          <p:nvPr/>
        </p:nvGrpSpPr>
        <p:grpSpPr>
          <a:xfrm>
            <a:off x="6276279" y="6228871"/>
            <a:ext cx="5549199" cy="692858"/>
            <a:chOff x="6276279" y="6228871"/>
            <a:chExt cx="5549199" cy="6928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61D1E2F-CFD7-80C4-02A1-F6162B32370A}"/>
                </a:ext>
              </a:extLst>
            </p:cNvPr>
            <p:cNvGrpSpPr/>
            <p:nvPr/>
          </p:nvGrpSpPr>
          <p:grpSpPr>
            <a:xfrm>
              <a:off x="7032381" y="6228871"/>
              <a:ext cx="4793097" cy="692858"/>
              <a:chOff x="7032381" y="6228871"/>
              <a:chExt cx="4793097" cy="69285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31DC71A-ECA1-71C9-3ADA-3B71E4832457}"/>
                  </a:ext>
                </a:extLst>
              </p:cNvPr>
              <p:cNvGrpSpPr/>
              <p:nvPr/>
            </p:nvGrpSpPr>
            <p:grpSpPr>
              <a:xfrm>
                <a:off x="7032381" y="6228871"/>
                <a:ext cx="4793097" cy="692858"/>
                <a:chOff x="7032381" y="6228871"/>
                <a:chExt cx="4793097" cy="69285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974F4AE4-D4C3-E4CD-7B84-079648342DF5}"/>
                    </a:ext>
                  </a:extLst>
                </p:cNvPr>
                <p:cNvGrpSpPr/>
                <p:nvPr/>
              </p:nvGrpSpPr>
              <p:grpSpPr>
                <a:xfrm>
                  <a:off x="7032381" y="6228871"/>
                  <a:ext cx="3693958" cy="692858"/>
                  <a:chOff x="3682888" y="2668587"/>
                  <a:chExt cx="5951281" cy="1170636"/>
                </a:xfrm>
              </p:grpSpPr>
              <p:pic>
                <p:nvPicPr>
                  <p:cNvPr id="16" name="Picture 15">
                    <a:extLst>
                      <a:ext uri="{FF2B5EF4-FFF2-40B4-BE49-F238E27FC236}">
                        <a16:creationId xmlns:a16="http://schemas.microsoft.com/office/drawing/2014/main" id="{D440CFF2-8548-2430-5A60-E121B564046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6393162" y="3171415"/>
                    <a:ext cx="1962150" cy="428625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AC9C7821-B48D-F344-B078-068F9358120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355312" y="2932232"/>
                    <a:ext cx="1278857" cy="906991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4" descr="1065 The Arch">
                    <a:extLst>
                      <a:ext uri="{FF2B5EF4-FFF2-40B4-BE49-F238E27FC236}">
                        <a16:creationId xmlns:a16="http://schemas.microsoft.com/office/drawing/2014/main" id="{691630D9-6812-7431-EA6E-E14E3AB9D00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82888" y="2668587"/>
                    <a:ext cx="1034270" cy="1005655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F58D8B21-0370-67D5-B31E-0F480F662C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682" t="29856" r="19452" b="30340"/>
                <a:stretch/>
              </p:blipFill>
              <p:spPr>
                <a:xfrm>
                  <a:off x="10726340" y="6495361"/>
                  <a:ext cx="1099138" cy="315920"/>
                </a:xfrm>
                <a:prstGeom prst="rect">
                  <a:avLst/>
                </a:prstGeom>
              </p:spPr>
            </p:pic>
          </p:grpSp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3600BC2F-8005-F4C8-E76B-B1ABD6D8E5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37444" y="6526477"/>
                <a:ext cx="914113" cy="258479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CE81201-23E7-F014-8EAD-E74E2DC44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6279" y="6384913"/>
              <a:ext cx="693010" cy="439170"/>
            </a:xfrm>
            <a:prstGeom prst="rect">
              <a:avLst/>
            </a:prstGeom>
          </p:spPr>
        </p:pic>
      </p:grpSp>
      <p:sp>
        <p:nvSpPr>
          <p:cNvPr id="9" name="AutoShape 2">
            <a:extLst>
              <a:ext uri="{FF2B5EF4-FFF2-40B4-BE49-F238E27FC236}">
                <a16:creationId xmlns:a16="http://schemas.microsoft.com/office/drawing/2014/main" id="{F8BB64CB-69C2-50A9-58CE-A6D733AEA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F988122-84E7-B117-4B2D-9D2242F6C9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691" y="6288734"/>
            <a:ext cx="1529110" cy="5167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1CC25A-AE15-1830-639E-69325A6D854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3313" b="19715"/>
          <a:stretch>
            <a:fillRect/>
          </a:stretch>
        </p:blipFill>
        <p:spPr>
          <a:xfrm>
            <a:off x="0" y="0"/>
            <a:ext cx="4367842" cy="15333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9E258E6-82C1-E880-3C97-B91B098EF1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5575" y="4583233"/>
            <a:ext cx="4045489" cy="15170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1A41FE1-F3EA-FC85-1AF2-EB717A5ABF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0687" y="649292"/>
            <a:ext cx="6325738" cy="559854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372D52A-0432-FF0F-44B0-469CBD7329F3}"/>
              </a:ext>
            </a:extLst>
          </p:cNvPr>
          <p:cNvSpPr txBox="1"/>
          <p:nvPr/>
        </p:nvSpPr>
        <p:spPr>
          <a:xfrm>
            <a:off x="273844" y="1786753"/>
            <a:ext cx="501445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More Top Websites/Apps </a:t>
            </a:r>
            <a:r>
              <a:rPr lang="en-US" sz="2000" i="1" dirty="0"/>
              <a:t>Used by…</a:t>
            </a:r>
          </a:p>
          <a:p>
            <a:endParaRPr lang="en-US" sz="2000" dirty="0"/>
          </a:p>
          <a:p>
            <a:r>
              <a:rPr lang="en-US" sz="2000" dirty="0"/>
              <a:t>St. Louis Metro Area </a:t>
            </a:r>
            <a:r>
              <a:rPr lang="en-US" sz="2000" b="1" dirty="0"/>
              <a:t>Age 45+ Adults </a:t>
            </a:r>
            <a:r>
              <a:rPr lang="en-US" sz="2000" dirty="0"/>
              <a:t>with a</a:t>
            </a:r>
          </a:p>
          <a:p>
            <a:r>
              <a:rPr lang="en-US" sz="2000" b="1" dirty="0"/>
              <a:t>$150K+HHI</a:t>
            </a:r>
            <a:r>
              <a:rPr lang="en-US" sz="2000" dirty="0"/>
              <a:t> and/or a </a:t>
            </a:r>
            <a:r>
              <a:rPr lang="en-US" sz="2000" b="1" dirty="0"/>
              <a:t>$1Million+HH Net Worth</a:t>
            </a:r>
          </a:p>
          <a:p>
            <a:r>
              <a:rPr lang="en-US" sz="2000" b="1" i="1" u="sng" dirty="0"/>
              <a:t>Who are CAREGIVERS of Aging Parents or</a:t>
            </a:r>
          </a:p>
          <a:p>
            <a:r>
              <a:rPr lang="en-US" sz="2000" b="1" i="1" u="sng" dirty="0"/>
              <a:t>Loved Ones</a:t>
            </a:r>
            <a:r>
              <a:rPr lang="en-US" sz="2000" dirty="0"/>
              <a:t> </a:t>
            </a:r>
            <a:r>
              <a:rPr lang="en-US" sz="2000" i="1" dirty="0"/>
              <a:t>and/or </a:t>
            </a:r>
            <a:r>
              <a:rPr lang="en-US" sz="2000" b="1" i="1" u="sng" dirty="0"/>
              <a:t>are Shopping for an</a:t>
            </a:r>
          </a:p>
          <a:p>
            <a:r>
              <a:rPr lang="en-US" sz="2000" b="1" i="1" u="sng" dirty="0"/>
              <a:t>ASSISTED LIVING FACILITY</a:t>
            </a:r>
            <a:r>
              <a:rPr lang="en-US" sz="200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007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54683C-95C1-7CB3-5811-EFD73682F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usey Bank logo">
            <a:extLst>
              <a:ext uri="{FF2B5EF4-FFF2-40B4-BE49-F238E27FC236}">
                <a16:creationId xmlns:a16="http://schemas.microsoft.com/office/drawing/2014/main" id="{F86DEA71-87AC-1BF3-AD96-0FFA493AA7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2" descr="Classic Aire Care">
            <a:extLst>
              <a:ext uri="{FF2B5EF4-FFF2-40B4-BE49-F238E27FC236}">
                <a16:creationId xmlns:a16="http://schemas.microsoft.com/office/drawing/2014/main" id="{43375BBD-1B7A-5E1F-73F2-74798A496A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8" descr="Pointing Penguin, Point, Arctic, Excited PNG Transparent Image and Clipart  for Free Download">
            <a:extLst>
              <a:ext uri="{FF2B5EF4-FFF2-40B4-BE49-F238E27FC236}">
                <a16:creationId xmlns:a16="http://schemas.microsoft.com/office/drawing/2014/main" id="{E717FEE2-8936-2DAA-BB70-7AA29E388B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4" descr="St. Louis City Auto Repair - Dobbs Tire &amp; Auto Centers">
            <a:extLst>
              <a:ext uri="{FF2B5EF4-FFF2-40B4-BE49-F238E27FC236}">
                <a16:creationId xmlns:a16="http://schemas.microsoft.com/office/drawing/2014/main" id="{480E2D46-C7B8-E32A-0147-073BB54CBB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DFE9A7-D9E8-1D71-C6C5-FEB96CA406C8}"/>
              </a:ext>
            </a:extLst>
          </p:cNvPr>
          <p:cNvGrpSpPr/>
          <p:nvPr/>
        </p:nvGrpSpPr>
        <p:grpSpPr>
          <a:xfrm>
            <a:off x="6276279" y="6228871"/>
            <a:ext cx="5549199" cy="692858"/>
            <a:chOff x="6276279" y="6228871"/>
            <a:chExt cx="5549199" cy="6928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3FF4ECF-CDF2-6BCB-0EF9-E216F7A59669}"/>
                </a:ext>
              </a:extLst>
            </p:cNvPr>
            <p:cNvGrpSpPr/>
            <p:nvPr/>
          </p:nvGrpSpPr>
          <p:grpSpPr>
            <a:xfrm>
              <a:off x="7032381" y="6228871"/>
              <a:ext cx="4793097" cy="692858"/>
              <a:chOff x="7032381" y="6228871"/>
              <a:chExt cx="4793097" cy="69285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797FC69-96B6-8702-AB29-A601701FA7CC}"/>
                  </a:ext>
                </a:extLst>
              </p:cNvPr>
              <p:cNvGrpSpPr/>
              <p:nvPr/>
            </p:nvGrpSpPr>
            <p:grpSpPr>
              <a:xfrm>
                <a:off x="7032381" y="6228871"/>
                <a:ext cx="4793097" cy="692858"/>
                <a:chOff x="7032381" y="6228871"/>
                <a:chExt cx="4793097" cy="69285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F99A050-D5C8-8E1A-A1A5-FF0271EA2DC2}"/>
                    </a:ext>
                  </a:extLst>
                </p:cNvPr>
                <p:cNvGrpSpPr/>
                <p:nvPr/>
              </p:nvGrpSpPr>
              <p:grpSpPr>
                <a:xfrm>
                  <a:off x="7032381" y="6228871"/>
                  <a:ext cx="3693958" cy="692858"/>
                  <a:chOff x="3682888" y="2668587"/>
                  <a:chExt cx="5951281" cy="1170636"/>
                </a:xfrm>
              </p:grpSpPr>
              <p:pic>
                <p:nvPicPr>
                  <p:cNvPr id="16" name="Picture 15">
                    <a:extLst>
                      <a:ext uri="{FF2B5EF4-FFF2-40B4-BE49-F238E27FC236}">
                        <a16:creationId xmlns:a16="http://schemas.microsoft.com/office/drawing/2014/main" id="{8F5B0260-EAC1-1DB5-1DAC-ECF5F8A7EA0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6393162" y="3171415"/>
                    <a:ext cx="1962150" cy="428625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2C60C4F5-2047-1D0E-8819-ADF17501D55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355312" y="2932232"/>
                    <a:ext cx="1278857" cy="906991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4" descr="1065 The Arch">
                    <a:extLst>
                      <a:ext uri="{FF2B5EF4-FFF2-40B4-BE49-F238E27FC236}">
                        <a16:creationId xmlns:a16="http://schemas.microsoft.com/office/drawing/2014/main" id="{F25605B8-DD6B-CE34-BC0B-70F4F5F1B0E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82888" y="2668587"/>
                    <a:ext cx="1034270" cy="1005655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4478387A-162B-0922-0B86-5BB7296604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682" t="29856" r="19452" b="30340"/>
                <a:stretch/>
              </p:blipFill>
              <p:spPr>
                <a:xfrm>
                  <a:off x="10726340" y="6495361"/>
                  <a:ext cx="1099138" cy="315920"/>
                </a:xfrm>
                <a:prstGeom prst="rect">
                  <a:avLst/>
                </a:prstGeom>
              </p:spPr>
            </p:pic>
          </p:grpSp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722EED45-00BD-FCD5-16C9-6FC0C4D0C0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37444" y="6526477"/>
                <a:ext cx="914113" cy="258479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38AA7AF-3195-DE25-DA6C-89FE62BDB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6279" y="6384913"/>
              <a:ext cx="693010" cy="439170"/>
            </a:xfrm>
            <a:prstGeom prst="rect">
              <a:avLst/>
            </a:prstGeom>
          </p:spPr>
        </p:pic>
      </p:grpSp>
      <p:sp>
        <p:nvSpPr>
          <p:cNvPr id="9" name="AutoShape 2">
            <a:extLst>
              <a:ext uri="{FF2B5EF4-FFF2-40B4-BE49-F238E27FC236}">
                <a16:creationId xmlns:a16="http://schemas.microsoft.com/office/drawing/2014/main" id="{5858755C-1DE5-3C68-BD0D-F593B3E675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10D8C46-3DE6-0D8A-5614-3D79E3B9B1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691" y="6288734"/>
            <a:ext cx="1529110" cy="5167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C8E6055-6139-A96E-33C5-BA5D2E3B87BB}"/>
              </a:ext>
            </a:extLst>
          </p:cNvPr>
          <p:cNvSpPr txBox="1"/>
          <p:nvPr/>
        </p:nvSpPr>
        <p:spPr>
          <a:xfrm>
            <a:off x="1891891" y="6287612"/>
            <a:ext cx="46296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i="1" dirty="0">
                <a:solidFill>
                  <a:schemeClr val="bg2">
                    <a:lumMod val="50000"/>
                  </a:schemeClr>
                </a:solidFill>
              </a:rPr>
              <a:t>P45+ AND: [((Household income (HHLD): $150,000 - $249,999 OR Household income (HHLD): $250,000 or more OR Acxiom NetWorth Gold (HHLD): Less than or equal to $0 OR Acxiom NetWorth Gold (HHLD): $1,000,000 - $1,999,999 OR Acxiom NetWorth Gold (HHLD): $2,000,000 +) AND (Lifestyle characteristics: Caregiver of aging parent or relative OR Lifestyle changes household plans to do next 12 mths (HHLD): Shop for out-of-home nursing,assisted living,retire facility))]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24AFDDF-07AE-6297-8816-51DBE71695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38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27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A28E6A-1AAB-CB62-52BF-F2828F0EB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usey Bank logo">
            <a:extLst>
              <a:ext uri="{FF2B5EF4-FFF2-40B4-BE49-F238E27FC236}">
                <a16:creationId xmlns:a16="http://schemas.microsoft.com/office/drawing/2014/main" id="{1536DBE0-E2AC-86BF-81BE-7B8B4FEE38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2" descr="Classic Aire Care">
            <a:extLst>
              <a:ext uri="{FF2B5EF4-FFF2-40B4-BE49-F238E27FC236}">
                <a16:creationId xmlns:a16="http://schemas.microsoft.com/office/drawing/2014/main" id="{52911915-9F68-7FC0-15C9-E5F09D5D6B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8" descr="Pointing Penguin, Point, Arctic, Excited PNG Transparent Image and Clipart  for Free Download">
            <a:extLst>
              <a:ext uri="{FF2B5EF4-FFF2-40B4-BE49-F238E27FC236}">
                <a16:creationId xmlns:a16="http://schemas.microsoft.com/office/drawing/2014/main" id="{6FDA4265-E806-5430-5A19-486FEF1ED0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4" descr="St. Louis City Auto Repair - Dobbs Tire &amp; Auto Centers">
            <a:extLst>
              <a:ext uri="{FF2B5EF4-FFF2-40B4-BE49-F238E27FC236}">
                <a16:creationId xmlns:a16="http://schemas.microsoft.com/office/drawing/2014/main" id="{8A2167B3-FE6B-7CF4-657C-F4978FCF3F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FBE6BB-AE82-9F75-859C-8E1B6175968F}"/>
              </a:ext>
            </a:extLst>
          </p:cNvPr>
          <p:cNvGrpSpPr/>
          <p:nvPr/>
        </p:nvGrpSpPr>
        <p:grpSpPr>
          <a:xfrm>
            <a:off x="6276279" y="6228871"/>
            <a:ext cx="5549199" cy="692858"/>
            <a:chOff x="6276279" y="6228871"/>
            <a:chExt cx="5549199" cy="6928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57C80EF-8210-51A6-CBB1-10E0C3176F7C}"/>
                </a:ext>
              </a:extLst>
            </p:cNvPr>
            <p:cNvGrpSpPr/>
            <p:nvPr/>
          </p:nvGrpSpPr>
          <p:grpSpPr>
            <a:xfrm>
              <a:off x="7032381" y="6228871"/>
              <a:ext cx="4793097" cy="692858"/>
              <a:chOff x="7032381" y="6228871"/>
              <a:chExt cx="4793097" cy="69285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D612D926-913E-AB45-3B5D-7BCD25909A32}"/>
                  </a:ext>
                </a:extLst>
              </p:cNvPr>
              <p:cNvGrpSpPr/>
              <p:nvPr/>
            </p:nvGrpSpPr>
            <p:grpSpPr>
              <a:xfrm>
                <a:off x="7032381" y="6228871"/>
                <a:ext cx="4793097" cy="692858"/>
                <a:chOff x="7032381" y="6228871"/>
                <a:chExt cx="4793097" cy="69285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919B9850-19CA-3512-4B93-4C547C0036DE}"/>
                    </a:ext>
                  </a:extLst>
                </p:cNvPr>
                <p:cNvGrpSpPr/>
                <p:nvPr/>
              </p:nvGrpSpPr>
              <p:grpSpPr>
                <a:xfrm>
                  <a:off x="7032381" y="6228871"/>
                  <a:ext cx="3693958" cy="692858"/>
                  <a:chOff x="3682888" y="2668587"/>
                  <a:chExt cx="5951281" cy="1170636"/>
                </a:xfrm>
              </p:grpSpPr>
              <p:pic>
                <p:nvPicPr>
                  <p:cNvPr id="16" name="Picture 15">
                    <a:extLst>
                      <a:ext uri="{FF2B5EF4-FFF2-40B4-BE49-F238E27FC236}">
                        <a16:creationId xmlns:a16="http://schemas.microsoft.com/office/drawing/2014/main" id="{46F23401-7390-AEAE-D689-DFB485E7CAD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6393162" y="3171415"/>
                    <a:ext cx="1962150" cy="428625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CFEB6669-E278-5EB4-5987-F9E1C01E25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355312" y="2932232"/>
                    <a:ext cx="1278857" cy="906991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4" descr="1065 The Arch">
                    <a:extLst>
                      <a:ext uri="{FF2B5EF4-FFF2-40B4-BE49-F238E27FC236}">
                        <a16:creationId xmlns:a16="http://schemas.microsoft.com/office/drawing/2014/main" id="{09F2646E-C8E7-54B4-0167-0D76A2DD79C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82888" y="2668587"/>
                    <a:ext cx="1034270" cy="1005655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A8104E96-41FE-02B0-F7DC-B66C454863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682" t="29856" r="19452" b="30340"/>
                <a:stretch/>
              </p:blipFill>
              <p:spPr>
                <a:xfrm>
                  <a:off x="10726340" y="6495361"/>
                  <a:ext cx="1099138" cy="315920"/>
                </a:xfrm>
                <a:prstGeom prst="rect">
                  <a:avLst/>
                </a:prstGeom>
              </p:spPr>
            </p:pic>
          </p:grpSp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EF62D98F-926B-C141-703A-2B847E2F70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37444" y="6526477"/>
                <a:ext cx="914113" cy="258479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F1A7801-4B6F-7231-469E-3EE6837CC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6279" y="6384913"/>
              <a:ext cx="693010" cy="439170"/>
            </a:xfrm>
            <a:prstGeom prst="rect">
              <a:avLst/>
            </a:prstGeom>
          </p:spPr>
        </p:pic>
      </p:grpSp>
      <p:sp>
        <p:nvSpPr>
          <p:cNvPr id="9" name="AutoShape 2">
            <a:extLst>
              <a:ext uri="{FF2B5EF4-FFF2-40B4-BE49-F238E27FC236}">
                <a16:creationId xmlns:a16="http://schemas.microsoft.com/office/drawing/2014/main" id="{963DF1D5-65B5-F3DD-808E-CD75A2AEA1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47F570-188B-93DB-D230-B8D338865E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691" y="6288734"/>
            <a:ext cx="1529110" cy="5167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25C0A86-8CB6-4114-AB30-B98A8A70E1A9}"/>
              </a:ext>
            </a:extLst>
          </p:cNvPr>
          <p:cNvSpPr txBox="1"/>
          <p:nvPr/>
        </p:nvSpPr>
        <p:spPr>
          <a:xfrm>
            <a:off x="1891891" y="6287612"/>
            <a:ext cx="46296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i="1" dirty="0">
                <a:solidFill>
                  <a:schemeClr val="bg2">
                    <a:lumMod val="50000"/>
                  </a:schemeClr>
                </a:solidFill>
              </a:rPr>
              <a:t>P45+ AND: [((Household income (HHLD): $150,000 - $249,999 OR Household income (HHLD): $250,000 or more OR Acxiom NetWorth Gold (HHLD): Less than or equal to $0 OR Acxiom NetWorth Gold (HHLD): $1,000,000 - $1,999,999 OR Acxiom NetWorth Gold (HHLD): $2,000,000 +) AND (Lifestyle characteristics: Caregiver of aging parent or relative OR Lifestyle changes household plans to do next 12 mths (HHLD): Shop for out-of-home nursing,assisted living,retire facility))]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515FAE-B1E7-44BB-EC28-EAC2211159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1092"/>
            <a:ext cx="12192000" cy="608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46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B50EC3-9829-B6A7-2D02-8624FC415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C2512B4-1CD7-E7E7-E07D-67EE7C2A7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39"/>
            <a:ext cx="12192000" cy="6199713"/>
          </a:xfrm>
          <a:prstGeom prst="rect">
            <a:avLst/>
          </a:prstGeom>
        </p:spPr>
      </p:pic>
      <p:sp>
        <p:nvSpPr>
          <p:cNvPr id="6" name="AutoShape 2" descr="Busey Bank logo">
            <a:extLst>
              <a:ext uri="{FF2B5EF4-FFF2-40B4-BE49-F238E27FC236}">
                <a16:creationId xmlns:a16="http://schemas.microsoft.com/office/drawing/2014/main" id="{A620A00B-09C1-BC06-5B64-6304CF42F7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2" descr="Classic Aire Care">
            <a:extLst>
              <a:ext uri="{FF2B5EF4-FFF2-40B4-BE49-F238E27FC236}">
                <a16:creationId xmlns:a16="http://schemas.microsoft.com/office/drawing/2014/main" id="{624101D9-A1F3-B58F-2643-0331FB43A5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8" descr="Pointing Penguin, Point, Arctic, Excited PNG Transparent Image and Clipart  for Free Download">
            <a:extLst>
              <a:ext uri="{FF2B5EF4-FFF2-40B4-BE49-F238E27FC236}">
                <a16:creationId xmlns:a16="http://schemas.microsoft.com/office/drawing/2014/main" id="{A45EC5C8-0D68-2781-2827-8BD395571D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4" descr="St. Louis City Auto Repair - Dobbs Tire &amp; Auto Centers">
            <a:extLst>
              <a:ext uri="{FF2B5EF4-FFF2-40B4-BE49-F238E27FC236}">
                <a16:creationId xmlns:a16="http://schemas.microsoft.com/office/drawing/2014/main" id="{17151E5B-1DCF-3831-8858-4184DF83C5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961A346-4B8B-E0B9-BD40-7A370A82A7EC}"/>
              </a:ext>
            </a:extLst>
          </p:cNvPr>
          <p:cNvGrpSpPr/>
          <p:nvPr/>
        </p:nvGrpSpPr>
        <p:grpSpPr>
          <a:xfrm>
            <a:off x="6276279" y="6228871"/>
            <a:ext cx="5549199" cy="692858"/>
            <a:chOff x="6276279" y="6228871"/>
            <a:chExt cx="5549199" cy="6928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CAC95A5-BAD0-5778-C7CB-59549E5AC0AE}"/>
                </a:ext>
              </a:extLst>
            </p:cNvPr>
            <p:cNvGrpSpPr/>
            <p:nvPr/>
          </p:nvGrpSpPr>
          <p:grpSpPr>
            <a:xfrm>
              <a:off x="7032381" y="6228871"/>
              <a:ext cx="4793097" cy="692858"/>
              <a:chOff x="7032381" y="6228871"/>
              <a:chExt cx="4793097" cy="69285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80C7A77-17C7-BE62-E909-CC19FCAEB104}"/>
                  </a:ext>
                </a:extLst>
              </p:cNvPr>
              <p:cNvGrpSpPr/>
              <p:nvPr/>
            </p:nvGrpSpPr>
            <p:grpSpPr>
              <a:xfrm>
                <a:off x="7032381" y="6228871"/>
                <a:ext cx="4793097" cy="692858"/>
                <a:chOff x="7032381" y="6228871"/>
                <a:chExt cx="4793097" cy="69285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61AE8C4C-B760-0690-CC08-E16C822A3499}"/>
                    </a:ext>
                  </a:extLst>
                </p:cNvPr>
                <p:cNvGrpSpPr/>
                <p:nvPr/>
              </p:nvGrpSpPr>
              <p:grpSpPr>
                <a:xfrm>
                  <a:off x="7032381" y="6228871"/>
                  <a:ext cx="3693958" cy="692858"/>
                  <a:chOff x="3682888" y="2668587"/>
                  <a:chExt cx="5951281" cy="1170636"/>
                </a:xfrm>
              </p:grpSpPr>
              <p:pic>
                <p:nvPicPr>
                  <p:cNvPr id="16" name="Picture 15">
                    <a:extLst>
                      <a:ext uri="{FF2B5EF4-FFF2-40B4-BE49-F238E27FC236}">
                        <a16:creationId xmlns:a16="http://schemas.microsoft.com/office/drawing/2014/main" id="{7A5C7019-128D-0B24-F635-765C5CC52D7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6393162" y="3171415"/>
                    <a:ext cx="1962150" cy="428625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5EA27D86-BACE-8740-C91E-A1EEA0F591C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355312" y="2932232"/>
                    <a:ext cx="1278857" cy="906991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4" descr="1065 The Arch">
                    <a:extLst>
                      <a:ext uri="{FF2B5EF4-FFF2-40B4-BE49-F238E27FC236}">
                        <a16:creationId xmlns:a16="http://schemas.microsoft.com/office/drawing/2014/main" id="{DB4749DE-D249-2718-ECFC-61929E232FA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82888" y="2668587"/>
                    <a:ext cx="1034270" cy="1005655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C479D6F9-463F-A5A5-C1B6-5FB545B294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682" t="29856" r="19452" b="30340"/>
                <a:stretch/>
              </p:blipFill>
              <p:spPr>
                <a:xfrm>
                  <a:off x="10726340" y="6495361"/>
                  <a:ext cx="1099138" cy="315920"/>
                </a:xfrm>
                <a:prstGeom prst="rect">
                  <a:avLst/>
                </a:prstGeom>
              </p:spPr>
            </p:pic>
          </p:grpSp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9398625D-C41D-CDB1-B28B-B7EC0BC277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37444" y="6526477"/>
                <a:ext cx="914113" cy="258479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E4A4763-33DB-0D9A-3B1A-9171AB104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6279" y="6384913"/>
              <a:ext cx="693010" cy="439170"/>
            </a:xfrm>
            <a:prstGeom prst="rect">
              <a:avLst/>
            </a:prstGeom>
          </p:spPr>
        </p:pic>
      </p:grpSp>
      <p:sp>
        <p:nvSpPr>
          <p:cNvPr id="9" name="AutoShape 2">
            <a:extLst>
              <a:ext uri="{FF2B5EF4-FFF2-40B4-BE49-F238E27FC236}">
                <a16:creationId xmlns:a16="http://schemas.microsoft.com/office/drawing/2014/main" id="{57CF5958-3307-1986-33F2-6BBE5317B1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88476EC-1D23-60E3-A696-8AF027A6B4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691" y="6288734"/>
            <a:ext cx="1529110" cy="5167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0A8F7BA-B493-98DB-CE86-4BDEF33DE995}"/>
              </a:ext>
            </a:extLst>
          </p:cNvPr>
          <p:cNvSpPr txBox="1"/>
          <p:nvPr/>
        </p:nvSpPr>
        <p:spPr>
          <a:xfrm>
            <a:off x="1891891" y="6287612"/>
            <a:ext cx="46296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i="1" dirty="0">
                <a:solidFill>
                  <a:schemeClr val="bg2">
                    <a:lumMod val="50000"/>
                  </a:schemeClr>
                </a:solidFill>
              </a:rPr>
              <a:t>P45+ AND: [((Household income (HHLD): $150,000 - $249,999 OR Household income (HHLD): $250,000 or more OR Acxiom NetWorth Gold (HHLD): Less than or equal to $0 OR Acxiom NetWorth Gold (HHLD): $1,000,000 - $1,999,999 OR Acxiom NetWorth Gold (HHLD): $2,000,000 +) AND (Lifestyle characteristics: Caregiver of aging parent or relative OR Lifestyle changes household plans to do next 12 mths (HHLD): Shop for out-of-home nursing,assisted living,retire facility))]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0F1661-A5B7-0F33-8EF9-239E149E747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3313" b="19715"/>
          <a:stretch>
            <a:fillRect/>
          </a:stretch>
        </p:blipFill>
        <p:spPr>
          <a:xfrm>
            <a:off x="8302924" y="4826017"/>
            <a:ext cx="3772619" cy="1324364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CCEBF1F-3396-1FC2-4CC1-D94CAD5B1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219159"/>
              </p:ext>
            </p:extLst>
          </p:nvPr>
        </p:nvGraphicFramePr>
        <p:xfrm>
          <a:off x="11113075" y="543466"/>
          <a:ext cx="962468" cy="4589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1234">
                  <a:extLst>
                    <a:ext uri="{9D8B030D-6E8A-4147-A177-3AD203B41FA5}">
                      <a16:colId xmlns:a16="http://schemas.microsoft.com/office/drawing/2014/main" val="881645339"/>
                    </a:ext>
                  </a:extLst>
                </a:gridCol>
                <a:gridCol w="481234">
                  <a:extLst>
                    <a:ext uri="{9D8B030D-6E8A-4147-A177-3AD203B41FA5}">
                      <a16:colId xmlns:a16="http://schemas.microsoft.com/office/drawing/2014/main" val="3370468336"/>
                    </a:ext>
                  </a:extLst>
                </a:gridCol>
              </a:tblGrid>
              <a:tr h="955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Zip Code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u="none" strike="noStrike" dirty="0">
                          <a:effectLst/>
                        </a:rPr>
                        <a:t>Adults 45 or older who are $150K+HHI &amp;/or $1M+NW Caregivers &amp;/or Shopping for </a:t>
                      </a:r>
                      <a:r>
                        <a:rPr lang="en-US" sz="500" u="none" strike="noStrike" dirty="0" err="1">
                          <a:effectLst/>
                        </a:rPr>
                        <a:t>Asst'd</a:t>
                      </a:r>
                      <a:r>
                        <a:rPr lang="en-US" sz="500" u="none" strike="noStrike" dirty="0">
                          <a:effectLst/>
                        </a:rPr>
                        <a:t> Living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extLst>
                  <a:ext uri="{0D108BD9-81ED-4DB2-BD59-A6C34878D82A}">
                    <a16:rowId xmlns:a16="http://schemas.microsoft.com/office/drawing/2014/main" val="683534608"/>
                  </a:ext>
                </a:extLst>
              </a:tr>
              <a:tr h="982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63367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4458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extLst>
                  <a:ext uri="{0D108BD9-81ED-4DB2-BD59-A6C34878D82A}">
                    <a16:rowId xmlns:a16="http://schemas.microsoft.com/office/drawing/2014/main" val="3827704274"/>
                  </a:ext>
                </a:extLst>
              </a:tr>
              <a:tr h="982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63304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4356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extLst>
                  <a:ext uri="{0D108BD9-81ED-4DB2-BD59-A6C34878D82A}">
                    <a16:rowId xmlns:a16="http://schemas.microsoft.com/office/drawing/2014/main" val="3351012373"/>
                  </a:ext>
                </a:extLst>
              </a:tr>
              <a:tr h="982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63366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4159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extLst>
                  <a:ext uri="{0D108BD9-81ED-4DB2-BD59-A6C34878D82A}">
                    <a16:rowId xmlns:a16="http://schemas.microsoft.com/office/drawing/2014/main" val="3620612007"/>
                  </a:ext>
                </a:extLst>
              </a:tr>
              <a:tr h="982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63144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3584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extLst>
                  <a:ext uri="{0D108BD9-81ED-4DB2-BD59-A6C34878D82A}">
                    <a16:rowId xmlns:a16="http://schemas.microsoft.com/office/drawing/2014/main" val="2554608415"/>
                  </a:ext>
                </a:extLst>
              </a:tr>
              <a:tr h="982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63143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3461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extLst>
                  <a:ext uri="{0D108BD9-81ED-4DB2-BD59-A6C34878D82A}">
                    <a16:rowId xmlns:a16="http://schemas.microsoft.com/office/drawing/2014/main" val="2889730610"/>
                  </a:ext>
                </a:extLst>
              </a:tr>
              <a:tr h="982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63303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3253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extLst>
                  <a:ext uri="{0D108BD9-81ED-4DB2-BD59-A6C34878D82A}">
                    <a16:rowId xmlns:a16="http://schemas.microsoft.com/office/drawing/2014/main" val="2396652964"/>
                  </a:ext>
                </a:extLst>
              </a:tr>
              <a:tr h="982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63130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3005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extLst>
                  <a:ext uri="{0D108BD9-81ED-4DB2-BD59-A6C34878D82A}">
                    <a16:rowId xmlns:a16="http://schemas.microsoft.com/office/drawing/2014/main" val="3400425275"/>
                  </a:ext>
                </a:extLst>
              </a:tr>
              <a:tr h="982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62294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2885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extLst>
                  <a:ext uri="{0D108BD9-81ED-4DB2-BD59-A6C34878D82A}">
                    <a16:rowId xmlns:a16="http://schemas.microsoft.com/office/drawing/2014/main" val="1418441166"/>
                  </a:ext>
                </a:extLst>
              </a:tr>
              <a:tr h="982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62269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2728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extLst>
                  <a:ext uri="{0D108BD9-81ED-4DB2-BD59-A6C34878D82A}">
                    <a16:rowId xmlns:a16="http://schemas.microsoft.com/office/drawing/2014/main" val="2673600464"/>
                  </a:ext>
                </a:extLst>
              </a:tr>
              <a:tr h="982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63052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2274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extLst>
                  <a:ext uri="{0D108BD9-81ED-4DB2-BD59-A6C34878D82A}">
                    <a16:rowId xmlns:a16="http://schemas.microsoft.com/office/drawing/2014/main" val="3039429530"/>
                  </a:ext>
                </a:extLst>
              </a:tr>
              <a:tr h="982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63010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1995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extLst>
                  <a:ext uri="{0D108BD9-81ED-4DB2-BD59-A6C34878D82A}">
                    <a16:rowId xmlns:a16="http://schemas.microsoft.com/office/drawing/2014/main" val="362008973"/>
                  </a:ext>
                </a:extLst>
              </a:tr>
              <a:tr h="982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63376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1671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extLst>
                  <a:ext uri="{0D108BD9-81ED-4DB2-BD59-A6C34878D82A}">
                    <a16:rowId xmlns:a16="http://schemas.microsoft.com/office/drawing/2014/main" val="3696564197"/>
                  </a:ext>
                </a:extLst>
              </a:tr>
              <a:tr h="982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62216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1568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extLst>
                  <a:ext uri="{0D108BD9-81ED-4DB2-BD59-A6C34878D82A}">
                    <a16:rowId xmlns:a16="http://schemas.microsoft.com/office/drawing/2014/main" val="1100349663"/>
                  </a:ext>
                </a:extLst>
              </a:tr>
              <a:tr h="982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62298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1470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extLst>
                  <a:ext uri="{0D108BD9-81ED-4DB2-BD59-A6C34878D82A}">
                    <a16:rowId xmlns:a16="http://schemas.microsoft.com/office/drawing/2014/main" val="2708952911"/>
                  </a:ext>
                </a:extLst>
              </a:tr>
              <a:tr h="982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63141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1370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extLst>
                  <a:ext uri="{0D108BD9-81ED-4DB2-BD59-A6C34878D82A}">
                    <a16:rowId xmlns:a16="http://schemas.microsoft.com/office/drawing/2014/main" val="2690395735"/>
                  </a:ext>
                </a:extLst>
              </a:tr>
              <a:tr h="982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63369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1331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extLst>
                  <a:ext uri="{0D108BD9-81ED-4DB2-BD59-A6C34878D82A}">
                    <a16:rowId xmlns:a16="http://schemas.microsoft.com/office/drawing/2014/main" val="254692822"/>
                  </a:ext>
                </a:extLst>
              </a:tr>
              <a:tr h="982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63017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1303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extLst>
                  <a:ext uri="{0D108BD9-81ED-4DB2-BD59-A6C34878D82A}">
                    <a16:rowId xmlns:a16="http://schemas.microsoft.com/office/drawing/2014/main" val="3987497055"/>
                  </a:ext>
                </a:extLst>
              </a:tr>
              <a:tr h="982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62234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1257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extLst>
                  <a:ext uri="{0D108BD9-81ED-4DB2-BD59-A6C34878D82A}">
                    <a16:rowId xmlns:a16="http://schemas.microsoft.com/office/drawing/2014/main" val="1285435736"/>
                  </a:ext>
                </a:extLst>
              </a:tr>
              <a:tr h="982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63021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864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extLst>
                  <a:ext uri="{0D108BD9-81ED-4DB2-BD59-A6C34878D82A}">
                    <a16:rowId xmlns:a16="http://schemas.microsoft.com/office/drawing/2014/main" val="1988399066"/>
                  </a:ext>
                </a:extLst>
              </a:tr>
              <a:tr h="982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63040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844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extLst>
                  <a:ext uri="{0D108BD9-81ED-4DB2-BD59-A6C34878D82A}">
                    <a16:rowId xmlns:a16="http://schemas.microsoft.com/office/drawing/2014/main" val="3582363227"/>
                  </a:ext>
                </a:extLst>
              </a:tr>
              <a:tr h="982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62062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768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extLst>
                  <a:ext uri="{0D108BD9-81ED-4DB2-BD59-A6C34878D82A}">
                    <a16:rowId xmlns:a16="http://schemas.microsoft.com/office/drawing/2014/main" val="2366279708"/>
                  </a:ext>
                </a:extLst>
              </a:tr>
              <a:tr h="982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63348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749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extLst>
                  <a:ext uri="{0D108BD9-81ED-4DB2-BD59-A6C34878D82A}">
                    <a16:rowId xmlns:a16="http://schemas.microsoft.com/office/drawing/2014/main" val="3379216659"/>
                  </a:ext>
                </a:extLst>
              </a:tr>
              <a:tr h="982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63119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652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extLst>
                  <a:ext uri="{0D108BD9-81ED-4DB2-BD59-A6C34878D82A}">
                    <a16:rowId xmlns:a16="http://schemas.microsoft.com/office/drawing/2014/main" val="1882806876"/>
                  </a:ext>
                </a:extLst>
              </a:tr>
              <a:tr h="982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63090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549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extLst>
                  <a:ext uri="{0D108BD9-81ED-4DB2-BD59-A6C34878D82A}">
                    <a16:rowId xmlns:a16="http://schemas.microsoft.com/office/drawing/2014/main" val="427790407"/>
                  </a:ext>
                </a:extLst>
              </a:tr>
              <a:tr h="982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62220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543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extLst>
                  <a:ext uri="{0D108BD9-81ED-4DB2-BD59-A6C34878D82A}">
                    <a16:rowId xmlns:a16="http://schemas.microsoft.com/office/drawing/2014/main" val="1231453586"/>
                  </a:ext>
                </a:extLst>
              </a:tr>
              <a:tr h="982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63069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497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extLst>
                  <a:ext uri="{0D108BD9-81ED-4DB2-BD59-A6C34878D82A}">
                    <a16:rowId xmlns:a16="http://schemas.microsoft.com/office/drawing/2014/main" val="3359266069"/>
                  </a:ext>
                </a:extLst>
              </a:tr>
              <a:tr h="982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62034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497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extLst>
                  <a:ext uri="{0D108BD9-81ED-4DB2-BD59-A6C34878D82A}">
                    <a16:rowId xmlns:a16="http://schemas.microsoft.com/office/drawing/2014/main" val="1741321426"/>
                  </a:ext>
                </a:extLst>
              </a:tr>
              <a:tr h="982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63368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490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extLst>
                  <a:ext uri="{0D108BD9-81ED-4DB2-BD59-A6C34878D82A}">
                    <a16:rowId xmlns:a16="http://schemas.microsoft.com/office/drawing/2014/main" val="1376609681"/>
                  </a:ext>
                </a:extLst>
              </a:tr>
              <a:tr h="982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63129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444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extLst>
                  <a:ext uri="{0D108BD9-81ED-4DB2-BD59-A6C34878D82A}">
                    <a16:rowId xmlns:a16="http://schemas.microsoft.com/office/drawing/2014/main" val="3925901196"/>
                  </a:ext>
                </a:extLst>
              </a:tr>
              <a:tr h="982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63301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379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extLst>
                  <a:ext uri="{0D108BD9-81ED-4DB2-BD59-A6C34878D82A}">
                    <a16:rowId xmlns:a16="http://schemas.microsoft.com/office/drawing/2014/main" val="849856952"/>
                  </a:ext>
                </a:extLst>
              </a:tr>
              <a:tr h="982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63031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369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extLst>
                  <a:ext uri="{0D108BD9-81ED-4DB2-BD59-A6C34878D82A}">
                    <a16:rowId xmlns:a16="http://schemas.microsoft.com/office/drawing/2014/main" val="2042193429"/>
                  </a:ext>
                </a:extLst>
              </a:tr>
              <a:tr h="982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63131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277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extLst>
                  <a:ext uri="{0D108BD9-81ED-4DB2-BD59-A6C34878D82A}">
                    <a16:rowId xmlns:a16="http://schemas.microsoft.com/office/drawing/2014/main" val="930764897"/>
                  </a:ext>
                </a:extLst>
              </a:tr>
              <a:tr h="982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62025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264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extLst>
                  <a:ext uri="{0D108BD9-81ED-4DB2-BD59-A6C34878D82A}">
                    <a16:rowId xmlns:a16="http://schemas.microsoft.com/office/drawing/2014/main" val="2299246242"/>
                  </a:ext>
                </a:extLst>
              </a:tr>
              <a:tr h="982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63005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253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extLst>
                  <a:ext uri="{0D108BD9-81ED-4DB2-BD59-A6C34878D82A}">
                    <a16:rowId xmlns:a16="http://schemas.microsoft.com/office/drawing/2014/main" val="336710355"/>
                  </a:ext>
                </a:extLst>
              </a:tr>
              <a:tr h="982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63011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216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extLst>
                  <a:ext uri="{0D108BD9-81ED-4DB2-BD59-A6C34878D82A}">
                    <a16:rowId xmlns:a16="http://schemas.microsoft.com/office/drawing/2014/main" val="1429137408"/>
                  </a:ext>
                </a:extLst>
              </a:tr>
              <a:tr h="982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63128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199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extLst>
                  <a:ext uri="{0D108BD9-81ED-4DB2-BD59-A6C34878D82A}">
                    <a16:rowId xmlns:a16="http://schemas.microsoft.com/office/drawing/2014/main" val="3082812311"/>
                  </a:ext>
                </a:extLst>
              </a:tr>
              <a:tr h="982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500" u="none" strike="noStrike">
                          <a:effectLst/>
                        </a:rPr>
                        <a:t>63104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500" u="none" strike="noStrike" dirty="0">
                          <a:effectLst/>
                        </a:rPr>
                        <a:t>181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56" marR="4656" marT="4656" marB="0" anchor="b"/>
                </a:tc>
                <a:extLst>
                  <a:ext uri="{0D108BD9-81ED-4DB2-BD59-A6C34878D82A}">
                    <a16:rowId xmlns:a16="http://schemas.microsoft.com/office/drawing/2014/main" val="1596627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7735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F3B58E-42D2-E821-6AE9-A48A8B958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usey Bank logo">
            <a:extLst>
              <a:ext uri="{FF2B5EF4-FFF2-40B4-BE49-F238E27FC236}">
                <a16:creationId xmlns:a16="http://schemas.microsoft.com/office/drawing/2014/main" id="{A04AF9F1-B682-32E7-30A4-BF9AA3856D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2" descr="Classic Aire Care">
            <a:extLst>
              <a:ext uri="{FF2B5EF4-FFF2-40B4-BE49-F238E27FC236}">
                <a16:creationId xmlns:a16="http://schemas.microsoft.com/office/drawing/2014/main" id="{D612B558-B4C1-D419-008E-CE8844D983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8" descr="Pointing Penguin, Point, Arctic, Excited PNG Transparent Image and Clipart  for Free Download">
            <a:extLst>
              <a:ext uri="{FF2B5EF4-FFF2-40B4-BE49-F238E27FC236}">
                <a16:creationId xmlns:a16="http://schemas.microsoft.com/office/drawing/2014/main" id="{E7A53022-2667-9649-86CA-F53FFB8B44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4" descr="St. Louis City Auto Repair - Dobbs Tire &amp; Auto Centers">
            <a:extLst>
              <a:ext uri="{FF2B5EF4-FFF2-40B4-BE49-F238E27FC236}">
                <a16:creationId xmlns:a16="http://schemas.microsoft.com/office/drawing/2014/main" id="{89C3122B-1784-CF7F-5B9D-5AC7C36D2A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C7C8D5-9645-CB14-387E-19EF5B452D48}"/>
              </a:ext>
            </a:extLst>
          </p:cNvPr>
          <p:cNvGrpSpPr/>
          <p:nvPr/>
        </p:nvGrpSpPr>
        <p:grpSpPr>
          <a:xfrm>
            <a:off x="6276279" y="6228871"/>
            <a:ext cx="5549199" cy="692858"/>
            <a:chOff x="6276279" y="6228871"/>
            <a:chExt cx="5549199" cy="6928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029CE7B-A8CB-D2A4-0A1D-B72463287CA1}"/>
                </a:ext>
              </a:extLst>
            </p:cNvPr>
            <p:cNvGrpSpPr/>
            <p:nvPr/>
          </p:nvGrpSpPr>
          <p:grpSpPr>
            <a:xfrm>
              <a:off x="7032381" y="6228871"/>
              <a:ext cx="4793097" cy="692858"/>
              <a:chOff x="7032381" y="6228871"/>
              <a:chExt cx="4793097" cy="69285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6EEA14B-6639-9C79-B3F3-EEEE7919BBBA}"/>
                  </a:ext>
                </a:extLst>
              </p:cNvPr>
              <p:cNvGrpSpPr/>
              <p:nvPr/>
            </p:nvGrpSpPr>
            <p:grpSpPr>
              <a:xfrm>
                <a:off x="7032381" y="6228871"/>
                <a:ext cx="4793097" cy="692858"/>
                <a:chOff x="7032381" y="6228871"/>
                <a:chExt cx="4793097" cy="69285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F57F3FFA-F8FE-E54C-C508-4FCABB6D9037}"/>
                    </a:ext>
                  </a:extLst>
                </p:cNvPr>
                <p:cNvGrpSpPr/>
                <p:nvPr/>
              </p:nvGrpSpPr>
              <p:grpSpPr>
                <a:xfrm>
                  <a:off x="7032381" y="6228871"/>
                  <a:ext cx="3693958" cy="692858"/>
                  <a:chOff x="3682888" y="2668587"/>
                  <a:chExt cx="5951281" cy="1170636"/>
                </a:xfrm>
              </p:grpSpPr>
              <p:pic>
                <p:nvPicPr>
                  <p:cNvPr id="16" name="Picture 15">
                    <a:extLst>
                      <a:ext uri="{FF2B5EF4-FFF2-40B4-BE49-F238E27FC236}">
                        <a16:creationId xmlns:a16="http://schemas.microsoft.com/office/drawing/2014/main" id="{6893E7E8-ADAF-6908-4A55-D81CBD1C5BA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6393162" y="3171415"/>
                    <a:ext cx="1962150" cy="428625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B3218C0E-F836-33F2-633A-14C8B19A8A7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355312" y="2932232"/>
                    <a:ext cx="1278857" cy="906991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4" descr="1065 The Arch">
                    <a:extLst>
                      <a:ext uri="{FF2B5EF4-FFF2-40B4-BE49-F238E27FC236}">
                        <a16:creationId xmlns:a16="http://schemas.microsoft.com/office/drawing/2014/main" id="{930D19EF-47BE-A4AA-6DC1-EA9298E0EB6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82888" y="2668587"/>
                    <a:ext cx="1034270" cy="1005655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A97FFE6F-755C-7E5A-F324-B1FC7899C4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682" t="29856" r="19452" b="30340"/>
                <a:stretch/>
              </p:blipFill>
              <p:spPr>
                <a:xfrm>
                  <a:off x="10726340" y="6495361"/>
                  <a:ext cx="1099138" cy="315920"/>
                </a:xfrm>
                <a:prstGeom prst="rect">
                  <a:avLst/>
                </a:prstGeom>
              </p:spPr>
            </p:pic>
          </p:grpSp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04DEDD42-87A6-A268-3B51-15B5C4E552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37444" y="6526477"/>
                <a:ext cx="914113" cy="258479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AC053FD-DCBA-3BD5-25BA-74F4DBF11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6279" y="6384913"/>
              <a:ext cx="693010" cy="439170"/>
            </a:xfrm>
            <a:prstGeom prst="rect">
              <a:avLst/>
            </a:prstGeom>
          </p:spPr>
        </p:pic>
      </p:grpSp>
      <p:sp>
        <p:nvSpPr>
          <p:cNvPr id="9" name="AutoShape 2">
            <a:extLst>
              <a:ext uri="{FF2B5EF4-FFF2-40B4-BE49-F238E27FC236}">
                <a16:creationId xmlns:a16="http://schemas.microsoft.com/office/drawing/2014/main" id="{86E7BDA6-27CE-072A-790D-9A4A8F55B3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35BC9A1-5986-B882-958B-D856B4F911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691" y="6288734"/>
            <a:ext cx="1529110" cy="5167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A1AFF6F-F689-4603-B614-9A198C793844}"/>
              </a:ext>
            </a:extLst>
          </p:cNvPr>
          <p:cNvSpPr txBox="1"/>
          <p:nvPr/>
        </p:nvSpPr>
        <p:spPr>
          <a:xfrm>
            <a:off x="1891891" y="6287612"/>
            <a:ext cx="46296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i="1" dirty="0">
                <a:solidFill>
                  <a:schemeClr val="bg2">
                    <a:lumMod val="50000"/>
                  </a:schemeClr>
                </a:solidFill>
              </a:rPr>
              <a:t>P45+ AND: [((Household income (HHLD): $150,000 - $249,999 OR Household income (HHLD): $250,000 or more OR Acxiom NetWorth Gold (HHLD): Less than or equal to $0 OR Acxiom NetWorth Gold (HHLD): $1,000,000 - $1,999,999 OR Acxiom NetWorth Gold (HHLD): $2,000,000 +) AND (Lifestyle characteristics: Caregiver of aging parent or relative OR Lifestyle changes household plans to do next 12 mths (HHLD): Shop for out-of-home nursing,assisted living,retire facility))]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88B34BF-2D3F-9A40-C10A-86AF9E5BAD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17230"/>
            <a:ext cx="12192000" cy="601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8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B6BC3D-A2DA-4B2C-AA68-B1C8086AF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usey Bank logo">
            <a:extLst>
              <a:ext uri="{FF2B5EF4-FFF2-40B4-BE49-F238E27FC236}">
                <a16:creationId xmlns:a16="http://schemas.microsoft.com/office/drawing/2014/main" id="{0948D0BB-EA05-D5EB-8F2E-F585930494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2" descr="Classic Aire Care">
            <a:extLst>
              <a:ext uri="{FF2B5EF4-FFF2-40B4-BE49-F238E27FC236}">
                <a16:creationId xmlns:a16="http://schemas.microsoft.com/office/drawing/2014/main" id="{0CA456BF-56D6-F112-A04B-30398732F5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8" descr="Pointing Penguin, Point, Arctic, Excited PNG Transparent Image and Clipart  for Free Download">
            <a:extLst>
              <a:ext uri="{FF2B5EF4-FFF2-40B4-BE49-F238E27FC236}">
                <a16:creationId xmlns:a16="http://schemas.microsoft.com/office/drawing/2014/main" id="{075877E6-FF64-38E9-188B-248DFC6400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4" descr="St. Louis City Auto Repair - Dobbs Tire &amp; Auto Centers">
            <a:extLst>
              <a:ext uri="{FF2B5EF4-FFF2-40B4-BE49-F238E27FC236}">
                <a16:creationId xmlns:a16="http://schemas.microsoft.com/office/drawing/2014/main" id="{654A1FE8-85ED-685C-4EF2-EA52AC60DB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40E0D2B-F2D0-8D5D-1968-FA4122B4A6A5}"/>
              </a:ext>
            </a:extLst>
          </p:cNvPr>
          <p:cNvGrpSpPr/>
          <p:nvPr/>
        </p:nvGrpSpPr>
        <p:grpSpPr>
          <a:xfrm>
            <a:off x="6276279" y="6228871"/>
            <a:ext cx="5549199" cy="692858"/>
            <a:chOff x="6276279" y="6228871"/>
            <a:chExt cx="5549199" cy="6928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DC0D807-E4E2-2227-421E-94737B97285D}"/>
                </a:ext>
              </a:extLst>
            </p:cNvPr>
            <p:cNvGrpSpPr/>
            <p:nvPr/>
          </p:nvGrpSpPr>
          <p:grpSpPr>
            <a:xfrm>
              <a:off x="7032381" y="6228871"/>
              <a:ext cx="4793097" cy="692858"/>
              <a:chOff x="7032381" y="6228871"/>
              <a:chExt cx="4793097" cy="69285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1A97D10-531C-D298-9005-D1D8D5C46632}"/>
                  </a:ext>
                </a:extLst>
              </p:cNvPr>
              <p:cNvGrpSpPr/>
              <p:nvPr/>
            </p:nvGrpSpPr>
            <p:grpSpPr>
              <a:xfrm>
                <a:off x="7032381" y="6228871"/>
                <a:ext cx="4793097" cy="692858"/>
                <a:chOff x="7032381" y="6228871"/>
                <a:chExt cx="4793097" cy="69285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C4927A35-6FE0-C743-C96A-1B894A185869}"/>
                    </a:ext>
                  </a:extLst>
                </p:cNvPr>
                <p:cNvGrpSpPr/>
                <p:nvPr/>
              </p:nvGrpSpPr>
              <p:grpSpPr>
                <a:xfrm>
                  <a:off x="7032381" y="6228871"/>
                  <a:ext cx="3693958" cy="692858"/>
                  <a:chOff x="3682888" y="2668587"/>
                  <a:chExt cx="5951281" cy="1170636"/>
                </a:xfrm>
              </p:grpSpPr>
              <p:pic>
                <p:nvPicPr>
                  <p:cNvPr id="16" name="Picture 15">
                    <a:extLst>
                      <a:ext uri="{FF2B5EF4-FFF2-40B4-BE49-F238E27FC236}">
                        <a16:creationId xmlns:a16="http://schemas.microsoft.com/office/drawing/2014/main" id="{935C9E58-7DA3-66B8-4809-094D1366090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6393162" y="3171415"/>
                    <a:ext cx="1962150" cy="428625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65423A03-BA5D-3F60-12B0-5092FE7DD5D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355312" y="2932232"/>
                    <a:ext cx="1278857" cy="906991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4" descr="1065 The Arch">
                    <a:extLst>
                      <a:ext uri="{FF2B5EF4-FFF2-40B4-BE49-F238E27FC236}">
                        <a16:creationId xmlns:a16="http://schemas.microsoft.com/office/drawing/2014/main" id="{53EBFE63-63A6-81B9-5B9D-9CD97F85747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82888" y="2668587"/>
                    <a:ext cx="1034270" cy="1005655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BC04C159-09A1-776F-54BB-F284CBF639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682" t="29856" r="19452" b="30340"/>
                <a:stretch/>
              </p:blipFill>
              <p:spPr>
                <a:xfrm>
                  <a:off x="10726340" y="6495361"/>
                  <a:ext cx="1099138" cy="315920"/>
                </a:xfrm>
                <a:prstGeom prst="rect">
                  <a:avLst/>
                </a:prstGeom>
              </p:spPr>
            </p:pic>
          </p:grpSp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50CF034F-A495-9FA4-9F81-27DF9EEAF0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37444" y="6526477"/>
                <a:ext cx="914113" cy="258479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6DF201E-88BA-A845-5DFF-9A8055721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6279" y="6384913"/>
              <a:ext cx="693010" cy="439170"/>
            </a:xfrm>
            <a:prstGeom prst="rect">
              <a:avLst/>
            </a:prstGeom>
          </p:spPr>
        </p:pic>
      </p:grpSp>
      <p:sp>
        <p:nvSpPr>
          <p:cNvPr id="9" name="AutoShape 2">
            <a:extLst>
              <a:ext uri="{FF2B5EF4-FFF2-40B4-BE49-F238E27FC236}">
                <a16:creationId xmlns:a16="http://schemas.microsoft.com/office/drawing/2014/main" id="{609D6394-A3A7-1456-BDC7-30769A1A1E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3E05BB8-9AD1-118B-7384-B4232F0D87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691" y="6288734"/>
            <a:ext cx="1529110" cy="5167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26E9CCC-1671-47F1-5E84-0A46928BF442}"/>
              </a:ext>
            </a:extLst>
          </p:cNvPr>
          <p:cNvSpPr txBox="1"/>
          <p:nvPr/>
        </p:nvSpPr>
        <p:spPr>
          <a:xfrm>
            <a:off x="1891891" y="6287612"/>
            <a:ext cx="46296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i="1" dirty="0">
                <a:solidFill>
                  <a:schemeClr val="bg2">
                    <a:lumMod val="50000"/>
                  </a:schemeClr>
                </a:solidFill>
              </a:rPr>
              <a:t>P45+ AND: [((Household income (HHLD): $150,000 - $249,999 OR Household income (HHLD): $250,000 or more OR Acxiom NetWorth Gold (HHLD): Less than or equal to $0 OR Acxiom NetWorth Gold (HHLD): $1,000,000 - $1,999,999 OR Acxiom NetWorth Gold (HHLD): $2,000,000 +) AND (Lifestyle characteristics: Caregiver of aging parent or relative OR Lifestyle changes household plans to do next 12 mths (HHLD): Shop for out-of-home nursing,assisted living,retire facility))]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FD8FC6-66B6-E330-2B3C-52A4AED322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31672"/>
            <a:ext cx="12192000" cy="607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19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A596EB-496A-9D00-73CF-557306B71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usey Bank logo">
            <a:extLst>
              <a:ext uri="{FF2B5EF4-FFF2-40B4-BE49-F238E27FC236}">
                <a16:creationId xmlns:a16="http://schemas.microsoft.com/office/drawing/2014/main" id="{4A39739E-B63E-0087-501B-5E0E46B443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2" descr="Classic Aire Care">
            <a:extLst>
              <a:ext uri="{FF2B5EF4-FFF2-40B4-BE49-F238E27FC236}">
                <a16:creationId xmlns:a16="http://schemas.microsoft.com/office/drawing/2014/main" id="{2166BC99-05E6-F8D7-24BB-BD8717840A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8" descr="Pointing Penguin, Point, Arctic, Excited PNG Transparent Image and Clipart  for Free Download">
            <a:extLst>
              <a:ext uri="{FF2B5EF4-FFF2-40B4-BE49-F238E27FC236}">
                <a16:creationId xmlns:a16="http://schemas.microsoft.com/office/drawing/2014/main" id="{76533B2A-7487-9D12-8B4E-18F659006B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4" descr="St. Louis City Auto Repair - Dobbs Tire &amp; Auto Centers">
            <a:extLst>
              <a:ext uri="{FF2B5EF4-FFF2-40B4-BE49-F238E27FC236}">
                <a16:creationId xmlns:a16="http://schemas.microsoft.com/office/drawing/2014/main" id="{C6E3F510-AA7C-5335-67D2-C52216BE3D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93EC6C2-FE22-45CA-7BCD-B544A2B1235F}"/>
              </a:ext>
            </a:extLst>
          </p:cNvPr>
          <p:cNvGrpSpPr/>
          <p:nvPr/>
        </p:nvGrpSpPr>
        <p:grpSpPr>
          <a:xfrm>
            <a:off x="6276279" y="6228871"/>
            <a:ext cx="5549199" cy="692858"/>
            <a:chOff x="6276279" y="6228871"/>
            <a:chExt cx="5549199" cy="6928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77A2A94-6BFB-FD6D-B962-E2E1843E1904}"/>
                </a:ext>
              </a:extLst>
            </p:cNvPr>
            <p:cNvGrpSpPr/>
            <p:nvPr/>
          </p:nvGrpSpPr>
          <p:grpSpPr>
            <a:xfrm>
              <a:off x="7032381" y="6228871"/>
              <a:ext cx="4793097" cy="692858"/>
              <a:chOff x="7032381" y="6228871"/>
              <a:chExt cx="4793097" cy="69285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EC9F2E7-10C7-DF9C-F3F0-12C106D46B32}"/>
                  </a:ext>
                </a:extLst>
              </p:cNvPr>
              <p:cNvGrpSpPr/>
              <p:nvPr/>
            </p:nvGrpSpPr>
            <p:grpSpPr>
              <a:xfrm>
                <a:off x="7032381" y="6228871"/>
                <a:ext cx="4793097" cy="692858"/>
                <a:chOff x="7032381" y="6228871"/>
                <a:chExt cx="4793097" cy="69285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AA458E60-15CB-8AF4-F52C-B7276911E499}"/>
                    </a:ext>
                  </a:extLst>
                </p:cNvPr>
                <p:cNvGrpSpPr/>
                <p:nvPr/>
              </p:nvGrpSpPr>
              <p:grpSpPr>
                <a:xfrm>
                  <a:off x="7032381" y="6228871"/>
                  <a:ext cx="3693958" cy="692858"/>
                  <a:chOff x="3682888" y="2668587"/>
                  <a:chExt cx="5951281" cy="1170636"/>
                </a:xfrm>
              </p:grpSpPr>
              <p:pic>
                <p:nvPicPr>
                  <p:cNvPr id="16" name="Picture 15">
                    <a:extLst>
                      <a:ext uri="{FF2B5EF4-FFF2-40B4-BE49-F238E27FC236}">
                        <a16:creationId xmlns:a16="http://schemas.microsoft.com/office/drawing/2014/main" id="{3D9872E9-9942-46CD-3873-2340C77198D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6393162" y="3171415"/>
                    <a:ext cx="1962150" cy="428625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1CED689E-25EE-A317-5409-5993466720D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355312" y="2932232"/>
                    <a:ext cx="1278857" cy="906991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4" descr="1065 The Arch">
                    <a:extLst>
                      <a:ext uri="{FF2B5EF4-FFF2-40B4-BE49-F238E27FC236}">
                        <a16:creationId xmlns:a16="http://schemas.microsoft.com/office/drawing/2014/main" id="{94E63F79-BAF7-DC7D-20E8-93AB4030695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82888" y="2668587"/>
                    <a:ext cx="1034270" cy="1005655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3F52091D-85DF-2AC6-221A-A9EA30CAB6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682" t="29856" r="19452" b="30340"/>
                <a:stretch/>
              </p:blipFill>
              <p:spPr>
                <a:xfrm>
                  <a:off x="10726340" y="6495361"/>
                  <a:ext cx="1099138" cy="315920"/>
                </a:xfrm>
                <a:prstGeom prst="rect">
                  <a:avLst/>
                </a:prstGeom>
              </p:spPr>
            </p:pic>
          </p:grpSp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63A6AF4E-784F-31D5-C26F-8A9B6F09AA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37444" y="6526477"/>
                <a:ext cx="914113" cy="258479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9C76DC6-7AAD-9506-DD9F-8FBED84A8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6279" y="6384913"/>
              <a:ext cx="693010" cy="439170"/>
            </a:xfrm>
            <a:prstGeom prst="rect">
              <a:avLst/>
            </a:prstGeom>
          </p:spPr>
        </p:pic>
      </p:grpSp>
      <p:sp>
        <p:nvSpPr>
          <p:cNvPr id="9" name="AutoShape 2">
            <a:extLst>
              <a:ext uri="{FF2B5EF4-FFF2-40B4-BE49-F238E27FC236}">
                <a16:creationId xmlns:a16="http://schemas.microsoft.com/office/drawing/2014/main" id="{C3859461-34C0-2D91-3667-A709FAB1D4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DD6FEC9-AEF8-DD7C-65A7-9FC03904CF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691" y="6288734"/>
            <a:ext cx="1529110" cy="5167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4BCD058-4DCF-D36A-9181-CE6AE93DE250}"/>
              </a:ext>
            </a:extLst>
          </p:cNvPr>
          <p:cNvSpPr txBox="1"/>
          <p:nvPr/>
        </p:nvSpPr>
        <p:spPr>
          <a:xfrm>
            <a:off x="1891891" y="6287612"/>
            <a:ext cx="46296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i="1" dirty="0">
                <a:solidFill>
                  <a:schemeClr val="bg2">
                    <a:lumMod val="50000"/>
                  </a:schemeClr>
                </a:solidFill>
              </a:rPr>
              <a:t>P45+ AND: [((Household income (HHLD): $150,000 - $249,999 OR Household income (HHLD): $250,000 or more OR Acxiom NetWorth Gold (HHLD): Less than or equal to $0 OR Acxiom NetWorth Gold (HHLD): $1,000,000 - $1,999,999 OR Acxiom NetWorth Gold (HHLD): $2,000,000 +) AND (Lifestyle characteristics: Caregiver of aging parent or relative OR Lifestyle changes household plans to do next 12 mths (HHLD): Shop for out-of-home nursing,assisted living,retire facility))]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C9F083-D781-C078-0C28-ED3BA9012F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54827"/>
            <a:ext cx="12192000" cy="594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7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805E55-18B7-A8D8-F134-A04A7430E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usey Bank logo">
            <a:extLst>
              <a:ext uri="{FF2B5EF4-FFF2-40B4-BE49-F238E27FC236}">
                <a16:creationId xmlns:a16="http://schemas.microsoft.com/office/drawing/2014/main" id="{7ABA3BA7-A909-67F4-00B2-C105E57C1A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2" descr="Classic Aire Care">
            <a:extLst>
              <a:ext uri="{FF2B5EF4-FFF2-40B4-BE49-F238E27FC236}">
                <a16:creationId xmlns:a16="http://schemas.microsoft.com/office/drawing/2014/main" id="{FB5BF358-55D6-C181-6E8F-464830CDCC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8" descr="Pointing Penguin, Point, Arctic, Excited PNG Transparent Image and Clipart  for Free Download">
            <a:extLst>
              <a:ext uri="{FF2B5EF4-FFF2-40B4-BE49-F238E27FC236}">
                <a16:creationId xmlns:a16="http://schemas.microsoft.com/office/drawing/2014/main" id="{573E0074-2160-D444-D031-584A0CACB4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4" descr="St. Louis City Auto Repair - Dobbs Tire &amp; Auto Centers">
            <a:extLst>
              <a:ext uri="{FF2B5EF4-FFF2-40B4-BE49-F238E27FC236}">
                <a16:creationId xmlns:a16="http://schemas.microsoft.com/office/drawing/2014/main" id="{EB1009B1-6184-0F8A-D31C-6093FEBF5E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0648F9-05D3-5DB9-CC83-A9B5EFE9B443}"/>
              </a:ext>
            </a:extLst>
          </p:cNvPr>
          <p:cNvGrpSpPr/>
          <p:nvPr/>
        </p:nvGrpSpPr>
        <p:grpSpPr>
          <a:xfrm>
            <a:off x="6276279" y="6228871"/>
            <a:ext cx="5549199" cy="692858"/>
            <a:chOff x="6276279" y="6228871"/>
            <a:chExt cx="5549199" cy="6928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089DF2C-775C-B700-D2DD-6042C59F99DB}"/>
                </a:ext>
              </a:extLst>
            </p:cNvPr>
            <p:cNvGrpSpPr/>
            <p:nvPr/>
          </p:nvGrpSpPr>
          <p:grpSpPr>
            <a:xfrm>
              <a:off x="7032381" y="6228871"/>
              <a:ext cx="4793097" cy="692858"/>
              <a:chOff x="7032381" y="6228871"/>
              <a:chExt cx="4793097" cy="69285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1732B35-83B8-899D-0F9C-A4FF15A316E2}"/>
                  </a:ext>
                </a:extLst>
              </p:cNvPr>
              <p:cNvGrpSpPr/>
              <p:nvPr/>
            </p:nvGrpSpPr>
            <p:grpSpPr>
              <a:xfrm>
                <a:off x="7032381" y="6228871"/>
                <a:ext cx="4793097" cy="692858"/>
                <a:chOff x="7032381" y="6228871"/>
                <a:chExt cx="4793097" cy="69285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CAACF0D3-D637-E588-C60F-C581F1875513}"/>
                    </a:ext>
                  </a:extLst>
                </p:cNvPr>
                <p:cNvGrpSpPr/>
                <p:nvPr/>
              </p:nvGrpSpPr>
              <p:grpSpPr>
                <a:xfrm>
                  <a:off x="7032381" y="6228871"/>
                  <a:ext cx="3693958" cy="692858"/>
                  <a:chOff x="3682888" y="2668587"/>
                  <a:chExt cx="5951281" cy="1170636"/>
                </a:xfrm>
              </p:grpSpPr>
              <p:pic>
                <p:nvPicPr>
                  <p:cNvPr id="16" name="Picture 15">
                    <a:extLst>
                      <a:ext uri="{FF2B5EF4-FFF2-40B4-BE49-F238E27FC236}">
                        <a16:creationId xmlns:a16="http://schemas.microsoft.com/office/drawing/2014/main" id="{FB706B55-7335-E0DC-0C63-B6AB77C957F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6393162" y="3171415"/>
                    <a:ext cx="1962150" cy="428625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81EFD800-BCA5-F5BE-E766-5FBEEA5619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355312" y="2932232"/>
                    <a:ext cx="1278857" cy="906991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4" descr="1065 The Arch">
                    <a:extLst>
                      <a:ext uri="{FF2B5EF4-FFF2-40B4-BE49-F238E27FC236}">
                        <a16:creationId xmlns:a16="http://schemas.microsoft.com/office/drawing/2014/main" id="{F76B9EF1-4CA7-B95C-882E-6B796115758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82888" y="2668587"/>
                    <a:ext cx="1034270" cy="1005655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9B7523CE-BF4E-C042-6D5A-E799A5343A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682" t="29856" r="19452" b="30340"/>
                <a:stretch/>
              </p:blipFill>
              <p:spPr>
                <a:xfrm>
                  <a:off x="10726340" y="6495361"/>
                  <a:ext cx="1099138" cy="315920"/>
                </a:xfrm>
                <a:prstGeom prst="rect">
                  <a:avLst/>
                </a:prstGeom>
              </p:spPr>
            </p:pic>
          </p:grpSp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1C0DB53A-BEF8-8E5A-1DDB-1DA869DDE0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37444" y="6526477"/>
                <a:ext cx="914113" cy="258479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2DCC42D-3E77-5F3B-6789-9BFF917F1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6279" y="6384913"/>
              <a:ext cx="693010" cy="439170"/>
            </a:xfrm>
            <a:prstGeom prst="rect">
              <a:avLst/>
            </a:prstGeom>
          </p:spPr>
        </p:pic>
      </p:grpSp>
      <p:sp>
        <p:nvSpPr>
          <p:cNvPr id="9" name="AutoShape 2">
            <a:extLst>
              <a:ext uri="{FF2B5EF4-FFF2-40B4-BE49-F238E27FC236}">
                <a16:creationId xmlns:a16="http://schemas.microsoft.com/office/drawing/2014/main" id="{8B553ECF-F6B0-7963-5E6F-226E10FB68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CA28D5C-48E9-9874-E1C5-48EEE9C527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691" y="6288734"/>
            <a:ext cx="1529110" cy="5167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86E0B3B-E0CD-9A6F-3E42-8A5D3E653B8B}"/>
              </a:ext>
            </a:extLst>
          </p:cNvPr>
          <p:cNvSpPr txBox="1"/>
          <p:nvPr/>
        </p:nvSpPr>
        <p:spPr>
          <a:xfrm>
            <a:off x="1891891" y="6287612"/>
            <a:ext cx="46296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i="1" dirty="0">
                <a:solidFill>
                  <a:schemeClr val="bg2">
                    <a:lumMod val="50000"/>
                  </a:schemeClr>
                </a:solidFill>
              </a:rPr>
              <a:t>P45+ AND: [((Household income (HHLD): $150,000 - $249,999 OR Household income (HHLD): $250,000 or more OR Acxiom NetWorth Gold (HHLD): Less than or equal to $0 OR Acxiom NetWorth Gold (HHLD): $1,000,000 - $1,999,999 OR Acxiom NetWorth Gold (HHLD): $2,000,000 +) AND (Lifestyle characteristics: Caregiver of aging parent or relative OR Lifestyle changes household plans to do next 12 mths (HHLD): Shop for out-of-home nursing,assisted living,retire facility))]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B5220FD-F84C-0A5F-23AE-FB2F1BD3CB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748140"/>
            <a:ext cx="12192000" cy="536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31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FB0F98-61F9-BB69-D8F5-F0F6CB964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usey Bank logo">
            <a:extLst>
              <a:ext uri="{FF2B5EF4-FFF2-40B4-BE49-F238E27FC236}">
                <a16:creationId xmlns:a16="http://schemas.microsoft.com/office/drawing/2014/main" id="{461AECE9-B5FD-7F09-E260-6DF9EA903C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2" descr="Classic Aire Care">
            <a:extLst>
              <a:ext uri="{FF2B5EF4-FFF2-40B4-BE49-F238E27FC236}">
                <a16:creationId xmlns:a16="http://schemas.microsoft.com/office/drawing/2014/main" id="{F48D43B7-550B-6C68-C127-48F4041F27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8" descr="Pointing Penguin, Point, Arctic, Excited PNG Transparent Image and Clipart  for Free Download">
            <a:extLst>
              <a:ext uri="{FF2B5EF4-FFF2-40B4-BE49-F238E27FC236}">
                <a16:creationId xmlns:a16="http://schemas.microsoft.com/office/drawing/2014/main" id="{93AA8FC5-9287-B0A7-0662-EB585278D8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4" descr="St. Louis City Auto Repair - Dobbs Tire &amp; Auto Centers">
            <a:extLst>
              <a:ext uri="{FF2B5EF4-FFF2-40B4-BE49-F238E27FC236}">
                <a16:creationId xmlns:a16="http://schemas.microsoft.com/office/drawing/2014/main" id="{7524E99E-1B2C-E0E0-B774-75952174F0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C58EADD-7907-25C3-718C-7AC8224399E4}"/>
              </a:ext>
            </a:extLst>
          </p:cNvPr>
          <p:cNvGrpSpPr/>
          <p:nvPr/>
        </p:nvGrpSpPr>
        <p:grpSpPr>
          <a:xfrm>
            <a:off x="6276279" y="6228871"/>
            <a:ext cx="5549199" cy="692858"/>
            <a:chOff x="6276279" y="6228871"/>
            <a:chExt cx="5549199" cy="6928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B002370-85CD-0F75-3D41-1899A5761096}"/>
                </a:ext>
              </a:extLst>
            </p:cNvPr>
            <p:cNvGrpSpPr/>
            <p:nvPr/>
          </p:nvGrpSpPr>
          <p:grpSpPr>
            <a:xfrm>
              <a:off x="7032381" y="6228871"/>
              <a:ext cx="4793097" cy="692858"/>
              <a:chOff x="7032381" y="6228871"/>
              <a:chExt cx="4793097" cy="69285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F7DB0F3D-47C0-BC23-299B-1BB96021BD30}"/>
                  </a:ext>
                </a:extLst>
              </p:cNvPr>
              <p:cNvGrpSpPr/>
              <p:nvPr/>
            </p:nvGrpSpPr>
            <p:grpSpPr>
              <a:xfrm>
                <a:off x="7032381" y="6228871"/>
                <a:ext cx="4793097" cy="692858"/>
                <a:chOff x="7032381" y="6228871"/>
                <a:chExt cx="4793097" cy="69285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FA000B3A-F406-E919-266A-F6F93F42CE34}"/>
                    </a:ext>
                  </a:extLst>
                </p:cNvPr>
                <p:cNvGrpSpPr/>
                <p:nvPr/>
              </p:nvGrpSpPr>
              <p:grpSpPr>
                <a:xfrm>
                  <a:off x="7032381" y="6228871"/>
                  <a:ext cx="3693958" cy="692858"/>
                  <a:chOff x="3682888" y="2668587"/>
                  <a:chExt cx="5951281" cy="1170636"/>
                </a:xfrm>
              </p:grpSpPr>
              <p:pic>
                <p:nvPicPr>
                  <p:cNvPr id="16" name="Picture 15">
                    <a:extLst>
                      <a:ext uri="{FF2B5EF4-FFF2-40B4-BE49-F238E27FC236}">
                        <a16:creationId xmlns:a16="http://schemas.microsoft.com/office/drawing/2014/main" id="{92B60E7F-24D3-2B7A-43BB-0D726B3635D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6393162" y="3171415"/>
                    <a:ext cx="1962150" cy="428625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C2197ACA-48CB-B718-1BB5-0811B53D8C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355312" y="2932232"/>
                    <a:ext cx="1278857" cy="906991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4" descr="1065 The Arch">
                    <a:extLst>
                      <a:ext uri="{FF2B5EF4-FFF2-40B4-BE49-F238E27FC236}">
                        <a16:creationId xmlns:a16="http://schemas.microsoft.com/office/drawing/2014/main" id="{FFFF1B0E-2B01-7198-8E65-32747AF390A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82888" y="2668587"/>
                    <a:ext cx="1034270" cy="1005655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D06EE1C7-6AFB-4BC8-CA2E-5D6E3CA659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682" t="29856" r="19452" b="30340"/>
                <a:stretch/>
              </p:blipFill>
              <p:spPr>
                <a:xfrm>
                  <a:off x="10726340" y="6495361"/>
                  <a:ext cx="1099138" cy="315920"/>
                </a:xfrm>
                <a:prstGeom prst="rect">
                  <a:avLst/>
                </a:prstGeom>
              </p:spPr>
            </p:pic>
          </p:grpSp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C70D464F-E842-0184-2199-DDB22EABC4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37444" y="6526477"/>
                <a:ext cx="914113" cy="258479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8868831-321A-B63C-86C5-0675BC988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6279" y="6384913"/>
              <a:ext cx="693010" cy="439170"/>
            </a:xfrm>
            <a:prstGeom prst="rect">
              <a:avLst/>
            </a:prstGeom>
          </p:spPr>
        </p:pic>
      </p:grpSp>
      <p:sp>
        <p:nvSpPr>
          <p:cNvPr id="9" name="AutoShape 2">
            <a:extLst>
              <a:ext uri="{FF2B5EF4-FFF2-40B4-BE49-F238E27FC236}">
                <a16:creationId xmlns:a16="http://schemas.microsoft.com/office/drawing/2014/main" id="{098884DC-7A45-2CCC-DABB-24F78701A9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5654795-6054-7405-8374-A2E7DA999E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691" y="6288734"/>
            <a:ext cx="1529110" cy="5167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46D1B13-B441-5AAE-18E3-84905CF7F20B}"/>
              </a:ext>
            </a:extLst>
          </p:cNvPr>
          <p:cNvSpPr txBox="1"/>
          <p:nvPr/>
        </p:nvSpPr>
        <p:spPr>
          <a:xfrm>
            <a:off x="1891891" y="6287612"/>
            <a:ext cx="46296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i="1" dirty="0">
                <a:solidFill>
                  <a:schemeClr val="bg2">
                    <a:lumMod val="50000"/>
                  </a:schemeClr>
                </a:solidFill>
              </a:rPr>
              <a:t>P45+ AND: [((Household income (HHLD): $150,000 - $249,999 OR Household income (HHLD): $250,000 or more OR Acxiom NetWorth Gold (HHLD): Less than or equal to $0 OR Acxiom NetWorth Gold (HHLD): $1,000,000 - $1,999,999 OR Acxiom NetWorth Gold (HHLD): $2,000,000 +) AND (Lifestyle characteristics: Caregiver of aging parent or relative OR Lifestyle changes household plans to do next 12 mths (HHLD): Shop for out-of-home nursing,assisted living,retire facility))]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79CC306-B1CD-243E-CD27-FACEC12122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62107"/>
            <a:ext cx="12192000" cy="57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81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642743-B340-1AC0-C8E6-1F19EA20A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usey Bank logo">
            <a:extLst>
              <a:ext uri="{FF2B5EF4-FFF2-40B4-BE49-F238E27FC236}">
                <a16:creationId xmlns:a16="http://schemas.microsoft.com/office/drawing/2014/main" id="{ED6764B1-6408-01A0-2544-3DFB59769B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2" descr="Classic Aire Care">
            <a:extLst>
              <a:ext uri="{FF2B5EF4-FFF2-40B4-BE49-F238E27FC236}">
                <a16:creationId xmlns:a16="http://schemas.microsoft.com/office/drawing/2014/main" id="{90ACDD14-B081-9351-B53E-D09F3905E9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8" descr="Pointing Penguin, Point, Arctic, Excited PNG Transparent Image and Clipart  for Free Download">
            <a:extLst>
              <a:ext uri="{FF2B5EF4-FFF2-40B4-BE49-F238E27FC236}">
                <a16:creationId xmlns:a16="http://schemas.microsoft.com/office/drawing/2014/main" id="{2CF64E33-9297-69A4-6032-B49B1DB2D9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4" descr="St. Louis City Auto Repair - Dobbs Tire &amp; Auto Centers">
            <a:extLst>
              <a:ext uri="{FF2B5EF4-FFF2-40B4-BE49-F238E27FC236}">
                <a16:creationId xmlns:a16="http://schemas.microsoft.com/office/drawing/2014/main" id="{3AFB9D9D-6B6B-23F6-171B-5D205D19B5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7808BC6-19D3-0376-7FC4-3CFC7F342838}"/>
              </a:ext>
            </a:extLst>
          </p:cNvPr>
          <p:cNvGrpSpPr/>
          <p:nvPr/>
        </p:nvGrpSpPr>
        <p:grpSpPr>
          <a:xfrm>
            <a:off x="6276279" y="6228871"/>
            <a:ext cx="5549199" cy="692858"/>
            <a:chOff x="6276279" y="6228871"/>
            <a:chExt cx="5549199" cy="6928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64503D2-74D1-7668-BC6C-196A3934DB68}"/>
                </a:ext>
              </a:extLst>
            </p:cNvPr>
            <p:cNvGrpSpPr/>
            <p:nvPr/>
          </p:nvGrpSpPr>
          <p:grpSpPr>
            <a:xfrm>
              <a:off x="7032381" y="6228871"/>
              <a:ext cx="4793097" cy="692858"/>
              <a:chOff x="7032381" y="6228871"/>
              <a:chExt cx="4793097" cy="69285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4750419C-4DA3-485E-25F7-AEB3AB083B39}"/>
                  </a:ext>
                </a:extLst>
              </p:cNvPr>
              <p:cNvGrpSpPr/>
              <p:nvPr/>
            </p:nvGrpSpPr>
            <p:grpSpPr>
              <a:xfrm>
                <a:off x="7032381" y="6228871"/>
                <a:ext cx="4793097" cy="692858"/>
                <a:chOff x="7032381" y="6228871"/>
                <a:chExt cx="4793097" cy="69285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7644B01B-1E4C-EA54-9A80-C2AFE636BF36}"/>
                    </a:ext>
                  </a:extLst>
                </p:cNvPr>
                <p:cNvGrpSpPr/>
                <p:nvPr/>
              </p:nvGrpSpPr>
              <p:grpSpPr>
                <a:xfrm>
                  <a:off x="7032381" y="6228871"/>
                  <a:ext cx="3693958" cy="692858"/>
                  <a:chOff x="3682888" y="2668587"/>
                  <a:chExt cx="5951281" cy="1170636"/>
                </a:xfrm>
              </p:grpSpPr>
              <p:pic>
                <p:nvPicPr>
                  <p:cNvPr id="16" name="Picture 15">
                    <a:extLst>
                      <a:ext uri="{FF2B5EF4-FFF2-40B4-BE49-F238E27FC236}">
                        <a16:creationId xmlns:a16="http://schemas.microsoft.com/office/drawing/2014/main" id="{0C947F29-CE3C-E3AF-B8CB-A813E471A29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6393162" y="3171415"/>
                    <a:ext cx="1962150" cy="428625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56882A68-15B2-6FCE-B3A4-1320ECCF9B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355312" y="2932232"/>
                    <a:ext cx="1278857" cy="906991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4" descr="1065 The Arch">
                    <a:extLst>
                      <a:ext uri="{FF2B5EF4-FFF2-40B4-BE49-F238E27FC236}">
                        <a16:creationId xmlns:a16="http://schemas.microsoft.com/office/drawing/2014/main" id="{01CF3764-8E7C-8D9F-4D59-7E99B241B4D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82888" y="2668587"/>
                    <a:ext cx="1034270" cy="1005655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C452553B-F148-1ECB-9C25-32CB5694CC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682" t="29856" r="19452" b="30340"/>
                <a:stretch/>
              </p:blipFill>
              <p:spPr>
                <a:xfrm>
                  <a:off x="10726340" y="6495361"/>
                  <a:ext cx="1099138" cy="315920"/>
                </a:xfrm>
                <a:prstGeom prst="rect">
                  <a:avLst/>
                </a:prstGeom>
              </p:spPr>
            </p:pic>
          </p:grpSp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4BF26C41-5545-32C0-E61E-C1D5052E72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37444" y="6526477"/>
                <a:ext cx="914113" cy="258479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18047C3-F063-347C-BA07-F7948548D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6279" y="6384913"/>
              <a:ext cx="693010" cy="439170"/>
            </a:xfrm>
            <a:prstGeom prst="rect">
              <a:avLst/>
            </a:prstGeom>
          </p:spPr>
        </p:pic>
      </p:grpSp>
      <p:sp>
        <p:nvSpPr>
          <p:cNvPr id="9" name="AutoShape 2">
            <a:extLst>
              <a:ext uri="{FF2B5EF4-FFF2-40B4-BE49-F238E27FC236}">
                <a16:creationId xmlns:a16="http://schemas.microsoft.com/office/drawing/2014/main" id="{51EAC172-322B-BBEB-A55E-5B2D29DDA3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DF7D42A-08CB-3965-08C7-9DFA3B8C71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691" y="6288734"/>
            <a:ext cx="1529110" cy="5167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E9D8AB9-691E-6040-E3D8-D96C2D34D4FB}"/>
              </a:ext>
            </a:extLst>
          </p:cNvPr>
          <p:cNvSpPr txBox="1"/>
          <p:nvPr/>
        </p:nvSpPr>
        <p:spPr>
          <a:xfrm>
            <a:off x="1891891" y="6287612"/>
            <a:ext cx="46296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i="1" dirty="0">
                <a:solidFill>
                  <a:schemeClr val="bg2">
                    <a:lumMod val="50000"/>
                  </a:schemeClr>
                </a:solidFill>
              </a:rPr>
              <a:t>P45+ AND: [((Household income (HHLD): $150,000 - $249,999 OR Household income (HHLD): $250,000 or more OR Acxiom NetWorth Gold (HHLD): Less than or equal to $0 OR Acxiom NetWorth Gold (HHLD): $1,000,000 - $1,999,999 OR Acxiom NetWorth Gold (HHLD): $2,000,000 +) AND (Lifestyle characteristics: Caregiver of aging parent or relative OR Lifestyle changes household plans to do next 12 mths (HHLD): Shop for out-of-home nursing,assisted living,retire facility))]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D374B27-6B20-99F6-C98C-E8D26E7953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27163"/>
            <a:ext cx="12192000" cy="630152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0000000-0008-0000-0700-00002E000000}"/>
              </a:ext>
            </a:extLst>
          </p:cNvPr>
          <p:cNvGrpSpPr/>
          <p:nvPr/>
        </p:nvGrpSpPr>
        <p:grpSpPr>
          <a:xfrm>
            <a:off x="1372289" y="879893"/>
            <a:ext cx="1235074" cy="4057741"/>
            <a:chOff x="0" y="281348"/>
            <a:chExt cx="1241425" cy="3853572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00000000-0008-0000-0700-00002F000000}"/>
                </a:ext>
              </a:extLst>
            </p:cNvPr>
            <p:cNvSpPr/>
            <p:nvPr/>
          </p:nvSpPr>
          <p:spPr>
            <a:xfrm>
              <a:off x="764359" y="281348"/>
              <a:ext cx="390525" cy="3277826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22" name="Rectangle: Diagonal Corners Snipped 21">
              <a:extLst>
                <a:ext uri="{FF2B5EF4-FFF2-40B4-BE49-F238E27FC236}">
                  <a16:creationId xmlns:a16="http://schemas.microsoft.com/office/drawing/2014/main" id="{00000000-0008-0000-0700-000030000000}"/>
                </a:ext>
              </a:extLst>
            </p:cNvPr>
            <p:cNvSpPr/>
            <p:nvPr/>
          </p:nvSpPr>
          <p:spPr>
            <a:xfrm rot="2712934" flipH="1">
              <a:off x="485445" y="3378940"/>
              <a:ext cx="270535" cy="1241425"/>
            </a:xfrm>
            <a:prstGeom prst="snip2DiagRect">
              <a:avLst>
                <a:gd name="adj1" fmla="val 0"/>
                <a:gd name="adj2" fmla="val 50000"/>
              </a:avLst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</p:grpSp>
    </p:spTree>
    <p:extLst>
      <p:ext uri="{BB962C8B-B14F-4D97-AF65-F5344CB8AC3E}">
        <p14:creationId xmlns:p14="http://schemas.microsoft.com/office/powerpoint/2010/main" val="2237463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845CAB-1DAB-30B1-FCE0-0E402B247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usey Bank logo">
            <a:extLst>
              <a:ext uri="{FF2B5EF4-FFF2-40B4-BE49-F238E27FC236}">
                <a16:creationId xmlns:a16="http://schemas.microsoft.com/office/drawing/2014/main" id="{C727713C-7AF7-B22C-17BA-9B90ABC65A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2" descr="Classic Aire Care">
            <a:extLst>
              <a:ext uri="{FF2B5EF4-FFF2-40B4-BE49-F238E27FC236}">
                <a16:creationId xmlns:a16="http://schemas.microsoft.com/office/drawing/2014/main" id="{1CDE36AC-82A5-834C-B40B-DC2F9833E9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8" descr="Pointing Penguin, Point, Arctic, Excited PNG Transparent Image and Clipart  for Free Download">
            <a:extLst>
              <a:ext uri="{FF2B5EF4-FFF2-40B4-BE49-F238E27FC236}">
                <a16:creationId xmlns:a16="http://schemas.microsoft.com/office/drawing/2014/main" id="{55583A4F-9E45-E183-B593-100BCE8B71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4" descr="St. Louis City Auto Repair - Dobbs Tire &amp; Auto Centers">
            <a:extLst>
              <a:ext uri="{FF2B5EF4-FFF2-40B4-BE49-F238E27FC236}">
                <a16:creationId xmlns:a16="http://schemas.microsoft.com/office/drawing/2014/main" id="{DC694403-0B0A-FA72-A05E-A3DADFD575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8B80C6E-B8B4-71D9-C165-0A42D4CCD0B7}"/>
              </a:ext>
            </a:extLst>
          </p:cNvPr>
          <p:cNvGrpSpPr/>
          <p:nvPr/>
        </p:nvGrpSpPr>
        <p:grpSpPr>
          <a:xfrm>
            <a:off x="6276279" y="6228871"/>
            <a:ext cx="5549199" cy="692858"/>
            <a:chOff x="6276279" y="6228871"/>
            <a:chExt cx="5549199" cy="6928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3E4812B-00BF-E712-4896-E4BFD49F2723}"/>
                </a:ext>
              </a:extLst>
            </p:cNvPr>
            <p:cNvGrpSpPr/>
            <p:nvPr/>
          </p:nvGrpSpPr>
          <p:grpSpPr>
            <a:xfrm>
              <a:off x="7032381" y="6228871"/>
              <a:ext cx="4793097" cy="692858"/>
              <a:chOff x="7032381" y="6228871"/>
              <a:chExt cx="4793097" cy="69285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EAB54EDF-47A2-B7E8-0B0C-8450BAF59BBE}"/>
                  </a:ext>
                </a:extLst>
              </p:cNvPr>
              <p:cNvGrpSpPr/>
              <p:nvPr/>
            </p:nvGrpSpPr>
            <p:grpSpPr>
              <a:xfrm>
                <a:off x="7032381" y="6228871"/>
                <a:ext cx="4793097" cy="692858"/>
                <a:chOff x="7032381" y="6228871"/>
                <a:chExt cx="4793097" cy="69285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E42DEFD0-46A5-2204-C2B3-FF05BB5128A4}"/>
                    </a:ext>
                  </a:extLst>
                </p:cNvPr>
                <p:cNvGrpSpPr/>
                <p:nvPr/>
              </p:nvGrpSpPr>
              <p:grpSpPr>
                <a:xfrm>
                  <a:off x="7032381" y="6228871"/>
                  <a:ext cx="3693958" cy="692858"/>
                  <a:chOff x="3682888" y="2668587"/>
                  <a:chExt cx="5951281" cy="1170636"/>
                </a:xfrm>
              </p:grpSpPr>
              <p:pic>
                <p:nvPicPr>
                  <p:cNvPr id="16" name="Picture 15">
                    <a:extLst>
                      <a:ext uri="{FF2B5EF4-FFF2-40B4-BE49-F238E27FC236}">
                        <a16:creationId xmlns:a16="http://schemas.microsoft.com/office/drawing/2014/main" id="{9B7B6C26-9113-D4E4-371B-183EF9C42FD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6393162" y="3171415"/>
                    <a:ext cx="1962150" cy="428625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50635235-91FA-3954-C3A0-34934572B1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355312" y="2932232"/>
                    <a:ext cx="1278857" cy="906991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4" descr="1065 The Arch">
                    <a:extLst>
                      <a:ext uri="{FF2B5EF4-FFF2-40B4-BE49-F238E27FC236}">
                        <a16:creationId xmlns:a16="http://schemas.microsoft.com/office/drawing/2014/main" id="{490E86F2-FFCF-82BC-BAE0-7CBA1409C0B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82888" y="2668587"/>
                    <a:ext cx="1034270" cy="1005655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940EC05B-E6CC-5457-79C1-666258C5B2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682" t="29856" r="19452" b="30340"/>
                <a:stretch/>
              </p:blipFill>
              <p:spPr>
                <a:xfrm>
                  <a:off x="10726340" y="6495361"/>
                  <a:ext cx="1099138" cy="315920"/>
                </a:xfrm>
                <a:prstGeom prst="rect">
                  <a:avLst/>
                </a:prstGeom>
              </p:spPr>
            </p:pic>
          </p:grpSp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897E9C85-CA12-54CB-4171-0A60A1AA22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37444" y="6526477"/>
                <a:ext cx="914113" cy="258479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117A5E7-9C46-A0E0-3AC4-BEFEACDAC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6279" y="6384913"/>
              <a:ext cx="693010" cy="439170"/>
            </a:xfrm>
            <a:prstGeom prst="rect">
              <a:avLst/>
            </a:prstGeom>
          </p:spPr>
        </p:pic>
      </p:grpSp>
      <p:sp>
        <p:nvSpPr>
          <p:cNvPr id="9" name="AutoShape 2">
            <a:extLst>
              <a:ext uri="{FF2B5EF4-FFF2-40B4-BE49-F238E27FC236}">
                <a16:creationId xmlns:a16="http://schemas.microsoft.com/office/drawing/2014/main" id="{9B93F13F-B230-2814-A504-CF1097116A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1297504-54FF-A1B5-C8A9-6049838DF8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691" y="6288734"/>
            <a:ext cx="1529110" cy="5167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9F9B1E4-1CE1-3363-74C0-18746A478910}"/>
              </a:ext>
            </a:extLst>
          </p:cNvPr>
          <p:cNvSpPr txBox="1"/>
          <p:nvPr/>
        </p:nvSpPr>
        <p:spPr>
          <a:xfrm>
            <a:off x="1891891" y="6287612"/>
            <a:ext cx="46296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i="1" dirty="0">
                <a:solidFill>
                  <a:schemeClr val="bg2">
                    <a:lumMod val="50000"/>
                  </a:schemeClr>
                </a:solidFill>
              </a:rPr>
              <a:t>P45+ AND: [((Household income (HHLD): $150,000 - $249,999 OR Household income (HHLD): $250,000 or more OR Acxiom NetWorth Gold (HHLD): Less than or equal to $0 OR Acxiom NetWorth Gold (HHLD): $1,000,000 - $1,999,999 OR Acxiom NetWorth Gold (HHLD): $2,000,000 +) AND (Lifestyle characteristics: Caregiver of aging parent or relative OR Lifestyle changes household plans to do next 12 mths (HHLD): Shop for out-of-home nursing,assisted living,retire facility))]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3EAB90-B772-87CB-C59A-E20A0AC7E5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" y="250642"/>
            <a:ext cx="12192000" cy="573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25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57750D-16A1-C062-A7E7-6BC2E2CDA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usey Bank logo">
            <a:extLst>
              <a:ext uri="{FF2B5EF4-FFF2-40B4-BE49-F238E27FC236}">
                <a16:creationId xmlns:a16="http://schemas.microsoft.com/office/drawing/2014/main" id="{226E44FD-2E18-EEC1-5143-BEF46BEF3E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2" descr="Classic Aire Care">
            <a:extLst>
              <a:ext uri="{FF2B5EF4-FFF2-40B4-BE49-F238E27FC236}">
                <a16:creationId xmlns:a16="http://schemas.microsoft.com/office/drawing/2014/main" id="{C837D1AA-C81B-BF3B-8750-41F85255E2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8" descr="Pointing Penguin, Point, Arctic, Excited PNG Transparent Image and Clipart  for Free Download">
            <a:extLst>
              <a:ext uri="{FF2B5EF4-FFF2-40B4-BE49-F238E27FC236}">
                <a16:creationId xmlns:a16="http://schemas.microsoft.com/office/drawing/2014/main" id="{13B4EF66-7815-E7C3-264F-5A05499AD4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4" descr="St. Louis City Auto Repair - Dobbs Tire &amp; Auto Centers">
            <a:extLst>
              <a:ext uri="{FF2B5EF4-FFF2-40B4-BE49-F238E27FC236}">
                <a16:creationId xmlns:a16="http://schemas.microsoft.com/office/drawing/2014/main" id="{612B6841-B86E-8439-D84F-9A8CDA6B7F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C572C93-12FF-B331-7EA7-AA275268882D}"/>
              </a:ext>
            </a:extLst>
          </p:cNvPr>
          <p:cNvGrpSpPr/>
          <p:nvPr/>
        </p:nvGrpSpPr>
        <p:grpSpPr>
          <a:xfrm>
            <a:off x="6276279" y="6228871"/>
            <a:ext cx="5549199" cy="692858"/>
            <a:chOff x="6276279" y="6228871"/>
            <a:chExt cx="5549199" cy="6928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8C37E44-4CAB-A57D-8628-44523F45C65C}"/>
                </a:ext>
              </a:extLst>
            </p:cNvPr>
            <p:cNvGrpSpPr/>
            <p:nvPr/>
          </p:nvGrpSpPr>
          <p:grpSpPr>
            <a:xfrm>
              <a:off x="7032381" y="6228871"/>
              <a:ext cx="4793097" cy="692858"/>
              <a:chOff x="7032381" y="6228871"/>
              <a:chExt cx="4793097" cy="69285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F8514F14-22DD-C301-BDB2-0726D0608B1F}"/>
                  </a:ext>
                </a:extLst>
              </p:cNvPr>
              <p:cNvGrpSpPr/>
              <p:nvPr/>
            </p:nvGrpSpPr>
            <p:grpSpPr>
              <a:xfrm>
                <a:off x="7032381" y="6228871"/>
                <a:ext cx="4793097" cy="692858"/>
                <a:chOff x="7032381" y="6228871"/>
                <a:chExt cx="4793097" cy="69285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5DE58713-2F25-56B4-1076-9B567010176F}"/>
                    </a:ext>
                  </a:extLst>
                </p:cNvPr>
                <p:cNvGrpSpPr/>
                <p:nvPr/>
              </p:nvGrpSpPr>
              <p:grpSpPr>
                <a:xfrm>
                  <a:off x="7032381" y="6228871"/>
                  <a:ext cx="3693958" cy="692858"/>
                  <a:chOff x="3682888" y="2668587"/>
                  <a:chExt cx="5951281" cy="1170636"/>
                </a:xfrm>
              </p:grpSpPr>
              <p:pic>
                <p:nvPicPr>
                  <p:cNvPr id="16" name="Picture 15">
                    <a:extLst>
                      <a:ext uri="{FF2B5EF4-FFF2-40B4-BE49-F238E27FC236}">
                        <a16:creationId xmlns:a16="http://schemas.microsoft.com/office/drawing/2014/main" id="{5A4FFA8F-57A2-49AF-E992-B742F084492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6393162" y="3171415"/>
                    <a:ext cx="1962150" cy="428625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329B41DB-BA86-E5EA-C3E1-D9924378672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355312" y="2932232"/>
                    <a:ext cx="1278857" cy="906991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4" descr="1065 The Arch">
                    <a:extLst>
                      <a:ext uri="{FF2B5EF4-FFF2-40B4-BE49-F238E27FC236}">
                        <a16:creationId xmlns:a16="http://schemas.microsoft.com/office/drawing/2014/main" id="{1CB5B96B-805A-B3AA-697B-CF931990500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82888" y="2668587"/>
                    <a:ext cx="1034270" cy="1005655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A00C5ABD-21DC-3064-0A5E-19CF2284DF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682" t="29856" r="19452" b="30340"/>
                <a:stretch/>
              </p:blipFill>
              <p:spPr>
                <a:xfrm>
                  <a:off x="10726340" y="6495361"/>
                  <a:ext cx="1099138" cy="315920"/>
                </a:xfrm>
                <a:prstGeom prst="rect">
                  <a:avLst/>
                </a:prstGeom>
              </p:spPr>
            </p:pic>
          </p:grpSp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89A9B9E0-F757-4B36-7062-7E0893260D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37444" y="6526477"/>
                <a:ext cx="914113" cy="258479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4918978-4B85-8F4E-AB67-F5F8ADA28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6279" y="6384913"/>
              <a:ext cx="693010" cy="439170"/>
            </a:xfrm>
            <a:prstGeom prst="rect">
              <a:avLst/>
            </a:prstGeom>
          </p:spPr>
        </p:pic>
      </p:grpSp>
      <p:sp>
        <p:nvSpPr>
          <p:cNvPr id="9" name="AutoShape 2">
            <a:extLst>
              <a:ext uri="{FF2B5EF4-FFF2-40B4-BE49-F238E27FC236}">
                <a16:creationId xmlns:a16="http://schemas.microsoft.com/office/drawing/2014/main" id="{BD6F1D85-E098-3E13-0B1F-8CF2ADEFEE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5A9106-CCCD-54DA-4633-4EB9DEA4F7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691" y="6288734"/>
            <a:ext cx="1529110" cy="5167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F6EBF9-3141-FD53-F692-92B64453D450}"/>
              </a:ext>
            </a:extLst>
          </p:cNvPr>
          <p:cNvSpPr txBox="1"/>
          <p:nvPr/>
        </p:nvSpPr>
        <p:spPr>
          <a:xfrm>
            <a:off x="1891891" y="6287612"/>
            <a:ext cx="46296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i="1" dirty="0">
                <a:solidFill>
                  <a:schemeClr val="bg2">
                    <a:lumMod val="50000"/>
                  </a:schemeClr>
                </a:solidFill>
              </a:rPr>
              <a:t>P45+ AND: [((Household income (HHLD): $150,000 - $249,999 OR Household income (HHLD): $250,000 or more OR Acxiom NetWorth Gold (HHLD): Less than or equal to $0 OR Acxiom NetWorth Gold (HHLD): $1,000,000 - $1,999,999 OR Acxiom NetWorth Gold (HHLD): $2,000,000 +) AND (Lifestyle characteristics: Caregiver of aging parent or relative OR Lifestyle changes household plans to do next 12 mths (HHLD): Shop for out-of-home nursing,assisted living,retire facility))]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BB0419-2CF4-2DB6-451A-651B4A6BDB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2029"/>
            <a:ext cx="12192000" cy="647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92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6116</TotalTime>
  <Words>1801</Words>
  <Application>Microsoft Office PowerPoint</Application>
  <PresentationFormat>Widescreen</PresentationFormat>
  <Paragraphs>113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 Narrow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Hubbard Broadcasting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mbustell@aol.com</dc:creator>
  <cp:lastModifiedBy>Bustell, Mike</cp:lastModifiedBy>
  <cp:revision>346</cp:revision>
  <dcterms:created xsi:type="dcterms:W3CDTF">2018-02-22T19:38:41Z</dcterms:created>
  <dcterms:modified xsi:type="dcterms:W3CDTF">2026-06-25T21:03:02Z</dcterms:modified>
</cp:coreProperties>
</file>