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9" r:id="rId2"/>
    <p:sldId id="280" r:id="rId3"/>
    <p:sldId id="281" r:id="rId4"/>
    <p:sldId id="282" r:id="rId5"/>
    <p:sldId id="283" r:id="rId6"/>
    <p:sldId id="284" r:id="rId7"/>
    <p:sldId id="285" r:id="rId8"/>
    <p:sldId id="286" r:id="rId9"/>
    <p:sldId id="287" r:id="rId10"/>
    <p:sldId id="288" r:id="rId11"/>
    <p:sldId id="289" r:id="rId12"/>
    <p:sldId id="290" r:id="rId13"/>
    <p:sldId id="291" r:id="rId14"/>
    <p:sldId id="292" r:id="rId15"/>
    <p:sldId id="293" r:id="rId16"/>
    <p:sldId id="294" r:id="rId17"/>
    <p:sldId id="295" r:id="rId18"/>
    <p:sldId id="296" r:id="rId19"/>
    <p:sldId id="297" r:id="rId20"/>
    <p:sldId id="298" r:id="rId21"/>
    <p:sldId id="299" r:id="rId22"/>
    <p:sldId id="300" r:id="rId23"/>
    <p:sldId id="301" r:id="rId24"/>
    <p:sldId id="256" r:id="rId25"/>
    <p:sldId id="257" r:id="rId26"/>
    <p:sldId id="258" r:id="rId27"/>
    <p:sldId id="259" r:id="rId28"/>
    <p:sldId id="260" r:id="rId29"/>
    <p:sldId id="261" r:id="rId30"/>
    <p:sldId id="265" r:id="rId31"/>
    <p:sldId id="262" r:id="rId32"/>
    <p:sldId id="263" r:id="rId33"/>
    <p:sldId id="264" r:id="rId34"/>
    <p:sldId id="266" r:id="rId35"/>
    <p:sldId id="267" r:id="rId36"/>
    <p:sldId id="268" r:id="rId37"/>
    <p:sldId id="269" r:id="rId38"/>
    <p:sldId id="270" r:id="rId39"/>
    <p:sldId id="271" r:id="rId40"/>
    <p:sldId id="272" r:id="rId41"/>
    <p:sldId id="273" r:id="rId42"/>
    <p:sldId id="274" r:id="rId43"/>
    <p:sldId id="275" r:id="rId44"/>
    <p:sldId id="276" r:id="rId45"/>
    <p:sldId id="277" r:id="rId46"/>
    <p:sldId id="278" r:id="rId4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83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E2E989-5B5C-1CEA-5779-A741F22D64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9120BA8-4692-320E-D655-40A4E77945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87D3BF-2F6C-F1E7-0315-4B63EC7185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3D5A7-A086-4B40-90C6-E5677B6DD916}" type="datetimeFigureOut">
              <a:rPr lang="en-US" smtClean="0"/>
              <a:t>5/1/2026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4FFEFD-515B-B250-3661-BD6084A84A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09F795-9506-344C-F197-5B3F4CB64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FCF68-BDC0-4AD8-8DF1-A6107FEE32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1259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ED76FB-1794-23F7-F160-A74331F3D7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AABDAA4-5806-0B8A-9FED-D50BC3CC19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98AC6E-994E-B0AC-7A05-BD12BACACF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3D5A7-A086-4B40-90C6-E5677B6DD916}" type="datetimeFigureOut">
              <a:rPr lang="en-US" smtClean="0"/>
              <a:t>5/1/2026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DAEB61-4B9C-58CF-EE4E-28B4DCC453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92CF31-7E6C-83F3-1BCF-D9A473F771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FCF68-BDC0-4AD8-8DF1-A6107FEE32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5178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C4E7226-73D4-535E-8F38-A90181FE9F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46A6B7D-67E5-1D4A-8C7E-DD7CE98AEF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38C68E-343B-6D58-987D-0A2712F377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3D5A7-A086-4B40-90C6-E5677B6DD916}" type="datetimeFigureOut">
              <a:rPr lang="en-US" smtClean="0"/>
              <a:t>5/1/2026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6E9CD5-E1AE-27CB-DE21-E418E365D9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0F4A6F-44AA-284F-AEC8-5D775D0AF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FCF68-BDC0-4AD8-8DF1-A6107FEE32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7635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9A3CCF-A331-A8FF-4E90-83B527C1A2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300217-EAA1-7C03-49AF-0733207204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06738C-2DD5-89D2-20C9-814F5A1398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3D5A7-A086-4B40-90C6-E5677B6DD916}" type="datetimeFigureOut">
              <a:rPr lang="en-US" smtClean="0"/>
              <a:t>5/1/2026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098831-3B84-6C6F-D3F2-8B913A8359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3A2099-8ABB-EA04-08F4-939D1FCB04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FCF68-BDC0-4AD8-8DF1-A6107FEE32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4229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1A6036-B6E8-4BB4-C26D-DFE8590D9D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D52726-57FF-CD95-B8D1-56EAF3CF54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3C99F3-5FED-C459-132F-74BEBA4EB9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3D5A7-A086-4B40-90C6-E5677B6DD916}" type="datetimeFigureOut">
              <a:rPr lang="en-US" smtClean="0"/>
              <a:t>5/1/2026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E02F8D-A7DB-4372-E305-503D3B2C41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B52F02-9BF7-459F-DBB7-5F332E50D3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FCF68-BDC0-4AD8-8DF1-A6107FEE32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9832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A4936C-CB06-81E2-A570-9888D17C36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75FB6D-59B4-767C-7CB5-7C555F98F3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56BCF20-EE79-32FB-BC82-386C44289C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23B47D-0465-287B-2E51-066E615C80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3D5A7-A086-4B40-90C6-E5677B6DD916}" type="datetimeFigureOut">
              <a:rPr lang="en-US" smtClean="0"/>
              <a:t>5/1/2026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5BBEA8-AC86-F955-6485-40BBA0040F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19AED1-DC04-C572-DBC5-51F56B23EE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FCF68-BDC0-4AD8-8DF1-A6107FEE32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4590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3191F4-AA3C-D63A-34B5-6AB7C583A0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39FE3F-4C49-0652-AA84-E9A5962AD3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3441DE-0AAD-278F-1E96-AC4CEA33E0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60A9D8D-30C5-8E24-3B6D-9AC756BBD9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EED16B3-062D-2A47-4206-9F80E2CCEF6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4E66A6A-7B2C-F228-ACD0-43DBB1B3A7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3D5A7-A086-4B40-90C6-E5677B6DD916}" type="datetimeFigureOut">
              <a:rPr lang="en-US" smtClean="0"/>
              <a:t>5/1/2026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E801DF2-52C6-10B1-27C6-32A362FEBB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9787538-DC17-11F4-36A4-DC72B1BFE7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FCF68-BDC0-4AD8-8DF1-A6107FEE32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7562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51BDC9-80BD-46C3-9CEC-31395604C0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6A60684-605F-F7BA-4F6A-21754D8108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3D5A7-A086-4B40-90C6-E5677B6DD916}" type="datetimeFigureOut">
              <a:rPr lang="en-US" smtClean="0"/>
              <a:t>5/1/2026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D879C63-D4D7-224C-D144-81666E790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F138AE3-BBC4-D670-7EFD-620747ED33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FCF68-BDC0-4AD8-8DF1-A6107FEE32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7005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12D2401-179F-72A2-B043-0006FC4EA1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3D5A7-A086-4B40-90C6-E5677B6DD916}" type="datetimeFigureOut">
              <a:rPr lang="en-US" smtClean="0"/>
              <a:t>5/1/2026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AE9FDF-EB8A-AC50-2842-50DEF49E17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41468E-1C54-4A5D-3120-3F169D93E8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FCF68-BDC0-4AD8-8DF1-A6107FEE32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7560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B2BDDD-10FB-EB76-FF3B-B31721499D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617DBE-7DB9-B589-9282-D067EE8982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9BDAD9-CE08-80EC-2309-08E97F0ACE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908AAF-91C4-94C2-D7D7-830044B5F8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3D5A7-A086-4B40-90C6-E5677B6DD916}" type="datetimeFigureOut">
              <a:rPr lang="en-US" smtClean="0"/>
              <a:t>5/1/2026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77D13B-E219-D046-2F43-ABE3C1CC36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FC8F65-E1F9-D579-4BCA-D768393450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FCF68-BDC0-4AD8-8DF1-A6107FEE32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3281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35570D-B056-59F5-FB93-9B95411D32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F3B9233-2A74-084E-FCBA-47B17396C7B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7948976-8A09-5895-F3F2-A5C6F94C2C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D5BB7F-09FF-0DF8-089F-3D18357FA5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3D5A7-A086-4B40-90C6-E5677B6DD916}" type="datetimeFigureOut">
              <a:rPr lang="en-US" smtClean="0"/>
              <a:t>5/1/2026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AE228B-B774-129B-077A-903F6E4AE1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1E31D3-37BB-A2CC-8008-860D25268E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FCF68-BDC0-4AD8-8DF1-A6107FEE32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727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8F8E871-BA51-A1A1-6783-4A65F2E3C6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0C2BFD-F66E-DBFC-CEFE-FA20314A97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7F6A7E-74A4-A72A-78FC-4A781231883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303D5A7-A086-4B40-90C6-E5677B6DD916}" type="datetimeFigureOut">
              <a:rPr lang="en-US" smtClean="0"/>
              <a:t>5/1/2026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C13D03-863B-14FF-0726-9F3811B7B7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AE5F3C-5E47-5086-4EE1-42BE586B09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3AFCF68-BDC0-4AD8-8DF1-A6107FEE32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97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353B4B-3029-B756-3BA7-5B1810B2EA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07282D9-BF3B-B24A-AE49-DD7B433938FC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" i="1" dirty="0">
                <a:solidFill>
                  <a:schemeClr val="bg2">
                    <a:lumMod val="50000"/>
                  </a:schemeClr>
                </a:solidFill>
              </a:rPr>
              <a:t>[((Household income summaries (HHLD): $75,000 or more AND Types of restaurants used past 30 days: Any pizza restaurant) AND (Zip code of residence: 20001 OR Zip code of residence: 20002 OR Zip code of residence: 20003 OR Zip code of residence: 20004 OR Zip code of residence: 20005 OR Zip code of residence: 20007 OR Zip code of residence: 20008 OR Zip code of residence: 20009 OR Zip code of residence: 20010 OR Zip code of residence: 20011 OR Zip code of residence: 20012 OR Zip code of residence: 20015 OR Zip code of residence: 20016 OR Zip code of residence: 20017 OR Zip code of residence: 20018 OR Zip code of residence: 20020 OR Zip code of residence: 20024 OR Zip code of residence: 20037 OR Zip code of residence: 20052 OR Zip code of residence: 20057 OR Zip code of residence: 20216 OR Zip code of residence: 20318 OR Zip code of residence: 20712 OR Zip code of residence: 22201 OR Zip code of residence: 22202 OR Zip code of residence: 22203 OR Zip code of residence: 22204 OR Zip code of residence: 22207 OR Zip code of residence: 22209 OR Zip code of residence: 22212 OR Zip code of employment: 20001 OR Zip code of employment: 20002 OR Zip code of employment: 20003 OR Zip code of employment: 20004 OR Zip code of employment: 20005 OR Zip code of employment: 20006 OR Zip code of employment: 20007 OR Zip code of employment: 20008 OR Zip code of employment: 20009 OR Zip code of employment: 20010 OR Zip code of employment: 20011 OR Zip code of employment: 20012 OR Zip code of employment: 20013 OR Zip code of employment: 20015 OR Zip code of employment: 20016 OR Zip code of employment: 20017 OR Zip code of employment: 20018 OR Zip code of employment: 20020 OR Zip code of employment: 20024 OR Zip code of employment: 20035 OR Zip code of employment: 20036 OR Zip code of employment: 20037 OR Zip code of employment: 20044 OR Zip code of employment: 20045 OR Zip code of employment: 20049 OR Zip code of employment: 20052 OR Zip code of employment: 20057 OR Zip code of employment: 20059 OR Zip code of employment: 20060 OR Zip code of employment: 20064 OR Zip code of employment: 20068 OR Zip code of employment: 20071 OR Zip code of employment: 20201 OR Zip code of employment: 20202 OR Zip code of employment: 20210 OR Zip code of employment: 20214 OR Zip code of employment: 20220 OR Zip code of employment: 20223 OR Zip code of employment: 20224 OR Zip code of employment: 20226 OR Zip code of employment: 20229 OR Zip code of employment: 20230 OR Zip code of employment: 20233 OR Zip code of employment: 20237 OR Zip code of employment: 20240 OR Zip code of employment: 20242 OR Zip code of employment: 20250 OR Zip code of employment: 20260 OR Zip code of employment: 20301 OR Zip code of employment: 20310 OR Zip code of employment: 20314 OR Zip code of employment: 20318 OR Zip code of employment: 20319 OR Zip code of employment: 20330 OR Zip code of employment: 20350 OR Zip code of employment: 20373 OR Zip code of employment: 20374 OR Zip code of employment: 20376 OR Zip code of employment: 20401 OR Zip code of employment: 20410 OR Zip code of employment: 20415 OR Zip code of employment: 20420 OR Zip code of employment: 20422 OR Zip code of employment: 20431 OR Zip code of employment: 20433 OR Zip code of employment: 20442 OR Zip code of employment: 20451 OR Zip code of employment: 20460 OR Zip code of employment: 20472 OR Zip code of employment: 20500 OR Zip code of employment: 20502 OR Zip code of employment: 20504 OR Zip code of employment: 20505 OR Zip code of employment: 20507 OR Zip code of employment: 20510 OR Zip code of employment: 20515 OR Zip code of employment: 20520 OR Zip code of employment: 20527 OR Zip code of employment: 20530 OR Zip code of employment: 20533 OR Zip code of employment: 20535 OR Zip code of employment: 20540 OR Zip code of employment: 20543 OR Zip code of employment: 20548 OR Zip code of employment: 20551 OR Zip code of employment: 20554 OR Zip code of employment: 20560 OR Zip code of employment: 20565 OR Zip code of employment: 20566 OR Zip code of employment: 20577 OR Zip code of employment: 20581 OR Zip code of employment: 20585 OR Zip code of employment: 20590 OR Zip code of employment: 20591 OR Zip code of employment: 20593 OR Zip code of employment: 22003 OR Zip code of employment: 22015 OR Zip code of employment: 22201 OR Zip code of employment: 22202 OR Zip code of employment: 22203 OR Zip code of employment: 22204 OR Zip code of employment: 22207 OR Zip code of employment: 22209))]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F6E7988-6E95-A833-92D1-3B99617220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4980"/>
            <a:ext cx="12192000" cy="5968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22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F04E0B-862F-D73C-5222-6DBE049404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2F59B21-9745-9CCD-EA7C-8CC52979C2F2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" i="1" dirty="0">
                <a:solidFill>
                  <a:schemeClr val="bg2">
                    <a:lumMod val="50000"/>
                  </a:schemeClr>
                </a:solidFill>
              </a:rPr>
              <a:t>[((Household income summaries (HHLD): $75,000 or more AND Types of restaurants used past 30 days: Any pizza restaurant) AND (Zip code of residence: 20001 OR Zip code of residence: 20002 OR Zip code of residence: 20003 OR Zip code of residence: 20004 OR Zip code of residence: 20005 OR Zip code of residence: 20007 OR Zip code of residence: 20008 OR Zip code of residence: 20009 OR Zip code of residence: 20010 OR Zip code of residence: 20011 OR Zip code of residence: 20012 OR Zip code of residence: 20015 OR Zip code of residence: 20016 OR Zip code of residence: 20017 OR Zip code of residence: 20018 OR Zip code of residence: 20020 OR Zip code of residence: 20024 OR Zip code of residence: 20037 OR Zip code of residence: 20052 OR Zip code of residence: 20057 OR Zip code of residence: 20216 OR Zip code of residence: 20318 OR Zip code of residence: 20712 OR Zip code of residence: 22201 OR Zip code of residence: 22202 OR Zip code of residence: 22203 OR Zip code of residence: 22204 OR Zip code of residence: 22207 OR Zip code of residence: 22209 OR Zip code of residence: 22212 OR Zip code of employment: 20001 OR Zip code of employment: 20002 OR Zip code of employment: 20003 OR Zip code of employment: 20004 OR Zip code of employment: 20005 OR Zip code of employment: 20006 OR Zip code of employment: 20007 OR Zip code of employment: 20008 OR Zip code of employment: 20009 OR Zip code of employment: 20010 OR Zip code of employment: 20011 OR Zip code of employment: 20012 OR Zip code of employment: 20013 OR Zip code of employment: 20015 OR Zip code of employment: 20016 OR Zip code of employment: 20017 OR Zip code of employment: 20018 OR Zip code of employment: 20020 OR Zip code of employment: 20024 OR Zip code of employment: 20035 OR Zip code of employment: 20036 OR Zip code of employment: 20037 OR Zip code of employment: 20044 OR Zip code of employment: 20045 OR Zip code of employment: 20049 OR Zip code of employment: 20052 OR Zip code of employment: 20057 OR Zip code of employment: 20059 OR Zip code of employment: 20060 OR Zip code of employment: 20064 OR Zip code of employment: 20068 OR Zip code of employment: 20071 OR Zip code of employment: 20201 OR Zip code of employment: 20202 OR Zip code of employment: 20210 OR Zip code of employment: 20214 OR Zip code of employment: 20220 OR Zip code of employment: 20223 OR Zip code of employment: 20224 OR Zip code of employment: 20226 OR Zip code of employment: 20229 OR Zip code of employment: 20230 OR Zip code of employment: 20233 OR Zip code of employment: 20237 OR Zip code of employment: 20240 OR Zip code of employment: 20242 OR Zip code of employment: 20250 OR Zip code of employment: 20260 OR Zip code of employment: 20301 OR Zip code of employment: 20310 OR Zip code of employment: 20314 OR Zip code of employment: 20318 OR Zip code of employment: 20319 OR Zip code of employment: 20330 OR Zip code of employment: 20350 OR Zip code of employment: 20373 OR Zip code of employment: 20374 OR Zip code of employment: 20376 OR Zip code of employment: 20401 OR Zip code of employment: 20410 OR Zip code of employment: 20415 OR Zip code of employment: 20420 OR Zip code of employment: 20422 OR Zip code of employment: 20431 OR Zip code of employment: 20433 OR Zip code of employment: 20442 OR Zip code of employment: 20451 OR Zip code of employment: 20460 OR Zip code of employment: 20472 OR Zip code of employment: 20500 OR Zip code of employment: 20502 OR Zip code of employment: 20504 OR Zip code of employment: 20505 OR Zip code of employment: 20507 OR Zip code of employment: 20510 OR Zip code of employment: 20515 OR Zip code of employment: 20520 OR Zip code of employment: 20527 OR Zip code of employment: 20530 OR Zip code of employment: 20533 OR Zip code of employment: 20535 OR Zip code of employment: 20540 OR Zip code of employment: 20543 OR Zip code of employment: 20548 OR Zip code of employment: 20551 OR Zip code of employment: 20554 OR Zip code of employment: 20560 OR Zip code of employment: 20565 OR Zip code of employment: 20566 OR Zip code of employment: 20577 OR Zip code of employment: 20581 OR Zip code of employment: 20585 OR Zip code of employment: 20590 OR Zip code of employment: 20591 OR Zip code of employment: 20593 OR Zip code of employment: 22003 OR Zip code of employment: 22015 OR Zip code of employment: 22201 OR Zip code of employment: 22202 OR Zip code of employment: 22203 OR Zip code of employment: 22204 OR Zip code of employment: 22207 OR Zip code of employment: 22209))]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D00C29D-63D9-F82B-663B-BC4CB4948E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52" y="61502"/>
            <a:ext cx="12192000" cy="6473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8156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D953C9-C69F-80B9-3E97-DF313FF392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3189A8E-DD89-31E8-5148-77F9BB7EEB4C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" i="1" dirty="0">
                <a:solidFill>
                  <a:schemeClr val="bg2">
                    <a:lumMod val="50000"/>
                  </a:schemeClr>
                </a:solidFill>
              </a:rPr>
              <a:t>[((Household income summaries (HHLD): $75,000 or more AND Types of restaurants used past 30 days: Any pizza restaurant) AND (Zip code of residence: 20001 OR Zip code of residence: 20002 OR Zip code of residence: 20003 OR Zip code of residence: 20004 OR Zip code of residence: 20005 OR Zip code of residence: 20007 OR Zip code of residence: 20008 OR Zip code of residence: 20009 OR Zip code of residence: 20010 OR Zip code of residence: 20011 OR Zip code of residence: 20012 OR Zip code of residence: 20015 OR Zip code of residence: 20016 OR Zip code of residence: 20017 OR Zip code of residence: 20018 OR Zip code of residence: 20020 OR Zip code of residence: 20024 OR Zip code of residence: 20037 OR Zip code of residence: 20052 OR Zip code of residence: 20057 OR Zip code of residence: 20216 OR Zip code of residence: 20318 OR Zip code of residence: 20712 OR Zip code of residence: 22201 OR Zip code of residence: 22202 OR Zip code of residence: 22203 OR Zip code of residence: 22204 OR Zip code of residence: 22207 OR Zip code of residence: 22209 OR Zip code of residence: 22212 OR Zip code of employment: 20001 OR Zip code of employment: 20002 OR Zip code of employment: 20003 OR Zip code of employment: 20004 OR Zip code of employment: 20005 OR Zip code of employment: 20006 OR Zip code of employment: 20007 OR Zip code of employment: 20008 OR Zip code of employment: 20009 OR Zip code of employment: 20010 OR Zip code of employment: 20011 OR Zip code of employment: 20012 OR Zip code of employment: 20013 OR Zip code of employment: 20015 OR Zip code of employment: 20016 OR Zip code of employment: 20017 OR Zip code of employment: 20018 OR Zip code of employment: 20020 OR Zip code of employment: 20024 OR Zip code of employment: 20035 OR Zip code of employment: 20036 OR Zip code of employment: 20037 OR Zip code of employment: 20044 OR Zip code of employment: 20045 OR Zip code of employment: 20049 OR Zip code of employment: 20052 OR Zip code of employment: 20057 OR Zip code of employment: 20059 OR Zip code of employment: 20060 OR Zip code of employment: 20064 OR Zip code of employment: 20068 OR Zip code of employment: 20071 OR Zip code of employment: 20201 OR Zip code of employment: 20202 OR Zip code of employment: 20210 OR Zip code of employment: 20214 OR Zip code of employment: 20220 OR Zip code of employment: 20223 OR Zip code of employment: 20224 OR Zip code of employment: 20226 OR Zip code of employment: 20229 OR Zip code of employment: 20230 OR Zip code of employment: 20233 OR Zip code of employment: 20237 OR Zip code of employment: 20240 OR Zip code of employment: 20242 OR Zip code of employment: 20250 OR Zip code of employment: 20260 OR Zip code of employment: 20301 OR Zip code of employment: 20310 OR Zip code of employment: 20314 OR Zip code of employment: 20318 OR Zip code of employment: 20319 OR Zip code of employment: 20330 OR Zip code of employment: 20350 OR Zip code of employment: 20373 OR Zip code of employment: 20374 OR Zip code of employment: 20376 OR Zip code of employment: 20401 OR Zip code of employment: 20410 OR Zip code of employment: 20415 OR Zip code of employment: 20420 OR Zip code of employment: 20422 OR Zip code of employment: 20431 OR Zip code of employment: 20433 OR Zip code of employment: 20442 OR Zip code of employment: 20451 OR Zip code of employment: 20460 OR Zip code of employment: 20472 OR Zip code of employment: 20500 OR Zip code of employment: 20502 OR Zip code of employment: 20504 OR Zip code of employment: 20505 OR Zip code of employment: 20507 OR Zip code of employment: 20510 OR Zip code of employment: 20515 OR Zip code of employment: 20520 OR Zip code of employment: 20527 OR Zip code of employment: 20530 OR Zip code of employment: 20533 OR Zip code of employment: 20535 OR Zip code of employment: 20540 OR Zip code of employment: 20543 OR Zip code of employment: 20548 OR Zip code of employment: 20551 OR Zip code of employment: 20554 OR Zip code of employment: 20560 OR Zip code of employment: 20565 OR Zip code of employment: 20566 OR Zip code of employment: 20577 OR Zip code of employment: 20581 OR Zip code of employment: 20585 OR Zip code of employment: 20590 OR Zip code of employment: 20591 OR Zip code of employment: 20593 OR Zip code of employment: 22003 OR Zip code of employment: 22015 OR Zip code of employment: 22201 OR Zip code of employment: 22202 OR Zip code of employment: 22203 OR Zip code of employment: 22204 OR Zip code of employment: 22207 OR Zip code of employment: 22209))]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815394B-FABC-BA3B-D985-2FA3BD08CB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502"/>
            <a:ext cx="12192000" cy="6473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8809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B208CE-27FB-7FF0-A5B5-FE80239B20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5BB41F0-2F31-646B-86EE-4659DCB818ED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" i="1" dirty="0">
                <a:solidFill>
                  <a:schemeClr val="bg2">
                    <a:lumMod val="50000"/>
                  </a:schemeClr>
                </a:solidFill>
              </a:rPr>
              <a:t>[((Household income summaries (HHLD): $75,000 or more AND Types of restaurants used past 30 days: Any pizza restaurant) AND (Zip code of residence: 20001 OR Zip code of residence: 20002 OR Zip code of residence: 20003 OR Zip code of residence: 20004 OR Zip code of residence: 20005 OR Zip code of residence: 20007 OR Zip code of residence: 20008 OR Zip code of residence: 20009 OR Zip code of residence: 20010 OR Zip code of residence: 20011 OR Zip code of residence: 20012 OR Zip code of residence: 20015 OR Zip code of residence: 20016 OR Zip code of residence: 20017 OR Zip code of residence: 20018 OR Zip code of residence: 20020 OR Zip code of residence: 20024 OR Zip code of residence: 20037 OR Zip code of residence: 20052 OR Zip code of residence: 20057 OR Zip code of residence: 20216 OR Zip code of residence: 20318 OR Zip code of residence: 20712 OR Zip code of residence: 22201 OR Zip code of residence: 22202 OR Zip code of residence: 22203 OR Zip code of residence: 22204 OR Zip code of residence: 22207 OR Zip code of residence: 22209 OR Zip code of residence: 22212 OR Zip code of employment: 20001 OR Zip code of employment: 20002 OR Zip code of employment: 20003 OR Zip code of employment: 20004 OR Zip code of employment: 20005 OR Zip code of employment: 20006 OR Zip code of employment: 20007 OR Zip code of employment: 20008 OR Zip code of employment: 20009 OR Zip code of employment: 20010 OR Zip code of employment: 20011 OR Zip code of employment: 20012 OR Zip code of employment: 20013 OR Zip code of employment: 20015 OR Zip code of employment: 20016 OR Zip code of employment: 20017 OR Zip code of employment: 20018 OR Zip code of employment: 20020 OR Zip code of employment: 20024 OR Zip code of employment: 20035 OR Zip code of employment: 20036 OR Zip code of employment: 20037 OR Zip code of employment: 20044 OR Zip code of employment: 20045 OR Zip code of employment: 20049 OR Zip code of employment: 20052 OR Zip code of employment: 20057 OR Zip code of employment: 20059 OR Zip code of employment: 20060 OR Zip code of employment: 20064 OR Zip code of employment: 20068 OR Zip code of employment: 20071 OR Zip code of employment: 20201 OR Zip code of employment: 20202 OR Zip code of employment: 20210 OR Zip code of employment: 20214 OR Zip code of employment: 20220 OR Zip code of employment: 20223 OR Zip code of employment: 20224 OR Zip code of employment: 20226 OR Zip code of employment: 20229 OR Zip code of employment: 20230 OR Zip code of employment: 20233 OR Zip code of employment: 20237 OR Zip code of employment: 20240 OR Zip code of employment: 20242 OR Zip code of employment: 20250 OR Zip code of employment: 20260 OR Zip code of employment: 20301 OR Zip code of employment: 20310 OR Zip code of employment: 20314 OR Zip code of employment: 20318 OR Zip code of employment: 20319 OR Zip code of employment: 20330 OR Zip code of employment: 20350 OR Zip code of employment: 20373 OR Zip code of employment: 20374 OR Zip code of employment: 20376 OR Zip code of employment: 20401 OR Zip code of employment: 20410 OR Zip code of employment: 20415 OR Zip code of employment: 20420 OR Zip code of employment: 20422 OR Zip code of employment: 20431 OR Zip code of employment: 20433 OR Zip code of employment: 20442 OR Zip code of employment: 20451 OR Zip code of employment: 20460 OR Zip code of employment: 20472 OR Zip code of employment: 20500 OR Zip code of employment: 20502 OR Zip code of employment: 20504 OR Zip code of employment: 20505 OR Zip code of employment: 20507 OR Zip code of employment: 20510 OR Zip code of employment: 20515 OR Zip code of employment: 20520 OR Zip code of employment: 20527 OR Zip code of employment: 20530 OR Zip code of employment: 20533 OR Zip code of employment: 20535 OR Zip code of employment: 20540 OR Zip code of employment: 20543 OR Zip code of employment: 20548 OR Zip code of employment: 20551 OR Zip code of employment: 20554 OR Zip code of employment: 20560 OR Zip code of employment: 20565 OR Zip code of employment: 20566 OR Zip code of employment: 20577 OR Zip code of employment: 20581 OR Zip code of employment: 20585 OR Zip code of employment: 20590 OR Zip code of employment: 20591 OR Zip code of employment: 20593 OR Zip code of employment: 22003 OR Zip code of employment: 22015 OR Zip code of employment: 22201 OR Zip code of employment: 22202 OR Zip code of employment: 22203 OR Zip code of employment: 22204 OR Zip code of employment: 22207 OR Zip code of employment: 22209))]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A981F32-3172-1A89-EF92-142D725373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584" y="225552"/>
            <a:ext cx="12192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1999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C834F6-69E1-1ED8-8971-C2016E6531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C3EBE91-E15C-8D58-F273-D0C7E1258FB4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" i="1" dirty="0">
                <a:solidFill>
                  <a:schemeClr val="bg2">
                    <a:lumMod val="50000"/>
                  </a:schemeClr>
                </a:solidFill>
              </a:rPr>
              <a:t>[((Household income summaries (HHLD): $75,000 or more AND Types of restaurants used past 30 days: Any pizza restaurant) AND (Zip code of residence: 20001 OR Zip code of residence: 20002 OR Zip code of residence: 20003 OR Zip code of residence: 20004 OR Zip code of residence: 20005 OR Zip code of residence: 20007 OR Zip code of residence: 20008 OR Zip code of residence: 20009 OR Zip code of residence: 20010 OR Zip code of residence: 20011 OR Zip code of residence: 20012 OR Zip code of residence: 20015 OR Zip code of residence: 20016 OR Zip code of residence: 20017 OR Zip code of residence: 20018 OR Zip code of residence: 20020 OR Zip code of residence: 20024 OR Zip code of residence: 20037 OR Zip code of residence: 20052 OR Zip code of residence: 20057 OR Zip code of residence: 20216 OR Zip code of residence: 20318 OR Zip code of residence: 20712 OR Zip code of residence: 22201 OR Zip code of residence: 22202 OR Zip code of residence: 22203 OR Zip code of residence: 22204 OR Zip code of residence: 22207 OR Zip code of residence: 22209 OR Zip code of residence: 22212 OR Zip code of employment: 20001 OR Zip code of employment: 20002 OR Zip code of employment: 20003 OR Zip code of employment: 20004 OR Zip code of employment: 20005 OR Zip code of employment: 20006 OR Zip code of employment: 20007 OR Zip code of employment: 20008 OR Zip code of employment: 20009 OR Zip code of employment: 20010 OR Zip code of employment: 20011 OR Zip code of employment: 20012 OR Zip code of employment: 20013 OR Zip code of employment: 20015 OR Zip code of employment: 20016 OR Zip code of employment: 20017 OR Zip code of employment: 20018 OR Zip code of employment: 20020 OR Zip code of employment: 20024 OR Zip code of employment: 20035 OR Zip code of employment: 20036 OR Zip code of employment: 20037 OR Zip code of employment: 20044 OR Zip code of employment: 20045 OR Zip code of employment: 20049 OR Zip code of employment: 20052 OR Zip code of employment: 20057 OR Zip code of employment: 20059 OR Zip code of employment: 20060 OR Zip code of employment: 20064 OR Zip code of employment: 20068 OR Zip code of employment: 20071 OR Zip code of employment: 20201 OR Zip code of employment: 20202 OR Zip code of employment: 20210 OR Zip code of employment: 20214 OR Zip code of employment: 20220 OR Zip code of employment: 20223 OR Zip code of employment: 20224 OR Zip code of employment: 20226 OR Zip code of employment: 20229 OR Zip code of employment: 20230 OR Zip code of employment: 20233 OR Zip code of employment: 20237 OR Zip code of employment: 20240 OR Zip code of employment: 20242 OR Zip code of employment: 20250 OR Zip code of employment: 20260 OR Zip code of employment: 20301 OR Zip code of employment: 20310 OR Zip code of employment: 20314 OR Zip code of employment: 20318 OR Zip code of employment: 20319 OR Zip code of employment: 20330 OR Zip code of employment: 20350 OR Zip code of employment: 20373 OR Zip code of employment: 20374 OR Zip code of employment: 20376 OR Zip code of employment: 20401 OR Zip code of employment: 20410 OR Zip code of employment: 20415 OR Zip code of employment: 20420 OR Zip code of employment: 20422 OR Zip code of employment: 20431 OR Zip code of employment: 20433 OR Zip code of employment: 20442 OR Zip code of employment: 20451 OR Zip code of employment: 20460 OR Zip code of employment: 20472 OR Zip code of employment: 20500 OR Zip code of employment: 20502 OR Zip code of employment: 20504 OR Zip code of employment: 20505 OR Zip code of employment: 20507 OR Zip code of employment: 20510 OR Zip code of employment: 20515 OR Zip code of employment: 20520 OR Zip code of employment: 20527 OR Zip code of employment: 20530 OR Zip code of employment: 20533 OR Zip code of employment: 20535 OR Zip code of employment: 20540 OR Zip code of employment: 20543 OR Zip code of employment: 20548 OR Zip code of employment: 20551 OR Zip code of employment: 20554 OR Zip code of employment: 20560 OR Zip code of employment: 20565 OR Zip code of employment: 20566 OR Zip code of employment: 20577 OR Zip code of employment: 20581 OR Zip code of employment: 20585 OR Zip code of employment: 20590 OR Zip code of employment: 20591 OR Zip code of employment: 20593 OR Zip code of employment: 22003 OR Zip code of employment: 22015 OR Zip code of employment: 22201 OR Zip code of employment: 22202 OR Zip code of employment: 22203 OR Zip code of employment: 22204 OR Zip code of employment: 22207 OR Zip code of employment: 22209))]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E0E1994-682D-1EEF-E494-11285510E6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9902"/>
            <a:ext cx="12192000" cy="6365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244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8616E1-DB0E-4685-E185-2919D2E771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1BF0A4E-FD22-86BB-49C8-79DBB6A2A87A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" i="1" dirty="0">
                <a:solidFill>
                  <a:schemeClr val="bg2">
                    <a:lumMod val="50000"/>
                  </a:schemeClr>
                </a:solidFill>
              </a:rPr>
              <a:t>[((Household income summaries (HHLD): $75,000 or more AND Types of restaurants used past 30 days: Any pizza restaurant) AND (Zip code of residence: 20001 OR Zip code of residence: 20002 OR Zip code of residence: 20003 OR Zip code of residence: 20004 OR Zip code of residence: 20005 OR Zip code of residence: 20007 OR Zip code of residence: 20008 OR Zip code of residence: 20009 OR Zip code of residence: 20010 OR Zip code of residence: 20011 OR Zip code of residence: 20012 OR Zip code of residence: 20015 OR Zip code of residence: 20016 OR Zip code of residence: 20017 OR Zip code of residence: 20018 OR Zip code of residence: 20020 OR Zip code of residence: 20024 OR Zip code of residence: 20037 OR Zip code of residence: 20052 OR Zip code of residence: 20057 OR Zip code of residence: 20216 OR Zip code of residence: 20318 OR Zip code of residence: 20712 OR Zip code of residence: 22201 OR Zip code of residence: 22202 OR Zip code of residence: 22203 OR Zip code of residence: 22204 OR Zip code of residence: 22207 OR Zip code of residence: 22209 OR Zip code of residence: 22212 OR Zip code of employment: 20001 OR Zip code of employment: 20002 OR Zip code of employment: 20003 OR Zip code of employment: 20004 OR Zip code of employment: 20005 OR Zip code of employment: 20006 OR Zip code of employment: 20007 OR Zip code of employment: 20008 OR Zip code of employment: 20009 OR Zip code of employment: 20010 OR Zip code of employment: 20011 OR Zip code of employment: 20012 OR Zip code of employment: 20013 OR Zip code of employment: 20015 OR Zip code of employment: 20016 OR Zip code of employment: 20017 OR Zip code of employment: 20018 OR Zip code of employment: 20020 OR Zip code of employment: 20024 OR Zip code of employment: 20035 OR Zip code of employment: 20036 OR Zip code of employment: 20037 OR Zip code of employment: 20044 OR Zip code of employment: 20045 OR Zip code of employment: 20049 OR Zip code of employment: 20052 OR Zip code of employment: 20057 OR Zip code of employment: 20059 OR Zip code of employment: 20060 OR Zip code of employment: 20064 OR Zip code of employment: 20068 OR Zip code of employment: 20071 OR Zip code of employment: 20201 OR Zip code of employment: 20202 OR Zip code of employment: 20210 OR Zip code of employment: 20214 OR Zip code of employment: 20220 OR Zip code of employment: 20223 OR Zip code of employment: 20224 OR Zip code of employment: 20226 OR Zip code of employment: 20229 OR Zip code of employment: 20230 OR Zip code of employment: 20233 OR Zip code of employment: 20237 OR Zip code of employment: 20240 OR Zip code of employment: 20242 OR Zip code of employment: 20250 OR Zip code of employment: 20260 OR Zip code of employment: 20301 OR Zip code of employment: 20310 OR Zip code of employment: 20314 OR Zip code of employment: 20318 OR Zip code of employment: 20319 OR Zip code of employment: 20330 OR Zip code of employment: 20350 OR Zip code of employment: 20373 OR Zip code of employment: 20374 OR Zip code of employment: 20376 OR Zip code of employment: 20401 OR Zip code of employment: 20410 OR Zip code of employment: 20415 OR Zip code of employment: 20420 OR Zip code of employment: 20422 OR Zip code of employment: 20431 OR Zip code of employment: 20433 OR Zip code of employment: 20442 OR Zip code of employment: 20451 OR Zip code of employment: 20460 OR Zip code of employment: 20472 OR Zip code of employment: 20500 OR Zip code of employment: 20502 OR Zip code of employment: 20504 OR Zip code of employment: 20505 OR Zip code of employment: 20507 OR Zip code of employment: 20510 OR Zip code of employment: 20515 OR Zip code of employment: 20520 OR Zip code of employment: 20527 OR Zip code of employment: 20530 OR Zip code of employment: 20533 OR Zip code of employment: 20535 OR Zip code of employment: 20540 OR Zip code of employment: 20543 OR Zip code of employment: 20548 OR Zip code of employment: 20551 OR Zip code of employment: 20554 OR Zip code of employment: 20560 OR Zip code of employment: 20565 OR Zip code of employment: 20566 OR Zip code of employment: 20577 OR Zip code of employment: 20581 OR Zip code of employment: 20585 OR Zip code of employment: 20590 OR Zip code of employment: 20591 OR Zip code of employment: 20593 OR Zip code of employment: 22003 OR Zip code of employment: 22015 OR Zip code of employment: 22201 OR Zip code of employment: 22202 OR Zip code of employment: 22203 OR Zip code of employment: 22204 OR Zip code of employment: 22207 OR Zip code of employment: 22209))]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11716E4-DAC7-15A3-9A1D-6DE99465B7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7348"/>
            <a:ext cx="12192000" cy="6487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260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53B5BC-CC2C-EC10-9D49-B42805D9CB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C532515-BD81-BB67-6011-A8559E88FFD4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" i="1" dirty="0">
                <a:solidFill>
                  <a:schemeClr val="bg2">
                    <a:lumMod val="50000"/>
                  </a:schemeClr>
                </a:solidFill>
              </a:rPr>
              <a:t>[((Household income summaries (HHLD): $75,000 or more AND Types of restaurants used past 30 days: Any pizza restaurant) AND (Zip code of residence: 20001 OR Zip code of residence: 20002 OR Zip code of residence: 20003 OR Zip code of residence: 20004 OR Zip code of residence: 20005 OR Zip code of residence: 20007 OR Zip code of residence: 20008 OR Zip code of residence: 20009 OR Zip code of residence: 20010 OR Zip code of residence: 20011 OR Zip code of residence: 20012 OR Zip code of residence: 20015 OR Zip code of residence: 20016 OR Zip code of residence: 20017 OR Zip code of residence: 20018 OR Zip code of residence: 20020 OR Zip code of residence: 20024 OR Zip code of residence: 20037 OR Zip code of residence: 20052 OR Zip code of residence: 20057 OR Zip code of residence: 20216 OR Zip code of residence: 20318 OR Zip code of residence: 20712 OR Zip code of residence: 22201 OR Zip code of residence: 22202 OR Zip code of residence: 22203 OR Zip code of residence: 22204 OR Zip code of residence: 22207 OR Zip code of residence: 22209 OR Zip code of residence: 22212 OR Zip code of employment: 20001 OR Zip code of employment: 20002 OR Zip code of employment: 20003 OR Zip code of employment: 20004 OR Zip code of employment: 20005 OR Zip code of employment: 20006 OR Zip code of employment: 20007 OR Zip code of employment: 20008 OR Zip code of employment: 20009 OR Zip code of employment: 20010 OR Zip code of employment: 20011 OR Zip code of employment: 20012 OR Zip code of employment: 20013 OR Zip code of employment: 20015 OR Zip code of employment: 20016 OR Zip code of employment: 20017 OR Zip code of employment: 20018 OR Zip code of employment: 20020 OR Zip code of employment: 20024 OR Zip code of employment: 20035 OR Zip code of employment: 20036 OR Zip code of employment: 20037 OR Zip code of employment: 20044 OR Zip code of employment: 20045 OR Zip code of employment: 20049 OR Zip code of employment: 20052 OR Zip code of employment: 20057 OR Zip code of employment: 20059 OR Zip code of employment: 20060 OR Zip code of employment: 20064 OR Zip code of employment: 20068 OR Zip code of employment: 20071 OR Zip code of employment: 20201 OR Zip code of employment: 20202 OR Zip code of employment: 20210 OR Zip code of employment: 20214 OR Zip code of employment: 20220 OR Zip code of employment: 20223 OR Zip code of employment: 20224 OR Zip code of employment: 20226 OR Zip code of employment: 20229 OR Zip code of employment: 20230 OR Zip code of employment: 20233 OR Zip code of employment: 20237 OR Zip code of employment: 20240 OR Zip code of employment: 20242 OR Zip code of employment: 20250 OR Zip code of employment: 20260 OR Zip code of employment: 20301 OR Zip code of employment: 20310 OR Zip code of employment: 20314 OR Zip code of employment: 20318 OR Zip code of employment: 20319 OR Zip code of employment: 20330 OR Zip code of employment: 20350 OR Zip code of employment: 20373 OR Zip code of employment: 20374 OR Zip code of employment: 20376 OR Zip code of employment: 20401 OR Zip code of employment: 20410 OR Zip code of employment: 20415 OR Zip code of employment: 20420 OR Zip code of employment: 20422 OR Zip code of employment: 20431 OR Zip code of employment: 20433 OR Zip code of employment: 20442 OR Zip code of employment: 20451 OR Zip code of employment: 20460 OR Zip code of employment: 20472 OR Zip code of employment: 20500 OR Zip code of employment: 20502 OR Zip code of employment: 20504 OR Zip code of employment: 20505 OR Zip code of employment: 20507 OR Zip code of employment: 20510 OR Zip code of employment: 20515 OR Zip code of employment: 20520 OR Zip code of employment: 20527 OR Zip code of employment: 20530 OR Zip code of employment: 20533 OR Zip code of employment: 20535 OR Zip code of employment: 20540 OR Zip code of employment: 20543 OR Zip code of employment: 20548 OR Zip code of employment: 20551 OR Zip code of employment: 20554 OR Zip code of employment: 20560 OR Zip code of employment: 20565 OR Zip code of employment: 20566 OR Zip code of employment: 20577 OR Zip code of employment: 20581 OR Zip code of employment: 20585 OR Zip code of employment: 20590 OR Zip code of employment: 20591 OR Zip code of employment: 20593 OR Zip code of employment: 22003 OR Zip code of employment: 22015 OR Zip code of employment: 22201 OR Zip code of employment: 22202 OR Zip code of employment: 22203 OR Zip code of employment: 22204 OR Zip code of employment: 22207 OR Zip code of employment: 22209))]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FD3E3CB-052C-351F-D543-C682A2357F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728" y="120068"/>
            <a:ext cx="12192000" cy="6325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6664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95125B-3A68-6459-0AFF-AA841EB209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657E765-8AAF-DD49-80E6-F1513A046A8C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" i="1" dirty="0">
                <a:solidFill>
                  <a:schemeClr val="bg2">
                    <a:lumMod val="50000"/>
                  </a:schemeClr>
                </a:solidFill>
              </a:rPr>
              <a:t>[((Household income summaries (HHLD): $75,000 or more AND Types of restaurants used past 30 days: Any pizza restaurant) AND (Zip code of residence: 20001 OR Zip code of residence: 20002 OR Zip code of residence: 20003 OR Zip code of residence: 20004 OR Zip code of residence: 20005 OR Zip code of residence: 20007 OR Zip code of residence: 20008 OR Zip code of residence: 20009 OR Zip code of residence: 20010 OR Zip code of residence: 20011 OR Zip code of residence: 20012 OR Zip code of residence: 20015 OR Zip code of residence: 20016 OR Zip code of residence: 20017 OR Zip code of residence: 20018 OR Zip code of residence: 20020 OR Zip code of residence: 20024 OR Zip code of residence: 20037 OR Zip code of residence: 20052 OR Zip code of residence: 20057 OR Zip code of residence: 20216 OR Zip code of residence: 20318 OR Zip code of residence: 20712 OR Zip code of residence: 22201 OR Zip code of residence: 22202 OR Zip code of residence: 22203 OR Zip code of residence: 22204 OR Zip code of residence: 22207 OR Zip code of residence: 22209 OR Zip code of residence: 22212 OR Zip code of employment: 20001 OR Zip code of employment: 20002 OR Zip code of employment: 20003 OR Zip code of employment: 20004 OR Zip code of employment: 20005 OR Zip code of employment: 20006 OR Zip code of employment: 20007 OR Zip code of employment: 20008 OR Zip code of employment: 20009 OR Zip code of employment: 20010 OR Zip code of employment: 20011 OR Zip code of employment: 20012 OR Zip code of employment: 20013 OR Zip code of employment: 20015 OR Zip code of employment: 20016 OR Zip code of employment: 20017 OR Zip code of employment: 20018 OR Zip code of employment: 20020 OR Zip code of employment: 20024 OR Zip code of employment: 20035 OR Zip code of employment: 20036 OR Zip code of employment: 20037 OR Zip code of employment: 20044 OR Zip code of employment: 20045 OR Zip code of employment: 20049 OR Zip code of employment: 20052 OR Zip code of employment: 20057 OR Zip code of employment: 20059 OR Zip code of employment: 20060 OR Zip code of employment: 20064 OR Zip code of employment: 20068 OR Zip code of employment: 20071 OR Zip code of employment: 20201 OR Zip code of employment: 20202 OR Zip code of employment: 20210 OR Zip code of employment: 20214 OR Zip code of employment: 20220 OR Zip code of employment: 20223 OR Zip code of employment: 20224 OR Zip code of employment: 20226 OR Zip code of employment: 20229 OR Zip code of employment: 20230 OR Zip code of employment: 20233 OR Zip code of employment: 20237 OR Zip code of employment: 20240 OR Zip code of employment: 20242 OR Zip code of employment: 20250 OR Zip code of employment: 20260 OR Zip code of employment: 20301 OR Zip code of employment: 20310 OR Zip code of employment: 20314 OR Zip code of employment: 20318 OR Zip code of employment: 20319 OR Zip code of employment: 20330 OR Zip code of employment: 20350 OR Zip code of employment: 20373 OR Zip code of employment: 20374 OR Zip code of employment: 20376 OR Zip code of employment: 20401 OR Zip code of employment: 20410 OR Zip code of employment: 20415 OR Zip code of employment: 20420 OR Zip code of employment: 20422 OR Zip code of employment: 20431 OR Zip code of employment: 20433 OR Zip code of employment: 20442 OR Zip code of employment: 20451 OR Zip code of employment: 20460 OR Zip code of employment: 20472 OR Zip code of employment: 20500 OR Zip code of employment: 20502 OR Zip code of employment: 20504 OR Zip code of employment: 20505 OR Zip code of employment: 20507 OR Zip code of employment: 20510 OR Zip code of employment: 20515 OR Zip code of employment: 20520 OR Zip code of employment: 20527 OR Zip code of employment: 20530 OR Zip code of employment: 20533 OR Zip code of employment: 20535 OR Zip code of employment: 20540 OR Zip code of employment: 20543 OR Zip code of employment: 20548 OR Zip code of employment: 20551 OR Zip code of employment: 20554 OR Zip code of employment: 20560 OR Zip code of employment: 20565 OR Zip code of employment: 20566 OR Zip code of employment: 20577 OR Zip code of employment: 20581 OR Zip code of employment: 20585 OR Zip code of employment: 20590 OR Zip code of employment: 20591 OR Zip code of employment: 20593 OR Zip code of employment: 22003 OR Zip code of employment: 22015 OR Zip code of employment: 22201 OR Zip code of employment: 22202 OR Zip code of employment: 22203 OR Zip code of employment: 22204 OR Zip code of employment: 22207 OR Zip code of employment: 22209))]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91F8D44-3AC6-C6EA-B2EC-B033ED7BA1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3137"/>
            <a:ext cx="12192000" cy="6209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2607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28AEBB-8E62-2E41-0EBD-2E5C351497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C46E5D1-926F-8B0C-3DB6-F87C219C8E35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" i="1" dirty="0">
                <a:solidFill>
                  <a:schemeClr val="bg2">
                    <a:lumMod val="50000"/>
                  </a:schemeClr>
                </a:solidFill>
              </a:rPr>
              <a:t>[((Household income summaries (HHLD): $75,000 or more AND Types of restaurants used past 30 days: Any pizza restaurant) AND (Zip code of residence: 20001 OR Zip code of residence: 20002 OR Zip code of residence: 20003 OR Zip code of residence: 20004 OR Zip code of residence: 20005 OR Zip code of residence: 20007 OR Zip code of residence: 20008 OR Zip code of residence: 20009 OR Zip code of residence: 20010 OR Zip code of residence: 20011 OR Zip code of residence: 20012 OR Zip code of residence: 20015 OR Zip code of residence: 20016 OR Zip code of residence: 20017 OR Zip code of residence: 20018 OR Zip code of residence: 20020 OR Zip code of residence: 20024 OR Zip code of residence: 20037 OR Zip code of residence: 20052 OR Zip code of residence: 20057 OR Zip code of residence: 20216 OR Zip code of residence: 20318 OR Zip code of residence: 20712 OR Zip code of residence: 22201 OR Zip code of residence: 22202 OR Zip code of residence: 22203 OR Zip code of residence: 22204 OR Zip code of residence: 22207 OR Zip code of residence: 22209 OR Zip code of residence: 22212 OR Zip code of employment: 20001 OR Zip code of employment: 20002 OR Zip code of employment: 20003 OR Zip code of employment: 20004 OR Zip code of employment: 20005 OR Zip code of employment: 20006 OR Zip code of employment: 20007 OR Zip code of employment: 20008 OR Zip code of employment: 20009 OR Zip code of employment: 20010 OR Zip code of employment: 20011 OR Zip code of employment: 20012 OR Zip code of employment: 20013 OR Zip code of employment: 20015 OR Zip code of employment: 20016 OR Zip code of employment: 20017 OR Zip code of employment: 20018 OR Zip code of employment: 20020 OR Zip code of employment: 20024 OR Zip code of employment: 20035 OR Zip code of employment: 20036 OR Zip code of employment: 20037 OR Zip code of employment: 20044 OR Zip code of employment: 20045 OR Zip code of employment: 20049 OR Zip code of employment: 20052 OR Zip code of employment: 20057 OR Zip code of employment: 20059 OR Zip code of employment: 20060 OR Zip code of employment: 20064 OR Zip code of employment: 20068 OR Zip code of employment: 20071 OR Zip code of employment: 20201 OR Zip code of employment: 20202 OR Zip code of employment: 20210 OR Zip code of employment: 20214 OR Zip code of employment: 20220 OR Zip code of employment: 20223 OR Zip code of employment: 20224 OR Zip code of employment: 20226 OR Zip code of employment: 20229 OR Zip code of employment: 20230 OR Zip code of employment: 20233 OR Zip code of employment: 20237 OR Zip code of employment: 20240 OR Zip code of employment: 20242 OR Zip code of employment: 20250 OR Zip code of employment: 20260 OR Zip code of employment: 20301 OR Zip code of employment: 20310 OR Zip code of employment: 20314 OR Zip code of employment: 20318 OR Zip code of employment: 20319 OR Zip code of employment: 20330 OR Zip code of employment: 20350 OR Zip code of employment: 20373 OR Zip code of employment: 20374 OR Zip code of employment: 20376 OR Zip code of employment: 20401 OR Zip code of employment: 20410 OR Zip code of employment: 20415 OR Zip code of employment: 20420 OR Zip code of employment: 20422 OR Zip code of employment: 20431 OR Zip code of employment: 20433 OR Zip code of employment: 20442 OR Zip code of employment: 20451 OR Zip code of employment: 20460 OR Zip code of employment: 20472 OR Zip code of employment: 20500 OR Zip code of employment: 20502 OR Zip code of employment: 20504 OR Zip code of employment: 20505 OR Zip code of employment: 20507 OR Zip code of employment: 20510 OR Zip code of employment: 20515 OR Zip code of employment: 20520 OR Zip code of employment: 20527 OR Zip code of employment: 20530 OR Zip code of employment: 20533 OR Zip code of employment: 20535 OR Zip code of employment: 20540 OR Zip code of employment: 20543 OR Zip code of employment: 20548 OR Zip code of employment: 20551 OR Zip code of employment: 20554 OR Zip code of employment: 20560 OR Zip code of employment: 20565 OR Zip code of employment: 20566 OR Zip code of employment: 20577 OR Zip code of employment: 20581 OR Zip code of employment: 20585 OR Zip code of employment: 20590 OR Zip code of employment: 20591 OR Zip code of employment: 20593 OR Zip code of employment: 22003 OR Zip code of employment: 22015 OR Zip code of employment: 22201 OR Zip code of employment: 22202 OR Zip code of employment: 22203 OR Zip code of employment: 22204 OR Zip code of employment: 22207 OR Zip code of employment: 22209))]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70E3A28-128E-1502-0B17-CDF4B1F137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96" y="146665"/>
            <a:ext cx="12192000" cy="6290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5608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F33C1B-F1E5-3061-C5C7-5C233B5C22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9254328-CB5B-51DE-65E0-276C14E13680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" i="1" dirty="0">
                <a:solidFill>
                  <a:schemeClr val="bg2">
                    <a:lumMod val="50000"/>
                  </a:schemeClr>
                </a:solidFill>
              </a:rPr>
              <a:t>[((Household income summaries (HHLD): $75,000 or more AND Types of restaurants used past 30 days: Any pizza restaurant) AND (Zip code of residence: 20001 OR Zip code of residence: 20002 OR Zip code of residence: 20003 OR Zip code of residence: 20004 OR Zip code of residence: 20005 OR Zip code of residence: 20007 OR Zip code of residence: 20008 OR Zip code of residence: 20009 OR Zip code of residence: 20010 OR Zip code of residence: 20011 OR Zip code of residence: 20012 OR Zip code of residence: 20015 OR Zip code of residence: 20016 OR Zip code of residence: 20017 OR Zip code of residence: 20018 OR Zip code of residence: 20020 OR Zip code of residence: 20024 OR Zip code of residence: 20037 OR Zip code of residence: 20052 OR Zip code of residence: 20057 OR Zip code of residence: 20216 OR Zip code of residence: 20318 OR Zip code of residence: 20712 OR Zip code of residence: 22201 OR Zip code of residence: 22202 OR Zip code of residence: 22203 OR Zip code of residence: 22204 OR Zip code of residence: 22207 OR Zip code of residence: 22209 OR Zip code of residence: 22212 OR Zip code of employment: 20001 OR Zip code of employment: 20002 OR Zip code of employment: 20003 OR Zip code of employment: 20004 OR Zip code of employment: 20005 OR Zip code of employment: 20006 OR Zip code of employment: 20007 OR Zip code of employment: 20008 OR Zip code of employment: 20009 OR Zip code of employment: 20010 OR Zip code of employment: 20011 OR Zip code of employment: 20012 OR Zip code of employment: 20013 OR Zip code of employment: 20015 OR Zip code of employment: 20016 OR Zip code of employment: 20017 OR Zip code of employment: 20018 OR Zip code of employment: 20020 OR Zip code of employment: 20024 OR Zip code of employment: 20035 OR Zip code of employment: 20036 OR Zip code of employment: 20037 OR Zip code of employment: 20044 OR Zip code of employment: 20045 OR Zip code of employment: 20049 OR Zip code of employment: 20052 OR Zip code of employment: 20057 OR Zip code of employment: 20059 OR Zip code of employment: 20060 OR Zip code of employment: 20064 OR Zip code of employment: 20068 OR Zip code of employment: 20071 OR Zip code of employment: 20201 OR Zip code of employment: 20202 OR Zip code of employment: 20210 OR Zip code of employment: 20214 OR Zip code of employment: 20220 OR Zip code of employment: 20223 OR Zip code of employment: 20224 OR Zip code of employment: 20226 OR Zip code of employment: 20229 OR Zip code of employment: 20230 OR Zip code of employment: 20233 OR Zip code of employment: 20237 OR Zip code of employment: 20240 OR Zip code of employment: 20242 OR Zip code of employment: 20250 OR Zip code of employment: 20260 OR Zip code of employment: 20301 OR Zip code of employment: 20310 OR Zip code of employment: 20314 OR Zip code of employment: 20318 OR Zip code of employment: 20319 OR Zip code of employment: 20330 OR Zip code of employment: 20350 OR Zip code of employment: 20373 OR Zip code of employment: 20374 OR Zip code of employment: 20376 OR Zip code of employment: 20401 OR Zip code of employment: 20410 OR Zip code of employment: 20415 OR Zip code of employment: 20420 OR Zip code of employment: 20422 OR Zip code of employment: 20431 OR Zip code of employment: 20433 OR Zip code of employment: 20442 OR Zip code of employment: 20451 OR Zip code of employment: 20460 OR Zip code of employment: 20472 OR Zip code of employment: 20500 OR Zip code of employment: 20502 OR Zip code of employment: 20504 OR Zip code of employment: 20505 OR Zip code of employment: 20507 OR Zip code of employment: 20510 OR Zip code of employment: 20515 OR Zip code of employment: 20520 OR Zip code of employment: 20527 OR Zip code of employment: 20530 OR Zip code of employment: 20533 OR Zip code of employment: 20535 OR Zip code of employment: 20540 OR Zip code of employment: 20543 OR Zip code of employment: 20548 OR Zip code of employment: 20551 OR Zip code of employment: 20554 OR Zip code of employment: 20560 OR Zip code of employment: 20565 OR Zip code of employment: 20566 OR Zip code of employment: 20577 OR Zip code of employment: 20581 OR Zip code of employment: 20585 OR Zip code of employment: 20590 OR Zip code of employment: 20591 OR Zip code of employment: 20593 OR Zip code of employment: 22003 OR Zip code of employment: 22015 OR Zip code of employment: 22201 OR Zip code of employment: 22202 OR Zip code of employment: 22203 OR Zip code of employment: 22204 OR Zip code of employment: 22207 OR Zip code of employment: 22209))]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C562AF3-5512-B754-25B3-FD9F187D2D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469"/>
            <a:ext cx="12192000" cy="6470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9283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E3C253-323B-1711-1B5B-5F9E818931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1CCB499-99C7-BCD8-B040-5919FAF59C3C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" i="1" dirty="0">
                <a:solidFill>
                  <a:schemeClr val="bg2">
                    <a:lumMod val="50000"/>
                  </a:schemeClr>
                </a:solidFill>
              </a:rPr>
              <a:t>[((Household income summaries (HHLD): $75,000 or more AND Types of restaurants used past 30 days: Any pizza restaurant) AND (Zip code of residence: 20001 OR Zip code of residence: 20002 OR Zip code of residence: 20003 OR Zip code of residence: 20004 OR Zip code of residence: 20005 OR Zip code of residence: 20007 OR Zip code of residence: 20008 OR Zip code of residence: 20009 OR Zip code of residence: 20010 OR Zip code of residence: 20011 OR Zip code of residence: 20012 OR Zip code of residence: 20015 OR Zip code of residence: 20016 OR Zip code of residence: 20017 OR Zip code of residence: 20018 OR Zip code of residence: 20020 OR Zip code of residence: 20024 OR Zip code of residence: 20037 OR Zip code of residence: 20052 OR Zip code of residence: 20057 OR Zip code of residence: 20216 OR Zip code of residence: 20318 OR Zip code of residence: 20712 OR Zip code of residence: 22201 OR Zip code of residence: 22202 OR Zip code of residence: 22203 OR Zip code of residence: 22204 OR Zip code of residence: 22207 OR Zip code of residence: 22209 OR Zip code of residence: 22212 OR Zip code of employment: 20001 OR Zip code of employment: 20002 OR Zip code of employment: 20003 OR Zip code of employment: 20004 OR Zip code of employment: 20005 OR Zip code of employment: 20006 OR Zip code of employment: 20007 OR Zip code of employment: 20008 OR Zip code of employment: 20009 OR Zip code of employment: 20010 OR Zip code of employment: 20011 OR Zip code of employment: 20012 OR Zip code of employment: 20013 OR Zip code of employment: 20015 OR Zip code of employment: 20016 OR Zip code of employment: 20017 OR Zip code of employment: 20018 OR Zip code of employment: 20020 OR Zip code of employment: 20024 OR Zip code of employment: 20035 OR Zip code of employment: 20036 OR Zip code of employment: 20037 OR Zip code of employment: 20044 OR Zip code of employment: 20045 OR Zip code of employment: 20049 OR Zip code of employment: 20052 OR Zip code of employment: 20057 OR Zip code of employment: 20059 OR Zip code of employment: 20060 OR Zip code of employment: 20064 OR Zip code of employment: 20068 OR Zip code of employment: 20071 OR Zip code of employment: 20201 OR Zip code of employment: 20202 OR Zip code of employment: 20210 OR Zip code of employment: 20214 OR Zip code of employment: 20220 OR Zip code of employment: 20223 OR Zip code of employment: 20224 OR Zip code of employment: 20226 OR Zip code of employment: 20229 OR Zip code of employment: 20230 OR Zip code of employment: 20233 OR Zip code of employment: 20237 OR Zip code of employment: 20240 OR Zip code of employment: 20242 OR Zip code of employment: 20250 OR Zip code of employment: 20260 OR Zip code of employment: 20301 OR Zip code of employment: 20310 OR Zip code of employment: 20314 OR Zip code of employment: 20318 OR Zip code of employment: 20319 OR Zip code of employment: 20330 OR Zip code of employment: 20350 OR Zip code of employment: 20373 OR Zip code of employment: 20374 OR Zip code of employment: 20376 OR Zip code of employment: 20401 OR Zip code of employment: 20410 OR Zip code of employment: 20415 OR Zip code of employment: 20420 OR Zip code of employment: 20422 OR Zip code of employment: 20431 OR Zip code of employment: 20433 OR Zip code of employment: 20442 OR Zip code of employment: 20451 OR Zip code of employment: 20460 OR Zip code of employment: 20472 OR Zip code of employment: 20500 OR Zip code of employment: 20502 OR Zip code of employment: 20504 OR Zip code of employment: 20505 OR Zip code of employment: 20507 OR Zip code of employment: 20510 OR Zip code of employment: 20515 OR Zip code of employment: 20520 OR Zip code of employment: 20527 OR Zip code of employment: 20530 OR Zip code of employment: 20533 OR Zip code of employment: 20535 OR Zip code of employment: 20540 OR Zip code of employment: 20543 OR Zip code of employment: 20548 OR Zip code of employment: 20551 OR Zip code of employment: 20554 OR Zip code of employment: 20560 OR Zip code of employment: 20565 OR Zip code of employment: 20566 OR Zip code of employment: 20577 OR Zip code of employment: 20581 OR Zip code of employment: 20585 OR Zip code of employment: 20590 OR Zip code of employment: 20591 OR Zip code of employment: 20593 OR Zip code of employment: 22003 OR Zip code of employment: 22015 OR Zip code of employment: 22201 OR Zip code of employment: 22202 OR Zip code of employment: 22203 OR Zip code of employment: 22204 OR Zip code of employment: 22207 OR Zip code of employment: 22209))]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CE68DCF-DD1F-006C-9697-30630CFB09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131"/>
            <a:ext cx="12192000" cy="6444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3971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32FACD-DF7D-174A-E1B3-FAB197404A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C3B8D9F-EBDE-5F47-C0EC-C86E1A88EB11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" i="1" dirty="0">
                <a:solidFill>
                  <a:schemeClr val="bg2">
                    <a:lumMod val="50000"/>
                  </a:schemeClr>
                </a:solidFill>
              </a:rPr>
              <a:t>[((Household income summaries (HHLD): $75,000 or more AND Types of restaurants used past 30 days: Any pizza restaurant) AND (Zip code of residence: 20001 OR Zip code of residence: 20002 OR Zip code of residence: 20003 OR Zip code of residence: 20004 OR Zip code of residence: 20005 OR Zip code of residence: 20007 OR Zip code of residence: 20008 OR Zip code of residence: 20009 OR Zip code of residence: 20010 OR Zip code of residence: 20011 OR Zip code of residence: 20012 OR Zip code of residence: 20015 OR Zip code of residence: 20016 OR Zip code of residence: 20017 OR Zip code of residence: 20018 OR Zip code of residence: 20020 OR Zip code of residence: 20024 OR Zip code of residence: 20037 OR Zip code of residence: 20052 OR Zip code of residence: 20057 OR Zip code of residence: 20216 OR Zip code of residence: 20318 OR Zip code of residence: 20712 OR Zip code of residence: 22201 OR Zip code of residence: 22202 OR Zip code of residence: 22203 OR Zip code of residence: 22204 OR Zip code of residence: 22207 OR Zip code of residence: 22209 OR Zip code of residence: 22212 OR Zip code of employment: 20001 OR Zip code of employment: 20002 OR Zip code of employment: 20003 OR Zip code of employment: 20004 OR Zip code of employment: 20005 OR Zip code of employment: 20006 OR Zip code of employment: 20007 OR Zip code of employment: 20008 OR Zip code of employment: 20009 OR Zip code of employment: 20010 OR Zip code of employment: 20011 OR Zip code of employment: 20012 OR Zip code of employment: 20013 OR Zip code of employment: 20015 OR Zip code of employment: 20016 OR Zip code of employment: 20017 OR Zip code of employment: 20018 OR Zip code of employment: 20020 OR Zip code of employment: 20024 OR Zip code of employment: 20035 OR Zip code of employment: 20036 OR Zip code of employment: 20037 OR Zip code of employment: 20044 OR Zip code of employment: 20045 OR Zip code of employment: 20049 OR Zip code of employment: 20052 OR Zip code of employment: 20057 OR Zip code of employment: 20059 OR Zip code of employment: 20060 OR Zip code of employment: 20064 OR Zip code of employment: 20068 OR Zip code of employment: 20071 OR Zip code of employment: 20201 OR Zip code of employment: 20202 OR Zip code of employment: 20210 OR Zip code of employment: 20214 OR Zip code of employment: 20220 OR Zip code of employment: 20223 OR Zip code of employment: 20224 OR Zip code of employment: 20226 OR Zip code of employment: 20229 OR Zip code of employment: 20230 OR Zip code of employment: 20233 OR Zip code of employment: 20237 OR Zip code of employment: 20240 OR Zip code of employment: 20242 OR Zip code of employment: 20250 OR Zip code of employment: 20260 OR Zip code of employment: 20301 OR Zip code of employment: 20310 OR Zip code of employment: 20314 OR Zip code of employment: 20318 OR Zip code of employment: 20319 OR Zip code of employment: 20330 OR Zip code of employment: 20350 OR Zip code of employment: 20373 OR Zip code of employment: 20374 OR Zip code of employment: 20376 OR Zip code of employment: 20401 OR Zip code of employment: 20410 OR Zip code of employment: 20415 OR Zip code of employment: 20420 OR Zip code of employment: 20422 OR Zip code of employment: 20431 OR Zip code of employment: 20433 OR Zip code of employment: 20442 OR Zip code of employment: 20451 OR Zip code of employment: 20460 OR Zip code of employment: 20472 OR Zip code of employment: 20500 OR Zip code of employment: 20502 OR Zip code of employment: 20504 OR Zip code of employment: 20505 OR Zip code of employment: 20507 OR Zip code of employment: 20510 OR Zip code of employment: 20515 OR Zip code of employment: 20520 OR Zip code of employment: 20527 OR Zip code of employment: 20530 OR Zip code of employment: 20533 OR Zip code of employment: 20535 OR Zip code of employment: 20540 OR Zip code of employment: 20543 OR Zip code of employment: 20548 OR Zip code of employment: 20551 OR Zip code of employment: 20554 OR Zip code of employment: 20560 OR Zip code of employment: 20565 OR Zip code of employment: 20566 OR Zip code of employment: 20577 OR Zip code of employment: 20581 OR Zip code of employment: 20585 OR Zip code of employment: 20590 OR Zip code of employment: 20591 OR Zip code of employment: 20593 OR Zip code of employment: 22003 OR Zip code of employment: 22015 OR Zip code of employment: 22201 OR Zip code of employment: 22202 OR Zip code of employment: 22203 OR Zip code of employment: 22204 OR Zip code of employment: 22207 OR Zip code of employment: 22209))]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D9CC4C2-D905-C0D8-90EB-4904EEA68C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216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5903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9D7D8B-2CE8-CE3F-E414-7C11E6F1FC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BD8AAB6-91B9-EC42-0F40-41E9394EFC5D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" i="1" dirty="0">
                <a:solidFill>
                  <a:schemeClr val="bg2">
                    <a:lumMod val="50000"/>
                  </a:schemeClr>
                </a:solidFill>
              </a:rPr>
              <a:t>[((Household income summaries (HHLD): $75,000 or more AND Types of restaurants used past 30 days: Any pizza restaurant) AND (Zip code of residence: 20001 OR Zip code of residence: 20002 OR Zip code of residence: 20003 OR Zip code of residence: 20004 OR Zip code of residence: 20005 OR Zip code of residence: 20007 OR Zip code of residence: 20008 OR Zip code of residence: 20009 OR Zip code of residence: 20010 OR Zip code of residence: 20011 OR Zip code of residence: 20012 OR Zip code of residence: 20015 OR Zip code of residence: 20016 OR Zip code of residence: 20017 OR Zip code of residence: 20018 OR Zip code of residence: 20020 OR Zip code of residence: 20024 OR Zip code of residence: 20037 OR Zip code of residence: 20052 OR Zip code of residence: 20057 OR Zip code of residence: 20216 OR Zip code of residence: 20318 OR Zip code of residence: 20712 OR Zip code of residence: 22201 OR Zip code of residence: 22202 OR Zip code of residence: 22203 OR Zip code of residence: 22204 OR Zip code of residence: 22207 OR Zip code of residence: 22209 OR Zip code of residence: 22212 OR Zip code of employment: 20001 OR Zip code of employment: 20002 OR Zip code of employment: 20003 OR Zip code of employment: 20004 OR Zip code of employment: 20005 OR Zip code of employment: 20006 OR Zip code of employment: 20007 OR Zip code of employment: 20008 OR Zip code of employment: 20009 OR Zip code of employment: 20010 OR Zip code of employment: 20011 OR Zip code of employment: 20012 OR Zip code of employment: 20013 OR Zip code of employment: 20015 OR Zip code of employment: 20016 OR Zip code of employment: 20017 OR Zip code of employment: 20018 OR Zip code of employment: 20020 OR Zip code of employment: 20024 OR Zip code of employment: 20035 OR Zip code of employment: 20036 OR Zip code of employment: 20037 OR Zip code of employment: 20044 OR Zip code of employment: 20045 OR Zip code of employment: 20049 OR Zip code of employment: 20052 OR Zip code of employment: 20057 OR Zip code of employment: 20059 OR Zip code of employment: 20060 OR Zip code of employment: 20064 OR Zip code of employment: 20068 OR Zip code of employment: 20071 OR Zip code of employment: 20201 OR Zip code of employment: 20202 OR Zip code of employment: 20210 OR Zip code of employment: 20214 OR Zip code of employment: 20220 OR Zip code of employment: 20223 OR Zip code of employment: 20224 OR Zip code of employment: 20226 OR Zip code of employment: 20229 OR Zip code of employment: 20230 OR Zip code of employment: 20233 OR Zip code of employment: 20237 OR Zip code of employment: 20240 OR Zip code of employment: 20242 OR Zip code of employment: 20250 OR Zip code of employment: 20260 OR Zip code of employment: 20301 OR Zip code of employment: 20310 OR Zip code of employment: 20314 OR Zip code of employment: 20318 OR Zip code of employment: 20319 OR Zip code of employment: 20330 OR Zip code of employment: 20350 OR Zip code of employment: 20373 OR Zip code of employment: 20374 OR Zip code of employment: 20376 OR Zip code of employment: 20401 OR Zip code of employment: 20410 OR Zip code of employment: 20415 OR Zip code of employment: 20420 OR Zip code of employment: 20422 OR Zip code of employment: 20431 OR Zip code of employment: 20433 OR Zip code of employment: 20442 OR Zip code of employment: 20451 OR Zip code of employment: 20460 OR Zip code of employment: 20472 OR Zip code of employment: 20500 OR Zip code of employment: 20502 OR Zip code of employment: 20504 OR Zip code of employment: 20505 OR Zip code of employment: 20507 OR Zip code of employment: 20510 OR Zip code of employment: 20515 OR Zip code of employment: 20520 OR Zip code of employment: 20527 OR Zip code of employment: 20530 OR Zip code of employment: 20533 OR Zip code of employment: 20535 OR Zip code of employment: 20540 OR Zip code of employment: 20543 OR Zip code of employment: 20548 OR Zip code of employment: 20551 OR Zip code of employment: 20554 OR Zip code of employment: 20560 OR Zip code of employment: 20565 OR Zip code of employment: 20566 OR Zip code of employment: 20577 OR Zip code of employment: 20581 OR Zip code of employment: 20585 OR Zip code of employment: 20590 OR Zip code of employment: 20591 OR Zip code of employment: 20593 OR Zip code of employment: 22003 OR Zip code of employment: 22015 OR Zip code of employment: 22201 OR Zip code of employment: 22202 OR Zip code of employment: 22203 OR Zip code of employment: 22204 OR Zip code of employment: 22207 OR Zip code of employment: 22209))]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A2C67FD-D112-D60E-C5C8-4EE02AB640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96" y="123836"/>
            <a:ext cx="12192000" cy="6226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2582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E43186-7432-E74C-7BE9-86400BBDD7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451AEBD-7FB0-674D-A3E0-D1A08AE41548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" i="1" dirty="0">
                <a:solidFill>
                  <a:schemeClr val="bg2">
                    <a:lumMod val="50000"/>
                  </a:schemeClr>
                </a:solidFill>
              </a:rPr>
              <a:t>[((Household income summaries (HHLD): $75,000 or more AND Types of restaurants used past 30 days: Any pizza restaurant) AND (Zip code of residence: 20001 OR Zip code of residence: 20002 OR Zip code of residence: 20003 OR Zip code of residence: 20004 OR Zip code of residence: 20005 OR Zip code of residence: 20007 OR Zip code of residence: 20008 OR Zip code of residence: 20009 OR Zip code of residence: 20010 OR Zip code of residence: 20011 OR Zip code of residence: 20012 OR Zip code of residence: 20015 OR Zip code of residence: 20016 OR Zip code of residence: 20017 OR Zip code of residence: 20018 OR Zip code of residence: 20020 OR Zip code of residence: 20024 OR Zip code of residence: 20037 OR Zip code of residence: 20052 OR Zip code of residence: 20057 OR Zip code of residence: 20216 OR Zip code of residence: 20318 OR Zip code of residence: 20712 OR Zip code of residence: 22201 OR Zip code of residence: 22202 OR Zip code of residence: 22203 OR Zip code of residence: 22204 OR Zip code of residence: 22207 OR Zip code of residence: 22209 OR Zip code of residence: 22212 OR Zip code of employment: 20001 OR Zip code of employment: 20002 OR Zip code of employment: 20003 OR Zip code of employment: 20004 OR Zip code of employment: 20005 OR Zip code of employment: 20006 OR Zip code of employment: 20007 OR Zip code of employment: 20008 OR Zip code of employment: 20009 OR Zip code of employment: 20010 OR Zip code of employment: 20011 OR Zip code of employment: 20012 OR Zip code of employment: 20013 OR Zip code of employment: 20015 OR Zip code of employment: 20016 OR Zip code of employment: 20017 OR Zip code of employment: 20018 OR Zip code of employment: 20020 OR Zip code of employment: 20024 OR Zip code of employment: 20035 OR Zip code of employment: 20036 OR Zip code of employment: 20037 OR Zip code of employment: 20044 OR Zip code of employment: 20045 OR Zip code of employment: 20049 OR Zip code of employment: 20052 OR Zip code of employment: 20057 OR Zip code of employment: 20059 OR Zip code of employment: 20060 OR Zip code of employment: 20064 OR Zip code of employment: 20068 OR Zip code of employment: 20071 OR Zip code of employment: 20201 OR Zip code of employment: 20202 OR Zip code of employment: 20210 OR Zip code of employment: 20214 OR Zip code of employment: 20220 OR Zip code of employment: 20223 OR Zip code of employment: 20224 OR Zip code of employment: 20226 OR Zip code of employment: 20229 OR Zip code of employment: 20230 OR Zip code of employment: 20233 OR Zip code of employment: 20237 OR Zip code of employment: 20240 OR Zip code of employment: 20242 OR Zip code of employment: 20250 OR Zip code of employment: 20260 OR Zip code of employment: 20301 OR Zip code of employment: 20310 OR Zip code of employment: 20314 OR Zip code of employment: 20318 OR Zip code of employment: 20319 OR Zip code of employment: 20330 OR Zip code of employment: 20350 OR Zip code of employment: 20373 OR Zip code of employment: 20374 OR Zip code of employment: 20376 OR Zip code of employment: 20401 OR Zip code of employment: 20410 OR Zip code of employment: 20415 OR Zip code of employment: 20420 OR Zip code of employment: 20422 OR Zip code of employment: 20431 OR Zip code of employment: 20433 OR Zip code of employment: 20442 OR Zip code of employment: 20451 OR Zip code of employment: 20460 OR Zip code of employment: 20472 OR Zip code of employment: 20500 OR Zip code of employment: 20502 OR Zip code of employment: 20504 OR Zip code of employment: 20505 OR Zip code of employment: 20507 OR Zip code of employment: 20510 OR Zip code of employment: 20515 OR Zip code of employment: 20520 OR Zip code of employment: 20527 OR Zip code of employment: 20530 OR Zip code of employment: 20533 OR Zip code of employment: 20535 OR Zip code of employment: 20540 OR Zip code of employment: 20543 OR Zip code of employment: 20548 OR Zip code of employment: 20551 OR Zip code of employment: 20554 OR Zip code of employment: 20560 OR Zip code of employment: 20565 OR Zip code of employment: 20566 OR Zip code of employment: 20577 OR Zip code of employment: 20581 OR Zip code of employment: 20585 OR Zip code of employment: 20590 OR Zip code of employment: 20591 OR Zip code of employment: 20593 OR Zip code of employment: 22003 OR Zip code of employment: 22015 OR Zip code of employment: 22201 OR Zip code of employment: 22202 OR Zip code of employment: 22203 OR Zip code of employment: 22204 OR Zip code of employment: 22207 OR Zip code of employment: 22209))]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6A350E8-BEDB-3E27-2E6C-BCB4360476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759" y="0"/>
            <a:ext cx="112844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7021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CA710C-7B45-46C6-715F-945A9B0DFC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0E891B0-6E75-E742-F48B-FC703EAC4647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" i="1" dirty="0">
                <a:solidFill>
                  <a:schemeClr val="bg2">
                    <a:lumMod val="50000"/>
                  </a:schemeClr>
                </a:solidFill>
              </a:rPr>
              <a:t>[((Household income summaries (HHLD): $75,000 or more AND Types of restaurants used past 30 days: Any pizza restaurant) AND (Zip code of residence: 20001 OR Zip code of residence: 20002 OR Zip code of residence: 20003 OR Zip code of residence: 20004 OR Zip code of residence: 20005 OR Zip code of residence: 20007 OR Zip code of residence: 20008 OR Zip code of residence: 20009 OR Zip code of residence: 20010 OR Zip code of residence: 20011 OR Zip code of residence: 20012 OR Zip code of residence: 20015 OR Zip code of residence: 20016 OR Zip code of residence: 20017 OR Zip code of residence: 20018 OR Zip code of residence: 20020 OR Zip code of residence: 20024 OR Zip code of residence: 20037 OR Zip code of residence: 20052 OR Zip code of residence: 20057 OR Zip code of residence: 20216 OR Zip code of residence: 20318 OR Zip code of residence: 20712 OR Zip code of residence: 22201 OR Zip code of residence: 22202 OR Zip code of residence: 22203 OR Zip code of residence: 22204 OR Zip code of residence: 22207 OR Zip code of residence: 22209 OR Zip code of residence: 22212 OR Zip code of employment: 20001 OR Zip code of employment: 20002 OR Zip code of employment: 20003 OR Zip code of employment: 20004 OR Zip code of employment: 20005 OR Zip code of employment: 20006 OR Zip code of employment: 20007 OR Zip code of employment: 20008 OR Zip code of employment: 20009 OR Zip code of employment: 20010 OR Zip code of employment: 20011 OR Zip code of employment: 20012 OR Zip code of employment: 20013 OR Zip code of employment: 20015 OR Zip code of employment: 20016 OR Zip code of employment: 20017 OR Zip code of employment: 20018 OR Zip code of employment: 20020 OR Zip code of employment: 20024 OR Zip code of employment: 20035 OR Zip code of employment: 20036 OR Zip code of employment: 20037 OR Zip code of employment: 20044 OR Zip code of employment: 20045 OR Zip code of employment: 20049 OR Zip code of employment: 20052 OR Zip code of employment: 20057 OR Zip code of employment: 20059 OR Zip code of employment: 20060 OR Zip code of employment: 20064 OR Zip code of employment: 20068 OR Zip code of employment: 20071 OR Zip code of employment: 20201 OR Zip code of employment: 20202 OR Zip code of employment: 20210 OR Zip code of employment: 20214 OR Zip code of employment: 20220 OR Zip code of employment: 20223 OR Zip code of employment: 20224 OR Zip code of employment: 20226 OR Zip code of employment: 20229 OR Zip code of employment: 20230 OR Zip code of employment: 20233 OR Zip code of employment: 20237 OR Zip code of employment: 20240 OR Zip code of employment: 20242 OR Zip code of employment: 20250 OR Zip code of employment: 20260 OR Zip code of employment: 20301 OR Zip code of employment: 20310 OR Zip code of employment: 20314 OR Zip code of employment: 20318 OR Zip code of employment: 20319 OR Zip code of employment: 20330 OR Zip code of employment: 20350 OR Zip code of employment: 20373 OR Zip code of employment: 20374 OR Zip code of employment: 20376 OR Zip code of employment: 20401 OR Zip code of employment: 20410 OR Zip code of employment: 20415 OR Zip code of employment: 20420 OR Zip code of employment: 20422 OR Zip code of employment: 20431 OR Zip code of employment: 20433 OR Zip code of employment: 20442 OR Zip code of employment: 20451 OR Zip code of employment: 20460 OR Zip code of employment: 20472 OR Zip code of employment: 20500 OR Zip code of employment: 20502 OR Zip code of employment: 20504 OR Zip code of employment: 20505 OR Zip code of employment: 20507 OR Zip code of employment: 20510 OR Zip code of employment: 20515 OR Zip code of employment: 20520 OR Zip code of employment: 20527 OR Zip code of employment: 20530 OR Zip code of employment: 20533 OR Zip code of employment: 20535 OR Zip code of employment: 20540 OR Zip code of employment: 20543 OR Zip code of employment: 20548 OR Zip code of employment: 20551 OR Zip code of employment: 20554 OR Zip code of employment: 20560 OR Zip code of employment: 20565 OR Zip code of employment: 20566 OR Zip code of employment: 20577 OR Zip code of employment: 20581 OR Zip code of employment: 20585 OR Zip code of employment: 20590 OR Zip code of employment: 20591 OR Zip code of employment: 20593 OR Zip code of employment: 22003 OR Zip code of employment: 22015 OR Zip code of employment: 22201 OR Zip code of employment: 22202 OR Zip code of employment: 22203 OR Zip code of employment: 22204 OR Zip code of employment: 22207 OR Zip code of employment: 22209))]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9AA8893-EA2A-49E9-37EA-8D7B7AF8B2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96" y="115669"/>
            <a:ext cx="12192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7458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C1F71E-B2A8-CB48-BE15-B4BE72C902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FC93993-2529-20A6-A42E-FCB309D9BCC8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" i="1" dirty="0">
                <a:solidFill>
                  <a:schemeClr val="bg2">
                    <a:lumMod val="50000"/>
                  </a:schemeClr>
                </a:solidFill>
              </a:rPr>
              <a:t>[((Household income summaries (HHLD): $75,000 or more AND Types of restaurants used past 30 days: Any pizza restaurant) AND (Zip code of residence: 20001 OR Zip code of residence: 20002 OR Zip code of residence: 20003 OR Zip code of residence: 20004 OR Zip code of residence: 20005 OR Zip code of residence: 20007 OR Zip code of residence: 20008 OR Zip code of residence: 20009 OR Zip code of residence: 20010 OR Zip code of residence: 20011 OR Zip code of residence: 20012 OR Zip code of residence: 20015 OR Zip code of residence: 20016 OR Zip code of residence: 20017 OR Zip code of residence: 20018 OR Zip code of residence: 20020 OR Zip code of residence: 20024 OR Zip code of residence: 20037 OR Zip code of residence: 20052 OR Zip code of residence: 20057 OR Zip code of residence: 20216 OR Zip code of residence: 20318 OR Zip code of residence: 20712 OR Zip code of residence: 22201 OR Zip code of residence: 22202 OR Zip code of residence: 22203 OR Zip code of residence: 22204 OR Zip code of residence: 22207 OR Zip code of residence: 22209 OR Zip code of residence: 22212 OR Zip code of employment: 20001 OR Zip code of employment: 20002 OR Zip code of employment: 20003 OR Zip code of employment: 20004 OR Zip code of employment: 20005 OR Zip code of employment: 20006 OR Zip code of employment: 20007 OR Zip code of employment: 20008 OR Zip code of employment: 20009 OR Zip code of employment: 20010 OR Zip code of employment: 20011 OR Zip code of employment: 20012 OR Zip code of employment: 20013 OR Zip code of employment: 20015 OR Zip code of employment: 20016 OR Zip code of employment: 20017 OR Zip code of employment: 20018 OR Zip code of employment: 20020 OR Zip code of employment: 20024 OR Zip code of employment: 20035 OR Zip code of employment: 20036 OR Zip code of employment: 20037 OR Zip code of employment: 20044 OR Zip code of employment: 20045 OR Zip code of employment: 20049 OR Zip code of employment: 20052 OR Zip code of employment: 20057 OR Zip code of employment: 20059 OR Zip code of employment: 20060 OR Zip code of employment: 20064 OR Zip code of employment: 20068 OR Zip code of employment: 20071 OR Zip code of employment: 20201 OR Zip code of employment: 20202 OR Zip code of employment: 20210 OR Zip code of employment: 20214 OR Zip code of employment: 20220 OR Zip code of employment: 20223 OR Zip code of employment: 20224 OR Zip code of employment: 20226 OR Zip code of employment: 20229 OR Zip code of employment: 20230 OR Zip code of employment: 20233 OR Zip code of employment: 20237 OR Zip code of employment: 20240 OR Zip code of employment: 20242 OR Zip code of employment: 20250 OR Zip code of employment: 20260 OR Zip code of employment: 20301 OR Zip code of employment: 20310 OR Zip code of employment: 20314 OR Zip code of employment: 20318 OR Zip code of employment: 20319 OR Zip code of employment: 20330 OR Zip code of employment: 20350 OR Zip code of employment: 20373 OR Zip code of employment: 20374 OR Zip code of employment: 20376 OR Zip code of employment: 20401 OR Zip code of employment: 20410 OR Zip code of employment: 20415 OR Zip code of employment: 20420 OR Zip code of employment: 20422 OR Zip code of employment: 20431 OR Zip code of employment: 20433 OR Zip code of employment: 20442 OR Zip code of employment: 20451 OR Zip code of employment: 20460 OR Zip code of employment: 20472 OR Zip code of employment: 20500 OR Zip code of employment: 20502 OR Zip code of employment: 20504 OR Zip code of employment: 20505 OR Zip code of employment: 20507 OR Zip code of employment: 20510 OR Zip code of employment: 20515 OR Zip code of employment: 20520 OR Zip code of employment: 20527 OR Zip code of employment: 20530 OR Zip code of employment: 20533 OR Zip code of employment: 20535 OR Zip code of employment: 20540 OR Zip code of employment: 20543 OR Zip code of employment: 20548 OR Zip code of employment: 20551 OR Zip code of employment: 20554 OR Zip code of employment: 20560 OR Zip code of employment: 20565 OR Zip code of employment: 20566 OR Zip code of employment: 20577 OR Zip code of employment: 20581 OR Zip code of employment: 20585 OR Zip code of employment: 20590 OR Zip code of employment: 20591 OR Zip code of employment: 20593 OR Zip code of employment: 22003 OR Zip code of employment: 22015 OR Zip code of employment: 22201 OR Zip code of employment: 22202 OR Zip code of employment: 22203 OR Zip code of employment: 22204 OR Zip code of employment: 22207 OR Zip code of employment: 22209))]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FAD5C9E-312B-E6F8-E496-25D3A2F982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728" y="176557"/>
            <a:ext cx="12192000" cy="6157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6325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CFF38E3-C731-692C-A9FD-D7D9355A7F3F}"/>
              </a:ext>
            </a:extLst>
          </p:cNvPr>
          <p:cNvSpPr txBox="1"/>
          <p:nvPr/>
        </p:nvSpPr>
        <p:spPr>
          <a:xfrm>
            <a:off x="2456688" y="6657945"/>
            <a:ext cx="7278624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700" i="1" dirty="0">
                <a:solidFill>
                  <a:schemeClr val="bg2">
                    <a:lumMod val="50000"/>
                  </a:schemeClr>
                </a:solidFill>
              </a:rPr>
              <a:t>[((Household income summaries (HHLD): $75,000 or more AND Types of restaurants used past 30 days: Any pizza restaurant) AND Malls shopped/visited past 3 months: Mall of America)]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C3F6538-08F4-ACD6-9230-634EEB0D24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4980"/>
            <a:ext cx="12192000" cy="5968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7095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230DAE-DC56-23C3-A21C-A8D6592E3E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F863AC5-0FB9-C0F5-1122-DD8439C25762}"/>
              </a:ext>
            </a:extLst>
          </p:cNvPr>
          <p:cNvSpPr txBox="1"/>
          <p:nvPr/>
        </p:nvSpPr>
        <p:spPr>
          <a:xfrm>
            <a:off x="2456688" y="6657945"/>
            <a:ext cx="7278624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700" i="1" dirty="0">
                <a:solidFill>
                  <a:schemeClr val="bg2">
                    <a:lumMod val="50000"/>
                  </a:schemeClr>
                </a:solidFill>
              </a:rPr>
              <a:t>[((Household income summaries (HHLD): $75,000 or more AND Types of restaurants used past 30 days: Any pizza restaurant) AND Malls shopped/visited past 3 months: Mall of America)]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BB0B59D-FF49-9517-03FA-C543BF2C5C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2147"/>
            <a:ext cx="12192000" cy="6213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61445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1504E2-3D03-C852-FFE1-495D8FCBA2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CAE200E-E4E7-A1CC-D37D-9F437D69CF69}"/>
              </a:ext>
            </a:extLst>
          </p:cNvPr>
          <p:cNvSpPr txBox="1"/>
          <p:nvPr/>
        </p:nvSpPr>
        <p:spPr>
          <a:xfrm>
            <a:off x="2456688" y="6657945"/>
            <a:ext cx="7278624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700" i="1" dirty="0">
                <a:solidFill>
                  <a:schemeClr val="bg2">
                    <a:lumMod val="50000"/>
                  </a:schemeClr>
                </a:solidFill>
              </a:rPr>
              <a:t>[((Household income summaries (HHLD): $75,000 or more AND Types of restaurants used past 30 days: Any pizza restaurant) AND Malls shopped/visited past 3 months: Mall of America)]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5EE5D25-260C-9511-1979-56043EC6C1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13144"/>
            <a:ext cx="12192000" cy="6231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49415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98D22D-7254-1025-C036-515620A0EC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A62DA6B-7A68-9B35-F86A-A7E35E52EBC6}"/>
              </a:ext>
            </a:extLst>
          </p:cNvPr>
          <p:cNvSpPr txBox="1"/>
          <p:nvPr/>
        </p:nvSpPr>
        <p:spPr>
          <a:xfrm>
            <a:off x="2456688" y="6657945"/>
            <a:ext cx="7278624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700" i="1" dirty="0">
                <a:solidFill>
                  <a:schemeClr val="bg2">
                    <a:lumMod val="50000"/>
                  </a:schemeClr>
                </a:solidFill>
              </a:rPr>
              <a:t>[((Household income summaries (HHLD): $75,000 or more AND Types of restaurants used past 30 days: Any pizza restaurant) AND Malls shopped/visited past 3 months: Mall of America)]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8060677-4F71-B8C5-3C6B-2EBF8FD8BC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4827"/>
            <a:ext cx="12192000" cy="5948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17725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07F6C0-490E-BFE4-1CA0-E7AE06274E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0750D7A-E2A1-B5B8-E858-8992110380DB}"/>
              </a:ext>
            </a:extLst>
          </p:cNvPr>
          <p:cNvSpPr txBox="1"/>
          <p:nvPr/>
        </p:nvSpPr>
        <p:spPr>
          <a:xfrm>
            <a:off x="2456688" y="6657945"/>
            <a:ext cx="7278624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700" i="1" dirty="0">
                <a:solidFill>
                  <a:schemeClr val="bg2">
                    <a:lumMod val="50000"/>
                  </a:schemeClr>
                </a:solidFill>
              </a:rPr>
              <a:t>[((Household income summaries (HHLD): $75,000 or more AND Types of restaurants used past 30 days: Any pizza restaurant) AND Malls shopped/visited past 3 months: Mall of America)]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1A0EC1B-CEC7-A9F4-8A27-A82DEA54D8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50604"/>
            <a:ext cx="12192000" cy="5356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85654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57FE06-A3ED-5E12-03D4-34582069C5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DC1A418-F167-64D2-A764-37732B4DEB8F}"/>
              </a:ext>
            </a:extLst>
          </p:cNvPr>
          <p:cNvSpPr txBox="1"/>
          <p:nvPr/>
        </p:nvSpPr>
        <p:spPr>
          <a:xfrm>
            <a:off x="2456688" y="6657945"/>
            <a:ext cx="7278624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700" i="1" dirty="0">
                <a:solidFill>
                  <a:schemeClr val="bg2">
                    <a:lumMod val="50000"/>
                  </a:schemeClr>
                </a:solidFill>
              </a:rPr>
              <a:t>[((Household income summaries (HHLD): $75,000 or more AND Types of restaurants used past 30 days: Any pizza restaurant) AND Malls shopped/visited past 3 months: Mall of America)]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F43CAC6-4ECB-1BDD-EE92-93BEA83713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50604"/>
            <a:ext cx="12192000" cy="5356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954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8EFCBB-4F48-5075-6A06-B601A4241B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5B4155D-BFEE-0F40-C293-CEEAE5BF54E6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" i="1" dirty="0">
                <a:solidFill>
                  <a:schemeClr val="bg2">
                    <a:lumMod val="50000"/>
                  </a:schemeClr>
                </a:solidFill>
              </a:rPr>
              <a:t>[((Household income summaries (HHLD): $75,000 or more AND Types of restaurants used past 30 days: Any pizza restaurant) AND (Zip code of residence: 20001 OR Zip code of residence: 20002 OR Zip code of residence: 20003 OR Zip code of residence: 20004 OR Zip code of residence: 20005 OR Zip code of residence: 20007 OR Zip code of residence: 20008 OR Zip code of residence: 20009 OR Zip code of residence: 20010 OR Zip code of residence: 20011 OR Zip code of residence: 20012 OR Zip code of residence: 20015 OR Zip code of residence: 20016 OR Zip code of residence: 20017 OR Zip code of residence: 20018 OR Zip code of residence: 20020 OR Zip code of residence: 20024 OR Zip code of residence: 20037 OR Zip code of residence: 20052 OR Zip code of residence: 20057 OR Zip code of residence: 20216 OR Zip code of residence: 20318 OR Zip code of residence: 20712 OR Zip code of residence: 22201 OR Zip code of residence: 22202 OR Zip code of residence: 22203 OR Zip code of residence: 22204 OR Zip code of residence: 22207 OR Zip code of residence: 22209 OR Zip code of residence: 22212 OR Zip code of employment: 20001 OR Zip code of employment: 20002 OR Zip code of employment: 20003 OR Zip code of employment: 20004 OR Zip code of employment: 20005 OR Zip code of employment: 20006 OR Zip code of employment: 20007 OR Zip code of employment: 20008 OR Zip code of employment: 20009 OR Zip code of employment: 20010 OR Zip code of employment: 20011 OR Zip code of employment: 20012 OR Zip code of employment: 20013 OR Zip code of employment: 20015 OR Zip code of employment: 20016 OR Zip code of employment: 20017 OR Zip code of employment: 20018 OR Zip code of employment: 20020 OR Zip code of employment: 20024 OR Zip code of employment: 20035 OR Zip code of employment: 20036 OR Zip code of employment: 20037 OR Zip code of employment: 20044 OR Zip code of employment: 20045 OR Zip code of employment: 20049 OR Zip code of employment: 20052 OR Zip code of employment: 20057 OR Zip code of employment: 20059 OR Zip code of employment: 20060 OR Zip code of employment: 20064 OR Zip code of employment: 20068 OR Zip code of employment: 20071 OR Zip code of employment: 20201 OR Zip code of employment: 20202 OR Zip code of employment: 20210 OR Zip code of employment: 20214 OR Zip code of employment: 20220 OR Zip code of employment: 20223 OR Zip code of employment: 20224 OR Zip code of employment: 20226 OR Zip code of employment: 20229 OR Zip code of employment: 20230 OR Zip code of employment: 20233 OR Zip code of employment: 20237 OR Zip code of employment: 20240 OR Zip code of employment: 20242 OR Zip code of employment: 20250 OR Zip code of employment: 20260 OR Zip code of employment: 20301 OR Zip code of employment: 20310 OR Zip code of employment: 20314 OR Zip code of employment: 20318 OR Zip code of employment: 20319 OR Zip code of employment: 20330 OR Zip code of employment: 20350 OR Zip code of employment: 20373 OR Zip code of employment: 20374 OR Zip code of employment: 20376 OR Zip code of employment: 20401 OR Zip code of employment: 20410 OR Zip code of employment: 20415 OR Zip code of employment: 20420 OR Zip code of employment: 20422 OR Zip code of employment: 20431 OR Zip code of employment: 20433 OR Zip code of employment: 20442 OR Zip code of employment: 20451 OR Zip code of employment: 20460 OR Zip code of employment: 20472 OR Zip code of employment: 20500 OR Zip code of employment: 20502 OR Zip code of employment: 20504 OR Zip code of employment: 20505 OR Zip code of employment: 20507 OR Zip code of employment: 20510 OR Zip code of employment: 20515 OR Zip code of employment: 20520 OR Zip code of employment: 20527 OR Zip code of employment: 20530 OR Zip code of employment: 20533 OR Zip code of employment: 20535 OR Zip code of employment: 20540 OR Zip code of employment: 20543 OR Zip code of employment: 20548 OR Zip code of employment: 20551 OR Zip code of employment: 20554 OR Zip code of employment: 20560 OR Zip code of employment: 20565 OR Zip code of employment: 20566 OR Zip code of employment: 20577 OR Zip code of employment: 20581 OR Zip code of employment: 20585 OR Zip code of employment: 20590 OR Zip code of employment: 20591 OR Zip code of employment: 20593 OR Zip code of employment: 22003 OR Zip code of employment: 22015 OR Zip code of employment: 22201 OR Zip code of employment: 22202 OR Zip code of employment: 22203 OR Zip code of employment: 22204 OR Zip code of employment: 22207 OR Zip code of employment: 22209))]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6BD623A-5F47-9451-9B11-099402683A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231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65087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AFA773-EFBB-42A2-56C6-CDAE4ED0D1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F1F6221-97DD-B060-B2A6-C6937EFBEB0D}"/>
              </a:ext>
            </a:extLst>
          </p:cNvPr>
          <p:cNvSpPr txBox="1"/>
          <p:nvPr/>
        </p:nvSpPr>
        <p:spPr>
          <a:xfrm>
            <a:off x="2456688" y="6657945"/>
            <a:ext cx="7278624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700" i="1" dirty="0">
                <a:solidFill>
                  <a:schemeClr val="bg2">
                    <a:lumMod val="50000"/>
                  </a:schemeClr>
                </a:solidFill>
              </a:rPr>
              <a:t>[((Household income summaries (HHLD): $75,000 or more AND Types of restaurants used past 30 days: Any pizza restaurant) AND Malls shopped/visited past 3 months: Mall of America)]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D3FF1B5-81F8-6858-2E2B-864E7DC2F1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6538"/>
            <a:ext cx="12192000" cy="656492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5DAB761-2BD5-7ADB-DEEF-0BB91330E7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8672" y="938581"/>
            <a:ext cx="1109568" cy="4669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11773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EF72F4-D88E-49A8-28E0-FCEC231068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7A49020-D30C-51E8-4317-7F6B5C10594B}"/>
              </a:ext>
            </a:extLst>
          </p:cNvPr>
          <p:cNvSpPr txBox="1"/>
          <p:nvPr/>
        </p:nvSpPr>
        <p:spPr>
          <a:xfrm>
            <a:off x="2456688" y="6657945"/>
            <a:ext cx="7278624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700" i="1" dirty="0">
                <a:solidFill>
                  <a:schemeClr val="bg2">
                    <a:lumMod val="50000"/>
                  </a:schemeClr>
                </a:solidFill>
              </a:rPr>
              <a:t>[((Household income summaries (HHLD): $75,000 or more AND Types of restaurants used past 30 days: Any pizza restaurant) AND Malls shopped/visited past 3 months: Mall of America)]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C0A4E47-BA4C-3A4C-F833-23C6BC6189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4754"/>
            <a:ext cx="12192000" cy="656849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ECF717D-806D-409E-F9B1-91397E8DC1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8672" y="938581"/>
            <a:ext cx="1109568" cy="4669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94474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10821A-9BE3-B0EA-1042-3B3A1295A7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77C021A-FD53-59C9-C2ED-8A0B05741D34}"/>
              </a:ext>
            </a:extLst>
          </p:cNvPr>
          <p:cNvSpPr txBox="1"/>
          <p:nvPr/>
        </p:nvSpPr>
        <p:spPr>
          <a:xfrm>
            <a:off x="2456688" y="6657945"/>
            <a:ext cx="7278624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700" i="1" dirty="0">
                <a:solidFill>
                  <a:schemeClr val="bg2">
                    <a:lumMod val="50000"/>
                  </a:schemeClr>
                </a:solidFill>
              </a:rPr>
              <a:t>[((Household income summaries (HHLD): $75,000 or more AND Types of restaurants used past 30 days: Any pizza restaurant) AND Malls shopped/visited past 3 months: Mall of America)]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FCECC00-FC7A-B297-D211-A352766659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18519"/>
            <a:ext cx="12192000" cy="6220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08133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66500E-8C38-3D15-313F-01D57B9772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3B30E5E-3650-96B4-A0C9-47CCBCF49531}"/>
              </a:ext>
            </a:extLst>
          </p:cNvPr>
          <p:cNvSpPr txBox="1"/>
          <p:nvPr/>
        </p:nvSpPr>
        <p:spPr>
          <a:xfrm>
            <a:off x="2456688" y="6657945"/>
            <a:ext cx="7278624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700" i="1" dirty="0">
                <a:solidFill>
                  <a:schemeClr val="bg2">
                    <a:lumMod val="50000"/>
                  </a:schemeClr>
                </a:solidFill>
              </a:rPr>
              <a:t>[((Household income summaries (HHLD): $75,000 or more AND Types of restaurants used past 30 days: Any pizza restaurant) AND Malls shopped/visited past 3 months: Mall of America)]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59CD772-7698-9B6A-0B48-AF863FA9A5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2334"/>
            <a:ext cx="12192000" cy="6473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24895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5F8044-3D20-D444-C2CE-0E089376A4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7D27074-D2A2-97B8-3D2B-81ACCE46CD8C}"/>
              </a:ext>
            </a:extLst>
          </p:cNvPr>
          <p:cNvSpPr txBox="1"/>
          <p:nvPr/>
        </p:nvSpPr>
        <p:spPr>
          <a:xfrm>
            <a:off x="2456688" y="6657945"/>
            <a:ext cx="7278624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700" i="1" dirty="0">
                <a:solidFill>
                  <a:schemeClr val="bg2">
                    <a:lumMod val="50000"/>
                  </a:schemeClr>
                </a:solidFill>
              </a:rPr>
              <a:t>[((Household income summaries (HHLD): $75,000 or more AND Types of restaurants used past 30 days: Any pizza restaurant) AND Malls shopped/visited past 3 months: Mall of America)]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4C24F52-18D5-DB8B-8380-D10FC5D6C6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2334"/>
            <a:ext cx="12192000" cy="6473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61202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D7CC81-FB87-3415-D28E-4065142850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1ABDC6C-F2FE-F971-7870-4C159A35E843}"/>
              </a:ext>
            </a:extLst>
          </p:cNvPr>
          <p:cNvSpPr txBox="1"/>
          <p:nvPr/>
        </p:nvSpPr>
        <p:spPr>
          <a:xfrm>
            <a:off x="2456688" y="6657945"/>
            <a:ext cx="7278624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700" i="1" dirty="0">
                <a:solidFill>
                  <a:schemeClr val="bg2">
                    <a:lumMod val="50000"/>
                  </a:schemeClr>
                </a:solidFill>
              </a:rPr>
              <a:t>[((Household income summaries (HHLD): $75,000 or more AND Types of restaurants used past 30 days: Any pizza restaurant) AND Malls shopped/visited past 3 months: Mall of America)]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2AD6A0B-95DD-1958-1D51-81DEA32F37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0"/>
            <a:ext cx="12192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63503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F23532-C045-5A52-6275-350D43ECE6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8FDDE0C-1F28-2911-D413-275EDEFFC5F0}"/>
              </a:ext>
            </a:extLst>
          </p:cNvPr>
          <p:cNvSpPr txBox="1"/>
          <p:nvPr/>
        </p:nvSpPr>
        <p:spPr>
          <a:xfrm>
            <a:off x="2456688" y="6657945"/>
            <a:ext cx="7278624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700" i="1" dirty="0">
                <a:solidFill>
                  <a:schemeClr val="bg2">
                    <a:lumMod val="50000"/>
                  </a:schemeClr>
                </a:solidFill>
              </a:rPr>
              <a:t>[((Household income summaries (HHLD): $75,000 or more AND Types of restaurants used past 30 days: Any pizza restaurant) AND Malls shopped/visited past 3 months: Mall of America)]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7075485-E384-B773-0C26-596CB94EC5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8956"/>
            <a:ext cx="12192000" cy="6360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84587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8E63EB-B5B7-CD4D-DE39-95060EE1B8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F56859C-885F-AADD-98EC-0697B235AA24}"/>
              </a:ext>
            </a:extLst>
          </p:cNvPr>
          <p:cNvSpPr txBox="1"/>
          <p:nvPr/>
        </p:nvSpPr>
        <p:spPr>
          <a:xfrm>
            <a:off x="2456688" y="6657945"/>
            <a:ext cx="7278624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700" i="1" dirty="0">
                <a:solidFill>
                  <a:schemeClr val="bg2">
                    <a:lumMod val="50000"/>
                  </a:schemeClr>
                </a:solidFill>
              </a:rPr>
              <a:t>[((Household income summaries (HHLD): $75,000 or more AND Types of restaurants used past 30 days: Any pizza restaurant) AND Malls shopped/visited past 3 months: Mall of America)]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CE416A8-9CE4-A458-C062-B6060F3867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3817"/>
            <a:ext cx="12192000" cy="6470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76358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59A06D-C7D8-2D12-3BC2-A0C802E91A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1C4687F-DD66-5963-372C-0620DF7DC74E}"/>
              </a:ext>
            </a:extLst>
          </p:cNvPr>
          <p:cNvSpPr txBox="1"/>
          <p:nvPr/>
        </p:nvSpPr>
        <p:spPr>
          <a:xfrm>
            <a:off x="2456688" y="6657945"/>
            <a:ext cx="7278624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700" i="1" dirty="0">
                <a:solidFill>
                  <a:schemeClr val="bg2">
                    <a:lumMod val="50000"/>
                  </a:schemeClr>
                </a:solidFill>
              </a:rPr>
              <a:t>[((Household income summaries (HHLD): $75,000 or more AND Types of restaurants used past 30 days: Any pizza restaurant) AND Malls shopped/visited past 3 months: Mall of America)]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8216649-23AD-5BC5-CD6F-98F3D203E5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9134"/>
            <a:ext cx="12192000" cy="6319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24903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B62F6A-480B-E5AF-6DAA-65590E66E9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01F66D0-911F-227E-B00C-1F475F78D2A3}"/>
              </a:ext>
            </a:extLst>
          </p:cNvPr>
          <p:cNvSpPr txBox="1"/>
          <p:nvPr/>
        </p:nvSpPr>
        <p:spPr>
          <a:xfrm>
            <a:off x="2456688" y="6657945"/>
            <a:ext cx="7278624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700" i="1" dirty="0">
                <a:solidFill>
                  <a:schemeClr val="bg2">
                    <a:lumMod val="50000"/>
                  </a:schemeClr>
                </a:solidFill>
              </a:rPr>
              <a:t>[((Household income summaries (HHLD): $75,000 or more AND Types of restaurants used past 30 days: Any pizza restaurant) AND Malls shopped/visited past 3 months: Mall of America)]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B491E19-7B9D-DB53-650F-56074F9B5F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2981"/>
            <a:ext cx="12192000" cy="6212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2805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C9969F-9CDE-13CF-6FB3-DFCAB7EC5B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6186D6F-C086-2563-17B0-1FAD668CAA2B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" i="1" dirty="0">
                <a:solidFill>
                  <a:schemeClr val="bg2">
                    <a:lumMod val="50000"/>
                  </a:schemeClr>
                </a:solidFill>
              </a:rPr>
              <a:t>[((Household income summaries (HHLD): $75,000 or more AND Types of restaurants used past 30 days: Any pizza restaurant) AND (Zip code of residence: 20001 OR Zip code of residence: 20002 OR Zip code of residence: 20003 OR Zip code of residence: 20004 OR Zip code of residence: 20005 OR Zip code of residence: 20007 OR Zip code of residence: 20008 OR Zip code of residence: 20009 OR Zip code of residence: 20010 OR Zip code of residence: 20011 OR Zip code of residence: 20012 OR Zip code of residence: 20015 OR Zip code of residence: 20016 OR Zip code of residence: 20017 OR Zip code of residence: 20018 OR Zip code of residence: 20020 OR Zip code of residence: 20024 OR Zip code of residence: 20037 OR Zip code of residence: 20052 OR Zip code of residence: 20057 OR Zip code of residence: 20216 OR Zip code of residence: 20318 OR Zip code of residence: 20712 OR Zip code of residence: 22201 OR Zip code of residence: 22202 OR Zip code of residence: 22203 OR Zip code of residence: 22204 OR Zip code of residence: 22207 OR Zip code of residence: 22209 OR Zip code of residence: 22212 OR Zip code of employment: 20001 OR Zip code of employment: 20002 OR Zip code of employment: 20003 OR Zip code of employment: 20004 OR Zip code of employment: 20005 OR Zip code of employment: 20006 OR Zip code of employment: 20007 OR Zip code of employment: 20008 OR Zip code of employment: 20009 OR Zip code of employment: 20010 OR Zip code of employment: 20011 OR Zip code of employment: 20012 OR Zip code of employment: 20013 OR Zip code of employment: 20015 OR Zip code of employment: 20016 OR Zip code of employment: 20017 OR Zip code of employment: 20018 OR Zip code of employment: 20020 OR Zip code of employment: 20024 OR Zip code of employment: 20035 OR Zip code of employment: 20036 OR Zip code of employment: 20037 OR Zip code of employment: 20044 OR Zip code of employment: 20045 OR Zip code of employment: 20049 OR Zip code of employment: 20052 OR Zip code of employment: 20057 OR Zip code of employment: 20059 OR Zip code of employment: 20060 OR Zip code of employment: 20064 OR Zip code of employment: 20068 OR Zip code of employment: 20071 OR Zip code of employment: 20201 OR Zip code of employment: 20202 OR Zip code of employment: 20210 OR Zip code of employment: 20214 OR Zip code of employment: 20220 OR Zip code of employment: 20223 OR Zip code of employment: 20224 OR Zip code of employment: 20226 OR Zip code of employment: 20229 OR Zip code of employment: 20230 OR Zip code of employment: 20233 OR Zip code of employment: 20237 OR Zip code of employment: 20240 OR Zip code of employment: 20242 OR Zip code of employment: 20250 OR Zip code of employment: 20260 OR Zip code of employment: 20301 OR Zip code of employment: 20310 OR Zip code of employment: 20314 OR Zip code of employment: 20318 OR Zip code of employment: 20319 OR Zip code of employment: 20330 OR Zip code of employment: 20350 OR Zip code of employment: 20373 OR Zip code of employment: 20374 OR Zip code of employment: 20376 OR Zip code of employment: 20401 OR Zip code of employment: 20410 OR Zip code of employment: 20415 OR Zip code of employment: 20420 OR Zip code of employment: 20422 OR Zip code of employment: 20431 OR Zip code of employment: 20433 OR Zip code of employment: 20442 OR Zip code of employment: 20451 OR Zip code of employment: 20460 OR Zip code of employment: 20472 OR Zip code of employment: 20500 OR Zip code of employment: 20502 OR Zip code of employment: 20504 OR Zip code of employment: 20505 OR Zip code of employment: 20507 OR Zip code of employment: 20510 OR Zip code of employment: 20515 OR Zip code of employment: 20520 OR Zip code of employment: 20527 OR Zip code of employment: 20530 OR Zip code of employment: 20533 OR Zip code of employment: 20535 OR Zip code of employment: 20540 OR Zip code of employment: 20543 OR Zip code of employment: 20548 OR Zip code of employment: 20551 OR Zip code of employment: 20554 OR Zip code of employment: 20560 OR Zip code of employment: 20565 OR Zip code of employment: 20566 OR Zip code of employment: 20577 OR Zip code of employment: 20581 OR Zip code of employment: 20585 OR Zip code of employment: 20590 OR Zip code of employment: 20591 OR Zip code of employment: 20593 OR Zip code of employment: 22003 OR Zip code of employment: 22015 OR Zip code of employment: 22201 OR Zip code of employment: 22202 OR Zip code of employment: 22203 OR Zip code of employment: 22204 OR Zip code of employment: 22207 OR Zip code of employment: 22209))]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5E48EDE-20D8-7965-66B8-3CBE4A150E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3540"/>
            <a:ext cx="12192000" cy="5950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47084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0D4015-B520-EB00-1B5F-5B68675261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704EE3F-CA42-DCB6-5E3D-731FAA39F4CB}"/>
              </a:ext>
            </a:extLst>
          </p:cNvPr>
          <p:cNvSpPr txBox="1"/>
          <p:nvPr/>
        </p:nvSpPr>
        <p:spPr>
          <a:xfrm>
            <a:off x="2456688" y="6657945"/>
            <a:ext cx="7278624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700" i="1" dirty="0">
                <a:solidFill>
                  <a:schemeClr val="bg2">
                    <a:lumMod val="50000"/>
                  </a:schemeClr>
                </a:solidFill>
              </a:rPr>
              <a:t>[((Household income summaries (HHLD): $75,000 or more AND Types of restaurants used past 30 days: Any pizza restaurant) AND Malls shopped/visited past 3 months: Mall of America)]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02AC421-A3BA-85AC-1B7E-28DEA11E29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3825"/>
            <a:ext cx="12192000" cy="6290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17187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9AE9EE-9E1F-975A-4DA6-D03C957F47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34B38D2-AA63-9FA4-1854-05440FACA1A4}"/>
              </a:ext>
            </a:extLst>
          </p:cNvPr>
          <p:cNvSpPr txBox="1"/>
          <p:nvPr/>
        </p:nvSpPr>
        <p:spPr>
          <a:xfrm>
            <a:off x="2456688" y="6657945"/>
            <a:ext cx="7278624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700" i="1" dirty="0">
                <a:solidFill>
                  <a:schemeClr val="bg2">
                    <a:lumMod val="50000"/>
                  </a:schemeClr>
                </a:solidFill>
              </a:rPr>
              <a:t>[((Household income summaries (HHLD): $75,000 or more AND Types of restaurants used past 30 days: Any pizza restaurant) AND Malls shopped/visited past 3 months: Mall of America)]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9A4CFDE-EAE6-F7E9-1B7D-02388CC691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3817"/>
            <a:ext cx="12192000" cy="6470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67630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3A6017-825D-FAB7-0EA6-04F0710D3F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525CE6B-61DF-F54E-2C76-87A2924A507E}"/>
              </a:ext>
            </a:extLst>
          </p:cNvPr>
          <p:cNvSpPr txBox="1"/>
          <p:nvPr/>
        </p:nvSpPr>
        <p:spPr>
          <a:xfrm>
            <a:off x="2456688" y="6657945"/>
            <a:ext cx="7278624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700" i="1" dirty="0">
                <a:solidFill>
                  <a:schemeClr val="bg2">
                    <a:lumMod val="50000"/>
                  </a:schemeClr>
                </a:solidFill>
              </a:rPr>
              <a:t>[((Household income summaries (HHLD): $75,000 or more AND Types of restaurants used past 30 days: Any pizza restaurant) AND Malls shopped/visited past 3 months: Mall of America)]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559D4CB-F8B0-5E31-521E-D618CEA63B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131"/>
            <a:ext cx="12192000" cy="6817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99352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4AFAA9-1949-DC71-C339-D350177B88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11DAB21-8793-5A4E-8AB0-C7E3B496C8B3}"/>
              </a:ext>
            </a:extLst>
          </p:cNvPr>
          <p:cNvSpPr txBox="1"/>
          <p:nvPr/>
        </p:nvSpPr>
        <p:spPr>
          <a:xfrm>
            <a:off x="2456688" y="6657945"/>
            <a:ext cx="7278624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700" i="1" dirty="0">
                <a:solidFill>
                  <a:schemeClr val="bg2">
                    <a:lumMod val="50000"/>
                  </a:schemeClr>
                </a:solidFill>
              </a:rPr>
              <a:t>[((Household income summaries (HHLD): $75,000 or more AND Types of restaurants used past 30 days: Any pizza restaurant) AND Malls shopped/visited past 3 months: Mall of America)]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3DF31F9-803F-6E46-2B6F-B0767FEE48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4053"/>
            <a:ext cx="12192000" cy="6209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42536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30193E-FF9D-11E5-0ED5-176E226375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41084D0-B0D4-6323-57EF-4C1CA08516C3}"/>
              </a:ext>
            </a:extLst>
          </p:cNvPr>
          <p:cNvSpPr txBox="1"/>
          <p:nvPr/>
        </p:nvSpPr>
        <p:spPr>
          <a:xfrm>
            <a:off x="2456688" y="6657945"/>
            <a:ext cx="7278624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700" i="1" dirty="0">
                <a:solidFill>
                  <a:schemeClr val="bg2">
                    <a:lumMod val="50000"/>
                  </a:schemeClr>
                </a:solidFill>
              </a:rPr>
              <a:t>[((Household income summaries (HHLD): $75,000 or more AND Types of restaurants used past 30 days: Any pizza restaurant) AND Malls shopped/visited past 3 months: Mall of America)]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5C8181C-F164-ECF7-C2E1-D68F394CA9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579" y="0"/>
            <a:ext cx="112928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8903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4AADD2-9364-1265-92D4-6B64271B81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D759AC2-F8CB-E427-36C5-26FA261B523B}"/>
              </a:ext>
            </a:extLst>
          </p:cNvPr>
          <p:cNvSpPr txBox="1"/>
          <p:nvPr/>
        </p:nvSpPr>
        <p:spPr>
          <a:xfrm>
            <a:off x="2456688" y="6657945"/>
            <a:ext cx="7278624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700" i="1" dirty="0">
                <a:solidFill>
                  <a:schemeClr val="bg2">
                    <a:lumMod val="50000"/>
                  </a:schemeClr>
                </a:solidFill>
              </a:rPr>
              <a:t>[((Household income summaries (HHLD): $75,000 or more AND Types of restaurants used past 30 days: Any pizza restaurant) AND Malls shopped/visited past 3 months: Mall of America)]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5FA73B0-F515-C102-D1AE-61603B5A56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0"/>
            <a:ext cx="12192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60398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C990C4-5283-E7C4-D854-41CC942013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1B74F07-7799-D9FA-42D7-C3451CC63C22}"/>
              </a:ext>
            </a:extLst>
          </p:cNvPr>
          <p:cNvSpPr txBox="1"/>
          <p:nvPr/>
        </p:nvSpPr>
        <p:spPr>
          <a:xfrm>
            <a:off x="2456688" y="6657945"/>
            <a:ext cx="7278624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700" i="1" dirty="0">
                <a:solidFill>
                  <a:schemeClr val="bg2">
                    <a:lumMod val="50000"/>
                  </a:schemeClr>
                </a:solidFill>
              </a:rPr>
              <a:t>[((Household income summaries (HHLD): $75,000 or more AND Types of restaurants used past 30 days: Any pizza restaurant) AND Malls shopped/visited past 3 months: Mall of America)]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9FDB921-ABD3-D8A9-DCA0-173ED1EE0C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8944"/>
            <a:ext cx="12192000" cy="6160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6322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86B7C4-ACF9-A2A0-9987-D7D62230A6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8ADCE57-BD4A-51B6-5315-384E5CD0879E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" i="1" dirty="0">
                <a:solidFill>
                  <a:schemeClr val="bg2">
                    <a:lumMod val="50000"/>
                  </a:schemeClr>
                </a:solidFill>
              </a:rPr>
              <a:t>[((Household income summaries (HHLD): $75,000 or more AND Types of restaurants used past 30 days: Any pizza restaurant) AND (Zip code of residence: 20001 OR Zip code of residence: 20002 OR Zip code of residence: 20003 OR Zip code of residence: 20004 OR Zip code of residence: 20005 OR Zip code of residence: 20007 OR Zip code of residence: 20008 OR Zip code of residence: 20009 OR Zip code of residence: 20010 OR Zip code of residence: 20011 OR Zip code of residence: 20012 OR Zip code of residence: 20015 OR Zip code of residence: 20016 OR Zip code of residence: 20017 OR Zip code of residence: 20018 OR Zip code of residence: 20020 OR Zip code of residence: 20024 OR Zip code of residence: 20037 OR Zip code of residence: 20052 OR Zip code of residence: 20057 OR Zip code of residence: 20216 OR Zip code of residence: 20318 OR Zip code of residence: 20712 OR Zip code of residence: 22201 OR Zip code of residence: 22202 OR Zip code of residence: 22203 OR Zip code of residence: 22204 OR Zip code of residence: 22207 OR Zip code of residence: 22209 OR Zip code of residence: 22212 OR Zip code of employment: 20001 OR Zip code of employment: 20002 OR Zip code of employment: 20003 OR Zip code of employment: 20004 OR Zip code of employment: 20005 OR Zip code of employment: 20006 OR Zip code of employment: 20007 OR Zip code of employment: 20008 OR Zip code of employment: 20009 OR Zip code of employment: 20010 OR Zip code of employment: 20011 OR Zip code of employment: 20012 OR Zip code of employment: 20013 OR Zip code of employment: 20015 OR Zip code of employment: 20016 OR Zip code of employment: 20017 OR Zip code of employment: 20018 OR Zip code of employment: 20020 OR Zip code of employment: 20024 OR Zip code of employment: 20035 OR Zip code of employment: 20036 OR Zip code of employment: 20037 OR Zip code of employment: 20044 OR Zip code of employment: 20045 OR Zip code of employment: 20049 OR Zip code of employment: 20052 OR Zip code of employment: 20057 OR Zip code of employment: 20059 OR Zip code of employment: 20060 OR Zip code of employment: 20064 OR Zip code of employment: 20068 OR Zip code of employment: 20071 OR Zip code of employment: 20201 OR Zip code of employment: 20202 OR Zip code of employment: 20210 OR Zip code of employment: 20214 OR Zip code of employment: 20220 OR Zip code of employment: 20223 OR Zip code of employment: 20224 OR Zip code of employment: 20226 OR Zip code of employment: 20229 OR Zip code of employment: 20230 OR Zip code of employment: 20233 OR Zip code of employment: 20237 OR Zip code of employment: 20240 OR Zip code of employment: 20242 OR Zip code of employment: 20250 OR Zip code of employment: 20260 OR Zip code of employment: 20301 OR Zip code of employment: 20310 OR Zip code of employment: 20314 OR Zip code of employment: 20318 OR Zip code of employment: 20319 OR Zip code of employment: 20330 OR Zip code of employment: 20350 OR Zip code of employment: 20373 OR Zip code of employment: 20374 OR Zip code of employment: 20376 OR Zip code of employment: 20401 OR Zip code of employment: 20410 OR Zip code of employment: 20415 OR Zip code of employment: 20420 OR Zip code of employment: 20422 OR Zip code of employment: 20431 OR Zip code of employment: 20433 OR Zip code of employment: 20442 OR Zip code of employment: 20451 OR Zip code of employment: 20460 OR Zip code of employment: 20472 OR Zip code of employment: 20500 OR Zip code of employment: 20502 OR Zip code of employment: 20504 OR Zip code of employment: 20505 OR Zip code of employment: 20507 OR Zip code of employment: 20510 OR Zip code of employment: 20515 OR Zip code of employment: 20520 OR Zip code of employment: 20527 OR Zip code of employment: 20530 OR Zip code of employment: 20533 OR Zip code of employment: 20535 OR Zip code of employment: 20540 OR Zip code of employment: 20543 OR Zip code of employment: 20548 OR Zip code of employment: 20551 OR Zip code of employment: 20554 OR Zip code of employment: 20560 OR Zip code of employment: 20565 OR Zip code of employment: 20566 OR Zip code of employment: 20577 OR Zip code of employment: 20581 OR Zip code of employment: 20585 OR Zip code of employment: 20590 OR Zip code of employment: 20591 OR Zip code of employment: 20593 OR Zip code of employment: 22003 OR Zip code of employment: 22015 OR Zip code of employment: 22201 OR Zip code of employment: 22202 OR Zip code of employment: 22203 OR Zip code of employment: 22204 OR Zip code of employment: 22207 OR Zip code of employment: 22209))]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9B17611-5676-7959-6FDB-63A746F3EA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50604"/>
            <a:ext cx="12192000" cy="5356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5107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D9322D-4043-C024-E8AD-78B4231194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57EBD72-DE79-276B-CD16-A706949DC207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" i="1" dirty="0">
                <a:solidFill>
                  <a:schemeClr val="bg2">
                    <a:lumMod val="50000"/>
                  </a:schemeClr>
                </a:solidFill>
              </a:rPr>
              <a:t>[((Household income summaries (HHLD): $75,000 or more AND Types of restaurants used past 30 days: Any pizza restaurant) AND (Zip code of residence: 20001 OR Zip code of residence: 20002 OR Zip code of residence: 20003 OR Zip code of residence: 20004 OR Zip code of residence: 20005 OR Zip code of residence: 20007 OR Zip code of residence: 20008 OR Zip code of residence: 20009 OR Zip code of residence: 20010 OR Zip code of residence: 20011 OR Zip code of residence: 20012 OR Zip code of residence: 20015 OR Zip code of residence: 20016 OR Zip code of residence: 20017 OR Zip code of residence: 20018 OR Zip code of residence: 20020 OR Zip code of residence: 20024 OR Zip code of residence: 20037 OR Zip code of residence: 20052 OR Zip code of residence: 20057 OR Zip code of residence: 20216 OR Zip code of residence: 20318 OR Zip code of residence: 20712 OR Zip code of residence: 22201 OR Zip code of residence: 22202 OR Zip code of residence: 22203 OR Zip code of residence: 22204 OR Zip code of residence: 22207 OR Zip code of residence: 22209 OR Zip code of residence: 22212 OR Zip code of employment: 20001 OR Zip code of employment: 20002 OR Zip code of employment: 20003 OR Zip code of employment: 20004 OR Zip code of employment: 20005 OR Zip code of employment: 20006 OR Zip code of employment: 20007 OR Zip code of employment: 20008 OR Zip code of employment: 20009 OR Zip code of employment: 20010 OR Zip code of employment: 20011 OR Zip code of employment: 20012 OR Zip code of employment: 20013 OR Zip code of employment: 20015 OR Zip code of employment: 20016 OR Zip code of employment: 20017 OR Zip code of employment: 20018 OR Zip code of employment: 20020 OR Zip code of employment: 20024 OR Zip code of employment: 20035 OR Zip code of employment: 20036 OR Zip code of employment: 20037 OR Zip code of employment: 20044 OR Zip code of employment: 20045 OR Zip code of employment: 20049 OR Zip code of employment: 20052 OR Zip code of employment: 20057 OR Zip code of employment: 20059 OR Zip code of employment: 20060 OR Zip code of employment: 20064 OR Zip code of employment: 20068 OR Zip code of employment: 20071 OR Zip code of employment: 20201 OR Zip code of employment: 20202 OR Zip code of employment: 20210 OR Zip code of employment: 20214 OR Zip code of employment: 20220 OR Zip code of employment: 20223 OR Zip code of employment: 20224 OR Zip code of employment: 20226 OR Zip code of employment: 20229 OR Zip code of employment: 20230 OR Zip code of employment: 20233 OR Zip code of employment: 20237 OR Zip code of employment: 20240 OR Zip code of employment: 20242 OR Zip code of employment: 20250 OR Zip code of employment: 20260 OR Zip code of employment: 20301 OR Zip code of employment: 20310 OR Zip code of employment: 20314 OR Zip code of employment: 20318 OR Zip code of employment: 20319 OR Zip code of employment: 20330 OR Zip code of employment: 20350 OR Zip code of employment: 20373 OR Zip code of employment: 20374 OR Zip code of employment: 20376 OR Zip code of employment: 20401 OR Zip code of employment: 20410 OR Zip code of employment: 20415 OR Zip code of employment: 20420 OR Zip code of employment: 20422 OR Zip code of employment: 20431 OR Zip code of employment: 20433 OR Zip code of employment: 20442 OR Zip code of employment: 20451 OR Zip code of employment: 20460 OR Zip code of employment: 20472 OR Zip code of employment: 20500 OR Zip code of employment: 20502 OR Zip code of employment: 20504 OR Zip code of employment: 20505 OR Zip code of employment: 20507 OR Zip code of employment: 20510 OR Zip code of employment: 20515 OR Zip code of employment: 20520 OR Zip code of employment: 20527 OR Zip code of employment: 20530 OR Zip code of employment: 20533 OR Zip code of employment: 20535 OR Zip code of employment: 20540 OR Zip code of employment: 20543 OR Zip code of employment: 20548 OR Zip code of employment: 20551 OR Zip code of employment: 20554 OR Zip code of employment: 20560 OR Zip code of employment: 20565 OR Zip code of employment: 20566 OR Zip code of employment: 20577 OR Zip code of employment: 20581 OR Zip code of employment: 20585 OR Zip code of employment: 20590 OR Zip code of employment: 20591 OR Zip code of employment: 20593 OR Zip code of employment: 22003 OR Zip code of employment: 22015 OR Zip code of employment: 22201 OR Zip code of employment: 22202 OR Zip code of employment: 22203 OR Zip code of employment: 22204 OR Zip code of employment: 22207 OR Zip code of employment: 22209))]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71332F2-0932-A385-170D-C05AFF00A3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69655"/>
            <a:ext cx="12192000" cy="5718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5696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36D8B4-984C-548A-6A6F-7562553EB6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44389DC-2650-AE12-6115-5434B1B6240A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" i="1" dirty="0">
                <a:solidFill>
                  <a:schemeClr val="bg2">
                    <a:lumMod val="50000"/>
                  </a:schemeClr>
                </a:solidFill>
              </a:rPr>
              <a:t>[((Household income summaries (HHLD): $75,000 or more AND Types of restaurants used past 30 days: Any pizza restaurant) AND (Zip code of residence: 20001 OR Zip code of residence: 20002 OR Zip code of residence: 20003 OR Zip code of residence: 20004 OR Zip code of residence: 20005 OR Zip code of residence: 20007 OR Zip code of residence: 20008 OR Zip code of residence: 20009 OR Zip code of residence: 20010 OR Zip code of residence: 20011 OR Zip code of residence: 20012 OR Zip code of residence: 20015 OR Zip code of residence: 20016 OR Zip code of residence: 20017 OR Zip code of residence: 20018 OR Zip code of residence: 20020 OR Zip code of residence: 20024 OR Zip code of residence: 20037 OR Zip code of residence: 20052 OR Zip code of residence: 20057 OR Zip code of residence: 20216 OR Zip code of residence: 20318 OR Zip code of residence: 20712 OR Zip code of residence: 22201 OR Zip code of residence: 22202 OR Zip code of residence: 22203 OR Zip code of residence: 22204 OR Zip code of residence: 22207 OR Zip code of residence: 22209 OR Zip code of residence: 22212 OR Zip code of employment: 20001 OR Zip code of employment: 20002 OR Zip code of employment: 20003 OR Zip code of employment: 20004 OR Zip code of employment: 20005 OR Zip code of employment: 20006 OR Zip code of employment: 20007 OR Zip code of employment: 20008 OR Zip code of employment: 20009 OR Zip code of employment: 20010 OR Zip code of employment: 20011 OR Zip code of employment: 20012 OR Zip code of employment: 20013 OR Zip code of employment: 20015 OR Zip code of employment: 20016 OR Zip code of employment: 20017 OR Zip code of employment: 20018 OR Zip code of employment: 20020 OR Zip code of employment: 20024 OR Zip code of employment: 20035 OR Zip code of employment: 20036 OR Zip code of employment: 20037 OR Zip code of employment: 20044 OR Zip code of employment: 20045 OR Zip code of employment: 20049 OR Zip code of employment: 20052 OR Zip code of employment: 20057 OR Zip code of employment: 20059 OR Zip code of employment: 20060 OR Zip code of employment: 20064 OR Zip code of employment: 20068 OR Zip code of employment: 20071 OR Zip code of employment: 20201 OR Zip code of employment: 20202 OR Zip code of employment: 20210 OR Zip code of employment: 20214 OR Zip code of employment: 20220 OR Zip code of employment: 20223 OR Zip code of employment: 20224 OR Zip code of employment: 20226 OR Zip code of employment: 20229 OR Zip code of employment: 20230 OR Zip code of employment: 20233 OR Zip code of employment: 20237 OR Zip code of employment: 20240 OR Zip code of employment: 20242 OR Zip code of employment: 20250 OR Zip code of employment: 20260 OR Zip code of employment: 20301 OR Zip code of employment: 20310 OR Zip code of employment: 20314 OR Zip code of employment: 20318 OR Zip code of employment: 20319 OR Zip code of employment: 20330 OR Zip code of employment: 20350 OR Zip code of employment: 20373 OR Zip code of employment: 20374 OR Zip code of employment: 20376 OR Zip code of employment: 20401 OR Zip code of employment: 20410 OR Zip code of employment: 20415 OR Zip code of employment: 20420 OR Zip code of employment: 20422 OR Zip code of employment: 20431 OR Zip code of employment: 20433 OR Zip code of employment: 20442 OR Zip code of employment: 20451 OR Zip code of employment: 20460 OR Zip code of employment: 20472 OR Zip code of employment: 20500 OR Zip code of employment: 20502 OR Zip code of employment: 20504 OR Zip code of employment: 20505 OR Zip code of employment: 20507 OR Zip code of employment: 20510 OR Zip code of employment: 20515 OR Zip code of employment: 20520 OR Zip code of employment: 20527 OR Zip code of employment: 20530 OR Zip code of employment: 20533 OR Zip code of employment: 20535 OR Zip code of employment: 20540 OR Zip code of employment: 20543 OR Zip code of employment: 20548 OR Zip code of employment: 20551 OR Zip code of employment: 20554 OR Zip code of employment: 20560 OR Zip code of employment: 20565 OR Zip code of employment: 20566 OR Zip code of employment: 20577 OR Zip code of employment: 20581 OR Zip code of employment: 20585 OR Zip code of employment: 20590 OR Zip code of employment: 20591 OR Zip code of employment: 20593 OR Zip code of employment: 22003 OR Zip code of employment: 22015 OR Zip code of employment: 22201 OR Zip code of employment: 22202 OR Zip code of employment: 22203 OR Zip code of employment: 22204 OR Zip code of employment: 22207 OR Zip code of employment: 22209))]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E70EBA0-F218-75FD-46B8-B471F7DBEF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5800"/>
            <a:ext cx="12192000" cy="6561807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00000000-0008-0000-0600-00000A000000}"/>
              </a:ext>
            </a:extLst>
          </p:cNvPr>
          <p:cNvGrpSpPr/>
          <p:nvPr/>
        </p:nvGrpSpPr>
        <p:grpSpPr>
          <a:xfrm>
            <a:off x="354647" y="863573"/>
            <a:ext cx="1241425" cy="4344470"/>
            <a:chOff x="0" y="0"/>
            <a:chExt cx="1241425" cy="4134920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00000000-0008-0000-0600-000008000000}"/>
                </a:ext>
              </a:extLst>
            </p:cNvPr>
            <p:cNvSpPr/>
            <p:nvPr/>
          </p:nvSpPr>
          <p:spPr>
            <a:xfrm>
              <a:off x="764359" y="0"/>
              <a:ext cx="390525" cy="3559175"/>
            </a:xfrm>
            <a:prstGeom prst="round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en-US" sz="1100"/>
            </a:p>
          </p:txBody>
        </p:sp>
        <p:sp>
          <p:nvSpPr>
            <p:cNvPr id="7" name="Rectangle: Diagonal Corners Snipped 6">
              <a:extLst>
                <a:ext uri="{FF2B5EF4-FFF2-40B4-BE49-F238E27FC236}">
                  <a16:creationId xmlns:a16="http://schemas.microsoft.com/office/drawing/2014/main" id="{00000000-0008-0000-0600-000009000000}"/>
                </a:ext>
              </a:extLst>
            </p:cNvPr>
            <p:cNvSpPr/>
            <p:nvPr/>
          </p:nvSpPr>
          <p:spPr>
            <a:xfrm rot="2712934" flipH="1">
              <a:off x="485445" y="3378940"/>
              <a:ext cx="270535" cy="1241425"/>
            </a:xfrm>
            <a:prstGeom prst="snip2DiagRect">
              <a:avLst>
                <a:gd name="adj1" fmla="val 0"/>
                <a:gd name="adj2" fmla="val 50000"/>
              </a:avLst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en-US" sz="1100"/>
            </a:p>
          </p:txBody>
        </p:sp>
      </p:grpSp>
    </p:spTree>
    <p:extLst>
      <p:ext uri="{BB962C8B-B14F-4D97-AF65-F5344CB8AC3E}">
        <p14:creationId xmlns:p14="http://schemas.microsoft.com/office/powerpoint/2010/main" val="40800163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4C1C4C-3DCC-43E6-5DDB-2FA1A4D296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21A1DB2-5C5E-4B92-6A2C-A8E7C14F8AD3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" i="1" dirty="0">
                <a:solidFill>
                  <a:schemeClr val="bg2">
                    <a:lumMod val="50000"/>
                  </a:schemeClr>
                </a:solidFill>
              </a:rPr>
              <a:t>[((Household income summaries (HHLD): $75,000 or more AND Types of restaurants used past 30 days: Any pizza restaurant) AND (Zip code of residence: 20001 OR Zip code of residence: 20002 OR Zip code of residence: 20003 OR Zip code of residence: 20004 OR Zip code of residence: 20005 OR Zip code of residence: 20007 OR Zip code of residence: 20008 OR Zip code of residence: 20009 OR Zip code of residence: 20010 OR Zip code of residence: 20011 OR Zip code of residence: 20012 OR Zip code of residence: 20015 OR Zip code of residence: 20016 OR Zip code of residence: 20017 OR Zip code of residence: 20018 OR Zip code of residence: 20020 OR Zip code of residence: 20024 OR Zip code of residence: 20037 OR Zip code of residence: 20052 OR Zip code of residence: 20057 OR Zip code of residence: 20216 OR Zip code of residence: 20318 OR Zip code of residence: 20712 OR Zip code of residence: 22201 OR Zip code of residence: 22202 OR Zip code of residence: 22203 OR Zip code of residence: 22204 OR Zip code of residence: 22207 OR Zip code of residence: 22209 OR Zip code of residence: 22212 OR Zip code of employment: 20001 OR Zip code of employment: 20002 OR Zip code of employment: 20003 OR Zip code of employment: 20004 OR Zip code of employment: 20005 OR Zip code of employment: 20006 OR Zip code of employment: 20007 OR Zip code of employment: 20008 OR Zip code of employment: 20009 OR Zip code of employment: 20010 OR Zip code of employment: 20011 OR Zip code of employment: 20012 OR Zip code of employment: 20013 OR Zip code of employment: 20015 OR Zip code of employment: 20016 OR Zip code of employment: 20017 OR Zip code of employment: 20018 OR Zip code of employment: 20020 OR Zip code of employment: 20024 OR Zip code of employment: 20035 OR Zip code of employment: 20036 OR Zip code of employment: 20037 OR Zip code of employment: 20044 OR Zip code of employment: 20045 OR Zip code of employment: 20049 OR Zip code of employment: 20052 OR Zip code of employment: 20057 OR Zip code of employment: 20059 OR Zip code of employment: 20060 OR Zip code of employment: 20064 OR Zip code of employment: 20068 OR Zip code of employment: 20071 OR Zip code of employment: 20201 OR Zip code of employment: 20202 OR Zip code of employment: 20210 OR Zip code of employment: 20214 OR Zip code of employment: 20220 OR Zip code of employment: 20223 OR Zip code of employment: 20224 OR Zip code of employment: 20226 OR Zip code of employment: 20229 OR Zip code of employment: 20230 OR Zip code of employment: 20233 OR Zip code of employment: 20237 OR Zip code of employment: 20240 OR Zip code of employment: 20242 OR Zip code of employment: 20250 OR Zip code of employment: 20260 OR Zip code of employment: 20301 OR Zip code of employment: 20310 OR Zip code of employment: 20314 OR Zip code of employment: 20318 OR Zip code of employment: 20319 OR Zip code of employment: 20330 OR Zip code of employment: 20350 OR Zip code of employment: 20373 OR Zip code of employment: 20374 OR Zip code of employment: 20376 OR Zip code of employment: 20401 OR Zip code of employment: 20410 OR Zip code of employment: 20415 OR Zip code of employment: 20420 OR Zip code of employment: 20422 OR Zip code of employment: 20431 OR Zip code of employment: 20433 OR Zip code of employment: 20442 OR Zip code of employment: 20451 OR Zip code of employment: 20460 OR Zip code of employment: 20472 OR Zip code of employment: 20500 OR Zip code of employment: 20502 OR Zip code of employment: 20504 OR Zip code of employment: 20505 OR Zip code of employment: 20507 OR Zip code of employment: 20510 OR Zip code of employment: 20515 OR Zip code of employment: 20520 OR Zip code of employment: 20527 OR Zip code of employment: 20530 OR Zip code of employment: 20533 OR Zip code of employment: 20535 OR Zip code of employment: 20540 OR Zip code of employment: 20543 OR Zip code of employment: 20548 OR Zip code of employment: 20551 OR Zip code of employment: 20554 OR Zip code of employment: 20560 OR Zip code of employment: 20565 OR Zip code of employment: 20566 OR Zip code of employment: 20577 OR Zip code of employment: 20581 OR Zip code of employment: 20585 OR Zip code of employment: 20590 OR Zip code of employment: 20591 OR Zip code of employment: 20593 OR Zip code of employment: 22003 OR Zip code of employment: 22015 OR Zip code of employment: 22201 OR Zip code of employment: 22202 OR Zip code of employment: 22203 OR Zip code of employment: 22204 OR Zip code of employment: 22207 OR Zip code of employment: 22209))]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6A15963-E5CA-8450-F784-2F87227063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565369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3219DA8D-BA71-F073-90A7-B6DA417A678E}"/>
              </a:ext>
            </a:extLst>
          </p:cNvPr>
          <p:cNvGrpSpPr/>
          <p:nvPr/>
        </p:nvGrpSpPr>
        <p:grpSpPr>
          <a:xfrm>
            <a:off x="336359" y="817853"/>
            <a:ext cx="1241425" cy="4344470"/>
            <a:chOff x="0" y="0"/>
            <a:chExt cx="1241425" cy="4134920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E0B28E0C-5A4F-FCD3-698B-47F89C90CEBB}"/>
                </a:ext>
              </a:extLst>
            </p:cNvPr>
            <p:cNvSpPr/>
            <p:nvPr/>
          </p:nvSpPr>
          <p:spPr>
            <a:xfrm>
              <a:off x="764359" y="0"/>
              <a:ext cx="390525" cy="3559175"/>
            </a:xfrm>
            <a:prstGeom prst="round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en-US" sz="1100"/>
            </a:p>
          </p:txBody>
        </p:sp>
        <p:sp>
          <p:nvSpPr>
            <p:cNvPr id="7" name="Rectangle: Diagonal Corners Snipped 6">
              <a:extLst>
                <a:ext uri="{FF2B5EF4-FFF2-40B4-BE49-F238E27FC236}">
                  <a16:creationId xmlns:a16="http://schemas.microsoft.com/office/drawing/2014/main" id="{FF89F471-FCFD-3AF0-6D99-D81F9EFF3124}"/>
                </a:ext>
              </a:extLst>
            </p:cNvPr>
            <p:cNvSpPr/>
            <p:nvPr/>
          </p:nvSpPr>
          <p:spPr>
            <a:xfrm rot="2712934" flipH="1">
              <a:off x="485445" y="3378940"/>
              <a:ext cx="270535" cy="1241425"/>
            </a:xfrm>
            <a:prstGeom prst="snip2DiagRect">
              <a:avLst>
                <a:gd name="adj1" fmla="val 0"/>
                <a:gd name="adj2" fmla="val 50000"/>
              </a:avLst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en-US" sz="1100"/>
            </a:p>
          </p:txBody>
        </p:sp>
      </p:grpSp>
    </p:spTree>
    <p:extLst>
      <p:ext uri="{BB962C8B-B14F-4D97-AF65-F5344CB8AC3E}">
        <p14:creationId xmlns:p14="http://schemas.microsoft.com/office/powerpoint/2010/main" val="3161860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468C0C-39EA-0E98-3CC8-814AE4E3DE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A26BBED-3C0E-EC9B-F570-9B018FA0F0F9}"/>
              </a:ext>
            </a:extLst>
          </p:cNvPr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" i="1" dirty="0">
                <a:solidFill>
                  <a:schemeClr val="bg2">
                    <a:lumMod val="50000"/>
                  </a:schemeClr>
                </a:solidFill>
              </a:rPr>
              <a:t>[((Household income summaries (HHLD): $75,000 or more AND Types of restaurants used past 30 days: Any pizza restaurant) AND (Zip code of residence: 20001 OR Zip code of residence: 20002 OR Zip code of residence: 20003 OR Zip code of residence: 20004 OR Zip code of residence: 20005 OR Zip code of residence: 20007 OR Zip code of residence: 20008 OR Zip code of residence: 20009 OR Zip code of residence: 20010 OR Zip code of residence: 20011 OR Zip code of residence: 20012 OR Zip code of residence: 20015 OR Zip code of residence: 20016 OR Zip code of residence: 20017 OR Zip code of residence: 20018 OR Zip code of residence: 20020 OR Zip code of residence: 20024 OR Zip code of residence: 20037 OR Zip code of residence: 20052 OR Zip code of residence: 20057 OR Zip code of residence: 20216 OR Zip code of residence: 20318 OR Zip code of residence: 20712 OR Zip code of residence: 22201 OR Zip code of residence: 22202 OR Zip code of residence: 22203 OR Zip code of residence: 22204 OR Zip code of residence: 22207 OR Zip code of residence: 22209 OR Zip code of residence: 22212 OR Zip code of employment: 20001 OR Zip code of employment: 20002 OR Zip code of employment: 20003 OR Zip code of employment: 20004 OR Zip code of employment: 20005 OR Zip code of employment: 20006 OR Zip code of employment: 20007 OR Zip code of employment: 20008 OR Zip code of employment: 20009 OR Zip code of employment: 20010 OR Zip code of employment: 20011 OR Zip code of employment: 20012 OR Zip code of employment: 20013 OR Zip code of employment: 20015 OR Zip code of employment: 20016 OR Zip code of employment: 20017 OR Zip code of employment: 20018 OR Zip code of employment: 20020 OR Zip code of employment: 20024 OR Zip code of employment: 20035 OR Zip code of employment: 20036 OR Zip code of employment: 20037 OR Zip code of employment: 20044 OR Zip code of employment: 20045 OR Zip code of employment: 20049 OR Zip code of employment: 20052 OR Zip code of employment: 20057 OR Zip code of employment: 20059 OR Zip code of employment: 20060 OR Zip code of employment: 20064 OR Zip code of employment: 20068 OR Zip code of employment: 20071 OR Zip code of employment: 20201 OR Zip code of employment: 20202 OR Zip code of employment: 20210 OR Zip code of employment: 20214 OR Zip code of employment: 20220 OR Zip code of employment: 20223 OR Zip code of employment: 20224 OR Zip code of employment: 20226 OR Zip code of employment: 20229 OR Zip code of employment: 20230 OR Zip code of employment: 20233 OR Zip code of employment: 20237 OR Zip code of employment: 20240 OR Zip code of employment: 20242 OR Zip code of employment: 20250 OR Zip code of employment: 20260 OR Zip code of employment: 20301 OR Zip code of employment: 20310 OR Zip code of employment: 20314 OR Zip code of employment: 20318 OR Zip code of employment: 20319 OR Zip code of employment: 20330 OR Zip code of employment: 20350 OR Zip code of employment: 20373 OR Zip code of employment: 20374 OR Zip code of employment: 20376 OR Zip code of employment: 20401 OR Zip code of employment: 20410 OR Zip code of employment: 20415 OR Zip code of employment: 20420 OR Zip code of employment: 20422 OR Zip code of employment: 20431 OR Zip code of employment: 20433 OR Zip code of employment: 20442 OR Zip code of employment: 20451 OR Zip code of employment: 20460 OR Zip code of employment: 20472 OR Zip code of employment: 20500 OR Zip code of employment: 20502 OR Zip code of employment: 20504 OR Zip code of employment: 20505 OR Zip code of employment: 20507 OR Zip code of employment: 20510 OR Zip code of employment: 20515 OR Zip code of employment: 20520 OR Zip code of employment: 20527 OR Zip code of employment: 20530 OR Zip code of employment: 20533 OR Zip code of employment: 20535 OR Zip code of employment: 20540 OR Zip code of employment: 20543 OR Zip code of employment: 20548 OR Zip code of employment: 20551 OR Zip code of employment: 20554 OR Zip code of employment: 20560 OR Zip code of employment: 20565 OR Zip code of employment: 20566 OR Zip code of employment: 20577 OR Zip code of employment: 20581 OR Zip code of employment: 20585 OR Zip code of employment: 20590 OR Zip code of employment: 20591 OR Zip code of employment: 20593 OR Zip code of employment: 22003 OR Zip code of employment: 22015 OR Zip code of employment: 22201 OR Zip code of employment: 22202 OR Zip code of employment: 22203 OR Zip code of employment: 22204 OR Zip code of employment: 22207 OR Zip code of employment: 22209))]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AB69836-A031-BBA9-7F6E-F7A76ADF89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3576"/>
            <a:ext cx="12192000" cy="5970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9284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</TotalTime>
  <Words>22862</Words>
  <Application>Microsoft Office PowerPoint</Application>
  <PresentationFormat>Widescreen</PresentationFormat>
  <Paragraphs>46</Paragraphs>
  <Slides>46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0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Bustell, Mike</dc:creator>
  <cp:lastModifiedBy>Bustell, Mike</cp:lastModifiedBy>
  <cp:revision>4</cp:revision>
  <dcterms:created xsi:type="dcterms:W3CDTF">2026-05-01T13:35:04Z</dcterms:created>
  <dcterms:modified xsi:type="dcterms:W3CDTF">2026-05-01T14:31:16Z</dcterms:modified>
</cp:coreProperties>
</file>