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7" r:id="rId3"/>
    <p:sldId id="298" r:id="rId4"/>
    <p:sldId id="327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7" r:id="rId13"/>
    <p:sldId id="323" r:id="rId14"/>
    <p:sldId id="324" r:id="rId15"/>
    <p:sldId id="325" r:id="rId16"/>
    <p:sldId id="326" r:id="rId17"/>
    <p:sldId id="308" r:id="rId18"/>
    <p:sldId id="310" r:id="rId19"/>
    <p:sldId id="271" r:id="rId20"/>
    <p:sldId id="320" r:id="rId21"/>
    <p:sldId id="321" r:id="rId22"/>
    <p:sldId id="322" r:id="rId23"/>
    <p:sldId id="311" r:id="rId24"/>
    <p:sldId id="312" r:id="rId25"/>
    <p:sldId id="313" r:id="rId26"/>
    <p:sldId id="314" r:id="rId27"/>
    <p:sldId id="315" r:id="rId28"/>
    <p:sldId id="316" r:id="rId29"/>
    <p:sldId id="317" r:id="rId30"/>
    <p:sldId id="318" r:id="rId31"/>
    <p:sldId id="31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CFC2"/>
    <a:srgbClr val="1FD1BC"/>
    <a:srgbClr val="532476"/>
    <a:srgbClr val="A40A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606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743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263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6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87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2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338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193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89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2225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42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1D016-3F01-4AE1-83B2-A26B98820981}" type="datetimeFigureOut">
              <a:rPr lang="en-US" smtClean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BB794-A41A-4CB2-98AC-C01FBD5D74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33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1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4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8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1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0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1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2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4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25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6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7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8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29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0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1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2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3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4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5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36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39.png"/><Relationship Id="rId3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7" Type="http://schemas.microsoft.com/office/2007/relationships/hdphoto" Target="../media/hdphoto1.wdp"/><Relationship Id="rId12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image" Target="../media/image9.png"/><Relationship Id="rId5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10" Type="http://schemas.openxmlformats.org/officeDocument/2006/relationships/image" Target="../media/image5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hyperlink" Target="http://www.google.com/url?sa=i&amp;rct=j&amp;q=&amp;esrc=s&amp;source=images&amp;cd=&amp;cad=rja&amp;uact=8&amp;ved=0ahUKEwjUxOS61c_UAhUCED4KHbzxBqUQjRwIBw&amp;url=http://www.ks95.com/&amp;psig=AFQjCNGG27gH-7eOm82EVqL600SM59Qnsw&amp;ust=1498159571162253" TargetMode="Externa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openxmlformats.org/officeDocument/2006/relationships/image" Target="../media/image40.png"/><Relationship Id="rId4" Type="http://schemas.openxmlformats.org/officeDocument/2006/relationships/hyperlink" Target="https://www.google.com/url?sa=i&amp;rct=j&amp;q=&amp;esrc=s&amp;source=images&amp;cd=&amp;cad=rja&amp;uact=8&amp;ved=0ahUKEwisl7-24YzXAhVQziYKHYXZB7wQjRwIBw&amp;url=https://www.tcmevents.org/events/hot-dash-2018&amp;psig=AOvVaw2ZLgRnXZPCa_XqclCGMpGG&amp;ust=1509054820078315" TargetMode="External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23B4B-CB9A-3DCD-89D3-13B8620B88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E514E19E-6B70-8643-D2CE-3FA4EFC196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624A31B-22D4-1C3A-F7D3-F4CFB28A4D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F99BDA-73DF-C0E9-C57C-D3F15CAB6A9F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2CD49F8-8AC3-BBCB-45D9-2C5CFC2BFEE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A8086CD-6571-476C-6525-4CF9A9FAE44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D989F5C-CD4E-7D9F-F514-A3F573AF58F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59257B08-CEAD-9B4B-1EFD-57424D65308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55EE2EF-1A67-9FC3-866D-7FA7B0B249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007C9B3-56CF-216E-4EDB-F8851874D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2AAA2A3E-316A-81C8-F1F5-50040B9FE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26D9FB0-5D3B-A4F0-5453-03EDD881893A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09C4515-98D2-A468-8158-5B1E80EBCF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44980"/>
            <a:ext cx="12192000" cy="596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518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7E3D8-32EC-183B-1815-B2A19EF9E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AB75A05-7B54-5B82-C1AE-80E2EF5982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93A36C3-DF95-F888-016B-743C946182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F2E931-094F-5C30-217E-AAE1BF39F562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672B9C7-6BAE-AD2D-6C95-A8B46E4796CA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D53E371-DCDB-0B2C-94C0-FBAF1C2F51C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3C9C21E-60ED-6DEE-C8CD-3789397A46A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8E26BF5-08EF-D53F-EC40-4406B101D4C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83942AF-C3E8-0E5B-873A-E416D89A73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9F00824-F0D1-9608-BD9E-CC76B938F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AC8B02F-81B4-AF66-5FDF-D28D4631D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D4B3E77-2E79-C265-7D10-64C102A331F5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C23159-4C77-7AAA-2435-A488BEE4E59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4979"/>
            <a:ext cx="12192000" cy="6048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56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129CB-98C8-79E8-ED8E-0B6FBA054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27965969-4998-8A30-2BD7-A3AD23C37E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000AF13-1B84-1B23-E997-EE5B5729CF5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901023-74C3-4C43-A65E-39909B28C03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410EBB6-1789-5D8A-9111-522A7D4B2B5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F9A42DE-9DA4-6E10-CBF3-BFC7E5CA76F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31BEB596-CFC5-E85A-FCF1-DD0083AD2D7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7ECB6F01-4163-2005-58D6-656C28E990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22B9BCF-1BFE-1718-7295-F9117465F5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DB1453E-0C26-055D-674B-1D075D66B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9578A63-7298-E3E3-2516-DE9794220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D602F7-D176-C797-EC22-40623710A72A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BE793E-4D6E-4C93-91C0-4278F41CB2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9645"/>
            <a:ext cx="12192000" cy="609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60BE5-FCE7-EB51-CCEB-B6B6851B2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0B3B320B-C591-2006-6DC4-B954AB3399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9ADC62E0-C79F-3577-B694-B6D2A168EE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BE3BC78-F49B-D81F-2279-A08BC38EB312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77BA5E4-0E9C-C0C0-DAE4-7D12FDF0078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92D270-943A-FB1C-72DF-A92D065D59F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EEFC568-2861-F065-4481-B478CB19A3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62061E4-FEF6-B16B-5B92-1AEC15B834D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19AD4B6D-F6C9-D48F-E16B-CA6FEC9B7A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DDCB4B0-F86A-BE02-FA9A-64C6E9E25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1C44CF32-CE02-7376-8562-3605FF745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926341E-E38F-5342-BC4D-EBA101AA0889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C57306A-FDE5-E872-25C5-4492EC4094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C4356A2-EDF8-21B2-FEBE-CF18DDCCC0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5B60A023-C8BB-9C21-5142-1D3F0F4649A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64FA5013-ACC4-E01E-695A-0AEB4360630C}"/>
              </a:ext>
            </a:extLst>
          </p:cNvPr>
          <p:cNvSpPr txBox="1"/>
          <p:nvPr/>
        </p:nvSpPr>
        <p:spPr>
          <a:xfrm>
            <a:off x="78134" y="2413337"/>
            <a:ext cx="439034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Projects Planned</a:t>
            </a:r>
            <a:r>
              <a:rPr lang="en-US" sz="2000" i="1" dirty="0"/>
              <a:t> quantified...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 </a:t>
            </a:r>
          </a:p>
          <a:p>
            <a:r>
              <a:rPr lang="en-US" sz="2000" b="1" dirty="0"/>
              <a:t>Plan Major Home Improvements </a:t>
            </a:r>
            <a:r>
              <a:rPr lang="en-US" sz="2000" dirty="0"/>
              <a:t>in the next 12mos.</a:t>
            </a:r>
            <a:endParaRPr lang="en-US" sz="2000" i="1" dirty="0"/>
          </a:p>
          <a:p>
            <a:endParaRPr lang="en-US" sz="2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370B5D-DB75-3CEC-E3BA-BAF1C5F5D6C8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946442A-FFB1-159C-3C7F-255DD5EDD1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94648" y="852896"/>
            <a:ext cx="7619218" cy="4861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482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9E657-86C1-C24B-D1DB-C11671376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6D43D43-159C-E38E-ECA1-D1AF18F6A2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EB2BE2F-2D0A-0F32-45B8-F95A38382AA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06D652C-E6E2-DBED-9380-80729548441E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BCBF4FF-F558-069B-5443-CAA140ED191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5186E82-90FB-F897-B0C5-118409C348FA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19AEDC5-D166-A550-D01A-F9CBDE77E0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4E678F4A-E371-AFB0-07BA-613E3DA456F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76B6388-ED9D-64F7-2537-F60601E9DC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EA50AFED-82D3-712F-3539-3C61CF87F5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B17E496-6C98-C758-6D3F-F29343BAE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817EC7-B41E-EE55-FEEE-D3375933BBAD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F72174-4941-2DEF-BF0B-7E7B97880F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54827"/>
            <a:ext cx="12192000" cy="5948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615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14E65-A263-CF88-3804-F38685F71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10DAE67-6EDB-EFC0-B11A-887D686DFA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232A298-75D0-A3AA-0CF7-47039ABAA54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21D1820-ECF2-BCFD-3C8F-D896C87BDB8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368FDE-4610-0866-8E98-30E6F5EEF986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2EBD5E0-8F15-BD6C-BC17-5B79D4D6D73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77A7945-4F7F-1127-DD64-6243EDE494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FC8284A-7039-0CC3-E569-A44678EDBD2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FFD801-F126-7E63-604F-AC1B1A70EA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EDCD64D-5D64-0368-9E70-621D1BF6FB2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8D6DE19-4954-7EC4-433F-DB55A2D98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BB0EDE-44C9-D2F0-BD83-2B71B8240086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7DE6AF2-3136-994A-479D-F4BEF8AAC0B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750604"/>
            <a:ext cx="12192000" cy="535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21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F185F-7E86-B7AB-568B-9405669FF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83E96FC-6226-73AD-3D49-E7D148A26D9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23EC1AC-DAA6-FF8E-8F0D-845EB10929E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FF2693-C670-8868-A90F-EA234AF2EF9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571245F-8A36-E13F-B967-9CCBFABE9D4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FA8B6AA-47A1-C4A0-8AD1-2621B5CC5D87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52769171-CFEC-B503-8B19-38F71350A1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EEA874C5-E0EE-F1F3-7DDE-0C22524DE3A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884A77A-0372-6290-B18E-D0CEC9C3B0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21E5D30-3767-AC1A-DAE5-2C2C8D29F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D6A9A63B-7F4C-943C-B8A5-ED37CD64C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3069DD-2DE7-1BC0-7FF2-B012AE8E76CA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317085-192D-2C02-D4F4-CC2691C8B47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569655"/>
            <a:ext cx="12192000" cy="571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53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EC22D-FA34-000A-8781-D72417A1F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A8682CA-FFD5-C826-B175-ACAFC5FBA2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538"/>
            <a:ext cx="12192000" cy="6564923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D79EFF9-CCF6-996D-D046-DAD02AFB5B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E9DE82F-EB32-EBB2-A096-A84126B5C07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4EE1776-BCB3-317F-44DB-254C4A0EA65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36FFF73-943F-D0AA-D515-7AECB827A92F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456B1E-88FE-AE25-31C9-4F6A1A230E3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6CB94BA8-4151-C5E3-35A0-CDAB911F9C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0288721A-48E1-E621-4302-5713B7EAF9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9AF0769-C017-52DF-DB4A-024ACFC8DF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88FD0A-0EC5-A03A-D2E9-046F5DB037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34FE93C-06E6-D8AD-76D0-4291A2C3D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0000000-0008-0000-0700-00002E000000}"/>
              </a:ext>
            </a:extLst>
          </p:cNvPr>
          <p:cNvGrpSpPr/>
          <p:nvPr/>
        </p:nvGrpSpPr>
        <p:grpSpPr>
          <a:xfrm>
            <a:off x="1076795" y="944359"/>
            <a:ext cx="1235074" cy="4353995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0000000-0008-0000-0700-00002F000000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00000000-0008-0000-0700-000030000000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331D7DBB-3A80-7A04-B6DB-449FDB622606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2300463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87A1-03AE-6729-FC6A-2C1F1D0FA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9AFF137-29EE-D1C2-0ABF-225E9BDB4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56"/>
            <a:ext cx="12192000" cy="6574288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2B07A075-0FC6-72B9-330B-1A267DE7BAD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D7BA1840-1CBD-1556-8586-5EDF35C4B6D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0E6FBB9-2B74-DF0C-3D37-AE743D8E1B5C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A27A5F0-0D1D-F49E-B0CB-5C0721253294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25786D3-B7C4-A1BC-9386-4DE3463AE455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648F41E7-0975-5B58-77E8-4196A808242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D6D24F79-920F-5E26-FF63-C01C7B5A6C6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39CA5006-9AC8-401A-B096-C2D4621FB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EDB1ED9-1562-F47E-A2F4-E49F48B82D8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1AD553E-DF69-C214-2991-EA271096A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EC162A3-F90F-9500-8520-8B365D329E95}"/>
              </a:ext>
            </a:extLst>
          </p:cNvPr>
          <p:cNvGrpSpPr/>
          <p:nvPr/>
        </p:nvGrpSpPr>
        <p:grpSpPr>
          <a:xfrm>
            <a:off x="1144737" y="935732"/>
            <a:ext cx="1235074" cy="4353995"/>
            <a:chOff x="0" y="0"/>
            <a:chExt cx="1241425" cy="4134920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1F4327D4-E594-4CC1-2487-8FA89C95D1A0}"/>
                </a:ext>
              </a:extLst>
            </p:cNvPr>
            <p:cNvSpPr/>
            <p:nvPr/>
          </p:nvSpPr>
          <p:spPr>
            <a:xfrm>
              <a:off x="764359" y="0"/>
              <a:ext cx="390525" cy="3559175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  <p:sp>
          <p:nvSpPr>
            <p:cNvPr id="15" name="Rectangle: Diagonal Corners Snipped 14">
              <a:extLst>
                <a:ext uri="{FF2B5EF4-FFF2-40B4-BE49-F238E27FC236}">
                  <a16:creationId xmlns:a16="http://schemas.microsoft.com/office/drawing/2014/main" id="{37BB46EA-7B3D-D446-06E5-5ECC5C4AD813}"/>
                </a:ext>
              </a:extLst>
            </p:cNvPr>
            <p:cNvSpPr/>
            <p:nvPr/>
          </p:nvSpPr>
          <p:spPr>
            <a:xfrm rot="2712934" flipH="1">
              <a:off x="485445" y="3378940"/>
              <a:ext cx="270535" cy="1241425"/>
            </a:xfrm>
            <a:prstGeom prst="snip2DiagRect">
              <a:avLst>
                <a:gd name="adj1" fmla="val 0"/>
                <a:gd name="adj2" fmla="val 50000"/>
              </a:avLst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sz="110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5B1DE4C5-56D1-DB54-89D7-02388A311578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4266577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2A9E8-EE24-1FA6-E253-8B3850F9A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9325DF6-2D9F-DDB8-71EF-68CF63DA4B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6C3DDDF6-36F5-9157-2F0F-2D54E3BE213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DFD808-6DB7-1A83-DC3C-DC55F59F7D8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0C789A0-91F7-FCB6-53EA-70497635C5A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6C6D497-2C3D-3A4C-9EDD-1903A8F81B37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612FDB6-FB91-E9A3-B1DC-E719C4BA23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34071AF-EE92-3305-4DF9-72D39DEE9C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F7C19BD7-F005-688B-1FCB-5D2E1DDC29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D50CEE9-58EB-3FD2-744B-3D80D5666AC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7ED5175-28F2-028B-6544-CA7D39EF7E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10D3F0-8C15-FE87-A277-86494A029C1E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35DDB5-495D-C962-11EE-89C22A0400B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52790"/>
            <a:ext cx="12192000" cy="615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487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32495-E063-D725-716E-29ABC37F3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F6DCC315-E289-1F7F-3926-AD569EC225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6EFCE885-5ED3-7091-A54E-39A1361AC4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F260F2F-6D60-CEB4-BC3C-7CDD5562DF0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00ED662-C697-F69D-598E-C940D15F4DB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46CFF72-DB5E-D6A2-B7AB-8E0254126B2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E939BE00-89CF-18FA-C94D-420D3F1772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BAC6099-3BE5-C0DA-8A2F-9849FFF4FEA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7B74D10-B2D4-4EE1-453A-8CD20B7768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4CD2FD-CDA2-F7A6-D021-404D4E1981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3D5CFA6-A518-6238-AE6B-A7389F8C59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32F2BA6-97EB-A9FA-75DC-AD0F2587DF4C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F226672-E777-CC59-9DE1-65E64732F3F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722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133171-455C-2564-8FDA-3AFD943B8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081FEDD-A001-7AD1-581E-BB3521D5B7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42D4C855-B810-C293-675F-F61E01DEE8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0EF7854-79BB-8D3A-8DEF-08F2AB74F70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0C00612-3E93-E159-AC8F-45265377ED62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07822A9F-EEB9-36C2-5897-1335C608444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2FE2411-BDC9-E996-88C2-1B224ECE8FC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2008126-91C7-B5A8-2E33-E7A37F43D19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3A6366C-A708-DFF8-E551-9FEA62E02A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A8F4ABC8-2658-A18D-5B1A-D8FEDD3B0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BBD11704-E515-5F56-2DA3-91F47D123B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BF68FDC-49F3-93EF-CEAE-838E08B73668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186C92A-6C3B-515E-F576-AD05504464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829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56D67-5D7B-CF5F-825F-8E7FF1AA4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5FA14D12-2578-E1AB-9BE6-04B0D92B71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B0616100-6AE7-86F2-932C-8D4A4E42AA6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52ACD07-834F-253A-1760-C1DB2E2C4E7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1F08121-9CF7-1C46-CDF7-5AEF2AD1D317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E00AF5E1-F752-862A-AAB6-1185EBEDE44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FECB0139-E4CE-6FD7-70A3-BE20899115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096A7F8F-3338-4A9D-8E9D-C03CCF63DC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87584EF-22F8-AF6E-96FC-4A60509C34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2D6F2A9D-63EE-F0F4-F213-DD4D03770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DAE88CB-A8BC-6DE5-02E4-5A26E3404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A61A374-2DC1-4AC4-3A8E-D58D3FA9691F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17DB549-622C-031B-FC3E-CBB5BF91C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F720E1B-2CF9-CE1C-869C-54F728C5C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B8D3869-BF12-D5E0-7D86-B7F954EFF68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9A1C258E-0E05-6BFA-BFDB-CFD27D28EA9A}"/>
              </a:ext>
            </a:extLst>
          </p:cNvPr>
          <p:cNvSpPr txBox="1"/>
          <p:nvPr/>
        </p:nvSpPr>
        <p:spPr>
          <a:xfrm>
            <a:off x="78134" y="2413337"/>
            <a:ext cx="60945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Radio Stations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 </a:t>
            </a:r>
          </a:p>
          <a:p>
            <a:r>
              <a:rPr lang="en-US" sz="2000" b="1" dirty="0"/>
              <a:t>Plan Major Home Improvements </a:t>
            </a:r>
            <a:r>
              <a:rPr lang="en-US" sz="2000" dirty="0"/>
              <a:t>in the next 12mos.</a:t>
            </a:r>
            <a:endParaRPr lang="en-US" sz="2000" i="1" dirty="0"/>
          </a:p>
          <a:p>
            <a:endParaRPr lang="en-US" sz="2000" b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4916CC-C835-F1CA-DB1F-92083E7A39A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0454" y="7476"/>
            <a:ext cx="6377337" cy="624092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FF6B7FD-B4D2-C1D8-FCB7-35CEE321FE1B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42534240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14E93-CCDB-322A-50B2-8372D7B2A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AFBAC61-7E77-C979-DE41-BFCF18E0903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F043B4C-9388-8AFD-16A6-C686857AA7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E14F7C-CCF4-FE29-A16F-148F6F774E2F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8B9C538-7924-2774-F7DC-FA4AB53F7944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E65ECBA-B4A6-7AFE-629F-625EDEE52BBD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EA2F63F6-7D5F-139B-365D-4EEF748EEE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3B6767D-8D3B-F6AA-61DE-CC5866AF24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5DBA5C2-8268-038F-5FAE-52C2EA058D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D7D1772-F545-673B-A48D-68524F8F5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849F25FA-4184-04A8-7C74-E0BEBE6F8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197458F1-0D67-706D-E066-654DF80E7963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ED688B4-8AF5-6051-B6A5-68FDD35B8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49A6615-EEB6-DA53-2E08-94E27831F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E887156E-8259-E5A8-AD90-05CFDDB27F8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FF8DBF3-F80D-6416-F9D7-472B67DF531E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Radio Stations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W35-64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 </a:t>
            </a:r>
          </a:p>
          <a:p>
            <a:r>
              <a:rPr lang="en-US" sz="2000" b="1" dirty="0"/>
              <a:t>Plan Major Home Improvements </a:t>
            </a:r>
            <a:r>
              <a:rPr lang="en-US" sz="2000" dirty="0"/>
              <a:t>in the next 12mos.</a:t>
            </a:r>
            <a:endParaRPr lang="en-US" sz="2000" i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F38C0DB-493B-A61E-8104-B2F6ACAB64E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45295" y="69600"/>
            <a:ext cx="6468571" cy="615365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8151288-630C-1338-7EB9-F8A29E2303A2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3818906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1D0F35-32EF-7D93-59DF-A80BC15DB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116AC6EC-B0A7-8D12-A458-A2926B5358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0178AE8-4F08-8044-2392-BCB2074329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C264973-FE0F-EDDF-F3B3-7E0AC1993E55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52080AC-A784-493C-D657-047C3547560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D3F6E87-99F8-EA41-5456-457C05364E5E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3C19525C-D4C6-EDD2-D5A0-BA3D668E6C5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F456018-5B07-EEC3-B401-A5EFD9FD84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AA106EF-9C78-1E49-2E5B-6A6E9B5DBB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52176EE-9942-383B-9D80-00D2C94FA7E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E4A7777F-2842-E2D8-8820-26A09C17D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4D6F8B2-F96F-923F-E25A-C457E9C66829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6794493-F06F-0874-0F83-993B4014F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D032A78-C465-A850-D8A2-1D8F350CEF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D46E8AC-1C12-E711-1984-8E230416EC0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EC901D24-F03D-4BA5-C815-2D65B03DBF75}"/>
              </a:ext>
            </a:extLst>
          </p:cNvPr>
          <p:cNvSpPr txBox="1"/>
          <p:nvPr/>
        </p:nvSpPr>
        <p:spPr>
          <a:xfrm>
            <a:off x="78134" y="2413337"/>
            <a:ext cx="60945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Audio Media </a:t>
            </a:r>
            <a:r>
              <a:rPr lang="en-US" sz="2000" i="1" dirty="0"/>
              <a:t>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 </a:t>
            </a:r>
          </a:p>
          <a:p>
            <a:r>
              <a:rPr lang="en-US" sz="2000" b="1" dirty="0"/>
              <a:t>Plan Major Home Improvements </a:t>
            </a:r>
            <a:r>
              <a:rPr lang="en-US" sz="2000" dirty="0"/>
              <a:t>in the next 12mos.</a:t>
            </a:r>
            <a:endParaRPr lang="en-US" sz="2000" i="1" dirty="0"/>
          </a:p>
          <a:p>
            <a:endParaRPr lang="en-US" sz="2000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8BC6D6A-8C8A-5BCD-31DE-98C6340D21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72681" y="47479"/>
            <a:ext cx="6419319" cy="618729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C35BA5D-A123-7D46-7B60-6A28ECE3C68B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25359850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529B7-3FE0-EFC4-3CB1-732172BD7A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E1E124E9-5B98-3746-02AD-F6B089AB522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8AF193D-CDBF-73DD-B076-A3C6EFB699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487E44-9099-D230-1167-C49CA9B7020D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DD737FE-3A57-826F-D164-6F9048F776E6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F9D3DCDB-D926-30E9-BB62-22597EA7E9A0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E9137F70-C870-8F12-9EA4-578077D5E11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59158D4-F6AB-8A17-D576-243F3E99D27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8A190C8-2B32-AE70-DA47-790184881C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AD0D72C-E1B4-8CE4-E563-6A79CE97C07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AAE43532-B73E-1B8B-B2D7-DD7F812AB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716C57B-65E8-790D-B5E3-B4914ACF9132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1375867-3A51-255B-0AA4-0FD08F0A99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DF9B6C1-C908-026F-3C78-251DEA8CE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71CDA7D8-F933-31AC-471C-D12E7EB9B11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5A0A010-7C8C-FE26-7B36-9CAFB94FC02B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Audio Media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W35-64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 </a:t>
            </a:r>
          </a:p>
          <a:p>
            <a:r>
              <a:rPr lang="en-US" sz="2000" b="1" dirty="0"/>
              <a:t>Plan Major Home Improvements </a:t>
            </a:r>
            <a:r>
              <a:rPr lang="en-US" sz="2000" dirty="0"/>
              <a:t>in the next 12mos.</a:t>
            </a:r>
            <a:endParaRPr lang="en-US" sz="2000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53BA4F-CDF1-0809-5242-91EEF8E34DA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0454" y="84625"/>
            <a:ext cx="6344736" cy="612390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63BE0E1-A8E9-A2C2-5349-B6F5F7BEA67B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309630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EF9EE-EAA7-924E-8E0A-169913C177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F7FE0F2-4E13-DEFC-E64B-9F43D1B0BF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7EF46E97-4E55-E899-2792-55CFF63647B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7EC570F-CDBE-802E-B65A-6687C90224C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0568F85-A60B-F489-8265-3EA78D7F6D5B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BDD05B8-4560-299A-0C65-62D8FF11138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AC5CA6CD-5414-49BA-B6A5-8B1BA96DC4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865F4200-8D6D-1068-2E95-F1DA75B54D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99F8DBE1-2E76-0C38-4B35-D5EE3504CE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7D2FDC6-1724-B8B2-0B2E-9A7F3BC65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34E7B83-15EF-4F41-4710-88C992C6D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D5C1011-C886-9E58-7CE6-5FE4AD2299E6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AD2B252-622A-88A4-3C56-4856141EC2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48956"/>
            <a:ext cx="12192000" cy="636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1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E6A48-6354-24FF-9B20-6EEDACB28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3F08135-31FF-34C4-C226-23BC5854615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BC0BE833-794D-0710-B6E5-4D51F62A73E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1DA7B54-1FDD-BCC6-F238-F306C54F276F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D161B3A-2FED-165B-BDB3-FB1AC46FD19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40CC0D5-9ACB-FC24-2A48-04D687E6677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790920B2-EDB2-4B5E-15AA-8AA00C0D4C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F6F899E8-9ABD-9C42-9EB7-F08692BE11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A8840A2F-51D2-5DC1-1D9E-5B131331AC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470E038-B6C4-9BC5-AAE4-6BEF152F1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7233FAAB-9652-F52D-EF09-89B7582CE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0713BE6-3DCC-FF76-0FF7-0973383C2144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A7073E9-DBAD-16A0-8652-825F0985C66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69134"/>
            <a:ext cx="12192000" cy="631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4867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6DE7D2-A9EE-77E3-85DE-5377684FF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BF99B37B-C461-5E8B-A68C-D9E6C695248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CFF883FB-AFBA-05D2-888C-F87FA92405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300B6DE-E739-CC4E-8D5C-966BC7E7481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C84BBE9-8E0A-4B8D-4713-A909E768E8DD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3004CAA5-5434-B573-D0ED-5B0EC0473219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E9CA5D1-7ECD-AFAF-9D1D-99C511105B1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957AAD18-0ED3-2534-557E-3602C5C02A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F678D6E-7A20-C1D3-9BB0-EC0EF68C12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94A1EA0-FFCD-99D6-00C4-BC387014C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C68FFAF3-AF59-CC5D-58DD-6DDC092D89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AC5F635-0818-ED94-F934-69EF9CC7B7EA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CC8241C-C0A9-6672-0A32-518ABCC4B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84A45CC-7A90-0F4B-0B08-F5428BEDF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3266290-0C03-9EFF-106B-F809BED28EB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F85E6EF-277F-FA49-FD8C-970D7DB014D5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 and Cable Networks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 </a:t>
            </a:r>
          </a:p>
          <a:p>
            <a:r>
              <a:rPr lang="en-US" sz="2000" b="1" dirty="0"/>
              <a:t>Plan Major Home Improvements </a:t>
            </a:r>
            <a:r>
              <a:rPr lang="en-US" sz="2000" dirty="0"/>
              <a:t>in the next 12mos.</a:t>
            </a:r>
            <a:endParaRPr lang="en-US" sz="2000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2056BE9-68A2-18EA-3004-D31922E269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32499" y="7475"/>
            <a:ext cx="6326471" cy="621577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619C450-3918-3389-5F14-11FE70C26492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14427988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CB6EB9-9665-9721-B30C-6F8E702A9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F1D26578-03B5-D37A-3A3B-591917FA3F7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710F763D-4E32-1DE4-CC63-B446F85F8E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90253F4-0F26-70C7-D70C-3ED9416E8EEB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79BE8A5-D170-61DF-082A-03CEE161E839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79C97D35-ACF4-8EF5-2D5E-AE3A6C366750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E2664A4D-E5F7-BDA5-4219-EDCB8F6AD76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D34DD2FD-35B8-BC56-AAB5-07E66FC479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1077B340-26D3-FE8F-860E-D7AF901551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D50E175-F656-9671-EEDB-28A6FCE10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963B893-251E-C5BC-6CBB-3FF3AC8C8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CB32493-437D-C615-3224-0D8D74EC849D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07F68BA-5A5B-2697-9E9D-C4D480CA5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0065C08-E1C8-9A57-A88E-026E5C898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2F7A6D79-DD4A-B204-0A4E-488A6715975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9AF102D-6B6E-8236-56E9-EF38EC8829DF}"/>
              </a:ext>
            </a:extLst>
          </p:cNvPr>
          <p:cNvSpPr txBox="1"/>
          <p:nvPr/>
        </p:nvSpPr>
        <p:spPr>
          <a:xfrm>
            <a:off x="78134" y="2413337"/>
            <a:ext cx="60945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</a:t>
            </a:r>
            <a:r>
              <a:rPr lang="en-US" sz="2000" i="1" dirty="0"/>
              <a:t> and </a:t>
            </a:r>
            <a:r>
              <a:rPr lang="en-US" sz="2000" b="1" i="1" dirty="0"/>
              <a:t>Cable Networks</a:t>
            </a:r>
            <a:r>
              <a:rPr lang="en-US" sz="2000" i="1" dirty="0"/>
              <a:t> reaching...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W35-64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 </a:t>
            </a:r>
          </a:p>
          <a:p>
            <a:r>
              <a:rPr lang="en-US" sz="2000" b="1" dirty="0"/>
              <a:t>Plan Major Home Improvements </a:t>
            </a:r>
            <a:r>
              <a:rPr lang="en-US" sz="2000" dirty="0"/>
              <a:t>in the next 12mos.</a:t>
            </a:r>
            <a:endParaRPr lang="en-US" sz="2000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9151DF4-58C1-C52A-E29F-F0ADE9AEB91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90455" y="73938"/>
            <a:ext cx="6323412" cy="622979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94E448F-2629-26E2-9506-FB21571AFDC3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2180853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216E5-C2F6-BC2F-9A06-3279B7481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4A7EB1F9-30C1-F8A3-284B-4733C208FA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ECD9726A-0DE6-EDD6-5346-D6E8A68393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979EF17-4E1F-291D-4235-AC182AC9FDD4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92C5F58-8197-44BB-EB93-6B95FE8CAB8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8D64DA5-D2A5-18C9-C6B2-F7171774B93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9691E4F-AB37-051E-5BA9-4945716976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473049D-BA5F-FFCE-DEDD-50EFA2EBE47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BD38B796-A78A-0744-A9A9-C6C79082E7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22E1FEA-7B99-D6F2-304F-C4FF11495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44A25BEC-9180-121C-1B56-1C463E4C18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68331AE-0F75-25FF-7746-3E7BE37C5009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24DC795-D8DD-75FF-AD00-BBDED3BBB2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7622E76-0219-159D-4733-95B60F588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AADAD13-81B0-0A33-D81C-B241644717C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3DCDF2D-610E-C0A6-F1AE-063DC538C745}"/>
              </a:ext>
            </a:extLst>
          </p:cNvPr>
          <p:cNvSpPr txBox="1"/>
          <p:nvPr/>
        </p:nvSpPr>
        <p:spPr>
          <a:xfrm>
            <a:off x="78134" y="2413337"/>
            <a:ext cx="60945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Stations,</a:t>
            </a:r>
            <a:r>
              <a:rPr lang="en-US" sz="2000" i="1" dirty="0"/>
              <a:t> </a:t>
            </a:r>
            <a:r>
              <a:rPr lang="en-US" sz="2000" b="1" i="1" dirty="0"/>
              <a:t>Cable Networks</a:t>
            </a:r>
            <a:r>
              <a:rPr lang="en-US" sz="2000" i="1" dirty="0"/>
              <a:t> and </a:t>
            </a:r>
          </a:p>
          <a:p>
            <a:r>
              <a:rPr lang="en-US" sz="2000" b="1" i="1" dirty="0"/>
              <a:t>Streaming TV Services with Ads </a:t>
            </a:r>
            <a:r>
              <a:rPr lang="en-US" sz="2000" i="1" dirty="0"/>
              <a:t>reaching…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P35-64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 </a:t>
            </a:r>
          </a:p>
          <a:p>
            <a:r>
              <a:rPr lang="en-US" sz="2000" b="1" dirty="0"/>
              <a:t>Plan Major Home Improvements </a:t>
            </a:r>
            <a:r>
              <a:rPr lang="en-US" sz="2000" dirty="0"/>
              <a:t>in the next 12mos.</a:t>
            </a:r>
            <a:endParaRPr lang="en-US" sz="2000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923C0C-7997-56F3-B654-6C593AECEA8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931956" y="84625"/>
            <a:ext cx="6205083" cy="613863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1B0C913-7B31-3E66-3E77-D40271B59799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4596868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A03213-B9DA-D82A-F9E1-BFD5DE97D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8110A08-0EE6-015A-43F8-6201BC8865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8B5F0669-9230-F6FC-0FE9-A0A27F52D3C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B28E022-8319-D0FA-C876-F1E4AB549B8C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17DD59C-5020-708F-30F4-E0E9251A896A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29C5C53-D046-D998-CF3E-A0B1EC4FD28A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E107453-0D0D-BD90-413C-8FA39991FE7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D4590E28-6AFF-B8B8-D332-91937C65E87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FF2E190-BDF5-F62B-7BEC-9EA58CB45E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C54965A-C974-E21F-FF68-F5E8C73B9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C67A17DB-69D2-1879-3E25-99E6007C8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72D804D3-D754-DCEC-67DC-082661ACB7D9}"/>
              </a:ext>
            </a:extLst>
          </p:cNvPr>
          <p:cNvGrpSpPr/>
          <p:nvPr/>
        </p:nvGrpSpPr>
        <p:grpSpPr>
          <a:xfrm>
            <a:off x="155575" y="160338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3177D261-54C4-D745-3062-64CA5B10E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6F892CA-E1DF-EAB3-4C91-41528951F8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ABFBF33E-41DD-D118-ECDA-637CBD60B7D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4925"/>
          <a:stretch>
            <a:fillRect/>
          </a:stretch>
        </p:blipFill>
        <p:spPr>
          <a:xfrm>
            <a:off x="126048" y="4528478"/>
            <a:ext cx="3177869" cy="144013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B406D64-022F-508B-1162-347008E3B997}"/>
              </a:ext>
            </a:extLst>
          </p:cNvPr>
          <p:cNvSpPr txBox="1"/>
          <p:nvPr/>
        </p:nvSpPr>
        <p:spPr>
          <a:xfrm>
            <a:off x="78134" y="2413337"/>
            <a:ext cx="60945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/>
              <a:t>Top Local TV Stations,</a:t>
            </a:r>
            <a:r>
              <a:rPr lang="en-US" sz="2000" i="1" dirty="0"/>
              <a:t> </a:t>
            </a:r>
            <a:r>
              <a:rPr lang="en-US" sz="2000" b="1" i="1" dirty="0"/>
              <a:t>Cable Networks</a:t>
            </a:r>
            <a:r>
              <a:rPr lang="en-US" sz="2000" i="1" dirty="0"/>
              <a:t> and </a:t>
            </a:r>
          </a:p>
          <a:p>
            <a:r>
              <a:rPr lang="en-US" sz="2000" b="1" i="1" dirty="0"/>
              <a:t>Streaming TV Services with Ads </a:t>
            </a:r>
            <a:r>
              <a:rPr lang="en-US" sz="2000" i="1" dirty="0"/>
              <a:t>reaching… </a:t>
            </a:r>
          </a:p>
          <a:p>
            <a:r>
              <a:rPr lang="en-US" sz="2000" dirty="0"/>
              <a:t>Twin Cities Metro Area </a:t>
            </a:r>
            <a:r>
              <a:rPr lang="en-US" sz="2000" b="1" dirty="0"/>
              <a:t>w35-64</a:t>
            </a:r>
            <a:r>
              <a:rPr lang="en-US" sz="2000" dirty="0"/>
              <a:t> </a:t>
            </a:r>
            <a:r>
              <a:rPr lang="en-US" sz="2000" i="1" dirty="0"/>
              <a:t>who… </a:t>
            </a:r>
          </a:p>
          <a:p>
            <a:r>
              <a:rPr lang="en-US" sz="2000" b="1" dirty="0"/>
              <a:t>Own a Single-Family Home </a:t>
            </a:r>
            <a:r>
              <a:rPr lang="en-US" sz="2000" i="1" dirty="0"/>
              <a:t>And… </a:t>
            </a:r>
          </a:p>
          <a:p>
            <a:r>
              <a:rPr lang="en-US" sz="2000" b="1" dirty="0"/>
              <a:t>Plan Major Home Improvements </a:t>
            </a:r>
            <a:r>
              <a:rPr lang="en-US" sz="2000" dirty="0"/>
              <a:t>in the next 12mos.</a:t>
            </a:r>
            <a:endParaRPr lang="en-US" sz="2000" i="1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518C35-4FE5-9BEB-625A-D53F4EA1A71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57337" y="76932"/>
            <a:ext cx="6256530" cy="61725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7C153A4-C937-B3C7-4E7F-1DFEE0486D40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</p:spTree>
    <p:extLst>
      <p:ext uri="{BB962C8B-B14F-4D97-AF65-F5344CB8AC3E}">
        <p14:creationId xmlns:p14="http://schemas.microsoft.com/office/powerpoint/2010/main" val="1571360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E3685-81CB-4C75-C10F-272CBCC43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0C166325-3127-5C86-106B-07C619D92B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A19EEB88-A892-F079-4CED-0EA87FE24A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22E12C2-F963-0A42-267E-8AAC02C1C0C4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AA73C03-C8CC-7D36-AB56-7B7ED68AA7A1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2367003-5BDD-1B8E-636A-4423AE19F3D4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CDADBB28-431C-2065-0803-82EBC3089A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07337EE2-7921-8526-C2B7-0B460AF555A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54EB1F5-3418-F70F-E2CE-8A426A2196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212E649-483B-15DE-BEEF-741755287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9F9AF8DA-3984-BA24-F211-C209C86B0D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4A2302E-FEF2-D536-EBAA-B43AD11CB356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08CBB1E-1A54-5ABF-E418-CA3A668C733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2981"/>
            <a:ext cx="12192000" cy="621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3783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BD8D7-4ED5-416C-A0BD-A759CC27C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387E77E-1558-73C8-8127-F4D131A03A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FC6A20CB-4004-57DE-B9EC-73B43B2F44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0EF3D9-7674-7AF4-FE95-2B3E8373B1C9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5950A06-370C-D5F9-CE5D-30FE7D5571A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A327251C-A2CC-AE07-74DA-ACBE6D961183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6AABEE9-C045-E353-136D-A11136490F1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723F151-7377-6344-EF45-C78F06B18D8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6076233-C220-2D34-AFB6-5A42EFD937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3EFB45C-6C10-CB5D-079A-FD94DE7FE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0E6C4D5C-C5A2-AEE5-DA1A-4A166E553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8A56E0-4CF8-3B96-BAB9-C5B810A86154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E3B885E-7275-0DA9-D665-76F80C9D0B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283825"/>
            <a:ext cx="12192000" cy="629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1269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DF935F-C034-5752-2B1F-E8C28652C3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FAA1F87-6CB2-AA4F-6152-8B9D51C65D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0E45EEB-A464-8F44-07AE-3438134DE2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36DBF42-CDEF-8C8B-FF7F-9E25B070AD8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24D32F7-8B32-3F65-160D-EE084D75C50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823EEA48-3859-5ED3-D9C9-BD04F3A43744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111C55FD-59EB-F3C3-900A-FE0CB2A51DC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2322FFC5-4EB2-283B-F632-EF1551BDE9A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4ECA15D7-08F1-064E-61A2-0CF4DF0F30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8256D1D9-1424-81B2-B30A-1A72AF13B5F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39620B8D-84BB-5771-FF43-EDAF66007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C93077-1064-218D-CFEE-C55C3693605D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ABF94AD-ADB9-2341-AAD8-081072E8FD3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92334"/>
            <a:ext cx="12192000" cy="6473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9748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F15B7-FDFB-FFDB-A76C-B8B3FBC6F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A3AFCAAA-4269-2301-F900-744C62DB886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150712CC-3227-1AAD-5842-C9DC8B97F4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D40C6F7-20BB-50C3-335E-E29006255E72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F23ED47-F321-FB57-12C1-C826B39FD92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E031531-91C2-B73C-F010-23E5241E2CCB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4EB96C98-43EE-41DA-2070-1F75ED7FE9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B3B7B686-3E59-079E-9195-E197EF41EA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179DA84-06C0-10FA-1D34-306D77136C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7A6AB78-EDFC-7E53-CC3F-E7AF1A06D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55F3546F-D6AA-FBB8-6D5B-862AFD0C8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8EF28E-53E5-A6F4-137F-5B7267EE066D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A04BB76-8A79-58B3-7445-CC7F56F51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18915"/>
            <a:ext cx="12192000" cy="6620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50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AF842-1D68-78E9-CCE4-8BEC53D6E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CB19DCEA-6330-8A7F-1D0E-02D97CC163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3F807D27-D670-E2AA-0FD7-EAB2DC57DEE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42E1D-07E0-717D-838A-0AFFF5FC78BA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F2CC86-B52C-5B7D-F3C0-95A0524F6C5E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06A31D1-2ABA-80CE-93EE-E72102AC590F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024BCD1C-CCEB-CB31-191C-3CBD9BEBBBA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C09E86A6-2A8C-1649-97C5-7F060D78136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1BA4804-7BE2-269D-7E40-5255D73892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FCA99EA-7324-D288-4F79-23C228DB4B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800B3C9D-108F-11E1-5E2C-A8C1AA996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0F2120-5CB2-7373-682C-418CAD741AED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5DCAD9B-6ABD-5251-80FB-96EBAA82AC9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6765"/>
            <a:ext cx="12192000" cy="620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317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35FBA-E440-E9D4-E406-61B9D3FAC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711E19E6-FFE7-37DF-9EBB-0E7C0C2114F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8BFE2FDA-3B60-0038-F7FA-00B05499EE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A6B92E8-820E-CE68-0B51-2B0A123203E1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FE0ED3-797E-14EC-E229-2E5BABE8A153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55BECC6-D7AB-4F5E-50F5-A1A423E9E43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692BF454-1B8A-9FF3-2ECF-A960410D2A3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6E9E8B20-768A-458F-F959-0899ACC7D0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6868E3E5-BD7E-91A0-097D-12C50BFA33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DC27C43-D421-3CD4-7531-BF4522815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FA8B6DC9-48B9-E3DB-BE0B-FA4CB8DFF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0CB3F85-08D3-D647-A743-5A5524F0818E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83AC0FE-36D2-1A90-2ECB-83B04441C9C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759" y="0"/>
            <a:ext cx="112844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6530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B75E7-2330-C91B-4859-CD86984D3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D1598307-435C-AFFB-611D-2D5536F740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1172F0BF-CDF7-EB42-9439-7D0CD77A4E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19348C2-C839-137A-1E47-F5D4DF8C609B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004A2BC-9D30-A09F-E069-D79A27EF5970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6DE160E-3AE2-1A2B-EED3-4DB09D5FFD01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844A6694-7784-24B8-5589-3FF361D547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51075FE7-20D0-C558-E28D-99DC513D02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59382F75-8C00-BB6B-DD58-95A853DBDF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75AC00E-43B1-CED8-27A2-5FEC96FD4C4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DF6DD07F-213A-A499-877A-6B7DE0416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E9B9170-14F9-83C8-ADC9-A8B33EF7E5BB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2A17D25-9E3C-78F5-855D-8C085FF924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85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4FC07-F0F4-FD20-F981-0389C4647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28E5964C-6DE5-77E6-33A7-90CB82EDF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7012"/>
            <a:ext cx="12192000" cy="6001535"/>
          </a:xfrm>
          <a:prstGeom prst="rect">
            <a:avLst/>
          </a:prstGeom>
        </p:spPr>
      </p:pic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6A8719F8-94D0-E983-49C4-BB70B3A9F0A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DDBF802-6212-AC62-D676-459DC5E6AC6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623CDBE-8B42-B2A2-4551-3D9AB8CE1497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256EE7-616F-8F80-6B89-85927C252958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FA0DF89-BBC4-ABB4-0A20-06A91FFEF5B2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3"/>
                  <a:extLst>
                    <a:ext uri="{FF2B5EF4-FFF2-40B4-BE49-F238E27FC236}">
                      <a16:creationId xmlns:a16="http://schemas.microsoft.com/office/drawing/2014/main" id="{334C4BAE-F565-BA6F-2428-EF94753D54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5"/>
                  <a:extLst>
                    <a:ext uri="{FF2B5EF4-FFF2-40B4-BE49-F238E27FC236}">
                      <a16:creationId xmlns:a16="http://schemas.microsoft.com/office/drawing/2014/main" id="{8291028B-3594-DB04-251F-CAF78B80476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2CD5E1C9-58E6-35A1-528C-3B3E48C475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DB2446D-A397-5DF3-61BE-E4373DDC0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A8F746C-CE6E-129D-526C-E8D8139447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6DBBEE-DC9B-2BA6-D8BA-FCC4522D9B75}"/>
              </a:ext>
            </a:extLst>
          </p:cNvPr>
          <p:cNvGrpSpPr/>
          <p:nvPr/>
        </p:nvGrpSpPr>
        <p:grpSpPr>
          <a:xfrm>
            <a:off x="8937266" y="4776917"/>
            <a:ext cx="3148342" cy="926591"/>
            <a:chOff x="327918" y="1639017"/>
            <a:chExt cx="6333921" cy="170344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FC8584C-5213-5DED-896A-7454E33687A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37264"/>
            <a:stretch>
              <a:fillRect/>
            </a:stretch>
          </p:blipFill>
          <p:spPr>
            <a:xfrm>
              <a:off x="3200401" y="1639018"/>
              <a:ext cx="3461438" cy="170344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A0D29CD-72D4-13A7-FE9B-03A692CB45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25721" r="17209" b="58924"/>
            <a:stretch>
              <a:fillRect/>
            </a:stretch>
          </p:blipFill>
          <p:spPr>
            <a:xfrm>
              <a:off x="327918" y="1639017"/>
              <a:ext cx="3017108" cy="1703446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EC0E766-8772-7F43-9DA0-2E2B2BA88913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55A46B6-3C85-5EA9-84AF-9BC022648D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53418" y="5978836"/>
            <a:ext cx="11984122" cy="26673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2F0F69C-1D8A-A8B0-1B17-45EEE4CFF8E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52789" y="528955"/>
            <a:ext cx="5784751" cy="3189029"/>
          </a:xfrm>
          <a:prstGeom prst="rect">
            <a:avLst/>
          </a:prstGeom>
          <a:ln w="127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7047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B13BD-203E-6BB9-DBC1-58207A32F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oShape 2" descr="Gustavus Adolphus College Department of Campus Safety Campus Security Report">
            <a:extLst>
              <a:ext uri="{FF2B5EF4-FFF2-40B4-BE49-F238E27FC236}">
                <a16:creationId xmlns:a16="http://schemas.microsoft.com/office/drawing/2014/main" id="{D6F4BDBA-73C8-958D-80C3-18326425241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AutoShape 2" descr="Nura Clinics">
            <a:extLst>
              <a:ext uri="{FF2B5EF4-FFF2-40B4-BE49-F238E27FC236}">
                <a16:creationId xmlns:a16="http://schemas.microsoft.com/office/drawing/2014/main" id="{214AF43F-5A97-A9E4-AEAE-D1DAF947F1C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9186024-A07F-8A12-96CD-881F9C3F2B58}"/>
              </a:ext>
            </a:extLst>
          </p:cNvPr>
          <p:cNvGrpSpPr/>
          <p:nvPr/>
        </p:nvGrpSpPr>
        <p:grpSpPr>
          <a:xfrm>
            <a:off x="209957" y="5944604"/>
            <a:ext cx="9953060" cy="1254886"/>
            <a:chOff x="209957" y="5944604"/>
            <a:chExt cx="9953060" cy="125488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2196536-1D48-C9B1-9A1F-56E9E6DE6E95}"/>
                </a:ext>
              </a:extLst>
            </p:cNvPr>
            <p:cNvGrpSpPr/>
            <p:nvPr/>
          </p:nvGrpSpPr>
          <p:grpSpPr>
            <a:xfrm>
              <a:off x="5790454" y="5944604"/>
              <a:ext cx="4372563" cy="1254886"/>
              <a:chOff x="5790454" y="5944604"/>
              <a:chExt cx="4372563" cy="1254886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4F363CE0-84B2-1B3F-80D4-ECC25188FDF8}"/>
                  </a:ext>
                </a:extLst>
              </p:cNvPr>
              <p:cNvGrpSpPr/>
              <p:nvPr/>
            </p:nvGrpSpPr>
            <p:grpSpPr>
              <a:xfrm>
                <a:off x="5790454" y="5944604"/>
                <a:ext cx="2287550" cy="1254886"/>
                <a:chOff x="6167884" y="5641487"/>
                <a:chExt cx="3137500" cy="1700686"/>
              </a:xfrm>
            </p:grpSpPr>
            <p:pic>
              <p:nvPicPr>
                <p:cNvPr id="4" name="Picture 3" descr="Image result for ks95 transparent">
                  <a:hlinkClick r:id="rId2"/>
                  <a:extLst>
                    <a:ext uri="{FF2B5EF4-FFF2-40B4-BE49-F238E27FC236}">
                      <a16:creationId xmlns:a16="http://schemas.microsoft.com/office/drawing/2014/main" id="{9DD0E4E6-6606-2FD8-6E63-2D38C3BC0F6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167884" y="6123685"/>
                  <a:ext cx="1319754" cy="74555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" name="Picture 2" descr="Image result for MYTALK 107.1 LOGO TRANSPARENT">
                  <a:hlinkClick r:id="rId4"/>
                  <a:extLst>
                    <a:ext uri="{FF2B5EF4-FFF2-40B4-BE49-F238E27FC236}">
                      <a16:creationId xmlns:a16="http://schemas.microsoft.com/office/drawing/2014/main" id="{38BC7749-70D1-3B68-D401-3854A6AFC8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BEBA8EAE-BF5A-486C-A8C5-ECC9F3942E4B}">
                      <a14:imgProps xmlns:a14="http://schemas.microsoft.com/office/drawing/2010/main">
                        <a14:imgLayer r:embed="rId6">
                          <a14:imgEffect>
                            <a14:brightnessContrast bright="16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04697" y="5641487"/>
                  <a:ext cx="1700687" cy="1700686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C53E0C1-F619-DD3B-2CC3-2DA65B7BAF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078004" y="6234775"/>
                <a:ext cx="2085013" cy="615749"/>
              </a:xfrm>
              <a:prstGeom prst="rect">
                <a:avLst/>
              </a:prstGeom>
            </p:spPr>
          </p:pic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3CA7548-C099-0100-1CAF-6E71D5DAF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09957" y="6234775"/>
              <a:ext cx="1733677" cy="585918"/>
            </a:xfrm>
            <a:prstGeom prst="rect">
              <a:avLst/>
            </a:prstGeom>
          </p:spPr>
        </p:pic>
      </p:grpSp>
      <p:pic>
        <p:nvPicPr>
          <p:cNvPr id="1026" name="Picture 2" descr="2060 Digital - Hubbard Broadcasting">
            <a:extLst>
              <a:ext uri="{FF2B5EF4-FFF2-40B4-BE49-F238E27FC236}">
                <a16:creationId xmlns:a16="http://schemas.microsoft.com/office/drawing/2014/main" id="{6E7BC58A-1888-C3F8-1011-DF24426C8B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3017" y="6370719"/>
            <a:ext cx="1847046" cy="402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D3D6195-B09E-EBEE-BE35-FE94DA171525}"/>
              </a:ext>
            </a:extLst>
          </p:cNvPr>
          <p:cNvSpPr txBox="1"/>
          <p:nvPr/>
        </p:nvSpPr>
        <p:spPr>
          <a:xfrm>
            <a:off x="2107459" y="6249886"/>
            <a:ext cx="36403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chemeClr val="bg2">
                    <a:lumMod val="50000"/>
                  </a:schemeClr>
                </a:solidFill>
              </a:rPr>
              <a:t>[((Own or rent residence (HHLD): Own AND Type of dwelling (HHLD): Single family house (unattached)) AND (Type of home improvement plan to do next 12 months (HHLD): Remodel kitchen OR Type of home improvement plan to do next 12 months (HHLD): Remodel bathroom OR Type of home improvement plan to do next 12 months (HHLD): Any addition OR Type of home improvement plan to do next 12 months (HHLD): Home generator))]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EECBDB4-9465-D7EF-5D9A-FE27C5E720F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71711"/>
            <a:ext cx="12192000" cy="611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75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3254</TotalTime>
  <Words>2998</Words>
  <Application>Microsoft Office PowerPoint</Application>
  <PresentationFormat>Widescreen</PresentationFormat>
  <Paragraphs>69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Hubbard Broadcasting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Bustell</dc:creator>
  <cp:lastModifiedBy>Bustell, Mike</cp:lastModifiedBy>
  <cp:revision>198</cp:revision>
  <dcterms:created xsi:type="dcterms:W3CDTF">2019-04-18T21:51:10Z</dcterms:created>
  <dcterms:modified xsi:type="dcterms:W3CDTF">2026-09-22T13:15:56Z</dcterms:modified>
</cp:coreProperties>
</file>