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4"/>
    <p:restoredTop sz="94648"/>
  </p:normalViewPr>
  <p:slideViewPr>
    <p:cSldViewPr snapToGrid="0" snapToObjects="1">
      <p:cViewPr varScale="1">
        <p:scale>
          <a:sx n="80" d="100"/>
          <a:sy n="80" d="100"/>
        </p:scale>
        <p:origin x="30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8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1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2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0950-85DC-8D48-8FC1-3924F2BD37CF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B252F-4E20-794E-A4A7-BD514E57E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1C9769-5776-934D-9654-9BB1EA9523D1}"/>
              </a:ext>
            </a:extLst>
          </p:cNvPr>
          <p:cNvSpPr txBox="1"/>
          <p:nvPr/>
        </p:nvSpPr>
        <p:spPr>
          <a:xfrm>
            <a:off x="359236" y="1479195"/>
            <a:ext cx="269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layfair Display" pitchFamily="2" charset="77"/>
              </a:rPr>
              <a:t>Desire</a:t>
            </a:r>
            <a:endParaRPr lang="en-US" sz="3500" dirty="0">
              <a:latin typeface="Playfair Display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5B3F6-BC2B-E742-8E37-D32D8C2E38E3}"/>
              </a:ext>
            </a:extLst>
          </p:cNvPr>
          <p:cNvSpPr txBox="1"/>
          <p:nvPr/>
        </p:nvSpPr>
        <p:spPr>
          <a:xfrm>
            <a:off x="359236" y="586061"/>
            <a:ext cx="448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bas Kai" pitchFamily="82" charset="77"/>
              </a:rPr>
              <a:t>Riesling </a:t>
            </a:r>
            <a:r>
              <a:rPr lang="en-US" sz="5400" dirty="0" err="1">
                <a:latin typeface="Bebas Kai" pitchFamily="82" charset="77"/>
              </a:rPr>
              <a:t>Trocken</a:t>
            </a:r>
            <a:endParaRPr lang="en-US" sz="5400" dirty="0">
              <a:latin typeface="Bebas Kai" pitchFamily="8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1695F8-DD33-5C4C-B972-FF3DBA88D706}"/>
              </a:ext>
            </a:extLst>
          </p:cNvPr>
          <p:cNvSpPr txBox="1"/>
          <p:nvPr/>
        </p:nvSpPr>
        <p:spPr>
          <a:xfrm>
            <a:off x="359236" y="2499300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Tasting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C8288-D36F-F54F-BC54-6E8FEC46A91E}"/>
              </a:ext>
            </a:extLst>
          </p:cNvPr>
          <p:cNvSpPr txBox="1"/>
          <p:nvPr/>
        </p:nvSpPr>
        <p:spPr>
          <a:xfrm>
            <a:off x="359236" y="2916782"/>
            <a:ext cx="4480561" cy="646331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German Riesling is the finest and best known of Germany's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varieties. This dry Riesling is a crisp and refreshing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wine, a delicacy for wine connoisseurs.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423EA1-087F-1748-B553-D4E56F43C868}"/>
              </a:ext>
            </a:extLst>
          </p:cNvPr>
          <p:cNvSpPr txBox="1"/>
          <p:nvPr/>
        </p:nvSpPr>
        <p:spPr>
          <a:xfrm>
            <a:off x="359237" y="3781046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Pairing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F982DA-3343-0E49-AF15-6A8796CAC353}"/>
              </a:ext>
            </a:extLst>
          </p:cNvPr>
          <p:cNvCxnSpPr>
            <a:cxnSpLocks/>
          </p:cNvCxnSpPr>
          <p:nvPr/>
        </p:nvCxnSpPr>
        <p:spPr>
          <a:xfrm>
            <a:off x="2458389" y="4818008"/>
            <a:ext cx="0" cy="3373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AAE50D-71F8-5840-96BF-C4FE9A38EC92}"/>
              </a:ext>
            </a:extLst>
          </p:cNvPr>
          <p:cNvSpPr txBox="1"/>
          <p:nvPr/>
        </p:nvSpPr>
        <p:spPr>
          <a:xfrm>
            <a:off x="-348272" y="4818008"/>
            <a:ext cx="2647710" cy="316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Wine Growing Area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Category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Temp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92CC0-1A8F-8046-9F35-2CDA0AF3DE17}"/>
              </a:ext>
            </a:extLst>
          </p:cNvPr>
          <p:cNvSpPr txBox="1"/>
          <p:nvPr/>
        </p:nvSpPr>
        <p:spPr>
          <a:xfrm>
            <a:off x="2617342" y="4818008"/>
            <a:ext cx="2379887" cy="323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Nahe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Riesling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Qualitätswein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8-10ºC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13%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g/l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g/l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20A6D-A814-5C46-939B-7D606E6057F5}"/>
              </a:ext>
            </a:extLst>
          </p:cNvPr>
          <p:cNvSpPr txBox="1"/>
          <p:nvPr/>
        </p:nvSpPr>
        <p:spPr>
          <a:xfrm>
            <a:off x="377061" y="4198528"/>
            <a:ext cx="4480561" cy="276999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chilled with light meat and seafood.</a:t>
            </a:r>
          </a:p>
        </p:txBody>
      </p:sp>
      <p:pic>
        <p:nvPicPr>
          <p:cNvPr id="18" name="Picture 17" descr="A picture containing alcohol, beverage&#10;&#10;Description automatically generated">
            <a:extLst>
              <a:ext uri="{FF2B5EF4-FFF2-40B4-BE49-F238E27FC236}">
                <a16:creationId xmlns:a16="http://schemas.microsoft.com/office/drawing/2014/main" id="{80C7AE97-7D99-1C48-9F80-2E478C241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765" y="1051892"/>
            <a:ext cx="2007998" cy="77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9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00EADC2-0CE5-6344-BA95-A9F2F70F7909}"/>
              </a:ext>
            </a:extLst>
          </p:cNvPr>
          <p:cNvSpPr txBox="1"/>
          <p:nvPr/>
        </p:nvSpPr>
        <p:spPr>
          <a:xfrm>
            <a:off x="359236" y="1479195"/>
            <a:ext cx="269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layfair Display" pitchFamily="2" charset="77"/>
              </a:rPr>
              <a:t>Desire</a:t>
            </a:r>
            <a:endParaRPr lang="en-US" sz="3500" dirty="0">
              <a:latin typeface="Playfair Display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8B0D1-E11D-1A4A-8C6C-CD7B2A89A442}"/>
              </a:ext>
            </a:extLst>
          </p:cNvPr>
          <p:cNvSpPr txBox="1"/>
          <p:nvPr/>
        </p:nvSpPr>
        <p:spPr>
          <a:xfrm>
            <a:off x="359236" y="586061"/>
            <a:ext cx="448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bas Kai" pitchFamily="82" charset="77"/>
              </a:rPr>
              <a:t>Gewürztraminer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FFFE17-C712-BA4A-B5E6-C31C6857DFFC}"/>
              </a:ext>
            </a:extLst>
          </p:cNvPr>
          <p:cNvSpPr txBox="1"/>
          <p:nvPr/>
        </p:nvSpPr>
        <p:spPr>
          <a:xfrm>
            <a:off x="359236" y="2499300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Tasting Notes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63FBD1-0150-8148-BDAD-2D4D32BA0758}"/>
              </a:ext>
            </a:extLst>
          </p:cNvPr>
          <p:cNvSpPr txBox="1"/>
          <p:nvPr/>
        </p:nvSpPr>
        <p:spPr>
          <a:xfrm>
            <a:off x="359236" y="2860337"/>
            <a:ext cx="4480561" cy="646331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noble Gewürztraminer aroma is reflected in this wine.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Seductive flavors reminiscent of the gentle scent of roses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ripe peaches fill the senses. A favorite among gourmets.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91541E-DE3B-4947-B5AD-FC7F97AA5D67}"/>
              </a:ext>
            </a:extLst>
          </p:cNvPr>
          <p:cNvSpPr txBox="1"/>
          <p:nvPr/>
        </p:nvSpPr>
        <p:spPr>
          <a:xfrm>
            <a:off x="359236" y="3713955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Pairing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9BAE706-9735-144F-BD86-92AF81C18725}"/>
              </a:ext>
            </a:extLst>
          </p:cNvPr>
          <p:cNvCxnSpPr>
            <a:cxnSpLocks/>
          </p:cNvCxnSpPr>
          <p:nvPr/>
        </p:nvCxnSpPr>
        <p:spPr>
          <a:xfrm>
            <a:off x="2458389" y="4818008"/>
            <a:ext cx="0" cy="3373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914C64-4A4D-7A47-A11E-298F1BE47762}"/>
              </a:ext>
            </a:extLst>
          </p:cNvPr>
          <p:cNvSpPr txBox="1"/>
          <p:nvPr/>
        </p:nvSpPr>
        <p:spPr>
          <a:xfrm>
            <a:off x="-348272" y="4818008"/>
            <a:ext cx="2647710" cy="316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Wine Growing Area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Category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Temp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1BA812-CB2C-6A40-BDA0-9BCDA363DE5C}"/>
              </a:ext>
            </a:extLst>
          </p:cNvPr>
          <p:cNvSpPr txBox="1"/>
          <p:nvPr/>
        </p:nvSpPr>
        <p:spPr>
          <a:xfrm>
            <a:off x="2617342" y="4818008"/>
            <a:ext cx="2379887" cy="316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Nahe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Riesling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Gewürztraminer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8-10ºC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9.5%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51.7 g/l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 g/l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DD2E95-39F1-2445-BA7A-4A1DC64D0D86}"/>
              </a:ext>
            </a:extLst>
          </p:cNvPr>
          <p:cNvSpPr txBox="1"/>
          <p:nvPr/>
        </p:nvSpPr>
        <p:spPr>
          <a:xfrm>
            <a:off x="377061" y="4065704"/>
            <a:ext cx="4480561" cy="646331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chilled with game pâté, poultry with aromatic sauces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ragouts. This sweet wine also compliments fresh fruit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tarts, cakes and cookies.</a:t>
            </a:r>
          </a:p>
        </p:txBody>
      </p:sp>
      <p:pic>
        <p:nvPicPr>
          <p:cNvPr id="26" name="Picture 25" descr="A bottle of alcohol&#10;&#10;Description automatically generated with low confidence">
            <a:extLst>
              <a:ext uri="{FF2B5EF4-FFF2-40B4-BE49-F238E27FC236}">
                <a16:creationId xmlns:a16="http://schemas.microsoft.com/office/drawing/2014/main" id="{53C8E116-70CB-574B-8BE5-B4EBD552D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299" y="1088652"/>
            <a:ext cx="3574260" cy="79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09248D-678F-A547-B624-5FF6865F73BC}"/>
              </a:ext>
            </a:extLst>
          </p:cNvPr>
          <p:cNvSpPr txBox="1"/>
          <p:nvPr/>
        </p:nvSpPr>
        <p:spPr>
          <a:xfrm>
            <a:off x="359236" y="1479195"/>
            <a:ext cx="269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Playfair Display" pitchFamily="2" charset="77"/>
              </a:rPr>
              <a:t>Desire</a:t>
            </a:r>
            <a:endParaRPr lang="en-US" sz="3500" dirty="0">
              <a:latin typeface="Playfair Display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448DF-7EAB-A94C-B009-E7B0E4F69783}"/>
              </a:ext>
            </a:extLst>
          </p:cNvPr>
          <p:cNvSpPr txBox="1"/>
          <p:nvPr/>
        </p:nvSpPr>
        <p:spPr>
          <a:xfrm>
            <a:off x="359236" y="586061"/>
            <a:ext cx="4480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ebas Kai" pitchFamily="82" charset="77"/>
              </a:rPr>
              <a:t>Regent Sweet 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F53C6-EE34-CD45-84DA-1E7DE422ED97}"/>
              </a:ext>
            </a:extLst>
          </p:cNvPr>
          <p:cNvSpPr txBox="1"/>
          <p:nvPr/>
        </p:nvSpPr>
        <p:spPr>
          <a:xfrm>
            <a:off x="359236" y="2499300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Tasting Notes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93879-68EC-C94D-9D10-A23CB27B9A6B}"/>
              </a:ext>
            </a:extLst>
          </p:cNvPr>
          <p:cNvSpPr txBox="1"/>
          <p:nvPr/>
        </p:nvSpPr>
        <p:spPr>
          <a:xfrm>
            <a:off x="359236" y="2916782"/>
            <a:ext cx="4480561" cy="646331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sweet dream from the grape Regent is a fiery, dark red,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Wine. Flavors reminiscent of cherries and black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currants fill the senses.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DF6327-7098-0844-917C-E9E2839FE71D}"/>
              </a:ext>
            </a:extLst>
          </p:cNvPr>
          <p:cNvSpPr txBox="1"/>
          <p:nvPr/>
        </p:nvSpPr>
        <p:spPr>
          <a:xfrm>
            <a:off x="359237" y="3781046"/>
            <a:ext cx="71780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Food Pairing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84FDBFD-BBAA-D94A-B538-FBE57F175E95}"/>
              </a:ext>
            </a:extLst>
          </p:cNvPr>
          <p:cNvCxnSpPr>
            <a:cxnSpLocks/>
          </p:cNvCxnSpPr>
          <p:nvPr/>
        </p:nvCxnSpPr>
        <p:spPr>
          <a:xfrm>
            <a:off x="2458389" y="4818008"/>
            <a:ext cx="0" cy="33734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E557EE6-CB4D-7C4A-AA0D-B469FBB43B61}"/>
              </a:ext>
            </a:extLst>
          </p:cNvPr>
          <p:cNvSpPr txBox="1"/>
          <p:nvPr/>
        </p:nvSpPr>
        <p:spPr>
          <a:xfrm>
            <a:off x="-348272" y="4818008"/>
            <a:ext cx="2647710" cy="3167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 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Wine Growing Area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Category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Taste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Serving Temp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</a:t>
            </a:r>
          </a:p>
          <a:p>
            <a:pPr algn="r">
              <a:lnSpc>
                <a:spcPct val="150000"/>
              </a:lnSpc>
            </a:pPr>
            <a:r>
              <a:rPr lang="en-US" sz="1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FB09A2-8615-B043-9253-F4A64D4C009C}"/>
              </a:ext>
            </a:extLst>
          </p:cNvPr>
          <p:cNvSpPr txBox="1"/>
          <p:nvPr/>
        </p:nvSpPr>
        <p:spPr>
          <a:xfrm>
            <a:off x="2617342" y="4818008"/>
            <a:ext cx="2379887" cy="323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Deutschland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Nahe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Regent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Qualitätswein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Sweet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14-16ºC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58.7 g/l</a:t>
            </a:r>
          </a:p>
          <a:p>
            <a:pPr>
              <a:lnSpc>
                <a:spcPct val="150000"/>
              </a:lnSpc>
            </a:pPr>
            <a:r>
              <a:rPr lang="en-US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 g/l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64624-B826-7744-8E6F-D281704B0540}"/>
              </a:ext>
            </a:extLst>
          </p:cNvPr>
          <p:cNvSpPr txBox="1"/>
          <p:nvPr/>
        </p:nvSpPr>
        <p:spPr>
          <a:xfrm>
            <a:off x="377061" y="4198528"/>
            <a:ext cx="4480561" cy="461665"/>
          </a:xfrm>
          <a:prstGeom prst="rect">
            <a:avLst/>
          </a:prstGeom>
          <a:noFill/>
        </p:spPr>
        <p:txBody>
          <a:bodyPr wrap="square" numCol="1" spcCol="365760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recommend this wine especially with sweet dishes, desserts,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cookies or simply solo.</a:t>
            </a:r>
          </a:p>
        </p:txBody>
      </p:sp>
      <p:pic>
        <p:nvPicPr>
          <p:cNvPr id="16" name="Picture 15" descr="A bottle of alcohol&#10;&#10;Description automatically generated with low confidence">
            <a:extLst>
              <a:ext uri="{FF2B5EF4-FFF2-40B4-BE49-F238E27FC236}">
                <a16:creationId xmlns:a16="http://schemas.microsoft.com/office/drawing/2014/main" id="{D15F51C7-84CC-0D49-A274-09E35FD9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563" y="1164877"/>
            <a:ext cx="1740629" cy="73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30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249</Words>
  <Application>Microsoft Macintosh PowerPoint</Application>
  <PresentationFormat>On-screen Show (4:3)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Bebas Kai</vt:lpstr>
      <vt:lpstr>Calibri</vt:lpstr>
      <vt:lpstr>Calibri Light</vt:lpstr>
      <vt:lpstr>Playfair Display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Scofield</dc:creator>
  <cp:lastModifiedBy>Kate Scofield</cp:lastModifiedBy>
  <cp:revision>6</cp:revision>
  <dcterms:created xsi:type="dcterms:W3CDTF">2021-02-12T19:06:21Z</dcterms:created>
  <dcterms:modified xsi:type="dcterms:W3CDTF">2021-02-12T20:30:49Z</dcterms:modified>
</cp:coreProperties>
</file>