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6" r:id="rId2"/>
    <p:sldId id="257" r:id="rId3"/>
    <p:sldId id="294" r:id="rId4"/>
    <p:sldId id="256" r:id="rId5"/>
    <p:sldId id="262" r:id="rId6"/>
    <p:sldId id="263" r:id="rId7"/>
    <p:sldId id="293" r:id="rId8"/>
    <p:sldId id="269" r:id="rId9"/>
    <p:sldId id="270" r:id="rId10"/>
    <p:sldId id="295" r:id="rId11"/>
    <p:sldId id="276" r:id="rId12"/>
    <p:sldId id="274" r:id="rId13"/>
    <p:sldId id="278" r:id="rId14"/>
    <p:sldId id="271" r:id="rId15"/>
    <p:sldId id="285" r:id="rId16"/>
  </p:sldIdLst>
  <p:sldSz cx="6858000" cy="9144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79" autoAdjust="0"/>
  </p:normalViewPr>
  <p:slideViewPr>
    <p:cSldViewPr>
      <p:cViewPr>
        <p:scale>
          <a:sx n="90" d="100"/>
          <a:sy n="90" d="100"/>
        </p:scale>
        <p:origin x="-768" y="9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040" cy="467534"/>
          </a:xfrm>
          <a:prstGeom prst="rect">
            <a:avLst/>
          </a:prstGeom>
        </p:spPr>
        <p:txBody>
          <a:bodyPr vert="horz" lIns="88861" tIns="44431" rIns="88861" bIns="44431" rtlCol="0"/>
          <a:lstStyle>
            <a:lvl1pPr algn="l">
              <a:defRPr sz="1200"/>
            </a:lvl1pPr>
          </a:lstStyle>
          <a:p>
            <a:endParaRPr lang="en-US" dirty="0"/>
          </a:p>
        </p:txBody>
      </p:sp>
      <p:sp>
        <p:nvSpPr>
          <p:cNvPr id="3" name="Date Placeholder 2"/>
          <p:cNvSpPr>
            <a:spLocks noGrp="1"/>
          </p:cNvSpPr>
          <p:nvPr>
            <p:ph type="dt" idx="1"/>
          </p:nvPr>
        </p:nvSpPr>
        <p:spPr>
          <a:xfrm>
            <a:off x="4008500" y="1"/>
            <a:ext cx="3067040" cy="467534"/>
          </a:xfrm>
          <a:prstGeom prst="rect">
            <a:avLst/>
          </a:prstGeom>
        </p:spPr>
        <p:txBody>
          <a:bodyPr vert="horz" lIns="88861" tIns="44431" rIns="88861" bIns="44431" rtlCol="0"/>
          <a:lstStyle>
            <a:lvl1pPr algn="r">
              <a:defRPr sz="1200"/>
            </a:lvl1pPr>
          </a:lstStyle>
          <a:p>
            <a:fld id="{63044315-3B2D-4B7C-8610-229CCEA5107F}" type="datetimeFigureOut">
              <a:rPr lang="en-US" smtClean="0"/>
              <a:pPr/>
              <a:t>3/13/2020</a:t>
            </a:fld>
            <a:endParaRPr lang="en-US" dirty="0"/>
          </a:p>
        </p:txBody>
      </p:sp>
      <p:sp>
        <p:nvSpPr>
          <p:cNvPr id="4" name="Slide Image Placeholder 3"/>
          <p:cNvSpPr>
            <a:spLocks noGrp="1" noRot="1" noChangeAspect="1"/>
          </p:cNvSpPr>
          <p:nvPr>
            <p:ph type="sldImg" idx="2"/>
          </p:nvPr>
        </p:nvSpPr>
        <p:spPr>
          <a:xfrm>
            <a:off x="2222500" y="703263"/>
            <a:ext cx="2632075" cy="3509962"/>
          </a:xfrm>
          <a:prstGeom prst="rect">
            <a:avLst/>
          </a:prstGeom>
          <a:noFill/>
          <a:ln w="12700">
            <a:solidFill>
              <a:prstClr val="black"/>
            </a:solidFill>
          </a:ln>
        </p:spPr>
        <p:txBody>
          <a:bodyPr vert="horz" lIns="88861" tIns="44431" rIns="88861" bIns="44431" rtlCol="0" anchor="ctr"/>
          <a:lstStyle/>
          <a:p>
            <a:endParaRPr lang="en-US" dirty="0"/>
          </a:p>
        </p:txBody>
      </p:sp>
      <p:sp>
        <p:nvSpPr>
          <p:cNvPr id="5" name="Notes Placeholder 4"/>
          <p:cNvSpPr>
            <a:spLocks noGrp="1"/>
          </p:cNvSpPr>
          <p:nvPr>
            <p:ph type="body" sz="quarter" idx="3"/>
          </p:nvPr>
        </p:nvSpPr>
        <p:spPr>
          <a:xfrm>
            <a:off x="708015" y="4447771"/>
            <a:ext cx="5661046" cy="4212454"/>
          </a:xfrm>
          <a:prstGeom prst="rect">
            <a:avLst/>
          </a:prstGeom>
        </p:spPr>
        <p:txBody>
          <a:bodyPr vert="horz" lIns="88861" tIns="44431" rIns="88861" bIns="444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994"/>
            <a:ext cx="3067040" cy="467534"/>
          </a:xfrm>
          <a:prstGeom prst="rect">
            <a:avLst/>
          </a:prstGeom>
        </p:spPr>
        <p:txBody>
          <a:bodyPr vert="horz" lIns="88861" tIns="44431" rIns="88861" bIns="444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500" y="8893994"/>
            <a:ext cx="3067040" cy="467534"/>
          </a:xfrm>
          <a:prstGeom prst="rect">
            <a:avLst/>
          </a:prstGeom>
        </p:spPr>
        <p:txBody>
          <a:bodyPr vert="horz" lIns="88861" tIns="44431" rIns="88861" bIns="44431" rtlCol="0" anchor="b"/>
          <a:lstStyle>
            <a:lvl1pPr algn="r">
              <a:defRPr sz="1200"/>
            </a:lvl1pPr>
          </a:lstStyle>
          <a:p>
            <a:fld id="{8DD1CF03-D47D-4283-A344-AFDCA73B521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72F30-09BA-4EB3-91E9-15AD73B774D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B872F30-09BA-4EB3-91E9-15AD73B774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jonmiltenberger@aol.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872F30-09BA-4EB3-91E9-15AD73B774D5}" type="slidenum">
              <a:rPr lang="en-US" smtClean="0"/>
              <a:pPr/>
              <a:t>1</a:t>
            </a:fld>
            <a:endParaRPr lang="en-US" dirty="0"/>
          </a:p>
        </p:txBody>
      </p:sp>
      <p:sp>
        <p:nvSpPr>
          <p:cNvPr id="4" name="Rectangle 3"/>
          <p:cNvSpPr/>
          <p:nvPr/>
        </p:nvSpPr>
        <p:spPr>
          <a:xfrm>
            <a:off x="533400" y="533400"/>
            <a:ext cx="5791200" cy="1938992"/>
          </a:xfrm>
          <a:prstGeom prst="rect">
            <a:avLst/>
          </a:prstGeom>
          <a:noFill/>
        </p:spPr>
        <p:txBody>
          <a:bodyPr wrap="square" lIns="91440" tIns="45720" rIns="91440" bIns="45720">
            <a:spAutoFit/>
          </a:bodyPr>
          <a:lstStyle/>
          <a:p>
            <a:pPr algn="ctr"/>
            <a:r>
              <a:rPr kumimoji="0" lang="en-US" sz="4000" b="1" i="0" u="none" strike="noStrike" cap="none" spc="0" normalizeH="0" baseline="0" dirty="0" smtClean="0">
                <a:ln w="10541" cmpd="sng">
                  <a:solidFill>
                    <a:schemeClr val="accent1">
                      <a:shade val="88000"/>
                      <a:satMod val="110000"/>
                    </a:schemeClr>
                  </a:solidFill>
                  <a:prstDash val="solid"/>
                </a:ln>
                <a:solidFill>
                  <a:schemeClr val="tx2">
                    <a:lumMod val="75000"/>
                  </a:schemeClr>
                </a:solidFill>
                <a:effectLst/>
                <a:latin typeface="Freestyle Script" pitchFamily="66" charset="0"/>
                <a:ea typeface="Times New Roman" pitchFamily="18" charset="0"/>
                <a:cs typeface="Arial" pitchFamily="34" charset="0"/>
              </a:rPr>
              <a:t>2020 OHIO POW WOW</a:t>
            </a:r>
          </a:p>
          <a:p>
            <a:pPr algn="ctr"/>
            <a:r>
              <a:rPr lang="en-US" sz="4000" b="1" dirty="0" smtClean="0">
                <a:ln w="10541" cmpd="sng">
                  <a:solidFill>
                    <a:schemeClr val="accent1">
                      <a:shade val="88000"/>
                      <a:satMod val="110000"/>
                    </a:schemeClr>
                  </a:solidFill>
                  <a:prstDash val="solid"/>
                </a:ln>
                <a:solidFill>
                  <a:schemeClr val="tx2">
                    <a:lumMod val="75000"/>
                  </a:schemeClr>
                </a:solidFill>
                <a:latin typeface="Freestyle Script" pitchFamily="66" charset="0"/>
                <a:cs typeface="Arial" pitchFamily="34" charset="0"/>
              </a:rPr>
              <a:t>JUNE  12 - 14, 2020</a:t>
            </a:r>
          </a:p>
          <a:p>
            <a:pPr algn="ctr"/>
            <a:r>
              <a:rPr lang="en-US" sz="4000" b="1" dirty="0" smtClean="0">
                <a:solidFill>
                  <a:schemeClr val="tx2">
                    <a:lumMod val="75000"/>
                  </a:schemeClr>
                </a:solidFill>
                <a:latin typeface="Freestyle Script" pitchFamily="66" charset="0"/>
              </a:rPr>
              <a:t>THEME: WESTERN ROUNDUP</a:t>
            </a:r>
            <a:endParaRPr lang="en-US" sz="4000" b="1" cap="none" spc="0" dirty="0">
              <a:ln w="10541" cmpd="sng">
                <a:solidFill>
                  <a:schemeClr val="accent1">
                    <a:shade val="88000"/>
                    <a:satMod val="110000"/>
                  </a:schemeClr>
                </a:solidFill>
                <a:prstDash val="solid"/>
              </a:ln>
              <a:solidFill>
                <a:schemeClr val="tx2">
                  <a:lumMod val="75000"/>
                </a:schemeClr>
              </a:solidFill>
              <a:effectLst/>
              <a:latin typeface="Freestyle Script" pitchFamily="66" charset="0"/>
            </a:endParaRPr>
          </a:p>
        </p:txBody>
      </p:sp>
      <p:sp>
        <p:nvSpPr>
          <p:cNvPr id="11269" name="Rectangle 5"/>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3"/>
          <p:cNvPicPr>
            <a:picLocks noChangeAspect="1" noChangeArrowheads="1"/>
          </p:cNvPicPr>
          <p:nvPr/>
        </p:nvPicPr>
        <p:blipFill>
          <a:blip r:embed="rId2" cstate="print"/>
          <a:srcRect/>
          <a:stretch>
            <a:fillRect/>
          </a:stretch>
        </p:blipFill>
        <p:spPr bwMode="auto">
          <a:xfrm>
            <a:off x="5410200" y="290945"/>
            <a:ext cx="1155700" cy="1080655"/>
          </a:xfrm>
          <a:prstGeom prst="rect">
            <a:avLst/>
          </a:prstGeom>
          <a:noFill/>
        </p:spPr>
      </p:pic>
      <p:sp>
        <p:nvSpPr>
          <p:cNvPr id="14" name="Rectangle 13"/>
          <p:cNvSpPr/>
          <p:nvPr/>
        </p:nvSpPr>
        <p:spPr>
          <a:xfrm rot="406192">
            <a:off x="-419706" y="2797996"/>
            <a:ext cx="7457491" cy="1077218"/>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solidFill>
                  <a:sysClr val="windowText" lastClr="000000"/>
                </a:solidFill>
                <a:effectLst>
                  <a:outerShdw blurRad="50800" algn="tl" rotWithShape="0">
                    <a:srgbClr val="000000"/>
                  </a:outerShdw>
                </a:effectLst>
              </a:rPr>
              <a:t>THE CATTLE ROUNDUP</a:t>
            </a:r>
          </a:p>
          <a:p>
            <a:pPr algn="ctr"/>
            <a:r>
              <a:rPr lang="en-US" sz="3200" b="1" dirty="0" smtClean="0">
                <a:ln w="17780" cmpd="sng">
                  <a:solidFill>
                    <a:srgbClr val="FFFFFF"/>
                  </a:solidFill>
                  <a:prstDash val="solid"/>
                  <a:miter lim="800000"/>
                </a:ln>
                <a:solidFill>
                  <a:sysClr val="windowText" lastClr="000000"/>
                </a:solidFill>
                <a:effectLst>
                  <a:outerShdw blurRad="50800" algn="tl" rotWithShape="0">
                    <a:srgbClr val="000000"/>
                  </a:outerShdw>
                </a:effectLst>
              </a:rPr>
              <a:t>Young Riders</a:t>
            </a:r>
            <a:endParaRPr lang="en-US" sz="3200" b="1" cap="none" spc="0" dirty="0">
              <a:ln w="17780" cmpd="sng">
                <a:solidFill>
                  <a:srgbClr val="FFFFFF"/>
                </a:solidFill>
                <a:prstDash val="solid"/>
                <a:miter lim="800000"/>
              </a:ln>
              <a:solidFill>
                <a:sysClr val="windowText" lastClr="000000"/>
              </a:solidFill>
              <a:effectLst>
                <a:outerShdw blurRad="50800" algn="tl" rotWithShape="0">
                  <a:srgbClr val="000000"/>
                </a:outerShdw>
              </a:effectLst>
            </a:endParaRPr>
          </a:p>
        </p:txBody>
      </p:sp>
      <p:pic>
        <p:nvPicPr>
          <p:cNvPr id="21" name="Picture 6"/>
          <p:cNvPicPr>
            <a:picLocks noChangeAspect="1" noChangeArrowheads="1"/>
          </p:cNvPicPr>
          <p:nvPr/>
        </p:nvPicPr>
        <p:blipFill>
          <a:blip r:embed="rId3" cstate="print"/>
          <a:srcRect/>
          <a:stretch>
            <a:fillRect/>
          </a:stretch>
        </p:blipFill>
        <p:spPr bwMode="auto">
          <a:xfrm>
            <a:off x="3505200" y="4343400"/>
            <a:ext cx="2647950" cy="1990725"/>
          </a:xfrm>
          <a:prstGeom prst="rect">
            <a:avLst/>
          </a:prstGeom>
          <a:noFill/>
          <a:ln w="9525">
            <a:noFill/>
            <a:miter lim="800000"/>
            <a:headEnd/>
            <a:tailEnd/>
          </a:ln>
        </p:spPr>
      </p:pic>
      <p:pic>
        <p:nvPicPr>
          <p:cNvPr id="24" name="Picture 4"/>
          <p:cNvPicPr>
            <a:picLocks noChangeAspect="1" noChangeArrowheads="1"/>
          </p:cNvPicPr>
          <p:nvPr/>
        </p:nvPicPr>
        <p:blipFill>
          <a:blip r:embed="rId4" cstate="print"/>
          <a:srcRect/>
          <a:stretch>
            <a:fillRect/>
          </a:stretch>
        </p:blipFill>
        <p:spPr bwMode="auto">
          <a:xfrm>
            <a:off x="1143000" y="6785918"/>
            <a:ext cx="1581150" cy="2136689"/>
          </a:xfrm>
          <a:prstGeom prst="rect">
            <a:avLst/>
          </a:prstGeom>
          <a:noFill/>
          <a:ln w="9525">
            <a:noFill/>
            <a:miter lim="800000"/>
            <a:headEnd/>
            <a:tailEnd/>
          </a:ln>
        </p:spPr>
      </p:pic>
      <p:sp>
        <p:nvSpPr>
          <p:cNvPr id="26" name="Rectangle 25"/>
          <p:cNvSpPr/>
          <p:nvPr/>
        </p:nvSpPr>
        <p:spPr>
          <a:xfrm>
            <a:off x="228600" y="3962400"/>
            <a:ext cx="3049168" cy="707886"/>
          </a:xfrm>
          <a:prstGeom prst="rect">
            <a:avLst/>
          </a:prstGeom>
        </p:spPr>
        <p:txBody>
          <a:bodyPr wrap="square">
            <a:spAutoFit/>
          </a:bodyPr>
          <a:lstStyle/>
          <a:p>
            <a:pPr algn="ctr"/>
            <a:r>
              <a:rPr lang="en-US" sz="2000" b="1" dirty="0" err="1" smtClean="0">
                <a:solidFill>
                  <a:srgbClr val="000000"/>
                </a:solidFill>
                <a:latin typeface="Arial Narrow" panose="020B0606020202030204" pitchFamily="34" charset="0"/>
              </a:rPr>
              <a:t>Pow</a:t>
            </a:r>
            <a:r>
              <a:rPr lang="en-US" sz="2000" b="1" dirty="0" smtClean="0">
                <a:solidFill>
                  <a:srgbClr val="000000"/>
                </a:solidFill>
                <a:latin typeface="Arial Narrow" panose="020B0606020202030204" pitchFamily="34" charset="0"/>
              </a:rPr>
              <a:t> Wow Speaker    </a:t>
            </a:r>
          </a:p>
          <a:p>
            <a:pPr algn="ctr"/>
            <a:r>
              <a:rPr lang="en-US" sz="2000" b="1" dirty="0" smtClean="0">
                <a:solidFill>
                  <a:srgbClr val="000000"/>
                </a:solidFill>
                <a:latin typeface="Arial Narrow" panose="020B0606020202030204" pitchFamily="34" charset="0"/>
              </a:rPr>
              <a:t>Pastor </a:t>
            </a:r>
            <a:r>
              <a:rPr lang="en-US" sz="2000" b="1" dirty="0" smtClean="0">
                <a:latin typeface="Arial Narrow" pitchFamily="34" charset="0"/>
              </a:rPr>
              <a:t>Eric Diehl </a:t>
            </a:r>
            <a:endParaRPr lang="en-US" sz="2000" b="1" dirty="0">
              <a:latin typeface="Arial Narrow" pitchFamily="34" charset="0"/>
            </a:endParaRPr>
          </a:p>
        </p:txBody>
      </p:sp>
      <p:pic>
        <p:nvPicPr>
          <p:cNvPr id="27" name="Picture 2"/>
          <p:cNvPicPr>
            <a:picLocks noChangeAspect="1" noChangeArrowheads="1"/>
          </p:cNvPicPr>
          <p:nvPr/>
        </p:nvPicPr>
        <p:blipFill>
          <a:blip r:embed="rId5" cstate="print"/>
          <a:srcRect/>
          <a:stretch>
            <a:fillRect/>
          </a:stretch>
        </p:blipFill>
        <p:spPr bwMode="auto">
          <a:xfrm>
            <a:off x="914400" y="4724400"/>
            <a:ext cx="1371600" cy="1828800"/>
          </a:xfrm>
          <a:prstGeom prst="rect">
            <a:avLst/>
          </a:prstGeom>
          <a:noFill/>
          <a:ln w="9525">
            <a:noFill/>
            <a:miter lim="800000"/>
            <a:headEnd/>
            <a:tailEnd/>
          </a:ln>
        </p:spPr>
      </p:pic>
      <p:pic>
        <p:nvPicPr>
          <p:cNvPr id="28" name="Picture 27" descr="Mentoring Men 1"/>
          <p:cNvPicPr>
            <a:picLocks noChangeAspect="1" noChangeArrowheads="1"/>
          </p:cNvPicPr>
          <p:nvPr/>
        </p:nvPicPr>
        <p:blipFill>
          <a:blip r:embed="rId6" cstate="print"/>
          <a:srcRect/>
          <a:stretch>
            <a:fillRect/>
          </a:stretch>
        </p:blipFill>
        <p:spPr bwMode="auto">
          <a:xfrm>
            <a:off x="304800" y="228600"/>
            <a:ext cx="1214143" cy="1143000"/>
          </a:xfrm>
          <a:prstGeom prst="rect">
            <a:avLst/>
          </a:prstGeom>
          <a:noFill/>
          <a:ln w="9525">
            <a:noFill/>
            <a:miter lim="800000"/>
            <a:headEnd/>
            <a:tailEnd/>
          </a:ln>
        </p:spPr>
      </p:pic>
      <p:pic>
        <p:nvPicPr>
          <p:cNvPr id="13" name="Picture 2"/>
          <p:cNvPicPr>
            <a:picLocks noChangeAspect="1" noChangeArrowheads="1"/>
          </p:cNvPicPr>
          <p:nvPr/>
        </p:nvPicPr>
        <p:blipFill>
          <a:blip r:embed="rId7" cstate="print"/>
          <a:srcRect/>
          <a:stretch>
            <a:fillRect/>
          </a:stretch>
        </p:blipFill>
        <p:spPr bwMode="auto">
          <a:xfrm>
            <a:off x="3733800" y="6629400"/>
            <a:ext cx="2181225" cy="218612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872F30-09BA-4EB3-91E9-15AD73B774D5}" type="slidenum">
              <a:rPr lang="en-US" smtClean="0"/>
              <a:pPr/>
              <a:t>10</a:t>
            </a:fld>
            <a:endParaRPr lang="en-US" dirty="0"/>
          </a:p>
        </p:txBody>
      </p:sp>
      <p:sp>
        <p:nvSpPr>
          <p:cNvPr id="3" name="Rectangle 2"/>
          <p:cNvSpPr/>
          <p:nvPr/>
        </p:nvSpPr>
        <p:spPr>
          <a:xfrm>
            <a:off x="152400" y="228600"/>
            <a:ext cx="6477000" cy="8556188"/>
          </a:xfrm>
          <a:prstGeom prst="rect">
            <a:avLst/>
          </a:prstGeom>
        </p:spPr>
        <p:txBody>
          <a:bodyPr wrap="square">
            <a:spAutoFit/>
          </a:bodyPr>
          <a:lstStyle/>
          <a:p>
            <a:r>
              <a:rPr lang="en-US" sz="1100" dirty="0" smtClean="0"/>
              <a:t>Heartland Conference Retreat Center Activities &amp; Program Participation Agreement Date of Event: June 13, 2020       </a:t>
            </a:r>
            <a:r>
              <a:rPr lang="en-US" sz="1100" b="1" u="sng" dirty="0" smtClean="0">
                <a:solidFill>
                  <a:srgbClr val="FF0000"/>
                </a:solidFill>
              </a:rPr>
              <a:t>YOU MUST HAVE THIS FORM TO DO ZIP LINE</a:t>
            </a:r>
            <a:endParaRPr lang="en-US" sz="1100" dirty="0" smtClean="0"/>
          </a:p>
          <a:p>
            <a:endParaRPr lang="en-US" sz="1100" dirty="0" smtClean="0"/>
          </a:p>
          <a:p>
            <a:r>
              <a:rPr lang="en-US" sz="1100" dirty="0" smtClean="0"/>
              <a:t>Print Participant Name____________________________________________________</a:t>
            </a:r>
          </a:p>
          <a:p>
            <a:endParaRPr lang="en-US" sz="1100" u="sng" dirty="0" smtClean="0"/>
          </a:p>
          <a:p>
            <a:r>
              <a:rPr lang="en-US" sz="1100" u="sng" dirty="0" smtClean="0"/>
              <a:t>Name of Group</a:t>
            </a:r>
            <a:r>
              <a:rPr lang="en-US" sz="1100" dirty="0" smtClean="0"/>
              <a:t>: </a:t>
            </a:r>
            <a:r>
              <a:rPr lang="en-US" sz="1100" b="1" dirty="0" smtClean="0"/>
              <a:t>Royal Rangers:</a:t>
            </a:r>
            <a:r>
              <a:rPr lang="en-US" sz="1100" dirty="0" smtClean="0"/>
              <a:t>		 Zip Line</a:t>
            </a:r>
          </a:p>
          <a:p>
            <a:endParaRPr lang="en-US" sz="1100" u="sng" dirty="0" smtClean="0"/>
          </a:p>
          <a:p>
            <a:r>
              <a:rPr lang="en-US" sz="1100" u="sng" dirty="0" smtClean="0"/>
              <a:t>INSTRUCTIONS</a:t>
            </a:r>
            <a:r>
              <a:rPr lang="en-US" sz="1100" dirty="0" smtClean="0"/>
              <a:t>: Please read this entire form carefully. Each participant and/or their custodial parent/guardian must read, complete, sign and submit this agreement to Heartland so that Heartland receives all completed and signed forms at least one business day before the Event Date. Without an appropriately signed form delivered to Heartland in advance, the individual will not be permitted to participate in the Program. I have read, and do understand, the Participation Is Voluntary statement accompanying this form. I understand that my/my child's participation in all activities offered by Heartland Conference Retreat Center (Heartland) is based on the Participation Is Voluntary philosophy. These activities include, but are not limited to: High Ropes, Zip Line, Paintball, Team Challenge, Group Problem Solving, Archery, Night Hike, Nature Center, Large Group Game, Orienteering, Living History, Wagon Ride, Bird Blind, Climbing Wall and Wilderness Rush. I recognize that the Heartland Activities are designed to utilize experiential and engaging teaching techniques, and that my participation is purely voluntary. At all times I will choose my level of participation in any activity, and I agree to follow all guidelines and instructions as presented. I do understand that the staff of Heartland have received extensive training, and will work to protect the emotional and physical safety of myself/my child. I understand that participation in Heartland activity in which I/my child have enrolled, may entail certain risks. I elect to participate in spite of these risks. I do understand that safe participation in Heartland Activities requires reasonably good health, and I certify that I have/my child has no medical, emotional and/or physical conditions which could interfere with my/my child's safety in this activity/these activities. I grant to Heartland and all persons acting through them, the rights to use, reproduce, assign, and/or distribute photographs, films, videotapes, and sound recordings of myself/my child for use in materials they may create. I have read and do understand and accept the terms and conditions stated herein and acknowledge that this agreement shall be effective and binding upon my heirs, assigns, personal representatives and estate and for all members of my family, including minor children. Therefore, for myself/my child, I knowingly and voluntarily assume all risks involved in my/my child's participation, and do hereby release and promise to defend, indemnify, and hold harmless, Heartland and its members, trustees, officers, employees, volunteers, independent contractors, and agents from any and all liability, damages, costs and expenses arising out of or relating to bodily or psychological injury, or loss that may occur as a result of participation in Heartland Activities, whether such injury arises out of the negligence of Heartland, myself/my child, or otherwise. I hereby give my permission to Heartland, Licensed by the State of Ohio and Morrow County, to secure emergency medical and surgical treatment.  </a:t>
            </a:r>
          </a:p>
          <a:p>
            <a:r>
              <a:rPr lang="en-US" sz="1100" dirty="0" smtClean="0"/>
              <a:t>Signature of Participant (Required) ___________________________Date: __________ </a:t>
            </a:r>
          </a:p>
          <a:p>
            <a:r>
              <a:rPr lang="en-US" sz="1100" dirty="0" smtClean="0"/>
              <a:t>Signature of Custodial Parent/Guardian (Required if participant is a minor) ______________________________________________________________________ Address City State Zip: ___________________________________________________ </a:t>
            </a:r>
          </a:p>
          <a:p>
            <a:r>
              <a:rPr lang="en-US" sz="1100" dirty="0" smtClean="0"/>
              <a:t>Phone: _____________________________Age of Participant if a minor ________ </a:t>
            </a:r>
          </a:p>
          <a:p>
            <a:r>
              <a:rPr lang="en-US" sz="1100" dirty="0" smtClean="0"/>
              <a:t>2020 Ohio </a:t>
            </a:r>
            <a:r>
              <a:rPr lang="en-US" sz="1100" dirty="0" err="1" smtClean="0"/>
              <a:t>Pow</a:t>
            </a:r>
            <a:r>
              <a:rPr lang="en-US" sz="1100" dirty="0" smtClean="0"/>
              <a:t> Wow, June 13, 2020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Line 2"/>
          <p:cNvSpPr>
            <a:spLocks noChangeShapeType="1"/>
          </p:cNvSpPr>
          <p:nvPr/>
        </p:nvSpPr>
        <p:spPr bwMode="auto">
          <a:xfrm flipV="1">
            <a:off x="0" y="2743200"/>
            <a:ext cx="6858000" cy="0"/>
          </a:xfrm>
          <a:prstGeom prst="line">
            <a:avLst/>
          </a:prstGeom>
          <a:noFill/>
          <a:ln w="38100" cmpd="dbl">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364" name="Line 3"/>
          <p:cNvSpPr>
            <a:spLocks noChangeShapeType="1"/>
          </p:cNvSpPr>
          <p:nvPr/>
        </p:nvSpPr>
        <p:spPr bwMode="auto">
          <a:xfrm>
            <a:off x="0" y="4572000"/>
            <a:ext cx="6858000" cy="0"/>
          </a:xfrm>
          <a:prstGeom prst="line">
            <a:avLst/>
          </a:prstGeom>
          <a:noFill/>
          <a:ln w="38100" cmpd="dbl">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365" name="Rectangle 4"/>
          <p:cNvSpPr>
            <a:spLocks noChangeArrowheads="1"/>
          </p:cNvSpPr>
          <p:nvPr/>
        </p:nvSpPr>
        <p:spPr bwMode="auto">
          <a:xfrm>
            <a:off x="228600" y="354480"/>
            <a:ext cx="6477000" cy="2708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en-US" sz="1400" dirty="0">
                <a:solidFill>
                  <a:srgbClr val="000000"/>
                </a:solidFill>
                <a:latin typeface="Arial Black" pitchFamily="34" charset="0"/>
                <a:cs typeface="Times New Roman" pitchFamily="18" charset="0"/>
              </a:rPr>
              <a:t>OHIO </a:t>
            </a:r>
            <a:r>
              <a:rPr lang="en-US" sz="1400" dirty="0" smtClean="0">
                <a:solidFill>
                  <a:srgbClr val="000000"/>
                </a:solidFill>
                <a:latin typeface="Arial Black" pitchFamily="34" charset="0"/>
                <a:cs typeface="Times New Roman" pitchFamily="18" charset="0"/>
              </a:rPr>
              <a:t>NETWORK ROYAL </a:t>
            </a:r>
            <a:r>
              <a:rPr lang="en-US" sz="1400" dirty="0">
                <a:solidFill>
                  <a:srgbClr val="000000"/>
                </a:solidFill>
                <a:latin typeface="Arial Black" pitchFamily="34" charset="0"/>
                <a:cs typeface="Times New Roman" pitchFamily="18" charset="0"/>
              </a:rPr>
              <a:t>RANGERS</a:t>
            </a:r>
            <a:endParaRPr lang="en-US" sz="1400" dirty="0">
              <a:solidFill>
                <a:srgbClr val="000000"/>
              </a:solidFill>
              <a:latin typeface="Calibri" pitchFamily="34" charset="0"/>
            </a:endParaRPr>
          </a:p>
          <a:p>
            <a:pPr algn="ctr" eaLnBrk="0" hangingPunct="0"/>
            <a:r>
              <a:rPr lang="en-US" sz="1400" dirty="0">
                <a:solidFill>
                  <a:srgbClr val="000000"/>
                </a:solidFill>
                <a:latin typeface="Arial Black" pitchFamily="34" charset="0"/>
                <a:cs typeface="Times New Roman" pitchFamily="18" charset="0"/>
              </a:rPr>
              <a:t>INDIVIDUAL REGISTRATION FORM</a:t>
            </a:r>
            <a:endParaRPr lang="en-US" sz="1400" dirty="0">
              <a:solidFill>
                <a:srgbClr val="000000"/>
              </a:solidFill>
              <a:latin typeface="Calibri" pitchFamily="34" charset="0"/>
            </a:endParaRPr>
          </a:p>
          <a:p>
            <a:pPr eaLnBrk="0" hangingPunct="0"/>
            <a:endParaRPr lang="en-US" sz="1000" dirty="0">
              <a:solidFill>
                <a:srgbClr val="000000"/>
              </a:solidFill>
              <a:latin typeface="Calibri" pitchFamily="34" charset="0"/>
              <a:cs typeface="Times New Roman" pitchFamily="18" charset="0"/>
            </a:endParaRPr>
          </a:p>
          <a:p>
            <a:pPr eaLnBrk="0" hangingPunct="0"/>
            <a:r>
              <a:rPr lang="en-US" sz="1000" dirty="0">
                <a:solidFill>
                  <a:srgbClr val="000000"/>
                </a:solidFill>
                <a:latin typeface="Calibri" pitchFamily="34" charset="0"/>
                <a:cs typeface="Times New Roman" pitchFamily="18" charset="0"/>
              </a:rPr>
              <a:t>      -----------------------------------                                        ---------------------------------------------</a:t>
            </a:r>
          </a:p>
          <a:p>
            <a:pPr eaLnBrk="0" hangingPunct="0"/>
            <a:r>
              <a:rPr lang="en-US" sz="1000" dirty="0">
                <a:solidFill>
                  <a:srgbClr val="000000"/>
                </a:solidFill>
                <a:latin typeface="Calibri" pitchFamily="34" charset="0"/>
                <a:cs typeface="Times New Roman" pitchFamily="18" charset="0"/>
              </a:rPr>
              <a:t>                     (DATE)                                                           (NAME OF EVENT)</a:t>
            </a:r>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(This entire form MUST be filled out, turned in to your senior commander, and then brought with you to the District Royal Ranger event!)</a:t>
            </a:r>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PLEASE PRINT</a:t>
            </a:r>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NAME _________________________________________ AGE ______ OUTPOST NO._______</a:t>
            </a:r>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ADDRESS ______________________________________ PHONE (_____) __________________</a:t>
            </a:r>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CITY__________________________________________ STATE _________ ZIP ___________</a:t>
            </a:r>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CHURCH________________________CITY________________PASTOR__________________</a:t>
            </a:r>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NAME OF COMMANDER RESPONSIBLE_________________________________________</a:t>
            </a:r>
            <a:endParaRPr lang="en-US" sz="800" dirty="0">
              <a:solidFill>
                <a:srgbClr val="000000"/>
              </a:solidFill>
              <a:latin typeface="Calibri" pitchFamily="34" charset="0"/>
            </a:endParaRPr>
          </a:p>
          <a:p>
            <a:pPr eaLnBrk="0" hangingPunct="0"/>
            <a:endParaRPr lang="en-US" dirty="0">
              <a:solidFill>
                <a:srgbClr val="000000"/>
              </a:solidFill>
              <a:latin typeface="Calibri" pitchFamily="34" charset="0"/>
            </a:endParaRPr>
          </a:p>
        </p:txBody>
      </p:sp>
      <p:sp>
        <p:nvSpPr>
          <p:cNvPr id="15366" name="Rectangle 5"/>
          <p:cNvSpPr>
            <a:spLocks noChangeArrowheads="1"/>
          </p:cNvSpPr>
          <p:nvPr/>
        </p:nvSpPr>
        <p:spPr bwMode="auto">
          <a:xfrm>
            <a:off x="228600" y="2860101"/>
            <a:ext cx="64770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sz="1000" dirty="0">
                <a:solidFill>
                  <a:srgbClr val="000000"/>
                </a:solidFill>
                <a:latin typeface="Calibri" pitchFamily="34" charset="0"/>
                <a:cs typeface="Times New Roman" pitchFamily="18" charset="0"/>
              </a:rPr>
              <a:t>                                                                                                                                                                                                    </a:t>
            </a:r>
            <a:endParaRPr lang="en-US" sz="800" dirty="0">
              <a:solidFill>
                <a:srgbClr val="000000"/>
              </a:solidFill>
              <a:latin typeface="Calibri" pitchFamily="34" charset="0"/>
            </a:endParaRPr>
          </a:p>
          <a:p>
            <a:pPr eaLnBrk="0" hangingPunct="0"/>
            <a:r>
              <a:rPr lang="en-US" sz="1100" dirty="0">
                <a:solidFill>
                  <a:srgbClr val="000000"/>
                </a:solidFill>
                <a:latin typeface="Calibri" pitchFamily="34" charset="0"/>
                <a:cs typeface="Times New Roman" pitchFamily="18" charset="0"/>
              </a:rPr>
              <a:t>PARENT PERMISSION FORM</a:t>
            </a:r>
            <a:endParaRPr lang="en-US" sz="10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I hereby authorize ___________________________________ to accompany the Royal Rangers to a District Event.  I understand the arrangements and </a:t>
            </a:r>
            <a:r>
              <a:rPr lang="en-US" sz="1000" dirty="0" smtClean="0">
                <a:solidFill>
                  <a:srgbClr val="000000"/>
                </a:solidFill>
                <a:latin typeface="Calibri" pitchFamily="34" charset="0"/>
                <a:cs typeface="Times New Roman" pitchFamily="18" charset="0"/>
              </a:rPr>
              <a:t>feel </a:t>
            </a:r>
            <a:r>
              <a:rPr lang="en-US" sz="1000" dirty="0">
                <a:solidFill>
                  <a:srgbClr val="000000"/>
                </a:solidFill>
                <a:latin typeface="Calibri" pitchFamily="34" charset="0"/>
                <a:cs typeface="Times New Roman" pitchFamily="18" charset="0"/>
              </a:rPr>
              <a:t>that adequate precautions for the safety of my child, have been, and will continue to be taken.  I will not hold the local church or its leaders, or the District Staff, or the Ohio District Council, Inc. of the Assemblies of God, responsible for any accidents.  I understand insurance will be provided by the District and that there will be an emergency First Aid Station on location. Insurance coverage is a secondary coverage. All claims will go through the family’s primary provider first then will be sent through HCRC.</a:t>
            </a:r>
            <a:endParaRPr lang="en-US" sz="1000" dirty="0">
              <a:solidFill>
                <a:srgbClr val="000000"/>
              </a:solidFill>
              <a:latin typeface="Calibri" pitchFamily="34" charset="0"/>
            </a:endParaRPr>
          </a:p>
          <a:p>
            <a:pPr eaLnBrk="0" hangingPunct="0"/>
            <a:r>
              <a:rPr lang="en-US" sz="1100" dirty="0">
                <a:solidFill>
                  <a:srgbClr val="000000"/>
                </a:solidFill>
                <a:latin typeface="Calibri" pitchFamily="34" charset="0"/>
                <a:cs typeface="Times New Roman" pitchFamily="18" charset="0"/>
              </a:rPr>
              <a:t>SIGNATURE_____________________________________________DATE ________________</a:t>
            </a:r>
            <a:endParaRPr lang="en-US" sz="10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(Parent or Guardian)</a:t>
            </a:r>
            <a:endParaRPr lang="en-US" sz="1000" dirty="0">
              <a:solidFill>
                <a:srgbClr val="000000"/>
              </a:solidFill>
              <a:latin typeface="Calibri" pitchFamily="34" charset="0"/>
            </a:endParaRPr>
          </a:p>
          <a:p>
            <a:pPr eaLnBrk="0" hangingPunct="0"/>
            <a:endParaRPr lang="en-US" dirty="0">
              <a:solidFill>
                <a:srgbClr val="000000"/>
              </a:solidFill>
              <a:latin typeface="Calibri" pitchFamily="34" charset="0"/>
            </a:endParaRPr>
          </a:p>
        </p:txBody>
      </p:sp>
      <p:sp>
        <p:nvSpPr>
          <p:cNvPr id="15367" name="Rectangle 6"/>
          <p:cNvSpPr>
            <a:spLocks noChangeArrowheads="1"/>
          </p:cNvSpPr>
          <p:nvPr/>
        </p:nvSpPr>
        <p:spPr bwMode="auto">
          <a:xfrm>
            <a:off x="152401" y="4790333"/>
            <a:ext cx="6569075" cy="3385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sz="14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EMERGENCY MEDICAL INFORMATION AND AUTHORIZATION</a:t>
            </a:r>
            <a:endParaRPr lang="en-US" sz="800" dirty="0">
              <a:solidFill>
                <a:srgbClr val="000000"/>
              </a:solidFill>
              <a:latin typeface="Calibri" pitchFamily="34" charset="0"/>
            </a:endParaRPr>
          </a:p>
          <a:p>
            <a:pPr eaLnBrk="0" hangingPunct="0"/>
            <a:r>
              <a:rPr lang="en-US" sz="800" dirty="0">
                <a:solidFill>
                  <a:srgbClr val="000000"/>
                </a:solidFill>
                <a:latin typeface="Calibri" pitchFamily="34" charset="0"/>
                <a:cs typeface="Times New Roman" pitchFamily="18" charset="0"/>
              </a:rPr>
              <a:t>This form must be signed by parent or guardian, and accompany the child to the event.  The purpose of the form is to make it possible for parents and guardians to authorize the provisions of emergency treatment for MINOR Royal Rangers who may become ill or injured at a District Event.  You can authorize such emergency treatment for your child, by completing this form:</a:t>
            </a:r>
          </a:p>
          <a:p>
            <a:pPr eaLnBrk="0" hangingPunct="0"/>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I,__________________________ (Parent or Guardian) of ____________________(city) ______(state), the_________________ (Father, Mother ,Guardian) of _______________(name of child), a MINOR, WHO IS ATTENDING A ROYAL RANGERS DISTRICT EVENT, DO HEREBY GIVE MY CONSENT, IN THE EVENT THE ADMINISTRATION OF ANY TREATMENT DEEMED NECESSARY BY LICENSED PHYSICIANS, DENTISTS OR EMERGENCY PERSONNEL SERVING THE OHIO DISTRICT COUNCIL AT SAID EVENT.</a:t>
            </a:r>
            <a:endParaRPr lang="en-US" sz="800" dirty="0">
              <a:solidFill>
                <a:srgbClr val="000000"/>
              </a:solidFill>
              <a:latin typeface="Calibri" pitchFamily="34" charset="0"/>
            </a:endParaRPr>
          </a:p>
          <a:p>
            <a:pPr eaLnBrk="0" hangingPunct="0"/>
            <a:endParaRPr lang="en-US" sz="1000" dirty="0">
              <a:solidFill>
                <a:srgbClr val="000000"/>
              </a:solidFill>
              <a:latin typeface="Calibri" pitchFamily="34" charset="0"/>
              <a:cs typeface="Times New Roman" pitchFamily="18" charset="0"/>
            </a:endParaRPr>
          </a:p>
          <a:p>
            <a:pPr eaLnBrk="0" hangingPunct="0"/>
            <a:r>
              <a:rPr lang="en-US" sz="1000" dirty="0">
                <a:solidFill>
                  <a:srgbClr val="000000"/>
                </a:solidFill>
                <a:latin typeface="Calibri" pitchFamily="34" charset="0"/>
                <a:cs typeface="Times New Roman" pitchFamily="18" charset="0"/>
              </a:rPr>
              <a:t>(SIGNED) ___________________________________________</a:t>
            </a:r>
            <a:endParaRPr lang="en-US" sz="800" dirty="0">
              <a:solidFill>
                <a:srgbClr val="000000"/>
              </a:solidFill>
              <a:latin typeface="Calibri" pitchFamily="34" charset="0"/>
            </a:endParaRPr>
          </a:p>
          <a:p>
            <a:pPr eaLnBrk="0" hangingPunct="0"/>
            <a:endParaRPr lang="en-US" sz="800" dirty="0">
              <a:solidFill>
                <a:srgbClr val="000000"/>
              </a:solidFill>
              <a:latin typeface="Calibri" pitchFamily="34" charset="0"/>
              <a:cs typeface="Times New Roman" pitchFamily="18" charset="0"/>
            </a:endParaRPr>
          </a:p>
          <a:p>
            <a:pPr eaLnBrk="0" hangingPunct="0"/>
            <a:r>
              <a:rPr lang="en-US" sz="800" dirty="0">
                <a:solidFill>
                  <a:srgbClr val="000000"/>
                </a:solidFill>
                <a:latin typeface="Calibri" pitchFamily="34" charset="0"/>
                <a:cs typeface="Times New Roman" pitchFamily="18" charset="0"/>
              </a:rPr>
              <a:t>Home Phone (____) ___________Business Phone (____) ___________Doctor’s Name ________________Phone (____) ___________</a:t>
            </a:r>
            <a:endParaRPr lang="en-US" sz="800" dirty="0">
              <a:solidFill>
                <a:srgbClr val="000000"/>
              </a:solidFill>
              <a:latin typeface="Calibri" pitchFamily="34" charset="0"/>
            </a:endParaRPr>
          </a:p>
          <a:p>
            <a:pPr eaLnBrk="0" hangingPunct="0"/>
            <a:endParaRPr lang="en-US" sz="800" dirty="0">
              <a:solidFill>
                <a:srgbClr val="000000"/>
              </a:solidFill>
              <a:latin typeface="Calibri" pitchFamily="34" charset="0"/>
              <a:cs typeface="Times New Roman" pitchFamily="18" charset="0"/>
            </a:endParaRPr>
          </a:p>
          <a:p>
            <a:pPr eaLnBrk="0" hangingPunct="0"/>
            <a:r>
              <a:rPr lang="en-US" sz="800" dirty="0">
                <a:solidFill>
                  <a:srgbClr val="000000"/>
                </a:solidFill>
                <a:latin typeface="Calibri" pitchFamily="34" charset="0"/>
                <a:cs typeface="Times New Roman" pitchFamily="18" charset="0"/>
              </a:rPr>
              <a:t>CHILD’S MEDICAL HISTORY:   Good Health? _________________ Allergies? ________________________ Physical Impairments, (Heart, Epilepsy, etc.)? __________________________________________________________ SPECIFY ANY MEDICATION THAT MUST BE ADMINISTERED: __________________________________________________________</a:t>
            </a:r>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Date last TETANUS shot: ______________________________ ANY SPECIAL INSTRUCTIONS? (Use other side of necessary)_______________________________________________________________________________</a:t>
            </a:r>
            <a:endParaRPr lang="en-US" sz="800" dirty="0">
              <a:solidFill>
                <a:srgbClr val="000000"/>
              </a:solidFill>
              <a:latin typeface="Calibri" pitchFamily="34" charset="0"/>
            </a:endParaRPr>
          </a:p>
          <a:p>
            <a:pPr eaLnBrk="0" hangingPunct="0"/>
            <a:r>
              <a:rPr lang="en-US" sz="1000" dirty="0">
                <a:solidFill>
                  <a:srgbClr val="000000"/>
                </a:solidFill>
                <a:latin typeface="Calibri" pitchFamily="34" charset="0"/>
                <a:cs typeface="Times New Roman" pitchFamily="18" charset="0"/>
              </a:rPr>
              <a:t>__________________________________________________________________________________________</a:t>
            </a:r>
          </a:p>
          <a:p>
            <a:pPr eaLnBrk="0" hangingPunct="0"/>
            <a:r>
              <a:rPr lang="en-US" sz="1000" dirty="0">
                <a:solidFill>
                  <a:srgbClr val="000000"/>
                </a:solidFill>
                <a:latin typeface="Calibri" pitchFamily="34" charset="0"/>
                <a:cs typeface="Times New Roman" pitchFamily="18" charset="0"/>
              </a:rPr>
              <a:t>__________________________________________________________________________________________</a:t>
            </a:r>
            <a:endParaRPr lang="en-US" dirty="0">
              <a:solidFill>
                <a:srgbClr val="000000"/>
              </a:solidFill>
              <a:latin typeface="Calibri" pitchFamily="34" charset="0"/>
            </a:endParaRPr>
          </a:p>
        </p:txBody>
      </p:sp>
      <p:graphicFrame>
        <p:nvGraphicFramePr>
          <p:cNvPr id="15368" name="Object 2"/>
          <p:cNvGraphicFramePr>
            <a:graphicFrameLocks/>
          </p:cNvGraphicFramePr>
          <p:nvPr/>
        </p:nvGraphicFramePr>
        <p:xfrm>
          <a:off x="381000" y="152401"/>
          <a:ext cx="685800" cy="639763"/>
        </p:xfrm>
        <a:graphic>
          <a:graphicData uri="http://schemas.openxmlformats.org/presentationml/2006/ole">
            <p:oleObj spid="_x0000_s1026" name="PBrush" r:id="rId3" imgW="2376109" imgH="2147971" progId="PBrush">
              <p:embed/>
            </p:oleObj>
          </a:graphicData>
        </a:graphic>
      </p:graphicFrame>
      <p:graphicFrame>
        <p:nvGraphicFramePr>
          <p:cNvPr id="15369" name="Object 3"/>
          <p:cNvGraphicFramePr>
            <a:graphicFrameLocks/>
          </p:cNvGraphicFramePr>
          <p:nvPr/>
        </p:nvGraphicFramePr>
        <p:xfrm>
          <a:off x="5715000" y="152401"/>
          <a:ext cx="685800" cy="639763"/>
        </p:xfrm>
        <a:graphic>
          <a:graphicData uri="http://schemas.openxmlformats.org/presentationml/2006/ole">
            <p:oleObj spid="_x0000_s1027" name="PBrush" r:id="rId4" imgW="2376109" imgH="2147971" progId="PBrush">
              <p:embed/>
            </p:oleObj>
          </a:graphicData>
        </a:graphic>
      </p:graphicFrame>
      <p:sp>
        <p:nvSpPr>
          <p:cNvPr id="10" name="Slide Number Placeholder 9"/>
          <p:cNvSpPr>
            <a:spLocks noGrp="1"/>
          </p:cNvSpPr>
          <p:nvPr>
            <p:ph type="sldNum" sz="quarter" idx="12"/>
          </p:nvPr>
        </p:nvSpPr>
        <p:spPr/>
        <p:txBody>
          <a:bodyPr/>
          <a:lstStyle/>
          <a:p>
            <a:fld id="{AB872F30-09BA-4EB3-91E9-15AD73B774D5}" type="slidenum">
              <a:rPr lang="en-US" smtClean="0"/>
              <a:pPr/>
              <a:t>11</a:t>
            </a:fld>
            <a:endParaRPr lang="en-US" dirty="0"/>
          </a:p>
        </p:txBody>
      </p:sp>
    </p:spTree>
    <p:extLst>
      <p:ext uri="{BB962C8B-B14F-4D97-AF65-F5344CB8AC3E}">
        <p14:creationId xmlns="" xmlns:p14="http://schemas.microsoft.com/office/powerpoint/2010/main" val="222966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6324600" cy="7654403"/>
          </a:xfrm>
          <a:prstGeom prst="rect">
            <a:avLst/>
          </a:prstGeom>
        </p:spPr>
        <p:txBody>
          <a:bodyPr wrap="square">
            <a:spAutoFit/>
          </a:bodyPr>
          <a:lstStyle/>
          <a:p>
            <a:pPr marL="0" marR="0" indent="-347345">
              <a:lnSpc>
                <a:spcPct val="115000"/>
              </a:lnSpc>
              <a:spcBef>
                <a:spcPts val="0"/>
              </a:spcBef>
              <a:spcAft>
                <a:spcPts val="600"/>
              </a:spcAft>
            </a:pPr>
            <a:r>
              <a:rPr lang="en-US" sz="1800" b="1" dirty="0" smtClean="0">
                <a:solidFill>
                  <a:srgbClr val="000000"/>
                </a:solidFill>
                <a:latin typeface="Arial" panose="020B0604020202020204" pitchFamily="34" charset="0"/>
                <a:ea typeface="Calibri"/>
                <a:cs typeface="Arial" panose="020B0604020202020204" pitchFamily="34" charset="0"/>
              </a:rPr>
              <a:t>                  </a:t>
            </a:r>
            <a:r>
              <a:rPr lang="en-US" sz="2000" b="1" i="1" dirty="0" smtClean="0">
                <a:solidFill>
                  <a:srgbClr val="000000"/>
                </a:solidFill>
                <a:latin typeface="Arial Narrow" pitchFamily="34" charset="0"/>
                <a:ea typeface="Calibri"/>
                <a:cs typeface="Arial" panose="020B0604020202020204" pitchFamily="34" charset="0"/>
              </a:rPr>
              <a:t>POW </a:t>
            </a:r>
            <a:r>
              <a:rPr lang="en-US" sz="2000" b="1" i="1" dirty="0">
                <a:solidFill>
                  <a:srgbClr val="000000"/>
                </a:solidFill>
                <a:latin typeface="Arial Narrow" pitchFamily="34" charset="0"/>
                <a:ea typeface="Calibri"/>
                <a:cs typeface="Arial" panose="020B0604020202020204" pitchFamily="34" charset="0"/>
              </a:rPr>
              <a:t>WOW PERSONAL EQUIPMENT</a:t>
            </a:r>
            <a:endParaRPr lang="en-US" sz="2000" i="1" dirty="0">
              <a:solidFill>
                <a:srgbClr val="000000"/>
              </a:solidFill>
              <a:latin typeface="Arial Narrow" pitchFamily="34" charset="0"/>
              <a:ea typeface="Calibri"/>
              <a:cs typeface="Arial" panose="020B0604020202020204" pitchFamily="34" charset="0"/>
            </a:endParaRPr>
          </a:p>
          <a:p>
            <a:pPr marL="0" marR="0" indent="-347345" algn="ctr">
              <a:lnSpc>
                <a:spcPct val="115000"/>
              </a:lnSpc>
              <a:spcBef>
                <a:spcPts val="0"/>
              </a:spcBef>
              <a:spcAft>
                <a:spcPts val="600"/>
              </a:spcAft>
            </a:pPr>
            <a:r>
              <a:rPr lang="en-US" sz="1600" b="1" i="1" dirty="0">
                <a:solidFill>
                  <a:srgbClr val="000000"/>
                </a:solidFill>
                <a:latin typeface="Arial" panose="020B0604020202020204" pitchFamily="34" charset="0"/>
                <a:ea typeface="Calibri"/>
                <a:cs typeface="Arial" panose="020B0604020202020204" pitchFamily="34" charset="0"/>
              </a:rPr>
              <a:t> </a:t>
            </a:r>
            <a:endParaRPr lang="en-US" sz="1100" dirty="0">
              <a:solidFill>
                <a:srgbClr val="000000"/>
              </a:solidFill>
              <a:latin typeface="Arial" panose="020B0604020202020204" pitchFamily="34" charset="0"/>
              <a:ea typeface="Calibri"/>
              <a:cs typeface="Arial" panose="020B0604020202020204" pitchFamily="34" charset="0"/>
            </a:endParaRPr>
          </a:p>
          <a:p>
            <a:pPr marL="0" marR="0" indent="-347345">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The </a:t>
            </a:r>
            <a:r>
              <a:rPr lang="en-US" sz="1200" b="1" dirty="0">
                <a:solidFill>
                  <a:srgbClr val="000000"/>
                </a:solidFill>
                <a:latin typeface="Arial" panose="020B0604020202020204" pitchFamily="34" charset="0"/>
                <a:ea typeface="Calibri"/>
                <a:cs typeface="Arial" panose="020B0604020202020204" pitchFamily="34" charset="0"/>
              </a:rPr>
              <a:t>following are items that we feel are desirable to take on a Pow Wow. Some of the items may not be available to a boy, so a substitute or deletion may be made at the discretion of the parents. Your son’s Commander will be able to help you in making those decisions. </a:t>
            </a:r>
            <a:r>
              <a:rPr lang="en-US" sz="1200" b="1" u="sng" dirty="0">
                <a:solidFill>
                  <a:srgbClr val="000000"/>
                </a:solidFill>
                <a:latin typeface="Arial" panose="020B0604020202020204" pitchFamily="34" charset="0"/>
                <a:ea typeface="Calibri"/>
                <a:cs typeface="Arial" panose="020B0604020202020204" pitchFamily="34" charset="0"/>
              </a:rPr>
              <a:t>We suggest you check off each item as you pack it. Please mark all items with your son’s name.</a:t>
            </a:r>
            <a:endParaRPr lang="en-US" sz="1100" u="sng" dirty="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a:solidFill>
                  <a:srgbClr val="000000"/>
                </a:solidFill>
                <a:latin typeface="Arial" panose="020B0604020202020204" pitchFamily="34" charset="0"/>
                <a:ea typeface="Calibri"/>
                <a:cs typeface="Arial" panose="020B0604020202020204" pitchFamily="34" charset="0"/>
              </a:rPr>
              <a:t>						</a:t>
            </a:r>
            <a:r>
              <a:rPr lang="en-US" sz="1200" b="1" u="sng" dirty="0" smtClean="0">
                <a:solidFill>
                  <a:srgbClr val="000000"/>
                </a:solidFill>
                <a:latin typeface="Arial" panose="020B0604020202020204" pitchFamily="34" charset="0"/>
                <a:ea typeface="Calibri"/>
                <a:cs typeface="Arial" panose="020B0604020202020204" pitchFamily="34" charset="0"/>
              </a:rPr>
              <a:t> </a:t>
            </a:r>
            <a:r>
              <a:rPr lang="en-US" sz="1200" b="1" u="sng" dirty="0">
                <a:solidFill>
                  <a:srgbClr val="000000"/>
                </a:solidFill>
                <a:latin typeface="Arial" panose="020B0604020202020204" pitchFamily="34" charset="0"/>
                <a:ea typeface="Calibri"/>
                <a:cs typeface="Arial" panose="020B0604020202020204" pitchFamily="34" charset="0"/>
              </a:rPr>
              <a:t>CLOTHING </a:t>
            </a: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u="sng" dirty="0" smtClean="0">
                <a:solidFill>
                  <a:srgbClr val="000000"/>
                </a:solidFill>
                <a:latin typeface="Arial" panose="020B0604020202020204" pitchFamily="34" charset="0"/>
                <a:ea typeface="Calibri"/>
                <a:cs typeface="Arial" panose="020B0604020202020204" pitchFamily="34" charset="0"/>
              </a:rPr>
              <a:t>PERSONAL </a:t>
            </a:r>
            <a:r>
              <a:rPr lang="en-US" sz="1200" b="1" u="sng" dirty="0">
                <a:solidFill>
                  <a:srgbClr val="000000"/>
                </a:solidFill>
                <a:latin typeface="Arial" panose="020B0604020202020204" pitchFamily="34" charset="0"/>
                <a:ea typeface="Calibri"/>
                <a:cs typeface="Arial" panose="020B0604020202020204" pitchFamily="34" charset="0"/>
              </a:rPr>
              <a:t>ITEMS</a:t>
            </a:r>
            <a:endParaRPr lang="en-US" sz="1200" dirty="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a:solidFill>
                  <a:srgbClr val="000000"/>
                </a:solidFill>
                <a:latin typeface="Arial" panose="020B0604020202020204" pitchFamily="34" charset="0"/>
                <a:ea typeface="Calibri"/>
                <a:cs typeface="Arial" panose="020B0604020202020204" pitchFamily="34" charset="0"/>
              </a:rPr>
              <a:t>[   ]   Medium weight jacket		</a:t>
            </a: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Toilet kit – soap in a case,</a:t>
            </a:r>
            <a:endParaRPr lang="en-US" sz="1200" dirty="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Class B Ranger uniform or dress </a:t>
            </a:r>
            <a:r>
              <a:rPr lang="en-US" sz="1200" b="1" dirty="0" smtClean="0">
                <a:solidFill>
                  <a:srgbClr val="000000"/>
                </a:solidFill>
                <a:latin typeface="Arial" panose="020B0604020202020204" pitchFamily="34" charset="0"/>
                <a:ea typeface="Calibri"/>
                <a:cs typeface="Arial" panose="020B0604020202020204" pitchFamily="34" charset="0"/>
              </a:rPr>
              <a:t>clothes	toothbrush </a:t>
            </a:r>
            <a:r>
              <a:rPr lang="en-US" sz="1200" b="1" dirty="0">
                <a:solidFill>
                  <a:srgbClr val="000000"/>
                </a:solidFill>
                <a:latin typeface="Arial" panose="020B0604020202020204" pitchFamily="34" charset="0"/>
                <a:ea typeface="Calibri"/>
                <a:cs typeface="Arial" panose="020B0604020202020204" pitchFamily="34" charset="0"/>
              </a:rPr>
              <a:t>in a case, small tube</a:t>
            </a:r>
            <a:endParaRPr lang="en-US" sz="1200" dirty="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One or two RR </a:t>
            </a:r>
            <a:r>
              <a:rPr lang="en-US" sz="1200" b="1" dirty="0" smtClean="0">
                <a:solidFill>
                  <a:srgbClr val="000000"/>
                </a:solidFill>
                <a:latin typeface="Arial" panose="020B0604020202020204" pitchFamily="34" charset="0"/>
                <a:ea typeface="Calibri"/>
                <a:cs typeface="Arial" panose="020B0604020202020204" pitchFamily="34" charset="0"/>
              </a:rPr>
              <a:t>T-shirts</a:t>
            </a:r>
            <a:r>
              <a:rPr lang="en-US" sz="1200" b="1" dirty="0">
                <a:solidFill>
                  <a:srgbClr val="000000"/>
                </a:solidFill>
                <a:latin typeface="Arial" panose="020B0604020202020204" pitchFamily="34" charset="0"/>
                <a:ea typeface="Calibri"/>
                <a:cs typeface="Arial" panose="020B0604020202020204" pitchFamily="34" charset="0"/>
              </a:rPr>
              <a:t> </a:t>
            </a:r>
            <a:r>
              <a:rPr lang="en-US" sz="1200" b="1" dirty="0" smtClean="0">
                <a:solidFill>
                  <a:srgbClr val="000000"/>
                </a:solidFill>
                <a:latin typeface="Arial" panose="020B0604020202020204" pitchFamily="34" charset="0"/>
                <a:ea typeface="Calibri"/>
                <a:cs typeface="Arial" panose="020B0604020202020204" pitchFamily="34" charset="0"/>
              </a:rPr>
              <a:t>                         	of toothpaste, comb</a:t>
            </a:r>
            <a:r>
              <a:rPr lang="en-US" sz="1200" b="1" dirty="0">
                <a:solidFill>
                  <a:srgbClr val="000000"/>
                </a:solidFill>
                <a:latin typeface="Arial" panose="020B0604020202020204" pitchFamily="34" charset="0"/>
                <a:ea typeface="Calibri"/>
                <a:cs typeface="Arial" panose="020B0604020202020204" pitchFamily="34" charset="0"/>
              </a:rPr>
              <a:t>, towel, and </a:t>
            </a:r>
            <a:endParaRPr lang="en-US" sz="1200" b="1" dirty="0" smtClean="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wash cloth  </a:t>
            </a:r>
            <a:endParaRPr lang="en-US" sz="1200" dirty="0" smtClean="0">
              <a:solidFill>
                <a:srgbClr val="000000"/>
              </a:solidFill>
              <a:latin typeface="Arial" panose="020B0604020202020204" pitchFamily="34" charset="0"/>
              <a:ea typeface="Calibri"/>
              <a:cs typeface="Arial" panose="020B0604020202020204" pitchFamily="34" charset="0"/>
            </a:endParaRPr>
          </a:p>
          <a:p>
            <a:pPr>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   Extra pair of shoes (tennis OK)		</a:t>
            </a:r>
            <a:r>
              <a:rPr lang="en-US" sz="1200" b="1" dirty="0">
                <a:solidFill>
                  <a:srgbClr val="000000"/>
                </a:solidFill>
                <a:latin typeface="Arial" panose="020B0604020202020204" pitchFamily="34" charset="0"/>
                <a:ea typeface="Calibri"/>
                <a:cs typeface="Arial" panose="020B0604020202020204" pitchFamily="34" charset="0"/>
              </a:rPr>
              <a:t>[   ]   Sleeping bag or two </a:t>
            </a:r>
            <a:r>
              <a:rPr lang="en-US" sz="1200" b="1" dirty="0" smtClean="0">
                <a:solidFill>
                  <a:srgbClr val="000000"/>
                </a:solidFill>
                <a:latin typeface="Arial" panose="020B0604020202020204" pitchFamily="34" charset="0"/>
                <a:ea typeface="Calibri"/>
                <a:cs typeface="Arial" panose="020B0604020202020204" pitchFamily="34" charset="0"/>
              </a:rPr>
              <a:t>blankets</a:t>
            </a:r>
          </a:p>
          <a:p>
            <a:pPr>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Extra change of clothing	</a:t>
            </a:r>
            <a:r>
              <a:rPr lang="en-US" sz="1200" b="1" dirty="0" smtClean="0">
                <a:solidFill>
                  <a:srgbClr val="000000"/>
                </a:solidFill>
                <a:latin typeface="Arial" panose="020B0604020202020204" pitchFamily="34" charset="0"/>
                <a:ea typeface="Calibri"/>
                <a:cs typeface="Arial" panose="020B0604020202020204" pitchFamily="34" charset="0"/>
              </a:rPr>
              <a:t>	[   </a:t>
            </a:r>
            <a:r>
              <a:rPr lang="en-US" sz="1200" b="1" dirty="0">
                <a:solidFill>
                  <a:srgbClr val="000000"/>
                </a:solidFill>
                <a:latin typeface="Arial" panose="020B0604020202020204" pitchFamily="34" charset="0"/>
                <a:ea typeface="Calibri"/>
                <a:cs typeface="Arial" panose="020B0604020202020204" pitchFamily="34" charset="0"/>
              </a:rPr>
              <a:t>]   Dirty clothes bag</a:t>
            </a:r>
            <a:endParaRPr lang="en-US" sz="1200" dirty="0">
              <a:solidFill>
                <a:srgbClr val="000000"/>
              </a:solidFill>
              <a:latin typeface="Arial" panose="020B0604020202020204" pitchFamily="34" charset="0"/>
              <a:ea typeface="Calibri"/>
              <a:cs typeface="Arial" panose="020B0604020202020204" pitchFamily="34" charset="0"/>
            </a:endParaRPr>
          </a:p>
          <a:p>
            <a:pPr>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   Four pairs of underclothing		[   </a:t>
            </a:r>
            <a:r>
              <a:rPr lang="en-US" sz="1200" b="1" dirty="0">
                <a:solidFill>
                  <a:srgbClr val="000000"/>
                </a:solidFill>
                <a:latin typeface="Arial" panose="020B0604020202020204" pitchFamily="34" charset="0"/>
                <a:ea typeface="Calibri"/>
                <a:cs typeface="Arial" panose="020B0604020202020204" pitchFamily="34" charset="0"/>
              </a:rPr>
              <a:t>]   Royal Ranger Handbook</a:t>
            </a:r>
            <a:endParaRPr lang="en-US" sz="1200" dirty="0">
              <a:solidFill>
                <a:srgbClr val="000000"/>
              </a:solidFill>
              <a:latin typeface="Arial" panose="020B0604020202020204" pitchFamily="34" charset="0"/>
              <a:ea typeface="Calibri"/>
              <a:cs typeface="Arial" panose="020B0604020202020204" pitchFamily="34" charset="0"/>
            </a:endParaRPr>
          </a:p>
          <a:p>
            <a:pPr>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Poncho or raincoat (a must)	</a:t>
            </a:r>
            <a:r>
              <a:rPr lang="en-US" sz="1200" b="1" dirty="0" smtClean="0">
                <a:solidFill>
                  <a:srgbClr val="000000"/>
                </a:solidFill>
                <a:latin typeface="Arial" panose="020B0604020202020204" pitchFamily="34" charset="0"/>
                <a:ea typeface="Calibri"/>
                <a:cs typeface="Arial" panose="020B0604020202020204" pitchFamily="34" charset="0"/>
              </a:rPr>
              <a:t>	[   </a:t>
            </a:r>
            <a:r>
              <a:rPr lang="en-US" sz="1200" b="1" dirty="0">
                <a:solidFill>
                  <a:srgbClr val="000000"/>
                </a:solidFill>
                <a:latin typeface="Arial" panose="020B0604020202020204" pitchFamily="34" charset="0"/>
                <a:ea typeface="Calibri"/>
                <a:cs typeface="Arial" panose="020B0604020202020204" pitchFamily="34" charset="0"/>
              </a:rPr>
              <a:t>]   Bible (small RR OK)</a:t>
            </a:r>
            <a:endParaRPr lang="en-US" sz="1200" dirty="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a:solidFill>
                  <a:srgbClr val="000000"/>
                </a:solidFill>
                <a:latin typeface="Arial" panose="020B0604020202020204" pitchFamily="34" charset="0"/>
                <a:ea typeface="Calibri"/>
                <a:cs typeface="Arial" panose="020B0604020202020204" pitchFamily="34" charset="0"/>
              </a:rPr>
              <a:t>			</a:t>
            </a:r>
            <a:r>
              <a:rPr lang="en-US" sz="1200" b="1" dirty="0" smtClean="0">
                <a:solidFill>
                  <a:srgbClr val="000000"/>
                </a:solidFill>
                <a:latin typeface="Arial" panose="020B0604020202020204" pitchFamily="34" charset="0"/>
                <a:ea typeface="Calibri"/>
                <a:cs typeface="Arial" panose="020B0604020202020204" pitchFamily="34" charset="0"/>
              </a:rPr>
              <a:t>	[   </a:t>
            </a:r>
            <a:r>
              <a:rPr lang="en-US" sz="1200" b="1" dirty="0">
                <a:solidFill>
                  <a:srgbClr val="000000"/>
                </a:solidFill>
                <a:latin typeface="Arial" panose="020B0604020202020204" pitchFamily="34" charset="0"/>
                <a:ea typeface="Calibri"/>
                <a:cs typeface="Arial" panose="020B0604020202020204" pitchFamily="34" charset="0"/>
              </a:rPr>
              <a:t>]   Royal Ranger Handbook</a:t>
            </a:r>
            <a:endParaRPr lang="en-US" sz="1200" dirty="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u="sng" dirty="0" smtClean="0">
                <a:solidFill>
                  <a:srgbClr val="000000"/>
                </a:solidFill>
                <a:latin typeface="Arial" panose="020B0604020202020204" pitchFamily="34" charset="0"/>
                <a:ea typeface="Calibri"/>
                <a:cs typeface="Arial" panose="020B0604020202020204" pitchFamily="34" charset="0"/>
              </a:rPr>
              <a:t>OPTIONAL </a:t>
            </a:r>
            <a:r>
              <a:rPr lang="en-US" sz="1200" b="1" u="sng" dirty="0">
                <a:solidFill>
                  <a:srgbClr val="000000"/>
                </a:solidFill>
                <a:latin typeface="Arial" panose="020B0604020202020204" pitchFamily="34" charset="0"/>
                <a:ea typeface="Calibri"/>
                <a:cs typeface="Arial" panose="020B0604020202020204" pitchFamily="34" charset="0"/>
              </a:rPr>
              <a:t>ITEMS</a:t>
            </a:r>
            <a:r>
              <a:rPr lang="en-US" sz="1200" b="1" dirty="0">
                <a:solidFill>
                  <a:srgbClr val="000000"/>
                </a:solidFill>
                <a:latin typeface="Arial" panose="020B0604020202020204" pitchFamily="34" charset="0"/>
                <a:ea typeface="Calibri"/>
                <a:cs typeface="Arial" panose="020B0604020202020204" pitchFamily="34" charset="0"/>
              </a:rPr>
              <a:t>					</a:t>
            </a:r>
            <a:endParaRPr lang="en-US" sz="1200" b="1" dirty="0" smtClean="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Pen or pencil</a:t>
            </a:r>
            <a:endParaRPr lang="en-US" sz="1200" dirty="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Sweat shirt or sweater (may get cool at night</a:t>
            </a:r>
            <a:r>
              <a:rPr lang="en-US" sz="1200" b="1" dirty="0" smtClean="0">
                <a:solidFill>
                  <a:srgbClr val="000000"/>
                </a:solidFill>
                <a:latin typeface="Arial" panose="020B0604020202020204" pitchFamily="34" charset="0"/>
                <a:ea typeface="Calibri"/>
                <a:cs typeface="Arial" panose="020B0604020202020204" pitchFamily="34" charset="0"/>
              </a:rPr>
              <a:t>)    </a:t>
            </a: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Air mattress / Cot and </a:t>
            </a:r>
            <a:r>
              <a:rPr lang="en-US" sz="1200" b="1" dirty="0" smtClean="0">
                <a:solidFill>
                  <a:srgbClr val="000000"/>
                </a:solidFill>
                <a:latin typeface="Arial" panose="020B0604020202020204" pitchFamily="34" charset="0"/>
                <a:ea typeface="Calibri"/>
                <a:cs typeface="Arial" panose="020B0604020202020204" pitchFamily="34" charset="0"/>
              </a:rPr>
              <a:t>pillow	</a:t>
            </a: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Mess kit or plate, utensils	</a:t>
            </a:r>
            <a:endParaRPr lang="en-US" sz="1200" dirty="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Bathing suit					</a:t>
            </a:r>
            <a:endParaRPr lang="en-US" sz="1200" b="1" dirty="0" smtClean="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Insect repellent</a:t>
            </a:r>
            <a:endParaRPr lang="en-US" sz="1200" dirty="0">
              <a:solidFill>
                <a:srgbClr val="000000"/>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Sweat pants					</a:t>
            </a:r>
          </a:p>
          <a:p>
            <a:pPr marL="0" marR="0">
              <a:lnSpc>
                <a:spcPct val="115000"/>
              </a:lnSpc>
              <a:spcBef>
                <a:spcPts val="0"/>
              </a:spcBef>
              <a:spcAft>
                <a:spcPts val="600"/>
              </a:spcAft>
            </a:pPr>
            <a:r>
              <a:rPr lang="en-US" sz="1200" b="1" dirty="0" smtClean="0">
                <a:solidFill>
                  <a:srgbClr val="000000"/>
                </a:solidFill>
                <a:latin typeface="Arial" panose="020B0604020202020204" pitchFamily="34" charset="0"/>
                <a:ea typeface="Calibri"/>
                <a:cs typeface="Arial" panose="020B0604020202020204" pitchFamily="34" charset="0"/>
              </a:rPr>
              <a:t>[   </a:t>
            </a:r>
            <a:r>
              <a:rPr lang="en-US" sz="1200" b="1" dirty="0">
                <a:solidFill>
                  <a:srgbClr val="000000"/>
                </a:solidFill>
                <a:latin typeface="Arial" panose="020B0604020202020204" pitchFamily="34" charset="0"/>
                <a:ea typeface="Calibri"/>
                <a:cs typeface="Arial" panose="020B0604020202020204" pitchFamily="34" charset="0"/>
              </a:rPr>
              <a:t>]   Spending money for Snack Bar</a:t>
            </a:r>
            <a:endParaRPr lang="en-US" sz="1200" dirty="0">
              <a:solidFill>
                <a:srgbClr val="000000"/>
              </a:solidFill>
              <a:effectLst/>
              <a:latin typeface="Arial" panose="020B0604020202020204" pitchFamily="34" charset="0"/>
              <a:ea typeface="Calibri"/>
              <a:cs typeface="Arial" panose="020B0604020202020204" pitchFamily="34" charset="0"/>
            </a:endParaRPr>
          </a:p>
        </p:txBody>
      </p:sp>
      <p:sp>
        <p:nvSpPr>
          <p:cNvPr id="6" name="Slide Number Placeholder 5"/>
          <p:cNvSpPr>
            <a:spLocks noGrp="1"/>
          </p:cNvSpPr>
          <p:nvPr>
            <p:ph type="sldNum" sz="quarter" idx="12"/>
          </p:nvPr>
        </p:nvSpPr>
        <p:spPr/>
        <p:txBody>
          <a:bodyPr/>
          <a:lstStyle/>
          <a:p>
            <a:fld id="{AB872F30-09BA-4EB3-91E9-15AD73B774D5}" type="slidenum">
              <a:rPr lang="en-US" smtClean="0"/>
              <a:pPr/>
              <a:t>12</a:t>
            </a:fld>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28600" y="228600"/>
            <a:ext cx="990600" cy="849086"/>
          </a:xfrm>
          <a:prstGeom prst="rect">
            <a:avLst/>
          </a:prstGeom>
          <a:noFill/>
        </p:spPr>
      </p:pic>
      <p:pic>
        <p:nvPicPr>
          <p:cNvPr id="5" name="Picture 3"/>
          <p:cNvPicPr>
            <a:picLocks noChangeAspect="1" noChangeArrowheads="1"/>
          </p:cNvPicPr>
          <p:nvPr/>
        </p:nvPicPr>
        <p:blipFill>
          <a:blip r:embed="rId2" cstate="print"/>
          <a:srcRect/>
          <a:stretch>
            <a:fillRect/>
          </a:stretch>
        </p:blipFill>
        <p:spPr bwMode="auto">
          <a:xfrm>
            <a:off x="5562600" y="228600"/>
            <a:ext cx="990600" cy="849086"/>
          </a:xfrm>
          <a:prstGeom prst="rect">
            <a:avLst/>
          </a:prstGeom>
          <a:noFill/>
        </p:spPr>
      </p:pic>
    </p:spTree>
    <p:extLst>
      <p:ext uri="{BB962C8B-B14F-4D97-AF65-F5344CB8AC3E}">
        <p14:creationId xmlns="" xmlns:p14="http://schemas.microsoft.com/office/powerpoint/2010/main" val="3235444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0" y="95369"/>
            <a:ext cx="6858000" cy="9048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ctr" eaLnBrk="1" hangingPunct="1">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2020 OHIO ROYAL RANGER POW WOW</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lgn="ctr">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u="sng" dirty="0" smtClean="0">
                <a:solidFill>
                  <a:prstClr val="black"/>
                </a:solidFill>
                <a:latin typeface="Lucida Sans" pitchFamily="34" charset="0"/>
                <a:cs typeface="Times New Roman" pitchFamily="18" charset="0"/>
              </a:rPr>
              <a:t>Registration Form</a:t>
            </a:r>
            <a:endParaRPr lang="en-US" sz="1200" dirty="0" smtClean="0">
              <a:solidFill>
                <a:prstClr val="black"/>
              </a:solidFill>
              <a:latin typeface="Helvetica" pitchFamily="34" charset="0"/>
              <a:cs typeface="Times New Roman" pitchFamily="18" charset="0"/>
            </a:endParaRPr>
          </a:p>
          <a:p>
            <a:pPr marL="342900" indent="-342900" algn="just">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lgn="ctr">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u="sng" dirty="0" smtClean="0">
                <a:solidFill>
                  <a:prstClr val="black"/>
                </a:solidFill>
                <a:latin typeface="Lucida Sans" pitchFamily="34" charset="0"/>
                <a:cs typeface="Times New Roman" pitchFamily="18" charset="0"/>
              </a:rPr>
              <a:t>(Bring this completed form with you to Pow Wow)</a:t>
            </a:r>
            <a:endParaRPr lang="en-US" sz="1200" dirty="0" smtClean="0">
              <a:solidFill>
                <a:prstClr val="black"/>
              </a:solidFill>
              <a:latin typeface="Helvetica" pitchFamily="34" charset="0"/>
              <a:cs typeface="Times New Roman" pitchFamily="18" charset="0"/>
            </a:endParaRPr>
          </a:p>
          <a:p>
            <a:pPr marL="342900" indent="-342900" algn="just">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CHURCH NAME_____________________________________________ OUTPOST # _______</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CITY ____________________________________CHURCH PHONE # (_____) _____________</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PASTOR_________________________________PASTOR'S PHONE# (_____) _____________</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SENIOR COMMANDER _____________________________ PHONE # (_____) _____________</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ADDRESS ______________________________ CITY______________________ ZIP__________</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SECTION/AREA  ________________________________</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1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100" b="1" dirty="0" smtClean="0">
                <a:solidFill>
                  <a:prstClr val="black"/>
                </a:solidFill>
                <a:latin typeface="Lucida Sans" pitchFamily="34" charset="0"/>
                <a:cs typeface="Times New Roman" pitchFamily="18" charset="0"/>
              </a:rPr>
              <a:t>   </a:t>
            </a:r>
            <a:r>
              <a:rPr lang="en-US" sz="1000" b="1" u="sng" dirty="0" smtClean="0">
                <a:solidFill>
                  <a:prstClr val="black"/>
                </a:solidFill>
                <a:latin typeface="Lucida Sans" pitchFamily="34" charset="0"/>
                <a:cs typeface="Times New Roman" pitchFamily="18" charset="0"/>
              </a:rPr>
              <a:t>Discovery Rangers</a:t>
            </a:r>
            <a:r>
              <a:rPr lang="en-US" sz="1000" b="1" dirty="0" smtClean="0">
                <a:solidFill>
                  <a:prstClr val="black"/>
                </a:solidFill>
                <a:latin typeface="Lucida Sans" pitchFamily="34" charset="0"/>
                <a:cs typeface="Times New Roman" pitchFamily="18" charset="0"/>
              </a:rPr>
              <a:t>	 	                </a:t>
            </a:r>
            <a:r>
              <a:rPr lang="en-US" sz="1000" b="1" u="sng" dirty="0" smtClean="0">
                <a:solidFill>
                  <a:prstClr val="black"/>
                </a:solidFill>
                <a:latin typeface="Lucida Sans" pitchFamily="34" charset="0"/>
                <a:cs typeface="Times New Roman" pitchFamily="18" charset="0"/>
              </a:rPr>
              <a:t>Adventure Rangers</a:t>
            </a:r>
            <a:r>
              <a:rPr lang="en-US" sz="1000" b="1" dirty="0" smtClean="0">
                <a:solidFill>
                  <a:prstClr val="black"/>
                </a:solidFill>
                <a:latin typeface="Lucida Sans" pitchFamily="34" charset="0"/>
                <a:cs typeface="Times New Roman" pitchFamily="18" charset="0"/>
              </a:rPr>
              <a:t>  	               </a:t>
            </a:r>
            <a:r>
              <a:rPr lang="en-US" sz="1000" b="1" u="sng" dirty="0" smtClean="0">
                <a:solidFill>
                  <a:prstClr val="black"/>
                </a:solidFill>
                <a:latin typeface="Lucida Sans" pitchFamily="34" charset="0"/>
                <a:cs typeface="Times New Roman" pitchFamily="18" charset="0"/>
              </a:rPr>
              <a:t>Expedition Rangers</a:t>
            </a:r>
            <a:r>
              <a:rPr lang="en-US" sz="1000" b="1" dirty="0" smtClean="0">
                <a:solidFill>
                  <a:prstClr val="black"/>
                </a:solidFill>
                <a:latin typeface="Lucida Sans" pitchFamily="34" charset="0"/>
                <a:cs typeface="Times New Roman" pitchFamily="18" charset="0"/>
              </a:rPr>
              <a:t>  	            </a:t>
            </a:r>
            <a:r>
              <a:rPr lang="en-US" sz="1000" b="1" u="sng" dirty="0" smtClean="0">
                <a:solidFill>
                  <a:prstClr val="black"/>
                </a:solidFill>
                <a:latin typeface="Lucida Sans" pitchFamily="34" charset="0"/>
                <a:cs typeface="Times New Roman" pitchFamily="18" charset="0"/>
              </a:rPr>
              <a:t>Leaders/Dads</a:t>
            </a:r>
            <a:endParaRPr lang="en-US" sz="10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 </a:t>
            </a:r>
            <a:r>
              <a:rPr lang="en-US" sz="1200" b="1" u="sng" dirty="0" smtClean="0">
                <a:solidFill>
                  <a:prstClr val="black"/>
                </a:solidFill>
                <a:latin typeface="Lucida Sans" pitchFamily="34" charset="0"/>
                <a:cs typeface="Times New Roman" pitchFamily="18" charset="0"/>
              </a:rPr>
              <a:t>    </a:t>
            </a:r>
            <a:r>
              <a:rPr lang="en-US" sz="1200" b="1" dirty="0" smtClean="0">
                <a:solidFill>
                  <a:prstClr val="black"/>
                </a:solidFill>
                <a:latin typeface="Lucida Sans" pitchFamily="34" charset="0"/>
                <a:cs typeface="Times New Roman" pitchFamily="18" charset="0"/>
              </a:rPr>
              <a:t>              </a:t>
            </a:r>
            <a:r>
              <a:rPr lang="en-US" sz="1200" b="1" u="sng" dirty="0" smtClean="0">
                <a:solidFill>
                  <a:prstClr val="black"/>
                </a:solidFill>
                <a:latin typeface="Lucida Sans" pitchFamily="34" charset="0"/>
                <a:cs typeface="Times New Roman" pitchFamily="18" charset="0"/>
              </a:rPr>
              <a:t> </a:t>
            </a:r>
            <a:r>
              <a:rPr lang="en-US" sz="12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endParaRPr lang="en-US" sz="1200" dirty="0" smtClean="0">
              <a:solidFill>
                <a:prstClr val="black"/>
              </a:solidFill>
              <a:latin typeface="Helvetica" pitchFamily="34" charset="0"/>
              <a:cs typeface="Times New Roman" pitchFamily="18" charset="0"/>
            </a:endParaRP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endParaRPr lang="en-US" sz="1200" dirty="0" smtClean="0">
              <a:solidFill>
                <a:prstClr val="black"/>
              </a:solidFill>
              <a:latin typeface="Helvetica" pitchFamily="34" charset="0"/>
              <a:cs typeface="Times New Roman" pitchFamily="18" charset="0"/>
            </a:endParaRP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endParaRPr lang="en-US" sz="1200" dirty="0" smtClean="0">
              <a:solidFill>
                <a:prstClr val="black"/>
              </a:solidFill>
              <a:latin typeface="Helvetica" pitchFamily="34" charset="0"/>
              <a:cs typeface="Times New Roman" pitchFamily="18" charset="0"/>
            </a:endParaRP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endParaRPr lang="en-US" sz="1200" dirty="0" smtClean="0">
              <a:solidFill>
                <a:prstClr val="black"/>
              </a:solidFill>
              <a:latin typeface="Helvetica" pitchFamily="34" charset="0"/>
              <a:cs typeface="Times New Roman" pitchFamily="18" charset="0"/>
            </a:endParaRP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endParaRPr lang="en-US" sz="1200" dirty="0" smtClean="0">
              <a:solidFill>
                <a:prstClr val="black"/>
              </a:solidFill>
              <a:latin typeface="Helvetica" pitchFamily="34" charset="0"/>
              <a:cs typeface="Times New Roman" pitchFamily="18" charset="0"/>
            </a:endParaRP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p>
          <a:p>
            <a:pPr marL="342900" indent="-342900">
              <a:buFontTx/>
              <a:buAutoNum type="arabicPeriod"/>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________________         ________________      ________________       _______________</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endParaRPr lang="en-US" sz="1100" b="1" dirty="0" smtClean="0">
              <a:solidFill>
                <a:prstClr val="black"/>
              </a:solidFill>
              <a:latin typeface="Lucida Sans"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100" b="1" dirty="0">
                <a:solidFill>
                  <a:prstClr val="black"/>
                </a:solidFill>
                <a:latin typeface="Lucida Sans" pitchFamily="34" charset="0"/>
                <a:cs typeface="Times New Roman" pitchFamily="18" charset="0"/>
              </a:rPr>
              <a:t>TOTAL </a:t>
            </a:r>
            <a:r>
              <a:rPr lang="en-US" sz="1100" b="1" dirty="0" smtClean="0">
                <a:solidFill>
                  <a:prstClr val="black"/>
                </a:solidFill>
                <a:latin typeface="Lucida Sans" pitchFamily="34" charset="0"/>
                <a:cs typeface="Times New Roman" pitchFamily="18" charset="0"/>
              </a:rPr>
              <a:t>Discovery Rangers      						-----------</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100" b="1" dirty="0" smtClean="0">
                <a:solidFill>
                  <a:prstClr val="black"/>
                </a:solidFill>
                <a:latin typeface="Lucida Sans" pitchFamily="34" charset="0"/>
                <a:cs typeface="Times New Roman" pitchFamily="18" charset="0"/>
              </a:rPr>
              <a:t>TOTAL Adventure Rangers              		</a:t>
            </a:r>
            <a:r>
              <a:rPr lang="en-US" sz="1100" b="1" dirty="0">
                <a:solidFill>
                  <a:prstClr val="black"/>
                </a:solidFill>
                <a:latin typeface="Lucida Sans" pitchFamily="34" charset="0"/>
                <a:cs typeface="Times New Roman" pitchFamily="18" charset="0"/>
              </a:rPr>
              <a:t>	</a:t>
            </a:r>
            <a:r>
              <a:rPr lang="en-US" sz="1100" b="1" dirty="0" smtClean="0">
                <a:solidFill>
                  <a:prstClr val="black"/>
                </a:solidFill>
                <a:latin typeface="Lucida Sans" pitchFamily="34" charset="0"/>
                <a:cs typeface="Times New Roman" pitchFamily="18" charset="0"/>
              </a:rPr>
              <a:t>	-----------     </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100" b="1" dirty="0" smtClean="0">
                <a:solidFill>
                  <a:prstClr val="black"/>
                </a:solidFill>
                <a:latin typeface="Lucida Sans" pitchFamily="34" charset="0"/>
                <a:cs typeface="Times New Roman" pitchFamily="18" charset="0"/>
              </a:rPr>
              <a:t>TOTAL Expedition Rangers                       	</a:t>
            </a:r>
            <a:r>
              <a:rPr lang="en-US" sz="1100" b="1" dirty="0">
                <a:solidFill>
                  <a:prstClr val="black"/>
                </a:solidFill>
                <a:latin typeface="Lucida Sans" pitchFamily="34" charset="0"/>
                <a:cs typeface="Times New Roman" pitchFamily="18" charset="0"/>
              </a:rPr>
              <a:t>	</a:t>
            </a:r>
            <a:r>
              <a:rPr lang="en-US" sz="1100" b="1" dirty="0" smtClean="0">
                <a:solidFill>
                  <a:prstClr val="black"/>
                </a:solidFill>
                <a:latin typeface="Lucida Sans" pitchFamily="34" charset="0"/>
                <a:cs typeface="Times New Roman" pitchFamily="18" charset="0"/>
              </a:rPr>
              <a:t>	</a:t>
            </a:r>
            <a:r>
              <a:rPr lang="en-US" sz="1200" dirty="0" smtClean="0">
                <a:solidFill>
                  <a:prstClr val="black"/>
                </a:solidFill>
                <a:latin typeface="Helvetica" pitchFamily="34" charset="0"/>
                <a:cs typeface="Times New Roman" pitchFamily="18" charset="0"/>
              </a:rPr>
              <a:t>______</a:t>
            </a:r>
            <a:r>
              <a:rPr lang="en-US" sz="1100" b="1" dirty="0" smtClean="0">
                <a:solidFill>
                  <a:prstClr val="black"/>
                </a:solidFill>
                <a:latin typeface="Lucida Sans" pitchFamily="34" charset="0"/>
                <a:cs typeface="Times New Roman" pitchFamily="18" charset="0"/>
              </a:rPr>
              <a:t>	</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TOTAL Brother discount $5.00 or $10.00     </a:t>
            </a:r>
            <a:r>
              <a:rPr lang="en-US" sz="1400" dirty="0" smtClean="0">
                <a:solidFill>
                  <a:prstClr val="black"/>
                </a:solidFill>
                <a:latin typeface="Helvetica" pitchFamily="34" charset="0"/>
                <a:cs typeface="Times New Roman" pitchFamily="18" charset="0"/>
              </a:rPr>
              <a:t>______</a:t>
            </a:r>
            <a:r>
              <a:rPr lang="en-US" sz="1200" b="1" dirty="0" smtClean="0">
                <a:solidFill>
                  <a:prstClr val="black"/>
                </a:solidFill>
                <a:latin typeface="Lucida Sans" pitchFamily="34" charset="0"/>
                <a:cs typeface="Times New Roman" pitchFamily="18" charset="0"/>
              </a:rPr>
              <a:t>	</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100" b="1" dirty="0" smtClean="0">
                <a:solidFill>
                  <a:prstClr val="black"/>
                </a:solidFill>
                <a:latin typeface="Lucida Sans" pitchFamily="34" charset="0"/>
                <a:cs typeface="Times New Roman" pitchFamily="18" charset="0"/>
              </a:rPr>
              <a:t>TOTAL Leaders/Dads                                 	     </a:t>
            </a:r>
            <a:r>
              <a:rPr lang="en-US" sz="1200" dirty="0" smtClean="0">
                <a:solidFill>
                  <a:prstClr val="black"/>
                </a:solidFill>
                <a:latin typeface="Helvetica" pitchFamily="34" charset="0"/>
                <a:cs typeface="Times New Roman" pitchFamily="18" charset="0"/>
              </a:rPr>
              <a:t>______</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dirty="0" smtClean="0">
                <a:solidFill>
                  <a:prstClr val="black"/>
                </a:solidFill>
                <a:latin typeface="Arial Black" panose="020B0A04020102020204" pitchFamily="34" charset="0"/>
                <a:cs typeface="Times New Roman" pitchFamily="18" charset="0"/>
              </a:rPr>
              <a:t> </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dirty="0" smtClean="0">
                <a:solidFill>
                  <a:prstClr val="black"/>
                </a:solidFill>
                <a:latin typeface="Arial Black" panose="020B0A04020102020204" pitchFamily="34" charset="0"/>
                <a:cs typeface="Times New Roman" pitchFamily="18" charset="0"/>
              </a:rPr>
              <a:t>TOTAL 	Camp outdoors	@  $38.00 =               $ ________      </a:t>
            </a:r>
            <a:r>
              <a:rPr lang="en-US" sz="1200" b="1" dirty="0" smtClean="0">
                <a:solidFill>
                  <a:prstClr val="black"/>
                </a:solidFill>
                <a:latin typeface="Arial Black" pitchFamily="34" charset="0"/>
                <a:cs typeface="Times New Roman" pitchFamily="18" charset="0"/>
              </a:rPr>
              <a:t>TOTAL  $ _______</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dirty="0" smtClean="0">
                <a:solidFill>
                  <a:prstClr val="black"/>
                </a:solidFill>
                <a:latin typeface="Arial Black" pitchFamily="34" charset="0"/>
                <a:cs typeface="Times New Roman" pitchFamily="18" charset="0"/>
              </a:rPr>
              <a:t>TOTAL Discounted Boys $5.00or $10.00        $ ________  </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Arial Black" pitchFamily="34" charset="0"/>
                <a:cs typeface="Times New Roman" pitchFamily="18" charset="0"/>
              </a:rPr>
              <a:t>Un-Chartered Outposts @  $45.00  =              $_________    </a:t>
            </a: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endParaRPr lang="en-US" sz="1200" b="1" dirty="0">
              <a:solidFill>
                <a:prstClr val="black"/>
              </a:solidFill>
              <a:latin typeface="Lucida Sans"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200" b="1" dirty="0" smtClean="0">
                <a:solidFill>
                  <a:prstClr val="black"/>
                </a:solidFill>
                <a:latin typeface="Lucida Sans" pitchFamily="34" charset="0"/>
                <a:cs typeface="Times New Roman" pitchFamily="18" charset="0"/>
              </a:rPr>
              <a:t>																Grand Total $____________</a:t>
            </a:r>
          </a:p>
          <a:p>
            <a:pPr marL="342900" indent="-342900" algn="ctr">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endParaRPr lang="en-US" sz="1100" b="1" dirty="0" smtClean="0">
              <a:solidFill>
                <a:prstClr val="black"/>
              </a:solidFill>
              <a:latin typeface="Lucida Sans" pitchFamily="34" charset="0"/>
              <a:cs typeface="Times New Roman" pitchFamily="18" charset="0"/>
            </a:endParaRPr>
          </a:p>
          <a:p>
            <a:pPr marL="342900" indent="-342900" algn="ctr">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100" b="1" dirty="0" smtClean="0">
                <a:solidFill>
                  <a:prstClr val="black"/>
                </a:solidFill>
                <a:latin typeface="Lucida Sans" pitchFamily="34" charset="0"/>
                <a:cs typeface="Times New Roman" pitchFamily="18" charset="0"/>
              </a:rPr>
              <a:t>********************************************************************************** </a:t>
            </a:r>
            <a:endParaRPr lang="en-US" sz="1200" dirty="0" smtClean="0">
              <a:solidFill>
                <a:prstClr val="black"/>
              </a:solidFill>
              <a:latin typeface="Helvetica" pitchFamily="34" charset="0"/>
              <a:cs typeface="Times New Roman" pitchFamily="18" charset="0"/>
            </a:endParaRPr>
          </a:p>
          <a:p>
            <a:pPr marL="342900" indent="-342900">
              <a:tabLst>
                <a:tab pos="571500" algn="l"/>
                <a:tab pos="639763" algn="l"/>
                <a:tab pos="911225" algn="l"/>
                <a:tab pos="1279525" algn="l"/>
                <a:tab pos="1368425" algn="l"/>
                <a:tab pos="1825625" algn="l"/>
                <a:tab pos="2011363" algn="l"/>
                <a:tab pos="2282825" algn="l"/>
                <a:tab pos="2378075" algn="l"/>
                <a:tab pos="2740025" algn="l"/>
                <a:tab pos="3197225" algn="l"/>
                <a:tab pos="3200400" algn="l"/>
                <a:tab pos="3382963" algn="l"/>
                <a:tab pos="3654425" algn="l"/>
                <a:tab pos="4111625" algn="l"/>
                <a:tab pos="4568825" algn="l"/>
                <a:tab pos="4659313" algn="l"/>
                <a:tab pos="5026025" algn="l"/>
                <a:tab pos="5029200" algn="l"/>
                <a:tab pos="5121275" algn="l"/>
                <a:tab pos="5483225" algn="l"/>
                <a:tab pos="5486400" algn="l"/>
                <a:tab pos="5940425" algn="l"/>
                <a:tab pos="5943600" algn="l"/>
                <a:tab pos="6397625" algn="l"/>
                <a:tab pos="6400800" algn="l"/>
                <a:tab pos="6854825" algn="l"/>
                <a:tab pos="6858000" algn="l"/>
                <a:tab pos="6945313" algn="l"/>
                <a:tab pos="7315200" algn="l"/>
              </a:tabLst>
            </a:pPr>
            <a:r>
              <a:rPr lang="en-US" sz="1100" b="1" dirty="0" smtClean="0">
                <a:solidFill>
                  <a:prstClr val="black"/>
                </a:solidFill>
                <a:latin typeface="Lucida Sans" pitchFamily="34" charset="0"/>
                <a:cs typeface="Times New Roman" pitchFamily="18" charset="0"/>
              </a:rPr>
              <a:t>FOR STAFF USE ONLY:  Up-to-date Charter ................[  ] Yes     [  ] No</a:t>
            </a:r>
            <a:r>
              <a:rPr lang="en-US" sz="700" dirty="0" smtClean="0">
                <a:solidFill>
                  <a:prstClr val="black"/>
                </a:solidFill>
                <a:latin typeface="Calibri" pitchFamily="34" charset="0"/>
              </a:rPr>
              <a:t> </a:t>
            </a:r>
          </a:p>
        </p:txBody>
      </p:sp>
      <p:graphicFrame>
        <p:nvGraphicFramePr>
          <p:cNvPr id="16388" name="Object 2"/>
          <p:cNvGraphicFramePr>
            <a:graphicFrameLocks/>
          </p:cNvGraphicFramePr>
          <p:nvPr/>
        </p:nvGraphicFramePr>
        <p:xfrm>
          <a:off x="457200" y="304800"/>
          <a:ext cx="838200" cy="685800"/>
        </p:xfrm>
        <a:graphic>
          <a:graphicData uri="http://schemas.openxmlformats.org/presentationml/2006/ole">
            <p:oleObj spid="_x0000_s26626" name="PBrush" r:id="rId3" imgW="2376109" imgH="2147971" progId="PBrush">
              <p:embed/>
            </p:oleObj>
          </a:graphicData>
        </a:graphic>
      </p:graphicFrame>
      <p:sp>
        <p:nvSpPr>
          <p:cNvPr id="5" name="Slide Number Placeholder 4"/>
          <p:cNvSpPr>
            <a:spLocks noGrp="1"/>
          </p:cNvSpPr>
          <p:nvPr>
            <p:ph type="sldNum" sz="quarter" idx="12"/>
          </p:nvPr>
        </p:nvSpPr>
        <p:spPr/>
        <p:txBody>
          <a:bodyPr/>
          <a:lstStyle/>
          <a:p>
            <a:fld id="{AB872F30-09BA-4EB3-91E9-15AD73B774D5}" type="slidenum">
              <a:rPr lang="en-US" smtClean="0"/>
              <a:pPr/>
              <a:t>13</a:t>
            </a:fld>
            <a:endParaRPr lang="en-US" dirty="0"/>
          </a:p>
        </p:txBody>
      </p:sp>
    </p:spTree>
    <p:extLst>
      <p:ext uri="{BB962C8B-B14F-4D97-AF65-F5344CB8AC3E}">
        <p14:creationId xmlns:p14="http://schemas.microsoft.com/office/powerpoint/2010/main" xmlns="" val="32268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06" y="515613"/>
            <a:ext cx="5915770" cy="6657207"/>
          </a:xfrm>
          <a:prstGeom prst="rect">
            <a:avLst/>
          </a:prstGeom>
        </p:spPr>
        <p:txBody>
          <a:bodyPr wrap="square">
            <a:spAutoFit/>
          </a:bodyPr>
          <a:lstStyle/>
          <a:p>
            <a:pPr marL="0" marR="0" indent="-228600" algn="ctr">
              <a:lnSpc>
                <a:spcPct val="115000"/>
              </a:lnSpc>
              <a:spcBef>
                <a:spcPts val="0"/>
              </a:spcBef>
              <a:spcAft>
                <a:spcPts val="600"/>
              </a:spcAft>
            </a:pPr>
            <a:r>
              <a:rPr lang="en-US" sz="1600" b="1" dirty="0">
                <a:solidFill>
                  <a:srgbClr val="000000"/>
                </a:solidFill>
                <a:latin typeface="Arial Narrow"/>
                <a:ea typeface="Calibri"/>
                <a:cs typeface="Times New Roman"/>
              </a:rPr>
              <a:t>Campsite Clearance Checklist</a:t>
            </a:r>
            <a:endParaRPr lang="en-US" sz="1600" dirty="0">
              <a:solidFill>
                <a:srgbClr val="000000"/>
              </a:solidFill>
              <a:latin typeface="Calibri"/>
              <a:ea typeface="Calibri"/>
              <a:cs typeface="Times New Roman"/>
            </a:endParaRPr>
          </a:p>
          <a:p>
            <a:pPr marL="0" marR="0" indent="-347345">
              <a:lnSpc>
                <a:spcPct val="115000"/>
              </a:lnSpc>
              <a:spcBef>
                <a:spcPts val="0"/>
              </a:spcBef>
              <a:spcAft>
                <a:spcPts val="600"/>
              </a:spcAft>
            </a:pPr>
            <a:r>
              <a:rPr lang="en-US" sz="1000" b="1" i="1" dirty="0">
                <a:solidFill>
                  <a:srgbClr val="000000"/>
                </a:solidFill>
                <a:latin typeface="Arial Narrow"/>
                <a:ea typeface="Calibri"/>
                <a:cs typeface="Times New Roman"/>
              </a:rPr>
              <a:t>                                 </a:t>
            </a:r>
            <a:r>
              <a:rPr lang="en-US" sz="1000" b="1" dirty="0">
                <a:solidFill>
                  <a:srgbClr val="000000"/>
                </a:solidFill>
                <a:latin typeface="Arial Narrow"/>
                <a:ea typeface="Calibri"/>
                <a:cs typeface="Times New Roman"/>
              </a:rPr>
              <a:t>	 </a:t>
            </a:r>
            <a:endParaRPr lang="en-US" sz="1000" dirty="0">
              <a:solidFill>
                <a:srgbClr val="000000"/>
              </a:solidFill>
              <a:latin typeface="Calibri"/>
              <a:ea typeface="Calibri"/>
              <a:cs typeface="Times New Roman"/>
            </a:endParaRPr>
          </a:p>
          <a:p>
            <a:pPr marL="0" marR="0" indent="-347345" algn="just">
              <a:lnSpc>
                <a:spcPct val="115000"/>
              </a:lnSpc>
              <a:spcBef>
                <a:spcPts val="0"/>
              </a:spcBef>
              <a:spcAft>
                <a:spcPts val="600"/>
              </a:spcAft>
            </a:pPr>
            <a:r>
              <a:rPr lang="en-US" sz="1600" b="1" dirty="0" smtClean="0">
                <a:solidFill>
                  <a:srgbClr val="000000"/>
                </a:solidFill>
                <a:latin typeface="Arial Narrow"/>
                <a:ea typeface="Calibri"/>
                <a:cs typeface="Times New Roman"/>
              </a:rPr>
              <a:t>Senior </a:t>
            </a:r>
            <a:r>
              <a:rPr lang="en-US" sz="1600" b="1" dirty="0">
                <a:solidFill>
                  <a:srgbClr val="000000"/>
                </a:solidFill>
                <a:latin typeface="Arial Narrow"/>
                <a:ea typeface="Calibri"/>
                <a:cs typeface="Times New Roman"/>
              </a:rPr>
              <a:t>Commander, please check your entire area for cleanliness. After checking and signing the following form, have it signed by your </a:t>
            </a:r>
            <a:r>
              <a:rPr lang="en-US" sz="1600" b="1" dirty="0" smtClean="0">
                <a:solidFill>
                  <a:srgbClr val="000000"/>
                </a:solidFill>
                <a:latin typeface="Arial Narrow"/>
                <a:ea typeface="Calibri"/>
                <a:cs typeface="Times New Roman"/>
              </a:rPr>
              <a:t>Area / Sectional </a:t>
            </a:r>
            <a:r>
              <a:rPr lang="en-US" sz="1600" b="1" dirty="0">
                <a:solidFill>
                  <a:srgbClr val="000000"/>
                </a:solidFill>
                <a:latin typeface="Arial Narrow"/>
                <a:ea typeface="Calibri"/>
                <a:cs typeface="Times New Roman"/>
              </a:rPr>
              <a:t>Commander, or his </a:t>
            </a:r>
            <a:r>
              <a:rPr lang="en-US" sz="1600" b="1" dirty="0" smtClean="0">
                <a:solidFill>
                  <a:srgbClr val="000000"/>
                </a:solidFill>
                <a:latin typeface="Arial Narrow"/>
                <a:ea typeface="Calibri"/>
                <a:cs typeface="Times New Roman"/>
              </a:rPr>
              <a:t>designate.</a:t>
            </a:r>
            <a:endParaRPr lang="en-US" sz="1600" dirty="0">
              <a:solidFill>
                <a:srgbClr val="000000"/>
              </a:solidFill>
              <a:latin typeface="Calibri"/>
              <a:ea typeface="Calibri"/>
              <a:cs typeface="Times New Roman"/>
            </a:endParaRPr>
          </a:p>
          <a:p>
            <a:pPr marL="0" marR="0" indent="-347345">
              <a:lnSpc>
                <a:spcPct val="115000"/>
              </a:lnSpc>
              <a:spcBef>
                <a:spcPts val="0"/>
              </a:spcBef>
              <a:spcAft>
                <a:spcPts val="600"/>
              </a:spcAft>
            </a:pPr>
            <a:r>
              <a:rPr lang="en-US" sz="1000" b="1" dirty="0" smtClean="0">
                <a:solidFill>
                  <a:srgbClr val="000000"/>
                </a:solidFill>
                <a:latin typeface="Arial Narrow"/>
                <a:ea typeface="Calibri"/>
                <a:cs typeface="Times New Roman"/>
              </a:rPr>
              <a:t>	CHECK LIST</a:t>
            </a:r>
            <a:r>
              <a:rPr lang="en-US" sz="1000" dirty="0" smtClean="0">
                <a:solidFill>
                  <a:srgbClr val="000000"/>
                </a:solidFill>
                <a:latin typeface="Calibri"/>
                <a:ea typeface="Calibri"/>
                <a:cs typeface="Times New Roman"/>
              </a:rPr>
              <a:t> </a:t>
            </a:r>
            <a:r>
              <a:rPr lang="en-US" sz="1000" b="1" dirty="0" smtClean="0">
                <a:solidFill>
                  <a:srgbClr val="000000"/>
                </a:solidFill>
                <a:latin typeface="Arial Narrow"/>
                <a:ea typeface="Calibri"/>
                <a:cs typeface="Times New Roman"/>
              </a:rPr>
              <a:t>ITEM				CHECKED</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buFont typeface="+mj-lt"/>
              <a:buAutoNum type="arabicPeriod"/>
            </a:pPr>
            <a:r>
              <a:rPr lang="en-US" sz="1000" b="1" dirty="0">
                <a:solidFill>
                  <a:srgbClr val="000000"/>
                </a:solidFill>
                <a:latin typeface="Arial Narrow"/>
                <a:ea typeface="Calibri"/>
                <a:cs typeface="Times New Roman"/>
              </a:rPr>
              <a:t>All paper, food, string, cans, etc., picked up.			</a:t>
            </a:r>
            <a:r>
              <a:rPr lang="en-US" sz="1000" b="1" dirty="0" smtClean="0">
                <a:solidFill>
                  <a:srgbClr val="000000"/>
                </a:solidFill>
                <a:latin typeface="Arial Narrow"/>
                <a:ea typeface="Calibri"/>
                <a:cs typeface="Times New Roman"/>
              </a:rPr>
              <a:t>_________</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buFont typeface="+mj-lt"/>
              <a:buAutoNum type="arabicPeriod"/>
            </a:pPr>
            <a:r>
              <a:rPr lang="en-US" sz="1000" b="1" dirty="0">
                <a:solidFill>
                  <a:srgbClr val="000000"/>
                </a:solidFill>
                <a:latin typeface="Arial Narrow"/>
                <a:ea typeface="Calibri"/>
                <a:cs typeface="Times New Roman"/>
              </a:rPr>
              <a:t>All firewood picked up, stacked in the edge of the woods.		</a:t>
            </a:r>
            <a:r>
              <a:rPr lang="en-US" sz="1000" b="1" dirty="0" smtClean="0">
                <a:solidFill>
                  <a:srgbClr val="000000"/>
                </a:solidFill>
                <a:latin typeface="Arial Narrow"/>
                <a:ea typeface="Calibri"/>
                <a:cs typeface="Times New Roman"/>
              </a:rPr>
              <a:t>_________</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buFont typeface="+mj-lt"/>
              <a:buAutoNum type="arabicPeriod"/>
            </a:pPr>
            <a:r>
              <a:rPr lang="en-US" sz="1000" b="1" dirty="0" smtClean="0">
                <a:solidFill>
                  <a:srgbClr val="000000"/>
                </a:solidFill>
                <a:latin typeface="Arial Narrow"/>
                <a:ea typeface="Calibri"/>
                <a:cs typeface="Times New Roman"/>
              </a:rPr>
              <a:t>Rocks &amp; soil from </a:t>
            </a:r>
            <a:r>
              <a:rPr lang="en-US" sz="1000" b="1" dirty="0">
                <a:solidFill>
                  <a:srgbClr val="000000"/>
                </a:solidFill>
                <a:latin typeface="Arial Narrow"/>
                <a:ea typeface="Calibri"/>
                <a:cs typeface="Times New Roman"/>
              </a:rPr>
              <a:t>the fire ring returned to  </a:t>
            </a:r>
            <a:r>
              <a:rPr lang="en-US" sz="1000" b="1" dirty="0" smtClean="0">
                <a:solidFill>
                  <a:srgbClr val="000000"/>
                </a:solidFill>
                <a:latin typeface="Arial Narrow"/>
                <a:ea typeface="Calibri"/>
                <a:cs typeface="Times New Roman"/>
              </a:rPr>
              <a:t>original location       		_________</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buFont typeface="+mj-lt"/>
              <a:buAutoNum type="arabicPeriod"/>
            </a:pPr>
            <a:r>
              <a:rPr lang="en-US" sz="1000" b="1" dirty="0">
                <a:solidFill>
                  <a:srgbClr val="000000"/>
                </a:solidFill>
                <a:latin typeface="Arial Narrow"/>
                <a:ea typeface="Calibri"/>
                <a:cs typeface="Times New Roman"/>
              </a:rPr>
              <a:t>All holes, fire rings, etc. filled in</a:t>
            </a:r>
            <a:r>
              <a:rPr lang="en-US" sz="1000" b="1" dirty="0" smtClean="0">
                <a:solidFill>
                  <a:srgbClr val="000000"/>
                </a:solidFill>
                <a:latin typeface="Arial Narrow"/>
                <a:ea typeface="Calibri"/>
                <a:cs typeface="Times New Roman"/>
              </a:rPr>
              <a:t>.			_________</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buFont typeface="+mj-lt"/>
              <a:buAutoNum type="arabicPeriod"/>
            </a:pPr>
            <a:r>
              <a:rPr lang="en-US" sz="1000" b="1" dirty="0">
                <a:solidFill>
                  <a:srgbClr val="000000"/>
                </a:solidFill>
                <a:latin typeface="Arial Narrow"/>
                <a:ea typeface="Calibri"/>
                <a:cs typeface="Times New Roman"/>
              </a:rPr>
              <a:t>All sod replaced. Grass seed on disturbed areas.			</a:t>
            </a:r>
            <a:r>
              <a:rPr lang="en-US" sz="1000" b="1" dirty="0" smtClean="0">
                <a:solidFill>
                  <a:srgbClr val="000000"/>
                </a:solidFill>
                <a:latin typeface="Arial Narrow"/>
                <a:ea typeface="Calibri"/>
                <a:cs typeface="Times New Roman"/>
              </a:rPr>
              <a:t>_________</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buFont typeface="+mj-lt"/>
              <a:buAutoNum type="arabicPeriod"/>
            </a:pPr>
            <a:r>
              <a:rPr lang="en-US" sz="1000" b="1" dirty="0">
                <a:solidFill>
                  <a:srgbClr val="000000"/>
                </a:solidFill>
                <a:latin typeface="Arial Narrow"/>
                <a:ea typeface="Calibri"/>
                <a:cs typeface="Times New Roman"/>
              </a:rPr>
              <a:t>All lashings removed from the campsite and lashed projects disassembled	_________</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buFont typeface="+mj-lt"/>
              <a:buAutoNum type="arabicPeriod"/>
            </a:pPr>
            <a:r>
              <a:rPr lang="en-US" sz="1000" b="1" dirty="0">
                <a:solidFill>
                  <a:srgbClr val="000000"/>
                </a:solidFill>
                <a:latin typeface="Arial Narrow"/>
                <a:ea typeface="Calibri"/>
                <a:cs typeface="Times New Roman"/>
              </a:rPr>
              <a:t>All garbage removed from campsite.			</a:t>
            </a:r>
            <a:r>
              <a:rPr lang="en-US" sz="1000" b="1" dirty="0" smtClean="0">
                <a:solidFill>
                  <a:srgbClr val="000000"/>
                </a:solidFill>
                <a:latin typeface="Arial Narrow"/>
                <a:ea typeface="Calibri"/>
                <a:cs typeface="Times New Roman"/>
              </a:rPr>
              <a:t>_________</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buFont typeface="+mj-lt"/>
              <a:buAutoNum type="arabicPeriod"/>
            </a:pPr>
            <a:r>
              <a:rPr lang="en-US" sz="1000" b="1" dirty="0">
                <a:solidFill>
                  <a:srgbClr val="000000"/>
                </a:solidFill>
                <a:latin typeface="Arial Narrow"/>
                <a:ea typeface="Calibri"/>
                <a:cs typeface="Times New Roman"/>
              </a:rPr>
              <a:t>No outpost equipment left in camp			</a:t>
            </a:r>
            <a:r>
              <a:rPr lang="en-US" sz="1000" b="1" dirty="0" smtClean="0">
                <a:solidFill>
                  <a:srgbClr val="000000"/>
                </a:solidFill>
                <a:latin typeface="Arial Narrow"/>
                <a:ea typeface="Calibri"/>
                <a:cs typeface="Times New Roman"/>
              </a:rPr>
              <a:t>_________</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buFont typeface="+mj-lt"/>
              <a:buAutoNum type="arabicPeriod"/>
            </a:pPr>
            <a:r>
              <a:rPr lang="en-US" sz="1000" b="1" dirty="0">
                <a:solidFill>
                  <a:srgbClr val="000000"/>
                </a:solidFill>
                <a:latin typeface="Arial Narrow"/>
                <a:ea typeface="Calibri"/>
                <a:cs typeface="Times New Roman"/>
              </a:rPr>
              <a:t>Any equipment borrowed from Heartland Center (Picnic tables, litter </a:t>
            </a:r>
            <a:r>
              <a:rPr lang="en-US" sz="1000" b="1" dirty="0" smtClean="0">
                <a:solidFill>
                  <a:srgbClr val="000000"/>
                </a:solidFill>
                <a:latin typeface="Arial Narrow"/>
                <a:ea typeface="Calibri"/>
                <a:cs typeface="Times New Roman"/>
              </a:rPr>
              <a:t>barrels ,              _________</a:t>
            </a:r>
            <a:endParaRPr lang="en-US" sz="1000" dirty="0">
              <a:solidFill>
                <a:srgbClr val="000000"/>
              </a:solidFill>
              <a:latin typeface="Calibri"/>
              <a:ea typeface="Calibri"/>
              <a:cs typeface="Times New Roman"/>
            </a:endParaRPr>
          </a:p>
          <a:p>
            <a:pPr marL="342900" marR="0" lvl="0" indent="-342900">
              <a:lnSpc>
                <a:spcPct val="200000"/>
              </a:lnSpc>
              <a:spcBef>
                <a:spcPts val="0"/>
              </a:spcBef>
              <a:spcAft>
                <a:spcPts val="600"/>
              </a:spcAft>
            </a:pPr>
            <a:r>
              <a:rPr lang="en-US" sz="1000" b="1" dirty="0" smtClean="0">
                <a:solidFill>
                  <a:srgbClr val="000000"/>
                </a:solidFill>
                <a:latin typeface="Arial Narrow"/>
                <a:ea typeface="Calibri"/>
                <a:cs typeface="Times New Roman"/>
              </a:rPr>
              <a:t>            Tools</a:t>
            </a:r>
            <a:r>
              <a:rPr lang="en-US" sz="1000" b="1" dirty="0">
                <a:solidFill>
                  <a:srgbClr val="000000"/>
                </a:solidFill>
                <a:latin typeface="Arial Narrow"/>
                <a:ea typeface="Calibri"/>
                <a:cs typeface="Times New Roman"/>
              </a:rPr>
              <a:t>, </a:t>
            </a:r>
            <a:r>
              <a:rPr lang="en-US" sz="1000" b="1" dirty="0" smtClean="0">
                <a:solidFill>
                  <a:srgbClr val="000000"/>
                </a:solidFill>
                <a:latin typeface="Arial Narrow"/>
                <a:ea typeface="Calibri"/>
                <a:cs typeface="Times New Roman"/>
              </a:rPr>
              <a:t>etc.) returned </a:t>
            </a:r>
            <a:r>
              <a:rPr lang="en-US" sz="1000" b="1" dirty="0">
                <a:solidFill>
                  <a:srgbClr val="000000"/>
                </a:solidFill>
                <a:latin typeface="Arial Narrow"/>
                <a:ea typeface="Calibri"/>
                <a:cs typeface="Times New Roman"/>
              </a:rPr>
              <a:t>to proper place.		</a:t>
            </a:r>
            <a:endParaRPr lang="en-US" sz="1000" dirty="0">
              <a:solidFill>
                <a:srgbClr val="000000"/>
              </a:solidFill>
              <a:latin typeface="Calibri"/>
              <a:ea typeface="Calibri"/>
              <a:cs typeface="Times New Roman"/>
            </a:endParaRPr>
          </a:p>
          <a:p>
            <a:pPr marL="109855" marR="0">
              <a:lnSpc>
                <a:spcPct val="200000"/>
              </a:lnSpc>
              <a:spcBef>
                <a:spcPts val="0"/>
              </a:spcBef>
              <a:spcAft>
                <a:spcPts val="0"/>
              </a:spcAft>
            </a:pPr>
            <a:r>
              <a:rPr lang="en-US" sz="1000" b="1" dirty="0">
                <a:solidFill>
                  <a:srgbClr val="000000"/>
                </a:solidFill>
                <a:latin typeface="Arial Narrow"/>
                <a:ea typeface="Calibri"/>
                <a:cs typeface="Times New Roman"/>
              </a:rPr>
              <a:t>CHURCH AND OUTPOST NUMBER______________________________________________</a:t>
            </a:r>
            <a:endParaRPr lang="en-US" sz="1000" dirty="0">
              <a:solidFill>
                <a:srgbClr val="000000"/>
              </a:solidFill>
              <a:latin typeface="Calibri"/>
              <a:ea typeface="Calibri"/>
              <a:cs typeface="Times New Roman"/>
            </a:endParaRPr>
          </a:p>
          <a:p>
            <a:pPr marL="109855" marR="0">
              <a:lnSpc>
                <a:spcPct val="200000"/>
              </a:lnSpc>
              <a:spcBef>
                <a:spcPts val="0"/>
              </a:spcBef>
              <a:spcAft>
                <a:spcPts val="0"/>
              </a:spcAft>
            </a:pPr>
            <a:r>
              <a:rPr lang="en-US" sz="1000" b="1" dirty="0">
                <a:solidFill>
                  <a:srgbClr val="000000"/>
                </a:solidFill>
                <a:latin typeface="Arial Narrow"/>
                <a:ea typeface="Calibri"/>
                <a:cs typeface="Times New Roman"/>
              </a:rPr>
              <a:t>CAMPSITE IN GOOD SHAPE________________________________________SR COMMANDER</a:t>
            </a:r>
            <a:endParaRPr lang="en-US" sz="1000" dirty="0">
              <a:solidFill>
                <a:srgbClr val="000000"/>
              </a:solidFill>
              <a:latin typeface="Calibri"/>
              <a:ea typeface="Calibri"/>
              <a:cs typeface="Times New Roman"/>
            </a:endParaRPr>
          </a:p>
          <a:p>
            <a:pPr marL="109855" marR="0">
              <a:lnSpc>
                <a:spcPct val="200000"/>
              </a:lnSpc>
              <a:spcBef>
                <a:spcPts val="0"/>
              </a:spcBef>
              <a:spcAft>
                <a:spcPts val="0"/>
              </a:spcAft>
            </a:pPr>
            <a:r>
              <a:rPr lang="en-US" sz="1000" b="1" dirty="0">
                <a:solidFill>
                  <a:srgbClr val="000000"/>
                </a:solidFill>
                <a:latin typeface="Arial Narrow"/>
                <a:ea typeface="Calibri"/>
                <a:cs typeface="Times New Roman"/>
              </a:rPr>
              <a:t>CAMPSITE IN GOOD SHAPE________________________________________SEC CMMANDER   </a:t>
            </a:r>
            <a:endParaRPr lang="en-US" sz="1000" dirty="0">
              <a:solidFill>
                <a:srgbClr val="000000"/>
              </a:solidFill>
              <a:effectLst/>
              <a:latin typeface="Calibri"/>
              <a:ea typeface="Calibri"/>
              <a:cs typeface="Times New Roman"/>
            </a:endParaRPr>
          </a:p>
        </p:txBody>
      </p:sp>
      <p:sp>
        <p:nvSpPr>
          <p:cNvPr id="4" name="Slide Number Placeholder 3"/>
          <p:cNvSpPr>
            <a:spLocks noGrp="1"/>
          </p:cNvSpPr>
          <p:nvPr>
            <p:ph type="sldNum" sz="quarter" idx="12"/>
          </p:nvPr>
        </p:nvSpPr>
        <p:spPr/>
        <p:txBody>
          <a:bodyPr/>
          <a:lstStyle/>
          <a:p>
            <a:fld id="{AB872F30-09BA-4EB3-91E9-15AD73B774D5}" type="slidenum">
              <a:rPr lang="en-US" smtClean="0"/>
              <a:pPr/>
              <a:t>14</a:t>
            </a:fld>
            <a:endParaRPr lang="en-US" dirty="0"/>
          </a:p>
        </p:txBody>
      </p:sp>
    </p:spTree>
    <p:extLst>
      <p:ext uri="{BB962C8B-B14F-4D97-AF65-F5344CB8AC3E}">
        <p14:creationId xmlns="" xmlns:p14="http://schemas.microsoft.com/office/powerpoint/2010/main" val="884448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6705600" cy="914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598012"/>
          </a:xfrm>
          <a:prstGeom prst="rect">
            <a:avLst/>
          </a:prstGeom>
        </p:spPr>
        <p:txBody>
          <a:bodyPr wrap="square">
            <a:spAutoFit/>
          </a:bodyPr>
          <a:lstStyle/>
          <a:p>
            <a:pPr marL="0" marR="0" indent="-342900" algn="ctr">
              <a:lnSpc>
                <a:spcPct val="115000"/>
              </a:lnSpc>
              <a:spcBef>
                <a:spcPts val="0"/>
              </a:spcBef>
              <a:spcAft>
                <a:spcPts val="0"/>
              </a:spcAft>
            </a:pPr>
            <a:endParaRPr lang="en-US" sz="2400" b="1" dirty="0" smtClean="0">
              <a:solidFill>
                <a:srgbClr val="000000"/>
              </a:solidFill>
              <a:latin typeface="Arial Black" pitchFamily="34" charset="0"/>
              <a:ea typeface="Calibri"/>
              <a:cs typeface="Times New Roman"/>
            </a:endParaRPr>
          </a:p>
          <a:p>
            <a:pPr marL="0" marR="0" indent="-342900" algn="ctr">
              <a:lnSpc>
                <a:spcPct val="115000"/>
              </a:lnSpc>
              <a:spcBef>
                <a:spcPts val="0"/>
              </a:spcBef>
              <a:spcAft>
                <a:spcPts val="0"/>
              </a:spcAft>
            </a:pPr>
            <a:r>
              <a:rPr lang="en-US" sz="2400" b="1" dirty="0" smtClean="0">
                <a:solidFill>
                  <a:srgbClr val="000000"/>
                </a:solidFill>
                <a:latin typeface="Arial Black" pitchFamily="34" charset="0"/>
                <a:ea typeface="Calibri"/>
                <a:cs typeface="Times New Roman"/>
              </a:rPr>
              <a:t>2020 POW </a:t>
            </a:r>
            <a:r>
              <a:rPr lang="en-US" sz="2400" b="1" dirty="0">
                <a:solidFill>
                  <a:srgbClr val="000000"/>
                </a:solidFill>
                <a:latin typeface="Arial Black" pitchFamily="34" charset="0"/>
                <a:ea typeface="Calibri"/>
                <a:cs typeface="Times New Roman"/>
              </a:rPr>
              <a:t>WOW </a:t>
            </a:r>
            <a:r>
              <a:rPr lang="en-US" sz="2400" b="1" dirty="0" smtClean="0">
                <a:solidFill>
                  <a:srgbClr val="000000"/>
                </a:solidFill>
                <a:latin typeface="Arial Black" pitchFamily="34" charset="0"/>
                <a:ea typeface="Calibri"/>
                <a:cs typeface="Times New Roman"/>
              </a:rPr>
              <a:t>STAFF    </a:t>
            </a:r>
          </a:p>
          <a:p>
            <a:pPr marL="0" marR="0" indent="-342900" algn="ctr">
              <a:lnSpc>
                <a:spcPct val="115000"/>
              </a:lnSpc>
              <a:spcBef>
                <a:spcPts val="0"/>
              </a:spcBef>
              <a:spcAft>
                <a:spcPts val="0"/>
              </a:spcAft>
            </a:pPr>
            <a:endParaRPr lang="en-US" sz="1600" dirty="0">
              <a:solidFill>
                <a:srgbClr val="000000"/>
              </a:solidFill>
              <a:latin typeface="Calibri"/>
              <a:ea typeface="Calibri"/>
              <a:cs typeface="Times New Roman"/>
            </a:endParaRPr>
          </a:p>
          <a:p>
            <a:pPr indent="-342900">
              <a:lnSpc>
                <a:spcPct val="115000"/>
              </a:lnSpc>
            </a:pPr>
            <a:r>
              <a:rPr lang="en-US" sz="1600" b="1" dirty="0">
                <a:solidFill>
                  <a:srgbClr val="000000"/>
                </a:solidFill>
                <a:latin typeface="Arial Narrow" panose="020B0606020202030204" pitchFamily="34" charset="0"/>
                <a:ea typeface="Calibri"/>
                <a:cs typeface="Times New Roman"/>
              </a:rPr>
              <a:t> </a:t>
            </a:r>
            <a:endParaRPr lang="en-US" sz="1600" b="1" dirty="0" smtClean="0">
              <a:solidFill>
                <a:srgbClr val="000000"/>
              </a:solidFill>
              <a:latin typeface="Arial Narrow" panose="020B0606020202030204" pitchFamily="34" charset="0"/>
              <a:ea typeface="Calibri"/>
              <a:cs typeface="Times New Roman"/>
            </a:endParaRPr>
          </a:p>
          <a:p>
            <a:r>
              <a:rPr lang="en-US" b="1" dirty="0" smtClean="0">
                <a:solidFill>
                  <a:srgbClr val="000000"/>
                </a:solidFill>
                <a:latin typeface="Arial Narrow" panose="020B0606020202030204" pitchFamily="34" charset="0"/>
              </a:rPr>
              <a:t>	 Pow Wow Speaker</a:t>
            </a:r>
            <a:r>
              <a:rPr lang="en-US" b="1" dirty="0">
                <a:solidFill>
                  <a:srgbClr val="000000"/>
                </a:solidFill>
                <a:latin typeface="Arial Narrow" panose="020B0606020202030204" pitchFamily="34" charset="0"/>
              </a:rPr>
              <a:t> </a:t>
            </a:r>
            <a:r>
              <a:rPr lang="en-US" b="1" dirty="0" smtClean="0">
                <a:solidFill>
                  <a:srgbClr val="000000"/>
                </a:solidFill>
                <a:latin typeface="Arial Narrow" panose="020B0606020202030204" pitchFamily="34" charset="0"/>
              </a:rPr>
              <a:t>                        Pastor </a:t>
            </a:r>
            <a:r>
              <a:rPr lang="en-US" b="1" dirty="0" smtClean="0">
                <a:latin typeface="Arial Narrow" pitchFamily="34" charset="0"/>
              </a:rPr>
              <a:t>Eric Diehl</a:t>
            </a:r>
            <a:endParaRPr lang="en-US" sz="1400" b="1" dirty="0" smtClean="0">
              <a:latin typeface="Arial Narrow" pitchFamily="34" charset="0"/>
            </a:endParaRPr>
          </a:p>
          <a:p>
            <a:r>
              <a:rPr lang="en-US" sz="1400" dirty="0" smtClean="0"/>
              <a:t>				    </a:t>
            </a:r>
            <a:r>
              <a:rPr lang="en-US" sz="1400" dirty="0" smtClean="0">
                <a:latin typeface="Arial Narrow" pitchFamily="34" charset="0"/>
              </a:rPr>
              <a:t>GMA Recipient  (Gold 					    	      and Silver Buffalo)</a:t>
            </a:r>
          </a:p>
          <a:p>
            <a:endParaRPr lang="en-US" b="1" dirty="0" smtClean="0">
              <a:latin typeface="Arial Narrow" pitchFamily="34" charset="0"/>
            </a:endParaRPr>
          </a:p>
          <a:p>
            <a:r>
              <a:rPr lang="en-US" b="1" dirty="0" smtClean="0">
                <a:solidFill>
                  <a:srgbClr val="000000"/>
                </a:solidFill>
                <a:latin typeface="Arial Narrow" panose="020B0606020202030204" pitchFamily="34" charset="0"/>
              </a:rPr>
              <a:t>	District </a:t>
            </a:r>
            <a:r>
              <a:rPr lang="en-US" b="1" dirty="0">
                <a:solidFill>
                  <a:srgbClr val="000000"/>
                </a:solidFill>
                <a:latin typeface="Arial Narrow" panose="020B0606020202030204" pitchFamily="34" charset="0"/>
              </a:rPr>
              <a:t>Commander                      </a:t>
            </a:r>
            <a:r>
              <a:rPr lang="en-US" b="1" dirty="0" smtClean="0">
                <a:solidFill>
                  <a:srgbClr val="000000"/>
                </a:solidFill>
                <a:latin typeface="Arial Narrow" panose="020B0606020202030204" pitchFamily="34" charset="0"/>
              </a:rPr>
              <a:t>  Rev. Harry Hunt</a:t>
            </a:r>
          </a:p>
          <a:p>
            <a:pPr>
              <a:buFont typeface="Arial" pitchFamily="34" charset="0"/>
              <a:buChar char="•"/>
            </a:pPr>
            <a:endParaRPr lang="en-US" sz="900" dirty="0">
              <a:solidFill>
                <a:srgbClr val="000000"/>
              </a:solidFill>
              <a:latin typeface="Arial Narrow" panose="020B0606020202030204" pitchFamily="34" charset="0"/>
            </a:endParaRPr>
          </a:p>
          <a:p>
            <a:pPr lvl="2"/>
            <a:r>
              <a:rPr lang="en-US" b="1" dirty="0" smtClean="0">
                <a:solidFill>
                  <a:srgbClr val="000000"/>
                </a:solidFill>
                <a:latin typeface="Arial Narrow" panose="020B0606020202030204" pitchFamily="34" charset="0"/>
              </a:rPr>
              <a:t>Pow Wow </a:t>
            </a:r>
            <a:r>
              <a:rPr lang="en-US" b="1" dirty="0">
                <a:solidFill>
                  <a:srgbClr val="000000"/>
                </a:solidFill>
                <a:latin typeface="Arial Narrow" panose="020B0606020202030204" pitchFamily="34" charset="0"/>
              </a:rPr>
              <a:t>Events </a:t>
            </a:r>
            <a:r>
              <a:rPr lang="en-US" b="1" dirty="0" smtClean="0">
                <a:solidFill>
                  <a:srgbClr val="000000"/>
                </a:solidFill>
                <a:latin typeface="Arial Narrow" panose="020B0606020202030204" pitchFamily="34" charset="0"/>
              </a:rPr>
              <a:t>Coord.</a:t>
            </a:r>
            <a:r>
              <a:rPr lang="en-US" b="1" dirty="0">
                <a:solidFill>
                  <a:srgbClr val="000000"/>
                </a:solidFill>
                <a:latin typeface="Arial Narrow" panose="020B0606020202030204" pitchFamily="34" charset="0"/>
              </a:rPr>
              <a:t>      </a:t>
            </a:r>
            <a:r>
              <a:rPr lang="en-US" b="1" dirty="0" smtClean="0">
                <a:solidFill>
                  <a:srgbClr val="000000"/>
                </a:solidFill>
                <a:latin typeface="Arial Narrow" panose="020B0606020202030204" pitchFamily="34" charset="0"/>
              </a:rPr>
              <a:t>          Ed Kuzmick  and </a:t>
            </a:r>
          </a:p>
          <a:p>
            <a:r>
              <a:rPr lang="en-US" b="1" dirty="0" smtClean="0">
                <a:solidFill>
                  <a:srgbClr val="000000"/>
                </a:solidFill>
                <a:latin typeface="Arial Narrow" panose="020B0606020202030204" pitchFamily="34" charset="0"/>
              </a:rPr>
              <a:t>				     Jon Miltenberger</a:t>
            </a:r>
          </a:p>
          <a:p>
            <a:pPr>
              <a:buFont typeface="Arial" pitchFamily="34" charset="0"/>
              <a:buChar char="•"/>
            </a:pP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Registration</a:t>
            </a:r>
            <a:r>
              <a:rPr lang="en-US" b="1" dirty="0">
                <a:solidFill>
                  <a:srgbClr val="000000"/>
                </a:solidFill>
                <a:latin typeface="Arial Narrow" panose="020B0606020202030204" pitchFamily="34" charset="0"/>
              </a:rPr>
              <a:t>              		</a:t>
            </a:r>
            <a:r>
              <a:rPr lang="en-US" b="1" dirty="0" smtClean="0">
                <a:solidFill>
                  <a:srgbClr val="000000"/>
                </a:solidFill>
                <a:latin typeface="Arial Narrow" panose="020B0606020202030204" pitchFamily="34" charset="0"/>
              </a:rPr>
              <a:t>      Paul </a:t>
            </a:r>
            <a:r>
              <a:rPr lang="en-US" b="1" dirty="0">
                <a:solidFill>
                  <a:srgbClr val="000000"/>
                </a:solidFill>
                <a:latin typeface="Arial Narrow" panose="020B0606020202030204" pitchFamily="34" charset="0"/>
              </a:rPr>
              <a:t>Hickman, </a:t>
            </a:r>
            <a:r>
              <a:rPr lang="en-US" b="1" dirty="0" smtClean="0">
                <a:solidFill>
                  <a:srgbClr val="000000"/>
                </a:solidFill>
                <a:latin typeface="Arial Narrow" panose="020B0606020202030204" pitchFamily="34" charset="0"/>
              </a:rPr>
              <a:t>RRA</a:t>
            </a:r>
          </a:p>
          <a:p>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Health </a:t>
            </a:r>
            <a:r>
              <a:rPr lang="en-US" b="1" dirty="0">
                <a:solidFill>
                  <a:srgbClr val="000000"/>
                </a:solidFill>
                <a:latin typeface="Arial Narrow" panose="020B0606020202030204" pitchFamily="34" charset="0"/>
              </a:rPr>
              <a:t>and Safety Coordinator   </a:t>
            </a:r>
            <a:r>
              <a:rPr lang="en-US" b="1" dirty="0" smtClean="0">
                <a:solidFill>
                  <a:srgbClr val="000000"/>
                </a:solidFill>
                <a:latin typeface="Arial Narrow" panose="020B0606020202030204" pitchFamily="34" charset="0"/>
              </a:rPr>
              <a:t>    Dr. John Coleman</a:t>
            </a:r>
          </a:p>
          <a:p>
            <a:pPr>
              <a:buFont typeface="Arial" pitchFamily="34" charset="0"/>
              <a:buChar char="•"/>
            </a:pP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Swimming </a:t>
            </a:r>
            <a:r>
              <a:rPr lang="en-US" b="1" dirty="0">
                <a:solidFill>
                  <a:srgbClr val="000000"/>
                </a:solidFill>
                <a:latin typeface="Arial Narrow" panose="020B0606020202030204" pitchFamily="34" charset="0"/>
              </a:rPr>
              <a:t>Pool Coordinator       </a:t>
            </a:r>
            <a:r>
              <a:rPr lang="en-US" b="1" dirty="0" smtClean="0">
                <a:solidFill>
                  <a:srgbClr val="000000"/>
                </a:solidFill>
                <a:latin typeface="Arial Narrow" panose="020B0606020202030204" pitchFamily="34" charset="0"/>
              </a:rPr>
              <a:t>   Heartland Staff</a:t>
            </a:r>
          </a:p>
          <a:p>
            <a:pPr>
              <a:buFont typeface="Arial" pitchFamily="34" charset="0"/>
              <a:buChar char="•"/>
            </a:pP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Music </a:t>
            </a:r>
            <a:r>
              <a:rPr lang="en-US" b="1" dirty="0">
                <a:solidFill>
                  <a:srgbClr val="000000"/>
                </a:solidFill>
                <a:latin typeface="Arial Narrow" panose="020B0606020202030204" pitchFamily="34" charset="0"/>
              </a:rPr>
              <a:t>and Worship Leader           </a:t>
            </a:r>
            <a:r>
              <a:rPr lang="en-US" b="1" dirty="0" smtClean="0">
                <a:solidFill>
                  <a:srgbClr val="000000"/>
                </a:solidFill>
                <a:latin typeface="Arial Narrow" panose="020B0606020202030204" pitchFamily="34" charset="0"/>
              </a:rPr>
              <a:t> </a:t>
            </a:r>
            <a:r>
              <a:rPr lang="en-US" b="1" dirty="0">
                <a:solidFill>
                  <a:srgbClr val="000000"/>
                </a:solidFill>
                <a:latin typeface="Arial Narrow" panose="020B0606020202030204" pitchFamily="34" charset="0"/>
              </a:rPr>
              <a:t> </a:t>
            </a:r>
            <a:r>
              <a:rPr lang="en-US" b="1" dirty="0" smtClean="0">
                <a:solidFill>
                  <a:srgbClr val="000000"/>
                </a:solidFill>
                <a:latin typeface="Arial Narrow" panose="020B0606020202030204" pitchFamily="34" charset="0"/>
              </a:rPr>
              <a:t>Dog Gone Cowboys</a:t>
            </a: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a:t>
            </a:r>
          </a:p>
          <a:p>
            <a:r>
              <a:rPr lang="en-US" b="1" dirty="0" smtClean="0">
                <a:solidFill>
                  <a:srgbClr val="000000"/>
                </a:solidFill>
                <a:latin typeface="Arial Narrow" panose="020B0606020202030204" pitchFamily="34" charset="0"/>
              </a:rPr>
              <a:t>	Sound </a:t>
            </a:r>
            <a:r>
              <a:rPr lang="en-US" b="1" dirty="0">
                <a:solidFill>
                  <a:srgbClr val="000000"/>
                </a:solidFill>
                <a:latin typeface="Arial Narrow" panose="020B0606020202030204" pitchFamily="34" charset="0"/>
              </a:rPr>
              <a:t>Equipment                 	</a:t>
            </a:r>
            <a:r>
              <a:rPr lang="en-US" b="1" dirty="0" smtClean="0">
                <a:solidFill>
                  <a:srgbClr val="000000"/>
                </a:solidFill>
                <a:latin typeface="Arial Narrow" panose="020B0606020202030204" pitchFamily="34" charset="0"/>
              </a:rPr>
              <a:t>      Cincinnati </a:t>
            </a:r>
            <a:r>
              <a:rPr lang="en-US" b="1" dirty="0">
                <a:solidFill>
                  <a:srgbClr val="000000"/>
                </a:solidFill>
                <a:latin typeface="Arial Narrow" panose="020B0606020202030204" pitchFamily="34" charset="0"/>
              </a:rPr>
              <a:t>Section, Gary </a:t>
            </a:r>
            <a:r>
              <a:rPr lang="en-US" b="1" dirty="0" smtClean="0">
                <a:solidFill>
                  <a:srgbClr val="000000"/>
                </a:solidFill>
                <a:latin typeface="Arial Narrow" panose="020B0606020202030204" pitchFamily="34" charset="0"/>
              </a:rPr>
              <a:t>				                        Bayes</a:t>
            </a:r>
          </a:p>
          <a:p>
            <a:pPr>
              <a:buFont typeface="Arial" pitchFamily="34" charset="0"/>
              <a:buChar char="•"/>
            </a:pP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Security </a:t>
            </a:r>
            <a:r>
              <a:rPr lang="en-US" b="1" dirty="0">
                <a:solidFill>
                  <a:srgbClr val="000000"/>
                </a:solidFill>
                <a:latin typeface="Arial Narrow" panose="020B0606020202030204" pitchFamily="34" charset="0"/>
              </a:rPr>
              <a:t>Coordinator            	</a:t>
            </a:r>
            <a:r>
              <a:rPr lang="en-US" b="1" dirty="0" smtClean="0">
                <a:solidFill>
                  <a:srgbClr val="000000"/>
                </a:solidFill>
                <a:latin typeface="Arial Narrow" panose="020B0606020202030204" pitchFamily="34" charset="0"/>
              </a:rPr>
              <a:t>      Randy Hammill / Aaron Hunt</a:t>
            </a:r>
          </a:p>
          <a:p>
            <a:pPr>
              <a:buFont typeface="Arial" pitchFamily="34" charset="0"/>
              <a:buChar char="•"/>
            </a:pP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Patch </a:t>
            </a:r>
            <a:r>
              <a:rPr lang="en-US" b="1" dirty="0">
                <a:solidFill>
                  <a:srgbClr val="000000"/>
                </a:solidFill>
                <a:latin typeface="Arial Narrow" panose="020B0606020202030204" pitchFamily="34" charset="0"/>
              </a:rPr>
              <a:t>Design/Packet Cover  	</a:t>
            </a:r>
            <a:r>
              <a:rPr lang="en-US" b="1" dirty="0" smtClean="0">
                <a:solidFill>
                  <a:srgbClr val="000000"/>
                </a:solidFill>
                <a:latin typeface="Arial Narrow" panose="020B0606020202030204" pitchFamily="34" charset="0"/>
              </a:rPr>
              <a:t>      Jerry  Yoder</a:t>
            </a:r>
          </a:p>
          <a:p>
            <a:pPr>
              <a:buFont typeface="Arial" pitchFamily="34" charset="0"/>
              <a:buChar char="•"/>
            </a:pP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Chaplain</a:t>
            </a:r>
            <a:r>
              <a:rPr lang="en-US" b="1" dirty="0">
                <a:solidFill>
                  <a:srgbClr val="000000"/>
                </a:solidFill>
                <a:latin typeface="Arial Narrow" panose="020B0606020202030204" pitchFamily="34" charset="0"/>
              </a:rPr>
              <a:t>                                	</a:t>
            </a:r>
            <a:r>
              <a:rPr lang="en-US" b="1" dirty="0" smtClean="0">
                <a:solidFill>
                  <a:srgbClr val="000000"/>
                </a:solidFill>
                <a:latin typeface="Arial Narrow" panose="020B0606020202030204" pitchFamily="34" charset="0"/>
              </a:rPr>
              <a:t>      Rev. Harry Hunt</a:t>
            </a:r>
          </a:p>
          <a:p>
            <a:pPr>
              <a:buFont typeface="Arial" pitchFamily="34" charset="0"/>
              <a:buChar char="•"/>
            </a:pP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Snack </a:t>
            </a:r>
            <a:r>
              <a:rPr lang="en-US" b="1" dirty="0">
                <a:solidFill>
                  <a:srgbClr val="000000"/>
                </a:solidFill>
                <a:latin typeface="Arial Narrow" panose="020B0606020202030204" pitchFamily="34" charset="0"/>
              </a:rPr>
              <a:t>Bar                               	</a:t>
            </a:r>
            <a:r>
              <a:rPr lang="en-US" b="1" dirty="0" smtClean="0">
                <a:solidFill>
                  <a:srgbClr val="000000"/>
                </a:solidFill>
                <a:latin typeface="Arial Narrow" panose="020B0606020202030204" pitchFamily="34" charset="0"/>
              </a:rPr>
              <a:t>      Cincinnati Section</a:t>
            </a:r>
          </a:p>
          <a:p>
            <a:pPr>
              <a:buFont typeface="Arial" pitchFamily="34" charset="0"/>
              <a:buChar char="•"/>
            </a:pP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Prayer </a:t>
            </a:r>
            <a:r>
              <a:rPr lang="en-US" b="1" dirty="0">
                <a:solidFill>
                  <a:srgbClr val="000000"/>
                </a:solidFill>
                <a:latin typeface="Arial Narrow" panose="020B0606020202030204" pitchFamily="34" charset="0"/>
              </a:rPr>
              <a:t>Coordinator                      </a:t>
            </a:r>
            <a:r>
              <a:rPr lang="en-US" b="1" dirty="0" smtClean="0">
                <a:solidFill>
                  <a:srgbClr val="000000"/>
                </a:solidFill>
                <a:latin typeface="Arial Narrow" panose="020B0606020202030204" pitchFamily="34" charset="0"/>
              </a:rPr>
              <a:t>    Rev. Harry Hunt</a:t>
            </a:r>
          </a:p>
          <a:p>
            <a:pPr>
              <a:buFont typeface="Arial" pitchFamily="34" charset="0"/>
              <a:buChar char="•"/>
            </a:pPr>
            <a:endParaRPr lang="en-US" sz="900" dirty="0">
              <a:solidFill>
                <a:srgbClr val="000000"/>
              </a:solidFill>
              <a:latin typeface="Arial Narrow" panose="020B0606020202030204" pitchFamily="34" charset="0"/>
            </a:endParaRPr>
          </a:p>
          <a:p>
            <a:r>
              <a:rPr lang="en-US" b="1" dirty="0" smtClean="0">
                <a:solidFill>
                  <a:srgbClr val="000000"/>
                </a:solidFill>
                <a:latin typeface="Arial Narrow" panose="020B0606020202030204" pitchFamily="34" charset="0"/>
              </a:rPr>
              <a:t>	Communion</a:t>
            </a:r>
            <a:r>
              <a:rPr lang="en-US" b="1" dirty="0">
                <a:solidFill>
                  <a:srgbClr val="000000"/>
                </a:solidFill>
                <a:latin typeface="Arial Narrow" panose="020B0606020202030204" pitchFamily="34" charset="0"/>
              </a:rPr>
              <a:t>                               	</a:t>
            </a:r>
            <a:r>
              <a:rPr lang="en-US" b="1" dirty="0" smtClean="0">
                <a:solidFill>
                  <a:srgbClr val="000000"/>
                </a:solidFill>
                <a:latin typeface="Arial Narrow" panose="020B0606020202030204" pitchFamily="34" charset="0"/>
              </a:rPr>
              <a:t>       Randy Fetters</a:t>
            </a:r>
          </a:p>
          <a:p>
            <a:pPr>
              <a:buFont typeface="Arial" pitchFamily="34" charset="0"/>
              <a:buChar char="•"/>
            </a:pPr>
            <a:endParaRPr lang="en-US" b="1" dirty="0" smtClean="0">
              <a:solidFill>
                <a:srgbClr val="000000"/>
              </a:solidFill>
              <a:latin typeface="Arial Narrow" panose="020B0606020202030204" pitchFamily="34" charset="0"/>
            </a:endParaRPr>
          </a:p>
          <a:p>
            <a:pPr>
              <a:buFont typeface="Arial" pitchFamily="34" charset="0"/>
              <a:buChar char="•"/>
            </a:pPr>
            <a:endParaRPr lang="en-US" b="1" dirty="0" smtClean="0">
              <a:solidFill>
                <a:srgbClr val="000000"/>
              </a:solidFill>
              <a:latin typeface="Arial Narrow" panose="020B0606020202030204" pitchFamily="34" charset="0"/>
            </a:endParaRPr>
          </a:p>
          <a:p>
            <a:pPr>
              <a:buFont typeface="Arial" pitchFamily="34" charset="0"/>
              <a:buChar char="•"/>
            </a:pPr>
            <a:endParaRPr lang="en-US" dirty="0">
              <a:solidFill>
                <a:srgbClr val="000000"/>
              </a:solidFill>
              <a:latin typeface="Arial Narrow" panose="020B0606020202030204" pitchFamily="34" charset="0"/>
            </a:endParaRPr>
          </a:p>
          <a:p>
            <a:pPr marL="0" marR="0" indent="-342900">
              <a:lnSpc>
                <a:spcPct val="115000"/>
              </a:lnSpc>
              <a:spcBef>
                <a:spcPts val="0"/>
              </a:spcBef>
              <a:spcAft>
                <a:spcPts val="0"/>
              </a:spcAft>
              <a:buFont typeface="Arial" pitchFamily="34" charset="0"/>
              <a:buChar char="•"/>
            </a:pPr>
            <a:endParaRPr lang="en-US" dirty="0">
              <a:solidFill>
                <a:srgbClr val="000000"/>
              </a:solidFill>
              <a:latin typeface="Calibri"/>
              <a:ea typeface="Calibri"/>
              <a:cs typeface="Times New Roman"/>
            </a:endParaRPr>
          </a:p>
        </p:txBody>
      </p:sp>
      <p:sp>
        <p:nvSpPr>
          <p:cNvPr id="6" name="Slide Number Placeholder 5"/>
          <p:cNvSpPr>
            <a:spLocks noGrp="1"/>
          </p:cNvSpPr>
          <p:nvPr>
            <p:ph type="sldNum" sz="quarter" idx="12"/>
          </p:nvPr>
        </p:nvSpPr>
        <p:spPr/>
        <p:txBody>
          <a:bodyPr/>
          <a:lstStyle/>
          <a:p>
            <a:fld id="{AB872F30-09BA-4EB3-91E9-15AD73B774D5}" type="slidenum">
              <a:rPr lang="en-US" smtClean="0"/>
              <a:pPr/>
              <a:t>2</a:t>
            </a:fld>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04800" y="228600"/>
            <a:ext cx="990600" cy="849086"/>
          </a:xfrm>
          <a:prstGeom prst="rect">
            <a:avLst/>
          </a:prstGeom>
          <a:noFill/>
        </p:spPr>
      </p:pic>
      <p:pic>
        <p:nvPicPr>
          <p:cNvPr id="5" name="Picture 3"/>
          <p:cNvPicPr>
            <a:picLocks noChangeAspect="1" noChangeArrowheads="1"/>
          </p:cNvPicPr>
          <p:nvPr/>
        </p:nvPicPr>
        <p:blipFill>
          <a:blip r:embed="rId2" cstate="print"/>
          <a:srcRect/>
          <a:stretch>
            <a:fillRect/>
          </a:stretch>
        </p:blipFill>
        <p:spPr bwMode="auto">
          <a:xfrm>
            <a:off x="5486400" y="228600"/>
            <a:ext cx="990600" cy="849086"/>
          </a:xfrm>
          <a:prstGeom prst="rect">
            <a:avLst/>
          </a:prstGeom>
          <a:noFill/>
        </p:spPr>
      </p:pic>
    </p:spTree>
    <p:extLst>
      <p:ext uri="{BB962C8B-B14F-4D97-AF65-F5344CB8AC3E}">
        <p14:creationId xmlns="" xmlns:p14="http://schemas.microsoft.com/office/powerpoint/2010/main" val="2686422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872F30-09BA-4EB3-91E9-15AD73B774D5}" type="slidenum">
              <a:rPr lang="en-US" smtClean="0"/>
              <a:pPr/>
              <a:t>3</a:t>
            </a:fld>
            <a:endParaRPr lang="en-US" dirty="0"/>
          </a:p>
        </p:txBody>
      </p:sp>
      <p:sp>
        <p:nvSpPr>
          <p:cNvPr id="7" name="Rectangle 6"/>
          <p:cNvSpPr/>
          <p:nvPr/>
        </p:nvSpPr>
        <p:spPr>
          <a:xfrm>
            <a:off x="304800" y="2286000"/>
            <a:ext cx="6553200" cy="4401205"/>
          </a:xfrm>
          <a:prstGeom prst="rect">
            <a:avLst/>
          </a:prstGeom>
        </p:spPr>
        <p:txBody>
          <a:bodyPr wrap="square">
            <a:spAutoFit/>
          </a:bodyPr>
          <a:lstStyle/>
          <a:p>
            <a:endParaRPr lang="en-US" sz="2000" dirty="0" smtClean="0">
              <a:latin typeface="Arial Black" pitchFamily="34" charset="0"/>
            </a:endParaRPr>
          </a:p>
          <a:p>
            <a:endParaRPr lang="en-US" sz="2000" dirty="0" smtClean="0">
              <a:latin typeface="Arial Black" pitchFamily="34" charset="0"/>
            </a:endParaRPr>
          </a:p>
          <a:p>
            <a:r>
              <a:rPr lang="en-US" sz="2000" dirty="0" smtClean="0">
                <a:latin typeface="Arial Black" pitchFamily="34" charset="0"/>
              </a:rPr>
              <a:t>Pastor Eric Diehl</a:t>
            </a:r>
          </a:p>
          <a:p>
            <a:r>
              <a:rPr lang="en-US" sz="2000" dirty="0" smtClean="0">
                <a:latin typeface="Arial Black" pitchFamily="34" charset="0"/>
              </a:rPr>
              <a:t>Graduate of Central Bible College</a:t>
            </a:r>
          </a:p>
          <a:p>
            <a:r>
              <a:rPr lang="en-US" sz="2000" dirty="0" smtClean="0">
                <a:latin typeface="Arial Black" pitchFamily="34" charset="0"/>
              </a:rPr>
              <a:t>GMA Recipient  (Gold and Silver Buffalo)</a:t>
            </a:r>
          </a:p>
          <a:p>
            <a:r>
              <a:rPr lang="en-US" sz="2000" dirty="0" smtClean="0">
                <a:latin typeface="Arial Black" pitchFamily="34" charset="0"/>
              </a:rPr>
              <a:t>20 + years as a Youth/Asst. Pastor in Va., Pa., and Fl.</a:t>
            </a:r>
          </a:p>
          <a:p>
            <a:r>
              <a:rPr lang="en-US" sz="2000" dirty="0" smtClean="0">
                <a:latin typeface="Arial Black" pitchFamily="34" charset="0"/>
              </a:rPr>
              <a:t>Currently serving the past 5 years as Lead Pastor at Covenant Life in Hubbard, Ohio</a:t>
            </a:r>
          </a:p>
          <a:p>
            <a:r>
              <a:rPr lang="en-US" sz="2000" b="1" dirty="0" smtClean="0"/>
              <a:t>Instructor at the Crucible – A Father’s Blessing- Raising Men of Honor</a:t>
            </a:r>
            <a:endParaRPr lang="en-US" sz="2000" dirty="0" smtClean="0">
              <a:latin typeface="Arial Black" pitchFamily="34" charset="0"/>
            </a:endParaRPr>
          </a:p>
          <a:p>
            <a:r>
              <a:rPr lang="en-US" sz="2000" dirty="0" smtClean="0"/>
              <a:t> </a:t>
            </a:r>
          </a:p>
          <a:p>
            <a:endParaRPr lang="en-US" sz="2000" dirty="0" smtClean="0">
              <a:latin typeface="Arial" pitchFamily="34" charset="0"/>
              <a:cs typeface="Arial" pitchFamily="34" charset="0"/>
            </a:endParaRPr>
          </a:p>
          <a:p>
            <a:endParaRPr lang="en-US" sz="2000" b="1" dirty="0" smtClean="0">
              <a:latin typeface="Arial" pitchFamily="34" charset="0"/>
              <a:cs typeface="Arial" pitchFamily="34" charset="0"/>
            </a:endParaRPr>
          </a:p>
        </p:txBody>
      </p:sp>
      <p:pic>
        <p:nvPicPr>
          <p:cNvPr id="8" name="Picture 3"/>
          <p:cNvPicPr>
            <a:picLocks noChangeAspect="1" noChangeArrowheads="1"/>
          </p:cNvPicPr>
          <p:nvPr/>
        </p:nvPicPr>
        <p:blipFill>
          <a:blip r:embed="rId2" cstate="print"/>
          <a:srcRect/>
          <a:stretch>
            <a:fillRect/>
          </a:stretch>
        </p:blipFill>
        <p:spPr bwMode="auto">
          <a:xfrm>
            <a:off x="4190999" y="609600"/>
            <a:ext cx="1600199" cy="1371600"/>
          </a:xfrm>
          <a:prstGeom prst="rect">
            <a:avLst/>
          </a:prstGeom>
          <a:noFill/>
        </p:spPr>
      </p:pic>
      <p:pic>
        <p:nvPicPr>
          <p:cNvPr id="9" name="Picture 2"/>
          <p:cNvPicPr>
            <a:picLocks noChangeAspect="1" noChangeArrowheads="1"/>
          </p:cNvPicPr>
          <p:nvPr/>
        </p:nvPicPr>
        <p:blipFill>
          <a:blip r:embed="rId3" cstate="print"/>
          <a:srcRect/>
          <a:stretch>
            <a:fillRect/>
          </a:stretch>
        </p:blipFill>
        <p:spPr bwMode="auto">
          <a:xfrm>
            <a:off x="762000" y="228600"/>
            <a:ext cx="1485900" cy="1981200"/>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rcRect/>
          <a:stretch>
            <a:fillRect/>
          </a:stretch>
        </p:blipFill>
        <p:spPr bwMode="auto">
          <a:xfrm>
            <a:off x="3352800" y="5798128"/>
            <a:ext cx="2641600" cy="288174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676400"/>
            <a:ext cx="5791200" cy="7010400"/>
          </a:xfrm>
        </p:spPr>
        <p:txBody>
          <a:bodyPr>
            <a:noAutofit/>
          </a:bodyPr>
          <a:lstStyle/>
          <a:p>
            <a:pPr algn="l"/>
            <a:r>
              <a:rPr lang="en-US" sz="1800" b="1" dirty="0" smtClean="0">
                <a:solidFill>
                  <a:schemeClr val="tx1"/>
                </a:solidFill>
              </a:rPr>
              <a:t>Cost . . . . . . . . . . . . . . . . . . . . . </a:t>
            </a:r>
          </a:p>
          <a:p>
            <a:pPr algn="l"/>
            <a:endParaRPr lang="en-US" sz="1800" dirty="0" smtClean="0">
              <a:solidFill>
                <a:schemeClr val="tx1"/>
              </a:solidFill>
            </a:endParaRPr>
          </a:p>
          <a:p>
            <a:pPr algn="l"/>
            <a:r>
              <a:rPr lang="en-US" sz="1800" dirty="0" smtClean="0">
                <a:solidFill>
                  <a:schemeClr val="tx1"/>
                </a:solidFill>
              </a:rPr>
              <a:t>The cost for each person will be </a:t>
            </a:r>
            <a:r>
              <a:rPr lang="en-US" sz="1800" b="1" i="1" dirty="0" smtClean="0">
                <a:solidFill>
                  <a:schemeClr val="tx1"/>
                </a:solidFill>
              </a:rPr>
              <a:t>$38.00 </a:t>
            </a:r>
            <a:r>
              <a:rPr lang="en-US" sz="1800" dirty="0" smtClean="0">
                <a:solidFill>
                  <a:schemeClr val="tx1"/>
                </a:solidFill>
              </a:rPr>
              <a:t>per person, which covers camp fees, insurance, Pow Wow patch, trophies, and guest speaker. The cost for an unchartered person will be </a:t>
            </a:r>
            <a:r>
              <a:rPr lang="en-US" sz="1800" b="1" dirty="0" smtClean="0">
                <a:solidFill>
                  <a:schemeClr val="tx1"/>
                </a:solidFill>
              </a:rPr>
              <a:t>$45.00.</a:t>
            </a:r>
            <a:r>
              <a:rPr lang="en-US" sz="1800" dirty="0" smtClean="0">
                <a:solidFill>
                  <a:schemeClr val="tx1"/>
                </a:solidFill>
              </a:rPr>
              <a:t> If you have 2 or more boys from the same family, we want to discount their registration.    </a:t>
            </a:r>
            <a:r>
              <a:rPr lang="en-US" sz="1800" b="1" i="1" dirty="0" smtClean="0">
                <a:solidFill>
                  <a:schemeClr val="tx1"/>
                </a:solidFill>
              </a:rPr>
              <a:t>There will be a $5.00 discount for the 2nd brother and a $10.00 discount for the 3rd brother. </a:t>
            </a:r>
            <a:r>
              <a:rPr lang="en-US" sz="1800" dirty="0" smtClean="0">
                <a:solidFill>
                  <a:schemeClr val="tx1"/>
                </a:solidFill>
              </a:rPr>
              <a:t>Fees can pile up fast when there’s several in a family and we want all boys to be able to attend.</a:t>
            </a:r>
          </a:p>
          <a:p>
            <a:pPr algn="l"/>
            <a:endParaRPr lang="en-US" sz="1800" dirty="0" smtClean="0"/>
          </a:p>
          <a:p>
            <a:pPr algn="l"/>
            <a:r>
              <a:rPr lang="en-US" sz="1800" dirty="0" smtClean="0">
                <a:solidFill>
                  <a:schemeClr val="tx1"/>
                </a:solidFill>
              </a:rPr>
              <a:t>Activities . . . . . . . . . . . . . . . . . . . . . . . . . . . </a:t>
            </a:r>
          </a:p>
          <a:p>
            <a:pPr algn="l"/>
            <a:r>
              <a:rPr lang="en-US" sz="1800" dirty="0" smtClean="0">
                <a:solidFill>
                  <a:schemeClr val="tx1"/>
                </a:solidFill>
              </a:rPr>
              <a:t>Commanders, all activities have been designed with fun and adventure in mind.</a:t>
            </a:r>
          </a:p>
          <a:p>
            <a:pPr algn="l"/>
            <a:endParaRPr lang="en-US" sz="1800" b="1" dirty="0" smtClean="0">
              <a:solidFill>
                <a:schemeClr val="tx1"/>
              </a:solidFill>
            </a:endParaRPr>
          </a:p>
          <a:p>
            <a:pPr algn="l"/>
            <a:r>
              <a:rPr lang="en-US" sz="1800" b="1" dirty="0" smtClean="0">
                <a:solidFill>
                  <a:schemeClr val="tx1"/>
                </a:solidFill>
              </a:rPr>
              <a:t>Swimming</a:t>
            </a:r>
            <a:r>
              <a:rPr lang="en-US" sz="1800" dirty="0" smtClean="0">
                <a:solidFill>
                  <a:schemeClr val="tx1"/>
                </a:solidFill>
              </a:rPr>
              <a:t> will be available on Friday and Saturday. When swimming, your Rangers </a:t>
            </a:r>
            <a:r>
              <a:rPr lang="en-US" sz="1800" b="1" u="sng" dirty="0" smtClean="0">
                <a:solidFill>
                  <a:schemeClr val="tx1"/>
                </a:solidFill>
              </a:rPr>
              <a:t>must be accompanied by a Commander</a:t>
            </a:r>
            <a:r>
              <a:rPr lang="en-US" sz="1800" u="sng" dirty="0" smtClean="0">
                <a:solidFill>
                  <a:schemeClr val="tx1"/>
                </a:solidFill>
              </a:rPr>
              <a:t>.</a:t>
            </a:r>
          </a:p>
          <a:p>
            <a:pPr algn="l"/>
            <a:endParaRPr lang="en-US" sz="2000" dirty="0" smtClean="0">
              <a:solidFill>
                <a:schemeClr val="tx1"/>
              </a:solidFill>
            </a:endParaRPr>
          </a:p>
          <a:p>
            <a:endParaRPr lang="en-US" sz="2000" dirty="0">
              <a:solidFill>
                <a:schemeClr val="tx1"/>
              </a:solidFill>
            </a:endParaRPr>
          </a:p>
        </p:txBody>
      </p:sp>
      <p:pic>
        <p:nvPicPr>
          <p:cNvPr id="4" name="Picture 3" descr="Mentoring Men 1"/>
          <p:cNvPicPr>
            <a:picLocks noChangeAspect="1" noChangeArrowheads="1"/>
          </p:cNvPicPr>
          <p:nvPr/>
        </p:nvPicPr>
        <p:blipFill>
          <a:blip r:embed="rId2" cstate="print"/>
          <a:srcRect/>
          <a:stretch>
            <a:fillRect/>
          </a:stretch>
        </p:blipFill>
        <p:spPr bwMode="auto">
          <a:xfrm>
            <a:off x="304800" y="228600"/>
            <a:ext cx="1537914" cy="123666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B872F30-09BA-4EB3-91E9-15AD73B774D5}"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00400"/>
            <a:ext cx="6230652" cy="587853"/>
          </a:xfrm>
          <a:prstGeom prst="rect">
            <a:avLst/>
          </a:prstGeom>
        </p:spPr>
        <p:txBody>
          <a:bodyPr wrap="square">
            <a:spAutoFit/>
          </a:bodyPr>
          <a:lstStyle/>
          <a:p>
            <a:pPr indent="-342900" algn="ctr">
              <a:lnSpc>
                <a:spcPct val="115000"/>
              </a:lnSpc>
              <a:spcBef>
                <a:spcPts val="0"/>
              </a:spcBef>
              <a:spcAft>
                <a:spcPts val="0"/>
              </a:spcAft>
            </a:pPr>
            <a:r>
              <a:rPr lang="en-US" sz="2800" b="1" i="1" u="sng" dirty="0" smtClean="0">
                <a:solidFill>
                  <a:srgbClr val="000000"/>
                </a:solidFill>
                <a:latin typeface="Arial Narrow"/>
                <a:ea typeface="Calibri"/>
                <a:cs typeface="Times New Roman"/>
              </a:rPr>
              <a:t>Friday Activities Schedule</a:t>
            </a:r>
            <a:endParaRPr lang="en-US" sz="1600" b="1" i="1" u="sng" dirty="0">
              <a:solidFill>
                <a:srgbClr val="000000"/>
              </a:solidFill>
              <a:latin typeface="Calibri"/>
              <a:ea typeface="Calibri"/>
              <a:cs typeface="Times New Roman"/>
            </a:endParaRPr>
          </a:p>
        </p:txBody>
      </p:sp>
      <p:sp>
        <p:nvSpPr>
          <p:cNvPr id="3" name="Rectangle 2"/>
          <p:cNvSpPr/>
          <p:nvPr/>
        </p:nvSpPr>
        <p:spPr>
          <a:xfrm>
            <a:off x="457200" y="3962400"/>
            <a:ext cx="6019800" cy="5118324"/>
          </a:xfrm>
          <a:prstGeom prst="rect">
            <a:avLst/>
          </a:prstGeom>
        </p:spPr>
        <p:txBody>
          <a:bodyPr wrap="square">
            <a:spAutoFit/>
          </a:bodyPr>
          <a:lstStyle/>
          <a:p>
            <a:pPr indent="-342900">
              <a:lnSpc>
                <a:spcPct val="115000"/>
              </a:lnSpc>
              <a:spcBef>
                <a:spcPts val="0"/>
              </a:spcBef>
              <a:spcAft>
                <a:spcPts val="0"/>
              </a:spcAft>
            </a:pPr>
            <a:r>
              <a:rPr lang="en-US" sz="1800" b="1" dirty="0" smtClean="0">
                <a:solidFill>
                  <a:srgbClr val="000000"/>
                </a:solidFill>
                <a:latin typeface="Arial Narrow"/>
                <a:ea typeface="Calibri"/>
                <a:cs typeface="Times New Roman"/>
              </a:rPr>
              <a:t>Registration</a:t>
            </a:r>
            <a:r>
              <a:rPr lang="en-US" sz="1800" b="1" dirty="0">
                <a:solidFill>
                  <a:srgbClr val="000000"/>
                </a:solidFill>
                <a:latin typeface="Arial Narrow"/>
                <a:ea typeface="Calibri"/>
                <a:cs typeface="Times New Roman"/>
              </a:rPr>
              <a:t>			</a:t>
            </a:r>
            <a:r>
              <a:rPr lang="en-US" sz="1800" b="1" dirty="0" smtClean="0">
                <a:solidFill>
                  <a:srgbClr val="000000"/>
                </a:solidFill>
                <a:latin typeface="Arial Narrow"/>
                <a:ea typeface="Calibri"/>
                <a:cs typeface="Times New Roman"/>
              </a:rPr>
              <a:t>10:00AM – 10:00PM</a:t>
            </a:r>
          </a:p>
          <a:p>
            <a:pPr indent="-342900">
              <a:lnSpc>
                <a:spcPct val="115000"/>
              </a:lnSpc>
              <a:spcBef>
                <a:spcPts val="0"/>
              </a:spcBef>
              <a:spcAft>
                <a:spcPts val="0"/>
              </a:spcAft>
            </a:pPr>
            <a:endParaRPr lang="en-US" sz="1800" b="1" dirty="0" smtClean="0">
              <a:solidFill>
                <a:srgbClr val="000000"/>
              </a:solidFill>
              <a:latin typeface="Arial Narrow"/>
              <a:ea typeface="Calibri"/>
              <a:cs typeface="Times New Roman"/>
            </a:endParaRPr>
          </a:p>
          <a:p>
            <a:pPr indent="-342900">
              <a:lnSpc>
                <a:spcPct val="115000"/>
              </a:lnSpc>
              <a:spcBef>
                <a:spcPts val="0"/>
              </a:spcBef>
              <a:spcAft>
                <a:spcPts val="0"/>
              </a:spcAft>
            </a:pPr>
            <a:r>
              <a:rPr lang="en-US" sz="1800" b="1" dirty="0" smtClean="0">
                <a:solidFill>
                  <a:srgbClr val="000000"/>
                </a:solidFill>
                <a:latin typeface="Arial Narrow"/>
                <a:ea typeface="Calibri"/>
                <a:cs typeface="Times New Roman"/>
              </a:rPr>
              <a:t>Lunch				Noon </a:t>
            </a:r>
            <a:r>
              <a:rPr lang="en-US" sz="1800" b="1" dirty="0" smtClean="0">
                <a:solidFill>
                  <a:srgbClr val="000000"/>
                </a:solidFill>
                <a:latin typeface="Arial Narrow"/>
                <a:ea typeface="Calibri"/>
                <a:cs typeface="Times New Roman"/>
              </a:rPr>
              <a:t>– 1 pm</a:t>
            </a:r>
            <a:endParaRPr lang="en-US" sz="1800" b="1" dirty="0" smtClean="0">
              <a:solidFill>
                <a:srgbClr val="000000"/>
              </a:solidFill>
              <a:latin typeface="Arial Narrow"/>
              <a:ea typeface="Calibri"/>
              <a:cs typeface="Times New Roman"/>
            </a:endParaRPr>
          </a:p>
          <a:p>
            <a:pPr>
              <a:lnSpc>
                <a:spcPct val="115000"/>
              </a:lnSpc>
              <a:spcBef>
                <a:spcPts val="0"/>
              </a:spcBef>
              <a:spcAft>
                <a:spcPts val="0"/>
              </a:spcAft>
            </a:pPr>
            <a:endParaRPr lang="en-US" sz="180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Swimming			</a:t>
            </a:r>
            <a:r>
              <a:rPr lang="en-US" sz="1800" b="1" dirty="0">
                <a:solidFill>
                  <a:srgbClr val="000000"/>
                </a:solidFill>
                <a:latin typeface="Arial Narrow"/>
                <a:ea typeface="Calibri"/>
                <a:cs typeface="Times New Roman"/>
              </a:rPr>
              <a:t>See </a:t>
            </a:r>
            <a:r>
              <a:rPr lang="en-US" sz="1800" b="1" dirty="0" smtClean="0">
                <a:solidFill>
                  <a:srgbClr val="000000"/>
                </a:solidFill>
                <a:latin typeface="Arial Narrow"/>
                <a:ea typeface="Calibri"/>
                <a:cs typeface="Times New Roman"/>
              </a:rPr>
              <a:t>schedule</a:t>
            </a:r>
            <a:endParaRPr lang="en-US" sz="1800" b="1" dirty="0">
              <a:solidFill>
                <a:srgbClr val="000000"/>
              </a:solidFill>
              <a:latin typeface="Arial Narrow"/>
              <a:ea typeface="Calibri"/>
              <a:cs typeface="Times New Roman"/>
            </a:endParaRPr>
          </a:p>
          <a:p>
            <a:pPr>
              <a:lnSpc>
                <a:spcPct val="115000"/>
              </a:lnSpc>
              <a:spcBef>
                <a:spcPts val="0"/>
              </a:spcBef>
              <a:spcAft>
                <a:spcPts val="0"/>
              </a:spcAft>
            </a:pPr>
            <a:endParaRPr lang="en-US" sz="180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Paintball				2:00 - </a:t>
            </a:r>
            <a:r>
              <a:rPr lang="en-US" sz="1800" b="1" dirty="0" smtClean="0">
                <a:solidFill>
                  <a:srgbClr val="000000"/>
                </a:solidFill>
                <a:latin typeface="Arial Narrow"/>
                <a:ea typeface="Calibri"/>
                <a:cs typeface="Times New Roman"/>
              </a:rPr>
              <a:t>5:30 pm</a:t>
            </a:r>
            <a:endParaRPr lang="en-US" sz="1800" b="1" dirty="0">
              <a:solidFill>
                <a:srgbClr val="000000"/>
              </a:solidFill>
              <a:latin typeface="Arial Narrow"/>
              <a:ea typeface="Calibri"/>
              <a:cs typeface="Times New Roman"/>
            </a:endParaRPr>
          </a:p>
          <a:p>
            <a:pPr>
              <a:lnSpc>
                <a:spcPct val="115000"/>
              </a:lnSpc>
              <a:spcBef>
                <a:spcPts val="0"/>
              </a:spcBef>
              <a:spcAft>
                <a:spcPts val="0"/>
              </a:spcAft>
            </a:pPr>
            <a:endParaRPr lang="en-US" sz="180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Dinner				5:30 - </a:t>
            </a:r>
            <a:r>
              <a:rPr lang="en-US" sz="1800" b="1" dirty="0" smtClean="0">
                <a:solidFill>
                  <a:srgbClr val="000000"/>
                </a:solidFill>
                <a:latin typeface="Arial Narrow"/>
                <a:ea typeface="Calibri"/>
                <a:cs typeface="Times New Roman"/>
              </a:rPr>
              <a:t>7:00 pm</a:t>
            </a:r>
            <a:endParaRPr lang="en-US" sz="1800" b="1" dirty="0" smtClean="0">
              <a:solidFill>
                <a:srgbClr val="000000"/>
              </a:solidFill>
              <a:latin typeface="Arial Narrow"/>
              <a:ea typeface="Calibri"/>
              <a:cs typeface="Times New Roman"/>
            </a:endParaRPr>
          </a:p>
          <a:p>
            <a:pPr>
              <a:lnSpc>
                <a:spcPct val="115000"/>
              </a:lnSpc>
              <a:spcBef>
                <a:spcPts val="0"/>
              </a:spcBef>
              <a:spcAft>
                <a:spcPts val="0"/>
              </a:spcAft>
            </a:pPr>
            <a:endParaRPr lang="en-US" sz="180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Council Fire Service			</a:t>
            </a:r>
            <a:r>
              <a:rPr lang="en-US" sz="1800" b="1" dirty="0" smtClean="0">
                <a:solidFill>
                  <a:srgbClr val="000000"/>
                </a:solidFill>
                <a:latin typeface="Arial Narrow"/>
                <a:ea typeface="Calibri"/>
                <a:cs typeface="Times New Roman"/>
              </a:rPr>
              <a:t>8:00  pm</a:t>
            </a:r>
            <a:r>
              <a:rPr lang="en-US" sz="1800" b="1" dirty="0" smtClean="0">
                <a:solidFill>
                  <a:srgbClr val="000000"/>
                </a:solidFill>
                <a:latin typeface="Arial Narrow"/>
                <a:ea typeface="Calibri"/>
                <a:cs typeface="Times New Roman"/>
              </a:rPr>
              <a:t>	</a:t>
            </a:r>
          </a:p>
          <a:p>
            <a:pPr>
              <a:lnSpc>
                <a:spcPct val="115000"/>
              </a:lnSpc>
              <a:spcBef>
                <a:spcPts val="0"/>
              </a:spcBef>
              <a:spcAft>
                <a:spcPts val="0"/>
              </a:spcAft>
            </a:pPr>
            <a:endParaRPr lang="en-US" sz="180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Lights out				</a:t>
            </a:r>
            <a:r>
              <a:rPr lang="en-US" sz="1800" b="1" dirty="0" smtClean="0">
                <a:solidFill>
                  <a:srgbClr val="000000"/>
                </a:solidFill>
                <a:latin typeface="Arial Narrow"/>
                <a:ea typeface="Calibri"/>
                <a:cs typeface="Times New Roman"/>
              </a:rPr>
              <a:t>11:30 pm</a:t>
            </a:r>
            <a:r>
              <a:rPr lang="en-US" sz="1800" b="1" dirty="0" smtClean="0">
                <a:solidFill>
                  <a:srgbClr val="000000"/>
                </a:solidFill>
                <a:latin typeface="Arial Narrow"/>
                <a:ea typeface="Calibri"/>
                <a:cs typeface="Times New Roman"/>
              </a:rPr>
              <a:t>		</a:t>
            </a:r>
            <a:endParaRPr lang="en-US" sz="1800" b="1" dirty="0">
              <a:solidFill>
                <a:srgbClr val="000000"/>
              </a:solidFill>
              <a:latin typeface="Arial Narrow"/>
              <a:ea typeface="Calibri"/>
              <a:cs typeface="Times New Roman"/>
            </a:endParaRPr>
          </a:p>
          <a:p>
            <a:pPr>
              <a:lnSpc>
                <a:spcPct val="115000"/>
              </a:lnSpc>
              <a:spcBef>
                <a:spcPts val="0"/>
              </a:spcBef>
              <a:spcAft>
                <a:spcPts val="0"/>
              </a:spcAft>
            </a:pPr>
            <a:endParaRPr lang="en-US" sz="1800" b="1" dirty="0" smtClean="0">
              <a:solidFill>
                <a:srgbClr val="000000"/>
              </a:solidFill>
              <a:latin typeface="Arial Narrow"/>
              <a:ea typeface="Calibri"/>
              <a:cs typeface="Times New Roman"/>
            </a:endParaRPr>
          </a:p>
          <a:p>
            <a:pPr indent="-342900">
              <a:lnSpc>
                <a:spcPct val="115000"/>
              </a:lnSpc>
              <a:spcBef>
                <a:spcPts val="0"/>
              </a:spcBef>
              <a:spcAft>
                <a:spcPts val="0"/>
              </a:spcAft>
            </a:pPr>
            <a:endParaRPr lang="en-US" sz="1800" b="1" dirty="0" smtClean="0">
              <a:solidFill>
                <a:srgbClr val="000000"/>
              </a:solidFill>
              <a:latin typeface="Arial Narrow"/>
              <a:ea typeface="Calibri"/>
              <a:cs typeface="Times New Roman"/>
            </a:endParaRPr>
          </a:p>
          <a:p>
            <a:pPr indent="-342900">
              <a:lnSpc>
                <a:spcPct val="115000"/>
              </a:lnSpc>
              <a:spcBef>
                <a:spcPts val="0"/>
              </a:spcBef>
              <a:spcAft>
                <a:spcPts val="0"/>
              </a:spcAft>
            </a:pPr>
            <a:endParaRPr lang="en-US" sz="1400" dirty="0">
              <a:solidFill>
                <a:srgbClr val="000000"/>
              </a:solidFill>
              <a:latin typeface="Calibri"/>
              <a:ea typeface="Calibri"/>
              <a:cs typeface="Times New Roman"/>
            </a:endParaRPr>
          </a:p>
        </p:txBody>
      </p:sp>
      <p:sp>
        <p:nvSpPr>
          <p:cNvPr id="4" name="Rectangle 3"/>
          <p:cNvSpPr/>
          <p:nvPr/>
        </p:nvSpPr>
        <p:spPr>
          <a:xfrm>
            <a:off x="0" y="1"/>
            <a:ext cx="6858000" cy="3385542"/>
          </a:xfrm>
          <a:prstGeom prst="rect">
            <a:avLst/>
          </a:prstGeom>
        </p:spPr>
        <p:txBody>
          <a:bodyPr wrap="square">
            <a:spAutoFit/>
          </a:bodyPr>
          <a:lstStyle/>
          <a:p>
            <a:endParaRPr lang="en-US" sz="1600" b="1" dirty="0" smtClean="0">
              <a:solidFill>
                <a:srgbClr val="000000"/>
              </a:solidFill>
            </a:endParaRPr>
          </a:p>
          <a:p>
            <a:endParaRPr lang="en-US" sz="1600" b="1" u="sng" dirty="0" smtClean="0"/>
          </a:p>
          <a:p>
            <a:endParaRPr lang="en-US" sz="1600" b="1" u="sng" dirty="0" smtClean="0"/>
          </a:p>
          <a:p>
            <a:r>
              <a:rPr lang="en-US" sz="1600" b="1" u="sng" dirty="0" smtClean="0"/>
              <a:t>Zip Line </a:t>
            </a:r>
            <a:r>
              <a:rPr lang="en-US" sz="1600" b="1" u="sng" dirty="0" smtClean="0">
                <a:solidFill>
                  <a:schemeClr val="accent2">
                    <a:lumMod val="75000"/>
                  </a:schemeClr>
                </a:solidFill>
              </a:rPr>
              <a:t>-  </a:t>
            </a:r>
            <a:r>
              <a:rPr lang="en-US" sz="1600" b="1" dirty="0" smtClean="0">
                <a:solidFill>
                  <a:schemeClr val="accent2">
                    <a:lumMod val="75000"/>
                  </a:schemeClr>
                </a:solidFill>
              </a:rPr>
              <a:t>There is a $7.00 cost for this event and you will need to preregister  by </a:t>
            </a:r>
            <a:r>
              <a:rPr lang="en-US" sz="1600" b="1" dirty="0" smtClean="0"/>
              <a:t>May 30 2020</a:t>
            </a:r>
            <a:r>
              <a:rPr lang="en-US" sz="1600" b="1" dirty="0" smtClean="0">
                <a:solidFill>
                  <a:schemeClr val="accent2">
                    <a:lumMod val="75000"/>
                  </a:schemeClr>
                </a:solidFill>
              </a:rPr>
              <a:t>. You can e-mail me at </a:t>
            </a:r>
            <a:r>
              <a:rPr lang="en-US" sz="1600" b="1" dirty="0" smtClean="0">
                <a:solidFill>
                  <a:schemeClr val="accent2">
                    <a:lumMod val="75000"/>
                  </a:schemeClr>
                </a:solidFill>
                <a:hlinkClick r:id="rId2"/>
              </a:rPr>
              <a:t>jonmiltenberger@aol.com</a:t>
            </a:r>
            <a:r>
              <a:rPr lang="en-US" sz="1600" b="1" dirty="0" smtClean="0">
                <a:solidFill>
                  <a:schemeClr val="accent2">
                    <a:lumMod val="75000"/>
                  </a:schemeClr>
                </a:solidFill>
              </a:rPr>
              <a:t> or call 937-602-8095 . </a:t>
            </a:r>
          </a:p>
          <a:p>
            <a:r>
              <a:rPr lang="en-US" sz="1600" b="1" dirty="0" smtClean="0">
                <a:solidFill>
                  <a:schemeClr val="accent2">
                    <a:lumMod val="75000"/>
                  </a:schemeClr>
                </a:solidFill>
              </a:rPr>
              <a:t>Minimum height/weight of 42″ and 45 lbs. and maximum height/weight of 75″ and 275 </a:t>
            </a:r>
            <a:r>
              <a:rPr lang="en-US" sz="2000" b="1" dirty="0" smtClean="0">
                <a:solidFill>
                  <a:schemeClr val="accent2">
                    <a:lumMod val="75000"/>
                  </a:schemeClr>
                </a:solidFill>
              </a:rPr>
              <a:t>lbs.</a:t>
            </a:r>
          </a:p>
          <a:p>
            <a:endParaRPr lang="en-US" dirty="0" smtClean="0"/>
          </a:p>
          <a:p>
            <a:endParaRPr lang="en-US" dirty="0" smtClean="0">
              <a:solidFill>
                <a:srgbClr val="000000"/>
              </a:solidFill>
            </a:endParaRPr>
          </a:p>
          <a:p>
            <a:r>
              <a:rPr lang="en-US" dirty="0" smtClean="0">
                <a:solidFill>
                  <a:srgbClr val="000000"/>
                </a:solidFill>
              </a:rPr>
              <a:t> </a:t>
            </a:r>
            <a:endParaRPr lang="en-US" b="1" dirty="0" smtClean="0">
              <a:solidFill>
                <a:srgbClr val="000000"/>
              </a:solidFill>
            </a:endParaRPr>
          </a:p>
          <a:p>
            <a:endParaRPr lang="en-US" sz="1400" b="1" dirty="0" smtClean="0">
              <a:solidFill>
                <a:srgbClr val="000000"/>
              </a:solidFill>
            </a:endParaRPr>
          </a:p>
          <a:p>
            <a:endParaRPr lang="en-US" sz="1400" b="1" dirty="0" smtClean="0">
              <a:solidFill>
                <a:srgbClr val="000000"/>
              </a:solidFill>
            </a:endParaRPr>
          </a:p>
        </p:txBody>
      </p:sp>
      <p:sp>
        <p:nvSpPr>
          <p:cNvPr id="7" name="Slide Number Placeholder 6"/>
          <p:cNvSpPr>
            <a:spLocks noGrp="1"/>
          </p:cNvSpPr>
          <p:nvPr>
            <p:ph type="sldNum" sz="quarter" idx="12"/>
          </p:nvPr>
        </p:nvSpPr>
        <p:spPr/>
        <p:txBody>
          <a:bodyPr/>
          <a:lstStyle/>
          <a:p>
            <a:fld id="{AB872F30-09BA-4EB3-91E9-15AD73B774D5}" type="slidenum">
              <a:rPr lang="en-US" smtClean="0"/>
              <a:pPr/>
              <a:t>5</a:t>
            </a:fld>
            <a:endParaRPr lang="en-US" dirty="0"/>
          </a:p>
        </p:txBody>
      </p:sp>
    </p:spTree>
    <p:extLst>
      <p:ext uri="{BB962C8B-B14F-4D97-AF65-F5344CB8AC3E}">
        <p14:creationId xmlns="" xmlns:p14="http://schemas.microsoft.com/office/powerpoint/2010/main" val="398967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02" y="95251"/>
            <a:ext cx="6230652" cy="587853"/>
          </a:xfrm>
          <a:prstGeom prst="rect">
            <a:avLst/>
          </a:prstGeom>
        </p:spPr>
        <p:txBody>
          <a:bodyPr wrap="square">
            <a:spAutoFit/>
          </a:bodyPr>
          <a:lstStyle/>
          <a:p>
            <a:pPr indent="-342900" algn="ctr">
              <a:lnSpc>
                <a:spcPct val="115000"/>
              </a:lnSpc>
              <a:spcBef>
                <a:spcPts val="0"/>
              </a:spcBef>
              <a:spcAft>
                <a:spcPts val="0"/>
              </a:spcAft>
            </a:pPr>
            <a:r>
              <a:rPr lang="en-US" sz="2800" b="1" i="1" u="sng" dirty="0" smtClean="0">
                <a:solidFill>
                  <a:srgbClr val="000000"/>
                </a:solidFill>
                <a:latin typeface="Arial Narrow"/>
                <a:ea typeface="Calibri"/>
                <a:cs typeface="Times New Roman"/>
              </a:rPr>
              <a:t>Saturday Activities Schedule </a:t>
            </a:r>
            <a:endParaRPr lang="en-US" sz="1600" b="1" i="1" u="sng" dirty="0">
              <a:solidFill>
                <a:srgbClr val="000000"/>
              </a:solidFill>
              <a:latin typeface="Calibri"/>
              <a:ea typeface="Calibri"/>
              <a:cs typeface="Times New Roman"/>
            </a:endParaRPr>
          </a:p>
        </p:txBody>
      </p:sp>
      <p:sp>
        <p:nvSpPr>
          <p:cNvPr id="3" name="Rectangle 2"/>
          <p:cNvSpPr/>
          <p:nvPr/>
        </p:nvSpPr>
        <p:spPr>
          <a:xfrm>
            <a:off x="228600" y="1066800"/>
            <a:ext cx="6329854" cy="6498702"/>
          </a:xfrm>
          <a:prstGeom prst="rect">
            <a:avLst/>
          </a:prstGeom>
        </p:spPr>
        <p:txBody>
          <a:bodyPr wrap="square">
            <a:spAutoFit/>
          </a:bodyPr>
          <a:lstStyle/>
          <a:p>
            <a:pPr indent="-342900">
              <a:lnSpc>
                <a:spcPct val="115000"/>
              </a:lnSpc>
              <a:spcBef>
                <a:spcPts val="0"/>
              </a:spcBef>
              <a:spcAft>
                <a:spcPts val="0"/>
              </a:spcAft>
            </a:pPr>
            <a:r>
              <a:rPr lang="en-US" sz="1800" b="1" dirty="0" smtClean="0">
                <a:solidFill>
                  <a:srgbClr val="000000"/>
                </a:solidFill>
                <a:latin typeface="Arial Narrow"/>
                <a:ea typeface="Calibri"/>
                <a:cs typeface="Times New Roman"/>
              </a:rPr>
              <a:t>Breakfast				6:45 - </a:t>
            </a:r>
            <a:r>
              <a:rPr lang="en-US" sz="1800" b="1" dirty="0" smtClean="0">
                <a:solidFill>
                  <a:srgbClr val="000000"/>
                </a:solidFill>
                <a:latin typeface="Arial Narrow"/>
                <a:ea typeface="Calibri"/>
                <a:cs typeface="Times New Roman"/>
              </a:rPr>
              <a:t>8:00 am</a:t>
            </a:r>
            <a:endParaRPr lang="en-US" sz="1800" b="1" dirty="0" smtClean="0">
              <a:solidFill>
                <a:srgbClr val="000000"/>
              </a:solidFill>
              <a:latin typeface="Arial Narrow"/>
              <a:ea typeface="Calibri"/>
              <a:cs typeface="Times New Roman"/>
            </a:endParaRPr>
          </a:p>
          <a:p>
            <a:pPr indent="-342900">
              <a:lnSpc>
                <a:spcPct val="115000"/>
              </a:lnSpc>
              <a:spcBef>
                <a:spcPts val="0"/>
              </a:spcBef>
              <a:spcAft>
                <a:spcPts val="0"/>
              </a:spcAft>
            </a:pPr>
            <a:r>
              <a:rPr lang="en-US" sz="1800" b="1" dirty="0" smtClean="0">
                <a:solidFill>
                  <a:srgbClr val="000000"/>
                </a:solidFill>
                <a:latin typeface="Arial Narrow"/>
                <a:ea typeface="Calibri"/>
                <a:cs typeface="Times New Roman"/>
              </a:rPr>
              <a:t>Morning Devotion			</a:t>
            </a:r>
            <a:r>
              <a:rPr lang="en-US" sz="1800" b="1" dirty="0" smtClean="0">
                <a:solidFill>
                  <a:srgbClr val="000000"/>
                </a:solidFill>
                <a:latin typeface="Arial Narrow"/>
                <a:ea typeface="Calibri"/>
                <a:cs typeface="Times New Roman"/>
              </a:rPr>
              <a:t>8:30 am </a:t>
            </a:r>
            <a:r>
              <a:rPr lang="en-US" sz="1800" b="1" dirty="0" smtClean="0">
                <a:solidFill>
                  <a:srgbClr val="000000"/>
                </a:solidFill>
                <a:latin typeface="Arial Narrow"/>
                <a:ea typeface="Calibri"/>
                <a:cs typeface="Times New Roman"/>
              </a:rPr>
              <a:t>(sharp)</a:t>
            </a:r>
            <a:endParaRPr lang="en-US" sz="600" b="1" dirty="0" smtClean="0">
              <a:solidFill>
                <a:srgbClr val="000000"/>
              </a:solidFill>
              <a:latin typeface="Arial Narrow"/>
              <a:ea typeface="Calibri"/>
              <a:cs typeface="Times New Roman"/>
            </a:endParaRPr>
          </a:p>
          <a:p>
            <a:pPr indent="-342900">
              <a:lnSpc>
                <a:spcPct val="115000"/>
              </a:lnSpc>
              <a:spcBef>
                <a:spcPts val="0"/>
              </a:spcBef>
              <a:spcAft>
                <a:spcPts val="0"/>
              </a:spcAft>
            </a:pPr>
            <a:r>
              <a:rPr lang="en-US" sz="1800" b="1" dirty="0" smtClean="0">
                <a:solidFill>
                  <a:srgbClr val="000000"/>
                </a:solidFill>
                <a:latin typeface="Arial Narrow"/>
                <a:ea typeface="Calibri"/>
                <a:cs typeface="Times New Roman"/>
              </a:rPr>
              <a:t>Pow Wow Events continue	                  </a:t>
            </a:r>
            <a:r>
              <a:rPr lang="en-US" sz="1800" b="1" dirty="0" smtClean="0">
                <a:solidFill>
                  <a:srgbClr val="000000"/>
                </a:solidFill>
                <a:latin typeface="Arial Narrow"/>
                <a:ea typeface="Calibri"/>
                <a:cs typeface="Times New Roman"/>
              </a:rPr>
              <a:t>9:00 am-Noon</a:t>
            </a:r>
            <a:endParaRPr lang="en-US" sz="60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Lunch				Noon </a:t>
            </a:r>
            <a:r>
              <a:rPr lang="en-US" sz="1800" b="1" dirty="0" smtClean="0">
                <a:solidFill>
                  <a:srgbClr val="000000"/>
                </a:solidFill>
                <a:latin typeface="Arial Narrow"/>
                <a:ea typeface="Calibri"/>
                <a:cs typeface="Times New Roman"/>
              </a:rPr>
              <a:t>– 1 pm</a:t>
            </a:r>
            <a:endParaRPr lang="en-US" sz="60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Pow </a:t>
            </a:r>
            <a:r>
              <a:rPr lang="en-US" sz="1800" b="1" dirty="0">
                <a:solidFill>
                  <a:srgbClr val="000000"/>
                </a:solidFill>
                <a:latin typeface="Arial Narrow"/>
                <a:ea typeface="Calibri"/>
                <a:cs typeface="Times New Roman"/>
              </a:rPr>
              <a:t>Wow Events </a:t>
            </a:r>
            <a:r>
              <a:rPr lang="en-US" sz="1800" b="1" dirty="0" smtClean="0">
                <a:solidFill>
                  <a:srgbClr val="000000"/>
                </a:solidFill>
                <a:latin typeface="Arial Narrow"/>
                <a:ea typeface="Calibri"/>
                <a:cs typeface="Times New Roman"/>
              </a:rPr>
              <a:t>continue	                  1:00am - </a:t>
            </a:r>
            <a:r>
              <a:rPr lang="en-US" sz="1800" b="1" dirty="0" smtClean="0">
                <a:solidFill>
                  <a:srgbClr val="000000"/>
                </a:solidFill>
                <a:latin typeface="Arial Narrow"/>
                <a:ea typeface="Calibri"/>
                <a:cs typeface="Times New Roman"/>
              </a:rPr>
              <a:t>4:30 pm</a:t>
            </a:r>
            <a:endParaRPr lang="en-US" sz="1800" b="1" dirty="0" smtClean="0">
              <a:solidFill>
                <a:srgbClr val="000000"/>
              </a:solidFill>
              <a:latin typeface="Arial Narrow"/>
              <a:ea typeface="Calibri"/>
              <a:cs typeface="Times New Roman"/>
            </a:endParaRPr>
          </a:p>
          <a:p>
            <a:pPr>
              <a:lnSpc>
                <a:spcPct val="115000"/>
              </a:lnSpc>
              <a:spcBef>
                <a:spcPts val="0"/>
              </a:spcBef>
              <a:spcAft>
                <a:spcPts val="0"/>
              </a:spcAft>
            </a:pPr>
            <a:r>
              <a:rPr lang="en-US" b="1" dirty="0" smtClean="0">
                <a:solidFill>
                  <a:srgbClr val="000000"/>
                </a:solidFill>
                <a:latin typeface="Arial Narrow"/>
                <a:ea typeface="Calibri"/>
                <a:cs typeface="Times New Roman"/>
              </a:rPr>
              <a:t>Zip Line				1:00pm – 2:00 pm</a:t>
            </a:r>
            <a:endParaRPr lang="en-US" sz="60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Swimming			See schedule</a:t>
            </a:r>
            <a:endParaRPr lang="en-US" sz="105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Dinner				5:30 - </a:t>
            </a:r>
            <a:r>
              <a:rPr lang="en-US" sz="1800" b="1" dirty="0" smtClean="0">
                <a:solidFill>
                  <a:srgbClr val="000000"/>
                </a:solidFill>
                <a:latin typeface="Arial Narrow"/>
                <a:ea typeface="Calibri"/>
                <a:cs typeface="Times New Roman"/>
              </a:rPr>
              <a:t>7:00 pm</a:t>
            </a:r>
            <a:endParaRPr lang="en-US" sz="600" b="1" dirty="0" smtClean="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Council Fire Service			</a:t>
            </a:r>
            <a:r>
              <a:rPr lang="en-US" sz="1800" b="1" dirty="0" smtClean="0">
                <a:solidFill>
                  <a:srgbClr val="000000"/>
                </a:solidFill>
                <a:latin typeface="Arial Narrow"/>
                <a:ea typeface="Calibri"/>
                <a:cs typeface="Times New Roman"/>
              </a:rPr>
              <a:t>7:30 pm</a:t>
            </a:r>
            <a:r>
              <a:rPr lang="en-US" sz="1800" b="1" dirty="0" smtClean="0">
                <a:solidFill>
                  <a:srgbClr val="000000"/>
                </a:solidFill>
                <a:latin typeface="Arial Narrow"/>
                <a:ea typeface="Calibri"/>
                <a:cs typeface="Times New Roman"/>
              </a:rPr>
              <a:t>	</a:t>
            </a:r>
            <a:endParaRPr lang="en-US" sz="800" b="1" dirty="0">
              <a:solidFill>
                <a:srgbClr val="000000"/>
              </a:solidFill>
              <a:latin typeface="Arial Narrow"/>
              <a:ea typeface="Calibri"/>
              <a:cs typeface="Times New Roman"/>
            </a:endParaRPr>
          </a:p>
          <a:p>
            <a:pPr>
              <a:lnSpc>
                <a:spcPct val="115000"/>
              </a:lnSpc>
              <a:spcBef>
                <a:spcPts val="0"/>
              </a:spcBef>
              <a:spcAft>
                <a:spcPts val="0"/>
              </a:spcAft>
            </a:pPr>
            <a:r>
              <a:rPr lang="en-US" sz="1800" b="1" dirty="0" smtClean="0">
                <a:solidFill>
                  <a:srgbClr val="000000"/>
                </a:solidFill>
                <a:latin typeface="Arial Narrow"/>
                <a:ea typeface="Calibri"/>
                <a:cs typeface="Times New Roman"/>
              </a:rPr>
              <a:t>Lights out				</a:t>
            </a:r>
            <a:r>
              <a:rPr lang="en-US" sz="1800" b="1" dirty="0" smtClean="0">
                <a:solidFill>
                  <a:srgbClr val="000000"/>
                </a:solidFill>
                <a:latin typeface="Arial Narrow"/>
                <a:ea typeface="Calibri"/>
                <a:cs typeface="Times New Roman"/>
              </a:rPr>
              <a:t>11:30 pm</a:t>
            </a:r>
            <a:endParaRPr lang="en-US" b="1" dirty="0" smtClean="0">
              <a:solidFill>
                <a:srgbClr val="000000"/>
              </a:solidFill>
              <a:latin typeface="Arial Narrow"/>
              <a:ea typeface="Calibri"/>
              <a:cs typeface="Times New Roman"/>
            </a:endParaRPr>
          </a:p>
          <a:p>
            <a:pPr>
              <a:lnSpc>
                <a:spcPct val="115000"/>
              </a:lnSpc>
            </a:pPr>
            <a:r>
              <a:rPr lang="en-US" sz="2800" b="1" i="1" dirty="0" smtClean="0">
                <a:solidFill>
                  <a:srgbClr val="000000"/>
                </a:solidFill>
                <a:latin typeface="Arial Narrow"/>
                <a:ea typeface="Calibri"/>
                <a:cs typeface="Times New Roman"/>
              </a:rPr>
              <a:t>           </a:t>
            </a:r>
          </a:p>
          <a:p>
            <a:pPr>
              <a:lnSpc>
                <a:spcPct val="115000"/>
              </a:lnSpc>
            </a:pPr>
            <a:r>
              <a:rPr lang="en-US" sz="2800" b="1" i="1" dirty="0" smtClean="0">
                <a:solidFill>
                  <a:srgbClr val="000000"/>
                </a:solidFill>
                <a:latin typeface="Arial Narrow"/>
                <a:ea typeface="Calibri"/>
                <a:cs typeface="Times New Roman"/>
              </a:rPr>
              <a:t> </a:t>
            </a:r>
            <a:r>
              <a:rPr lang="en-US" sz="2800" b="1" i="1" u="sng" dirty="0" smtClean="0">
                <a:solidFill>
                  <a:srgbClr val="000000"/>
                </a:solidFill>
                <a:latin typeface="Arial Narrow"/>
                <a:ea typeface="Calibri"/>
                <a:cs typeface="Times New Roman"/>
              </a:rPr>
              <a:t>Sunday Activities Schedule</a:t>
            </a:r>
          </a:p>
          <a:p>
            <a:pPr indent="-342900">
              <a:lnSpc>
                <a:spcPct val="115000"/>
              </a:lnSpc>
              <a:spcBef>
                <a:spcPts val="0"/>
              </a:spcBef>
              <a:spcAft>
                <a:spcPts val="0"/>
              </a:spcAft>
            </a:pPr>
            <a:endParaRPr lang="en-US" b="1" dirty="0" smtClean="0">
              <a:solidFill>
                <a:srgbClr val="000000"/>
              </a:solidFill>
              <a:latin typeface="Arial Narrow"/>
              <a:ea typeface="Calibri"/>
              <a:cs typeface="Times New Roman"/>
            </a:endParaRPr>
          </a:p>
          <a:p>
            <a:pPr indent="-342900">
              <a:lnSpc>
                <a:spcPct val="115000"/>
              </a:lnSpc>
              <a:spcBef>
                <a:spcPts val="0"/>
              </a:spcBef>
              <a:spcAft>
                <a:spcPts val="0"/>
              </a:spcAft>
            </a:pPr>
            <a:r>
              <a:rPr lang="en-US" b="1" dirty="0" smtClean="0">
                <a:solidFill>
                  <a:srgbClr val="000000"/>
                </a:solidFill>
                <a:latin typeface="Arial Narrow"/>
                <a:ea typeface="Calibri"/>
                <a:cs typeface="Times New Roman"/>
              </a:rPr>
              <a:t>Breakfast				6:45 - 8:00am</a:t>
            </a:r>
          </a:p>
          <a:p>
            <a:pPr indent="-342900">
              <a:lnSpc>
                <a:spcPct val="115000"/>
              </a:lnSpc>
              <a:spcBef>
                <a:spcPts val="0"/>
              </a:spcBef>
              <a:spcAft>
                <a:spcPts val="0"/>
              </a:spcAft>
            </a:pPr>
            <a:r>
              <a:rPr lang="en-US" b="1" dirty="0" smtClean="0">
                <a:solidFill>
                  <a:srgbClr val="000000"/>
                </a:solidFill>
                <a:latin typeface="Arial Narrow"/>
                <a:ea typeface="Calibri"/>
                <a:cs typeface="Times New Roman"/>
              </a:rPr>
              <a:t>Morning Devotion and Communion	</a:t>
            </a:r>
            <a:r>
              <a:rPr lang="en-US" b="1" dirty="0" smtClean="0">
                <a:solidFill>
                  <a:srgbClr val="000000"/>
                </a:solidFill>
                <a:latin typeface="Arial Narrow"/>
                <a:ea typeface="Calibri"/>
                <a:cs typeface="Times New Roman"/>
              </a:rPr>
              <a:t>9:00 am </a:t>
            </a:r>
            <a:r>
              <a:rPr lang="en-US" b="1" dirty="0" smtClean="0">
                <a:solidFill>
                  <a:srgbClr val="000000"/>
                </a:solidFill>
                <a:latin typeface="Arial Narrow"/>
                <a:ea typeface="Calibri"/>
                <a:cs typeface="Times New Roman"/>
              </a:rPr>
              <a:t>(sharp)</a:t>
            </a:r>
          </a:p>
          <a:p>
            <a:pPr indent="-342900">
              <a:lnSpc>
                <a:spcPct val="115000"/>
              </a:lnSpc>
              <a:spcBef>
                <a:spcPts val="0"/>
              </a:spcBef>
              <a:spcAft>
                <a:spcPts val="0"/>
              </a:spcAft>
            </a:pPr>
            <a:r>
              <a:rPr lang="en-US" b="1" dirty="0" smtClean="0">
                <a:solidFill>
                  <a:srgbClr val="000000"/>
                </a:solidFill>
                <a:latin typeface="Arial Narrow"/>
                <a:ea typeface="Calibri"/>
                <a:cs typeface="Times New Roman"/>
              </a:rPr>
              <a:t>Closing  Ceremony			</a:t>
            </a:r>
            <a:r>
              <a:rPr lang="en-US" b="1" dirty="0" smtClean="0">
                <a:solidFill>
                  <a:srgbClr val="000000"/>
                </a:solidFill>
                <a:latin typeface="Arial Narrow"/>
                <a:ea typeface="Calibri"/>
                <a:cs typeface="Times New Roman"/>
              </a:rPr>
              <a:t>9:30 am</a:t>
            </a:r>
            <a:endParaRPr lang="en-US" b="1" dirty="0" smtClean="0">
              <a:solidFill>
                <a:srgbClr val="000000"/>
              </a:solidFill>
              <a:latin typeface="Arial Narrow"/>
              <a:ea typeface="Calibri"/>
              <a:cs typeface="Times New Roman"/>
            </a:endParaRPr>
          </a:p>
          <a:p>
            <a:pPr indent="-342900">
              <a:lnSpc>
                <a:spcPct val="115000"/>
              </a:lnSpc>
              <a:spcBef>
                <a:spcPts val="0"/>
              </a:spcBef>
              <a:spcAft>
                <a:spcPts val="0"/>
              </a:spcAft>
            </a:pPr>
            <a:r>
              <a:rPr lang="en-US" b="1" dirty="0" smtClean="0">
                <a:solidFill>
                  <a:srgbClr val="000000"/>
                </a:solidFill>
                <a:latin typeface="Arial Narrow"/>
                <a:ea typeface="Calibri"/>
                <a:cs typeface="Times New Roman"/>
              </a:rPr>
              <a:t>Break Camp and Head Home		</a:t>
            </a:r>
            <a:r>
              <a:rPr lang="en-US" b="1" dirty="0" smtClean="0">
                <a:solidFill>
                  <a:srgbClr val="000000"/>
                </a:solidFill>
                <a:latin typeface="Arial Narrow"/>
                <a:ea typeface="Calibri"/>
                <a:cs typeface="Times New Roman"/>
              </a:rPr>
              <a:t>10:00 am</a:t>
            </a:r>
            <a:endParaRPr lang="en-US" b="1" dirty="0" smtClean="0">
              <a:solidFill>
                <a:srgbClr val="000000"/>
              </a:solidFill>
              <a:latin typeface="Arial Narrow"/>
              <a:ea typeface="Calibri"/>
              <a:cs typeface="Times New Roman"/>
            </a:endParaRPr>
          </a:p>
          <a:p>
            <a:pPr indent="-342900">
              <a:lnSpc>
                <a:spcPct val="115000"/>
              </a:lnSpc>
              <a:spcBef>
                <a:spcPts val="0"/>
              </a:spcBef>
              <a:spcAft>
                <a:spcPts val="0"/>
              </a:spcAft>
            </a:pPr>
            <a:endParaRPr lang="en-US" b="1" i="1" u="sng" dirty="0" smtClean="0">
              <a:solidFill>
                <a:srgbClr val="000000"/>
              </a:solidFill>
              <a:latin typeface="Arial Narrow"/>
              <a:ea typeface="Calibri"/>
              <a:cs typeface="Times New Roman"/>
            </a:endParaRPr>
          </a:p>
          <a:p>
            <a:pPr>
              <a:lnSpc>
                <a:spcPct val="115000"/>
              </a:lnSpc>
              <a:spcBef>
                <a:spcPts val="0"/>
              </a:spcBef>
              <a:spcAft>
                <a:spcPts val="0"/>
              </a:spcAft>
            </a:pPr>
            <a:endParaRPr lang="en-US" b="1" dirty="0" smtClean="0">
              <a:solidFill>
                <a:srgbClr val="000000"/>
              </a:solidFill>
              <a:latin typeface="Arial Narrow"/>
              <a:ea typeface="Calibri"/>
              <a:cs typeface="Times New Roman"/>
            </a:endParaRPr>
          </a:p>
        </p:txBody>
      </p:sp>
      <p:sp>
        <p:nvSpPr>
          <p:cNvPr id="6" name="Slide Number Placeholder 5"/>
          <p:cNvSpPr>
            <a:spLocks noGrp="1"/>
          </p:cNvSpPr>
          <p:nvPr>
            <p:ph type="sldNum" sz="quarter" idx="12"/>
          </p:nvPr>
        </p:nvSpPr>
        <p:spPr/>
        <p:txBody>
          <a:bodyPr/>
          <a:lstStyle/>
          <a:p>
            <a:fld id="{AB872F30-09BA-4EB3-91E9-15AD73B774D5}" type="slidenum">
              <a:rPr lang="en-US" smtClean="0"/>
              <a:pPr/>
              <a:t>6</a:t>
            </a:fld>
            <a:endParaRPr lang="en-US" dirty="0"/>
          </a:p>
        </p:txBody>
      </p:sp>
    </p:spTree>
    <p:extLst>
      <p:ext uri="{BB962C8B-B14F-4D97-AF65-F5344CB8AC3E}">
        <p14:creationId xmlns="" xmlns:p14="http://schemas.microsoft.com/office/powerpoint/2010/main" val="1989559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872F30-09BA-4EB3-91E9-15AD73B774D5}" type="slidenum">
              <a:rPr lang="en-US" smtClean="0"/>
              <a:pPr/>
              <a:t>7</a:t>
            </a:fld>
            <a:endParaRPr lang="en-US" dirty="0"/>
          </a:p>
        </p:txBody>
      </p:sp>
      <p:sp>
        <p:nvSpPr>
          <p:cNvPr id="27649" name="Rectangle 1"/>
          <p:cNvSpPr>
            <a:spLocks noChangeArrowheads="1"/>
          </p:cNvSpPr>
          <p:nvPr/>
        </p:nvSpPr>
        <p:spPr bwMode="auto">
          <a:xfrm>
            <a:off x="228600" y="159481"/>
            <a:ext cx="6629400" cy="81560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2020 POW WOW</a:t>
            </a:r>
            <a:r>
              <a:rPr kumimoji="0" lang="en-US" sz="2000" b="1" i="0" u="sng" strike="noStrike" cap="none" normalizeH="0" dirty="0" smtClean="0">
                <a:ln>
                  <a:noFill/>
                </a:ln>
                <a:solidFill>
                  <a:srgbClr val="FF0000"/>
                </a:solidFill>
                <a:effectLst/>
                <a:latin typeface="Arial Black" pitchFamily="34" charset="0"/>
                <a:ea typeface="Calibri" pitchFamily="34" charset="0"/>
                <a:cs typeface="Times New Roman" pitchFamily="18" charset="0"/>
              </a:rPr>
              <a:t> </a:t>
            </a:r>
            <a:r>
              <a:rPr kumimoji="0" lang="en-US" sz="2000" b="1" i="0" u="sng"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 - Events</a:t>
            </a:r>
            <a:endParaRPr kumimoji="0" lang="en-US" sz="1600" b="0" i="0" u="none" strike="noStrike" cap="none" normalizeH="0" baseline="0" dirty="0" smtClean="0">
              <a:ln>
                <a:noFill/>
              </a:ln>
              <a:solidFill>
                <a:srgbClr val="FF0000"/>
              </a:solidFill>
              <a:effectLst/>
              <a:latin typeface="Arial Black" pitchFamily="34" charset="0"/>
              <a:cs typeface="Arial" pitchFamily="34" charset="0"/>
            </a:endParaRPr>
          </a:p>
          <a:p>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lang="en-US" b="1" dirty="0" smtClean="0"/>
              <a:t> </a:t>
            </a:r>
            <a:r>
              <a:rPr lang="en-US" dirty="0" smtClean="0"/>
              <a:t> </a:t>
            </a:r>
          </a:p>
          <a:p>
            <a:pPr lvl="0">
              <a:buFont typeface="Arial" pitchFamily="34" charset="0"/>
              <a:buChar char="•"/>
            </a:pPr>
            <a:r>
              <a:rPr lang="en-US" dirty="0" smtClean="0"/>
              <a:t>  </a:t>
            </a:r>
            <a:r>
              <a:rPr lang="en-US" b="1" dirty="0" smtClean="0"/>
              <a:t>Quick </a:t>
            </a:r>
            <a:r>
              <a:rPr lang="en-US" b="1" dirty="0" smtClean="0"/>
              <a:t>Draw Pistol</a:t>
            </a:r>
            <a:endParaRPr lang="en-US" dirty="0" smtClean="0"/>
          </a:p>
          <a:p>
            <a:r>
              <a:rPr lang="en-US" dirty="0" smtClean="0"/>
              <a:t> </a:t>
            </a:r>
          </a:p>
          <a:p>
            <a:pPr lvl="0">
              <a:buFont typeface="Arial" pitchFamily="34" charset="0"/>
              <a:buChar char="•"/>
            </a:pPr>
            <a:r>
              <a:rPr lang="en-US" dirty="0" smtClean="0"/>
              <a:t>  </a:t>
            </a:r>
            <a:r>
              <a:rPr lang="en-US" b="1" dirty="0" smtClean="0"/>
              <a:t>Bull Riding </a:t>
            </a:r>
          </a:p>
          <a:p>
            <a:pPr lvl="0">
              <a:buFont typeface="Arial" pitchFamily="34" charset="0"/>
              <a:buChar char="•"/>
            </a:pPr>
            <a:endParaRPr lang="en-US" b="1" dirty="0" smtClean="0"/>
          </a:p>
          <a:p>
            <a:pPr lvl="0">
              <a:buFont typeface="Arial" pitchFamily="34" charset="0"/>
              <a:buChar char="•"/>
            </a:pPr>
            <a:r>
              <a:rPr lang="en-US" b="1" dirty="0" smtClean="0"/>
              <a:t>  Cattle </a:t>
            </a:r>
            <a:r>
              <a:rPr lang="en-US" b="1" dirty="0" smtClean="0"/>
              <a:t>Roping</a:t>
            </a:r>
          </a:p>
          <a:p>
            <a:pPr lvl="0"/>
            <a:r>
              <a:rPr lang="en-US" b="1" dirty="0" smtClean="0"/>
              <a:t> </a:t>
            </a:r>
          </a:p>
          <a:p>
            <a:pPr lvl="0">
              <a:buFont typeface="Arial" pitchFamily="34" charset="0"/>
              <a:buChar char="•"/>
            </a:pPr>
            <a:r>
              <a:rPr lang="en-US" b="1" dirty="0" smtClean="0"/>
              <a:t>  9 Squire</a:t>
            </a:r>
            <a:endParaRPr lang="en-US" dirty="0" smtClean="0"/>
          </a:p>
          <a:p>
            <a:r>
              <a:rPr lang="en-US" dirty="0" smtClean="0"/>
              <a:t> </a:t>
            </a: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1" i="0" u="none" strike="noStrike" cap="none" normalizeH="0" baseline="0" dirty="0" smtClean="0">
                <a:ln>
                  <a:noFill/>
                </a:ln>
                <a:effectLst/>
                <a:ea typeface="Calibri" pitchFamily="34" charset="0"/>
                <a:cs typeface="Times New Roman" pitchFamily="18" charset="0"/>
              </a:rPr>
              <a:t>  Hawk Throw</a:t>
            </a: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effectLst/>
                <a:ea typeface="Calibri" pitchFamily="34" charset="0"/>
                <a:cs typeface="Times New Roman" pitchFamily="18" charset="0"/>
              </a:rPr>
              <a:t>							</a:t>
            </a:r>
            <a:endParaRPr kumimoji="0" 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effectLst/>
                <a:ea typeface="Calibri" pitchFamily="34" charset="0"/>
                <a:cs typeface="Times New Roman" pitchFamily="18" charset="0"/>
              </a:rPr>
              <a:t>  </a:t>
            </a:r>
            <a:r>
              <a:rPr kumimoji="0" lang="en-US" b="1" i="0" u="none" strike="noStrike" cap="none" normalizeH="0" baseline="0" dirty="0" smtClean="0">
                <a:ln>
                  <a:noFill/>
                </a:ln>
                <a:effectLst/>
                <a:ea typeface="Calibri" pitchFamily="34" charset="0"/>
                <a:cs typeface="Times New Roman" pitchFamily="18" charset="0"/>
              </a:rPr>
              <a:t>Knife Throw</a:t>
            </a: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effectLst/>
                <a:ea typeface="Calibri" pitchFamily="34" charset="0"/>
                <a:cs typeface="Times New Roman" pitchFamily="18" charset="0"/>
              </a:rPr>
              <a:t>  </a:t>
            </a:r>
            <a:r>
              <a:rPr kumimoji="0" lang="en-US" b="1" i="0" u="none" strike="noStrike" cap="none" normalizeH="0" baseline="0" dirty="0" smtClean="0">
                <a:ln>
                  <a:noFill/>
                </a:ln>
                <a:effectLst/>
                <a:ea typeface="Calibri" pitchFamily="34" charset="0"/>
                <a:cs typeface="Times New Roman" pitchFamily="18" charset="0"/>
              </a:rPr>
              <a:t>BB gun</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effectLst/>
                <a:ea typeface="Calibri" pitchFamily="34" charset="0"/>
                <a:cs typeface="Times New Roman" pitchFamily="18" charset="0"/>
              </a:rPr>
              <a:t>  </a:t>
            </a:r>
            <a:r>
              <a:rPr kumimoji="0" lang="en-US" b="1" i="0" u="none" strike="noStrike" cap="none" normalizeH="0" baseline="0" dirty="0" smtClean="0">
                <a:ln>
                  <a:noFill/>
                </a:ln>
                <a:effectLst/>
                <a:ea typeface="Calibri" pitchFamily="34" charset="0"/>
                <a:cs typeface="Times New Roman" pitchFamily="18" charset="0"/>
              </a:rPr>
              <a:t>Archery </a:t>
            </a:r>
            <a:r>
              <a:rPr kumimoji="0" lang="en-US" b="1" i="0" u="none" strike="noStrike" cap="none" normalizeH="0" baseline="0" dirty="0" smtClean="0">
                <a:ln>
                  <a:noFill/>
                </a:ln>
                <a:effectLst/>
                <a:cs typeface="Times New Roman" pitchFamily="18" charset="0"/>
              </a:rPr>
              <a:t> </a:t>
            </a:r>
            <a:r>
              <a:rPr kumimoji="0" lang="en-US" b="0" i="0" u="none" strike="noStrike" cap="none" normalizeH="0" dirty="0" smtClean="0">
                <a:ln>
                  <a:noFill/>
                </a:ln>
                <a:effectLst/>
                <a:cs typeface="Times New Roman" pitchFamily="18" charset="0"/>
              </a:rPr>
              <a:t> </a:t>
            </a:r>
            <a:endParaRPr kumimoji="0" lang="en-US" b="0" i="0" u="none" strike="noStrike" cap="none" normalizeH="0" dirty="0" smtClean="0">
              <a:ln>
                <a:noFill/>
              </a:ln>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b="1" dirty="0" smtClean="0">
                <a:solidFill>
                  <a:srgbClr val="000000"/>
                </a:solidFill>
              </a:rPr>
              <a:t>  </a:t>
            </a:r>
            <a:r>
              <a:rPr lang="en-US" b="1" dirty="0" smtClean="0">
                <a:solidFill>
                  <a:srgbClr val="000000"/>
                </a:solidFill>
              </a:rPr>
              <a:t>Swimming – check the schedule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b="1" u="sng"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b="1" dirty="0" smtClean="0">
                <a:solidFill>
                  <a:srgbClr val="000000"/>
                </a:solidFill>
              </a:rPr>
              <a:t>  Paint Ball –For Adventure and Expedition 			Rangers </a:t>
            </a:r>
            <a:r>
              <a:rPr lang="en-US" b="1" dirty="0" smtClean="0">
                <a:solidFill>
                  <a:srgbClr val="000000"/>
                </a:solidFill>
              </a:rPr>
              <a:t>Only</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b="1"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b="1" dirty="0" smtClean="0">
                <a:solidFill>
                  <a:srgbClr val="000000"/>
                </a:solidFill>
              </a:rPr>
              <a:t>  Plus </a:t>
            </a:r>
            <a:r>
              <a:rPr lang="en-US" b="1" dirty="0" smtClean="0">
                <a:solidFill>
                  <a:srgbClr val="000000"/>
                </a:solidFill>
              </a:rPr>
              <a:t>O</a:t>
            </a:r>
            <a:r>
              <a:rPr lang="en-US" b="1" dirty="0" smtClean="0">
                <a:solidFill>
                  <a:srgbClr val="000000"/>
                </a:solidFill>
              </a:rPr>
              <a:t>ther </a:t>
            </a:r>
            <a:r>
              <a:rPr lang="en-US" b="1" dirty="0" smtClean="0">
                <a:solidFill>
                  <a:srgbClr val="000000"/>
                </a:solidFill>
              </a:rPr>
              <a:t>E</a:t>
            </a:r>
            <a:r>
              <a:rPr lang="en-US" b="1" dirty="0" smtClean="0">
                <a:solidFill>
                  <a:srgbClr val="000000"/>
                </a:solidFill>
              </a:rPr>
              <a:t>vents</a:t>
            </a:r>
            <a:endParaRPr lang="en-US" b="1"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b="1"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b="1" dirty="0" smtClean="0">
                <a:solidFill>
                  <a:srgbClr val="000000"/>
                </a:solidFill>
              </a:rPr>
              <a:t>  </a:t>
            </a:r>
            <a:r>
              <a:rPr lang="en-US" b="1" dirty="0" smtClean="0">
                <a:solidFill>
                  <a:srgbClr val="FF0000"/>
                </a:solidFill>
              </a:rPr>
              <a:t>Archery Postal Shoot  </a:t>
            </a:r>
            <a:r>
              <a:rPr lang="en-US" sz="1700" b="1" dirty="0" smtClean="0">
                <a:solidFill>
                  <a:srgbClr val="FF0000"/>
                </a:solidFill>
              </a:rPr>
              <a:t>NATIONAL COMPETITION	</a:t>
            </a:r>
          </a:p>
          <a:p>
            <a:pPr lvl="3" eaLnBrk="0" fontAlgn="base" hangingPunct="0">
              <a:spcBef>
                <a:spcPct val="0"/>
              </a:spcBef>
              <a:spcAft>
                <a:spcPct val="0"/>
              </a:spcAft>
              <a:buFont typeface="Wingdings" pitchFamily="2" charset="2"/>
              <a:buChar char="q"/>
            </a:pPr>
            <a:r>
              <a:rPr lang="en-US" b="1" dirty="0" smtClean="0">
                <a:solidFill>
                  <a:srgbClr val="FF0000"/>
                </a:solidFill>
              </a:rPr>
              <a:t>  There is a charge for this event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b="1" dirty="0" smtClean="0"/>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b="0" i="0" u="none" strike="noStrike" cap="none" normalizeH="0" baseline="0" dirty="0" smtClean="0">
              <a:ln>
                <a:noFill/>
              </a:ln>
              <a:effectLs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885" y="364636"/>
            <a:ext cx="6027715" cy="5940088"/>
          </a:xfrm>
          <a:prstGeom prst="rect">
            <a:avLst/>
          </a:prstGeom>
        </p:spPr>
        <p:txBody>
          <a:bodyPr wrap="square">
            <a:spAutoFit/>
          </a:bodyPr>
          <a:lstStyle/>
          <a:p>
            <a:pPr algn="ctr"/>
            <a:r>
              <a:rPr lang="en-US" sz="3200" i="1" u="sng" dirty="0">
                <a:solidFill>
                  <a:srgbClr val="000000"/>
                </a:solidFill>
                <a:latin typeface="Arial" panose="020B0604020202020204" pitchFamily="34" charset="0"/>
                <a:cs typeface="Arial" panose="020B0604020202020204" pitchFamily="34" charset="0"/>
              </a:rPr>
              <a:t>Swimming Schedule </a:t>
            </a:r>
            <a:endParaRPr lang="en-US" sz="3200" i="1" u="sng" dirty="0" smtClean="0">
              <a:solidFill>
                <a:srgbClr val="000000"/>
              </a:solidFill>
              <a:latin typeface="Arial" panose="020B0604020202020204" pitchFamily="34" charset="0"/>
              <a:cs typeface="Arial" panose="020B0604020202020204" pitchFamily="34" charset="0"/>
            </a:endParaRPr>
          </a:p>
          <a:p>
            <a:pPr algn="ctr"/>
            <a:endParaRPr lang="en-US" sz="2000" i="1" u="sng" dirty="0" smtClean="0">
              <a:solidFill>
                <a:srgbClr val="000000"/>
              </a:solidFill>
              <a:latin typeface="Arial" panose="020B0604020202020204" pitchFamily="34" charset="0"/>
              <a:cs typeface="Arial" panose="020B0604020202020204" pitchFamily="34" charset="0"/>
            </a:endParaRPr>
          </a:p>
          <a:p>
            <a:r>
              <a:rPr lang="en-US" sz="2400" b="1" i="1" u="sng" dirty="0" smtClean="0">
                <a:solidFill>
                  <a:srgbClr val="FF0000"/>
                </a:solidFill>
                <a:latin typeface="Arial"/>
              </a:rPr>
              <a:t>When </a:t>
            </a:r>
            <a:r>
              <a:rPr lang="en-US" sz="2400" b="1" i="1" u="sng" dirty="0">
                <a:solidFill>
                  <a:srgbClr val="FF0000"/>
                </a:solidFill>
                <a:latin typeface="Arial"/>
              </a:rPr>
              <a:t>swimming, your Rangers must </a:t>
            </a:r>
            <a:r>
              <a:rPr lang="en-US" sz="2400" b="1" i="1" u="sng" dirty="0" smtClean="0">
                <a:solidFill>
                  <a:srgbClr val="FF0000"/>
                </a:solidFill>
                <a:latin typeface="Arial"/>
              </a:rPr>
              <a:t>be accompanied </a:t>
            </a:r>
            <a:r>
              <a:rPr lang="en-US" sz="2400" b="1" i="1" u="sng" dirty="0">
                <a:solidFill>
                  <a:srgbClr val="FF0000"/>
                </a:solidFill>
                <a:latin typeface="Arial"/>
              </a:rPr>
              <a:t>by a </a:t>
            </a:r>
            <a:r>
              <a:rPr lang="en-US" sz="2400" b="1" i="1" u="sng" dirty="0" smtClean="0">
                <a:solidFill>
                  <a:srgbClr val="FF0000"/>
                </a:solidFill>
                <a:latin typeface="Arial"/>
              </a:rPr>
              <a:t>Commander</a:t>
            </a:r>
          </a:p>
          <a:p>
            <a:endParaRPr lang="en-US" sz="2000" dirty="0">
              <a:solidFill>
                <a:srgbClr val="000000"/>
              </a:solidFill>
              <a:latin typeface="Arial"/>
            </a:endParaRPr>
          </a:p>
          <a:p>
            <a:r>
              <a:rPr lang="en-US" sz="2000" b="1" dirty="0" smtClean="0"/>
              <a:t>Greater Columbus East, Greater Columbus West, North Central, Northwest, Greater Cleveland, Northeast, and  Youngstown / Warren</a:t>
            </a:r>
          </a:p>
          <a:p>
            <a:endParaRPr lang="en-US" sz="2000" dirty="0" smtClean="0">
              <a:solidFill>
                <a:srgbClr val="000000"/>
              </a:solidFill>
              <a:latin typeface="Arial"/>
            </a:endParaRPr>
          </a:p>
          <a:p>
            <a:r>
              <a:rPr lang="en-US" sz="2000" b="1" dirty="0" smtClean="0">
                <a:solidFill>
                  <a:srgbClr val="000000"/>
                </a:solidFill>
                <a:latin typeface="Arial"/>
              </a:rPr>
              <a:t>Friday </a:t>
            </a:r>
            <a:r>
              <a:rPr lang="en-US" sz="2000" b="1" dirty="0">
                <a:solidFill>
                  <a:srgbClr val="000000"/>
                </a:solidFill>
                <a:latin typeface="Arial"/>
              </a:rPr>
              <a:t>2:30 - </a:t>
            </a:r>
            <a:r>
              <a:rPr lang="en-US" sz="2000" b="1" dirty="0" smtClean="0">
                <a:solidFill>
                  <a:srgbClr val="000000"/>
                </a:solidFill>
                <a:latin typeface="Arial"/>
              </a:rPr>
              <a:t>3:15              Saturday 2:15 - 3:00</a:t>
            </a:r>
          </a:p>
          <a:p>
            <a:endParaRPr lang="en-US" sz="2000" b="1" dirty="0" smtClean="0"/>
          </a:p>
          <a:p>
            <a:r>
              <a:rPr lang="en-US" sz="2000" b="1" dirty="0" smtClean="0"/>
              <a:t>West Central, Greater Dayton, Greater Cincinnati, South Central, Southwest, East Central, and Greater Akron</a:t>
            </a:r>
          </a:p>
          <a:p>
            <a:endParaRPr lang="en-US" sz="2000" dirty="0" smtClean="0">
              <a:solidFill>
                <a:srgbClr val="000000"/>
              </a:solidFill>
              <a:latin typeface="Arial"/>
            </a:endParaRPr>
          </a:p>
          <a:p>
            <a:r>
              <a:rPr lang="en-US" sz="2000" b="1" dirty="0" smtClean="0">
                <a:solidFill>
                  <a:srgbClr val="000000"/>
                </a:solidFill>
                <a:latin typeface="Arial"/>
              </a:rPr>
              <a:t>Friday 3:30 - 4:15              Saturday 3:15 - 4:00</a:t>
            </a:r>
          </a:p>
          <a:p>
            <a:endParaRPr lang="en-US" sz="2000" dirty="0" smtClean="0">
              <a:solidFill>
                <a:srgbClr val="000000"/>
              </a:solidFill>
              <a:latin typeface="Arial"/>
            </a:endParaRPr>
          </a:p>
        </p:txBody>
      </p:sp>
      <p:sp>
        <p:nvSpPr>
          <p:cNvPr id="4" name="Slide Number Placeholder 3"/>
          <p:cNvSpPr>
            <a:spLocks noGrp="1"/>
          </p:cNvSpPr>
          <p:nvPr>
            <p:ph type="sldNum" sz="quarter" idx="12"/>
          </p:nvPr>
        </p:nvSpPr>
        <p:spPr/>
        <p:txBody>
          <a:bodyPr/>
          <a:lstStyle/>
          <a:p>
            <a:fld id="{AB872F30-09BA-4EB3-91E9-15AD73B774D5}" type="slidenum">
              <a:rPr lang="en-US" smtClean="0"/>
              <a:pPr/>
              <a:t>8</a:t>
            </a:fld>
            <a:endParaRPr lang="en-US" dirty="0"/>
          </a:p>
        </p:txBody>
      </p:sp>
    </p:spTree>
    <p:extLst>
      <p:ext uri="{BB962C8B-B14F-4D97-AF65-F5344CB8AC3E}">
        <p14:creationId xmlns="" xmlns:p14="http://schemas.microsoft.com/office/powerpoint/2010/main" val="1388762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257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371"/>
          <a:stretch/>
        </p:blipFill>
        <p:spPr bwMode="auto">
          <a:xfrm>
            <a:off x="209550" y="308763"/>
            <a:ext cx="6451380" cy="7030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B872F30-09BA-4EB3-91E9-15AD73B774D5}" type="slidenum">
              <a:rPr lang="en-US" smtClean="0"/>
              <a:pPr/>
              <a:t>9</a:t>
            </a:fld>
            <a:endParaRPr lang="en-US" dirty="0"/>
          </a:p>
        </p:txBody>
      </p:sp>
    </p:spTree>
    <p:extLst>
      <p:ext uri="{BB962C8B-B14F-4D97-AF65-F5344CB8AC3E}">
        <p14:creationId xmlns="" xmlns:p14="http://schemas.microsoft.com/office/powerpoint/2010/main" val="1522568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12082</TotalTime>
  <Words>857</Words>
  <Application>Microsoft Office PowerPoint</Application>
  <PresentationFormat>On-screen Show (4:3)</PresentationFormat>
  <Paragraphs>282</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PBrush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User</cp:lastModifiedBy>
  <cp:revision>215</cp:revision>
  <dcterms:created xsi:type="dcterms:W3CDTF">2016-03-03T21:36:46Z</dcterms:created>
  <dcterms:modified xsi:type="dcterms:W3CDTF">2020-03-13T19:57:47Z</dcterms:modified>
</cp:coreProperties>
</file>