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sldIdLst>
    <p:sldId id="281" r:id="rId5"/>
    <p:sldId id="287" r:id="rId6"/>
    <p:sldId id="257" r:id="rId7"/>
    <p:sldId id="260" r:id="rId8"/>
    <p:sldId id="267" r:id="rId9"/>
    <p:sldId id="284" r:id="rId10"/>
    <p:sldId id="294" r:id="rId11"/>
    <p:sldId id="290" r:id="rId12"/>
    <p:sldId id="282" r:id="rId13"/>
    <p:sldId id="289" r:id="rId14"/>
    <p:sldId id="285" r:id="rId15"/>
    <p:sldId id="277" r:id="rId16"/>
    <p:sldId id="283" r:id="rId17"/>
    <p:sldId id="264" r:id="rId18"/>
    <p:sldId id="288" r:id="rId19"/>
    <p:sldId id="286" r:id="rId20"/>
    <p:sldId id="295" r:id="rId21"/>
    <p:sldId id="25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03" autoAdjust="0"/>
  </p:normalViewPr>
  <p:slideViewPr>
    <p:cSldViewPr snapToGrid="0">
      <p:cViewPr varScale="1">
        <p:scale>
          <a:sx n="114" d="100"/>
          <a:sy n="114" d="100"/>
        </p:scale>
        <p:origin x="414" y="102"/>
      </p:cViewPr>
      <p:guideLst>
        <p:guide orient="horz" pos="2160"/>
        <p:guide pos="3864"/>
        <p:guide pos="408"/>
        <p:guide orient="horz" pos="432"/>
        <p:guide pos="72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16AF2-0F91-4F07-B97D-9F0AE88140F8}"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536DE-7541-4B0A-B524-FB194A1D409B}" type="slidenum">
              <a:rPr lang="en-US" smtClean="0"/>
              <a:t>‹#›</a:t>
            </a:fld>
            <a:endParaRPr lang="en-US"/>
          </a:p>
        </p:txBody>
      </p:sp>
    </p:spTree>
    <p:extLst>
      <p:ext uri="{BB962C8B-B14F-4D97-AF65-F5344CB8AC3E}">
        <p14:creationId xmlns:p14="http://schemas.microsoft.com/office/powerpoint/2010/main" val="241324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a:t>
            </a:fld>
            <a:endParaRPr lang="en-US"/>
          </a:p>
        </p:txBody>
      </p:sp>
    </p:spTree>
    <p:extLst>
      <p:ext uri="{BB962C8B-B14F-4D97-AF65-F5344CB8AC3E}">
        <p14:creationId xmlns:p14="http://schemas.microsoft.com/office/powerpoint/2010/main" val="248740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10</a:t>
            </a:fld>
            <a:endParaRPr lang="en-US"/>
          </a:p>
        </p:txBody>
      </p:sp>
    </p:spTree>
    <p:extLst>
      <p:ext uri="{BB962C8B-B14F-4D97-AF65-F5344CB8AC3E}">
        <p14:creationId xmlns:p14="http://schemas.microsoft.com/office/powerpoint/2010/main" val="302488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11</a:t>
            </a:fld>
            <a:endParaRPr lang="en-US"/>
          </a:p>
        </p:txBody>
      </p:sp>
    </p:spTree>
    <p:extLst>
      <p:ext uri="{BB962C8B-B14F-4D97-AF65-F5344CB8AC3E}">
        <p14:creationId xmlns:p14="http://schemas.microsoft.com/office/powerpoint/2010/main" val="240415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12</a:t>
            </a:fld>
            <a:endParaRPr lang="en-US"/>
          </a:p>
        </p:txBody>
      </p:sp>
    </p:spTree>
    <p:extLst>
      <p:ext uri="{BB962C8B-B14F-4D97-AF65-F5344CB8AC3E}">
        <p14:creationId xmlns:p14="http://schemas.microsoft.com/office/powerpoint/2010/main" val="95499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13</a:t>
            </a:fld>
            <a:endParaRPr lang="en-US"/>
          </a:p>
        </p:txBody>
      </p:sp>
    </p:spTree>
    <p:extLst>
      <p:ext uri="{BB962C8B-B14F-4D97-AF65-F5344CB8AC3E}">
        <p14:creationId xmlns:p14="http://schemas.microsoft.com/office/powerpoint/2010/main" val="214585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14</a:t>
            </a:fld>
            <a:endParaRPr lang="en-US"/>
          </a:p>
        </p:txBody>
      </p:sp>
    </p:spTree>
    <p:extLst>
      <p:ext uri="{BB962C8B-B14F-4D97-AF65-F5344CB8AC3E}">
        <p14:creationId xmlns:p14="http://schemas.microsoft.com/office/powerpoint/2010/main" val="376470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15</a:t>
            </a:fld>
            <a:endParaRPr lang="en-US"/>
          </a:p>
        </p:txBody>
      </p:sp>
    </p:spTree>
    <p:extLst>
      <p:ext uri="{BB962C8B-B14F-4D97-AF65-F5344CB8AC3E}">
        <p14:creationId xmlns:p14="http://schemas.microsoft.com/office/powerpoint/2010/main" val="70771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16</a:t>
            </a:fld>
            <a:endParaRPr lang="en-US"/>
          </a:p>
        </p:txBody>
      </p:sp>
    </p:spTree>
    <p:extLst>
      <p:ext uri="{BB962C8B-B14F-4D97-AF65-F5344CB8AC3E}">
        <p14:creationId xmlns:p14="http://schemas.microsoft.com/office/powerpoint/2010/main" val="355559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17</a:t>
            </a:fld>
            <a:endParaRPr lang="en-US"/>
          </a:p>
        </p:txBody>
      </p:sp>
    </p:spTree>
    <p:extLst>
      <p:ext uri="{BB962C8B-B14F-4D97-AF65-F5344CB8AC3E}">
        <p14:creationId xmlns:p14="http://schemas.microsoft.com/office/powerpoint/2010/main" val="30140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18</a:t>
            </a:fld>
            <a:endParaRPr lang="en-US"/>
          </a:p>
        </p:txBody>
      </p:sp>
    </p:spTree>
    <p:extLst>
      <p:ext uri="{BB962C8B-B14F-4D97-AF65-F5344CB8AC3E}">
        <p14:creationId xmlns:p14="http://schemas.microsoft.com/office/powerpoint/2010/main" val="151108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2</a:t>
            </a:fld>
            <a:endParaRPr lang="en-US"/>
          </a:p>
        </p:txBody>
      </p:sp>
    </p:spTree>
    <p:extLst>
      <p:ext uri="{BB962C8B-B14F-4D97-AF65-F5344CB8AC3E}">
        <p14:creationId xmlns:p14="http://schemas.microsoft.com/office/powerpoint/2010/main" val="9856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3</a:t>
            </a:fld>
            <a:endParaRPr lang="en-US"/>
          </a:p>
        </p:txBody>
      </p:sp>
    </p:spTree>
    <p:extLst>
      <p:ext uri="{BB962C8B-B14F-4D97-AF65-F5344CB8AC3E}">
        <p14:creationId xmlns:p14="http://schemas.microsoft.com/office/powerpoint/2010/main" val="63662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4</a:t>
            </a:fld>
            <a:endParaRPr lang="en-US"/>
          </a:p>
        </p:txBody>
      </p:sp>
    </p:spTree>
    <p:extLst>
      <p:ext uri="{BB962C8B-B14F-4D97-AF65-F5344CB8AC3E}">
        <p14:creationId xmlns:p14="http://schemas.microsoft.com/office/powerpoint/2010/main" val="427156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5</a:t>
            </a:fld>
            <a:endParaRPr lang="en-US"/>
          </a:p>
        </p:txBody>
      </p:sp>
    </p:spTree>
    <p:extLst>
      <p:ext uri="{BB962C8B-B14F-4D97-AF65-F5344CB8AC3E}">
        <p14:creationId xmlns:p14="http://schemas.microsoft.com/office/powerpoint/2010/main" val="4013694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6</a:t>
            </a:fld>
            <a:endParaRPr lang="en-US"/>
          </a:p>
        </p:txBody>
      </p:sp>
    </p:spTree>
    <p:extLst>
      <p:ext uri="{BB962C8B-B14F-4D97-AF65-F5344CB8AC3E}">
        <p14:creationId xmlns:p14="http://schemas.microsoft.com/office/powerpoint/2010/main" val="73417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7</a:t>
            </a:fld>
            <a:endParaRPr lang="en-US"/>
          </a:p>
        </p:txBody>
      </p:sp>
    </p:spTree>
    <p:extLst>
      <p:ext uri="{BB962C8B-B14F-4D97-AF65-F5344CB8AC3E}">
        <p14:creationId xmlns:p14="http://schemas.microsoft.com/office/powerpoint/2010/main" val="288546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8</a:t>
            </a:fld>
            <a:endParaRPr lang="en-US"/>
          </a:p>
        </p:txBody>
      </p:sp>
    </p:spTree>
    <p:extLst>
      <p:ext uri="{BB962C8B-B14F-4D97-AF65-F5344CB8AC3E}">
        <p14:creationId xmlns:p14="http://schemas.microsoft.com/office/powerpoint/2010/main" val="27531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3536DE-7541-4B0A-B524-FB194A1D409B}" type="slidenum">
              <a:rPr lang="en-US" smtClean="0"/>
              <a:t>9</a:t>
            </a:fld>
            <a:endParaRPr lang="en-US"/>
          </a:p>
        </p:txBody>
      </p:sp>
    </p:spTree>
    <p:extLst>
      <p:ext uri="{BB962C8B-B14F-4D97-AF65-F5344CB8AC3E}">
        <p14:creationId xmlns:p14="http://schemas.microsoft.com/office/powerpoint/2010/main" val="97238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7.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go.microsoft.com/fwlink/?linkid=2006808&amp;clcid=0x409"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a:xfrm>
            <a:off x="7274144" y="3429000"/>
            <a:ext cx="4379976" cy="1474652"/>
          </a:xfrm>
        </p:spPr>
        <p:txBody>
          <a:bodyPr/>
          <a:lstStyle/>
          <a:p>
            <a:pPr algn="ctr"/>
            <a:r>
              <a:rPr lang="en-US" dirty="0">
                <a:latin typeface="Georgia" panose="02040502050405020303" pitchFamily="18" charset="0"/>
              </a:rPr>
              <a:t>Creative Writing Made Easy</a:t>
            </a:r>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US" sz="2000" dirty="0">
                <a:solidFill>
                  <a:schemeClr val="tx1"/>
                </a:solidFill>
                <a:latin typeface="Georgia" panose="02040502050405020303" pitchFamily="18" charset="0"/>
              </a:rPr>
              <a:t>A Course in Creative Writing</a:t>
            </a:r>
            <a:endParaRPr lang="en-GB" sz="2000" dirty="0">
              <a:solidFill>
                <a:schemeClr val="tx1"/>
              </a:solidFill>
              <a:latin typeface="Georgia" panose="02040502050405020303" pitchFamily="18" charset="0"/>
            </a:endParaRPr>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25568416"/>
      </p:ext>
    </p:extLst>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197428" y="4008733"/>
            <a:ext cx="6546272" cy="2263820"/>
          </a:xfrm>
        </p:spPr>
        <p:txBody>
          <a:bodyPr/>
          <a:lstStyle/>
          <a:p>
            <a:r>
              <a:rPr lang="en-US" dirty="0">
                <a:solidFill>
                  <a:schemeClr val="bg1"/>
                </a:solidFill>
                <a:latin typeface="Georgia" panose="02040502050405020303" pitchFamily="18" charset="0"/>
              </a:rPr>
              <a:t>Sit down with your plan beside you and start your first draft (also known as the </a:t>
            </a:r>
            <a:r>
              <a:rPr lang="en-US" i="1" dirty="0">
                <a:solidFill>
                  <a:schemeClr val="bg1"/>
                </a:solidFill>
                <a:latin typeface="Georgia" panose="02040502050405020303" pitchFamily="18" charset="0"/>
              </a:rPr>
              <a:t>rough draft</a:t>
            </a:r>
            <a:r>
              <a:rPr lang="en-US" dirty="0">
                <a:solidFill>
                  <a:schemeClr val="bg1"/>
                </a:solidFill>
                <a:latin typeface="Georgia" panose="02040502050405020303" pitchFamily="18" charset="0"/>
              </a:rPr>
              <a:t> or </a:t>
            </a:r>
            <a:r>
              <a:rPr lang="en-US" i="1" dirty="0">
                <a:solidFill>
                  <a:schemeClr val="bg1"/>
                </a:solidFill>
                <a:latin typeface="Georgia" panose="02040502050405020303" pitchFamily="18" charset="0"/>
              </a:rPr>
              <a:t>rough copy</a:t>
            </a:r>
            <a:r>
              <a:rPr lang="en-US" dirty="0">
                <a:solidFill>
                  <a:schemeClr val="bg1"/>
                </a:solidFill>
                <a:latin typeface="Georgia" panose="02040502050405020303" pitchFamily="18" charset="0"/>
              </a:rPr>
              <a:t>). At this stage, don’t think about word-count, grammar, spelling and punctuation. Don’t worry if you’ve gone off-topic, or if some sections of your plan don’t fit too well. Just keep writing! </a:t>
            </a:r>
          </a:p>
          <a:p>
            <a:r>
              <a:rPr lang="en-US" dirty="0">
                <a:solidFill>
                  <a:schemeClr val="bg1"/>
                </a:solidFill>
                <a:latin typeface="Georgia" panose="02040502050405020303" pitchFamily="18" charset="0"/>
              </a:rPr>
              <a:t>If you’re a new writer, you might be surprised that professional authors go through multiple drafts before they’re happy with their work. This is a normal part of the writing process – no-one gets it right first time. </a:t>
            </a:r>
          </a:p>
        </p:txBody>
      </p:sp>
      <p:sp>
        <p:nvSpPr>
          <p:cNvPr id="12" name="Slide Number Placeholder 5">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sp>
        <p:nvSpPr>
          <p:cNvPr id="31" name="Text Placeholder 30">
            <a:extLst>
              <a:ext uri="{FF2B5EF4-FFF2-40B4-BE49-F238E27FC236}">
                <a16:creationId xmlns:a16="http://schemas.microsoft.com/office/drawing/2014/main" id="{A7DE1A1C-1BA0-439B-99B1-C80C5806DEFB}"/>
              </a:ext>
            </a:extLst>
          </p:cNvPr>
          <p:cNvSpPr>
            <a:spLocks noGrp="1"/>
          </p:cNvSpPr>
          <p:nvPr>
            <p:ph type="body" sz="quarter" idx="11"/>
          </p:nvPr>
        </p:nvSpPr>
        <p:spPr>
          <a:xfrm>
            <a:off x="1598640" y="1247482"/>
            <a:ext cx="7888436" cy="4697656"/>
          </a:xfrm>
        </p:spPr>
        <p:txBody>
          <a:bodyPr/>
          <a:lstStyle/>
          <a:p>
            <a:pPr lvl="0"/>
            <a:r>
              <a:rPr lang="en-US" sz="1600" b="1" dirty="0">
                <a:latin typeface="Georgia" panose="02040502050405020303" pitchFamily="18" charset="0"/>
              </a:rPr>
              <a:t>Setting aside at least thirty minutes to concentrate</a:t>
            </a:r>
            <a:r>
              <a:rPr lang="en-US" sz="1600" dirty="0">
                <a:latin typeface="Georgia" panose="02040502050405020303" pitchFamily="18" charset="0"/>
              </a:rPr>
              <a:t>: it’s hard to establish a writing flow if you’re just snatching a few minutes here and there.</a:t>
            </a:r>
          </a:p>
          <a:p>
            <a:pPr lvl="0"/>
            <a:r>
              <a:rPr lang="en-US" sz="1600" b="1" dirty="0">
                <a:latin typeface="Georgia" panose="02040502050405020303" pitchFamily="18" charset="0"/>
              </a:rPr>
              <a:t>Going somewhere without interruptions</a:t>
            </a:r>
            <a:r>
              <a:rPr lang="en-US" sz="1600" dirty="0">
                <a:latin typeface="Georgia" panose="02040502050405020303" pitchFamily="18" charset="0"/>
              </a:rPr>
              <a:t>: a library or coffee shop can work well, if you don’t have anywhere quiet to write at home.</a:t>
            </a:r>
          </a:p>
          <a:p>
            <a:pPr lvl="0"/>
            <a:r>
              <a:rPr lang="en-US" sz="1600" b="1" dirty="0">
                <a:latin typeface="Georgia" panose="02040502050405020303" pitchFamily="18" charset="0"/>
              </a:rPr>
              <a:t>Switching off distracting programs</a:t>
            </a:r>
            <a:r>
              <a:rPr lang="en-US" sz="1600" dirty="0">
                <a:latin typeface="Georgia" panose="02040502050405020303" pitchFamily="18" charset="0"/>
              </a:rPr>
              <a:t>: if you write your first draft onto a computer, you might find that turning off your Internet connection does wonders for your concentration levels! When I’m writing fiction, I like to either have music in the background or complete silence. It will depend on my present mood.</a:t>
            </a:r>
          </a:p>
          <a:p>
            <a:r>
              <a:rPr lang="en-US" sz="1600" dirty="0">
                <a:latin typeface="Georgia" panose="02040502050405020303" pitchFamily="18" charset="0"/>
              </a:rPr>
              <a:t>You might write several drafts, especially if you’re working on fiction. Your subsequent drafts will probably merge elements of the writing stage and the revising stage. </a:t>
            </a:r>
          </a:p>
          <a:p>
            <a:pPr marL="0" indent="0">
              <a:buNone/>
            </a:pPr>
            <a:r>
              <a:rPr lang="en-US" sz="1600" b="1" i="1" dirty="0">
                <a:latin typeface="Georgia" panose="02040502050405020303" pitchFamily="18" charset="0"/>
              </a:rPr>
              <a:t> </a:t>
            </a:r>
            <a:endParaRPr lang="en-US" sz="1600" dirty="0">
              <a:latin typeface="Georgia" panose="02040502050405020303" pitchFamily="18" charset="0"/>
            </a:endParaRPr>
          </a:p>
          <a:p>
            <a:r>
              <a:rPr lang="en-US" sz="1600" b="1" i="1" dirty="0">
                <a:latin typeface="Georgia" panose="02040502050405020303" pitchFamily="18" charset="0"/>
              </a:rPr>
              <a:t>Tip</a:t>
            </a:r>
            <a:r>
              <a:rPr lang="en-US" sz="1600" i="1" dirty="0">
                <a:latin typeface="Georgia" panose="02040502050405020303" pitchFamily="18" charset="0"/>
              </a:rPr>
              <a:t>: Writing requires concentration and energy. If you’re a new writer, don’t try to write for hours without stopping. Instead, give yourself a time limit (like thirty minutes) to really focus – without checking your email! </a:t>
            </a:r>
            <a:endParaRPr lang="en-US" sz="1600" dirty="0">
              <a:latin typeface="Georgia" panose="02040502050405020303" pitchFamily="18" charset="0"/>
            </a:endParaRPr>
          </a:p>
          <a:p>
            <a:pPr marL="0" indent="0">
              <a:buNone/>
            </a:pPr>
            <a:r>
              <a:rPr lang="en-US" b="1" dirty="0"/>
              <a:t> </a:t>
            </a:r>
            <a:endParaRPr lang="en-US" dirty="0"/>
          </a:p>
          <a:p>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700321" y="352491"/>
            <a:ext cx="10206264" cy="830997"/>
          </a:xfrm>
        </p:spPr>
        <p:txBody>
          <a:bodyPr/>
          <a:lstStyle/>
          <a:p>
            <a:r>
              <a:rPr lang="en-US" b="1" dirty="0">
                <a:latin typeface="Georgia" panose="02040502050405020303" pitchFamily="18" charset="0"/>
              </a:rPr>
              <a:t>Some things that many writers find helpful when working on the first draft include:</a:t>
            </a:r>
          </a:p>
        </p:txBody>
      </p:sp>
      <p:pic>
        <p:nvPicPr>
          <p:cNvPr id="40" name="Content Placeholder 79" descr="Open Book">
            <a:extLst>
              <a:ext uri="{FF2B5EF4-FFF2-40B4-BE49-F238E27FC236}">
                <a16:creationId xmlns:a16="http://schemas.microsoft.com/office/drawing/2014/main" id="{C997398D-3BA0-47F4-93CE-55576CE45E21}"/>
              </a:ext>
            </a:extLst>
          </p:cNvPr>
          <p:cNvPicPr>
            <a:picLocks noGrp="1" noChangeAspect="1"/>
          </p:cNvPicPr>
          <p:nvPr>
            <p:ph sz="quarter" idx="13"/>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spTree>
    <p:extLst>
      <p:ext uri="{BB962C8B-B14F-4D97-AF65-F5344CB8AC3E}">
        <p14:creationId xmlns:p14="http://schemas.microsoft.com/office/powerpoint/2010/main" val="342267694"/>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id="{B96D2D9B-E0B9-499F-9404-108DB59E4502}"/>
              </a:ext>
            </a:extLst>
          </p:cNvPr>
          <p:cNvGrpSpPr/>
          <p:nvPr/>
        </p:nvGrpSpPr>
        <p:grpSpPr>
          <a:xfrm>
            <a:off x="-20782"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2170472"/>
              <a:ext cx="6267450" cy="3523745"/>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id="{9284195F-D106-45D8-ABAA-959FA68948B0}"/>
              </a:ext>
            </a:extLst>
          </p:cNvPr>
          <p:cNvSpPr>
            <a:spLocks noGrp="1"/>
          </p:cNvSpPr>
          <p:nvPr>
            <p:ph type="ctrTitle"/>
          </p:nvPr>
        </p:nvSpPr>
        <p:spPr>
          <a:xfrm>
            <a:off x="453180" y="804034"/>
            <a:ext cx="5330038" cy="883839"/>
          </a:xfrm>
        </p:spPr>
        <p:txBody>
          <a:bodyPr/>
          <a:lstStyle/>
          <a:p>
            <a:r>
              <a:rPr lang="en-US" b="1" dirty="0">
                <a:latin typeface="Georgia" panose="02040502050405020303" pitchFamily="18" charset="0"/>
              </a:rPr>
              <a:t>REVISING</a:t>
            </a:r>
            <a:endParaRPr lang="en-GB" b="1" dirty="0">
              <a:latin typeface="Georgia" panose="02040502050405020303" pitchFamily="18" charset="0"/>
            </a:endParaRPr>
          </a:p>
        </p:txBody>
      </p:sp>
      <p:sp>
        <p:nvSpPr>
          <p:cNvPr id="12" name="Subtitle 11">
            <a:extLst>
              <a:ext uri="{FF2B5EF4-FFF2-40B4-BE49-F238E27FC236}">
                <a16:creationId xmlns:a16="http://schemas.microsoft.com/office/drawing/2014/main" id="{A6AB5563-AD44-4883-8D3E-93E27EEDAA40}"/>
              </a:ext>
            </a:extLst>
          </p:cNvPr>
          <p:cNvSpPr>
            <a:spLocks noGrp="1"/>
          </p:cNvSpPr>
          <p:nvPr>
            <p:ph type="subTitle" idx="1"/>
          </p:nvPr>
        </p:nvSpPr>
        <p:spPr>
          <a:xfrm>
            <a:off x="218209" y="2545773"/>
            <a:ext cx="5565009" cy="2990961"/>
          </a:xfrm>
        </p:spPr>
        <p:txBody>
          <a:bodyPr/>
          <a:lstStyle/>
          <a:p>
            <a:r>
              <a:rPr lang="en-US" dirty="0">
                <a:latin typeface="Georgia" panose="02040502050405020303" pitchFamily="18" charset="0"/>
              </a:rPr>
              <a:t>Revising your work is about making “big picture” changes. You might remove whole sections, rewrite entire paragraphs, and add in information which you’ve realized the reader will need. Everyone needs to revise – even talented writers. </a:t>
            </a:r>
          </a:p>
          <a:p>
            <a:r>
              <a:rPr lang="en-US" dirty="0">
                <a:latin typeface="Georgia" panose="02040502050405020303" pitchFamily="18" charset="0"/>
              </a:rPr>
              <a:t>The revision stage is sometimes summed up with the A.R.R.R. (Adding, Rearranging, Removing, Replacing) Approach.</a:t>
            </a:r>
            <a:endParaRPr lang="en-GB" dirty="0">
              <a:latin typeface="Georgia" panose="02040502050405020303" pitchFamily="18" charset="0"/>
            </a:endParaRPr>
          </a:p>
        </p:txBody>
      </p:sp>
    </p:spTree>
    <p:extLst>
      <p:ext uri="{BB962C8B-B14F-4D97-AF65-F5344CB8AC3E}">
        <p14:creationId xmlns:p14="http://schemas.microsoft.com/office/powerpoint/2010/main" val="2366578218"/>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13</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r>
              <a:rPr lang="en-US" sz="1800" b="1" dirty="0">
                <a:latin typeface="Georgia" panose="02040502050405020303" pitchFamily="18" charset="0"/>
              </a:rPr>
              <a:t>Rearranging</a:t>
            </a:r>
            <a:endParaRPr lang="en-US" sz="1800" dirty="0">
              <a:latin typeface="Georgia" panose="02040502050405020303" pitchFamily="18" charset="0"/>
            </a:endParaRPr>
          </a:p>
          <a:p>
            <a:r>
              <a:rPr lang="en-US" sz="1800" dirty="0">
                <a:latin typeface="Georgia" panose="02040502050405020303" pitchFamily="18" charset="0"/>
              </a:rPr>
              <a:t>Even when you’ve planned your piece, sections may need rearranging. Perhaps as you wrote your essay, you found that the argument would flow better if you reordered your paragraphs. Maybe you’ve written a short story that drags in the middle but packs in too much at the end.</a:t>
            </a:r>
          </a:p>
          <a:p>
            <a:endParaRPr lang="en-GB" dirty="0"/>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r>
              <a:rPr lang="en-US" sz="1800" b="1" dirty="0">
                <a:latin typeface="Georgia" panose="02040502050405020303" pitchFamily="18" charset="0"/>
              </a:rPr>
              <a:t>Adding</a:t>
            </a:r>
            <a:endParaRPr lang="en-US" sz="1800" dirty="0">
              <a:latin typeface="Georgia" panose="02040502050405020303" pitchFamily="18" charset="0"/>
            </a:endParaRPr>
          </a:p>
          <a:p>
            <a:r>
              <a:rPr lang="en-US" sz="1800" dirty="0">
                <a:latin typeface="Georgia" panose="02040502050405020303" pitchFamily="18" charset="0"/>
              </a:rPr>
              <a:t>What else does the reader need to know? If you haven’t met the required word-count, what areas could you expand on? This is a good point to go back to your prewriting notes – look for ideas which you didn’t use.</a:t>
            </a: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pPr algn="ctr"/>
            <a:r>
              <a:rPr lang="en-US" sz="3200" b="1" dirty="0">
                <a:latin typeface="Georgia" panose="02040502050405020303" pitchFamily="18" charset="0"/>
              </a:rPr>
              <a:t>THE A.R.R.R. APPROACH</a:t>
            </a:r>
            <a:endParaRPr lang="en-GB" sz="3200" b="1" dirty="0">
              <a:latin typeface="Georgia" panose="02040502050405020303" pitchFamily="18" charset="0"/>
            </a:endParaRP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Tree>
    <p:extLst>
      <p:ext uri="{BB962C8B-B14F-4D97-AF65-F5344CB8AC3E}">
        <p14:creationId xmlns:p14="http://schemas.microsoft.com/office/powerpoint/2010/main" val="2118823178"/>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Rectangle 28" descr="decorative element">
            <a:extLst>
              <a:ext uri="{FF2B5EF4-FFF2-40B4-BE49-F238E27FC236}">
                <a16:creationId xmlns:a16="http://schemas.microsoft.com/office/drawing/2014/main"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Slide Number Placeholder 5">
            <a:extLst>
              <a:ext uri="{FF2B5EF4-FFF2-40B4-BE49-F238E27FC236}">
                <a16:creationId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14</a:t>
            </a:fld>
            <a:endParaRPr lang="en-GB" sz="1200" dirty="0">
              <a:solidFill>
                <a:schemeClr val="bg1"/>
              </a:solidFill>
            </a:endParaRP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pPr algn="ctr"/>
            <a:r>
              <a:rPr lang="en-US" sz="3200" b="1" dirty="0">
                <a:latin typeface="Georgia" panose="02040502050405020303" pitchFamily="18" charset="0"/>
              </a:rPr>
              <a:t>THE A.R.R.R. APPROACH</a:t>
            </a:r>
            <a:endParaRPr lang="en-GB" sz="3200" b="1" dirty="0">
              <a:latin typeface="Georgia" panose="02040502050405020303" pitchFamily="18" charset="0"/>
            </a:endParaRPr>
          </a:p>
        </p:txBody>
      </p:sp>
      <p:pic>
        <p:nvPicPr>
          <p:cNvPr id="83" name="Content Placeholder 82" descr="Bell">
            <a:extLst>
              <a:ext uri="{FF2B5EF4-FFF2-40B4-BE49-F238E27FC236}">
                <a16:creationId xmlns:a16="http://schemas.microsoft.com/office/drawing/2014/main" id="{604095CF-E62F-46A4-A86C-5F465AE6E235}"/>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03775" y="1981993"/>
            <a:ext cx="547688" cy="547688"/>
          </a:xfrm>
        </p:spPr>
      </p:pic>
      <p:pic>
        <p:nvPicPr>
          <p:cNvPr id="97" name="Content Placeholder 96" descr="Pencil">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8" name="Text Placeholder 87">
            <a:extLst>
              <a:ext uri="{FF2B5EF4-FFF2-40B4-BE49-F238E27FC236}">
                <a16:creationId xmlns:a16="http://schemas.microsoft.com/office/drawing/2014/main" id="{D01EBAE5-B81D-4150-B62C-F56241C55563}"/>
              </a:ext>
            </a:extLst>
          </p:cNvPr>
          <p:cNvSpPr>
            <a:spLocks noGrp="1"/>
          </p:cNvSpPr>
          <p:nvPr>
            <p:ph type="body" sz="quarter" idx="12"/>
          </p:nvPr>
        </p:nvSpPr>
        <p:spPr/>
        <p:txBody>
          <a:bodyPr/>
          <a:lstStyle/>
          <a:p>
            <a:r>
              <a:rPr lang="en-US" sz="1800" b="1" dirty="0">
                <a:latin typeface="Georgia" panose="02040502050405020303" pitchFamily="18" charset="0"/>
              </a:rPr>
              <a:t>Replacing</a:t>
            </a:r>
            <a:endParaRPr lang="en-US" sz="1800" dirty="0">
              <a:latin typeface="Georgia" panose="02040502050405020303" pitchFamily="18" charset="0"/>
            </a:endParaRPr>
          </a:p>
          <a:p>
            <a:r>
              <a:rPr lang="en-US" sz="1800" dirty="0">
                <a:latin typeface="Georgia" panose="02040502050405020303" pitchFamily="18" charset="0"/>
              </a:rPr>
              <a:t>Would more vivid details help bring your piece to life? Do you need to look for stronger examples and quotations to support your argument? If a paragraph isn’t working, try rewriting it. </a:t>
            </a:r>
          </a:p>
        </p:txBody>
      </p:sp>
      <p:sp>
        <p:nvSpPr>
          <p:cNvPr id="87" name="Text Placeholder 86">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US" sz="1800" b="1" dirty="0">
                <a:latin typeface="Georgia" panose="02040502050405020303" pitchFamily="18" charset="0"/>
              </a:rPr>
              <a:t>Removing</a:t>
            </a:r>
            <a:endParaRPr lang="en-US" sz="1800" dirty="0">
              <a:latin typeface="Georgia" panose="02040502050405020303" pitchFamily="18" charset="0"/>
            </a:endParaRPr>
          </a:p>
          <a:p>
            <a:r>
              <a:rPr lang="en-US" sz="1800" dirty="0">
                <a:latin typeface="Georgia" panose="02040502050405020303" pitchFamily="18" charset="0"/>
              </a:rPr>
              <a:t>Sometimes, one of your ideas doesn’t work out. Perhaps you’ve gone over the word count, and you need to take out a few paragraphs. Maybe that funny story doesn’t really fit with the rest of your article.</a:t>
            </a:r>
          </a:p>
        </p:txBody>
      </p:sp>
      <p:sp>
        <p:nvSpPr>
          <p:cNvPr id="90" name="Text Placeholder 89">
            <a:extLst>
              <a:ext uri="{FF2B5EF4-FFF2-40B4-BE49-F238E27FC236}">
                <a16:creationId xmlns:a16="http://schemas.microsoft.com/office/drawing/2014/main" id="{AC38A326-FA47-4BD6-B27D-DEB6A4485AB5}"/>
              </a:ext>
            </a:extLst>
          </p:cNvPr>
          <p:cNvSpPr>
            <a:spLocks noGrp="1"/>
          </p:cNvSpPr>
          <p:nvPr>
            <p:ph type="body" sz="quarter" idx="15"/>
          </p:nvPr>
        </p:nvSpPr>
        <p:spPr/>
        <p:txBody>
          <a:bodyPr/>
          <a:lstStyle/>
          <a:p>
            <a:r>
              <a:rPr lang="en-US" sz="1800" b="1" i="1" dirty="0">
                <a:latin typeface="Georgia" panose="02040502050405020303" pitchFamily="18" charset="0"/>
              </a:rPr>
              <a:t>Tip</a:t>
            </a:r>
            <a:r>
              <a:rPr lang="en-US" sz="1800" i="1" dirty="0">
                <a:latin typeface="Georgia" panose="02040502050405020303" pitchFamily="18" charset="0"/>
              </a:rPr>
              <a:t>: If you’re not sure what’s working and what isn’t, show your writing to someone else. This might be a writers’ circle, or just a friend who’s good with words. Ask them for feedback. It’s best if you can show your work to several people, so that you can get more than one opinion.</a:t>
            </a:r>
            <a:endParaRPr lang="en-US" sz="1800" dirty="0">
              <a:latin typeface="Georgia" panose="02040502050405020303" pitchFamily="18" charset="0"/>
            </a:endParaRPr>
          </a:p>
        </p:txBody>
      </p:sp>
    </p:spTree>
    <p:extLst>
      <p:ext uri="{BB962C8B-B14F-4D97-AF65-F5344CB8AC3E}">
        <p14:creationId xmlns:p14="http://schemas.microsoft.com/office/powerpoint/2010/main" val="3191014688"/>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oup of students running">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290945" y="4717473"/>
            <a:ext cx="5500255" cy="1335474"/>
          </a:xfrm>
        </p:spPr>
        <p:txBody>
          <a:bodyPr/>
          <a:lstStyle/>
          <a:p>
            <a:r>
              <a:rPr lang="en-US" b="1" dirty="0">
                <a:latin typeface="Georgia" panose="02040502050405020303" pitchFamily="18" charset="0"/>
              </a:rPr>
              <a:t>The editing stage is distinct from revision and needs to be done after revising</a:t>
            </a:r>
            <a:r>
              <a:rPr lang="en-US" dirty="0">
                <a:latin typeface="Georgia" panose="02040502050405020303" pitchFamily="18" charset="0"/>
              </a:rPr>
              <a:t>. Editing involves the close-up view of individual sentences and words. It needs to be done after you’ve made revisions on a big scale: or else you could agonize over a perfect sentence, only to end up cutting that whole paragraph from your piece. </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785586" y="4081468"/>
            <a:ext cx="5005614" cy="554839"/>
          </a:xfrm>
        </p:spPr>
        <p:txBody>
          <a:bodyPr/>
          <a:lstStyle/>
          <a:p>
            <a:pPr algn="ctr"/>
            <a:r>
              <a:rPr lang="en-GB" sz="3200" b="1" dirty="0">
                <a:latin typeface="Georgia" panose="02040502050405020303" pitchFamily="18" charset="0"/>
              </a:rPr>
              <a:t>EDITING</a:t>
            </a:r>
            <a:endParaRPr lang="en-GB" sz="3200" b="1" dirty="0">
              <a:solidFill>
                <a:schemeClr val="tx1"/>
              </a:solidFill>
              <a:latin typeface="Georgia" panose="02040502050405020303" pitchFamily="18" charset="0"/>
            </a:endParaRPr>
          </a:p>
        </p:txBody>
      </p:sp>
      <p:sp>
        <p:nvSpPr>
          <p:cNvPr id="13" name="Slide Number Placeholder 5">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15</a:t>
            </a:fld>
            <a:endParaRPr lang="en-GB" sz="1200" dirty="0">
              <a:solidFill>
                <a:schemeClr val="bg1"/>
              </a:solidFill>
            </a:endParaRPr>
          </a:p>
        </p:txBody>
      </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529831"/>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1562100" y="1733627"/>
            <a:ext cx="9982200" cy="4248073"/>
          </a:xfrm>
        </p:spPr>
        <p:txBody>
          <a:bodyPr/>
          <a:lstStyle/>
          <a:p>
            <a:pPr lvl="0"/>
            <a:r>
              <a:rPr lang="en-US" sz="1800" b="1" dirty="0">
                <a:latin typeface="Georgia" panose="02040502050405020303" pitchFamily="18" charset="0"/>
              </a:rPr>
              <a:t>Have you used the same word too many times</a:t>
            </a:r>
            <a:r>
              <a:rPr lang="en-US" sz="1800" dirty="0">
                <a:latin typeface="Georgia" panose="02040502050405020303" pitchFamily="18" charset="0"/>
              </a:rPr>
              <a:t> in one sentence or paragraph? Use a thesaurus to find alternatives.</a:t>
            </a:r>
          </a:p>
          <a:p>
            <a:pPr lvl="0"/>
            <a:r>
              <a:rPr lang="en-US" sz="1800" b="1" dirty="0">
                <a:latin typeface="Georgia" panose="02040502050405020303" pitchFamily="18" charset="0"/>
              </a:rPr>
              <a:t>Are any of your sentences hard to understand</a:t>
            </a:r>
            <a:r>
              <a:rPr lang="en-US" sz="1800" dirty="0">
                <a:latin typeface="Georgia" panose="02040502050405020303" pitchFamily="18" charset="0"/>
              </a:rPr>
              <a:t>? Rewrite them to make your thoughts clear.</a:t>
            </a:r>
          </a:p>
          <a:p>
            <a:pPr lvl="0"/>
            <a:r>
              <a:rPr lang="en-US" sz="1800" b="1" dirty="0">
                <a:latin typeface="Georgia" panose="02040502050405020303" pitchFamily="18" charset="0"/>
              </a:rPr>
              <a:t>Which words could you cut to make a sentence stronger</a:t>
            </a:r>
            <a:r>
              <a:rPr lang="en-US" sz="1800" dirty="0">
                <a:latin typeface="Georgia" panose="02040502050405020303" pitchFamily="18" charset="0"/>
              </a:rPr>
              <a:t>? Words like “just” “quite”, “very”, “really” and “generally” can often be removed.</a:t>
            </a:r>
          </a:p>
          <a:p>
            <a:pPr lvl="0"/>
            <a:r>
              <a:rPr lang="en-US" sz="1800" b="1" dirty="0">
                <a:latin typeface="Georgia" panose="02040502050405020303" pitchFamily="18" charset="0"/>
              </a:rPr>
              <a:t>Are your sentences grammatically correct</a:t>
            </a:r>
            <a:r>
              <a:rPr lang="en-US" sz="1800" dirty="0">
                <a:latin typeface="Georgia" panose="02040502050405020303" pitchFamily="18" charset="0"/>
              </a:rPr>
              <a:t>? Keep a careful look out for problems like subject-verb agreement and staying consistent in your use of the past, present or future tense.</a:t>
            </a:r>
          </a:p>
          <a:p>
            <a:pPr lvl="0"/>
            <a:r>
              <a:rPr lang="en-US" sz="1800" b="1" dirty="0">
                <a:latin typeface="Georgia" panose="02040502050405020303" pitchFamily="18" charset="0"/>
              </a:rPr>
              <a:t>Is everything spelt correctly</a:t>
            </a:r>
            <a:r>
              <a:rPr lang="en-US" sz="1800" dirty="0">
                <a:latin typeface="Georgia" panose="02040502050405020303" pitchFamily="18" charset="0"/>
              </a:rPr>
              <a:t>? Don’t trust your spell-checker – it won’t pick up every mistake. Proofread as many times as necessary.</a:t>
            </a:r>
          </a:p>
          <a:p>
            <a:pPr lvl="0"/>
            <a:r>
              <a:rPr lang="en-US" sz="1800" b="1" dirty="0">
                <a:latin typeface="Georgia" panose="02040502050405020303" pitchFamily="18" charset="0"/>
              </a:rPr>
              <a:t>Have you used punctuation marks correctly</a:t>
            </a:r>
            <a:r>
              <a:rPr lang="en-US" sz="1800" dirty="0">
                <a:latin typeface="Georgia" panose="02040502050405020303" pitchFamily="18" charset="0"/>
              </a:rPr>
              <a:t>? Commas often cause difficulties. You might want to check out the Daily Writing Tips articles on punctuation.</a:t>
            </a: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633185" y="557439"/>
            <a:ext cx="11128179" cy="830997"/>
          </a:xfrm>
        </p:spPr>
        <p:txBody>
          <a:bodyPr/>
          <a:lstStyle/>
          <a:p>
            <a:r>
              <a:rPr lang="en-US" dirty="0">
                <a:latin typeface="Georgia" panose="02040502050405020303" pitchFamily="18" charset="0"/>
              </a:rPr>
              <a:t>When editing, go through your piece line by line, and make sure that each sentence, phrase and word is as strong as possible. Some things to check for are:</a:t>
            </a:r>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Tree>
    <p:extLst>
      <p:ext uri="{BB962C8B-B14F-4D97-AF65-F5344CB8AC3E}">
        <p14:creationId xmlns:p14="http://schemas.microsoft.com/office/powerpoint/2010/main" val="40647345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id="{31664CF3-C0D1-4769-8E59-8694AF07951A}"/>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id="{72FCEAE4-FA74-4446-B2F5-9AFA2DA139A2}"/>
              </a:ext>
            </a:extLst>
          </p:cNvPr>
          <p:cNvSpPr>
            <a:spLocks noGrp="1"/>
          </p:cNvSpPr>
          <p:nvPr>
            <p:ph type="ctrTitle"/>
          </p:nvPr>
        </p:nvSpPr>
        <p:spPr>
          <a:xfrm>
            <a:off x="661719" y="481656"/>
            <a:ext cx="5578995" cy="879928"/>
          </a:xfrm>
        </p:spPr>
        <p:txBody>
          <a:bodyPr/>
          <a:lstStyle/>
          <a:p>
            <a:r>
              <a:rPr lang="en-US" b="1" dirty="0">
                <a:latin typeface="Georgia" panose="02040502050405020303" pitchFamily="18" charset="0"/>
              </a:rPr>
              <a:t>Publishing</a:t>
            </a:r>
            <a:endParaRPr lang="en-GB" b="0" dirty="0">
              <a:latin typeface="Georgia" panose="02040502050405020303" pitchFamily="18" charset="0"/>
            </a:endParaRPr>
          </a:p>
        </p:txBody>
      </p:sp>
      <p:sp>
        <p:nvSpPr>
          <p:cNvPr id="80" name="Text Placeholder 79">
            <a:extLst>
              <a:ext uri="{FF2B5EF4-FFF2-40B4-BE49-F238E27FC236}">
                <a16:creationId xmlns:a16="http://schemas.microsoft.com/office/drawing/2014/main" id="{40F0AA8D-0756-4350-8005-9BCD0DDB3B92}"/>
              </a:ext>
            </a:extLst>
          </p:cNvPr>
          <p:cNvSpPr>
            <a:spLocks noGrp="1"/>
          </p:cNvSpPr>
          <p:nvPr>
            <p:ph type="body" sz="quarter" idx="15"/>
          </p:nvPr>
        </p:nvSpPr>
        <p:spPr>
          <a:xfrm>
            <a:off x="461394" y="1361584"/>
            <a:ext cx="10544961" cy="5081161"/>
          </a:xfrm>
        </p:spPr>
        <p:txBody>
          <a:bodyPr/>
          <a:lstStyle/>
          <a:p>
            <a:r>
              <a:rPr lang="en-US" dirty="0">
                <a:latin typeface="Georgia" panose="02040502050405020303" pitchFamily="18" charset="0"/>
              </a:rPr>
              <a:t>The final step of the writing process is publishing. This means different things depending on the piece you’re working on. </a:t>
            </a:r>
          </a:p>
          <a:p>
            <a:r>
              <a:rPr lang="en-US" b="1" dirty="0">
                <a:latin typeface="Georgia" panose="02040502050405020303" pitchFamily="18" charset="0"/>
              </a:rPr>
              <a:t>Bloggers</a:t>
            </a:r>
            <a:r>
              <a:rPr lang="en-US" dirty="0">
                <a:latin typeface="Georgia" panose="02040502050405020303" pitchFamily="18" charset="0"/>
              </a:rPr>
              <a:t> need to upload, format and post their piece of completed work. </a:t>
            </a:r>
          </a:p>
          <a:p>
            <a:r>
              <a:rPr lang="en-US" b="1" dirty="0">
                <a:latin typeface="Georgia" panose="02040502050405020303" pitchFamily="18" charset="0"/>
              </a:rPr>
              <a:t>Students</a:t>
            </a:r>
            <a:r>
              <a:rPr lang="en-US" dirty="0">
                <a:latin typeface="Georgia" panose="02040502050405020303" pitchFamily="18" charset="0"/>
              </a:rPr>
              <a:t> need to produce a final copy of their work, in the correct format. This often means adding a bibliography, ensuring that citations are correct, and adding details such as your student reference number. </a:t>
            </a:r>
          </a:p>
          <a:p>
            <a:r>
              <a:rPr lang="en-US" b="1" dirty="0">
                <a:latin typeface="Georgia" panose="02040502050405020303" pitchFamily="18" charset="0"/>
              </a:rPr>
              <a:t>Journalists</a:t>
            </a:r>
            <a:r>
              <a:rPr lang="en-US" dirty="0">
                <a:latin typeface="Georgia" panose="02040502050405020303" pitchFamily="18" charset="0"/>
              </a:rPr>
              <a:t> need to submit their piece (usually called “copy”) to an editor. Again, there will be a certain format for this. </a:t>
            </a:r>
          </a:p>
          <a:p>
            <a:r>
              <a:rPr lang="en-US" b="1" dirty="0">
                <a:latin typeface="Georgia" panose="02040502050405020303" pitchFamily="18" charset="0"/>
              </a:rPr>
              <a:t>Fiction writers</a:t>
            </a:r>
            <a:r>
              <a:rPr lang="en-US" dirty="0">
                <a:latin typeface="Georgia" panose="02040502050405020303" pitchFamily="18" charset="0"/>
              </a:rPr>
              <a:t> may be sending their story to a magazine or competition. Check guidelines carefully, and make sure you follow them. If you’ve written a novel, look for an agent who represents your genre. (There are books like Writer’s Market, published each year, which can help you with this.) </a:t>
            </a:r>
          </a:p>
          <a:p>
            <a:r>
              <a:rPr lang="en-US" b="1" i="1" dirty="0">
                <a:latin typeface="Georgia" panose="02040502050405020303" pitchFamily="18" charset="0"/>
              </a:rPr>
              <a:t> </a:t>
            </a:r>
            <a:endParaRPr lang="en-US" dirty="0">
              <a:latin typeface="Georgia" panose="02040502050405020303" pitchFamily="18" charset="0"/>
            </a:endParaRPr>
          </a:p>
          <a:p>
            <a:r>
              <a:rPr lang="en-US" b="1" i="1" dirty="0">
                <a:latin typeface="Georgia" panose="02040502050405020303" pitchFamily="18" charset="0"/>
              </a:rPr>
              <a:t>Tip</a:t>
            </a:r>
            <a:r>
              <a:rPr lang="en-US" i="1" dirty="0">
                <a:latin typeface="Georgia" panose="02040502050405020303" pitchFamily="18" charset="0"/>
              </a:rPr>
              <a:t>: Your piece of writing might never be published. That’s okay – many bestselling authors wrote lots of stories or articles before they got their first piece published. Nothing that you write is wasted, because it all contributes to your growth as a writer. </a:t>
            </a:r>
          </a:p>
          <a:p>
            <a:endParaRPr lang="en-GB" dirty="0"/>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2674200297"/>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pPr algn="ctr"/>
            <a:r>
              <a:rPr lang="en-US" sz="3600" b="1" dirty="0">
                <a:latin typeface="Georgia" panose="02040502050405020303" pitchFamily="18" charset="0"/>
              </a:rPr>
              <a:t>Conclusion</a:t>
            </a:r>
            <a:endParaRPr lang="en-US" sz="3600" dirty="0">
              <a:latin typeface="Georgia" panose="02040502050405020303" pitchFamily="18" charset="0"/>
            </a:endParaRPr>
          </a:p>
        </p:txBody>
      </p:sp>
      <p:sp>
        <p:nvSpPr>
          <p:cNvPr id="8" name="TextBox 7">
            <a:hlinkClick r:id="rId3"/>
            <a:extLst>
              <a:ext uri="{FF2B5EF4-FFF2-40B4-BE49-F238E27FC236}">
                <a16:creationId xmlns:a16="http://schemas.microsoft.com/office/drawing/2014/main" id="{5FC6C278-4035-446A-A94B-030E792FDDF5}"/>
              </a:ext>
            </a:extLst>
          </p:cNvPr>
          <p:cNvSpPr txBox="1"/>
          <p:nvPr/>
        </p:nvSpPr>
        <p:spPr>
          <a:xfrm>
            <a:off x="1547812" y="2459503"/>
            <a:ext cx="9458543" cy="2308324"/>
          </a:xfrm>
          <a:prstGeom prst="rect">
            <a:avLst/>
          </a:prstGeom>
          <a:noFill/>
        </p:spPr>
        <p:txBody>
          <a:bodyPr wrap="square" rtlCol="0">
            <a:spAutoFit/>
          </a:bodyPr>
          <a:lstStyle/>
          <a:p>
            <a:r>
              <a:rPr lang="en-US" sz="2400" dirty="0">
                <a:latin typeface="Georgia" panose="02040502050405020303" pitchFamily="18" charset="0"/>
              </a:rPr>
              <a:t>The five stages of the writing process are a framework for writing well and easily. You might want to bookmark this post so that you can come back to it each time you start on a new article, blog post, essay or story: use it as a checklist to help you. </a:t>
            </a:r>
          </a:p>
          <a:p>
            <a:r>
              <a:rPr lang="en-US" sz="2400" dirty="0">
                <a:latin typeface="Georgia" panose="02040502050405020303" pitchFamily="18" charset="0"/>
              </a:rPr>
              <a:t>If you have any tips about the writing process, or if you want to share your experiences, tell us in the comments!</a:t>
            </a:r>
            <a:endParaRPr lang="en-US" sz="2400" u="sng" dirty="0">
              <a:solidFill>
                <a:srgbClr val="0070C0"/>
              </a:solidFill>
              <a:latin typeface="Georgia" panose="02040502050405020303" pitchFamily="18" charset="0"/>
            </a:endParaRPr>
          </a:p>
        </p:txBody>
      </p:sp>
    </p:spTree>
    <p:extLst>
      <p:ext uri="{BB962C8B-B14F-4D97-AF65-F5344CB8AC3E}">
        <p14:creationId xmlns:p14="http://schemas.microsoft.com/office/powerpoint/2010/main" val="59582380"/>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a:xfrm>
            <a:off x="7274144" y="4026716"/>
            <a:ext cx="4379976" cy="876936"/>
          </a:xfrm>
        </p:spPr>
        <p:txBody>
          <a:bodyPr/>
          <a:lstStyle/>
          <a:p>
            <a:r>
              <a:rPr lang="en-US" b="1" dirty="0">
                <a:latin typeface="Georgia" panose="02040502050405020303" pitchFamily="18" charset="0"/>
              </a:rPr>
              <a:t>Introduction</a:t>
            </a:r>
            <a:endParaRPr lang="en-GB" dirty="0">
              <a:latin typeface="Georgia" panose="02040502050405020303" pitchFamily="18" charset="0"/>
            </a:endParaRPr>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US" sz="2400" dirty="0">
                <a:solidFill>
                  <a:schemeClr val="tx1"/>
                </a:solidFill>
                <a:latin typeface="Georgia" panose="02040502050405020303" pitchFamily="18" charset="0"/>
              </a:rPr>
              <a:t>There are Five Concepts</a:t>
            </a:r>
            <a:endParaRPr lang="en-GB" sz="2400" dirty="0">
              <a:solidFill>
                <a:schemeClr val="tx1"/>
              </a:solidFill>
              <a:latin typeface="Georgia" panose="02040502050405020303" pitchFamily="18" charset="0"/>
            </a:endParaRPr>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12382322"/>
      </p:ext>
    </p:extLst>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3</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386558" y="2717803"/>
            <a:ext cx="2834640" cy="3582758"/>
          </a:xfrm>
        </p:spPr>
        <p:txBody>
          <a:bodyPr/>
          <a:lstStyle/>
          <a:p>
            <a:r>
              <a:rPr lang="en-US" sz="1600" dirty="0">
                <a:latin typeface="Georgia" panose="02040502050405020303" pitchFamily="18" charset="0"/>
              </a:rPr>
              <a:t>Every writer at some point in time has engaged in these concepts. Sometimes, revising and editing follow a different pattern and sometimes prewriting is done on a mental level but eventually, all five concepts have been incorporated in the finished product. It will either be read orally or printed. It can also be digitally recreated.</a:t>
            </a:r>
          </a:p>
          <a:p>
            <a:r>
              <a:rPr lang="en-US" sz="1600" dirty="0">
                <a:latin typeface="Georgia" panose="02040502050405020303" pitchFamily="18" charset="0"/>
              </a:rPr>
              <a:t>Our journey will begin with studying how to prewrite!</a:t>
            </a:r>
          </a:p>
          <a:p>
            <a:endParaRPr lang="en-GB" dirty="0"/>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647700" y="2717803"/>
            <a:ext cx="2834640" cy="3582758"/>
          </a:xfrm>
        </p:spPr>
        <p:txBody>
          <a:bodyPr/>
          <a:lstStyle/>
          <a:p>
            <a:r>
              <a:rPr lang="en-US" sz="1600" dirty="0">
                <a:latin typeface="Georgia" panose="02040502050405020303" pitchFamily="18" charset="0"/>
              </a:rPr>
              <a:t>We are journeying on the adventure of writing. Whether you are writing for commercial profit or for your own edification, there are certain basic concepts you need to know to be a successful writer. These five concepts are:</a:t>
            </a:r>
          </a:p>
          <a:p>
            <a:pPr lvl="0"/>
            <a:r>
              <a:rPr lang="en-US" sz="1600" dirty="0">
                <a:latin typeface="Georgia" panose="02040502050405020303" pitchFamily="18" charset="0"/>
              </a:rPr>
              <a:t>Prewriting</a:t>
            </a:r>
          </a:p>
          <a:p>
            <a:pPr lvl="0"/>
            <a:r>
              <a:rPr lang="en-US" sz="1600" dirty="0">
                <a:latin typeface="Georgia" panose="02040502050405020303" pitchFamily="18" charset="0"/>
              </a:rPr>
              <a:t>Writing</a:t>
            </a:r>
          </a:p>
          <a:p>
            <a:pPr lvl="0"/>
            <a:r>
              <a:rPr lang="en-US" sz="1600" dirty="0">
                <a:latin typeface="Georgia" panose="02040502050405020303" pitchFamily="18" charset="0"/>
              </a:rPr>
              <a:t>Revising</a:t>
            </a:r>
          </a:p>
          <a:p>
            <a:pPr lvl="0"/>
            <a:r>
              <a:rPr lang="en-US" sz="1600" dirty="0">
                <a:latin typeface="Georgia" panose="02040502050405020303" pitchFamily="18" charset="0"/>
              </a:rPr>
              <a:t>Editing</a:t>
            </a:r>
          </a:p>
          <a:p>
            <a:pPr lvl="0"/>
            <a:r>
              <a:rPr lang="en-US" sz="1600" dirty="0">
                <a:latin typeface="Georgia" panose="02040502050405020303" pitchFamily="18" charset="0"/>
              </a:rPr>
              <a:t>Publishing</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260059" y="557439"/>
            <a:ext cx="9127222" cy="830997"/>
          </a:xfrm>
        </p:spPr>
        <p:txBody>
          <a:bodyPr/>
          <a:lstStyle/>
          <a:p>
            <a:r>
              <a:rPr lang="en-US" b="1" dirty="0">
                <a:latin typeface="Georgia" panose="02040502050405020303" pitchFamily="18" charset="0"/>
              </a:rPr>
              <a:t>Today we embark on an exciting adventure of discovery.</a:t>
            </a:r>
            <a:endParaRPr lang="en-GB" b="1" dirty="0">
              <a:latin typeface="Georgia" panose="02040502050405020303" pitchFamily="18" charset="0"/>
            </a:endParaRPr>
          </a:p>
        </p:txBody>
      </p:sp>
    </p:spTree>
    <p:extLst>
      <p:ext uri="{BB962C8B-B14F-4D97-AF65-F5344CB8AC3E}">
        <p14:creationId xmlns:p14="http://schemas.microsoft.com/office/powerpoint/2010/main" val="3207125036"/>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p:pic>
      <p:sp>
        <p:nvSpPr>
          <p:cNvPr id="34" name="Title 33">
            <a:extLst>
              <a:ext uri="{FF2B5EF4-FFF2-40B4-BE49-F238E27FC236}">
                <a16:creationId xmlns:a16="http://schemas.microsoft.com/office/drawing/2014/main" id="{3749FE94-FC7C-4359-A56E-6C7A87BDEE87}"/>
              </a:ext>
            </a:extLst>
          </p:cNvPr>
          <p:cNvSpPr>
            <a:spLocks noGrp="1"/>
          </p:cNvSpPr>
          <p:nvPr>
            <p:ph type="title"/>
          </p:nvPr>
        </p:nvSpPr>
        <p:spPr/>
        <p:txBody>
          <a:bodyPr/>
          <a:lstStyle/>
          <a:p>
            <a:r>
              <a:rPr lang="en-US" b="1" dirty="0">
                <a:latin typeface="Georgia" panose="02040502050405020303" pitchFamily="18" charset="0"/>
              </a:rPr>
              <a:t>Prewriting</a:t>
            </a:r>
            <a:endParaRPr lang="en-GB" dirty="0">
              <a:latin typeface="Georgia" panose="02040502050405020303" pitchFamily="18" charset="0"/>
            </a:endParaRPr>
          </a:p>
        </p:txBody>
      </p:sp>
      <p:grpSp>
        <p:nvGrpSpPr>
          <p:cNvPr id="23" name="Group 22" descr="decorative element">
            <a:extLst>
              <a:ext uri="{FF2B5EF4-FFF2-40B4-BE49-F238E27FC236}">
                <a16:creationId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077816120"/>
      </p:ext>
    </p:extLst>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486561" y="4802721"/>
            <a:ext cx="5536734" cy="1312785"/>
          </a:xfrm>
        </p:spPr>
        <p:txBody>
          <a:bodyPr/>
          <a:lstStyle/>
          <a:p>
            <a:r>
              <a:rPr lang="en-US" dirty="0">
                <a:solidFill>
                  <a:schemeClr val="bg1"/>
                </a:solidFill>
                <a:latin typeface="Georgia" panose="02040502050405020303" pitchFamily="18" charset="0"/>
              </a:rPr>
              <a:t>Have you ever sat staring at a blank piece of paper or a blank document on your computer screen? You might have skipped the vital first stage of the writing process: prewriting. This covers everything you do before starting your rough draft. As a minimum, prewriting means coming up with an idea!</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486561" y="4081468"/>
            <a:ext cx="5304639" cy="554839"/>
          </a:xfrm>
        </p:spPr>
        <p:txBody>
          <a:bodyPr/>
          <a:lstStyle/>
          <a:p>
            <a:r>
              <a:rPr lang="en-GB" dirty="0">
                <a:solidFill>
                  <a:schemeClr val="bg1"/>
                </a:solidFill>
                <a:latin typeface="Georgia" panose="02040502050405020303" pitchFamily="18" charset="0"/>
              </a:rPr>
              <a:t>Prewriting is the important first step</a:t>
            </a:r>
          </a:p>
        </p:txBody>
      </p:sp>
      <p:sp>
        <p:nvSpPr>
          <p:cNvPr id="8" name="Rectangle 7" descr="decorative element">
            <a:extLst>
              <a:ext uri="{FF2B5EF4-FFF2-40B4-BE49-F238E27FC236}">
                <a16:creationId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5</a:t>
            </a:fld>
            <a:endParaRPr lang="en-GB"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1" name="Rectangle 30" descr="decorative element">
            <a:extLst>
              <a:ext uri="{FF2B5EF4-FFF2-40B4-BE49-F238E27FC236}">
                <a16:creationId xmlns:a16="http://schemas.microsoft.com/office/drawing/2014/main" id="{340A7491-C312-4D36-BA63-6F859CD81D66}"/>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200" b="1" dirty="0">
                <a:latin typeface="Georgia" panose="02040502050405020303" pitchFamily="18" charset="0"/>
              </a:rPr>
              <a:t>Ideas and Inspiration</a:t>
            </a:r>
            <a:endParaRPr lang="en-US" sz="3200" dirty="0">
              <a:latin typeface="Georgia" panose="02040502050405020303" pitchFamily="18" charset="0"/>
            </a:endParaRPr>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sp>
        <p:nvSpPr>
          <p:cNvPr id="87" name="Text Placeholder 86">
            <a:extLst>
              <a:ext uri="{FF2B5EF4-FFF2-40B4-BE49-F238E27FC236}">
                <a16:creationId xmlns:a16="http://schemas.microsoft.com/office/drawing/2014/main" id="{1F4C9CA2-B224-40CD-8DB2-CAE478D23611}"/>
              </a:ext>
            </a:extLst>
          </p:cNvPr>
          <p:cNvSpPr>
            <a:spLocks noGrp="1"/>
          </p:cNvSpPr>
          <p:nvPr>
            <p:ph type="body" sz="quarter" idx="11"/>
          </p:nvPr>
        </p:nvSpPr>
        <p:spPr>
          <a:xfrm>
            <a:off x="1809750" y="1657717"/>
            <a:ext cx="7315200" cy="2233471"/>
          </a:xfrm>
        </p:spPr>
        <p:txBody>
          <a:bodyPr/>
          <a:lstStyle/>
          <a:p>
            <a:pPr marL="0" indent="0">
              <a:buNone/>
            </a:pPr>
            <a:r>
              <a:rPr lang="en-US" sz="1600" dirty="0">
                <a:latin typeface="Georgia" panose="02040502050405020303" pitchFamily="18" charset="0"/>
              </a:rPr>
              <a:t>Ideas are all around you. If you want to write but you don’t have any ideas, try:</a:t>
            </a:r>
          </a:p>
          <a:p>
            <a:r>
              <a:rPr lang="en-US" sz="1600" dirty="0">
                <a:latin typeface="Georgia" panose="02040502050405020303" pitchFamily="18" charset="0"/>
              </a:rPr>
              <a:t>Using a writing prompt to get you started.</a:t>
            </a:r>
          </a:p>
          <a:p>
            <a:r>
              <a:rPr lang="en-US" sz="1600" dirty="0">
                <a:latin typeface="Georgia" panose="02040502050405020303" pitchFamily="18" charset="0"/>
              </a:rPr>
              <a:t>Writing about incidents from your daily life, or childhood.</a:t>
            </a:r>
          </a:p>
          <a:p>
            <a:r>
              <a:rPr lang="en-US" sz="1600" dirty="0">
                <a:latin typeface="Georgia" panose="02040502050405020303" pitchFamily="18" charset="0"/>
              </a:rPr>
              <a:t>Keeping a notebook of ideas – jotting down those thoughts that occur throughout the day.</a:t>
            </a:r>
          </a:p>
          <a:p>
            <a:r>
              <a:rPr lang="en-US" sz="1600" dirty="0">
                <a:latin typeface="Georgia" panose="02040502050405020303" pitchFamily="18" charset="0"/>
              </a:rPr>
              <a:t>Creating a vivid character, and then writing about him/her.</a:t>
            </a:r>
          </a:p>
          <a:p>
            <a:pPr marL="0" indent="0">
              <a:buNone/>
            </a:pPr>
            <a:r>
              <a:rPr lang="en-US" sz="1600" dirty="0">
                <a:latin typeface="Georgia" panose="02040502050405020303" pitchFamily="18" charset="0"/>
              </a:rPr>
              <a:t>See also How to Generate Hundreds of Writing Ideas.</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493" y="2305050"/>
            <a:ext cx="547688" cy="547688"/>
          </a:xfrm>
        </p:spPr>
      </p:pic>
      <p:sp>
        <p:nvSpPr>
          <p:cNvPr id="88" name="Text Placeholder 87">
            <a:extLst>
              <a:ext uri="{FF2B5EF4-FFF2-40B4-BE49-F238E27FC236}">
                <a16:creationId xmlns:a16="http://schemas.microsoft.com/office/drawing/2014/main" id="{D01EBAE5-B81D-4150-B62C-F56241C55563}"/>
              </a:ext>
            </a:extLst>
          </p:cNvPr>
          <p:cNvSpPr>
            <a:spLocks noGrp="1"/>
          </p:cNvSpPr>
          <p:nvPr>
            <p:ph type="body" sz="quarter" idx="14"/>
          </p:nvPr>
        </p:nvSpPr>
        <p:spPr>
          <a:xfrm>
            <a:off x="1809750" y="4048521"/>
            <a:ext cx="7315200" cy="1151762"/>
          </a:xfrm>
        </p:spPr>
        <p:txBody>
          <a:bodyPr/>
          <a:lstStyle/>
          <a:p>
            <a:r>
              <a:rPr lang="en-US" sz="1600" b="1" i="1" dirty="0">
                <a:latin typeface="Georgia" panose="02040502050405020303" pitchFamily="18" charset="0"/>
              </a:rPr>
              <a:t>Tip</a:t>
            </a:r>
            <a:r>
              <a:rPr lang="en-US" sz="1600" i="1" dirty="0">
                <a:latin typeface="Georgia" panose="02040502050405020303" pitchFamily="18" charset="0"/>
              </a:rPr>
              <a:t>: Once you have an idea, you need to expand on it. Don’t make the mistake of jumping straight into your writing – you’ll end up with a badly structured piece.</a:t>
            </a:r>
            <a:endParaRPr lang="en-US" sz="1600" dirty="0">
              <a:latin typeface="Georgia" panose="02040502050405020303" pitchFamily="18" charset="0"/>
            </a:endParaRPr>
          </a:p>
          <a:p>
            <a:endParaRPr lang="en-GB" dirty="0"/>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5842" y="4209974"/>
            <a:ext cx="547688" cy="547688"/>
          </a:xfrm>
        </p:spPr>
      </p:pic>
    </p:spTree>
    <p:extLst>
      <p:ext uri="{BB962C8B-B14F-4D97-AF65-F5344CB8AC3E}">
        <p14:creationId xmlns:p14="http://schemas.microsoft.com/office/powerpoint/2010/main" val="3711219654"/>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78622" y="4345895"/>
            <a:ext cx="7148945" cy="1926658"/>
          </a:xfrm>
        </p:spPr>
        <p:txBody>
          <a:bodyPr/>
          <a:lstStyle/>
          <a:p>
            <a:r>
              <a:rPr lang="en-US" sz="1400" dirty="0">
                <a:solidFill>
                  <a:schemeClr val="bg1"/>
                </a:solidFill>
                <a:latin typeface="Georgia" panose="02040502050405020303" pitchFamily="18" charset="0"/>
              </a:rPr>
              <a:t>These are a couple of popular methods you can use to add flesh to the bones of your idea: </a:t>
            </a:r>
          </a:p>
          <a:p>
            <a:pPr lvl="0"/>
            <a:r>
              <a:rPr lang="en-US" sz="1400" b="1" dirty="0">
                <a:solidFill>
                  <a:schemeClr val="bg1"/>
                </a:solidFill>
                <a:latin typeface="Georgia" panose="02040502050405020303" pitchFamily="18" charset="0"/>
              </a:rPr>
              <a:t>Free writing</a:t>
            </a:r>
            <a:r>
              <a:rPr lang="en-US" sz="1400" dirty="0">
                <a:solidFill>
                  <a:schemeClr val="bg1"/>
                </a:solidFill>
                <a:latin typeface="Georgia" panose="02040502050405020303" pitchFamily="18" charset="0"/>
              </a:rPr>
              <a:t>: Open a new document or start a new page and write everything that comes into your head about your chosen topic. Don’t stop to edit, even if you make mistakes.</a:t>
            </a:r>
          </a:p>
          <a:p>
            <a:pPr lvl="0"/>
            <a:r>
              <a:rPr lang="en-US" sz="1400" b="1" dirty="0">
                <a:solidFill>
                  <a:schemeClr val="bg1"/>
                </a:solidFill>
                <a:latin typeface="Georgia" panose="02040502050405020303" pitchFamily="18" charset="0"/>
              </a:rPr>
              <a:t>Brainstorming</a:t>
            </a:r>
            <a:r>
              <a:rPr lang="en-US" sz="1400" dirty="0">
                <a:solidFill>
                  <a:schemeClr val="bg1"/>
                </a:solidFill>
                <a:latin typeface="Georgia" panose="02040502050405020303" pitchFamily="18" charset="0"/>
              </a:rPr>
              <a:t>: Write the idea or topic in the center of your page. Jot down ideas that arise from it – sub-topics or directions you could take with the article.</a:t>
            </a:r>
          </a:p>
          <a:p>
            <a:r>
              <a:rPr lang="en-US" sz="1400" dirty="0">
                <a:solidFill>
                  <a:schemeClr val="bg1"/>
                </a:solidFill>
                <a:latin typeface="Georgia" panose="02040502050405020303" pitchFamily="18" charset="0"/>
              </a:rPr>
              <a:t>Once you’ve done one or both, you need to select what’s going into your first draft.</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729343" y="3896761"/>
            <a:ext cx="5005614" cy="554839"/>
          </a:xfrm>
        </p:spPr>
        <p:txBody>
          <a:bodyPr/>
          <a:lstStyle/>
          <a:p>
            <a:r>
              <a:rPr lang="en-GB" b="1" dirty="0">
                <a:solidFill>
                  <a:schemeClr val="bg1"/>
                </a:solidFill>
                <a:latin typeface="Georgia" panose="02040502050405020303" pitchFamily="18" charset="0"/>
              </a:rPr>
              <a:t>BUILDING YOUR IDEAS</a:t>
            </a:r>
          </a:p>
        </p:txBody>
      </p:sp>
      <p:sp>
        <p:nvSpPr>
          <p:cNvPr id="12" name="Slide Number Placeholder 5">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7</a:t>
            </a:fld>
            <a:endParaRPr lang="en-GB" sz="1200" dirty="0">
              <a:solidFill>
                <a:schemeClr val="bg1"/>
              </a:solidFill>
            </a:endParaRPr>
          </a:p>
        </p:txBody>
      </p:sp>
    </p:spTree>
    <p:extLst>
      <p:ext uri="{BB962C8B-B14F-4D97-AF65-F5344CB8AC3E}">
        <p14:creationId xmlns:p14="http://schemas.microsoft.com/office/powerpoint/2010/main" val="2022026475"/>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92279" y="4316960"/>
            <a:ext cx="6920917" cy="2038800"/>
          </a:xfrm>
        </p:spPr>
        <p:txBody>
          <a:bodyPr/>
          <a:lstStyle/>
          <a:p>
            <a:r>
              <a:rPr lang="en-US" sz="1400" dirty="0">
                <a:solidFill>
                  <a:schemeClr val="bg1"/>
                </a:solidFill>
                <a:latin typeface="Georgia" panose="02040502050405020303" pitchFamily="18" charset="0"/>
              </a:rPr>
              <a:t>Some pieces of writing will require more planning than others. Typically, longer pieces and academic papers need a lot of thought at this stage. </a:t>
            </a:r>
          </a:p>
          <a:p>
            <a:r>
              <a:rPr lang="en-US" sz="1400" dirty="0">
                <a:solidFill>
                  <a:schemeClr val="bg1"/>
                </a:solidFill>
                <a:latin typeface="Georgia" panose="02040502050405020303" pitchFamily="18" charset="0"/>
              </a:rPr>
              <a:t>First, decide which ideas you’ll use. During your free writing and brainstorming, you’ll have come up with lots of thoughts. Some belong in this piece of writing: others can be kept for another time. </a:t>
            </a:r>
          </a:p>
          <a:p>
            <a:r>
              <a:rPr lang="en-US" sz="1400" dirty="0">
                <a:solidFill>
                  <a:schemeClr val="bg1"/>
                </a:solidFill>
                <a:latin typeface="Georgia" panose="02040502050405020303" pitchFamily="18" charset="0"/>
              </a:rPr>
              <a:t>Then, decide how to order those ideas. Try to have a logical progression. Sometimes, your topic will make this easy: in this article, for instance, it made sense to take each step of the writing process in order. For a short story, try the eight-point story arc.</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804419" y="3912736"/>
            <a:ext cx="5005614" cy="480141"/>
          </a:xfrm>
        </p:spPr>
        <p:txBody>
          <a:bodyPr/>
          <a:lstStyle/>
          <a:p>
            <a:r>
              <a:rPr lang="en-GB" b="1" dirty="0">
                <a:solidFill>
                  <a:schemeClr val="bg1"/>
                </a:solidFill>
                <a:latin typeface="Georgia" panose="02040502050405020303" pitchFamily="18" charset="0"/>
              </a:rPr>
              <a:t>PLANNING AND STRUCTURE </a:t>
            </a:r>
          </a:p>
        </p:txBody>
      </p:sp>
      <p:sp>
        <p:nvSpPr>
          <p:cNvPr id="12" name="Slide Number Placeholder 5">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descr="decorative element">
            <a:extLst>
              <a:ext uri="{FF2B5EF4-FFF2-40B4-BE49-F238E27FC236}">
                <a16:creationId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a16="http://schemas.microsoft.com/office/drawing/2014/main" id="{3749FE94-FC7C-4359-A56E-6C7A87BDEE87}"/>
              </a:ext>
            </a:extLst>
          </p:cNvPr>
          <p:cNvSpPr>
            <a:spLocks noGrp="1"/>
          </p:cNvSpPr>
          <p:nvPr>
            <p:ph type="title"/>
          </p:nvPr>
        </p:nvSpPr>
        <p:spPr>
          <a:xfrm>
            <a:off x="4590288" y="3934437"/>
            <a:ext cx="6592824" cy="1231732"/>
          </a:xfrm>
        </p:spPr>
        <p:txBody>
          <a:bodyPr/>
          <a:lstStyle/>
          <a:p>
            <a:r>
              <a:rPr lang="en-GB" b="1" dirty="0">
                <a:latin typeface="Georgia" panose="02040502050405020303" pitchFamily="18" charset="0"/>
              </a:rPr>
              <a:t>WRITING</a:t>
            </a:r>
          </a:p>
        </p:txBody>
      </p:sp>
      <p:sp>
        <p:nvSpPr>
          <p:cNvPr id="35" name="Text Placeholder 34">
            <a:extLst>
              <a:ext uri="{FF2B5EF4-FFF2-40B4-BE49-F238E27FC236}">
                <a16:creationId xmlns:a16="http://schemas.microsoft.com/office/drawing/2014/main" id="{3F200E92-5A1F-40B7-AE02-46929BC459EA}"/>
              </a:ext>
            </a:extLst>
          </p:cNvPr>
          <p:cNvSpPr>
            <a:spLocks noGrp="1"/>
          </p:cNvSpPr>
          <p:nvPr>
            <p:ph type="body" idx="1"/>
          </p:nvPr>
        </p:nvSpPr>
        <p:spPr>
          <a:xfrm>
            <a:off x="4590287" y="5193792"/>
            <a:ext cx="5946285" cy="490035"/>
          </a:xfrm>
        </p:spPr>
        <p:txBody>
          <a:bodyPr/>
          <a:lstStyle/>
          <a:p>
            <a:r>
              <a:rPr lang="en-US" dirty="0">
                <a:latin typeface="Georgia" panose="02040502050405020303" pitchFamily="18" charset="0"/>
              </a:rPr>
              <a:t>Now we get down to the “Meat &amp; Potatoes” of Creative Writing</a:t>
            </a:r>
            <a:endParaRPr lang="en-GB" dirty="0">
              <a:latin typeface="Georgia" panose="02040502050405020303" pitchFamily="18" charset="0"/>
            </a:endParaRPr>
          </a:p>
          <a:p>
            <a:endParaRPr lang="en-GB" dirty="0"/>
          </a:p>
        </p:txBody>
      </p:sp>
    </p:spTree>
    <p:extLst>
      <p:ext uri="{BB962C8B-B14F-4D97-AF65-F5344CB8AC3E}">
        <p14:creationId xmlns:p14="http://schemas.microsoft.com/office/powerpoint/2010/main" val="4021511427"/>
      </p:ext>
    </p:extLst>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 Course in Creative Writing.pptx"/>
  <p:tag name="ISPRING_FIRST_PUBLISH" val="1"/>
</p:tagLst>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2.xml><?xml version="1.0" encoding="utf-8"?>
<ds:datastoreItem xmlns:ds="http://schemas.openxmlformats.org/officeDocument/2006/customXml" ds:itemID="{C549A191-EC8C-4AA6-9C64-D32B5F047436}">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1687</Words>
  <Application>Microsoft Office PowerPoint</Application>
  <PresentationFormat>Widescreen</PresentationFormat>
  <Paragraphs>107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Corbel</vt:lpstr>
      <vt:lpstr>Georgia</vt:lpstr>
      <vt:lpstr>Office Theme</vt:lpstr>
      <vt:lpstr>Creative Writing Made Easy</vt:lpstr>
      <vt:lpstr>Introduction</vt:lpstr>
      <vt:lpstr>Today we embark on an exciting adventure of discovery.</vt:lpstr>
      <vt:lpstr>Prewriting</vt:lpstr>
      <vt:lpstr>Prewriting is the important first step</vt:lpstr>
      <vt:lpstr>Ideas and Inspiration</vt:lpstr>
      <vt:lpstr>BUILDING YOUR IDEAS</vt:lpstr>
      <vt:lpstr>PLANNING AND STRUCTURE </vt:lpstr>
      <vt:lpstr>WRITING</vt:lpstr>
      <vt:lpstr>PowerPoint Presentation</vt:lpstr>
      <vt:lpstr>Some things that many writers find helpful when working on the first draft include:</vt:lpstr>
      <vt:lpstr>REVISING</vt:lpstr>
      <vt:lpstr>THE A.R.R.R. APPROACH</vt:lpstr>
      <vt:lpstr>THE A.R.R.R. APPROACH</vt:lpstr>
      <vt:lpstr>EDITING</vt:lpstr>
      <vt:lpstr>When editing, go through your piece line by line, and make sure that each sentence, phrase and word is as strong as possible. Some things to check for are:</vt:lpstr>
      <vt:lpstr>Publishing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Course in Creative Writing.pptx</dc:title>
  <dc:creator/>
  <cp:lastModifiedBy/>
  <cp:revision>1</cp:revision>
  <dcterms:created xsi:type="dcterms:W3CDTF">2018-08-20T18:43:00Z</dcterms:created>
  <dcterms:modified xsi:type="dcterms:W3CDTF">2018-10-15T16:21:27Z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