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D44905-602E-452F-A0BF-AFAF9ECB698D}" type="datetimeFigureOut">
              <a:rPr lang="en-US" smtClean="0"/>
              <a:t>10/15/2018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2BADEB-AB9B-4C46-BFA1-F24D17BC245E}" type="slidenum">
              <a:rPr lang="en-US" smtClean="0"/>
              <a:t>‹#›</a:t>
            </a:fld>
            <a:endParaRPr lang="en-US"/>
          </a:p>
        </p:txBody>
      </p:sp>
    </p:spTree>
    <p:extLst>
      <p:ext uri="{BB962C8B-B14F-4D97-AF65-F5344CB8AC3E}">
        <p14:creationId xmlns:p14="http://schemas.microsoft.com/office/powerpoint/2010/main" val="1035506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1</a:t>
            </a:fld>
            <a:endParaRPr lang="en-US"/>
          </a:p>
        </p:txBody>
      </p:sp>
    </p:spTree>
    <p:extLst>
      <p:ext uri="{BB962C8B-B14F-4D97-AF65-F5344CB8AC3E}">
        <p14:creationId xmlns:p14="http://schemas.microsoft.com/office/powerpoint/2010/main" val="136573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10</a:t>
            </a:fld>
            <a:endParaRPr lang="en-US"/>
          </a:p>
        </p:txBody>
      </p:sp>
    </p:spTree>
    <p:extLst>
      <p:ext uri="{BB962C8B-B14F-4D97-AF65-F5344CB8AC3E}">
        <p14:creationId xmlns:p14="http://schemas.microsoft.com/office/powerpoint/2010/main" val="3670667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11</a:t>
            </a:fld>
            <a:endParaRPr lang="en-US"/>
          </a:p>
        </p:txBody>
      </p:sp>
    </p:spTree>
    <p:extLst>
      <p:ext uri="{BB962C8B-B14F-4D97-AF65-F5344CB8AC3E}">
        <p14:creationId xmlns:p14="http://schemas.microsoft.com/office/powerpoint/2010/main" val="221294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12</a:t>
            </a:fld>
            <a:endParaRPr lang="en-US"/>
          </a:p>
        </p:txBody>
      </p:sp>
    </p:spTree>
    <p:extLst>
      <p:ext uri="{BB962C8B-B14F-4D97-AF65-F5344CB8AC3E}">
        <p14:creationId xmlns:p14="http://schemas.microsoft.com/office/powerpoint/2010/main" val="10226877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13</a:t>
            </a:fld>
            <a:endParaRPr lang="en-US"/>
          </a:p>
        </p:txBody>
      </p:sp>
    </p:spTree>
    <p:extLst>
      <p:ext uri="{BB962C8B-B14F-4D97-AF65-F5344CB8AC3E}">
        <p14:creationId xmlns:p14="http://schemas.microsoft.com/office/powerpoint/2010/main" val="2425040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2</a:t>
            </a:fld>
            <a:endParaRPr lang="en-US"/>
          </a:p>
        </p:txBody>
      </p:sp>
    </p:spTree>
    <p:extLst>
      <p:ext uri="{BB962C8B-B14F-4D97-AF65-F5344CB8AC3E}">
        <p14:creationId xmlns:p14="http://schemas.microsoft.com/office/powerpoint/2010/main" val="3268772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3</a:t>
            </a:fld>
            <a:endParaRPr lang="en-US"/>
          </a:p>
        </p:txBody>
      </p:sp>
    </p:spTree>
    <p:extLst>
      <p:ext uri="{BB962C8B-B14F-4D97-AF65-F5344CB8AC3E}">
        <p14:creationId xmlns:p14="http://schemas.microsoft.com/office/powerpoint/2010/main" val="204495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4</a:t>
            </a:fld>
            <a:endParaRPr lang="en-US"/>
          </a:p>
        </p:txBody>
      </p:sp>
    </p:spTree>
    <p:extLst>
      <p:ext uri="{BB962C8B-B14F-4D97-AF65-F5344CB8AC3E}">
        <p14:creationId xmlns:p14="http://schemas.microsoft.com/office/powerpoint/2010/main" val="532802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5</a:t>
            </a:fld>
            <a:endParaRPr lang="en-US"/>
          </a:p>
        </p:txBody>
      </p:sp>
    </p:spTree>
    <p:extLst>
      <p:ext uri="{BB962C8B-B14F-4D97-AF65-F5344CB8AC3E}">
        <p14:creationId xmlns:p14="http://schemas.microsoft.com/office/powerpoint/2010/main" val="2748019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6</a:t>
            </a:fld>
            <a:endParaRPr lang="en-US"/>
          </a:p>
        </p:txBody>
      </p:sp>
    </p:spTree>
    <p:extLst>
      <p:ext uri="{BB962C8B-B14F-4D97-AF65-F5344CB8AC3E}">
        <p14:creationId xmlns:p14="http://schemas.microsoft.com/office/powerpoint/2010/main" val="3701866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7</a:t>
            </a:fld>
            <a:endParaRPr lang="en-US"/>
          </a:p>
        </p:txBody>
      </p:sp>
    </p:spTree>
    <p:extLst>
      <p:ext uri="{BB962C8B-B14F-4D97-AF65-F5344CB8AC3E}">
        <p14:creationId xmlns:p14="http://schemas.microsoft.com/office/powerpoint/2010/main" val="1152525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8</a:t>
            </a:fld>
            <a:endParaRPr lang="en-US"/>
          </a:p>
        </p:txBody>
      </p:sp>
    </p:spTree>
    <p:extLst>
      <p:ext uri="{BB962C8B-B14F-4D97-AF65-F5344CB8AC3E}">
        <p14:creationId xmlns:p14="http://schemas.microsoft.com/office/powerpoint/2010/main" val="3935415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A2BADEB-AB9B-4C46-BFA1-F24D17BC245E}" type="slidenum">
              <a:rPr lang="en-US" smtClean="0"/>
              <a:t>9</a:t>
            </a:fld>
            <a:endParaRPr lang="en-US"/>
          </a:p>
        </p:txBody>
      </p:sp>
    </p:spTree>
    <p:extLst>
      <p:ext uri="{BB962C8B-B14F-4D97-AF65-F5344CB8AC3E}">
        <p14:creationId xmlns:p14="http://schemas.microsoft.com/office/powerpoint/2010/main" val="6928042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10/15/2018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10/15/2018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10/15/2018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10/15/2018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10/15/2018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10/15/2018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7789-F901-4DB9-A286-EC14B68796A0}"/>
              </a:ext>
            </a:extLst>
          </p:cNvPr>
          <p:cNvSpPr>
            <a:spLocks noGrp="1"/>
          </p:cNvSpPr>
          <p:nvPr>
            <p:ph type="ctrTitle"/>
          </p:nvPr>
        </p:nvSpPr>
        <p:spPr>
          <a:xfrm>
            <a:off x="1371600" y="1803405"/>
            <a:ext cx="9919982" cy="1825096"/>
          </a:xfrm>
        </p:spPr>
        <p:txBody>
          <a:bodyPr/>
          <a:lstStyle/>
          <a:p>
            <a:r>
              <a:rPr lang="en-US" b="1" dirty="0"/>
              <a:t>Writing the short story</a:t>
            </a:r>
          </a:p>
        </p:txBody>
      </p:sp>
      <p:sp>
        <p:nvSpPr>
          <p:cNvPr id="3" name="Subtitle 2">
            <a:extLst>
              <a:ext uri="{FF2B5EF4-FFF2-40B4-BE49-F238E27FC236}">
                <a16:creationId xmlns:a16="http://schemas.microsoft.com/office/drawing/2014/main" id="{7B6B0666-3D69-47AD-8F44-50A38DFD8A21}"/>
              </a:ext>
            </a:extLst>
          </p:cNvPr>
          <p:cNvSpPr>
            <a:spLocks noGrp="1"/>
          </p:cNvSpPr>
          <p:nvPr>
            <p:ph type="subTitle" idx="1"/>
          </p:nvPr>
        </p:nvSpPr>
        <p:spPr/>
        <p:txBody>
          <a:bodyPr/>
          <a:lstStyle/>
          <a:p>
            <a:r>
              <a:rPr lang="en-US" dirty="0"/>
              <a:t>This is where the fun Really Begins!</a:t>
            </a:r>
          </a:p>
        </p:txBody>
      </p:sp>
    </p:spTree>
    <p:extLst>
      <p:ext uri="{BB962C8B-B14F-4D97-AF65-F5344CB8AC3E}">
        <p14:creationId xmlns:p14="http://schemas.microsoft.com/office/powerpoint/2010/main" val="1133318165"/>
      </p:ext>
    </p:extLst>
  </p:cSld>
  <p:clrMapOvr>
    <a:masterClrMapping/>
  </p:clrMapOvr>
  <mc:AlternateContent xmlns:mc="http://schemas.openxmlformats.org/markup-compatibility/2006">
    <mc:Choice xmlns:p14="http://schemas.microsoft.com/office/powerpoint/2010/main" Requires="p14">
      <p:transition spd="slow" p14:dur="3000" advTm="3000">
        <p:wipe/>
      </p:transition>
    </mc:Choice>
    <mc:Fallback>
      <p:transition spd="slow" advTm="3000">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67B4-3BA6-4AC4-A68B-A774B29BAEC3}"/>
              </a:ext>
            </a:extLst>
          </p:cNvPr>
          <p:cNvSpPr>
            <a:spLocks noGrp="1"/>
          </p:cNvSpPr>
          <p:nvPr>
            <p:ph type="title"/>
          </p:nvPr>
        </p:nvSpPr>
        <p:spPr>
          <a:xfrm>
            <a:off x="1352026" y="1150267"/>
            <a:ext cx="8610600" cy="1293028"/>
          </a:xfrm>
        </p:spPr>
        <p:txBody>
          <a:bodyPr>
            <a:normAutofit fontScale="90000"/>
          </a:bodyPr>
          <a:lstStyle/>
          <a:p>
            <a:pPr algn="ctr"/>
            <a:br>
              <a:rPr lang="en-US" b="1" dirty="0"/>
            </a:br>
            <a:br>
              <a:rPr lang="en-US" b="1" dirty="0"/>
            </a:br>
            <a:r>
              <a:rPr lang="en-US" b="1" dirty="0"/>
              <a:t>Characters in Your Short Story</a:t>
            </a:r>
            <a:br>
              <a:rPr lang="en-US" dirty="0"/>
            </a:br>
            <a:endParaRPr lang="en-US" dirty="0"/>
          </a:p>
        </p:txBody>
      </p:sp>
      <p:sp>
        <p:nvSpPr>
          <p:cNvPr id="3" name="Content Placeholder 2">
            <a:extLst>
              <a:ext uri="{FF2B5EF4-FFF2-40B4-BE49-F238E27FC236}">
                <a16:creationId xmlns:a16="http://schemas.microsoft.com/office/drawing/2014/main" id="{2E7D7DB1-E344-4F7B-A657-3E573A0FDA77}"/>
              </a:ext>
            </a:extLst>
          </p:cNvPr>
          <p:cNvSpPr>
            <a:spLocks noGrp="1"/>
          </p:cNvSpPr>
          <p:nvPr>
            <p:ph idx="1"/>
          </p:nvPr>
        </p:nvSpPr>
        <p:spPr/>
        <p:txBody>
          <a:bodyPr/>
          <a:lstStyle/>
          <a:p>
            <a:pPr marL="0" indent="0">
              <a:buNone/>
            </a:pPr>
            <a:endParaRPr lang="en-US" dirty="0"/>
          </a:p>
          <a:p>
            <a:pPr marL="0" indent="0">
              <a:buNone/>
            </a:pPr>
            <a:r>
              <a:rPr lang="en-US" dirty="0"/>
              <a:t>Around three main characters is all a short story can effectively deal with because too many will distract you from your theme. </a:t>
            </a:r>
          </a:p>
          <a:p>
            <a:pPr marL="0" indent="0">
              <a:buNone/>
            </a:pPr>
            <a:r>
              <a:rPr lang="en-US" dirty="0"/>
              <a:t>Don't give in to the urge to provide detailed background on your characters ... decide on the characteristics that are important for your theme and stick to those. If you fall in love with your character, use him/her as the basis for a novel later. </a:t>
            </a:r>
          </a:p>
          <a:p>
            <a:pPr marL="0" indent="0">
              <a:buNone/>
            </a:pPr>
            <a:endParaRPr lang="en-US" dirty="0"/>
          </a:p>
        </p:txBody>
      </p:sp>
    </p:spTree>
    <p:extLst>
      <p:ext uri="{BB962C8B-B14F-4D97-AF65-F5344CB8AC3E}">
        <p14:creationId xmlns:p14="http://schemas.microsoft.com/office/powerpoint/2010/main" val="3231255705"/>
      </p:ext>
    </p:extLst>
  </p:cSld>
  <p:clrMapOvr>
    <a:masterClrMapping/>
  </p:clrMapOvr>
  <p:transition spd="slow" advTm="1000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A2ECE-EC13-44D8-BB5D-CA1A7E7F2DF7}"/>
              </a:ext>
            </a:extLst>
          </p:cNvPr>
          <p:cNvSpPr>
            <a:spLocks noGrp="1"/>
          </p:cNvSpPr>
          <p:nvPr>
            <p:ph type="title"/>
          </p:nvPr>
        </p:nvSpPr>
        <p:spPr>
          <a:xfrm>
            <a:off x="1402360" y="1620050"/>
            <a:ext cx="8610600" cy="1293028"/>
          </a:xfrm>
        </p:spPr>
        <p:txBody>
          <a:bodyPr>
            <a:normAutofit fontScale="90000"/>
          </a:bodyPr>
          <a:lstStyle/>
          <a:p>
            <a:pPr algn="ctr"/>
            <a:br>
              <a:rPr lang="en-US" b="1" dirty="0"/>
            </a:br>
            <a:r>
              <a:rPr lang="en-US" b="1" dirty="0"/>
              <a:t>Short Story Dialogue </a:t>
            </a:r>
            <a:br>
              <a:rPr lang="en-US" dirty="0"/>
            </a:br>
            <a:endParaRPr lang="en-US" dirty="0"/>
          </a:p>
        </p:txBody>
      </p:sp>
      <p:sp>
        <p:nvSpPr>
          <p:cNvPr id="3" name="Content Placeholder 2">
            <a:extLst>
              <a:ext uri="{FF2B5EF4-FFF2-40B4-BE49-F238E27FC236}">
                <a16:creationId xmlns:a16="http://schemas.microsoft.com/office/drawing/2014/main" id="{481CC212-A550-4217-B22C-60F16BE21E2D}"/>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2400" dirty="0"/>
              <a:t>Never underestimate the power of dialogue in conveying character, but it must contribute to the main focus of the story - don't just use it to pad out your characters. Every word you put into the mouth of your characters must contribute to revealing your theme ... if it doesn't, be ruthless and cut it. </a:t>
            </a:r>
          </a:p>
          <a:p>
            <a:pPr marL="0" indent="0">
              <a:buNone/>
            </a:pPr>
            <a:endParaRPr lang="en-US" dirty="0"/>
          </a:p>
        </p:txBody>
      </p:sp>
    </p:spTree>
    <p:extLst>
      <p:ext uri="{BB962C8B-B14F-4D97-AF65-F5344CB8AC3E}">
        <p14:creationId xmlns:p14="http://schemas.microsoft.com/office/powerpoint/2010/main" val="3111027262"/>
      </p:ext>
    </p:extLst>
  </p:cSld>
  <p:clrMapOvr>
    <a:masterClrMapping/>
  </p:clrMapOvr>
  <p:transition spd="slow" advTm="1000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5C35D-669E-459A-9AC8-849F25F625D8}"/>
              </a:ext>
            </a:extLst>
          </p:cNvPr>
          <p:cNvSpPr>
            <a:spLocks noGrp="1"/>
          </p:cNvSpPr>
          <p:nvPr>
            <p:ph type="title"/>
          </p:nvPr>
        </p:nvSpPr>
        <p:spPr>
          <a:xfrm>
            <a:off x="1192635" y="965709"/>
            <a:ext cx="8610600" cy="1293028"/>
          </a:xfrm>
        </p:spPr>
        <p:txBody>
          <a:bodyPr>
            <a:normAutofit fontScale="90000"/>
          </a:bodyPr>
          <a:lstStyle/>
          <a:p>
            <a:pPr algn="ctr"/>
            <a:br>
              <a:rPr lang="en-US" b="1" dirty="0"/>
            </a:br>
            <a:r>
              <a:rPr lang="en-US" b="1" dirty="0"/>
              <a:t>Plot for Your Short Story </a:t>
            </a:r>
            <a:br>
              <a:rPr lang="en-US" dirty="0"/>
            </a:br>
            <a:endParaRPr lang="en-US" dirty="0"/>
          </a:p>
        </p:txBody>
      </p:sp>
      <p:sp>
        <p:nvSpPr>
          <p:cNvPr id="3" name="Content Placeholder 2">
            <a:extLst>
              <a:ext uri="{FF2B5EF4-FFF2-40B4-BE49-F238E27FC236}">
                <a16:creationId xmlns:a16="http://schemas.microsoft.com/office/drawing/2014/main" id="{1CE171CD-2BBB-42A7-911B-9BA8ACDBBFD9}"/>
              </a:ext>
            </a:extLst>
          </p:cNvPr>
          <p:cNvSpPr>
            <a:spLocks noGrp="1"/>
          </p:cNvSpPr>
          <p:nvPr>
            <p:ph idx="1"/>
          </p:nvPr>
        </p:nvSpPr>
        <p:spPr/>
        <p:txBody>
          <a:bodyPr/>
          <a:lstStyle/>
          <a:p>
            <a:pPr marL="0" indent="0">
              <a:buNone/>
            </a:pPr>
            <a:r>
              <a:rPr lang="en-US" dirty="0"/>
              <a:t>Begin with an arresting first paragraph or lead, enough to grab the readers and make them curious to know what happens next.   </a:t>
            </a:r>
          </a:p>
          <a:p>
            <a:pPr marL="0" indent="0">
              <a:buNone/>
            </a:pPr>
            <a:r>
              <a:rPr lang="en-US" dirty="0"/>
              <a:t>Make sure your plot works - there must be a beginning, a middle and an end. But don't spend too much time on the build-up, so that the climax or denouement (as in the twist ending) is relegated to one sentence, leaving the reader bothered and bemused but sadly, not bewitched.   </a:t>
            </a:r>
          </a:p>
          <a:p>
            <a:pPr marL="0" indent="0">
              <a:buNone/>
            </a:pPr>
            <a:r>
              <a:rPr lang="en-US" dirty="0"/>
              <a:t>And don't signal the twist ending too soon - try to keep the reader guessing until the last moment.</a:t>
            </a:r>
          </a:p>
          <a:p>
            <a:pPr marL="0" indent="0">
              <a:buNone/>
            </a:pPr>
            <a:r>
              <a:rPr lang="en-US" dirty="0"/>
              <a:t>If you're telling a fast-moving story, say crime, then keep your paragraphs and sentences short. It's a trick that sets the pace and adds to the atmosphere you're conveying to the reader.  </a:t>
            </a:r>
          </a:p>
          <a:p>
            <a:pPr marL="0" indent="0">
              <a:buNone/>
            </a:pPr>
            <a:endParaRPr lang="en-US" dirty="0"/>
          </a:p>
        </p:txBody>
      </p:sp>
    </p:spTree>
    <p:extLst>
      <p:ext uri="{BB962C8B-B14F-4D97-AF65-F5344CB8AC3E}">
        <p14:creationId xmlns:p14="http://schemas.microsoft.com/office/powerpoint/2010/main" val="452501859"/>
      </p:ext>
    </p:extLst>
  </p:cSld>
  <p:clrMapOvr>
    <a:masterClrMapping/>
  </p:clrMapOvr>
  <p:transition spd="slow" advTm="10000">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A253-B660-48B0-8A06-3871C95AF2A4}"/>
              </a:ext>
            </a:extLst>
          </p:cNvPr>
          <p:cNvSpPr>
            <a:spLocks noGrp="1"/>
          </p:cNvSpPr>
          <p:nvPr>
            <p:ph type="title"/>
          </p:nvPr>
        </p:nvSpPr>
        <p:spPr>
          <a:xfrm>
            <a:off x="1637251" y="1418714"/>
            <a:ext cx="8610600" cy="1293028"/>
          </a:xfrm>
        </p:spPr>
        <p:txBody>
          <a:bodyPr>
            <a:normAutofit fontScale="90000"/>
          </a:bodyPr>
          <a:lstStyle/>
          <a:p>
            <a:pPr algn="ctr"/>
            <a:br>
              <a:rPr lang="en-US" b="1" dirty="0"/>
            </a:br>
            <a:br>
              <a:rPr lang="en-US" b="1" dirty="0"/>
            </a:br>
            <a:r>
              <a:rPr lang="en-US" b="1" dirty="0"/>
              <a:t>Publish Your Short Story</a:t>
            </a:r>
            <a:br>
              <a:rPr lang="en-US" dirty="0"/>
            </a:br>
            <a:endParaRPr lang="en-US" dirty="0"/>
          </a:p>
        </p:txBody>
      </p:sp>
      <p:sp>
        <p:nvSpPr>
          <p:cNvPr id="3" name="Content Placeholder 2">
            <a:extLst>
              <a:ext uri="{FF2B5EF4-FFF2-40B4-BE49-F238E27FC236}">
                <a16:creationId xmlns:a16="http://schemas.microsoft.com/office/drawing/2014/main" id="{55072813-6F92-463D-9388-42B8DB36751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200" dirty="0"/>
              <a:t>Once you've written your story, you'll want to get it out to your eager public, so you'll need to know how to publish your story.</a:t>
            </a:r>
          </a:p>
          <a:p>
            <a:pPr marL="0" indent="0">
              <a:buNone/>
            </a:pPr>
            <a:endParaRPr lang="en-US" dirty="0"/>
          </a:p>
        </p:txBody>
      </p:sp>
    </p:spTree>
    <p:extLst>
      <p:ext uri="{BB962C8B-B14F-4D97-AF65-F5344CB8AC3E}">
        <p14:creationId xmlns:p14="http://schemas.microsoft.com/office/powerpoint/2010/main" val="1994988794"/>
      </p:ext>
    </p:extLst>
  </p:cSld>
  <p:clrMapOvr>
    <a:masterClrMapping/>
  </p:clrMapOvr>
  <p:transition spd="slow" advTm="1000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44CD-597C-44E9-8729-930B23FB58A9}"/>
              </a:ext>
            </a:extLst>
          </p:cNvPr>
          <p:cNvSpPr>
            <a:spLocks noGrp="1"/>
          </p:cNvSpPr>
          <p:nvPr>
            <p:ph type="title"/>
          </p:nvPr>
        </p:nvSpPr>
        <p:spPr>
          <a:xfrm>
            <a:off x="982910" y="999265"/>
            <a:ext cx="8610600" cy="1293028"/>
          </a:xfrm>
        </p:spPr>
        <p:txBody>
          <a:bodyPr/>
          <a:lstStyle/>
          <a:p>
            <a:pPr algn="ctr"/>
            <a:r>
              <a:rPr lang="en-US" b="1" dirty="0"/>
              <a:t>Introduction</a:t>
            </a:r>
          </a:p>
        </p:txBody>
      </p:sp>
      <p:sp>
        <p:nvSpPr>
          <p:cNvPr id="3" name="Content Placeholder 2">
            <a:extLst>
              <a:ext uri="{FF2B5EF4-FFF2-40B4-BE49-F238E27FC236}">
                <a16:creationId xmlns:a16="http://schemas.microsoft.com/office/drawing/2014/main" id="{00875889-133A-493C-82C3-7C1A09D6D873}"/>
              </a:ext>
            </a:extLst>
          </p:cNvPr>
          <p:cNvSpPr>
            <a:spLocks noGrp="1"/>
          </p:cNvSpPr>
          <p:nvPr>
            <p:ph sz="half" idx="1"/>
          </p:nvPr>
        </p:nvSpPr>
        <p:spPr/>
        <p:txBody>
          <a:bodyPr>
            <a:normAutofit fontScale="92500" lnSpcReduction="10000"/>
          </a:bodyPr>
          <a:lstStyle/>
          <a:p>
            <a:endParaRPr lang="en-US" b="1" dirty="0"/>
          </a:p>
          <a:p>
            <a:pPr marL="0" indent="0">
              <a:buNone/>
            </a:pPr>
            <a:r>
              <a:rPr lang="en-US" b="1" dirty="0"/>
              <a:t>A short story is a piece of fiction under 20,000 words</a:t>
            </a:r>
            <a:r>
              <a:rPr lang="en-US" dirty="0"/>
              <a:t>. More typically, a short story will be 1,000 – 5,000 words. (Pieces under 1,000 words are “short short stories” or “flash fiction”, over 20,000 and they’re novellas.) </a:t>
            </a:r>
          </a:p>
          <a:p>
            <a:pPr marL="0" indent="0">
              <a:buNone/>
            </a:pPr>
            <a:r>
              <a:rPr lang="en-US" dirty="0"/>
              <a:t>Short stories are published in magazines, newspapers and book anthologies. Short stories need:</a:t>
            </a:r>
          </a:p>
          <a:p>
            <a:endParaRPr lang="en-US" dirty="0"/>
          </a:p>
        </p:txBody>
      </p:sp>
      <p:sp>
        <p:nvSpPr>
          <p:cNvPr id="4" name="Content Placeholder 3">
            <a:extLst>
              <a:ext uri="{FF2B5EF4-FFF2-40B4-BE49-F238E27FC236}">
                <a16:creationId xmlns:a16="http://schemas.microsoft.com/office/drawing/2014/main" id="{6FB220C0-704D-45C6-B1CA-A6C2D4C7D4B2}"/>
              </a:ext>
            </a:extLst>
          </p:cNvPr>
          <p:cNvSpPr>
            <a:spLocks noGrp="1"/>
          </p:cNvSpPr>
          <p:nvPr>
            <p:ph sz="half" idx="2"/>
          </p:nvPr>
        </p:nvSpPr>
        <p:spPr/>
        <p:txBody>
          <a:bodyPr>
            <a:normAutofit fontScale="92500" lnSpcReduction="10000"/>
          </a:bodyPr>
          <a:lstStyle/>
          <a:p>
            <a:pPr marL="0" lvl="0" indent="0">
              <a:buNone/>
            </a:pPr>
            <a:r>
              <a:rPr lang="en-US" dirty="0"/>
              <a:t>A small cast of characters, with one main character</a:t>
            </a:r>
          </a:p>
          <a:p>
            <a:pPr marL="0" lvl="0" indent="0">
              <a:buNone/>
            </a:pPr>
            <a:r>
              <a:rPr lang="en-US" dirty="0"/>
              <a:t>A compact time frame, with the story taking place over the course of a few days or weeks</a:t>
            </a:r>
          </a:p>
          <a:p>
            <a:pPr marL="0" lvl="0" indent="0">
              <a:buNone/>
            </a:pPr>
            <a:r>
              <a:rPr lang="en-US" dirty="0"/>
              <a:t>A single plot without subplots, though longer short stories may have a subplot</a:t>
            </a:r>
          </a:p>
          <a:p>
            <a:pPr marL="0" indent="0">
              <a:buNone/>
            </a:pPr>
            <a:r>
              <a:rPr lang="en-US" dirty="0"/>
              <a:t>Most of writing competitions are for complete short stories, rather than novels or novel excerpts. If you do enter competitions, don’t be put off writing if you don’t win – judges have different likes and dislikes.</a:t>
            </a:r>
          </a:p>
          <a:p>
            <a:endParaRPr lang="en-US" dirty="0"/>
          </a:p>
        </p:txBody>
      </p:sp>
    </p:spTree>
    <p:extLst>
      <p:ext uri="{BB962C8B-B14F-4D97-AF65-F5344CB8AC3E}">
        <p14:creationId xmlns:p14="http://schemas.microsoft.com/office/powerpoint/2010/main" val="1788163156"/>
      </p:ext>
    </p:extLst>
  </p:cSld>
  <p:clrMapOvr>
    <a:masterClrMapping/>
  </p:clrMapOvr>
  <mc:AlternateContent xmlns:mc="http://schemas.openxmlformats.org/markup-compatibility/2006">
    <mc:Choice xmlns:p14="http://schemas.microsoft.com/office/powerpoint/2010/main" Requires="p14">
      <p:transition spd="slow" p14:dur="3000" advTm="10000">
        <p:wipe/>
      </p:transition>
    </mc:Choice>
    <mc:Fallback>
      <p:transition spd="slow" advTm="10000">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42B77-BB04-46F3-881A-BDA98396D8B3}"/>
              </a:ext>
            </a:extLst>
          </p:cNvPr>
          <p:cNvSpPr>
            <a:spLocks noGrp="1"/>
          </p:cNvSpPr>
          <p:nvPr>
            <p:ph type="title"/>
          </p:nvPr>
        </p:nvSpPr>
        <p:spPr>
          <a:xfrm>
            <a:off x="1169418" y="1124302"/>
            <a:ext cx="8610599" cy="1303867"/>
          </a:xfrm>
        </p:spPr>
        <p:txBody>
          <a:bodyPr>
            <a:normAutofit fontScale="90000"/>
          </a:bodyPr>
          <a:lstStyle/>
          <a:p>
            <a:pPr algn="ctr"/>
            <a:br>
              <a:rPr lang="en-US" b="1" dirty="0"/>
            </a:br>
            <a:r>
              <a:rPr lang="en-US" b="1" dirty="0"/>
              <a:t>How to Write a Great Short Story</a:t>
            </a:r>
            <a:br>
              <a:rPr lang="en-US" dirty="0"/>
            </a:br>
            <a:endParaRPr lang="en-US" dirty="0"/>
          </a:p>
        </p:txBody>
      </p:sp>
      <p:sp>
        <p:nvSpPr>
          <p:cNvPr id="4" name="Text Placeholder 3">
            <a:extLst>
              <a:ext uri="{FF2B5EF4-FFF2-40B4-BE49-F238E27FC236}">
                <a16:creationId xmlns:a16="http://schemas.microsoft.com/office/drawing/2014/main" id="{4D38BEAD-D4A1-47B4-A5A3-44AACF5F18E3}"/>
              </a:ext>
            </a:extLst>
          </p:cNvPr>
          <p:cNvSpPr>
            <a:spLocks noGrp="1"/>
          </p:cNvSpPr>
          <p:nvPr>
            <p:ph type="body" sz="half" idx="15"/>
          </p:nvPr>
        </p:nvSpPr>
        <p:spPr>
          <a:xfrm>
            <a:off x="947956" y="2923803"/>
            <a:ext cx="4259676" cy="3314132"/>
          </a:xfrm>
        </p:spPr>
        <p:txBody>
          <a:bodyPr>
            <a:normAutofit/>
          </a:bodyPr>
          <a:lstStyle/>
          <a:p>
            <a:pPr lvl="0"/>
            <a:r>
              <a:rPr lang="en-US" sz="1600" b="1" dirty="0"/>
              <a:t>The beginning</a:t>
            </a:r>
            <a:r>
              <a:rPr lang="en-US" sz="1600" dirty="0"/>
              <a:t> is where we’re introduced to the characters, especially the main character and his/her problem</a:t>
            </a:r>
          </a:p>
          <a:p>
            <a:pPr lvl="0"/>
            <a:r>
              <a:rPr lang="en-US" sz="1600" b="1" dirty="0"/>
              <a:t>The middle</a:t>
            </a:r>
            <a:r>
              <a:rPr lang="en-US" sz="1600" dirty="0"/>
              <a:t> is where the action and plot are developed. The main character will face difficulties such as opposition from other people or a challenging environment.</a:t>
            </a:r>
          </a:p>
          <a:p>
            <a:pPr lvl="0"/>
            <a:r>
              <a:rPr lang="en-US" sz="1600" b="1" dirty="0"/>
              <a:t>The end</a:t>
            </a:r>
            <a:r>
              <a:rPr lang="en-US" sz="1600" dirty="0"/>
              <a:t> is where the main character triumphs over his/her biggest challenge (or fails, in the case of a tragedy). The resolution should be satisfying and conclusive for the reader.</a:t>
            </a:r>
          </a:p>
          <a:p>
            <a:endParaRPr lang="en-US" dirty="0"/>
          </a:p>
        </p:txBody>
      </p:sp>
      <p:sp>
        <p:nvSpPr>
          <p:cNvPr id="6" name="Text Placeholder 5">
            <a:extLst>
              <a:ext uri="{FF2B5EF4-FFF2-40B4-BE49-F238E27FC236}">
                <a16:creationId xmlns:a16="http://schemas.microsoft.com/office/drawing/2014/main" id="{D529658D-62CA-483D-9375-4AEFD2F8BA8E}"/>
              </a:ext>
            </a:extLst>
          </p:cNvPr>
          <p:cNvSpPr>
            <a:spLocks noGrp="1"/>
          </p:cNvSpPr>
          <p:nvPr>
            <p:ph type="body" sz="half" idx="16"/>
          </p:nvPr>
        </p:nvSpPr>
        <p:spPr>
          <a:xfrm>
            <a:off x="6237603" y="2923317"/>
            <a:ext cx="4710030" cy="3314618"/>
          </a:xfrm>
        </p:spPr>
        <p:txBody>
          <a:bodyPr/>
          <a:lstStyle/>
          <a:p>
            <a:endParaRPr lang="en-US" dirty="0"/>
          </a:p>
          <a:p>
            <a:r>
              <a:rPr lang="en-US" sz="1600" dirty="0"/>
              <a:t>Even in literary and experimental short stories, it’s important that something should happen. Much of the action might take place inside the characters’ heads, but there should be a real change as a result. </a:t>
            </a:r>
          </a:p>
          <a:p>
            <a:r>
              <a:rPr lang="en-US" sz="1600" b="1" dirty="0"/>
              <a:t>By the end of your short story, your main character should have experienced an internal change</a:t>
            </a:r>
            <a:r>
              <a:rPr lang="en-US" sz="1600" dirty="0"/>
              <a:t>. This means that they’ve grown and developed as a person – perhaps overcoming a fear or recognizing an unacknowledged truth about himself or herself. </a:t>
            </a:r>
          </a:p>
          <a:p>
            <a:endParaRPr lang="en-US" dirty="0"/>
          </a:p>
        </p:txBody>
      </p:sp>
      <p:sp>
        <p:nvSpPr>
          <p:cNvPr id="9" name="TextBox 8">
            <a:extLst>
              <a:ext uri="{FF2B5EF4-FFF2-40B4-BE49-F238E27FC236}">
                <a16:creationId xmlns:a16="http://schemas.microsoft.com/office/drawing/2014/main" id="{6FE570ED-CBB2-4C25-884A-56C22826B3E3}"/>
              </a:ext>
            </a:extLst>
          </p:cNvPr>
          <p:cNvSpPr txBox="1"/>
          <p:nvPr/>
        </p:nvSpPr>
        <p:spPr>
          <a:xfrm>
            <a:off x="1392573" y="2243503"/>
            <a:ext cx="8561959" cy="369332"/>
          </a:xfrm>
          <a:prstGeom prst="rect">
            <a:avLst/>
          </a:prstGeom>
          <a:noFill/>
        </p:spPr>
        <p:txBody>
          <a:bodyPr wrap="none" rtlCol="0">
            <a:spAutoFit/>
          </a:bodyPr>
          <a:lstStyle/>
          <a:p>
            <a:r>
              <a:rPr lang="en-US"/>
              <a:t>Like any story, your short story needs to have a beginning, middle and end:</a:t>
            </a:r>
            <a:endParaRPr lang="en-US" dirty="0"/>
          </a:p>
        </p:txBody>
      </p:sp>
    </p:spTree>
    <p:extLst>
      <p:ext uri="{BB962C8B-B14F-4D97-AF65-F5344CB8AC3E}">
        <p14:creationId xmlns:p14="http://schemas.microsoft.com/office/powerpoint/2010/main" val="2559033065"/>
      </p:ext>
    </p:extLst>
  </p:cSld>
  <p:clrMapOvr>
    <a:masterClrMapping/>
  </p:clrMapOvr>
  <mc:AlternateContent xmlns:mc="http://schemas.openxmlformats.org/markup-compatibility/2006">
    <mc:Choice xmlns:p14="http://schemas.microsoft.com/office/powerpoint/2010/main" Requires="p14">
      <p:transition spd="slow" p14:dur="3000" advTm="10000">
        <p:wipe/>
      </p:transition>
    </mc:Choice>
    <mc:Fallback>
      <p:transition spd="slow" advTm="10000">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1BF93-9EFB-424C-9FEB-3518FC86AA50}"/>
              </a:ext>
            </a:extLst>
          </p:cNvPr>
          <p:cNvSpPr>
            <a:spLocks noGrp="1"/>
          </p:cNvSpPr>
          <p:nvPr>
            <p:ph type="title"/>
          </p:nvPr>
        </p:nvSpPr>
        <p:spPr>
          <a:xfrm>
            <a:off x="427838" y="2782485"/>
            <a:ext cx="10969305" cy="1982461"/>
          </a:xfrm>
        </p:spPr>
        <p:txBody>
          <a:bodyPr>
            <a:normAutofit fontScale="90000"/>
          </a:bodyPr>
          <a:lstStyle/>
          <a:p>
            <a:pPr algn="ctr"/>
            <a:r>
              <a:rPr lang="en-US" sz="5400" b="1" dirty="0"/>
              <a:t>Additional Tips for Writing </a:t>
            </a:r>
            <a:br>
              <a:rPr lang="en-US" sz="5400" b="1" dirty="0"/>
            </a:br>
            <a:r>
              <a:rPr lang="en-US" sz="5400" b="1" dirty="0"/>
              <a:t>a Short Story</a:t>
            </a:r>
            <a:br>
              <a:rPr lang="en-US" b="1" dirty="0"/>
            </a:br>
            <a:endParaRPr lang="en-US" dirty="0"/>
          </a:p>
        </p:txBody>
      </p:sp>
    </p:spTree>
    <p:extLst>
      <p:ext uri="{BB962C8B-B14F-4D97-AF65-F5344CB8AC3E}">
        <p14:creationId xmlns:p14="http://schemas.microsoft.com/office/powerpoint/2010/main" val="2122690218"/>
      </p:ext>
    </p:extLst>
  </p:cSld>
  <p:clrMapOvr>
    <a:masterClrMapping/>
  </p:clrMapOvr>
  <mc:AlternateContent xmlns:mc="http://schemas.openxmlformats.org/markup-compatibility/2006">
    <mc:Choice xmlns:p14="http://schemas.microsoft.com/office/powerpoint/2010/main" Requires="p14">
      <p:transition spd="slow" p14:dur="3000" advTm="3000">
        <p:wipe/>
      </p:transition>
    </mc:Choice>
    <mc:Fallback>
      <p:transition spd="slow" advTm="3000">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CC2E10-BB05-430D-89DB-83A4A5AC858D}"/>
              </a:ext>
            </a:extLst>
          </p:cNvPr>
          <p:cNvSpPr txBox="1"/>
          <p:nvPr/>
        </p:nvSpPr>
        <p:spPr>
          <a:xfrm>
            <a:off x="597016" y="1644242"/>
            <a:ext cx="10997967" cy="4431983"/>
          </a:xfrm>
          <a:prstGeom prst="rect">
            <a:avLst/>
          </a:prstGeom>
          <a:noFill/>
        </p:spPr>
        <p:txBody>
          <a:bodyPr wrap="square" rtlCol="0">
            <a:spAutoFit/>
          </a:bodyPr>
          <a:lstStyle/>
          <a:p>
            <a:pPr algn="ctr"/>
            <a:r>
              <a:rPr lang="en-US" sz="4000" b="1" dirty="0"/>
              <a:t>Structure of Your Short Story</a:t>
            </a:r>
            <a:endParaRPr lang="en-US" sz="4000" dirty="0"/>
          </a:p>
          <a:p>
            <a:r>
              <a:rPr lang="en-US" sz="2800" dirty="0"/>
              <a:t>Novice writers are often given this advice on how to structure their short stories:</a:t>
            </a:r>
          </a:p>
          <a:p>
            <a:pPr marL="457200" lvl="0" indent="-457200">
              <a:buFont typeface="Arial" panose="020B0604020202020204" pitchFamily="34" charset="0"/>
              <a:buChar char="•"/>
            </a:pPr>
            <a:r>
              <a:rPr lang="en-US" sz="2800" dirty="0"/>
              <a:t>Put a man up a tree </a:t>
            </a:r>
          </a:p>
          <a:p>
            <a:pPr marL="457200" lvl="0" indent="-457200">
              <a:buFont typeface="Arial" panose="020B0604020202020204" pitchFamily="34" charset="0"/>
              <a:buChar char="•"/>
            </a:pPr>
            <a:r>
              <a:rPr lang="en-US" sz="2800" dirty="0"/>
              <a:t>Throw stones at him </a:t>
            </a:r>
          </a:p>
          <a:p>
            <a:pPr marL="457200" lvl="0" indent="-457200">
              <a:buFont typeface="Arial" panose="020B0604020202020204" pitchFamily="34" charset="0"/>
              <a:buChar char="•"/>
            </a:pPr>
            <a:r>
              <a:rPr lang="en-US" sz="2800" dirty="0"/>
              <a:t>Get him down </a:t>
            </a:r>
          </a:p>
          <a:p>
            <a:r>
              <a:rPr lang="en-US" sz="2800" dirty="0"/>
              <a:t>When you come to think of it, it's good advice for any writer. So follow the steps in the plan below to start writing great short stories.</a:t>
            </a:r>
          </a:p>
          <a:p>
            <a:endParaRPr lang="en-US" dirty="0"/>
          </a:p>
        </p:txBody>
      </p:sp>
    </p:spTree>
    <p:extLst>
      <p:ext uri="{BB962C8B-B14F-4D97-AF65-F5344CB8AC3E}">
        <p14:creationId xmlns:p14="http://schemas.microsoft.com/office/powerpoint/2010/main" val="2208275571"/>
      </p:ext>
    </p:extLst>
  </p:cSld>
  <p:clrMapOvr>
    <a:masterClrMapping/>
  </p:clrMapOvr>
  <mc:AlternateContent xmlns:mc="http://schemas.openxmlformats.org/markup-compatibility/2006">
    <mc:Choice xmlns:p14="http://schemas.microsoft.com/office/powerpoint/2010/main" Requires="p14">
      <p:transition spd="slow" p14:dur="3000" advTm="10000">
        <p:wipe/>
      </p:transition>
    </mc:Choice>
    <mc:Fallback>
      <p:transition spd="slow" advTm="10000">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11C8A-F0C7-4CA1-8BDA-607CD6A1E701}"/>
              </a:ext>
            </a:extLst>
          </p:cNvPr>
          <p:cNvSpPr>
            <a:spLocks noGrp="1"/>
          </p:cNvSpPr>
          <p:nvPr>
            <p:ph type="title"/>
          </p:nvPr>
        </p:nvSpPr>
        <p:spPr>
          <a:xfrm>
            <a:off x="1217802" y="977032"/>
            <a:ext cx="8610600" cy="1293028"/>
          </a:xfrm>
        </p:spPr>
        <p:txBody>
          <a:bodyPr>
            <a:normAutofit fontScale="90000"/>
          </a:bodyPr>
          <a:lstStyle/>
          <a:p>
            <a:pPr algn="ctr"/>
            <a:br>
              <a:rPr lang="en-US" sz="4400" b="1" dirty="0"/>
            </a:br>
            <a:r>
              <a:rPr lang="en-US" sz="4400" b="1" dirty="0"/>
              <a:t>Short Story Plan</a:t>
            </a:r>
            <a:r>
              <a:rPr lang="en-US" b="1" dirty="0"/>
              <a:t> </a:t>
            </a:r>
            <a:br>
              <a:rPr lang="en-US" dirty="0"/>
            </a:br>
            <a:endParaRPr lang="en-US" dirty="0"/>
          </a:p>
        </p:txBody>
      </p:sp>
      <p:sp>
        <p:nvSpPr>
          <p:cNvPr id="3" name="Content Placeholder 2">
            <a:extLst>
              <a:ext uri="{FF2B5EF4-FFF2-40B4-BE49-F238E27FC236}">
                <a16:creationId xmlns:a16="http://schemas.microsoft.com/office/drawing/2014/main" id="{5F8AAD4C-7C46-483D-A521-229311A091D0}"/>
              </a:ext>
            </a:extLst>
          </p:cNvPr>
          <p:cNvSpPr>
            <a:spLocks noGrp="1"/>
          </p:cNvSpPr>
          <p:nvPr>
            <p:ph sz="half" idx="1"/>
          </p:nvPr>
        </p:nvSpPr>
        <p:spPr/>
        <p:txBody>
          <a:bodyPr>
            <a:normAutofit/>
          </a:bodyPr>
          <a:lstStyle/>
          <a:p>
            <a:pPr marL="0" indent="0">
              <a:buNone/>
            </a:pPr>
            <a:endParaRPr lang="en-US" dirty="0"/>
          </a:p>
          <a:p>
            <a:pPr marL="0" indent="0">
              <a:buNone/>
            </a:pPr>
            <a:r>
              <a:rPr lang="en-US" dirty="0"/>
              <a:t>Start with a situation - a problem to be resolved for your protagonist (the man up the tree).</a:t>
            </a:r>
          </a:p>
          <a:p>
            <a:pPr marL="0" indent="0">
              <a:buNone/>
            </a:pPr>
            <a:r>
              <a:rPr lang="en-US" dirty="0"/>
              <a:t>Then present the problems that can occur (throw some stones):</a:t>
            </a:r>
          </a:p>
          <a:p>
            <a:pPr marL="0" lvl="0" indent="0">
              <a:buNone/>
            </a:pPr>
            <a:r>
              <a:rPr lang="en-US" dirty="0"/>
              <a:t>Misunderstandings / mistaken identity / lost opportunities etc. </a:t>
            </a:r>
          </a:p>
          <a:p>
            <a:endParaRPr lang="en-US" dirty="0"/>
          </a:p>
        </p:txBody>
      </p:sp>
      <p:sp>
        <p:nvSpPr>
          <p:cNvPr id="4" name="Content Placeholder 3">
            <a:extLst>
              <a:ext uri="{FF2B5EF4-FFF2-40B4-BE49-F238E27FC236}">
                <a16:creationId xmlns:a16="http://schemas.microsoft.com/office/drawing/2014/main" id="{BD7D910E-C9F5-42F6-B4CC-131DEF794473}"/>
              </a:ext>
            </a:extLst>
          </p:cNvPr>
          <p:cNvSpPr>
            <a:spLocks noGrp="1"/>
          </p:cNvSpPr>
          <p:nvPr>
            <p:ph sz="half" idx="2"/>
          </p:nvPr>
        </p:nvSpPr>
        <p:spPr/>
        <p:txBody>
          <a:bodyPr>
            <a:normAutofit/>
          </a:bodyPr>
          <a:lstStyle/>
          <a:p>
            <a:pPr marL="0" indent="0">
              <a:buNone/>
            </a:pPr>
            <a:r>
              <a:rPr lang="en-US" dirty="0"/>
              <a:t>The final step is to show how you can solve the problem - get the man down from his leafy perch - safely.</a:t>
            </a:r>
          </a:p>
          <a:p>
            <a:pPr marL="0" lvl="0" indent="0">
              <a:buNone/>
            </a:pPr>
            <a:r>
              <a:rPr lang="en-US" dirty="0"/>
              <a:t>Love triumphs / good conquers evil / honesty is the best policy / united we stand  </a:t>
            </a:r>
          </a:p>
          <a:p>
            <a:pPr marL="0" indent="0">
              <a:buNone/>
            </a:pPr>
            <a:r>
              <a:rPr lang="en-US" dirty="0"/>
              <a:t>When you've finished writing, always, always proofread your work to check your spelling, punctuation and grammar. Don't spoil all your hard work by presenting an unprofessional image to your readers.</a:t>
            </a:r>
          </a:p>
          <a:p>
            <a:endParaRPr lang="en-US" dirty="0"/>
          </a:p>
        </p:txBody>
      </p:sp>
    </p:spTree>
    <p:extLst>
      <p:ext uri="{BB962C8B-B14F-4D97-AF65-F5344CB8AC3E}">
        <p14:creationId xmlns:p14="http://schemas.microsoft.com/office/powerpoint/2010/main" val="4110843175"/>
      </p:ext>
    </p:extLst>
  </p:cSld>
  <p:clrMapOvr>
    <a:masterClrMapping/>
  </p:clrMapOvr>
  <p:transition spd="slow" advTm="10000">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E96D4-F1E7-4C87-82FE-E2C99E1CD4A4}"/>
              </a:ext>
            </a:extLst>
          </p:cNvPr>
          <p:cNvSpPr>
            <a:spLocks noGrp="1"/>
          </p:cNvSpPr>
          <p:nvPr>
            <p:ph type="title"/>
          </p:nvPr>
        </p:nvSpPr>
        <p:spPr>
          <a:xfrm>
            <a:off x="1057014" y="1131115"/>
            <a:ext cx="8610599" cy="1303867"/>
          </a:xfrm>
        </p:spPr>
        <p:txBody>
          <a:bodyPr/>
          <a:lstStyle/>
          <a:p>
            <a:pPr algn="ctr"/>
            <a:r>
              <a:rPr lang="en-US" b="1" dirty="0"/>
              <a:t>Short story theme</a:t>
            </a:r>
          </a:p>
        </p:txBody>
      </p:sp>
      <p:sp>
        <p:nvSpPr>
          <p:cNvPr id="4" name="Text Placeholder 3">
            <a:extLst>
              <a:ext uri="{FF2B5EF4-FFF2-40B4-BE49-F238E27FC236}">
                <a16:creationId xmlns:a16="http://schemas.microsoft.com/office/drawing/2014/main" id="{B04CB604-0112-4BB6-851C-4E47D74D838B}"/>
              </a:ext>
            </a:extLst>
          </p:cNvPr>
          <p:cNvSpPr>
            <a:spLocks noGrp="1"/>
          </p:cNvSpPr>
          <p:nvPr>
            <p:ph type="body" sz="half" idx="15"/>
          </p:nvPr>
        </p:nvSpPr>
        <p:spPr>
          <a:xfrm>
            <a:off x="796171" y="2075731"/>
            <a:ext cx="3456432" cy="3314132"/>
          </a:xfrm>
        </p:spPr>
        <p:txBody>
          <a:bodyPr/>
          <a:lstStyle/>
          <a:p>
            <a:endParaRPr lang="en-US" dirty="0"/>
          </a:p>
          <a:p>
            <a:r>
              <a:rPr lang="en-US" sz="2000" dirty="0"/>
              <a:t>Every piece of writing must have a message or thread of meaning running through it, and this theme is the skeleton or framework on which you hang your plot, characters, setting etc. </a:t>
            </a:r>
          </a:p>
          <a:p>
            <a:endParaRPr lang="en-US" dirty="0"/>
          </a:p>
        </p:txBody>
      </p:sp>
      <p:sp>
        <p:nvSpPr>
          <p:cNvPr id="6" name="Text Placeholder 5">
            <a:extLst>
              <a:ext uri="{FF2B5EF4-FFF2-40B4-BE49-F238E27FC236}">
                <a16:creationId xmlns:a16="http://schemas.microsoft.com/office/drawing/2014/main" id="{C7ABFF5B-9D9B-469A-A98C-3221B7EA19B4}"/>
              </a:ext>
            </a:extLst>
          </p:cNvPr>
          <p:cNvSpPr>
            <a:spLocks noGrp="1"/>
          </p:cNvSpPr>
          <p:nvPr>
            <p:ph type="body" sz="half" idx="16"/>
          </p:nvPr>
        </p:nvSpPr>
        <p:spPr>
          <a:xfrm>
            <a:off x="4367784" y="2075731"/>
            <a:ext cx="3456432" cy="3459029"/>
          </a:xfrm>
        </p:spPr>
        <p:txBody>
          <a:bodyPr>
            <a:normAutofit/>
          </a:bodyPr>
          <a:lstStyle/>
          <a:p>
            <a:endParaRPr lang="en-US" dirty="0"/>
          </a:p>
          <a:p>
            <a:r>
              <a:rPr lang="en-US" sz="2000" dirty="0"/>
              <a:t>As you write, make sure that every word is related to this theme. It's tempting to use your short story to show off your talents at characterization, descriptive writing, dialogue or whatever ... But every excess word is a word that dilutes the impact of your story.</a:t>
            </a:r>
          </a:p>
          <a:p>
            <a:endParaRPr lang="en-US" dirty="0"/>
          </a:p>
        </p:txBody>
      </p:sp>
      <p:sp>
        <p:nvSpPr>
          <p:cNvPr id="8" name="Text Placeholder 7">
            <a:extLst>
              <a:ext uri="{FF2B5EF4-FFF2-40B4-BE49-F238E27FC236}">
                <a16:creationId xmlns:a16="http://schemas.microsoft.com/office/drawing/2014/main" id="{3536A954-BBAE-4E77-A7BC-C71E24814E01}"/>
              </a:ext>
            </a:extLst>
          </p:cNvPr>
          <p:cNvSpPr>
            <a:spLocks noGrp="1"/>
          </p:cNvSpPr>
          <p:nvPr>
            <p:ph type="body" sz="half" idx="17"/>
          </p:nvPr>
        </p:nvSpPr>
        <p:spPr>
          <a:xfrm>
            <a:off x="7939397" y="2075731"/>
            <a:ext cx="3456432" cy="3546570"/>
          </a:xfrm>
        </p:spPr>
        <p:txBody>
          <a:bodyPr>
            <a:normAutofit/>
          </a:bodyPr>
          <a:lstStyle/>
          <a:p>
            <a:endParaRPr lang="en-US" dirty="0"/>
          </a:p>
          <a:p>
            <a:r>
              <a:rPr lang="en-US" sz="2000" dirty="0"/>
              <a:t>The best stories are the ones that </a:t>
            </a:r>
            <a:r>
              <a:rPr lang="en-US" sz="2000" u="sng" dirty="0"/>
              <a:t>follow a narrow subject line</a:t>
            </a:r>
            <a:r>
              <a:rPr lang="en-US" sz="2000" dirty="0"/>
              <a:t>. Decide what the point of your story is and even though it's tempting to digress, you must stick to the point otherwise you end up with either a novel beginning or a mish-mash of ideas that add up to nothing. </a:t>
            </a:r>
          </a:p>
          <a:p>
            <a:endParaRPr lang="en-US" dirty="0"/>
          </a:p>
        </p:txBody>
      </p:sp>
    </p:spTree>
    <p:extLst>
      <p:ext uri="{BB962C8B-B14F-4D97-AF65-F5344CB8AC3E}">
        <p14:creationId xmlns:p14="http://schemas.microsoft.com/office/powerpoint/2010/main" val="336758110"/>
      </p:ext>
    </p:extLst>
  </p:cSld>
  <p:clrMapOvr>
    <a:masterClrMapping/>
  </p:clrMapOvr>
  <p:transition spd="slow" advTm="10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4D461-D070-4C96-B56A-EAAC680AA13E}"/>
              </a:ext>
            </a:extLst>
          </p:cNvPr>
          <p:cNvSpPr>
            <a:spLocks noGrp="1"/>
          </p:cNvSpPr>
          <p:nvPr>
            <p:ph type="title"/>
          </p:nvPr>
        </p:nvSpPr>
        <p:spPr>
          <a:xfrm>
            <a:off x="1790700" y="1167045"/>
            <a:ext cx="8610600" cy="1293028"/>
          </a:xfrm>
        </p:spPr>
        <p:txBody>
          <a:bodyPr>
            <a:normAutofit fontScale="90000"/>
          </a:bodyPr>
          <a:lstStyle/>
          <a:p>
            <a:pPr algn="ctr"/>
            <a:br>
              <a:rPr lang="en-US" b="1" dirty="0"/>
            </a:br>
            <a:br>
              <a:rPr lang="en-US" b="1" dirty="0"/>
            </a:br>
            <a:r>
              <a:rPr lang="en-US" b="1" dirty="0"/>
              <a:t>Time Span for Your Short Story</a:t>
            </a:r>
            <a:br>
              <a:rPr lang="en-US" dirty="0"/>
            </a:br>
            <a:endParaRPr lang="en-US" dirty="0"/>
          </a:p>
        </p:txBody>
      </p:sp>
      <p:sp>
        <p:nvSpPr>
          <p:cNvPr id="3" name="Content Placeholder 2">
            <a:extLst>
              <a:ext uri="{FF2B5EF4-FFF2-40B4-BE49-F238E27FC236}">
                <a16:creationId xmlns:a16="http://schemas.microsoft.com/office/drawing/2014/main" id="{3924160D-02CB-4C9C-98B2-861BDC7B9E95}"/>
              </a:ext>
            </a:extLst>
          </p:cNvPr>
          <p:cNvSpPr>
            <a:spLocks noGrp="1"/>
          </p:cNvSpPr>
          <p:nvPr>
            <p:ph idx="1"/>
          </p:nvPr>
        </p:nvSpPr>
        <p:spPr/>
        <p:txBody>
          <a:bodyPr>
            <a:normAutofit/>
          </a:bodyPr>
          <a:lstStyle/>
          <a:p>
            <a:pPr algn="ctr"/>
            <a:endParaRPr lang="en-US" sz="2800" dirty="0"/>
          </a:p>
          <a:p>
            <a:pPr marL="0" indent="0" algn="ctr">
              <a:buNone/>
            </a:pPr>
            <a:r>
              <a:rPr lang="en-US" sz="2800" dirty="0"/>
              <a:t>An effective short story covers a very short time span. It may be one single event that is momentous in the life of your main character or the story may take place in a single day or even an hour. Try to use the events you depict to illustrate your theme. </a:t>
            </a:r>
          </a:p>
          <a:p>
            <a:pPr marL="0" indent="0" algn="ctr">
              <a:buNone/>
            </a:pPr>
            <a:endParaRPr lang="en-US" sz="2800" dirty="0"/>
          </a:p>
        </p:txBody>
      </p:sp>
    </p:spTree>
    <p:extLst>
      <p:ext uri="{BB962C8B-B14F-4D97-AF65-F5344CB8AC3E}">
        <p14:creationId xmlns:p14="http://schemas.microsoft.com/office/powerpoint/2010/main" val="710496632"/>
      </p:ext>
    </p:extLst>
  </p:cSld>
  <p:clrMapOvr>
    <a:masterClrMapping/>
  </p:clrMapOvr>
  <p:transition spd="slow" advTm="10000">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6D0CD-D34A-4F65-82B0-D3A3A446FA07}"/>
              </a:ext>
            </a:extLst>
          </p:cNvPr>
          <p:cNvSpPr>
            <a:spLocks noGrp="1"/>
          </p:cNvSpPr>
          <p:nvPr>
            <p:ph type="title"/>
          </p:nvPr>
        </p:nvSpPr>
        <p:spPr>
          <a:xfrm>
            <a:off x="1435915" y="1133489"/>
            <a:ext cx="8610600" cy="1293028"/>
          </a:xfrm>
        </p:spPr>
        <p:txBody>
          <a:bodyPr>
            <a:normAutofit fontScale="90000"/>
          </a:bodyPr>
          <a:lstStyle/>
          <a:p>
            <a:pPr algn="ctr"/>
            <a:br>
              <a:rPr lang="en-US" b="1" dirty="0"/>
            </a:br>
            <a:br>
              <a:rPr lang="en-US" b="1" dirty="0"/>
            </a:br>
            <a:r>
              <a:rPr lang="en-US" sz="4400" b="1" dirty="0"/>
              <a:t>Setting for Your Short Story </a:t>
            </a:r>
            <a:br>
              <a:rPr lang="en-US" dirty="0"/>
            </a:br>
            <a:endParaRPr lang="en-US" dirty="0"/>
          </a:p>
        </p:txBody>
      </p:sp>
      <p:sp>
        <p:nvSpPr>
          <p:cNvPr id="3" name="Content Placeholder 2">
            <a:extLst>
              <a:ext uri="{FF2B5EF4-FFF2-40B4-BE49-F238E27FC236}">
                <a16:creationId xmlns:a16="http://schemas.microsoft.com/office/drawing/2014/main" id="{847F66B5-4D38-4F99-8FBD-177FF839CF2A}"/>
              </a:ext>
            </a:extLst>
          </p:cNvPr>
          <p:cNvSpPr>
            <a:spLocks noGrp="1"/>
          </p:cNvSpPr>
          <p:nvPr>
            <p:ph idx="1"/>
          </p:nvPr>
        </p:nvSpPr>
        <p:spPr/>
        <p:txBody>
          <a:bodyPr/>
          <a:lstStyle/>
          <a:p>
            <a:pPr marL="0" indent="0">
              <a:buNone/>
            </a:pPr>
            <a:endParaRPr lang="en-US" dirty="0"/>
          </a:p>
          <a:p>
            <a:pPr marL="0" indent="0">
              <a:buNone/>
            </a:pPr>
            <a:r>
              <a:rPr lang="en-US" dirty="0"/>
              <a:t>Because you have such a limited number of words to convey your message, you must choose your settings carefully ... there's no room for free-loaders in a short story!  </a:t>
            </a:r>
          </a:p>
          <a:p>
            <a:pPr marL="0" indent="0">
              <a:buNone/>
            </a:pPr>
            <a:r>
              <a:rPr lang="en-US" dirty="0"/>
              <a:t>That doesn't mean you have to be trite or predictable when deciding on settings. For example, some of the most frightening settings for thrillers are not cemeteries or lonely alleys, but normal places where readers can imagine themselves. </a:t>
            </a:r>
          </a:p>
          <a:p>
            <a:pPr marL="0" indent="0">
              <a:buNone/>
            </a:pPr>
            <a:r>
              <a:rPr lang="en-US" dirty="0"/>
              <a:t>Appeal to your readers' five senses to make your settings more real.   </a:t>
            </a:r>
          </a:p>
          <a:p>
            <a:pPr marL="0" indent="0">
              <a:buNone/>
            </a:pPr>
            <a:endParaRPr lang="en-US" dirty="0"/>
          </a:p>
        </p:txBody>
      </p:sp>
    </p:spTree>
    <p:extLst>
      <p:ext uri="{BB962C8B-B14F-4D97-AF65-F5344CB8AC3E}">
        <p14:creationId xmlns:p14="http://schemas.microsoft.com/office/powerpoint/2010/main" val="3290522195"/>
      </p:ext>
    </p:extLst>
  </p:cSld>
  <p:clrMapOvr>
    <a:masterClrMapping/>
  </p:clrMapOvr>
  <p:transition spd="slow" advTm="10000">
    <p:wipe/>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riting the short story"/>
  <p:tag name="ISPRING_FIRST_PUBLISH" val="1"/>
</p:tagLst>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266</TotalTime>
  <Words>880</Words>
  <Application>Microsoft Office PowerPoint</Application>
  <PresentationFormat>Widescreen</PresentationFormat>
  <Paragraphs>78</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Vapor Trail</vt:lpstr>
      <vt:lpstr>Writing the short story</vt:lpstr>
      <vt:lpstr>Introduction</vt:lpstr>
      <vt:lpstr> How to Write a Great Short Story </vt:lpstr>
      <vt:lpstr>Additional Tips for Writing  a Short Story </vt:lpstr>
      <vt:lpstr>PowerPoint Presentation</vt:lpstr>
      <vt:lpstr> Short Story Plan  </vt:lpstr>
      <vt:lpstr>Short story theme</vt:lpstr>
      <vt:lpstr>  Time Span for Your Short Story </vt:lpstr>
      <vt:lpstr>  Setting for Your Short Story  </vt:lpstr>
      <vt:lpstr>  Characters in Your Short Story </vt:lpstr>
      <vt:lpstr> Short Story Dialogue  </vt:lpstr>
      <vt:lpstr> Plot for Your Short Story  </vt:lpstr>
      <vt:lpstr>  Publish Your Short Story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the short story</dc:title>
  <dc:creator>Jacqueline Williamson</dc:creator>
  <cp:lastModifiedBy>Jacqueline Williamson</cp:lastModifiedBy>
  <cp:revision>44</cp:revision>
  <dcterms:created xsi:type="dcterms:W3CDTF">2018-09-10T14:46:29Z</dcterms:created>
  <dcterms:modified xsi:type="dcterms:W3CDTF">2018-10-15T15:49:41Z</dcterms:modified>
</cp:coreProperties>
</file>