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3"/>
    <p:sldId id="305" r:id="rId4"/>
    <p:sldId id="306" r:id="rId5"/>
    <p:sldId id="303" r:id="rId6"/>
    <p:sldId id="295" r:id="rId7"/>
    <p:sldId id="296" r:id="rId8"/>
    <p:sldId id="297" r:id="rId9"/>
    <p:sldId id="299" r:id="rId10"/>
    <p:sldId id="301" r:id="rId11"/>
    <p:sldId id="302" r:id="rId12"/>
    <p:sldId id="292" r:id="rId13"/>
    <p:sldId id="280" r:id="rId14"/>
    <p:sldId id="257" r:id="rId15"/>
    <p:sldId id="270" r:id="rId16"/>
    <p:sldId id="273" r:id="rId17"/>
    <p:sldId id="282" r:id="rId18"/>
    <p:sldId id="260" r:id="rId19"/>
    <p:sldId id="264" r:id="rId20"/>
    <p:sldId id="275" r:id="rId21"/>
    <p:sldId id="293" r:id="rId22"/>
    <p:sldId id="265" r:id="rId23"/>
    <p:sldId id="267" r:id="rId24"/>
    <p:sldId id="271" r:id="rId25"/>
    <p:sldId id="294" r:id="rId26"/>
    <p:sldId id="291" r:id="rId27"/>
    <p:sldId id="289" r:id="rId28"/>
    <p:sldId id="290" r:id="rId2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FFFFCC"/>
    <a:srgbClr val="FFFF99"/>
    <a:srgbClr val="FFFF6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6082" name="Header Placeholder 4608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/>
          </a:p>
        </p:txBody>
      </p:sp>
      <p:sp>
        <p:nvSpPr>
          <p:cNvPr id="46083" name="Date Placeholder 4608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/>
          </a:p>
        </p:txBody>
      </p:sp>
      <p:sp>
        <p:nvSpPr>
          <p:cNvPr id="46084" name="Footer Placeholder 4608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en-US" sz="1200"/>
          </a:p>
        </p:txBody>
      </p:sp>
      <p:sp>
        <p:nvSpPr>
          <p:cNvPr id="46085" name="Slide Number Placeholder 4608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/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3554" name="Header Placeholder 2355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 dirty="0"/>
          </a:p>
        </p:txBody>
      </p:sp>
      <p:sp>
        <p:nvSpPr>
          <p:cNvPr id="23555" name="Date Placeholder 23554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 dirty="0"/>
          </a:p>
        </p:txBody>
      </p:sp>
      <p:sp>
        <p:nvSpPr>
          <p:cNvPr id="23556" name="Slide Image Placeholder 23555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3557" name="Text Placeholder 23556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3558" name="Footer Placeholder 23557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en-US" sz="1200" dirty="0"/>
          </a:p>
        </p:txBody>
      </p:sp>
      <p:sp>
        <p:nvSpPr>
          <p:cNvPr id="23559" name="Slide Number Placeholder 23558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solidFill>
          <a:schemeClr val="bg1"/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3074" name="Title 3073"/>
          <p:cNvSpPr>
            <a:spLocks noGrp="1"/>
          </p:cNvSpPr>
          <p:nvPr>
            <p:ph type="ctrTitle"/>
          </p:nvPr>
        </p:nvSpPr>
        <p:spPr>
          <a:xfrm>
            <a:off x="914400" y="685800"/>
            <a:ext cx="77216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3075" name="Subtitle 3074"/>
          <p:cNvSpPr>
            <a:spLocks noGrp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accent2"/>
              </a:buClr>
              <a:buSzTx/>
              <a:buFont typeface="Monotype Sorts" pitchFamily="2" charset="2"/>
              <a:buNone/>
              <a:defRPr>
                <a:latin typeface="Arial Black" panose="020B0A04020102020204" pitchFamily="34" charset="0"/>
              </a:defRPr>
            </a:lvl1pPr>
            <a:lvl2pPr marL="457200" lvl="1" indent="0" algn="ctr">
              <a:buClr>
                <a:schemeClr val="accent2"/>
              </a:buClr>
              <a:buSzTx/>
              <a:buFont typeface="Monotype Sorts" pitchFamily="2" charset="2"/>
              <a:buNone/>
              <a:defRPr>
                <a:latin typeface="Arial Black" panose="020B0A04020102020204" pitchFamily="34" charset="0"/>
              </a:defRPr>
            </a:lvl2pPr>
            <a:lvl3pPr marL="914400" lvl="2" indent="0" algn="ctr">
              <a:buClr>
                <a:schemeClr val="accent2"/>
              </a:buClr>
              <a:buSzTx/>
              <a:buFont typeface="Monotype Sorts" pitchFamily="2" charset="2"/>
              <a:buNone/>
              <a:defRPr>
                <a:latin typeface="Arial Black" panose="020B0A04020102020204" pitchFamily="34" charset="0"/>
              </a:defRPr>
            </a:lvl3pPr>
            <a:lvl4pPr marL="1371600" lvl="3" indent="0" algn="ctr">
              <a:buClr>
                <a:schemeClr val="accent2"/>
              </a:buClr>
              <a:buSzTx/>
              <a:buFontTx/>
              <a:buNone/>
              <a:defRPr>
                <a:latin typeface="Arial Black" panose="020B0A04020102020204" pitchFamily="34" charset="0"/>
              </a:defRPr>
            </a:lvl4pPr>
            <a:lvl5pPr marL="1828800" lvl="4" indent="0" algn="ctr">
              <a:buClr>
                <a:schemeClr val="accent2"/>
              </a:buClr>
              <a:buSzTx/>
              <a:buFontTx/>
              <a:buNone/>
              <a:defRPr>
                <a:latin typeface="Arial Black" panose="020B0A04020102020204" pitchFamily="34" charset="0"/>
              </a:defRPr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3076" name="Date Placeholder 3075"/>
          <p:cNvSpPr>
            <a:spLocks noGrp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3077" name="Footer Placeholder 3076"/>
          <p:cNvSpPr>
            <a:spLocks noGrp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r>
              <a:rPr lang="en-US"/>
              <a:t>IT Strategic Plan</a:t>
            </a:r>
            <a:endParaRPr lang="en-US"/>
          </a:p>
        </p:txBody>
      </p:sp>
      <p:sp>
        <p:nvSpPr>
          <p:cNvPr id="3078" name="Slide Number Placeholder 3077"/>
          <p:cNvSpPr>
            <a:spLocks noGrp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solidFill>
                  <a:srgbClr val="5E574E"/>
                </a:solidFill>
                <a:latin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pic>
        <p:nvPicPr>
          <p:cNvPr id="3079" name="Picture 3078" descr="A:\paint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5293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07612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8388" y="1885950"/>
            <a:ext cx="4007612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Text Placeholder 2050"/>
          <p:cNvSpPr>
            <a:spLocks noGrp="1"/>
          </p:cNvSpPr>
          <p:nvPr>
            <p:ph type="body" idx="1"/>
          </p:nvPr>
        </p:nvSpPr>
        <p:spPr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2" name="Date Placeholder 2051"/>
          <p:cNvSpPr>
            <a:spLocks noGrp="1"/>
          </p:cNvSpPr>
          <p:nvPr>
            <p:ph type="dt" sz="half" idx="2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2053" name="Footer Placeholder 2052"/>
          <p:cNvSpPr>
            <a:spLocks noGrp="1"/>
          </p:cNvSpPr>
          <p:nvPr>
            <p:ph type="ftr" sz="quarter" idx="3"/>
          </p:nvPr>
        </p:nvSpPr>
        <p:spPr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spcBef>
                <a:spcPct val="50000"/>
              </a:spcBef>
            </a:pPr>
            <a:r>
              <a:rPr lang="en-US"/>
              <a:t>Align-IT, LLC - IT Strategic Plan </a:t>
            </a:r>
            <a:endParaRPr lang="en-US"/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 sz="quarter" idx="4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r">
              <a:defRPr sz="14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pic>
        <p:nvPicPr>
          <p:cNvPr id="2055" name="Picture 2054" descr="A:\paint.GIF"/>
          <p:cNvPicPr>
            <a:picLocks noChangeAspect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5.emf"/><Relationship Id="rId1" Type="http://schemas.openxmlformats.org/officeDocument/2006/relationships/oleObject" Target="../embeddings/oleObject3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7.emf"/><Relationship Id="rId1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3"/>
          </p:nvPr>
        </p:nvSpPr>
        <p:spPr/>
        <p:txBody>
          <a:bodyPr/>
          <a:p>
            <a:pPr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098" name="Title 4097"/>
          <p:cNvSpPr>
            <a:spLocks noGrp="1"/>
          </p:cNvSpPr>
          <p:nvPr>
            <p:ph type="ctrTitle"/>
          </p:nvPr>
        </p:nvSpPr>
        <p:spPr>
          <a:ln/>
        </p:spPr>
        <p:txBody>
          <a:bodyPr anchor="b" anchorCtr="0"/>
          <a:p>
            <a:pPr defTabSz="914400">
              <a:buSzTx/>
              <a:buFontTx/>
              <a:buNone/>
            </a:pPr>
            <a:r>
              <a:rPr kern="1200" baseline="0">
                <a:latin typeface="Arial Black" panose="020B0A04020102020204" pitchFamily="34" charset="0"/>
              </a:rPr>
              <a:t>Information Technology</a:t>
            </a:r>
            <a:endParaRPr kern="1200" baseline="0">
              <a:latin typeface="Arial Black" panose="020B0A04020102020204" pitchFamily="34" charset="0"/>
            </a:endParaRPr>
          </a:p>
        </p:txBody>
      </p:sp>
      <p:sp>
        <p:nvSpPr>
          <p:cNvPr id="4099" name="Subtitle 4098"/>
          <p:cNvSpPr>
            <a:spLocks noGrp="1"/>
          </p:cNvSpPr>
          <p:nvPr>
            <p:ph type="subTitle" idx="1"/>
          </p:nvPr>
        </p:nvSpPr>
        <p:spPr>
          <a:ln/>
        </p:spPr>
        <p:txBody>
          <a:bodyPr anchor="t" anchorCtr="0"/>
          <a:p>
            <a:pPr defTabSz="914400">
              <a:buSzTx/>
            </a:pPr>
            <a:r>
              <a:rPr kern="1200" baseline="0">
                <a:latin typeface="Arial Black" panose="020B0A04020102020204" pitchFamily="34" charset="0"/>
              </a:rPr>
              <a:t>Strategic Plan Example</a:t>
            </a:r>
            <a:endParaRPr kern="1200" baseline="0">
              <a:latin typeface="Arial Black" panose="020B0A04020102020204" pitchFamily="34" charset="0"/>
            </a:endParaRPr>
          </a:p>
          <a:p>
            <a:pPr defTabSz="914400">
              <a:buSzTx/>
            </a:pPr>
            <a:endParaRPr kern="1200" baseline="0">
              <a:latin typeface="Arial Black" panose="020B0A04020102020204" pitchFamily="34" charset="0"/>
            </a:endParaRPr>
          </a:p>
          <a:p>
            <a:pPr defTabSz="914400">
              <a:buSzTx/>
            </a:pPr>
            <a:r>
              <a:rPr kern="1200" baseline="0">
                <a:latin typeface="Arial Black" panose="020B0A04020102020204" pitchFamily="34" charset="0"/>
              </a:rPr>
              <a:t>Xyz Co.</a:t>
            </a:r>
            <a:endParaRPr kern="1200" baseline="0">
              <a:latin typeface="Arial Black" panose="020B0A04020102020204" pitchFamily="34" charset="0"/>
            </a:endParaRPr>
          </a:p>
        </p:txBody>
      </p:sp>
      <p:sp>
        <p:nvSpPr>
          <p:cNvPr id="4100" name="Rectangles 4099"/>
          <p:cNvSpPr/>
          <p:nvPr/>
        </p:nvSpPr>
        <p:spPr>
          <a:xfrm>
            <a:off x="3581400" y="2590800"/>
            <a:ext cx="190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1199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Impact" panose="020B0806030902050204" charset="0"/>
                <a:ea typeface="Impact" panose="020B0806030902050204" charset="0"/>
              </a:rPr>
              <a:t>Draft</a:t>
            </a:r>
            <a:endParaRPr lang="en-US" sz="36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4103" name="Rectangles 4102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105" name="Rectangles 4104"/>
          <p:cNvSpPr/>
          <p:nvPr/>
        </p:nvSpPr>
        <p:spPr>
          <a:xfrm>
            <a:off x="259080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" name="Text Box 2"/>
          <p:cNvSpPr txBox="1"/>
          <p:nvPr/>
        </p:nvSpPr>
        <p:spPr>
          <a:xfrm>
            <a:off x="4267200" y="4724400"/>
            <a:ext cx="45720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solidFill>
                  <a:srgbClr val="FF0000"/>
                </a:solidFill>
                <a:latin typeface="+mj-lt"/>
                <a:cs typeface="+mj-lt"/>
                <a:sym typeface="+mn-ea"/>
              </a:rPr>
              <a:t>Note: Some of the technical info used in this document is over 20 years old, but the format still works!</a:t>
            </a:r>
            <a:endParaRPr lang="en-US" sz="2000">
              <a:solidFill>
                <a:srgbClr val="FF0000"/>
              </a:solidFill>
              <a:latin typeface="+mj-lt"/>
              <a:cs typeface="+mj-lt"/>
              <a:sym typeface="+mn-ea"/>
            </a:endParaRPr>
          </a:p>
        </p:txBody>
      </p:sp>
      <p:pic>
        <p:nvPicPr>
          <p:cNvPr id="4" name="Picture 3" descr="Garry Roi 2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2514600"/>
            <a:ext cx="1678940" cy="13436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6322" name="Title 56321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Supply Chain - Customer/Reps.</a:t>
            </a:r>
            <a:endParaRPr sz="3200"/>
          </a:p>
        </p:txBody>
      </p:sp>
      <p:grpSp>
        <p:nvGrpSpPr>
          <p:cNvPr id="56323" name="Group 56322"/>
          <p:cNvGrpSpPr/>
          <p:nvPr/>
        </p:nvGrpSpPr>
        <p:grpSpPr>
          <a:xfrm>
            <a:off x="914400" y="1524000"/>
            <a:ext cx="7772400" cy="4810125"/>
            <a:chOff x="576" y="960"/>
            <a:chExt cx="4896" cy="3030"/>
          </a:xfrm>
        </p:grpSpPr>
        <p:sp>
          <p:nvSpPr>
            <p:cNvPr id="56324" name="Text Box 56323"/>
            <p:cNvSpPr txBox="1"/>
            <p:nvPr/>
          </p:nvSpPr>
          <p:spPr>
            <a:xfrm>
              <a:off x="1152" y="1104"/>
              <a:ext cx="240" cy="245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5000">
                  <a:solidFill>
                    <a:schemeClr val="accent2"/>
                  </a:solidFill>
                </a:rPr>
                <a:t>2</a:t>
              </a:r>
              <a:endParaRPr sz="25000">
                <a:solidFill>
                  <a:schemeClr val="accent2"/>
                </a:solidFill>
              </a:endParaRPr>
            </a:p>
          </p:txBody>
        </p:sp>
        <p:sp>
          <p:nvSpPr>
            <p:cNvPr id="56325" name="Rounded Rectangle 56324"/>
            <p:cNvSpPr/>
            <p:nvPr/>
          </p:nvSpPr>
          <p:spPr>
            <a:xfrm>
              <a:off x="576" y="1200"/>
              <a:ext cx="2160" cy="2448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6326" name="Text Box 56325"/>
            <p:cNvSpPr txBox="1"/>
            <p:nvPr/>
          </p:nvSpPr>
          <p:spPr>
            <a:xfrm>
              <a:off x="1104" y="960"/>
              <a:ext cx="377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 b="1"/>
                <a:t>Current State                                             Desired State</a:t>
              </a:r>
              <a:endParaRPr sz="2000" b="1"/>
            </a:p>
          </p:txBody>
        </p:sp>
        <p:sp>
          <p:nvSpPr>
            <p:cNvPr id="56327" name="Rounded Rectangle 56326"/>
            <p:cNvSpPr/>
            <p:nvPr/>
          </p:nvSpPr>
          <p:spPr>
            <a:xfrm>
              <a:off x="3312" y="1200"/>
              <a:ext cx="2160" cy="2448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6328" name="Freeform 56327"/>
            <p:cNvSpPr/>
            <p:nvPr/>
          </p:nvSpPr>
          <p:spPr>
            <a:xfrm>
              <a:off x="2784" y="1200"/>
              <a:ext cx="480" cy="2064"/>
            </a:xfrm>
            <a:custGeom>
              <a:avLst/>
              <a:gdLst>
                <a:gd name="txL" fmla="*/ 3375 w 21600"/>
                <a:gd name="txT" fmla="*/ 5400 h 21600"/>
                <a:gd name="txR" fmla="*/ 18900 w 21600"/>
                <a:gd name="txB" fmla="*/ 16200 h 21600"/>
              </a:gdLst>
              <a:ahLst/>
              <a:cxnLst>
                <a:cxn ang="270">
                  <a:pos x="16200" y="0"/>
                </a:cxn>
                <a:cxn ang="180">
                  <a:pos x="0" y="10800"/>
                </a:cxn>
                <a:cxn ang="90">
                  <a:pos x="16200" y="21600"/>
                </a:cxn>
                <a:cxn ang="0">
                  <a:pos x="21600" y="10800"/>
                </a:cxn>
              </a:cxnLst>
              <a:rect l="txL" t="txT" r="txR" b="txB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6329" name="Text Box 56328"/>
            <p:cNvSpPr txBox="1"/>
            <p:nvPr/>
          </p:nvSpPr>
          <p:spPr>
            <a:xfrm>
              <a:off x="624" y="1344"/>
              <a:ext cx="2171" cy="2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buChar char="•"/>
              </a:pPr>
              <a:r>
                <a:rPr sz="2000" b="1"/>
                <a:t> </a:t>
              </a:r>
              <a:r>
                <a:rPr sz="1600" b="1"/>
                <a:t>Delivery performance =65% - 80%</a:t>
              </a:r>
              <a:endParaRPr sz="1600" b="1"/>
            </a:p>
            <a:p>
              <a:r>
                <a:rPr sz="1600" b="1"/>
                <a:t>  to promise date</a:t>
              </a:r>
              <a:endParaRPr sz="1600" b="1"/>
            </a:p>
            <a:p>
              <a:pPr>
                <a:buChar char="•"/>
              </a:pPr>
              <a:r>
                <a:rPr sz="1600" b="1"/>
                <a:t>Unable to pro-actively tell customers</a:t>
              </a:r>
              <a:endParaRPr sz="1600" b="1"/>
            </a:p>
            <a:p>
              <a:r>
                <a:rPr sz="1600" b="1"/>
                <a:t>  we are going to miss our date</a:t>
              </a:r>
              <a:endParaRPr sz="1600" b="1"/>
            </a:p>
            <a:p>
              <a:pPr>
                <a:buChar char="•"/>
              </a:pPr>
              <a:r>
                <a:rPr sz="1600" b="1"/>
                <a:t>Recovery plan creation is cumber-</a:t>
              </a:r>
              <a:endParaRPr sz="1600" b="1"/>
            </a:p>
            <a:p>
              <a:r>
                <a:rPr sz="1600" b="1"/>
                <a:t> some.  It is difficult to get an early</a:t>
              </a:r>
              <a:endParaRPr sz="1600" b="1"/>
            </a:p>
            <a:p>
              <a:r>
                <a:rPr sz="1600" b="1"/>
                <a:t> warning without manual work</a:t>
              </a:r>
              <a:endParaRPr sz="1600" b="1"/>
            </a:p>
            <a:p>
              <a:pPr>
                <a:buChar char="•"/>
              </a:pPr>
              <a:r>
                <a:rPr sz="1600" b="1"/>
                <a:t>Available to promise in current ERP</a:t>
              </a:r>
              <a:endParaRPr sz="1600" b="1"/>
            </a:p>
            <a:p>
              <a:r>
                <a:rPr sz="1600" b="1"/>
                <a:t> system is providing erroneous dates</a:t>
              </a:r>
              <a:endParaRPr sz="1600" b="1"/>
            </a:p>
            <a:p>
              <a:pPr>
                <a:buChar char="•"/>
              </a:pPr>
              <a:r>
                <a:rPr sz="1600" b="1"/>
                <a:t>There are bugs in the system e.g.</a:t>
              </a:r>
              <a:endParaRPr sz="1600" b="1"/>
            </a:p>
            <a:p>
              <a:r>
                <a:rPr sz="1600" b="1"/>
                <a:t>  false readings on capacity in select</a:t>
              </a:r>
              <a:endParaRPr sz="1600" b="1"/>
            </a:p>
            <a:p>
              <a:r>
                <a:rPr sz="1600" b="1"/>
                <a:t>  work centers</a:t>
              </a:r>
              <a:endParaRPr sz="1600" b="1"/>
            </a:p>
            <a:p>
              <a:pPr>
                <a:buChar char="•"/>
              </a:pPr>
              <a:r>
                <a:rPr sz="1600" b="1"/>
                <a:t>Short ships and under ships are</a:t>
              </a:r>
              <a:endParaRPr sz="1600" b="1"/>
            </a:p>
            <a:p>
              <a:r>
                <a:rPr sz="1600" b="1"/>
                <a:t>  common</a:t>
              </a:r>
              <a:endParaRPr sz="1600" b="1"/>
            </a:p>
            <a:p>
              <a:endParaRPr sz="1600" b="1"/>
            </a:p>
          </p:txBody>
        </p:sp>
        <p:sp>
          <p:nvSpPr>
            <p:cNvPr id="56330" name="Text Box 56329"/>
            <p:cNvSpPr txBox="1"/>
            <p:nvPr/>
          </p:nvSpPr>
          <p:spPr>
            <a:xfrm>
              <a:off x="3840" y="1056"/>
              <a:ext cx="240" cy="245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5000">
                  <a:solidFill>
                    <a:schemeClr val="accent2"/>
                  </a:solidFill>
                </a:rPr>
                <a:t>4</a:t>
              </a:r>
              <a:endParaRPr sz="25000">
                <a:solidFill>
                  <a:schemeClr val="accent2"/>
                </a:solidFill>
              </a:endParaRPr>
            </a:p>
          </p:txBody>
        </p:sp>
        <p:sp>
          <p:nvSpPr>
            <p:cNvPr id="56331" name="Text Box 56330"/>
            <p:cNvSpPr txBox="1"/>
            <p:nvPr/>
          </p:nvSpPr>
          <p:spPr>
            <a:xfrm>
              <a:off x="3360" y="1392"/>
              <a:ext cx="2006" cy="259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>
                <a:buChar char="•"/>
              </a:pPr>
              <a:r>
                <a:rPr sz="2000" b="1"/>
                <a:t> </a:t>
              </a:r>
              <a:r>
                <a:rPr sz="1600" b="1"/>
                <a:t>Extend supply chain to include</a:t>
              </a:r>
              <a:endParaRPr sz="1600" b="1"/>
            </a:p>
            <a:p>
              <a:r>
                <a:rPr sz="1600" b="1"/>
                <a:t>  customers and suppliers through</a:t>
              </a:r>
              <a:endParaRPr sz="1600" b="1"/>
            </a:p>
            <a:p>
              <a:r>
                <a:rPr sz="1600" b="1"/>
                <a:t>  information systems</a:t>
              </a:r>
              <a:endParaRPr sz="1600" b="1"/>
            </a:p>
            <a:p>
              <a:pPr>
                <a:buChar char="•"/>
              </a:pPr>
              <a:r>
                <a:rPr sz="1600" b="1"/>
                <a:t>Global manufacturing scheduling</a:t>
              </a:r>
              <a:endParaRPr sz="1600" b="1"/>
            </a:p>
            <a:p>
              <a:r>
                <a:rPr sz="1600" b="1"/>
                <a:t>  &amp; resource mgmt is routine and </a:t>
              </a:r>
              <a:endParaRPr sz="1600" b="1"/>
            </a:p>
            <a:p>
              <a:r>
                <a:rPr sz="1600" b="1"/>
                <a:t>  automated</a:t>
              </a:r>
              <a:endParaRPr sz="1600" b="1"/>
            </a:p>
            <a:p>
              <a:pPr>
                <a:buChar char="•"/>
              </a:pPr>
              <a:r>
                <a:rPr sz="1600" b="1"/>
                <a:t>Capacity and capabilities are well</a:t>
              </a:r>
              <a:endParaRPr sz="1600" b="1"/>
            </a:p>
            <a:p>
              <a:r>
                <a:rPr sz="1600" b="1"/>
                <a:t>  understood</a:t>
              </a:r>
              <a:endParaRPr sz="1600" b="1"/>
            </a:p>
            <a:p>
              <a:pPr>
                <a:buChar char="•"/>
              </a:pPr>
              <a:r>
                <a:rPr sz="1600" b="1"/>
                <a:t>When we do have a problem with</a:t>
              </a:r>
              <a:endParaRPr sz="1600" b="1"/>
            </a:p>
            <a:p>
              <a:r>
                <a:rPr sz="1600" b="1"/>
                <a:t> delivery, we’re able to call the</a:t>
              </a:r>
              <a:endParaRPr sz="1600" b="1"/>
            </a:p>
            <a:p>
              <a:r>
                <a:rPr sz="1600" b="1"/>
                <a:t> customer in advance</a:t>
              </a:r>
              <a:endParaRPr sz="1600" b="1"/>
            </a:p>
            <a:p>
              <a:pPr>
                <a:buChar char="•"/>
              </a:pPr>
              <a:r>
                <a:rPr sz="1600" b="1"/>
                <a:t>It is a given that we meet our </a:t>
              </a:r>
              <a:endParaRPr sz="1600" b="1"/>
            </a:p>
            <a:p>
              <a:r>
                <a:rPr sz="1600" b="1"/>
                <a:t> customers’ delivery expectations</a:t>
              </a:r>
              <a:endParaRPr sz="1600" b="1"/>
            </a:p>
            <a:p>
              <a:endParaRPr sz="1600" b="1"/>
            </a:p>
            <a:p>
              <a:endParaRPr sz="1600" b="1"/>
            </a:p>
            <a:p>
              <a:pPr>
                <a:buChar char="•"/>
              </a:pPr>
              <a:endParaRPr sz="2000" b="1"/>
            </a:p>
          </p:txBody>
        </p:sp>
      </p:grpSp>
      <p:sp>
        <p:nvSpPr>
          <p:cNvPr id="56332" name="Rectangles 56331"/>
          <p:cNvSpPr/>
          <p:nvPr/>
        </p:nvSpPr>
        <p:spPr>
          <a:xfrm>
            <a:off x="1066800" y="6096000"/>
            <a:ext cx="7467600" cy="304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>
                <a:solidFill>
                  <a:schemeClr val="accent1"/>
                </a:solidFill>
              </a:rPr>
              <a:t>Key:     4</a:t>
            </a:r>
            <a:r>
              <a:rPr sz="1400" b="1"/>
              <a:t> = Best Practice   </a:t>
            </a:r>
            <a:r>
              <a:rPr sz="1400" b="1">
                <a:solidFill>
                  <a:schemeClr val="accent1"/>
                </a:solidFill>
              </a:rPr>
              <a:t> 3</a:t>
            </a:r>
            <a:r>
              <a:rPr sz="1400" b="1"/>
              <a:t> = Highly Competitive  </a:t>
            </a:r>
            <a:r>
              <a:rPr sz="1400" b="1" dirty="0">
                <a:solidFill>
                  <a:schemeClr val="accent1"/>
                </a:solidFill>
              </a:rPr>
              <a:t> </a:t>
            </a:r>
            <a:r>
              <a:rPr sz="1400" b="1">
                <a:solidFill>
                  <a:schemeClr val="accent1"/>
                </a:solidFill>
              </a:rPr>
              <a:t> 2</a:t>
            </a:r>
            <a:r>
              <a:rPr sz="1400" b="1"/>
              <a:t> = Competitive   </a:t>
            </a:r>
            <a:r>
              <a:rPr sz="1400" b="1">
                <a:solidFill>
                  <a:schemeClr val="accent1"/>
                </a:solidFill>
              </a:rPr>
              <a:t> 1</a:t>
            </a:r>
            <a:r>
              <a:rPr sz="1400" b="1"/>
              <a:t> = Non-competitive</a:t>
            </a:r>
            <a:endParaRPr sz="1400" b="1"/>
          </a:p>
        </p:txBody>
      </p:sp>
      <p:sp>
        <p:nvSpPr>
          <p:cNvPr id="56333" name="5-Point Star 56332"/>
          <p:cNvSpPr/>
          <p:nvPr/>
        </p:nvSpPr>
        <p:spPr>
          <a:xfrm>
            <a:off x="8001000" y="533400"/>
            <a:ext cx="533400" cy="560388"/>
          </a:xfrm>
          <a:prstGeom prst="star5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1</a:t>
            </a:r>
            <a:endParaRPr sz="16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3011" name="Rectangles 43010"/>
          <p:cNvSpPr/>
          <p:nvPr/>
        </p:nvSpPr>
        <p:spPr>
          <a:xfrm>
            <a:off x="7239000" y="1333500"/>
            <a:ext cx="1600200" cy="1352550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2" name="Rectangles 43011"/>
          <p:cNvSpPr/>
          <p:nvPr/>
        </p:nvSpPr>
        <p:spPr>
          <a:xfrm>
            <a:off x="5205413" y="2686050"/>
            <a:ext cx="3633787" cy="1657350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3" name="Rectangles 43012"/>
          <p:cNvSpPr/>
          <p:nvPr/>
        </p:nvSpPr>
        <p:spPr>
          <a:xfrm>
            <a:off x="1676400" y="4343400"/>
            <a:ext cx="1676400" cy="2209800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4" name="Rectangles 43013"/>
          <p:cNvSpPr/>
          <p:nvPr/>
        </p:nvSpPr>
        <p:spPr>
          <a:xfrm>
            <a:off x="1676400" y="854075"/>
            <a:ext cx="3529013" cy="3489325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3015" name="Rectangles 43014"/>
          <p:cNvSpPr/>
          <p:nvPr/>
        </p:nvSpPr>
        <p:spPr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b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</a:br>
            <a:b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</a:br>
            <a: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  <a:t>Enterprise Processes</a:t>
            </a:r>
            <a:br>
              <a:rPr sz="3200">
                <a:solidFill>
                  <a:schemeClr val="tx2"/>
                </a:solidFill>
                <a:latin typeface="Arial Black" panose="020B0A04020102020204" pitchFamily="34" charset="0"/>
              </a:rPr>
            </a:br>
            <a:endParaRPr sz="320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3016" name="Rectangles 43015"/>
          <p:cNvSpPr/>
          <p:nvPr/>
        </p:nvSpPr>
        <p:spPr>
          <a:xfrm>
            <a:off x="1905000" y="16764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Sales &amp; </a:t>
            </a:r>
            <a:endParaRPr sz="1600"/>
          </a:p>
          <a:p>
            <a:pPr algn="ctr"/>
            <a:r>
              <a:rPr sz="1600"/>
              <a:t>Marketing</a:t>
            </a:r>
            <a:endParaRPr sz="1600"/>
          </a:p>
        </p:txBody>
      </p:sp>
      <p:sp>
        <p:nvSpPr>
          <p:cNvPr id="43017" name="Rectangles 43016"/>
          <p:cNvSpPr/>
          <p:nvPr/>
        </p:nvSpPr>
        <p:spPr>
          <a:xfrm>
            <a:off x="1905000" y="26860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Pricing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18" name="Rectangles 43017"/>
          <p:cNvSpPr/>
          <p:nvPr/>
        </p:nvSpPr>
        <p:spPr>
          <a:xfrm>
            <a:off x="1905000" y="36957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Order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19" name="Rectangles 43018"/>
          <p:cNvSpPr/>
          <p:nvPr/>
        </p:nvSpPr>
        <p:spPr>
          <a:xfrm>
            <a:off x="1905000" y="47053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Billing</a:t>
            </a:r>
            <a:endParaRPr sz="1600"/>
          </a:p>
        </p:txBody>
      </p:sp>
      <p:sp>
        <p:nvSpPr>
          <p:cNvPr id="43020" name="Rectangles 43019"/>
          <p:cNvSpPr/>
          <p:nvPr/>
        </p:nvSpPr>
        <p:spPr>
          <a:xfrm>
            <a:off x="1905000" y="57150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Accounts</a:t>
            </a:r>
            <a:endParaRPr sz="1600"/>
          </a:p>
          <a:p>
            <a:pPr algn="ctr"/>
            <a:r>
              <a:rPr sz="1600"/>
              <a:t>Receivable</a:t>
            </a:r>
            <a:endParaRPr sz="1600"/>
          </a:p>
        </p:txBody>
      </p:sp>
      <p:sp>
        <p:nvSpPr>
          <p:cNvPr id="43021" name="Rectangles 43020"/>
          <p:cNvSpPr/>
          <p:nvPr/>
        </p:nvSpPr>
        <p:spPr>
          <a:xfrm>
            <a:off x="3581400" y="16764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Warehouse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22" name="Rectangles 43021"/>
          <p:cNvSpPr/>
          <p:nvPr/>
        </p:nvSpPr>
        <p:spPr>
          <a:xfrm>
            <a:off x="3581400" y="268605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/>
              <a:t>Transportation</a:t>
            </a:r>
            <a:endParaRPr sz="1400"/>
          </a:p>
          <a:p>
            <a:pPr algn="ctr"/>
            <a:r>
              <a:rPr sz="1400"/>
              <a:t>Management</a:t>
            </a:r>
            <a:endParaRPr sz="1400"/>
          </a:p>
        </p:txBody>
      </p:sp>
      <p:sp>
        <p:nvSpPr>
          <p:cNvPr id="43023" name="Rectangles 43022"/>
          <p:cNvSpPr/>
          <p:nvPr/>
        </p:nvSpPr>
        <p:spPr>
          <a:xfrm>
            <a:off x="3581400" y="36957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Forecasting</a:t>
            </a:r>
            <a:endParaRPr sz="1600"/>
          </a:p>
        </p:txBody>
      </p:sp>
      <p:sp>
        <p:nvSpPr>
          <p:cNvPr id="43024" name="Rectangles 43023"/>
          <p:cNvSpPr/>
          <p:nvPr/>
        </p:nvSpPr>
        <p:spPr>
          <a:xfrm>
            <a:off x="3581400" y="470535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/>
              <a:t>Financial</a:t>
            </a:r>
            <a:endParaRPr sz="1400"/>
          </a:p>
          <a:p>
            <a:pPr algn="ctr"/>
            <a:r>
              <a:rPr sz="1400"/>
              <a:t>Management</a:t>
            </a:r>
            <a:endParaRPr sz="1400"/>
          </a:p>
          <a:p>
            <a:pPr algn="ctr"/>
            <a:r>
              <a:rPr sz="1400"/>
              <a:t>Info</a:t>
            </a:r>
            <a:endParaRPr sz="1400"/>
          </a:p>
        </p:txBody>
      </p:sp>
      <p:sp>
        <p:nvSpPr>
          <p:cNvPr id="43025" name="Rectangles 43024"/>
          <p:cNvSpPr/>
          <p:nvPr/>
        </p:nvSpPr>
        <p:spPr>
          <a:xfrm>
            <a:off x="3581400" y="5715000"/>
            <a:ext cx="1193800" cy="6096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General</a:t>
            </a:r>
            <a:endParaRPr sz="1600"/>
          </a:p>
          <a:p>
            <a:pPr algn="ctr"/>
            <a:r>
              <a:rPr sz="1600"/>
              <a:t>Ledger</a:t>
            </a:r>
            <a:endParaRPr sz="1600"/>
          </a:p>
        </p:txBody>
      </p:sp>
      <p:sp>
        <p:nvSpPr>
          <p:cNvPr id="43026" name="Rectangles 43025"/>
          <p:cNvSpPr/>
          <p:nvPr/>
        </p:nvSpPr>
        <p:spPr>
          <a:xfrm>
            <a:off x="5486400" y="16764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Product</a:t>
            </a:r>
            <a:endParaRPr sz="1600"/>
          </a:p>
          <a:p>
            <a:pPr algn="ctr"/>
            <a:r>
              <a:rPr sz="1600"/>
              <a:t>Development</a:t>
            </a:r>
            <a:endParaRPr sz="1600"/>
          </a:p>
        </p:txBody>
      </p:sp>
      <p:sp>
        <p:nvSpPr>
          <p:cNvPr id="43027" name="Rectangles 43026"/>
          <p:cNvSpPr/>
          <p:nvPr/>
        </p:nvSpPr>
        <p:spPr>
          <a:xfrm>
            <a:off x="5486400" y="26860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/>
              <a:t>Material</a:t>
            </a:r>
            <a:endParaRPr sz="1400"/>
          </a:p>
          <a:p>
            <a:pPr algn="ctr"/>
            <a:r>
              <a:rPr sz="1400"/>
              <a:t>Requirements</a:t>
            </a:r>
            <a:endParaRPr sz="1400"/>
          </a:p>
          <a:p>
            <a:pPr algn="ctr"/>
            <a:r>
              <a:rPr sz="1400"/>
              <a:t>Planning</a:t>
            </a:r>
            <a:endParaRPr sz="1400"/>
          </a:p>
        </p:txBody>
      </p:sp>
      <p:sp>
        <p:nvSpPr>
          <p:cNvPr id="43028" name="Rectangles 43027"/>
          <p:cNvSpPr/>
          <p:nvPr/>
        </p:nvSpPr>
        <p:spPr>
          <a:xfrm>
            <a:off x="5486400" y="3695700"/>
            <a:ext cx="1193800" cy="6096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>
                <a:solidFill>
                  <a:schemeClr val="bg1"/>
                </a:solidFill>
              </a:rPr>
              <a:t>Dist Req Plng</a:t>
            </a:r>
            <a:endParaRPr sz="1400">
              <a:solidFill>
                <a:schemeClr val="bg1"/>
              </a:solidFill>
            </a:endParaRPr>
          </a:p>
          <a:p>
            <a:pPr algn="ctr"/>
            <a:r>
              <a:rPr sz="1400">
                <a:solidFill>
                  <a:schemeClr val="bg1"/>
                </a:solidFill>
              </a:rPr>
              <a:t>&amp;</a:t>
            </a:r>
            <a:endParaRPr sz="1400">
              <a:solidFill>
                <a:schemeClr val="bg1"/>
              </a:solidFill>
            </a:endParaRPr>
          </a:p>
          <a:p>
            <a:pPr algn="ctr"/>
            <a:r>
              <a:rPr sz="1400">
                <a:solidFill>
                  <a:schemeClr val="bg1"/>
                </a:solidFill>
              </a:rPr>
              <a:t>Mstr Prod Sched</a:t>
            </a:r>
            <a:endParaRPr sz="1400"/>
          </a:p>
        </p:txBody>
      </p:sp>
      <p:sp>
        <p:nvSpPr>
          <p:cNvPr id="43029" name="Rectangles 43028"/>
          <p:cNvSpPr/>
          <p:nvPr/>
        </p:nvSpPr>
        <p:spPr>
          <a:xfrm>
            <a:off x="5486400" y="4705350"/>
            <a:ext cx="1193800" cy="609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Payroll</a:t>
            </a:r>
            <a:endParaRPr sz="1600"/>
          </a:p>
          <a:p>
            <a:pPr algn="ctr"/>
            <a:r>
              <a:rPr sz="1600"/>
              <a:t>&amp; HR</a:t>
            </a:r>
            <a:endParaRPr sz="1600"/>
          </a:p>
        </p:txBody>
      </p:sp>
      <p:sp>
        <p:nvSpPr>
          <p:cNvPr id="43030" name="Rectangles 43029"/>
          <p:cNvSpPr/>
          <p:nvPr/>
        </p:nvSpPr>
        <p:spPr>
          <a:xfrm>
            <a:off x="7239000" y="1676400"/>
            <a:ext cx="1193800" cy="6096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>
                <a:solidFill>
                  <a:schemeClr val="bg1"/>
                </a:solidFill>
              </a:rPr>
              <a:t>Shop Floor &amp;</a:t>
            </a:r>
            <a:endParaRPr sz="1600">
              <a:solidFill>
                <a:schemeClr val="bg1"/>
              </a:solidFill>
            </a:endParaRPr>
          </a:p>
          <a:p>
            <a:pPr algn="ctr"/>
            <a:r>
              <a:rPr sz="1600">
                <a:solidFill>
                  <a:schemeClr val="bg1"/>
                </a:solidFill>
              </a:rPr>
              <a:t>Quality Cntrl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43031" name="Rectangles 43030"/>
          <p:cNvSpPr/>
          <p:nvPr/>
        </p:nvSpPr>
        <p:spPr>
          <a:xfrm>
            <a:off x="7239000" y="26860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Inventory</a:t>
            </a:r>
            <a:endParaRPr sz="1600"/>
          </a:p>
          <a:p>
            <a:pPr algn="ctr"/>
            <a:r>
              <a:rPr sz="1600"/>
              <a:t>Management</a:t>
            </a:r>
            <a:endParaRPr sz="1600"/>
          </a:p>
        </p:txBody>
      </p:sp>
      <p:sp>
        <p:nvSpPr>
          <p:cNvPr id="43032" name="Rectangles 43031"/>
          <p:cNvSpPr/>
          <p:nvPr/>
        </p:nvSpPr>
        <p:spPr>
          <a:xfrm>
            <a:off x="7239000" y="369570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Purchasing</a:t>
            </a:r>
            <a:endParaRPr sz="1600"/>
          </a:p>
        </p:txBody>
      </p:sp>
      <p:sp>
        <p:nvSpPr>
          <p:cNvPr id="43033" name="Rectangles 43032"/>
          <p:cNvSpPr/>
          <p:nvPr/>
        </p:nvSpPr>
        <p:spPr>
          <a:xfrm>
            <a:off x="7239000" y="4705350"/>
            <a:ext cx="1193800" cy="6096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/>
              <a:t>Accounts</a:t>
            </a:r>
            <a:endParaRPr sz="1600"/>
          </a:p>
          <a:p>
            <a:pPr algn="ctr"/>
            <a:r>
              <a:rPr sz="1600"/>
              <a:t>Payable</a:t>
            </a:r>
            <a:endParaRPr sz="1600"/>
          </a:p>
        </p:txBody>
      </p:sp>
      <p:sp>
        <p:nvSpPr>
          <p:cNvPr id="43034" name="Oval 43033"/>
          <p:cNvSpPr/>
          <p:nvPr/>
        </p:nvSpPr>
        <p:spPr>
          <a:xfrm>
            <a:off x="228600" y="1676400"/>
            <a:ext cx="1219200" cy="609600"/>
          </a:xfrm>
          <a:prstGeom prst="ellipse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 i="1"/>
              <a:t>Customer</a:t>
            </a:r>
            <a:endParaRPr sz="2000" b="1" i="1"/>
          </a:p>
        </p:txBody>
      </p:sp>
      <p:sp>
        <p:nvSpPr>
          <p:cNvPr id="43035" name="Oval 43034"/>
          <p:cNvSpPr/>
          <p:nvPr/>
        </p:nvSpPr>
        <p:spPr>
          <a:xfrm>
            <a:off x="7620000" y="5715000"/>
            <a:ext cx="1219200" cy="609600"/>
          </a:xfrm>
          <a:prstGeom prst="ellipse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i="1"/>
              <a:t>Supplier</a:t>
            </a:r>
            <a:endParaRPr sz="2000" i="1"/>
          </a:p>
        </p:txBody>
      </p:sp>
      <p:sp>
        <p:nvSpPr>
          <p:cNvPr id="43036" name="Straight Connector 43035"/>
          <p:cNvSpPr/>
          <p:nvPr/>
        </p:nvSpPr>
        <p:spPr>
          <a:xfrm>
            <a:off x="1447800" y="1981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37" name="Straight Connector 43036"/>
          <p:cNvSpPr/>
          <p:nvPr/>
        </p:nvSpPr>
        <p:spPr>
          <a:xfrm>
            <a:off x="1676400" y="1981200"/>
            <a:ext cx="0" cy="403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8" name="Straight Connector 43037"/>
          <p:cNvSpPr/>
          <p:nvPr/>
        </p:nvSpPr>
        <p:spPr>
          <a:xfrm>
            <a:off x="1676400" y="60198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39" name="Straight Connector 43038"/>
          <p:cNvSpPr/>
          <p:nvPr/>
        </p:nvSpPr>
        <p:spPr>
          <a:xfrm flipH="1">
            <a:off x="1676400" y="5029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0" name="Straight Connector 43039"/>
          <p:cNvSpPr/>
          <p:nvPr/>
        </p:nvSpPr>
        <p:spPr>
          <a:xfrm flipH="1">
            <a:off x="1676400" y="1981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1" name="Straight Connector 43040"/>
          <p:cNvSpPr/>
          <p:nvPr/>
        </p:nvSpPr>
        <p:spPr>
          <a:xfrm>
            <a:off x="1676400" y="3962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2" name="Straight Connector 43041"/>
          <p:cNvSpPr/>
          <p:nvPr/>
        </p:nvSpPr>
        <p:spPr>
          <a:xfrm>
            <a:off x="2514600" y="22860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3" name="Straight Connector 43042"/>
          <p:cNvSpPr/>
          <p:nvPr/>
        </p:nvSpPr>
        <p:spPr>
          <a:xfrm>
            <a:off x="25146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4" name="Straight Connector 43043"/>
          <p:cNvSpPr/>
          <p:nvPr/>
        </p:nvSpPr>
        <p:spPr>
          <a:xfrm>
            <a:off x="2514600" y="43053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5" name="Straight Connector 43044"/>
          <p:cNvSpPr/>
          <p:nvPr/>
        </p:nvSpPr>
        <p:spPr>
          <a:xfrm>
            <a:off x="2514600" y="53149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6" name="Straight Connector 43045"/>
          <p:cNvSpPr/>
          <p:nvPr/>
        </p:nvSpPr>
        <p:spPr>
          <a:xfrm>
            <a:off x="2514600" y="1371600"/>
            <a:ext cx="3657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47" name="Straight Connector 43046"/>
          <p:cNvSpPr/>
          <p:nvPr/>
        </p:nvSpPr>
        <p:spPr>
          <a:xfrm>
            <a:off x="2514600" y="13716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8" name="Straight Connector 43047"/>
          <p:cNvSpPr/>
          <p:nvPr/>
        </p:nvSpPr>
        <p:spPr>
          <a:xfrm>
            <a:off x="6172200" y="13716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49" name="Text Box 43048"/>
          <p:cNvSpPr txBox="1"/>
          <p:nvPr/>
        </p:nvSpPr>
        <p:spPr>
          <a:xfrm>
            <a:off x="3213100" y="815975"/>
            <a:ext cx="2106613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Supply Chain - Enterprise</a:t>
            </a:r>
            <a:endParaRPr sz="1400" b="1" i="1"/>
          </a:p>
          <a:p>
            <a:r>
              <a:rPr sz="1400" b="1" i="1"/>
              <a:t>Planning &amp; Execution</a:t>
            </a:r>
            <a:endParaRPr sz="1400" b="1" i="1"/>
          </a:p>
        </p:txBody>
      </p:sp>
      <p:sp>
        <p:nvSpPr>
          <p:cNvPr id="43050" name="Text Box 43049"/>
          <p:cNvSpPr txBox="1"/>
          <p:nvPr/>
        </p:nvSpPr>
        <p:spPr>
          <a:xfrm>
            <a:off x="406400" y="2486025"/>
            <a:ext cx="1347788" cy="517525"/>
          </a:xfrm>
          <a:prstGeom prst="rect">
            <a:avLst/>
          </a:prstGeom>
          <a:solidFill>
            <a:srgbClr val="DDDDDD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Supply Chain -</a:t>
            </a:r>
            <a:endParaRPr sz="1400" b="1" i="1"/>
          </a:p>
          <a:p>
            <a:r>
              <a:rPr sz="1400" b="1" i="1"/>
              <a:t>Customer/Reps.</a:t>
            </a:r>
            <a:endParaRPr sz="1400" b="1" i="1"/>
          </a:p>
        </p:txBody>
      </p:sp>
      <p:sp>
        <p:nvSpPr>
          <p:cNvPr id="43051" name="Straight Connector 43050"/>
          <p:cNvSpPr/>
          <p:nvPr/>
        </p:nvSpPr>
        <p:spPr>
          <a:xfrm>
            <a:off x="3352800" y="1981200"/>
            <a:ext cx="0" cy="3048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52" name="Straight Connector 43051"/>
          <p:cNvSpPr/>
          <p:nvPr/>
        </p:nvSpPr>
        <p:spPr>
          <a:xfrm>
            <a:off x="3352800" y="5029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3" name="Straight Connector 43052"/>
          <p:cNvSpPr/>
          <p:nvPr/>
        </p:nvSpPr>
        <p:spPr>
          <a:xfrm>
            <a:off x="3098800" y="6019800"/>
            <a:ext cx="48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4" name="Straight Connector 43053"/>
          <p:cNvSpPr/>
          <p:nvPr/>
        </p:nvSpPr>
        <p:spPr>
          <a:xfrm>
            <a:off x="3098800" y="3962400"/>
            <a:ext cx="25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55" name="Straight Connector 43054"/>
          <p:cNvSpPr/>
          <p:nvPr/>
        </p:nvSpPr>
        <p:spPr>
          <a:xfrm>
            <a:off x="3352800" y="3962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6" name="Straight Connector 43055"/>
          <p:cNvSpPr/>
          <p:nvPr/>
        </p:nvSpPr>
        <p:spPr>
          <a:xfrm>
            <a:off x="4191000" y="43053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7" name="Straight Connector 43056"/>
          <p:cNvSpPr/>
          <p:nvPr/>
        </p:nvSpPr>
        <p:spPr>
          <a:xfrm>
            <a:off x="4191000" y="53149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none" w="med" len="med"/>
          </a:ln>
        </p:spPr>
      </p:sp>
      <p:sp>
        <p:nvSpPr>
          <p:cNvPr id="43058" name="Straight Connector 43057"/>
          <p:cNvSpPr/>
          <p:nvPr/>
        </p:nvSpPr>
        <p:spPr>
          <a:xfrm>
            <a:off x="4775200" y="1981200"/>
            <a:ext cx="33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59" name="Straight Connector 43058"/>
          <p:cNvSpPr/>
          <p:nvPr/>
        </p:nvSpPr>
        <p:spPr>
          <a:xfrm>
            <a:off x="5105400" y="1981200"/>
            <a:ext cx="0" cy="1981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0" name="Straight Connector 43059"/>
          <p:cNvSpPr/>
          <p:nvPr/>
        </p:nvSpPr>
        <p:spPr>
          <a:xfrm>
            <a:off x="4775200" y="3048000"/>
            <a:ext cx="33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61" name="Straight Connector 43060"/>
          <p:cNvSpPr/>
          <p:nvPr/>
        </p:nvSpPr>
        <p:spPr>
          <a:xfrm>
            <a:off x="5105400" y="30480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62" name="Straight Connector 43061"/>
          <p:cNvSpPr/>
          <p:nvPr/>
        </p:nvSpPr>
        <p:spPr>
          <a:xfrm>
            <a:off x="4775200" y="3962400"/>
            <a:ext cx="711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63" name="Straight Connector 43062"/>
          <p:cNvSpPr/>
          <p:nvPr/>
        </p:nvSpPr>
        <p:spPr>
          <a:xfrm>
            <a:off x="6096000" y="22860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64" name="Straight Connector 43063"/>
          <p:cNvSpPr/>
          <p:nvPr/>
        </p:nvSpPr>
        <p:spPr>
          <a:xfrm>
            <a:off x="60960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65" name="Straight Connector 43064"/>
          <p:cNvSpPr/>
          <p:nvPr/>
        </p:nvSpPr>
        <p:spPr>
          <a:xfrm>
            <a:off x="6680200" y="3048000"/>
            <a:ext cx="33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6" name="Straight Connector 43065"/>
          <p:cNvSpPr/>
          <p:nvPr/>
        </p:nvSpPr>
        <p:spPr>
          <a:xfrm>
            <a:off x="7010400" y="3048000"/>
            <a:ext cx="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7" name="Straight Connector 43066"/>
          <p:cNvSpPr/>
          <p:nvPr/>
        </p:nvSpPr>
        <p:spPr>
          <a:xfrm flipV="1">
            <a:off x="7010400" y="251460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8" name="Straight Connector 43067"/>
          <p:cNvSpPr/>
          <p:nvPr/>
        </p:nvSpPr>
        <p:spPr>
          <a:xfrm>
            <a:off x="7010400" y="25146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69" name="Straight Connector 43068"/>
          <p:cNvSpPr/>
          <p:nvPr/>
        </p:nvSpPr>
        <p:spPr>
          <a:xfrm>
            <a:off x="7848600" y="22860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70" name="Straight Connector 43069"/>
          <p:cNvSpPr/>
          <p:nvPr/>
        </p:nvSpPr>
        <p:spPr>
          <a:xfrm>
            <a:off x="7010400" y="3962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1" name="Straight Connector 43070"/>
          <p:cNvSpPr/>
          <p:nvPr/>
        </p:nvSpPr>
        <p:spPr>
          <a:xfrm>
            <a:off x="7848600" y="430530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72" name="Straight Connector 43071"/>
          <p:cNvSpPr/>
          <p:nvPr/>
        </p:nvSpPr>
        <p:spPr>
          <a:xfrm>
            <a:off x="78486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73" name="Straight Connector 43072"/>
          <p:cNvSpPr/>
          <p:nvPr/>
        </p:nvSpPr>
        <p:spPr>
          <a:xfrm>
            <a:off x="6096000" y="53149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74" name="Straight Connector 43073"/>
          <p:cNvSpPr/>
          <p:nvPr/>
        </p:nvSpPr>
        <p:spPr>
          <a:xfrm flipH="1">
            <a:off x="4775200" y="5715000"/>
            <a:ext cx="1320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5" name="Straight Connector 43074"/>
          <p:cNvSpPr/>
          <p:nvPr/>
        </p:nvSpPr>
        <p:spPr>
          <a:xfrm>
            <a:off x="7391400" y="5314950"/>
            <a:ext cx="0" cy="7048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76" name="Straight Connector 43075"/>
          <p:cNvSpPr/>
          <p:nvPr/>
        </p:nvSpPr>
        <p:spPr>
          <a:xfrm flipH="1">
            <a:off x="4775200" y="6019800"/>
            <a:ext cx="2616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7" name="Straight Connector 43076"/>
          <p:cNvSpPr/>
          <p:nvPr/>
        </p:nvSpPr>
        <p:spPr>
          <a:xfrm>
            <a:off x="8839200" y="3048000"/>
            <a:ext cx="0" cy="297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8" name="Straight Connector 43077"/>
          <p:cNvSpPr/>
          <p:nvPr/>
        </p:nvSpPr>
        <p:spPr>
          <a:xfrm flipH="1">
            <a:off x="8432800" y="3048000"/>
            <a:ext cx="406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79" name="Straight Connector 43078"/>
          <p:cNvSpPr/>
          <p:nvPr/>
        </p:nvSpPr>
        <p:spPr>
          <a:xfrm>
            <a:off x="8432800" y="3962400"/>
            <a:ext cx="406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</p:sp>
      <p:sp>
        <p:nvSpPr>
          <p:cNvPr id="43080" name="Straight Connector 43079"/>
          <p:cNvSpPr/>
          <p:nvPr/>
        </p:nvSpPr>
        <p:spPr>
          <a:xfrm>
            <a:off x="8432800" y="5029200"/>
            <a:ext cx="406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81" name="Text Box 43080"/>
          <p:cNvSpPr txBox="1"/>
          <p:nvPr/>
        </p:nvSpPr>
        <p:spPr>
          <a:xfrm>
            <a:off x="5570538" y="815975"/>
            <a:ext cx="1381125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Product/Process</a:t>
            </a:r>
            <a:endParaRPr sz="1400" b="1" i="1"/>
          </a:p>
          <a:p>
            <a:r>
              <a:rPr sz="1400" b="1" i="1"/>
              <a:t>Development</a:t>
            </a:r>
            <a:endParaRPr sz="1400" b="1" i="1"/>
          </a:p>
        </p:txBody>
      </p:sp>
      <p:sp>
        <p:nvSpPr>
          <p:cNvPr id="43082" name="Rectangles 43081"/>
          <p:cNvSpPr/>
          <p:nvPr/>
        </p:nvSpPr>
        <p:spPr>
          <a:xfrm>
            <a:off x="5319713" y="762000"/>
            <a:ext cx="1690687" cy="1724025"/>
          </a:xfrm>
          <a:prstGeom prst="rect">
            <a:avLst/>
          </a:prstGeom>
          <a:noFill/>
          <a:ln w="38100" cap="flat" cmpd="sng">
            <a:solidFill>
              <a:srgbClr val="80808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083" name="Straight Connector 43082"/>
          <p:cNvSpPr/>
          <p:nvPr/>
        </p:nvSpPr>
        <p:spPr>
          <a:xfrm>
            <a:off x="3213100" y="914400"/>
            <a:ext cx="0" cy="2628900"/>
          </a:xfrm>
          <a:prstGeom prst="line">
            <a:avLst/>
          </a:prstGeom>
          <a:ln w="7620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4" name="Straight Connector 43083"/>
          <p:cNvSpPr/>
          <p:nvPr/>
        </p:nvSpPr>
        <p:spPr>
          <a:xfrm>
            <a:off x="3213100" y="3543300"/>
            <a:ext cx="1282700" cy="0"/>
          </a:xfrm>
          <a:prstGeom prst="line">
            <a:avLst/>
          </a:prstGeom>
          <a:ln w="7620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5" name="Straight Connector 43084"/>
          <p:cNvSpPr/>
          <p:nvPr/>
        </p:nvSpPr>
        <p:spPr>
          <a:xfrm>
            <a:off x="4191000" y="3295650"/>
            <a:ext cx="0" cy="400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86" name="Straight Connector 43085"/>
          <p:cNvSpPr/>
          <p:nvPr/>
        </p:nvSpPr>
        <p:spPr>
          <a:xfrm>
            <a:off x="3098800" y="1981200"/>
            <a:ext cx="48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43087" name="Straight Connector 43086"/>
          <p:cNvSpPr/>
          <p:nvPr/>
        </p:nvSpPr>
        <p:spPr>
          <a:xfrm>
            <a:off x="4495800" y="3543300"/>
            <a:ext cx="0" cy="152400"/>
          </a:xfrm>
          <a:prstGeom prst="line">
            <a:avLst/>
          </a:prstGeom>
          <a:ln w="76200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8" name="Straight Connector 43087"/>
          <p:cNvSpPr/>
          <p:nvPr/>
        </p:nvSpPr>
        <p:spPr>
          <a:xfrm>
            <a:off x="3505200" y="4495800"/>
            <a:ext cx="0" cy="1828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89" name="Straight Connector 43088"/>
          <p:cNvSpPr/>
          <p:nvPr/>
        </p:nvSpPr>
        <p:spPr>
          <a:xfrm>
            <a:off x="3505200" y="6324600"/>
            <a:ext cx="35052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0" name="Straight Connector 43089"/>
          <p:cNvSpPr/>
          <p:nvPr/>
        </p:nvSpPr>
        <p:spPr>
          <a:xfrm flipV="1">
            <a:off x="7010400" y="5638800"/>
            <a:ext cx="0" cy="685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1" name="Straight Connector 43090"/>
          <p:cNvSpPr/>
          <p:nvPr/>
        </p:nvSpPr>
        <p:spPr>
          <a:xfrm>
            <a:off x="7010400" y="5638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2" name="Straight Connector 43091"/>
          <p:cNvSpPr/>
          <p:nvPr/>
        </p:nvSpPr>
        <p:spPr>
          <a:xfrm>
            <a:off x="3505200" y="4495800"/>
            <a:ext cx="51816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3" name="Straight Connector 43092"/>
          <p:cNvSpPr/>
          <p:nvPr/>
        </p:nvSpPr>
        <p:spPr>
          <a:xfrm>
            <a:off x="8686800" y="4495800"/>
            <a:ext cx="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94" name="Text Box 43093"/>
          <p:cNvSpPr txBox="1"/>
          <p:nvPr/>
        </p:nvSpPr>
        <p:spPr>
          <a:xfrm>
            <a:off x="5464175" y="5334000"/>
            <a:ext cx="1774825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Administration &amp; HR</a:t>
            </a:r>
            <a:endParaRPr sz="1400" b="1" i="1"/>
          </a:p>
        </p:txBody>
      </p:sp>
      <p:sp>
        <p:nvSpPr>
          <p:cNvPr id="43095" name="Text Box 43094"/>
          <p:cNvSpPr txBox="1"/>
          <p:nvPr/>
        </p:nvSpPr>
        <p:spPr>
          <a:xfrm>
            <a:off x="4495800" y="4487863"/>
            <a:ext cx="1384300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 i="1"/>
              <a:t>Financial Mgmt</a:t>
            </a:r>
            <a:endParaRPr sz="1400" b="1" i="1"/>
          </a:p>
        </p:txBody>
      </p:sp>
      <p:sp>
        <p:nvSpPr>
          <p:cNvPr id="43096" name="Text Box 43095"/>
          <p:cNvSpPr txBox="1"/>
          <p:nvPr/>
        </p:nvSpPr>
        <p:spPr>
          <a:xfrm>
            <a:off x="388938" y="4268788"/>
            <a:ext cx="1460500" cy="19177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 System</a:t>
            </a:r>
            <a:endParaRPr sz="1200"/>
          </a:p>
          <a:p>
            <a:r>
              <a:rPr sz="1200"/>
              <a:t>fully supports</a:t>
            </a:r>
            <a:endParaRPr sz="1200"/>
          </a:p>
          <a:p>
            <a:r>
              <a:rPr sz="1200"/>
              <a:t>ERP System</a:t>
            </a:r>
            <a:endParaRPr sz="1200"/>
          </a:p>
          <a:p>
            <a:r>
              <a:rPr sz="1200"/>
              <a:t>partially  supports</a:t>
            </a:r>
            <a:endParaRPr sz="1200"/>
          </a:p>
          <a:p>
            <a:r>
              <a:rPr sz="1200"/>
              <a:t>Know problem </a:t>
            </a:r>
            <a:endParaRPr sz="1200"/>
          </a:p>
          <a:p>
            <a:r>
              <a:rPr sz="1200"/>
              <a:t>area for ERP System</a:t>
            </a:r>
            <a:endParaRPr sz="1200"/>
          </a:p>
          <a:p>
            <a:r>
              <a:rPr sz="1200"/>
              <a:t>Legacy System</a:t>
            </a:r>
            <a:endParaRPr sz="1200"/>
          </a:p>
          <a:p>
            <a:endParaRPr sz="1200"/>
          </a:p>
          <a:p>
            <a:endParaRPr sz="1200"/>
          </a:p>
          <a:p>
            <a:endParaRPr sz="1200"/>
          </a:p>
        </p:txBody>
      </p:sp>
      <p:sp>
        <p:nvSpPr>
          <p:cNvPr id="43097" name="Rectangles 43096"/>
          <p:cNvSpPr/>
          <p:nvPr/>
        </p:nvSpPr>
        <p:spPr>
          <a:xfrm>
            <a:off x="160338" y="4343400"/>
            <a:ext cx="228600" cy="152400"/>
          </a:xfrm>
          <a:prstGeom prst="rect">
            <a:avLst/>
          </a:prstGeom>
          <a:solidFill>
            <a:srgbClr val="66FF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098" name="Rectangles 43097"/>
          <p:cNvSpPr/>
          <p:nvPr/>
        </p:nvSpPr>
        <p:spPr>
          <a:xfrm>
            <a:off x="160338" y="4705350"/>
            <a:ext cx="228600" cy="15240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099" name="Rectangles 43098"/>
          <p:cNvSpPr/>
          <p:nvPr/>
        </p:nvSpPr>
        <p:spPr>
          <a:xfrm>
            <a:off x="160338" y="5105400"/>
            <a:ext cx="228600" cy="1524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100" name="Rectangles 43099"/>
          <p:cNvSpPr/>
          <p:nvPr/>
        </p:nvSpPr>
        <p:spPr>
          <a:xfrm>
            <a:off x="152400" y="5410200"/>
            <a:ext cx="228600" cy="1524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29698" name="Title 2969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Process Importance to Achieving Business Objectives</a:t>
            </a:r>
            <a:endParaRPr sz="3200"/>
          </a:p>
        </p:txBody>
      </p:sp>
      <p:grpSp>
        <p:nvGrpSpPr>
          <p:cNvPr id="29699" name="Group 29698"/>
          <p:cNvGrpSpPr/>
          <p:nvPr/>
        </p:nvGrpSpPr>
        <p:grpSpPr>
          <a:xfrm>
            <a:off x="381000" y="1447800"/>
            <a:ext cx="8124825" cy="4968875"/>
            <a:chOff x="240" y="912"/>
            <a:chExt cx="5118" cy="3130"/>
          </a:xfrm>
        </p:grpSpPr>
        <p:sp>
          <p:nvSpPr>
            <p:cNvPr id="29700" name="Rectangles 29699"/>
            <p:cNvSpPr/>
            <p:nvPr/>
          </p:nvSpPr>
          <p:spPr>
            <a:xfrm>
              <a:off x="240" y="2400"/>
              <a:ext cx="5088" cy="1584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9701" name="Rectangles 29700"/>
            <p:cNvSpPr/>
            <p:nvPr/>
          </p:nvSpPr>
          <p:spPr>
            <a:xfrm rot="-10800000" flipH="1" flipV="1">
              <a:off x="2976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pPr algn="ctr"/>
              <a:r>
                <a:rPr sz="1100" b="1"/>
                <a:t>1) Grow revenues faster</a:t>
              </a:r>
              <a:r>
                <a:rPr sz="1100" b="1" err="1"/>
                <a:t> </a:t>
              </a:r>
              <a:endParaRPr sz="1100" b="1" err="1"/>
            </a:p>
            <a:p>
              <a:pPr algn="ctr"/>
              <a:r>
                <a:rPr sz="1100" b="1" err="1"/>
                <a:t>thanmarket</a:t>
              </a:r>
              <a:r>
                <a:rPr sz="1100" b="1"/>
                <a:t> rates </a:t>
              </a:r>
              <a:endParaRPr sz="1100" b="1"/>
            </a:p>
            <a:p>
              <a:pPr algn="ctr"/>
              <a:r>
                <a:rPr sz="1100" b="1"/>
                <a:t>profitability</a:t>
              </a:r>
              <a:endParaRPr sz="1100" b="1"/>
            </a:p>
          </p:txBody>
        </p:sp>
        <p:sp>
          <p:nvSpPr>
            <p:cNvPr id="29702" name="Rectangles 29701"/>
            <p:cNvSpPr/>
            <p:nvPr/>
          </p:nvSpPr>
          <p:spPr>
            <a:xfrm rot="-10800000">
              <a:off x="3648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3) Best in class</a:t>
              </a:r>
              <a:endParaRPr sz="1200" b="1"/>
            </a:p>
            <a:p>
              <a:pPr algn="ctr"/>
              <a:r>
                <a:rPr sz="1200" b="1"/>
                <a:t>Relationship Mgmt</a:t>
              </a:r>
              <a:endParaRPr sz="1200" b="1"/>
            </a:p>
          </p:txBody>
        </p:sp>
        <p:sp>
          <p:nvSpPr>
            <p:cNvPr id="29703" name="Rectangles 29702"/>
            <p:cNvSpPr/>
            <p:nvPr/>
          </p:nvSpPr>
          <p:spPr>
            <a:xfrm>
              <a:off x="3984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10800000" vert="eaVert" wrap="none" anchor="ctr" anchorCtr="0"/>
            <a:p>
              <a:pPr algn="ctr"/>
              <a:endParaRPr sz="1200" b="1"/>
            </a:p>
            <a:p>
              <a:pPr algn="ctr"/>
              <a:r>
                <a:rPr sz="1200" b="1"/>
                <a:t>4) Improve quality of</a:t>
              </a:r>
              <a:endParaRPr sz="1200" b="1"/>
            </a:p>
            <a:p>
              <a:pPr algn="ctr"/>
              <a:r>
                <a:rPr sz="1200" b="1"/>
                <a:t>products and processes </a:t>
              </a:r>
              <a:endParaRPr sz="1200" b="1"/>
            </a:p>
            <a:p>
              <a:pPr algn="ctr"/>
              <a:endParaRPr sz="1200" b="1"/>
            </a:p>
          </p:txBody>
        </p:sp>
        <p:sp>
          <p:nvSpPr>
            <p:cNvPr id="29704" name="Rectangles 29703"/>
            <p:cNvSpPr/>
            <p:nvPr/>
          </p:nvSpPr>
          <p:spPr>
            <a:xfrm rot="-10800000">
              <a:off x="4656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6) Attract/maintain</a:t>
              </a:r>
              <a:endParaRPr sz="1200" b="1"/>
            </a:p>
            <a:p>
              <a:pPr algn="ctr"/>
              <a:r>
                <a:rPr sz="1200" b="1"/>
                <a:t>skilled workforce</a:t>
              </a:r>
              <a:endParaRPr sz="1200" b="1"/>
            </a:p>
          </p:txBody>
        </p:sp>
        <p:sp>
          <p:nvSpPr>
            <p:cNvPr id="29705" name="Rectangles 29704"/>
            <p:cNvSpPr/>
            <p:nvPr/>
          </p:nvSpPr>
          <p:spPr>
            <a:xfrm rot="-10800000">
              <a:off x="3312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100" b="1"/>
                <a:t>2) Maximize effectiveness</a:t>
              </a:r>
              <a:endParaRPr sz="1100" b="1"/>
            </a:p>
            <a:p>
              <a:pPr algn="ctr"/>
              <a:r>
                <a:rPr sz="1100" b="1"/>
                <a:t>on supply chain</a:t>
              </a:r>
              <a:endParaRPr sz="1100" b="1"/>
            </a:p>
          </p:txBody>
        </p:sp>
        <p:sp>
          <p:nvSpPr>
            <p:cNvPr id="29706" name="Straight Connector 29705"/>
            <p:cNvSpPr/>
            <p:nvPr/>
          </p:nvSpPr>
          <p:spPr>
            <a:xfrm>
              <a:off x="240" y="2640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07" name="Straight Connector 29706"/>
            <p:cNvSpPr/>
            <p:nvPr/>
          </p:nvSpPr>
          <p:spPr>
            <a:xfrm>
              <a:off x="240" y="2928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08" name="Straight Connector 29707"/>
            <p:cNvSpPr/>
            <p:nvPr/>
          </p:nvSpPr>
          <p:spPr>
            <a:xfrm>
              <a:off x="240" y="3216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09" name="Straight Connector 29708"/>
            <p:cNvSpPr/>
            <p:nvPr/>
          </p:nvSpPr>
          <p:spPr>
            <a:xfrm>
              <a:off x="240" y="3504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10" name="Flowchart: Alternate Process 29709"/>
            <p:cNvSpPr/>
            <p:nvPr/>
          </p:nvSpPr>
          <p:spPr>
            <a:xfrm>
              <a:off x="3024" y="912"/>
              <a:ext cx="2256" cy="432"/>
            </a:xfrm>
            <a:prstGeom prst="flowChartAlternateProcess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Business Objectives</a:t>
              </a:r>
              <a:endParaRPr b="1"/>
            </a:p>
          </p:txBody>
        </p:sp>
        <p:sp>
          <p:nvSpPr>
            <p:cNvPr id="29711" name="Flowchart: Alternate Process 29710"/>
            <p:cNvSpPr/>
            <p:nvPr/>
          </p:nvSpPr>
          <p:spPr>
            <a:xfrm>
              <a:off x="240" y="2064"/>
              <a:ext cx="2688" cy="336"/>
            </a:xfrm>
            <a:prstGeom prst="flowChartAlternateProcess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 err="1"/>
                <a:t>Xyz’s</a:t>
              </a:r>
              <a:r>
                <a:rPr b="1"/>
                <a:t> Major Processes</a:t>
              </a:r>
              <a:endParaRPr b="1"/>
            </a:p>
          </p:txBody>
        </p:sp>
        <p:sp>
          <p:nvSpPr>
            <p:cNvPr id="29712" name="Rectangles 29711"/>
            <p:cNvSpPr/>
            <p:nvPr/>
          </p:nvSpPr>
          <p:spPr>
            <a:xfrm rot="-10800000">
              <a:off x="4320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5) Competitive new</a:t>
              </a:r>
              <a:endParaRPr sz="1200" b="1"/>
            </a:p>
            <a:p>
              <a:pPr algn="ctr"/>
              <a:r>
                <a:rPr sz="1200" b="1"/>
                <a:t>product cycle time </a:t>
              </a:r>
              <a:endParaRPr sz="1200" b="1"/>
            </a:p>
          </p:txBody>
        </p:sp>
        <p:sp>
          <p:nvSpPr>
            <p:cNvPr id="29713" name="Flowchart: Alternate Process 29712"/>
            <p:cNvSpPr/>
            <p:nvPr/>
          </p:nvSpPr>
          <p:spPr>
            <a:xfrm>
              <a:off x="326" y="1104"/>
              <a:ext cx="1774" cy="816"/>
            </a:xfrm>
            <a:prstGeom prst="flowChartAlternateProcess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107763" dir="2699999" algn="ctr" rotWithShape="0">
                <a:schemeClr val="bg2"/>
              </a:outerShdw>
            </a:effectLst>
          </p:spPr>
          <p:txBody>
            <a:bodyPr wrap="none" anchor="ctr" anchorCtr="0"/>
            <a:p>
              <a:pPr algn="ctr"/>
              <a:endParaRPr dirty="0"/>
            </a:p>
          </p:txBody>
        </p:sp>
        <p:sp>
          <p:nvSpPr>
            <p:cNvPr id="29714" name="Text Box 29713"/>
            <p:cNvSpPr txBox="1"/>
            <p:nvPr/>
          </p:nvSpPr>
          <p:spPr>
            <a:xfrm>
              <a:off x="326" y="1191"/>
              <a:ext cx="521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600" b="1"/>
                <a:t>Legend</a:t>
              </a:r>
              <a:endParaRPr sz="1600" b="1"/>
            </a:p>
          </p:txBody>
        </p:sp>
        <p:sp>
          <p:nvSpPr>
            <p:cNvPr id="29715" name="Rectangles 29714"/>
            <p:cNvSpPr/>
            <p:nvPr/>
          </p:nvSpPr>
          <p:spPr>
            <a:xfrm>
              <a:off x="326" y="1399"/>
              <a:ext cx="250" cy="137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sz="1400"/>
                <a:t>H</a:t>
              </a:r>
              <a:endParaRPr sz="1400"/>
            </a:p>
          </p:txBody>
        </p:sp>
        <p:sp>
          <p:nvSpPr>
            <p:cNvPr id="29716" name="Rectangles 29715"/>
            <p:cNvSpPr/>
            <p:nvPr/>
          </p:nvSpPr>
          <p:spPr>
            <a:xfrm>
              <a:off x="326" y="1536"/>
              <a:ext cx="250" cy="137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sz="1400"/>
                <a:t>M</a:t>
              </a:r>
              <a:endParaRPr sz="1400"/>
            </a:p>
          </p:txBody>
        </p:sp>
        <p:sp>
          <p:nvSpPr>
            <p:cNvPr id="29717" name="Rectangles 29716"/>
            <p:cNvSpPr/>
            <p:nvPr/>
          </p:nvSpPr>
          <p:spPr>
            <a:xfrm>
              <a:off x="326" y="1673"/>
              <a:ext cx="250" cy="137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sz="1400">
                  <a:solidFill>
                    <a:schemeClr val="bg1"/>
                  </a:solidFill>
                </a:rPr>
                <a:t>L</a:t>
              </a:r>
              <a:endParaRPr sz="1400"/>
            </a:p>
          </p:txBody>
        </p:sp>
        <p:sp>
          <p:nvSpPr>
            <p:cNvPr id="29718" name="Text Box 29717"/>
            <p:cNvSpPr txBox="1"/>
            <p:nvPr/>
          </p:nvSpPr>
          <p:spPr>
            <a:xfrm>
              <a:off x="576" y="1399"/>
              <a:ext cx="1524" cy="4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400"/>
                <a:t>High investment impact = 9</a:t>
              </a:r>
              <a:endParaRPr sz="1400"/>
            </a:p>
            <a:p>
              <a:r>
                <a:rPr sz="1400"/>
                <a:t>Medium investment impact = 5</a:t>
              </a:r>
              <a:endParaRPr sz="1400"/>
            </a:p>
            <a:p>
              <a:r>
                <a:rPr sz="1400"/>
                <a:t>Low investment impact = 1</a:t>
              </a:r>
              <a:endParaRPr sz="1400"/>
            </a:p>
          </p:txBody>
        </p:sp>
        <p:sp>
          <p:nvSpPr>
            <p:cNvPr id="29719" name="Straight Connector 29718"/>
            <p:cNvSpPr/>
            <p:nvPr/>
          </p:nvSpPr>
          <p:spPr>
            <a:xfrm>
              <a:off x="240" y="3744"/>
              <a:ext cx="475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0" name="Straight Connector 29719"/>
            <p:cNvSpPr/>
            <p:nvPr/>
          </p:nvSpPr>
          <p:spPr>
            <a:xfrm>
              <a:off x="2976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1" name="Straight Connector 29720"/>
            <p:cNvSpPr/>
            <p:nvPr/>
          </p:nvSpPr>
          <p:spPr>
            <a:xfrm>
              <a:off x="3312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2" name="Straight Connector 29721"/>
            <p:cNvSpPr/>
            <p:nvPr/>
          </p:nvSpPr>
          <p:spPr>
            <a:xfrm>
              <a:off x="3648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3" name="Straight Connector 29722"/>
            <p:cNvSpPr/>
            <p:nvPr/>
          </p:nvSpPr>
          <p:spPr>
            <a:xfrm>
              <a:off x="3984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4" name="Straight Connector 29723"/>
            <p:cNvSpPr/>
            <p:nvPr/>
          </p:nvSpPr>
          <p:spPr>
            <a:xfrm>
              <a:off x="4320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5" name="Straight Connector 29724"/>
            <p:cNvSpPr/>
            <p:nvPr/>
          </p:nvSpPr>
          <p:spPr>
            <a:xfrm>
              <a:off x="4656" y="2400"/>
              <a:ext cx="0" cy="15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26" name="Text Box 29725"/>
            <p:cNvSpPr txBox="1"/>
            <p:nvPr/>
          </p:nvSpPr>
          <p:spPr>
            <a:xfrm>
              <a:off x="285" y="2431"/>
              <a:ext cx="214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Supply Chain - Customer/Reps.</a:t>
              </a:r>
              <a:endParaRPr sz="2000"/>
            </a:p>
          </p:txBody>
        </p:sp>
        <p:sp>
          <p:nvSpPr>
            <p:cNvPr id="29727" name="Text Box 29726"/>
            <p:cNvSpPr txBox="1"/>
            <p:nvPr/>
          </p:nvSpPr>
          <p:spPr>
            <a:xfrm>
              <a:off x="288" y="2678"/>
              <a:ext cx="238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Supply Chain - Planning/Execution</a:t>
              </a:r>
              <a:endParaRPr sz="2000"/>
            </a:p>
          </p:txBody>
        </p:sp>
        <p:sp>
          <p:nvSpPr>
            <p:cNvPr id="29728" name="Text Box 29727"/>
            <p:cNvSpPr txBox="1"/>
            <p:nvPr/>
          </p:nvSpPr>
          <p:spPr>
            <a:xfrm>
              <a:off x="285" y="2966"/>
              <a:ext cx="204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Product/Process Development</a:t>
              </a:r>
              <a:endParaRPr sz="2000"/>
            </a:p>
          </p:txBody>
        </p:sp>
        <p:sp>
          <p:nvSpPr>
            <p:cNvPr id="29729" name="Rectangles 29728"/>
            <p:cNvSpPr/>
            <p:nvPr/>
          </p:nvSpPr>
          <p:spPr>
            <a:xfrm>
              <a:off x="2976" y="2400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30" name="Rectangles 29729"/>
            <p:cNvSpPr/>
            <p:nvPr/>
          </p:nvSpPr>
          <p:spPr>
            <a:xfrm>
              <a:off x="3648" y="2400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31" name="Rectangles 29730"/>
            <p:cNvSpPr/>
            <p:nvPr/>
          </p:nvSpPr>
          <p:spPr>
            <a:xfrm>
              <a:off x="3312" y="2400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32" name="Rectangles 29731"/>
            <p:cNvSpPr/>
            <p:nvPr/>
          </p:nvSpPr>
          <p:spPr>
            <a:xfrm>
              <a:off x="3984" y="2400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33" name="Text Box 29732"/>
            <p:cNvSpPr txBox="1"/>
            <p:nvPr/>
          </p:nvSpPr>
          <p:spPr>
            <a:xfrm>
              <a:off x="288" y="3254"/>
              <a:ext cx="150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Administration &amp; HR</a:t>
              </a:r>
              <a:endParaRPr sz="2000"/>
            </a:p>
          </p:txBody>
        </p:sp>
        <p:sp>
          <p:nvSpPr>
            <p:cNvPr id="29734" name="Text Box 29733"/>
            <p:cNvSpPr txBox="1"/>
            <p:nvPr/>
          </p:nvSpPr>
          <p:spPr>
            <a:xfrm>
              <a:off x="288" y="3504"/>
              <a:ext cx="158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Financial Management</a:t>
              </a:r>
              <a:endParaRPr sz="2000"/>
            </a:p>
          </p:txBody>
        </p:sp>
        <p:sp>
          <p:nvSpPr>
            <p:cNvPr id="29735" name="Rectangles 29734"/>
            <p:cNvSpPr/>
            <p:nvPr/>
          </p:nvSpPr>
          <p:spPr>
            <a:xfrm>
              <a:off x="4320" y="2400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36" name="Rectangles 29735"/>
            <p:cNvSpPr/>
            <p:nvPr/>
          </p:nvSpPr>
          <p:spPr>
            <a:xfrm>
              <a:off x="2976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37" name="Rectangles 29736"/>
            <p:cNvSpPr/>
            <p:nvPr/>
          </p:nvSpPr>
          <p:spPr>
            <a:xfrm>
              <a:off x="3312" y="3216"/>
              <a:ext cx="336" cy="27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38" name="Rectangles 29737"/>
            <p:cNvSpPr/>
            <p:nvPr/>
          </p:nvSpPr>
          <p:spPr>
            <a:xfrm>
              <a:off x="3648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39" name="Rectangles 29738"/>
            <p:cNvSpPr/>
            <p:nvPr/>
          </p:nvSpPr>
          <p:spPr>
            <a:xfrm>
              <a:off x="3984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40" name="Rectangles 29739"/>
            <p:cNvSpPr/>
            <p:nvPr/>
          </p:nvSpPr>
          <p:spPr>
            <a:xfrm>
              <a:off x="4320" y="3216"/>
              <a:ext cx="336" cy="27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41" name="Rectangles 29740"/>
            <p:cNvSpPr/>
            <p:nvPr/>
          </p:nvSpPr>
          <p:spPr>
            <a:xfrm>
              <a:off x="2976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2" name="Rectangles 29741"/>
            <p:cNvSpPr/>
            <p:nvPr/>
          </p:nvSpPr>
          <p:spPr>
            <a:xfrm>
              <a:off x="2976" y="2928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3" name="Rectangles 29742"/>
            <p:cNvSpPr/>
            <p:nvPr/>
          </p:nvSpPr>
          <p:spPr>
            <a:xfrm>
              <a:off x="3312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4" name="Rectangles 29743"/>
            <p:cNvSpPr/>
            <p:nvPr/>
          </p:nvSpPr>
          <p:spPr>
            <a:xfrm>
              <a:off x="3648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5" name="Rectangles 29744"/>
            <p:cNvSpPr/>
            <p:nvPr/>
          </p:nvSpPr>
          <p:spPr>
            <a:xfrm>
              <a:off x="3984" y="2640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46" name="Rectangles 29745"/>
            <p:cNvSpPr/>
            <p:nvPr/>
          </p:nvSpPr>
          <p:spPr>
            <a:xfrm>
              <a:off x="4320" y="2640"/>
              <a:ext cx="336" cy="28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47" name="Rectangles 29746"/>
            <p:cNvSpPr/>
            <p:nvPr/>
          </p:nvSpPr>
          <p:spPr>
            <a:xfrm>
              <a:off x="3312" y="2938"/>
              <a:ext cx="336" cy="27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48" name="Rectangles 29747"/>
            <p:cNvSpPr/>
            <p:nvPr/>
          </p:nvSpPr>
          <p:spPr>
            <a:xfrm>
              <a:off x="3648" y="2928"/>
              <a:ext cx="336" cy="28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49" name="Rectangles 29748"/>
            <p:cNvSpPr/>
            <p:nvPr/>
          </p:nvSpPr>
          <p:spPr>
            <a:xfrm>
              <a:off x="3984" y="2928"/>
              <a:ext cx="336" cy="28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50" name="Rectangles 29749"/>
            <p:cNvSpPr/>
            <p:nvPr/>
          </p:nvSpPr>
          <p:spPr>
            <a:xfrm>
              <a:off x="4320" y="2928"/>
              <a:ext cx="336" cy="278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51" name="Rectangles 29750"/>
            <p:cNvSpPr/>
            <p:nvPr/>
          </p:nvSpPr>
          <p:spPr>
            <a:xfrm>
              <a:off x="2976" y="350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52" name="Rectangles 29751"/>
            <p:cNvSpPr/>
            <p:nvPr/>
          </p:nvSpPr>
          <p:spPr>
            <a:xfrm>
              <a:off x="3648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53" name="Rectangles 29752"/>
            <p:cNvSpPr/>
            <p:nvPr/>
          </p:nvSpPr>
          <p:spPr>
            <a:xfrm>
              <a:off x="3984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54" name="Rectangles 29753"/>
            <p:cNvSpPr/>
            <p:nvPr/>
          </p:nvSpPr>
          <p:spPr>
            <a:xfrm>
              <a:off x="4320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55" name="Rectangles 29754"/>
            <p:cNvSpPr/>
            <p:nvPr/>
          </p:nvSpPr>
          <p:spPr>
            <a:xfrm>
              <a:off x="3312" y="350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56" name="Text Box 29755"/>
            <p:cNvSpPr txBox="1"/>
            <p:nvPr/>
          </p:nvSpPr>
          <p:spPr>
            <a:xfrm>
              <a:off x="278" y="3753"/>
              <a:ext cx="1851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2000"/>
                <a:t>Support Processes &amp; Tools</a:t>
              </a:r>
              <a:endParaRPr sz="2000"/>
            </a:p>
          </p:txBody>
        </p:sp>
        <p:sp>
          <p:nvSpPr>
            <p:cNvPr id="29757" name="Rectangles 29756"/>
            <p:cNvSpPr/>
            <p:nvPr/>
          </p:nvSpPr>
          <p:spPr>
            <a:xfrm>
              <a:off x="3312" y="3744"/>
              <a:ext cx="336" cy="240"/>
            </a:xfrm>
            <a:prstGeom prst="rect">
              <a:avLst/>
            </a:prstGeom>
            <a:solidFill>
              <a:srgbClr val="0099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H</a:t>
              </a:r>
              <a:endParaRPr b="1"/>
            </a:p>
          </p:txBody>
        </p:sp>
        <p:sp>
          <p:nvSpPr>
            <p:cNvPr id="29758" name="Rectangles 29757"/>
            <p:cNvSpPr/>
            <p:nvPr/>
          </p:nvSpPr>
          <p:spPr>
            <a:xfrm>
              <a:off x="3648" y="374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59" name="Rectangles 29758"/>
            <p:cNvSpPr/>
            <p:nvPr/>
          </p:nvSpPr>
          <p:spPr>
            <a:xfrm>
              <a:off x="3984" y="374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60" name="Rectangles 29759"/>
            <p:cNvSpPr/>
            <p:nvPr/>
          </p:nvSpPr>
          <p:spPr>
            <a:xfrm>
              <a:off x="4320" y="374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61" name="Rectangles 29760"/>
            <p:cNvSpPr/>
            <p:nvPr/>
          </p:nvSpPr>
          <p:spPr>
            <a:xfrm>
              <a:off x="2976" y="374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62" name="Rectangles 29761"/>
            <p:cNvSpPr/>
            <p:nvPr/>
          </p:nvSpPr>
          <p:spPr>
            <a:xfrm rot="-10800000">
              <a:off x="4992" y="1344"/>
              <a:ext cx="336" cy="1056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rot="0" vert="eaVert" wrap="none" anchor="ctr" anchorCtr="0"/>
            <a:p>
              <a:pPr algn="ctr"/>
              <a:r>
                <a:rPr sz="1200" b="1"/>
                <a:t>7) Impact Summary</a:t>
              </a:r>
              <a:endParaRPr sz="1200" b="1"/>
            </a:p>
          </p:txBody>
        </p:sp>
        <p:sp>
          <p:nvSpPr>
            <p:cNvPr id="29763" name="Text Box 29762"/>
            <p:cNvSpPr txBox="1"/>
            <p:nvPr/>
          </p:nvSpPr>
          <p:spPr>
            <a:xfrm>
              <a:off x="4992" y="2400"/>
              <a:ext cx="35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 34</a:t>
              </a:r>
              <a:endParaRPr b="1"/>
            </a:p>
          </p:txBody>
        </p:sp>
        <p:sp>
          <p:nvSpPr>
            <p:cNvPr id="29764" name="Text Box 29763"/>
            <p:cNvSpPr txBox="1"/>
            <p:nvPr/>
          </p:nvSpPr>
          <p:spPr>
            <a:xfrm>
              <a:off x="5002" y="3226"/>
              <a:ext cx="35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 14</a:t>
              </a:r>
              <a:endParaRPr b="1"/>
            </a:p>
          </p:txBody>
        </p:sp>
        <p:sp>
          <p:nvSpPr>
            <p:cNvPr id="29765" name="Text Box 29764"/>
            <p:cNvSpPr txBox="1"/>
            <p:nvPr/>
          </p:nvSpPr>
          <p:spPr>
            <a:xfrm>
              <a:off x="5050" y="2650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42</a:t>
              </a:r>
              <a:endParaRPr b="1"/>
            </a:p>
          </p:txBody>
        </p:sp>
        <p:sp>
          <p:nvSpPr>
            <p:cNvPr id="29766" name="Text Box 29765"/>
            <p:cNvSpPr txBox="1"/>
            <p:nvPr/>
          </p:nvSpPr>
          <p:spPr>
            <a:xfrm>
              <a:off x="5050" y="2938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b="1"/>
                <a:t>38</a:t>
              </a:r>
              <a:endParaRPr b="1"/>
            </a:p>
          </p:txBody>
        </p:sp>
        <p:sp>
          <p:nvSpPr>
            <p:cNvPr id="29767" name="Text Box 29766"/>
            <p:cNvSpPr txBox="1"/>
            <p:nvPr/>
          </p:nvSpPr>
          <p:spPr>
            <a:xfrm>
              <a:off x="5040" y="3504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b="1"/>
                <a:t>14</a:t>
              </a:r>
              <a:endParaRPr b="1"/>
            </a:p>
          </p:txBody>
        </p:sp>
        <p:sp>
          <p:nvSpPr>
            <p:cNvPr id="29768" name="Text Box 29767"/>
            <p:cNvSpPr txBox="1"/>
            <p:nvPr/>
          </p:nvSpPr>
          <p:spPr>
            <a:xfrm>
              <a:off x="5050" y="3754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b="1"/>
                <a:t>26</a:t>
              </a:r>
              <a:endParaRPr b="1"/>
            </a:p>
          </p:txBody>
        </p:sp>
        <p:sp>
          <p:nvSpPr>
            <p:cNvPr id="29769" name="Rectangles 29768"/>
            <p:cNvSpPr/>
            <p:nvPr/>
          </p:nvSpPr>
          <p:spPr>
            <a:xfrm>
              <a:off x="4656" y="2400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0" name="Rectangles 29769"/>
            <p:cNvSpPr/>
            <p:nvPr/>
          </p:nvSpPr>
          <p:spPr>
            <a:xfrm>
              <a:off x="4656" y="2640"/>
              <a:ext cx="336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1" name="Rectangles 29770"/>
            <p:cNvSpPr/>
            <p:nvPr/>
          </p:nvSpPr>
          <p:spPr>
            <a:xfrm>
              <a:off x="4656" y="2928"/>
              <a:ext cx="336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2" name="Rectangles 29771"/>
            <p:cNvSpPr/>
            <p:nvPr/>
          </p:nvSpPr>
          <p:spPr>
            <a:xfrm>
              <a:off x="4656" y="3216"/>
              <a:ext cx="336" cy="288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73" name="Rectangles 29772"/>
            <p:cNvSpPr/>
            <p:nvPr/>
          </p:nvSpPr>
          <p:spPr>
            <a:xfrm>
              <a:off x="4656" y="3744"/>
              <a:ext cx="336" cy="240"/>
            </a:xfrm>
            <a:prstGeom prst="rect">
              <a:avLst/>
            </a:prstGeom>
            <a:solidFill>
              <a:srgbClr val="FFFF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M</a:t>
              </a:r>
              <a:endParaRPr b="1"/>
            </a:p>
          </p:txBody>
        </p:sp>
        <p:sp>
          <p:nvSpPr>
            <p:cNvPr id="29774" name="Rectangles 29773"/>
            <p:cNvSpPr/>
            <p:nvPr/>
          </p:nvSpPr>
          <p:spPr>
            <a:xfrm>
              <a:off x="4656" y="3504"/>
              <a:ext cx="336" cy="240"/>
            </a:xfrm>
            <a:prstGeom prst="rect">
              <a:avLst/>
            </a:prstGeom>
            <a:solidFill>
              <a:srgbClr val="FF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r>
                <a:rPr b="1"/>
                <a:t>L</a:t>
              </a:r>
              <a:endParaRPr b="1"/>
            </a:p>
          </p:txBody>
        </p:sp>
        <p:sp>
          <p:nvSpPr>
            <p:cNvPr id="29775" name="Straight Connector 29774"/>
            <p:cNvSpPr/>
            <p:nvPr/>
          </p:nvSpPr>
          <p:spPr>
            <a:xfrm>
              <a:off x="4992" y="2640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6" name="Straight Connector 29775"/>
            <p:cNvSpPr/>
            <p:nvPr/>
          </p:nvSpPr>
          <p:spPr>
            <a:xfrm>
              <a:off x="4896" y="2928"/>
              <a:ext cx="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7" name="Straight Connector 29776"/>
            <p:cNvSpPr/>
            <p:nvPr/>
          </p:nvSpPr>
          <p:spPr>
            <a:xfrm>
              <a:off x="4992" y="3216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8" name="Straight Connector 29777"/>
            <p:cNvSpPr/>
            <p:nvPr/>
          </p:nvSpPr>
          <p:spPr>
            <a:xfrm>
              <a:off x="4992" y="3504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9" name="Straight Connector 29778"/>
            <p:cNvSpPr/>
            <p:nvPr/>
          </p:nvSpPr>
          <p:spPr>
            <a:xfrm>
              <a:off x="4992" y="3744"/>
              <a:ext cx="33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122" name="Title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Information Technology </a:t>
            </a:r>
            <a:br>
              <a:rPr sz="3200"/>
            </a:br>
            <a:r>
              <a:rPr sz="3200"/>
              <a:t>Strategies</a:t>
            </a:r>
            <a:endParaRPr sz="3200"/>
          </a:p>
        </p:txBody>
      </p:sp>
      <p:sp>
        <p:nvSpPr>
          <p:cNvPr id="5123" name="Rounded Rectangle 5122"/>
          <p:cNvSpPr/>
          <p:nvPr/>
        </p:nvSpPr>
        <p:spPr>
          <a:xfrm>
            <a:off x="533400" y="19812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Strategies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4" name="Rounded Rectangle 5123"/>
          <p:cNvSpPr/>
          <p:nvPr/>
        </p:nvSpPr>
        <p:spPr>
          <a:xfrm rot="-5394250">
            <a:off x="18081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Plan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5" name="Rounded Rectangle 5124"/>
          <p:cNvSpPr/>
          <p:nvPr/>
        </p:nvSpPr>
        <p:spPr>
          <a:xfrm rot="-5394250">
            <a:off x="32559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Design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6" name="Rounded Rectangle 5125"/>
          <p:cNvSpPr/>
          <p:nvPr/>
        </p:nvSpPr>
        <p:spPr>
          <a:xfrm rot="-5394250">
            <a:off x="47037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Implement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7" name="Rounded Rectangle 5126"/>
          <p:cNvSpPr/>
          <p:nvPr/>
        </p:nvSpPr>
        <p:spPr>
          <a:xfrm rot="-5394250">
            <a:off x="61515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Manage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8" name="Rounded Rectangle 5127"/>
          <p:cNvSpPr/>
          <p:nvPr/>
        </p:nvSpPr>
        <p:spPr>
          <a:xfrm>
            <a:off x="533400" y="30480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Processes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29" name="Rounded Rectangle 5128"/>
          <p:cNvSpPr/>
          <p:nvPr/>
        </p:nvSpPr>
        <p:spPr>
          <a:xfrm>
            <a:off x="533400" y="41148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Strategy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30" name="Rounded Rectangle 5129"/>
          <p:cNvSpPr/>
          <p:nvPr/>
        </p:nvSpPr>
        <p:spPr>
          <a:xfrm>
            <a:off x="533400" y="51816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Infrastructure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5131" name="Left-Right Arrow 5130"/>
          <p:cNvSpPr/>
          <p:nvPr/>
        </p:nvSpPr>
        <p:spPr>
          <a:xfrm>
            <a:off x="3352800" y="5181600"/>
            <a:ext cx="5257800" cy="609600"/>
          </a:xfrm>
          <a:prstGeom prst="leftRightArrow">
            <a:avLst>
              <a:gd name="adj1" fmla="val 50000"/>
              <a:gd name="adj2" fmla="val 172500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People</a:t>
            </a:r>
            <a:endParaRPr sz="2000" b="1"/>
          </a:p>
        </p:txBody>
      </p:sp>
      <p:sp>
        <p:nvSpPr>
          <p:cNvPr id="5132" name="Flowchart: Merge 5131"/>
          <p:cNvSpPr/>
          <p:nvPr/>
        </p:nvSpPr>
        <p:spPr>
          <a:xfrm>
            <a:off x="685800" y="28194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5133" name="Flowchart: Merge 5132"/>
          <p:cNvSpPr/>
          <p:nvPr/>
        </p:nvSpPr>
        <p:spPr>
          <a:xfrm>
            <a:off x="1219200" y="38862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5134" name="Flowchart: Merge 5133"/>
          <p:cNvSpPr/>
          <p:nvPr/>
        </p:nvSpPr>
        <p:spPr>
          <a:xfrm>
            <a:off x="1828800" y="49530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5135" name="Rectangles 5134"/>
          <p:cNvSpPr/>
          <p:nvPr/>
        </p:nvSpPr>
        <p:spPr>
          <a:xfrm>
            <a:off x="4038600" y="1676400"/>
            <a:ext cx="4876800" cy="1752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b="1"/>
              <a:t>Information Technology Strategies</a:t>
            </a:r>
            <a:endParaRPr b="1"/>
          </a:p>
          <a:p>
            <a:pPr algn="ctr">
              <a:buChar char="•"/>
            </a:pPr>
            <a:r>
              <a:rPr sz="1800"/>
              <a:t>IT Vision &amp; Mission</a:t>
            </a:r>
            <a:endParaRPr sz="1800"/>
          </a:p>
          <a:p>
            <a:pPr algn="ctr">
              <a:buChar char="•"/>
            </a:pPr>
            <a:r>
              <a:rPr sz="1800"/>
              <a:t>IT Strategies</a:t>
            </a:r>
          </a:p>
          <a:p>
            <a:pPr algn="ctr"/>
            <a:r>
              <a:rPr sz="2000">
                <a:solidFill>
                  <a:srgbClr val="FF3300"/>
                </a:solidFill>
              </a:rPr>
              <a:t>GOAL:</a:t>
            </a:r>
            <a:r>
              <a:rPr sz="2000"/>
              <a:t> </a:t>
            </a:r>
            <a:r>
              <a:rPr sz="2000" b="1"/>
              <a:t>Align IT strategies with business</a:t>
            </a:r>
            <a:endParaRPr sz="2000" b="1"/>
          </a:p>
          <a:p>
            <a:pPr algn="ctr"/>
            <a:r>
              <a:rPr sz="2000" b="1"/>
              <a:t>direction to create advantaged processes</a:t>
            </a:r>
          </a:p>
        </p:txBody>
      </p:sp>
      <p:sp>
        <p:nvSpPr>
          <p:cNvPr id="5136" name="Straight Connector 5135"/>
          <p:cNvSpPr/>
          <p:nvPr/>
        </p:nvSpPr>
        <p:spPr>
          <a:xfrm flipV="1">
            <a:off x="609600" y="1676400"/>
            <a:ext cx="3429000" cy="25146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5137" name="Straight Connector 5136"/>
          <p:cNvSpPr/>
          <p:nvPr/>
        </p:nvSpPr>
        <p:spPr>
          <a:xfrm flipV="1">
            <a:off x="609600" y="3352800"/>
            <a:ext cx="3429000" cy="16764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5138" name="Straight Connector 5137"/>
          <p:cNvSpPr/>
          <p:nvPr/>
        </p:nvSpPr>
        <p:spPr>
          <a:xfrm flipV="1">
            <a:off x="2667000" y="3429000"/>
            <a:ext cx="617220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8434" name="Title 18433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IT Vision and Mission</a:t>
            </a:r>
            <a:endParaRPr sz="3600"/>
          </a:p>
        </p:txBody>
      </p:sp>
      <p:sp>
        <p:nvSpPr>
          <p:cNvPr id="18435" name="Text Placeholder 1843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sz="2800" u="sng">
                <a:solidFill>
                  <a:schemeClr val="accent1"/>
                </a:solidFill>
              </a:rPr>
              <a:t>Vision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Provide the Xyz co. global work environment with cost effective worldwide information services accessible anytime, anywhere</a:t>
            </a:r>
            <a:endParaRPr sz="2800"/>
          </a:p>
          <a:p>
            <a:pPr>
              <a:lnSpc>
                <a:spcPct val="90000"/>
              </a:lnSpc>
              <a:buNone/>
            </a:pPr>
            <a:r>
              <a:rPr sz="2800" u="sng">
                <a:solidFill>
                  <a:schemeClr val="accent1"/>
                </a:solidFill>
              </a:rPr>
              <a:t>Mission</a:t>
            </a:r>
            <a:endParaRPr sz="2800"/>
          </a:p>
          <a:p>
            <a:pPr>
              <a:lnSpc>
                <a:spcPct val="90000"/>
              </a:lnSpc>
            </a:pPr>
            <a:r>
              <a:rPr sz="2800"/>
              <a:t>The best information technologies will be used as leverage to make Xyz co. a competitive top rated company in the eyes of its employees and customers</a:t>
            </a:r>
            <a:endParaRPr sz="2800"/>
          </a:p>
        </p:txBody>
      </p:sp>
      <p:sp>
        <p:nvSpPr>
          <p:cNvPr id="18439" name="Rectangles 18438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 IT Strategic Plan </a:t>
            </a:r>
            <a:endParaRPr lang="en-US"/>
          </a:p>
        </p:txBody>
      </p:sp>
      <p:sp>
        <p:nvSpPr>
          <p:cNvPr id="21506" name="Title 21505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IT Objectives</a:t>
            </a:r>
            <a:endParaRPr sz="3600"/>
          </a:p>
        </p:txBody>
      </p:sp>
      <p:sp>
        <p:nvSpPr>
          <p:cNvPr id="21507" name="Text Placeholder 2150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Implement information systems which support </a:t>
            </a:r>
            <a:r>
              <a:rPr sz="2200" b="1" err="1"/>
              <a:t>Xyz’s</a:t>
            </a:r>
            <a:r>
              <a:rPr sz="2200" b="1"/>
              <a:t> strategic direction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Develop &amp; implement a technical infrastructure that provides the highest affordable level of security and support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Enable key business processes to improve efficiency/create competitive advantage 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Provide strong global internal &amp; external communication channels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r>
              <a:rPr sz="2200" b="1"/>
              <a:t>Migrate over to a global integrated business information system (ERP)</a:t>
            </a:r>
            <a:endParaRPr sz="2200" b="1"/>
          </a:p>
          <a:p>
            <a:pPr marL="609600" indent="-609600">
              <a:buFont typeface="Monotype Sorts" pitchFamily="2" charset="2"/>
              <a:buAutoNum type="arabicParenR"/>
            </a:pPr>
            <a:endParaRPr sz="2200" b="1"/>
          </a:p>
        </p:txBody>
      </p:sp>
      <p:sp>
        <p:nvSpPr>
          <p:cNvPr id="21511" name="Rectangles 21510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31746" name="Title 31745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IT Strategies</a:t>
            </a:r>
            <a:endParaRPr sz="3600"/>
          </a:p>
        </p:txBody>
      </p:sp>
      <p:sp>
        <p:nvSpPr>
          <p:cNvPr id="31747" name="Text Placeholder 317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sz="2000" b="1"/>
              <a:t>Work with business users to cleanse existing master data</a:t>
            </a:r>
            <a:endParaRPr sz="2000" b="1"/>
          </a:p>
          <a:p>
            <a:r>
              <a:rPr sz="2000" b="1"/>
              <a:t>Partner with key users to determine needs, priorities and efficiency improvements</a:t>
            </a:r>
            <a:endParaRPr sz="2000" b="1"/>
          </a:p>
          <a:p>
            <a:r>
              <a:rPr sz="2000" b="1"/>
              <a:t>Continue to take scheduled upgrades/releases of software (remain as current as possible on all systems)</a:t>
            </a:r>
            <a:endParaRPr sz="2000" b="1"/>
          </a:p>
          <a:p>
            <a:r>
              <a:rPr sz="2000" b="1"/>
              <a:t>Keep the infrastructure current through annual information technology/hardware investments</a:t>
            </a:r>
            <a:endParaRPr sz="2000" b="1"/>
          </a:p>
          <a:p>
            <a:r>
              <a:rPr sz="2000" b="1"/>
              <a:t>Build redundancy, reliability, integrity into the mission critical business systems</a:t>
            </a:r>
            <a:endParaRPr sz="2000" b="1"/>
          </a:p>
          <a:p>
            <a:r>
              <a:rPr sz="2000" b="1"/>
              <a:t>Implement ERP System on a global basis</a:t>
            </a:r>
            <a:endParaRPr sz="2000" b="1"/>
          </a:p>
          <a:p>
            <a:r>
              <a:rPr sz="2000" b="1"/>
              <a:t>In IT, provide opportunities to learn; regularly celebrate IT accomplishments and reward successes</a:t>
            </a:r>
            <a:endParaRPr sz="20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8194" name="Title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Application and Tools </a:t>
            </a:r>
            <a:br>
              <a:rPr sz="3200"/>
            </a:br>
            <a:r>
              <a:rPr sz="3200"/>
              <a:t>Initiatives (Current &amp; Future)</a:t>
            </a:r>
            <a:endParaRPr sz="3200"/>
          </a:p>
        </p:txBody>
      </p:sp>
      <p:sp>
        <p:nvSpPr>
          <p:cNvPr id="8195" name="Rectangles 8194"/>
          <p:cNvSpPr/>
          <p:nvPr/>
        </p:nvSpPr>
        <p:spPr>
          <a:xfrm>
            <a:off x="990600" y="5638800"/>
            <a:ext cx="7239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Global Enterprise System </a:t>
            </a:r>
            <a:endParaRPr sz="2000" b="1"/>
          </a:p>
        </p:txBody>
      </p:sp>
      <p:sp>
        <p:nvSpPr>
          <p:cNvPr id="8196" name="Rectangles 8195"/>
          <p:cNvSpPr/>
          <p:nvPr/>
        </p:nvSpPr>
        <p:spPr>
          <a:xfrm>
            <a:off x="990600" y="6019800"/>
            <a:ext cx="7239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Global Communication/Knowledge Mgmt </a:t>
            </a:r>
            <a:endParaRPr sz="2000" b="1"/>
          </a:p>
        </p:txBody>
      </p:sp>
      <p:graphicFrame>
        <p:nvGraphicFramePr>
          <p:cNvPr id="8198" name="Object 8197"/>
          <p:cNvGraphicFramePr/>
          <p:nvPr/>
        </p:nvGraphicFramePr>
        <p:xfrm>
          <a:off x="1235075" y="1433513"/>
          <a:ext cx="5741988" cy="410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3710305" imgH="2964180" progId="MS_ClipArt_Gallery.2">
                  <p:embed/>
                </p:oleObj>
              </mc:Choice>
              <mc:Fallback>
                <p:oleObj name="" r:id="rId1" imgW="3710305" imgH="2964180" progId="MS_ClipArt_Gallery.2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FF"/>
                          </a:clrFrom>
                          <a:clrTo>
                            <a:srgbClr val="C0C0C0"/>
                          </a:clrTo>
                        </a:clrChange>
                        <a:clrChange>
                          <a:clrFrom>
                            <a:srgbClr val="008080"/>
                          </a:clrFrom>
                          <a:clrTo>
                            <a:srgbClr val="FF6600"/>
                          </a:clrTo>
                        </a:clrChange>
                        <a:clrChange>
                          <a:clrFrom>
                            <a:srgbClr val="00FF00"/>
                          </a:clrFrom>
                          <a:clrTo>
                            <a:srgbClr val="3333FF"/>
                          </a:clrTo>
                        </a:clrChange>
                        <a:clrChange>
                          <a:clrFrom>
                            <a:srgbClr val="FF00FF"/>
                          </a:clrFrom>
                          <a:clrTo>
                            <a:srgbClr val="996633"/>
                          </a:clrTo>
                        </a:clrChange>
                        <a:clrChange>
                          <a:clrFrom>
                            <a:srgbClr val="FFFF00"/>
                          </a:clrFrom>
                          <a:clrTo>
                            <a:srgbClr val="FFCC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235075" y="1433513"/>
                        <a:ext cx="5741988" cy="41005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8198"/>
          <p:cNvSpPr txBox="1"/>
          <p:nvPr/>
        </p:nvSpPr>
        <p:spPr>
          <a:xfrm>
            <a:off x="3140075" y="3109913"/>
            <a:ext cx="188436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     Business/</a:t>
            </a:r>
            <a:endParaRPr sz="2000" b="1"/>
          </a:p>
          <a:p>
            <a:r>
              <a:rPr sz="2000" b="1"/>
              <a:t>Data Standards</a:t>
            </a:r>
            <a:endParaRPr sz="2000" b="1"/>
          </a:p>
        </p:txBody>
      </p:sp>
      <p:sp>
        <p:nvSpPr>
          <p:cNvPr id="8200" name="Text Box 8199"/>
          <p:cNvSpPr txBox="1"/>
          <p:nvPr/>
        </p:nvSpPr>
        <p:spPr>
          <a:xfrm>
            <a:off x="5121275" y="4252913"/>
            <a:ext cx="10001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Quality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1" name="Text Box 8200"/>
          <p:cNvSpPr txBox="1"/>
          <p:nvPr/>
        </p:nvSpPr>
        <p:spPr>
          <a:xfrm>
            <a:off x="1387475" y="4176713"/>
            <a:ext cx="1827213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Customer/Rep.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Self service &amp;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Sales Force 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Automation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2" name="Text Box 8201"/>
          <p:cNvSpPr txBox="1"/>
          <p:nvPr/>
        </p:nvSpPr>
        <p:spPr>
          <a:xfrm>
            <a:off x="5121275" y="1814513"/>
            <a:ext cx="155257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Finance, HR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&amp; Admin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Systems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3" name="Text Box 8202"/>
          <p:cNvSpPr txBox="1"/>
          <p:nvPr/>
        </p:nvSpPr>
        <p:spPr>
          <a:xfrm>
            <a:off x="1524000" y="1600200"/>
            <a:ext cx="24193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Production planning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&amp; Supply Chain</a:t>
            </a:r>
            <a:endParaRPr sz="2000" b="1">
              <a:solidFill>
                <a:schemeClr val="bg1"/>
              </a:solidFill>
            </a:endParaRPr>
          </a:p>
          <a:p>
            <a:r>
              <a:rPr sz="2000" b="1">
                <a:solidFill>
                  <a:schemeClr val="bg1"/>
                </a:solidFill>
              </a:rPr>
              <a:t>Optimization 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8204" name="Rectangles 8203"/>
          <p:cNvSpPr/>
          <p:nvPr/>
        </p:nvSpPr>
        <p:spPr>
          <a:xfrm>
            <a:off x="6873875" y="1433513"/>
            <a:ext cx="1219200" cy="4038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R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E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P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O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R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 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N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G</a:t>
            </a:r>
            <a:endParaRPr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2290" name="Title 12289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r>
              <a:rPr sz="3200"/>
              <a:t>Application and Tools Future State - (End Point)</a:t>
            </a:r>
            <a:endParaRPr sz="3200"/>
          </a:p>
        </p:txBody>
      </p:sp>
      <p:sp>
        <p:nvSpPr>
          <p:cNvPr id="12292" name="Oval 12291"/>
          <p:cNvSpPr/>
          <p:nvPr/>
        </p:nvSpPr>
        <p:spPr>
          <a:xfrm>
            <a:off x="2209800" y="2438400"/>
            <a:ext cx="4953000" cy="3868738"/>
          </a:xfrm>
          <a:prstGeom prst="ellipse">
            <a:avLst/>
          </a:prstGeom>
          <a:solidFill>
            <a:srgbClr val="C0C0C0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/>
          </a:p>
        </p:txBody>
      </p:sp>
      <p:sp>
        <p:nvSpPr>
          <p:cNvPr id="12293" name="Oval 12292"/>
          <p:cNvSpPr/>
          <p:nvPr/>
        </p:nvSpPr>
        <p:spPr>
          <a:xfrm>
            <a:off x="2636838" y="2932113"/>
            <a:ext cx="4013200" cy="2963862"/>
          </a:xfrm>
          <a:prstGeom prst="ellipse">
            <a:avLst/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>
              <a:solidFill>
                <a:schemeClr val="accent1"/>
              </a:solidFill>
            </a:endParaRPr>
          </a:p>
        </p:txBody>
      </p:sp>
      <p:sp>
        <p:nvSpPr>
          <p:cNvPr id="12294" name="Oval 12293"/>
          <p:cNvSpPr/>
          <p:nvPr/>
        </p:nvSpPr>
        <p:spPr>
          <a:xfrm>
            <a:off x="3746500" y="3756025"/>
            <a:ext cx="1879600" cy="1152525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ERP</a:t>
            </a:r>
            <a:endParaRPr sz="2000" b="1"/>
          </a:p>
        </p:txBody>
      </p:sp>
      <p:sp>
        <p:nvSpPr>
          <p:cNvPr id="12295" name="Text Box 12294"/>
          <p:cNvSpPr txBox="1"/>
          <p:nvPr/>
        </p:nvSpPr>
        <p:spPr>
          <a:xfrm>
            <a:off x="3581400" y="4876800"/>
            <a:ext cx="1876425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>
                <a:solidFill>
                  <a:schemeClr val="bg1"/>
                </a:solidFill>
              </a:rPr>
              <a:t>    Enterprise</a:t>
            </a:r>
            <a:endParaRPr b="1">
              <a:solidFill>
                <a:schemeClr val="bg1"/>
              </a:solidFill>
            </a:endParaRPr>
          </a:p>
          <a:p>
            <a:r>
              <a:rPr b="1">
                <a:solidFill>
                  <a:schemeClr val="bg1"/>
                </a:solidFill>
              </a:rPr>
              <a:t>       System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12296" name="Text Box 12295"/>
          <p:cNvSpPr txBox="1"/>
          <p:nvPr/>
        </p:nvSpPr>
        <p:spPr>
          <a:xfrm>
            <a:off x="3810000" y="3176588"/>
            <a:ext cx="6159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>
                <a:solidFill>
                  <a:schemeClr val="bg1"/>
                </a:solidFill>
              </a:rPr>
              <a:t>APS</a:t>
            </a:r>
            <a:endParaRPr sz="1800" b="1">
              <a:solidFill>
                <a:schemeClr val="bg1"/>
              </a:solidFill>
            </a:endParaRPr>
          </a:p>
        </p:txBody>
      </p:sp>
      <p:sp>
        <p:nvSpPr>
          <p:cNvPr id="12297" name="Text Box 12296"/>
          <p:cNvSpPr txBox="1"/>
          <p:nvPr/>
        </p:nvSpPr>
        <p:spPr>
          <a:xfrm>
            <a:off x="5257800" y="3352800"/>
            <a:ext cx="5270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>
                <a:solidFill>
                  <a:schemeClr val="bg1"/>
                </a:solidFill>
              </a:rPr>
              <a:t>HR</a:t>
            </a:r>
            <a:endParaRPr sz="1800" b="1">
              <a:solidFill>
                <a:schemeClr val="bg1"/>
              </a:solidFill>
            </a:endParaRPr>
          </a:p>
        </p:txBody>
      </p:sp>
      <p:sp>
        <p:nvSpPr>
          <p:cNvPr id="12298" name="Text Box 12297"/>
          <p:cNvSpPr txBox="1"/>
          <p:nvPr/>
        </p:nvSpPr>
        <p:spPr>
          <a:xfrm>
            <a:off x="3733800" y="2538413"/>
            <a:ext cx="19113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/>
              <a:t>Internet/Extranet</a:t>
            </a:r>
            <a:endParaRPr sz="1800" b="1"/>
          </a:p>
        </p:txBody>
      </p:sp>
      <p:sp>
        <p:nvSpPr>
          <p:cNvPr id="12299" name="Text Box 12298"/>
          <p:cNvSpPr txBox="1"/>
          <p:nvPr/>
        </p:nvSpPr>
        <p:spPr>
          <a:xfrm>
            <a:off x="2892425" y="3836988"/>
            <a:ext cx="6159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>
                <a:solidFill>
                  <a:schemeClr val="bg1"/>
                </a:solidFill>
              </a:rPr>
              <a:t>SFA</a:t>
            </a:r>
            <a:endParaRPr sz="1800" b="1">
              <a:solidFill>
                <a:schemeClr val="bg1"/>
              </a:solidFill>
            </a:endParaRPr>
          </a:p>
        </p:txBody>
      </p:sp>
      <p:sp>
        <p:nvSpPr>
          <p:cNvPr id="12300" name="Text Box 12299"/>
          <p:cNvSpPr txBox="1"/>
          <p:nvPr/>
        </p:nvSpPr>
        <p:spPr>
          <a:xfrm>
            <a:off x="5454650" y="4578350"/>
            <a:ext cx="998538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>
                <a:solidFill>
                  <a:schemeClr val="bg1"/>
                </a:solidFill>
              </a:rPr>
              <a:t>Financial</a:t>
            </a:r>
            <a:endParaRPr sz="1600" b="1">
              <a:solidFill>
                <a:schemeClr val="bg1"/>
              </a:solidFill>
            </a:endParaRPr>
          </a:p>
        </p:txBody>
      </p:sp>
      <p:sp>
        <p:nvSpPr>
          <p:cNvPr id="12301" name="Text Box 12300"/>
          <p:cNvSpPr txBox="1"/>
          <p:nvPr/>
        </p:nvSpPr>
        <p:spPr>
          <a:xfrm>
            <a:off x="3733800" y="5891213"/>
            <a:ext cx="18605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b="1"/>
              <a:t>Outlook/Intranet</a:t>
            </a:r>
            <a:endParaRPr sz="1800" b="1"/>
          </a:p>
        </p:txBody>
      </p:sp>
      <p:sp>
        <p:nvSpPr>
          <p:cNvPr id="12302" name="Text Box 12301"/>
          <p:cNvSpPr txBox="1"/>
          <p:nvPr/>
        </p:nvSpPr>
        <p:spPr>
          <a:xfrm>
            <a:off x="2636838" y="4413250"/>
            <a:ext cx="10001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Quality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12303" name="Text Box 12302"/>
          <p:cNvSpPr txBox="1"/>
          <p:nvPr/>
        </p:nvSpPr>
        <p:spPr>
          <a:xfrm>
            <a:off x="5692775" y="3852863"/>
            <a:ext cx="706438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>
                <a:solidFill>
                  <a:schemeClr val="bg1"/>
                </a:solidFill>
              </a:rPr>
              <a:t>SCO</a:t>
            </a:r>
            <a:endParaRPr sz="2000" b="1">
              <a:solidFill>
                <a:schemeClr val="bg1"/>
              </a:solidFill>
            </a:endParaRPr>
          </a:p>
        </p:txBody>
      </p:sp>
      <p:graphicFrame>
        <p:nvGraphicFramePr>
          <p:cNvPr id="12304" name="Object 12303"/>
          <p:cNvGraphicFramePr/>
          <p:nvPr/>
        </p:nvGraphicFramePr>
        <p:xfrm>
          <a:off x="6324600" y="1676400"/>
          <a:ext cx="2332038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2331720" imgH="1176655" progId="MS_ClipArt_Gallery.2">
                  <p:embed/>
                </p:oleObj>
              </mc:Choice>
              <mc:Fallback>
                <p:oleObj name="" r:id="rId1" imgW="2331720" imgH="1176655" progId="MS_ClipArt_Gallery.2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24600" y="1676400"/>
                        <a:ext cx="2332038" cy="1176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Straight Connector 12304"/>
          <p:cNvSpPr/>
          <p:nvPr/>
        </p:nvSpPr>
        <p:spPr>
          <a:xfrm flipH="1">
            <a:off x="3581400" y="4724400"/>
            <a:ext cx="4572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6" name="Straight Connector 12305"/>
          <p:cNvSpPr/>
          <p:nvPr/>
        </p:nvSpPr>
        <p:spPr>
          <a:xfrm>
            <a:off x="5181600" y="4724400"/>
            <a:ext cx="3810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7" name="Straight Connector 12306"/>
          <p:cNvSpPr/>
          <p:nvPr/>
        </p:nvSpPr>
        <p:spPr>
          <a:xfrm flipV="1">
            <a:off x="5257800" y="3886200"/>
            <a:ext cx="4572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8" name="Straight Connector 12307"/>
          <p:cNvSpPr/>
          <p:nvPr/>
        </p:nvSpPr>
        <p:spPr>
          <a:xfrm flipH="1" flipV="1">
            <a:off x="3581400" y="3886200"/>
            <a:ext cx="4572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9" name="Text Box 12308"/>
          <p:cNvSpPr txBox="1"/>
          <p:nvPr/>
        </p:nvSpPr>
        <p:spPr>
          <a:xfrm>
            <a:off x="228600" y="5410200"/>
            <a:ext cx="2597150" cy="91598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i="1"/>
              <a:t>Migrate processes </a:t>
            </a:r>
            <a:endParaRPr sz="1800" i="1"/>
          </a:p>
          <a:p>
            <a:r>
              <a:rPr sz="1800" i="1"/>
              <a:t>from legacy systems to the</a:t>
            </a:r>
            <a:endParaRPr sz="1800" i="1"/>
          </a:p>
          <a:p>
            <a:r>
              <a:rPr sz="1800" i="1"/>
              <a:t>new enterprise system</a:t>
            </a:r>
            <a:endParaRPr sz="1800" i="1"/>
          </a:p>
        </p:txBody>
      </p:sp>
      <p:sp>
        <p:nvSpPr>
          <p:cNvPr id="12310" name="Line Callout 1 12309"/>
          <p:cNvSpPr/>
          <p:nvPr/>
        </p:nvSpPr>
        <p:spPr>
          <a:xfrm>
            <a:off x="7391400" y="3505200"/>
            <a:ext cx="914400" cy="679450"/>
          </a:xfrm>
          <a:prstGeom prst="borderCallout1">
            <a:avLst>
              <a:gd name="adj1" fmla="val 17560"/>
              <a:gd name="adj2" fmla="val -8333"/>
              <a:gd name="adj3" fmla="val 124148"/>
              <a:gd name="adj4" fmla="val -102083"/>
            </a:avLst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sz="1800" b="1"/>
              <a:t>Global Access</a:t>
            </a:r>
            <a:endParaRPr sz="1800" b="1"/>
          </a:p>
        </p:txBody>
      </p:sp>
      <p:sp>
        <p:nvSpPr>
          <p:cNvPr id="12311" name="Text Box 12310"/>
          <p:cNvSpPr txBox="1"/>
          <p:nvPr/>
        </p:nvSpPr>
        <p:spPr>
          <a:xfrm>
            <a:off x="7315200" y="4419600"/>
            <a:ext cx="1778000" cy="14652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i="1"/>
              <a:t>The new </a:t>
            </a:r>
            <a:endParaRPr sz="1800" i="1"/>
          </a:p>
          <a:p>
            <a:r>
              <a:rPr sz="1800" i="1"/>
              <a:t>enterprise system</a:t>
            </a:r>
            <a:endParaRPr sz="1800" i="1"/>
          </a:p>
          <a:p>
            <a:r>
              <a:rPr sz="1800" i="1"/>
              <a:t>will serve as the</a:t>
            </a:r>
            <a:endParaRPr sz="1800" i="1"/>
          </a:p>
          <a:p>
            <a:r>
              <a:rPr sz="1800" i="1"/>
              <a:t>access point for</a:t>
            </a:r>
            <a:endParaRPr sz="1800" i="1"/>
          </a:p>
          <a:p>
            <a:r>
              <a:rPr sz="1800" i="1"/>
              <a:t>all information</a:t>
            </a:r>
            <a:endParaRPr sz="1800" i="1"/>
          </a:p>
        </p:txBody>
      </p:sp>
      <p:sp>
        <p:nvSpPr>
          <p:cNvPr id="12313" name="Text Box 12312"/>
          <p:cNvSpPr txBox="1"/>
          <p:nvPr/>
        </p:nvSpPr>
        <p:spPr>
          <a:xfrm>
            <a:off x="0" y="1676400"/>
            <a:ext cx="2755900" cy="146526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800" i="1"/>
              <a:t>APS  will be used as</a:t>
            </a:r>
            <a:endParaRPr sz="1800" i="1"/>
          </a:p>
          <a:p>
            <a:r>
              <a:rPr sz="1800" i="1"/>
              <a:t>a “bridge point” for the</a:t>
            </a:r>
            <a:endParaRPr sz="1800" i="1"/>
          </a:p>
          <a:p>
            <a:r>
              <a:rPr sz="1800" i="1"/>
              <a:t>Supply Chain for the next </a:t>
            </a:r>
            <a:endParaRPr sz="1800" i="1"/>
          </a:p>
          <a:p>
            <a:r>
              <a:rPr sz="1800" i="1"/>
              <a:t>2 years &amp; will be integrated</a:t>
            </a:r>
            <a:endParaRPr sz="1800" i="1"/>
          </a:p>
          <a:p>
            <a:r>
              <a:rPr sz="1800" i="1"/>
              <a:t>with ERP for the long term</a:t>
            </a:r>
            <a:endParaRPr sz="1800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T Strategic Plan </a:t>
            </a:r>
            <a:endParaRPr lang="en-US"/>
          </a:p>
        </p:txBody>
      </p:sp>
      <p:sp>
        <p:nvSpPr>
          <p:cNvPr id="24578" name="Title 2457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t>Planning Framework</a:t>
            </a:r>
          </a:p>
        </p:txBody>
      </p:sp>
      <p:sp>
        <p:nvSpPr>
          <p:cNvPr id="24579" name="Rounded Rectangle 24578"/>
          <p:cNvSpPr/>
          <p:nvPr/>
        </p:nvSpPr>
        <p:spPr>
          <a:xfrm>
            <a:off x="533400" y="19812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Strategies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0" name="Rounded Rectangle 24579"/>
          <p:cNvSpPr/>
          <p:nvPr/>
        </p:nvSpPr>
        <p:spPr>
          <a:xfrm rot="-5394250">
            <a:off x="18081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Plan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1" name="Rounded Rectangle 24580"/>
          <p:cNvSpPr/>
          <p:nvPr/>
        </p:nvSpPr>
        <p:spPr>
          <a:xfrm rot="-5394250">
            <a:off x="32559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Design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2" name="Rounded Rectangle 24581"/>
          <p:cNvSpPr/>
          <p:nvPr/>
        </p:nvSpPr>
        <p:spPr>
          <a:xfrm rot="-5394250">
            <a:off x="47037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Implement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3" name="Rounded Rectangle 24582"/>
          <p:cNvSpPr/>
          <p:nvPr/>
        </p:nvSpPr>
        <p:spPr>
          <a:xfrm rot="-5394250">
            <a:off x="61515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Manage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4" name="Rounded Rectangle 24583"/>
          <p:cNvSpPr/>
          <p:nvPr/>
        </p:nvSpPr>
        <p:spPr>
          <a:xfrm>
            <a:off x="533400" y="30480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Processes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5" name="Rounded Rectangle 24584"/>
          <p:cNvSpPr/>
          <p:nvPr/>
        </p:nvSpPr>
        <p:spPr>
          <a:xfrm>
            <a:off x="533400" y="41148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Strategy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6" name="Rounded Rectangle 24585"/>
          <p:cNvSpPr/>
          <p:nvPr/>
        </p:nvSpPr>
        <p:spPr>
          <a:xfrm>
            <a:off x="533400" y="51816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IT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Infrastructure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24587" name="Left-Right Arrow 24586"/>
          <p:cNvSpPr/>
          <p:nvPr/>
        </p:nvSpPr>
        <p:spPr>
          <a:xfrm>
            <a:off x="3352800" y="5181600"/>
            <a:ext cx="5257800" cy="609600"/>
          </a:xfrm>
          <a:prstGeom prst="leftRightArrow">
            <a:avLst>
              <a:gd name="adj1" fmla="val 50000"/>
              <a:gd name="adj2" fmla="val 172500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People</a:t>
            </a:r>
            <a:endParaRPr sz="2000" b="1"/>
          </a:p>
        </p:txBody>
      </p:sp>
      <p:sp>
        <p:nvSpPr>
          <p:cNvPr id="24588" name="Flowchart: Merge 24587"/>
          <p:cNvSpPr/>
          <p:nvPr/>
        </p:nvSpPr>
        <p:spPr>
          <a:xfrm>
            <a:off x="685800" y="28194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24589" name="Flowchart: Merge 24588"/>
          <p:cNvSpPr/>
          <p:nvPr/>
        </p:nvSpPr>
        <p:spPr>
          <a:xfrm>
            <a:off x="1219200" y="38862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24590" name="Flowchart: Merge 24589"/>
          <p:cNvSpPr/>
          <p:nvPr/>
        </p:nvSpPr>
        <p:spPr>
          <a:xfrm>
            <a:off x="1828800" y="49530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24591" name="Rectangles 24590"/>
          <p:cNvSpPr/>
          <p:nvPr/>
        </p:nvSpPr>
        <p:spPr>
          <a:xfrm>
            <a:off x="4038600" y="1676400"/>
            <a:ext cx="4876800" cy="1752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 wrap="none" anchor="ctr" anchorCtr="0"/>
          <a:p>
            <a:pPr algn="ctr"/>
            <a:r>
              <a:rPr b="1"/>
              <a:t>Information Tech. Infrastructure</a:t>
            </a:r>
            <a:endParaRPr b="1"/>
          </a:p>
          <a:p>
            <a:pPr algn="ctr">
              <a:buChar char="•"/>
            </a:pPr>
            <a:r>
              <a:rPr sz="1600"/>
              <a:t>Application Initiatives</a:t>
            </a:r>
            <a:endParaRPr sz="1600"/>
          </a:p>
          <a:p>
            <a:pPr algn="ctr">
              <a:buChar char="•"/>
            </a:pPr>
            <a:r>
              <a:rPr sz="1600"/>
              <a:t>Technology Initiatives</a:t>
            </a:r>
            <a:endParaRPr sz="1600"/>
          </a:p>
          <a:p>
            <a:pPr algn="ctr">
              <a:buChar char="•"/>
            </a:pPr>
            <a:r>
              <a:rPr sz="1600"/>
              <a:t>People Initiatives</a:t>
            </a:r>
            <a:endParaRPr sz="1800"/>
          </a:p>
          <a:p>
            <a:pPr algn="ctr"/>
            <a:r>
              <a:rPr sz="2000">
                <a:solidFill>
                  <a:srgbClr val="FF3300"/>
                </a:solidFill>
              </a:rPr>
              <a:t>GOAL:</a:t>
            </a:r>
            <a:r>
              <a:rPr sz="2000"/>
              <a:t> </a:t>
            </a:r>
            <a:r>
              <a:rPr sz="2000" b="1"/>
              <a:t>Select initiatives that implement the</a:t>
            </a:r>
            <a:endParaRPr sz="2000" b="1"/>
          </a:p>
          <a:p>
            <a:pPr algn="ctr"/>
            <a:r>
              <a:rPr sz="2000" b="1"/>
              <a:t>Strategy</a:t>
            </a:r>
          </a:p>
        </p:txBody>
      </p:sp>
      <p:sp>
        <p:nvSpPr>
          <p:cNvPr id="24592" name="Straight Connector 24591"/>
          <p:cNvSpPr/>
          <p:nvPr/>
        </p:nvSpPr>
        <p:spPr>
          <a:xfrm flipV="1">
            <a:off x="685800" y="1676400"/>
            <a:ext cx="3352800" cy="3505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24593" name="Straight Connector 24592"/>
          <p:cNvSpPr/>
          <p:nvPr/>
        </p:nvSpPr>
        <p:spPr>
          <a:xfrm flipV="1">
            <a:off x="609600" y="3429000"/>
            <a:ext cx="3429000" cy="2743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24594" name="Straight Connector 24593"/>
          <p:cNvSpPr/>
          <p:nvPr/>
        </p:nvSpPr>
        <p:spPr>
          <a:xfrm flipV="1">
            <a:off x="2743200" y="3429000"/>
            <a:ext cx="6172200" cy="274320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60418" name="Title 6041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3 Year Strategic Planning Roadmap</a:t>
            </a:r>
            <a:endParaRPr sz="3200"/>
          </a:p>
        </p:txBody>
      </p:sp>
      <p:sp>
        <p:nvSpPr>
          <p:cNvPr id="60419" name="Rounded Rectangle 60418"/>
          <p:cNvSpPr/>
          <p:nvPr/>
        </p:nvSpPr>
        <p:spPr>
          <a:xfrm>
            <a:off x="533400" y="19812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Strategies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0" name="Rounded Rectangle 60419"/>
          <p:cNvSpPr/>
          <p:nvPr/>
        </p:nvSpPr>
        <p:spPr>
          <a:xfrm rot="-5394250">
            <a:off x="18081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Plan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1" name="Rounded Rectangle 60420"/>
          <p:cNvSpPr/>
          <p:nvPr/>
        </p:nvSpPr>
        <p:spPr>
          <a:xfrm rot="-5394250">
            <a:off x="32559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Design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2" name="Rounded Rectangle 60421"/>
          <p:cNvSpPr/>
          <p:nvPr/>
        </p:nvSpPr>
        <p:spPr>
          <a:xfrm rot="-5394250">
            <a:off x="47037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Implement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3" name="Rounded Rectangle 60422"/>
          <p:cNvSpPr/>
          <p:nvPr/>
        </p:nvSpPr>
        <p:spPr>
          <a:xfrm rot="-5394250">
            <a:off x="6151563" y="3522663"/>
            <a:ext cx="4038600" cy="12573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Manage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4" name="Rounded Rectangle 60423"/>
          <p:cNvSpPr/>
          <p:nvPr/>
        </p:nvSpPr>
        <p:spPr>
          <a:xfrm>
            <a:off x="533400" y="30480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Business Processes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5" name="Rounded Rectangle 60424"/>
          <p:cNvSpPr/>
          <p:nvPr/>
        </p:nvSpPr>
        <p:spPr>
          <a:xfrm>
            <a:off x="533400" y="41148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Information Systems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Strategy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6" name="Rounded Rectangle 60425"/>
          <p:cNvSpPr/>
          <p:nvPr/>
        </p:nvSpPr>
        <p:spPr>
          <a:xfrm>
            <a:off x="533400" y="5181600"/>
            <a:ext cx="22860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chemeClr val="bg1"/>
                </a:solidFill>
              </a:rPr>
              <a:t>Information Systems</a:t>
            </a:r>
            <a:endParaRPr sz="2000" b="1">
              <a:solidFill>
                <a:schemeClr val="bg1"/>
              </a:solidFill>
            </a:endParaRPr>
          </a:p>
          <a:p>
            <a:pPr algn="ctr"/>
            <a:r>
              <a:rPr sz="2000" b="1">
                <a:solidFill>
                  <a:schemeClr val="bg1"/>
                </a:solidFill>
              </a:rPr>
              <a:t>Infrastructure</a:t>
            </a:r>
            <a:endParaRPr sz="2000" b="1">
              <a:solidFill>
                <a:schemeClr val="bg1"/>
              </a:solidFill>
            </a:endParaRPr>
          </a:p>
        </p:txBody>
      </p:sp>
      <p:sp>
        <p:nvSpPr>
          <p:cNvPr id="60427" name="Left-Right Arrow 60426"/>
          <p:cNvSpPr/>
          <p:nvPr/>
        </p:nvSpPr>
        <p:spPr>
          <a:xfrm>
            <a:off x="3352800" y="5181600"/>
            <a:ext cx="5257800" cy="609600"/>
          </a:xfrm>
          <a:prstGeom prst="leftRightArrow">
            <a:avLst>
              <a:gd name="adj1" fmla="val 50000"/>
              <a:gd name="adj2" fmla="val 172500"/>
            </a:avLst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/>
              <a:t>People</a:t>
            </a:r>
            <a:endParaRPr sz="2000" b="1"/>
          </a:p>
        </p:txBody>
      </p:sp>
      <p:sp>
        <p:nvSpPr>
          <p:cNvPr id="60428" name="Flowchart: Merge 60427"/>
          <p:cNvSpPr/>
          <p:nvPr/>
        </p:nvSpPr>
        <p:spPr>
          <a:xfrm>
            <a:off x="685800" y="28194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60429" name="Flowchart: Merge 60428"/>
          <p:cNvSpPr/>
          <p:nvPr/>
        </p:nvSpPr>
        <p:spPr>
          <a:xfrm>
            <a:off x="1219200" y="38862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  <p:sp>
        <p:nvSpPr>
          <p:cNvPr id="60430" name="Flowchart: Merge 60429"/>
          <p:cNvSpPr/>
          <p:nvPr/>
        </p:nvSpPr>
        <p:spPr>
          <a:xfrm>
            <a:off x="1828800" y="4953000"/>
            <a:ext cx="838200" cy="381000"/>
          </a:xfrm>
          <a:prstGeom prst="flowChartMerg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chemeClr val="bg2"/>
            </a:outerShdw>
          </a:effectLst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7106" name="Title 47105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 anchor="b" anchorCtr="0"/>
          <a:p>
            <a:r>
              <a:rPr sz="2400" b="1" i="1"/>
              <a:t>Hardware Systems</a:t>
            </a:r>
            <a:br>
              <a:rPr sz="2400" b="1" i="1"/>
            </a:br>
            <a:r>
              <a:rPr sz="2400" b="1" i="1">
                <a:solidFill>
                  <a:schemeClr val="accent2"/>
                </a:solidFill>
              </a:rPr>
              <a:t>0-3 Year Plan</a:t>
            </a:r>
            <a:endParaRPr sz="2400" b="1" i="1"/>
          </a:p>
        </p:txBody>
      </p:sp>
      <p:sp>
        <p:nvSpPr>
          <p:cNvPr id="47107" name="Text Box 47106"/>
          <p:cNvSpPr txBox="1"/>
          <p:nvPr/>
        </p:nvSpPr>
        <p:spPr>
          <a:xfrm>
            <a:off x="1311275" y="1219200"/>
            <a:ext cx="735330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Plant 1      Plant 2    Plant 3    Plant 4     Plant5       Plant 6  Plant 7  Plant 8   Plant 9</a:t>
            </a:r>
            <a:endParaRPr sz="1600" b="1"/>
          </a:p>
        </p:txBody>
      </p:sp>
      <p:sp>
        <p:nvSpPr>
          <p:cNvPr id="47108" name="Text Box 47107"/>
          <p:cNvSpPr txBox="1"/>
          <p:nvPr/>
        </p:nvSpPr>
        <p:spPr>
          <a:xfrm>
            <a:off x="0" y="19050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/>
              <a:t>ERP </a:t>
            </a:r>
            <a:endParaRPr b="1"/>
          </a:p>
        </p:txBody>
      </p:sp>
      <p:sp>
        <p:nvSpPr>
          <p:cNvPr id="47109" name="Rectangles 47108"/>
          <p:cNvSpPr/>
          <p:nvPr/>
        </p:nvSpPr>
        <p:spPr>
          <a:xfrm>
            <a:off x="1447800" y="1981200"/>
            <a:ext cx="8382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000" b="1"/>
              <a:t>HP Corporate</a:t>
            </a:r>
            <a:endParaRPr sz="1000" b="1"/>
          </a:p>
          <a:p>
            <a:pPr algn="ctr"/>
            <a:r>
              <a:rPr sz="1000" b="1"/>
              <a:t>Server</a:t>
            </a:r>
            <a:endParaRPr b="1"/>
          </a:p>
        </p:txBody>
      </p:sp>
      <p:sp>
        <p:nvSpPr>
          <p:cNvPr id="47110" name="Rectangles 47109"/>
          <p:cNvSpPr/>
          <p:nvPr/>
        </p:nvSpPr>
        <p:spPr>
          <a:xfrm>
            <a:off x="1447800" y="30480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11" name="Text Box 47110"/>
          <p:cNvSpPr txBox="1"/>
          <p:nvPr/>
        </p:nvSpPr>
        <p:spPr>
          <a:xfrm>
            <a:off x="0" y="2514600"/>
            <a:ext cx="13192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E-MAIL</a:t>
            </a:r>
          </a:p>
        </p:txBody>
      </p:sp>
      <p:sp>
        <p:nvSpPr>
          <p:cNvPr id="47112" name="Text Box 47111"/>
          <p:cNvSpPr txBox="1"/>
          <p:nvPr/>
        </p:nvSpPr>
        <p:spPr>
          <a:xfrm>
            <a:off x="0" y="2971800"/>
            <a:ext cx="11303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/>
              <a:t>Payroll</a:t>
            </a:r>
            <a:endParaRPr b="1"/>
          </a:p>
        </p:txBody>
      </p:sp>
      <p:sp>
        <p:nvSpPr>
          <p:cNvPr id="47113" name="Text Box 47112"/>
          <p:cNvSpPr txBox="1"/>
          <p:nvPr/>
        </p:nvSpPr>
        <p:spPr>
          <a:xfrm>
            <a:off x="0" y="3581400"/>
            <a:ext cx="93027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WAN</a:t>
            </a:r>
            <a:endParaRPr b="1"/>
          </a:p>
        </p:txBody>
      </p:sp>
      <p:sp>
        <p:nvSpPr>
          <p:cNvPr id="47114" name="Rectangles 47113"/>
          <p:cNvSpPr/>
          <p:nvPr/>
        </p:nvSpPr>
        <p:spPr>
          <a:xfrm>
            <a:off x="1447800" y="3657600"/>
            <a:ext cx="8382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T1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756k CIR</a:t>
            </a:r>
            <a:endParaRPr sz="1000" b="1"/>
          </a:p>
        </p:txBody>
      </p:sp>
      <p:sp>
        <p:nvSpPr>
          <p:cNvPr id="47115" name="Text Box 47114"/>
          <p:cNvSpPr txBox="1"/>
          <p:nvPr/>
        </p:nvSpPr>
        <p:spPr>
          <a:xfrm>
            <a:off x="0" y="4114800"/>
            <a:ext cx="82867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LAN</a:t>
            </a:r>
            <a:endParaRPr b="1"/>
          </a:p>
        </p:txBody>
      </p:sp>
      <p:sp>
        <p:nvSpPr>
          <p:cNvPr id="47116" name="Text Box 47115"/>
          <p:cNvSpPr txBox="1"/>
          <p:nvPr/>
        </p:nvSpPr>
        <p:spPr>
          <a:xfrm>
            <a:off x="0" y="4648200"/>
            <a:ext cx="12509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Internet</a:t>
            </a:r>
            <a:endParaRPr b="1"/>
          </a:p>
        </p:txBody>
      </p:sp>
      <p:sp>
        <p:nvSpPr>
          <p:cNvPr id="47117" name="Rectangles 47116"/>
          <p:cNvSpPr/>
          <p:nvPr/>
        </p:nvSpPr>
        <p:spPr>
          <a:xfrm>
            <a:off x="1447800" y="5257800"/>
            <a:ext cx="8382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?</a:t>
            </a:r>
            <a:endParaRPr b="1"/>
          </a:p>
        </p:txBody>
      </p:sp>
      <p:sp>
        <p:nvSpPr>
          <p:cNvPr id="47118" name="Text Box 47117"/>
          <p:cNvSpPr txBox="1"/>
          <p:nvPr/>
        </p:nvSpPr>
        <p:spPr>
          <a:xfrm>
            <a:off x="0" y="57150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b="1"/>
              <a:t>File Svrs </a:t>
            </a:r>
            <a:endParaRPr b="1"/>
          </a:p>
        </p:txBody>
      </p:sp>
      <p:sp>
        <p:nvSpPr>
          <p:cNvPr id="47119" name="Rectangles 47118"/>
          <p:cNvSpPr/>
          <p:nvPr/>
        </p:nvSpPr>
        <p:spPr>
          <a:xfrm>
            <a:off x="1447800" y="25146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 </a:t>
            </a:r>
            <a:endParaRPr b="1"/>
          </a:p>
        </p:txBody>
      </p:sp>
      <p:sp>
        <p:nvSpPr>
          <p:cNvPr id="47120" name="Rectangles 47119"/>
          <p:cNvSpPr/>
          <p:nvPr/>
        </p:nvSpPr>
        <p:spPr>
          <a:xfrm>
            <a:off x="5029200" y="198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21" name="Straight Connector 47120"/>
          <p:cNvSpPr/>
          <p:nvPr/>
        </p:nvSpPr>
        <p:spPr>
          <a:xfrm>
            <a:off x="2286000" y="2743200"/>
            <a:ext cx="3505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22" name="Straight Connector 47121"/>
          <p:cNvSpPr/>
          <p:nvPr/>
        </p:nvSpPr>
        <p:spPr>
          <a:xfrm flipV="1">
            <a:off x="5791200" y="2667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23" name="Rectangles 47122"/>
          <p:cNvSpPr/>
          <p:nvPr/>
        </p:nvSpPr>
        <p:spPr>
          <a:xfrm>
            <a:off x="5943600" y="2514600"/>
            <a:ext cx="5334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4" name="Rectangles 47123"/>
          <p:cNvSpPr/>
          <p:nvPr/>
        </p:nvSpPr>
        <p:spPr>
          <a:xfrm>
            <a:off x="6553200" y="2514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5" name="Rectangles 47124"/>
          <p:cNvSpPr/>
          <p:nvPr/>
        </p:nvSpPr>
        <p:spPr>
          <a:xfrm>
            <a:off x="8001000" y="2514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6" name="Rectangles 47125"/>
          <p:cNvSpPr/>
          <p:nvPr/>
        </p:nvSpPr>
        <p:spPr>
          <a:xfrm>
            <a:off x="7315200" y="2514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/>
              <a:t>Intel</a:t>
            </a:r>
            <a:endParaRPr b="1"/>
          </a:p>
        </p:txBody>
      </p:sp>
      <p:sp>
        <p:nvSpPr>
          <p:cNvPr id="47127" name="Straight Connector 47126"/>
          <p:cNvSpPr/>
          <p:nvPr/>
        </p:nvSpPr>
        <p:spPr>
          <a:xfrm>
            <a:off x="1981200" y="34290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28" name="Straight Connector 47127"/>
          <p:cNvSpPr/>
          <p:nvPr/>
        </p:nvSpPr>
        <p:spPr>
          <a:xfrm>
            <a:off x="1981200" y="3505200"/>
            <a:ext cx="3048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29" name="Straight Connector 47128"/>
          <p:cNvSpPr/>
          <p:nvPr/>
        </p:nvSpPr>
        <p:spPr>
          <a:xfrm flipV="1">
            <a:off x="5029200" y="32766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30" name="Straight Connector 47129"/>
          <p:cNvSpPr/>
          <p:nvPr/>
        </p:nvSpPr>
        <p:spPr>
          <a:xfrm>
            <a:off x="5029200" y="32766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31" name="Straight Connector 47130"/>
          <p:cNvSpPr/>
          <p:nvPr/>
        </p:nvSpPr>
        <p:spPr>
          <a:xfrm>
            <a:off x="5029200" y="32766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32" name="Straight Connector 47131"/>
          <p:cNvSpPr/>
          <p:nvPr/>
        </p:nvSpPr>
        <p:spPr>
          <a:xfrm flipV="1">
            <a:off x="5791200" y="32004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33" name="Rectangles 47132"/>
          <p:cNvSpPr/>
          <p:nvPr/>
        </p:nvSpPr>
        <p:spPr>
          <a:xfrm>
            <a:off x="2362200" y="36576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34" name="Rectangles 47133"/>
          <p:cNvSpPr/>
          <p:nvPr/>
        </p:nvSpPr>
        <p:spPr>
          <a:xfrm>
            <a:off x="3276600" y="3657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384k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256k CIR</a:t>
            </a:r>
            <a:endParaRPr sz="1000" b="1"/>
          </a:p>
        </p:txBody>
      </p:sp>
      <p:sp>
        <p:nvSpPr>
          <p:cNvPr id="47135" name="Rectangles 47134"/>
          <p:cNvSpPr/>
          <p:nvPr/>
        </p:nvSpPr>
        <p:spPr>
          <a:xfrm>
            <a:off x="4191000" y="36576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36" name="Rectangles 47135"/>
          <p:cNvSpPr/>
          <p:nvPr/>
        </p:nvSpPr>
        <p:spPr>
          <a:xfrm>
            <a:off x="5029200" y="36576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37" name="Rectangles 47136"/>
          <p:cNvSpPr/>
          <p:nvPr/>
        </p:nvSpPr>
        <p:spPr>
          <a:xfrm>
            <a:off x="1447800" y="41910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38" name="Rectangles 47137"/>
          <p:cNvSpPr/>
          <p:nvPr/>
        </p:nvSpPr>
        <p:spPr>
          <a:xfrm>
            <a:off x="23622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39" name="Rectangles 47138"/>
          <p:cNvSpPr/>
          <p:nvPr/>
        </p:nvSpPr>
        <p:spPr>
          <a:xfrm>
            <a:off x="41910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0" name="Rectangles 47139"/>
          <p:cNvSpPr/>
          <p:nvPr/>
        </p:nvSpPr>
        <p:spPr>
          <a:xfrm>
            <a:off x="32766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1" name="Rectangles 47140"/>
          <p:cNvSpPr/>
          <p:nvPr/>
        </p:nvSpPr>
        <p:spPr>
          <a:xfrm>
            <a:off x="50292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2" name="Rectangles 47141"/>
          <p:cNvSpPr/>
          <p:nvPr/>
        </p:nvSpPr>
        <p:spPr>
          <a:xfrm>
            <a:off x="5867400" y="41910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3" name="Rectangles 47142"/>
          <p:cNvSpPr/>
          <p:nvPr/>
        </p:nvSpPr>
        <p:spPr>
          <a:xfrm>
            <a:off x="6553200" y="41910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4" name="Rectangles 47143"/>
          <p:cNvSpPr/>
          <p:nvPr/>
        </p:nvSpPr>
        <p:spPr>
          <a:xfrm>
            <a:off x="72390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5" name="Rectangles 47144"/>
          <p:cNvSpPr/>
          <p:nvPr/>
        </p:nvSpPr>
        <p:spPr>
          <a:xfrm>
            <a:off x="8077200" y="4191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/>
              <a:t>Ethernet</a:t>
            </a:r>
            <a:endParaRPr sz="1800" b="1"/>
          </a:p>
        </p:txBody>
      </p:sp>
      <p:sp>
        <p:nvSpPr>
          <p:cNvPr id="47146" name="Rectangles 47145"/>
          <p:cNvSpPr/>
          <p:nvPr/>
        </p:nvSpPr>
        <p:spPr>
          <a:xfrm>
            <a:off x="1447800" y="47244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0000"/>
              </a:lnSpc>
            </a:pPr>
            <a:r>
              <a:rPr sz="1200" b="1"/>
              <a:t>Burstable </a:t>
            </a:r>
            <a:endParaRPr sz="1200" b="1"/>
          </a:p>
          <a:p>
            <a:pPr algn="ctr">
              <a:lnSpc>
                <a:spcPct val="80000"/>
              </a:lnSpc>
            </a:pPr>
            <a:r>
              <a:rPr sz="1200" b="1"/>
              <a:t>T1</a:t>
            </a:r>
            <a:r>
              <a:rPr sz="1800" b="1"/>
              <a:t> </a:t>
            </a:r>
            <a:endParaRPr sz="1800" b="1"/>
          </a:p>
        </p:txBody>
      </p:sp>
      <p:sp>
        <p:nvSpPr>
          <p:cNvPr id="47147" name="Rectangles 47146"/>
          <p:cNvSpPr/>
          <p:nvPr/>
        </p:nvSpPr>
        <p:spPr>
          <a:xfrm>
            <a:off x="1447800" y="5791200"/>
            <a:ext cx="8382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48" name="Rectangles 47147"/>
          <p:cNvSpPr/>
          <p:nvPr/>
        </p:nvSpPr>
        <p:spPr>
          <a:xfrm>
            <a:off x="23622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49" name="Rectangles 47148"/>
          <p:cNvSpPr/>
          <p:nvPr/>
        </p:nvSpPr>
        <p:spPr>
          <a:xfrm>
            <a:off x="2362200" y="3048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0" name="Rectangles 47149"/>
          <p:cNvSpPr/>
          <p:nvPr/>
        </p:nvSpPr>
        <p:spPr>
          <a:xfrm>
            <a:off x="3276600" y="3048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1" name="Rectangles 47150"/>
          <p:cNvSpPr/>
          <p:nvPr/>
        </p:nvSpPr>
        <p:spPr>
          <a:xfrm>
            <a:off x="32766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2" name="Rectangles 47151"/>
          <p:cNvSpPr/>
          <p:nvPr/>
        </p:nvSpPr>
        <p:spPr>
          <a:xfrm>
            <a:off x="4191000" y="30480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600" b="1"/>
              <a:t>Intel PC</a:t>
            </a:r>
            <a:r>
              <a:rPr sz="1800" b="1"/>
              <a:t> </a:t>
            </a:r>
            <a:endParaRPr sz="1800" b="1"/>
          </a:p>
        </p:txBody>
      </p:sp>
      <p:sp>
        <p:nvSpPr>
          <p:cNvPr id="47153" name="Rectangles 47152"/>
          <p:cNvSpPr/>
          <p:nvPr/>
        </p:nvSpPr>
        <p:spPr>
          <a:xfrm>
            <a:off x="41910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4" name="Rectangles 47153"/>
          <p:cNvSpPr/>
          <p:nvPr/>
        </p:nvSpPr>
        <p:spPr>
          <a:xfrm>
            <a:off x="50292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b="1"/>
          </a:p>
        </p:txBody>
      </p:sp>
      <p:sp>
        <p:nvSpPr>
          <p:cNvPr id="47155" name="Rectangles 47154"/>
          <p:cNvSpPr/>
          <p:nvPr/>
        </p:nvSpPr>
        <p:spPr>
          <a:xfrm>
            <a:off x="5867400" y="5791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 </a:t>
            </a:r>
            <a:endParaRPr sz="1800" b="1"/>
          </a:p>
        </p:txBody>
      </p:sp>
      <p:sp>
        <p:nvSpPr>
          <p:cNvPr id="47156" name="Straight Connector 47155"/>
          <p:cNvSpPr/>
          <p:nvPr/>
        </p:nvSpPr>
        <p:spPr>
          <a:xfrm>
            <a:off x="2286000" y="2209800"/>
            <a:ext cx="2590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57" name="Straight Connector 47156"/>
          <p:cNvSpPr/>
          <p:nvPr/>
        </p:nvSpPr>
        <p:spPr>
          <a:xfrm>
            <a:off x="4876800" y="22098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58" name="Straight Connector 47157"/>
          <p:cNvSpPr/>
          <p:nvPr/>
        </p:nvSpPr>
        <p:spPr>
          <a:xfrm>
            <a:off x="4876800" y="2438400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59" name="Straight Connector 47158"/>
          <p:cNvSpPr/>
          <p:nvPr/>
        </p:nvSpPr>
        <p:spPr>
          <a:xfrm flipV="1">
            <a:off x="5943600" y="22098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60" name="Straight Connector 47159"/>
          <p:cNvSpPr/>
          <p:nvPr/>
        </p:nvSpPr>
        <p:spPr>
          <a:xfrm>
            <a:off x="5943600" y="2209800"/>
            <a:ext cx="2819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61" name="Straight Connector 47160"/>
          <p:cNvSpPr/>
          <p:nvPr/>
        </p:nvSpPr>
        <p:spPr>
          <a:xfrm flipH="1" flipV="1">
            <a:off x="8763000" y="21336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62" name="Rectangles 47161"/>
          <p:cNvSpPr/>
          <p:nvPr/>
        </p:nvSpPr>
        <p:spPr>
          <a:xfrm>
            <a:off x="5867400" y="3657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3" name="Rectangles 47162"/>
          <p:cNvSpPr/>
          <p:nvPr/>
        </p:nvSpPr>
        <p:spPr>
          <a:xfrm>
            <a:off x="6553200" y="3657600"/>
            <a:ext cx="6096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4" name="Rectangles 47163"/>
          <p:cNvSpPr/>
          <p:nvPr/>
        </p:nvSpPr>
        <p:spPr>
          <a:xfrm>
            <a:off x="7239000" y="3657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5" name="Rectangles 47164"/>
          <p:cNvSpPr/>
          <p:nvPr/>
        </p:nvSpPr>
        <p:spPr>
          <a:xfrm>
            <a:off x="8077200" y="3657600"/>
            <a:ext cx="7620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FR 256k</a:t>
            </a:r>
            <a:endParaRPr sz="1000" b="1"/>
          </a:p>
          <a:p>
            <a:pPr algn="ctr">
              <a:lnSpc>
                <a:spcPct val="85000"/>
              </a:lnSpc>
            </a:pPr>
            <a:r>
              <a:rPr sz="1000" b="1"/>
              <a:t>128k CIR</a:t>
            </a:r>
            <a:endParaRPr sz="1000" b="1"/>
          </a:p>
        </p:txBody>
      </p:sp>
      <p:sp>
        <p:nvSpPr>
          <p:cNvPr id="47166" name="Straight Connector 47165"/>
          <p:cNvSpPr/>
          <p:nvPr/>
        </p:nvSpPr>
        <p:spPr>
          <a:xfrm>
            <a:off x="2286000" y="5410200"/>
            <a:ext cx="6553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67" name="Straight Connector 47166"/>
          <p:cNvSpPr/>
          <p:nvPr/>
        </p:nvSpPr>
        <p:spPr>
          <a:xfrm flipH="1" flipV="1">
            <a:off x="8839200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68" name="Rectangles 47167"/>
          <p:cNvSpPr/>
          <p:nvPr/>
        </p:nvSpPr>
        <p:spPr>
          <a:xfrm>
            <a:off x="6553200" y="5791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sz="1800" b="1"/>
          </a:p>
        </p:txBody>
      </p:sp>
      <p:sp>
        <p:nvSpPr>
          <p:cNvPr id="47169" name="Rectangles 47168"/>
          <p:cNvSpPr/>
          <p:nvPr/>
        </p:nvSpPr>
        <p:spPr>
          <a:xfrm>
            <a:off x="72390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sz="1800" b="1"/>
          </a:p>
        </p:txBody>
      </p:sp>
      <p:sp>
        <p:nvSpPr>
          <p:cNvPr id="47170" name="Rectangles 47169"/>
          <p:cNvSpPr/>
          <p:nvPr/>
        </p:nvSpPr>
        <p:spPr>
          <a:xfrm>
            <a:off x="8077200" y="5791200"/>
            <a:ext cx="7620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800" b="1"/>
              <a:t>Intel</a:t>
            </a:r>
            <a:endParaRPr sz="1800" b="1"/>
          </a:p>
        </p:txBody>
      </p:sp>
      <p:sp>
        <p:nvSpPr>
          <p:cNvPr id="47171" name="Straight Connector 47170"/>
          <p:cNvSpPr/>
          <p:nvPr/>
        </p:nvSpPr>
        <p:spPr>
          <a:xfrm>
            <a:off x="2286000" y="4876800"/>
            <a:ext cx="4953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72" name="Text Box 47171"/>
          <p:cNvSpPr txBox="1"/>
          <p:nvPr/>
        </p:nvSpPr>
        <p:spPr>
          <a:xfrm>
            <a:off x="0" y="5214938"/>
            <a:ext cx="960438" cy="517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lnSpc>
                <a:spcPct val="70000"/>
              </a:lnSpc>
            </a:pPr>
            <a:r>
              <a:rPr sz="2000" b="1"/>
              <a:t>EDI /</a:t>
            </a:r>
            <a:endParaRPr sz="2000" b="1"/>
          </a:p>
          <a:p>
            <a:pPr>
              <a:lnSpc>
                <a:spcPct val="70000"/>
              </a:lnSpc>
            </a:pPr>
            <a:r>
              <a:rPr sz="2000" b="1"/>
              <a:t>E-Com</a:t>
            </a:r>
            <a:endParaRPr b="1"/>
          </a:p>
        </p:txBody>
      </p:sp>
      <p:sp>
        <p:nvSpPr>
          <p:cNvPr id="47173" name="Rectangles 47172"/>
          <p:cNvSpPr/>
          <p:nvPr/>
        </p:nvSpPr>
        <p:spPr>
          <a:xfrm>
            <a:off x="7239000" y="4648200"/>
            <a:ext cx="762000" cy="381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>
              <a:lnSpc>
                <a:spcPct val="85000"/>
              </a:lnSpc>
            </a:pPr>
            <a:r>
              <a:rPr sz="1000" b="1"/>
              <a:t>limited</a:t>
            </a:r>
            <a:endParaRPr sz="1000" b="1"/>
          </a:p>
        </p:txBody>
      </p:sp>
      <p:sp>
        <p:nvSpPr>
          <p:cNvPr id="47174" name="Straight Connector 47173"/>
          <p:cNvSpPr/>
          <p:nvPr/>
        </p:nvSpPr>
        <p:spPr>
          <a:xfrm>
            <a:off x="8001000" y="48768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7175" name="Straight Connector 47174"/>
          <p:cNvSpPr/>
          <p:nvPr/>
        </p:nvSpPr>
        <p:spPr>
          <a:xfrm flipH="1" flipV="1">
            <a:off x="8839200" y="48006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47176" name="Group 47175"/>
          <p:cNvGrpSpPr/>
          <p:nvPr/>
        </p:nvGrpSpPr>
        <p:grpSpPr>
          <a:xfrm>
            <a:off x="7086600" y="0"/>
            <a:ext cx="1781175" cy="1219200"/>
            <a:chOff x="4464" y="0"/>
            <a:chExt cx="1122" cy="768"/>
          </a:xfrm>
        </p:grpSpPr>
        <p:sp>
          <p:nvSpPr>
            <p:cNvPr id="47177" name="Text Box 47176"/>
            <p:cNvSpPr txBox="1"/>
            <p:nvPr/>
          </p:nvSpPr>
          <p:spPr>
            <a:xfrm>
              <a:off x="4656" y="0"/>
              <a:ext cx="334" cy="1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400"/>
                <a:t>Key:</a:t>
              </a:r>
              <a:endParaRPr sz="1400"/>
            </a:p>
          </p:txBody>
        </p:sp>
        <p:sp>
          <p:nvSpPr>
            <p:cNvPr id="47178" name="Rectangles 47177"/>
            <p:cNvSpPr/>
            <p:nvPr/>
          </p:nvSpPr>
          <p:spPr>
            <a:xfrm>
              <a:off x="4464" y="192"/>
              <a:ext cx="192" cy="96"/>
            </a:xfrm>
            <a:prstGeom prst="rect">
              <a:avLst/>
            </a:prstGeom>
            <a:solidFill>
              <a:srgbClr val="00CC66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79" name="Rectangles 47178"/>
            <p:cNvSpPr/>
            <p:nvPr/>
          </p:nvSpPr>
          <p:spPr>
            <a:xfrm>
              <a:off x="4464" y="336"/>
              <a:ext cx="192" cy="96"/>
            </a:xfrm>
            <a:prstGeom prst="rect">
              <a:avLst/>
            </a:prstGeom>
            <a:solidFill>
              <a:srgbClr val="FFFFCC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80" name="Rectangles 47179"/>
            <p:cNvSpPr/>
            <p:nvPr/>
          </p:nvSpPr>
          <p:spPr>
            <a:xfrm>
              <a:off x="4464" y="480"/>
              <a:ext cx="192" cy="96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81" name="Rectangles 47180"/>
            <p:cNvSpPr/>
            <p:nvPr/>
          </p:nvSpPr>
          <p:spPr>
            <a:xfrm>
              <a:off x="4464" y="624"/>
              <a:ext cx="192" cy="96"/>
            </a:xfrm>
            <a:prstGeom prst="rect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82" name="Text Box 47181"/>
            <p:cNvSpPr txBox="1"/>
            <p:nvPr/>
          </p:nvSpPr>
          <p:spPr>
            <a:xfrm>
              <a:off x="4694" y="167"/>
              <a:ext cx="576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 End Point</a:t>
              </a:r>
              <a:endParaRPr sz="1200"/>
            </a:p>
          </p:txBody>
        </p:sp>
        <p:sp>
          <p:nvSpPr>
            <p:cNvPr id="47183" name="Text Box 47182"/>
            <p:cNvSpPr txBox="1"/>
            <p:nvPr/>
          </p:nvSpPr>
          <p:spPr>
            <a:xfrm>
              <a:off x="4694" y="311"/>
              <a:ext cx="812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 Interim solution</a:t>
              </a:r>
              <a:endParaRPr sz="1200"/>
            </a:p>
          </p:txBody>
        </p:sp>
        <p:sp>
          <p:nvSpPr>
            <p:cNvPr id="47184" name="Text Box 47183"/>
            <p:cNvSpPr txBox="1"/>
            <p:nvPr/>
          </p:nvSpPr>
          <p:spPr>
            <a:xfrm>
              <a:off x="4694" y="455"/>
              <a:ext cx="765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=Needs Upgrade</a:t>
              </a:r>
              <a:endParaRPr sz="1200"/>
            </a:p>
          </p:txBody>
        </p:sp>
        <p:sp>
          <p:nvSpPr>
            <p:cNvPr id="47185" name="Text Box 47184"/>
            <p:cNvSpPr txBox="1"/>
            <p:nvPr/>
          </p:nvSpPr>
          <p:spPr>
            <a:xfrm>
              <a:off x="4704" y="595"/>
              <a:ext cx="882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sz="1200"/>
                <a:t>=Proposed Changes</a:t>
              </a:r>
              <a:endParaRPr sz="1200"/>
            </a:p>
          </p:txBody>
        </p:sp>
      </p:grpSp>
      <p:sp>
        <p:nvSpPr>
          <p:cNvPr id="47186" name="Rectangles 47185"/>
          <p:cNvSpPr/>
          <p:nvPr/>
        </p:nvSpPr>
        <p:spPr>
          <a:xfrm>
            <a:off x="59436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  <p:sp>
        <p:nvSpPr>
          <p:cNvPr id="47187" name="Rectangles 47186"/>
          <p:cNvSpPr/>
          <p:nvPr/>
        </p:nvSpPr>
        <p:spPr>
          <a:xfrm>
            <a:off x="66294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  <p:sp>
        <p:nvSpPr>
          <p:cNvPr id="47188" name="Rectangles 47187"/>
          <p:cNvSpPr/>
          <p:nvPr/>
        </p:nvSpPr>
        <p:spPr>
          <a:xfrm>
            <a:off x="73152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  <p:sp>
        <p:nvSpPr>
          <p:cNvPr id="47189" name="Rectangles 47188"/>
          <p:cNvSpPr/>
          <p:nvPr/>
        </p:nvSpPr>
        <p:spPr>
          <a:xfrm>
            <a:off x="8077200" y="3124200"/>
            <a:ext cx="609600" cy="381000"/>
          </a:xfrm>
          <a:prstGeom prst="rect">
            <a:avLst/>
          </a:prstGeom>
          <a:solidFill>
            <a:srgbClr val="00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600" b="1"/>
              <a:t>Intel</a:t>
            </a:r>
            <a:endParaRPr sz="1600" b="1"/>
          </a:p>
          <a:p>
            <a:pPr algn="ctr"/>
            <a:r>
              <a:rPr sz="1600" b="1"/>
              <a:t>PC</a:t>
            </a:r>
            <a:endParaRPr sz="16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3314" name="Title 13313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Technology Infrastructure Initiatives 2000/01</a:t>
            </a:r>
            <a:endParaRPr sz="3200"/>
          </a:p>
        </p:txBody>
      </p:sp>
      <p:sp>
        <p:nvSpPr>
          <p:cNvPr id="13315" name="Text Placeholder 13314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78800" cy="4171950"/>
          </a:xfrm>
          <a:ln/>
        </p:spPr>
        <p:txBody>
          <a:bodyPr/>
          <a:p>
            <a:r>
              <a:rPr sz="2000"/>
              <a:t>Telecommunications Assessment/plan</a:t>
            </a:r>
            <a:endParaRPr sz="2000"/>
          </a:p>
          <a:p>
            <a:pPr lvl="1"/>
            <a:r>
              <a:rPr sz="1800"/>
              <a:t>Global access/connectivity</a:t>
            </a:r>
            <a:endParaRPr sz="1800"/>
          </a:p>
          <a:p>
            <a:pPr lvl="1"/>
            <a:r>
              <a:rPr sz="1800"/>
              <a:t>Internet/Intranet/Extranet</a:t>
            </a:r>
            <a:endParaRPr sz="1800"/>
          </a:p>
          <a:p>
            <a:pPr lvl="1"/>
            <a:r>
              <a:rPr sz="1800"/>
              <a:t>Virtual Private Network for Dial In/ISP &amp; Tunneling</a:t>
            </a:r>
            <a:r>
              <a:rPr sz="2000"/>
              <a:t> </a:t>
            </a:r>
            <a:endParaRPr sz="2000"/>
          </a:p>
          <a:p>
            <a:r>
              <a:rPr sz="2000"/>
              <a:t>Help Desk software installed</a:t>
            </a:r>
            <a:endParaRPr sz="2000"/>
          </a:p>
          <a:p>
            <a:r>
              <a:rPr sz="2000"/>
              <a:t>Electronic FAX capability</a:t>
            </a:r>
            <a:endParaRPr sz="2000"/>
          </a:p>
          <a:p>
            <a:r>
              <a:rPr sz="2000"/>
              <a:t>Investigate telephony/pop screen/call center support software opportunities</a:t>
            </a:r>
            <a:endParaRPr sz="2000"/>
          </a:p>
          <a:p>
            <a:r>
              <a:rPr sz="2000"/>
              <a:t>Implement WAN to all sites</a:t>
            </a:r>
            <a:endParaRPr sz="2000"/>
          </a:p>
          <a:p>
            <a:r>
              <a:rPr sz="2000"/>
              <a:t>Develop a disaster recovery plan</a:t>
            </a:r>
            <a:endParaRPr sz="2000"/>
          </a:p>
          <a:p>
            <a:r>
              <a:rPr sz="2000"/>
              <a:t>Investigate ISDN lines and implement ISDN dial-backup for Frame Relay</a:t>
            </a:r>
            <a:endParaRPr sz="2000"/>
          </a:p>
          <a:p>
            <a:pPr lvl="1"/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5362" name="Title 15361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Technology Enablers</a:t>
            </a:r>
            <a:endParaRPr sz="3200"/>
          </a:p>
        </p:txBody>
      </p:sp>
      <p:sp>
        <p:nvSpPr>
          <p:cNvPr id="15363" name="Flowchart: Alternate Process 15362"/>
          <p:cNvSpPr/>
          <p:nvPr/>
        </p:nvSpPr>
        <p:spPr>
          <a:xfrm>
            <a:off x="1828800" y="1828800"/>
            <a:ext cx="6400800" cy="4495800"/>
          </a:xfrm>
          <a:prstGeom prst="flowChartAlternateProcess">
            <a:avLst/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/>
          </a:p>
        </p:txBody>
      </p:sp>
      <p:sp>
        <p:nvSpPr>
          <p:cNvPr id="15364" name="Text Box 15363"/>
          <p:cNvSpPr txBox="1"/>
          <p:nvPr/>
        </p:nvSpPr>
        <p:spPr>
          <a:xfrm>
            <a:off x="212725" y="2528888"/>
            <a:ext cx="184150" cy="2530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 dirty="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  <a:p>
            <a:endParaRPr sz="2000">
              <a:solidFill>
                <a:srgbClr val="010000"/>
              </a:solidFill>
            </a:endParaRPr>
          </a:p>
        </p:txBody>
      </p:sp>
      <p:sp>
        <p:nvSpPr>
          <p:cNvPr id="15365" name="Rectangles 15364"/>
          <p:cNvSpPr/>
          <p:nvPr/>
        </p:nvSpPr>
        <p:spPr>
          <a:xfrm>
            <a:off x="304800" y="2590800"/>
            <a:ext cx="13239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Applications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15366" name="Rectangles 15365"/>
          <p:cNvSpPr/>
          <p:nvPr/>
        </p:nvSpPr>
        <p:spPr>
          <a:xfrm>
            <a:off x="381000" y="3810000"/>
            <a:ext cx="11620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Knowledge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15367" name="Rectangles 15366"/>
          <p:cNvSpPr/>
          <p:nvPr/>
        </p:nvSpPr>
        <p:spPr>
          <a:xfrm>
            <a:off x="228600" y="4953000"/>
            <a:ext cx="1504950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Technology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  <a:p>
            <a:pPr algn="ctr"/>
            <a:r>
              <a:rPr lang="en-US" sz="20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effectLst>
                  <a:outerShdw dist="35921" dir="2699999" algn="ctr" rotWithShape="0">
                    <a:srgbClr val="C0C0C0"/>
                  </a:outerShdw>
                </a:effectLst>
                <a:latin typeface="Impact" panose="020B0806030902050204" charset="0"/>
                <a:ea typeface="Impact" panose="020B0806030902050204" charset="0"/>
              </a:rPr>
              <a:t>Infrastructure</a:t>
            </a:r>
            <a:endParaRPr lang="en-US" sz="2000"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  <a:tileRect/>
              </a:gradFill>
              <a:effectLst>
                <a:outerShdw dist="35921" dir="2699999" algn="ctr" rotWithShape="0">
                  <a:srgbClr val="C0C0C0"/>
                </a:outerShdw>
              </a:effectLst>
              <a:latin typeface="Impact" panose="020B0806030902050204" charset="0"/>
              <a:ea typeface="Impact" panose="020B0806030902050204" charset="0"/>
            </a:endParaRPr>
          </a:p>
        </p:txBody>
      </p:sp>
      <p:sp>
        <p:nvSpPr>
          <p:cNvPr id="15368" name="Text Box 15367"/>
          <p:cNvSpPr txBox="1"/>
          <p:nvPr/>
        </p:nvSpPr>
        <p:spPr>
          <a:xfrm>
            <a:off x="2133600" y="1854200"/>
            <a:ext cx="2851150" cy="43103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noAutofit/>
          </a:bodyPr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Legacy Systems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Windows 98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MS Office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MS Outlook/Exchange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ERP 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Internet Explorer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Oracle </a:t>
            </a:r>
            <a:r>
              <a:rPr sz="1800" b="1" err="1">
                <a:latin typeface="Tahoma" panose="020B0604030504040204" pitchFamily="34" charset="0"/>
              </a:rPr>
              <a:t>DBr</a:t>
            </a:r>
            <a:endParaRPr sz="1800" b="1" err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 err="1">
                <a:latin typeface="Tahoma" panose="020B0604030504040204" pitchFamily="34" charset="0"/>
              </a:rPr>
              <a:t>Cognos</a:t>
            </a:r>
            <a:endParaRPr sz="1800" b="1" err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 err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Windows NT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Intel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UNIX/LINUX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SMTP 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Electronic FAX</a:t>
            </a:r>
            <a:endParaRPr sz="1800" b="1">
              <a:latin typeface="Tahoma" panose="020B0604030504040204" pitchFamily="34" charset="0"/>
            </a:endParaRPr>
          </a:p>
          <a:p>
            <a:r>
              <a:rPr sz="1800" b="1">
                <a:latin typeface="Tahoma" panose="020B0604030504040204" pitchFamily="34" charset="0"/>
              </a:rPr>
              <a:t>  </a:t>
            </a:r>
            <a:endParaRPr sz="2000" b="1">
              <a:latin typeface="Tahoma" panose="020B0604030504040204" pitchFamily="34" charset="0"/>
            </a:endParaRPr>
          </a:p>
        </p:txBody>
      </p:sp>
      <p:sp>
        <p:nvSpPr>
          <p:cNvPr id="15369" name="Text Box 15368"/>
          <p:cNvSpPr txBox="1"/>
          <p:nvPr/>
        </p:nvSpPr>
        <p:spPr>
          <a:xfrm>
            <a:off x="2270125" y="1404938"/>
            <a:ext cx="48561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 i="1">
                <a:latin typeface="Tahoma" panose="020B0604030504040204" pitchFamily="34" charset="0"/>
              </a:rPr>
              <a:t>    Current                   Emerging</a:t>
            </a:r>
            <a:endParaRPr b="1" i="1">
              <a:latin typeface="Tahoma" panose="020B0604030504040204" pitchFamily="34" charset="0"/>
            </a:endParaRPr>
          </a:p>
        </p:txBody>
      </p:sp>
      <p:sp>
        <p:nvSpPr>
          <p:cNvPr id="15370" name="Text Box 15369"/>
          <p:cNvSpPr txBox="1"/>
          <p:nvPr/>
        </p:nvSpPr>
        <p:spPr>
          <a:xfrm>
            <a:off x="4800600" y="1854200"/>
            <a:ext cx="3008313" cy="4486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Expert Systems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Workflow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Windows 2000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Data Mining</a:t>
            </a:r>
            <a:endParaRPr sz="1800" b="1">
              <a:latin typeface="Tahoma" panose="020B0604030504040204" pitchFamily="34" charset="0"/>
            </a:endParaRPr>
          </a:p>
          <a:p>
            <a:endParaRPr sz="1800" b="1" dirty="0">
              <a:latin typeface="Tahoma" panose="020B0604030504040204" pitchFamily="34" charset="0"/>
            </a:endParaRPr>
          </a:p>
          <a:p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Telephony integration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Speech recognition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Personal Data Assistant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Desktop video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Wireless Networks</a:t>
            </a:r>
            <a:endParaRPr sz="1800" b="1">
              <a:latin typeface="Tahoma" panose="020B0604030504040204" pitchFamily="34" charset="0"/>
            </a:endParaRPr>
          </a:p>
          <a:p>
            <a:pPr>
              <a:buChar char="•"/>
            </a:pPr>
            <a:r>
              <a:rPr sz="1800" b="1">
                <a:latin typeface="Tahoma" panose="020B0604030504040204" pitchFamily="34" charset="0"/>
              </a:rPr>
              <a:t>VPN</a:t>
            </a:r>
            <a:endParaRPr sz="1800" b="1">
              <a:latin typeface="Tahoma" panose="020B0604030504040204" pitchFamily="34" charset="0"/>
            </a:endParaRPr>
          </a:p>
        </p:txBody>
      </p:sp>
      <p:sp>
        <p:nvSpPr>
          <p:cNvPr id="15371" name="Straight Connector 15370"/>
          <p:cNvSpPr/>
          <p:nvPr/>
        </p:nvSpPr>
        <p:spPr>
          <a:xfrm>
            <a:off x="1828800" y="4648200"/>
            <a:ext cx="64008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2" name="Straight Connector 15371"/>
          <p:cNvSpPr/>
          <p:nvPr/>
        </p:nvSpPr>
        <p:spPr>
          <a:xfrm>
            <a:off x="1828800" y="3276600"/>
            <a:ext cx="64008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3" name="Straight Connector 15372"/>
          <p:cNvSpPr/>
          <p:nvPr/>
        </p:nvSpPr>
        <p:spPr>
          <a:xfrm>
            <a:off x="4800600" y="1828800"/>
            <a:ext cx="0" cy="45720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19458" name="Rectangles 19457"/>
          <p:cNvSpPr/>
          <p:nvPr/>
        </p:nvSpPr>
        <p:spPr>
          <a:xfrm>
            <a:off x="3733800" y="5943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59" name="Rectangles 19458"/>
          <p:cNvSpPr/>
          <p:nvPr/>
        </p:nvSpPr>
        <p:spPr>
          <a:xfrm>
            <a:off x="3733800" y="5181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0" name="Rectangles 19459"/>
          <p:cNvSpPr/>
          <p:nvPr/>
        </p:nvSpPr>
        <p:spPr>
          <a:xfrm>
            <a:off x="5257800" y="1600200"/>
            <a:ext cx="1524000" cy="1219200"/>
          </a:xfrm>
          <a:prstGeom prst="rect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1" name="Rectangles 19460"/>
          <p:cNvSpPr/>
          <p:nvPr/>
        </p:nvSpPr>
        <p:spPr>
          <a:xfrm>
            <a:off x="5257800" y="3581400"/>
            <a:ext cx="1524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2" name="Rectangles 19461"/>
          <p:cNvSpPr/>
          <p:nvPr/>
        </p:nvSpPr>
        <p:spPr>
          <a:xfrm>
            <a:off x="5257800" y="4191000"/>
            <a:ext cx="1524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3" name="Rectangles 19462"/>
          <p:cNvSpPr/>
          <p:nvPr/>
        </p:nvSpPr>
        <p:spPr>
          <a:xfrm>
            <a:off x="762000" y="3352800"/>
            <a:ext cx="8077200" cy="2286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4" name="Title 19463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Initiative Impact on P&amp;L/Key Metrics</a:t>
            </a:r>
            <a:endParaRPr sz="3200"/>
          </a:p>
        </p:txBody>
      </p:sp>
      <p:sp>
        <p:nvSpPr>
          <p:cNvPr id="19465" name="Text Box 19464"/>
          <p:cNvSpPr txBox="1"/>
          <p:nvPr/>
        </p:nvSpPr>
        <p:spPr>
          <a:xfrm rot="-5400000">
            <a:off x="5214938" y="-1181100"/>
            <a:ext cx="1281112" cy="66929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Revenue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Profit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G &amp; A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COGS</a:t>
            </a:r>
            <a:endParaRPr sz="1600" b="1"/>
          </a:p>
          <a:p>
            <a:endParaRPr sz="1600" b="1"/>
          </a:p>
          <a:p>
            <a:endParaRPr sz="1600" b="1"/>
          </a:p>
          <a:p>
            <a:r>
              <a:rPr sz="1600" b="1"/>
              <a:t>Responsive/</a:t>
            </a:r>
            <a:endParaRPr sz="1600" b="1"/>
          </a:p>
          <a:p>
            <a:r>
              <a:rPr sz="1600" b="1"/>
              <a:t>Delivery</a:t>
            </a:r>
            <a:endParaRPr sz="1600" b="1"/>
          </a:p>
          <a:p>
            <a:endParaRPr sz="1600" b="1"/>
          </a:p>
          <a:p>
            <a:r>
              <a:rPr sz="1600" b="1"/>
              <a:t>Relationship</a:t>
            </a:r>
            <a:endParaRPr sz="1600" b="1"/>
          </a:p>
          <a:p>
            <a:r>
              <a:rPr sz="1600" b="1"/>
              <a:t>&amp; Value</a:t>
            </a:r>
            <a:endParaRPr sz="1600" b="1"/>
          </a:p>
          <a:p>
            <a:endParaRPr sz="1600" b="1"/>
          </a:p>
          <a:p>
            <a:r>
              <a:rPr sz="1600" b="1"/>
              <a:t>Inv. Turns</a:t>
            </a:r>
            <a:endParaRPr sz="1600" b="1"/>
          </a:p>
          <a:p>
            <a:endParaRPr sz="1600" b="1"/>
          </a:p>
          <a:p>
            <a:r>
              <a:rPr sz="1600" b="1"/>
              <a:t>Product</a:t>
            </a:r>
            <a:endParaRPr sz="1600" b="1"/>
          </a:p>
          <a:p>
            <a:r>
              <a:rPr sz="1600" b="1"/>
              <a:t>Quality</a:t>
            </a:r>
            <a:endParaRPr sz="1600" b="1"/>
          </a:p>
          <a:p>
            <a:endParaRPr sz="1600" b="1"/>
          </a:p>
          <a:p>
            <a:r>
              <a:rPr sz="1600" b="1"/>
              <a:t>Cycle Time</a:t>
            </a:r>
            <a:endParaRPr sz="1600" b="1"/>
          </a:p>
          <a:p>
            <a:endParaRPr sz="1600" b="1"/>
          </a:p>
          <a:p>
            <a:endParaRPr sz="1600" b="1"/>
          </a:p>
          <a:p>
            <a:endParaRPr sz="1600" b="1"/>
          </a:p>
        </p:txBody>
      </p:sp>
      <p:sp>
        <p:nvSpPr>
          <p:cNvPr id="19466" name="Text Box 19465"/>
          <p:cNvSpPr txBox="1"/>
          <p:nvPr/>
        </p:nvSpPr>
        <p:spPr>
          <a:xfrm>
            <a:off x="990600" y="2133600"/>
            <a:ext cx="1400175" cy="15589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sz="1600" b="1"/>
          </a:p>
          <a:p>
            <a:r>
              <a:rPr sz="1600" b="1"/>
              <a:t>Performance</a:t>
            </a:r>
            <a:endParaRPr sz="1600" b="1"/>
          </a:p>
          <a:p>
            <a:endParaRPr sz="1600" b="1"/>
          </a:p>
          <a:p>
            <a:r>
              <a:rPr sz="1600" b="1"/>
              <a:t>2000/2001</a:t>
            </a:r>
            <a:endParaRPr sz="1600" b="1"/>
          </a:p>
          <a:p>
            <a:r>
              <a:rPr sz="1600" b="1"/>
              <a:t>Best Practices</a:t>
            </a:r>
            <a:endParaRPr sz="1600" b="1"/>
          </a:p>
          <a:p>
            <a:r>
              <a:rPr sz="1600" b="1">
                <a:solidFill>
                  <a:schemeClr val="bg1"/>
                </a:solidFill>
              </a:rPr>
              <a:t>GAP</a:t>
            </a:r>
            <a:endParaRPr sz="1600" b="1">
              <a:solidFill>
                <a:schemeClr val="bg1"/>
              </a:solidFill>
            </a:endParaRPr>
          </a:p>
        </p:txBody>
      </p:sp>
      <p:sp>
        <p:nvSpPr>
          <p:cNvPr id="19467" name="Flowchart: Alternate Process 19466"/>
          <p:cNvSpPr/>
          <p:nvPr/>
        </p:nvSpPr>
        <p:spPr>
          <a:xfrm>
            <a:off x="762000" y="2819400"/>
            <a:ext cx="8077200" cy="3505200"/>
          </a:xfrm>
          <a:prstGeom prst="flowChartAlternate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468" name="Text Box 19467"/>
          <p:cNvSpPr txBox="1"/>
          <p:nvPr/>
        </p:nvSpPr>
        <p:spPr>
          <a:xfrm>
            <a:off x="1004888" y="3657600"/>
            <a:ext cx="1493837" cy="5810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Supply Chain -</a:t>
            </a:r>
            <a:endParaRPr sz="1600" b="1"/>
          </a:p>
          <a:p>
            <a:r>
              <a:rPr sz="1600" b="1"/>
              <a:t>Customer</a:t>
            </a:r>
            <a:endParaRPr sz="1600" b="1"/>
          </a:p>
        </p:txBody>
      </p:sp>
      <p:sp>
        <p:nvSpPr>
          <p:cNvPr id="19469" name="Text Box 19468"/>
          <p:cNvSpPr txBox="1"/>
          <p:nvPr/>
        </p:nvSpPr>
        <p:spPr>
          <a:xfrm>
            <a:off x="1004888" y="4191000"/>
            <a:ext cx="1443037" cy="5810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Supply Chain-</a:t>
            </a:r>
            <a:endParaRPr sz="1600" b="1"/>
          </a:p>
          <a:p>
            <a:r>
              <a:rPr sz="1600" b="1"/>
              <a:t>Plan/Execute</a:t>
            </a:r>
            <a:endParaRPr sz="1600" b="1"/>
          </a:p>
        </p:txBody>
      </p:sp>
      <p:sp>
        <p:nvSpPr>
          <p:cNvPr id="19470" name="Text Box 19469"/>
          <p:cNvSpPr txBox="1"/>
          <p:nvPr/>
        </p:nvSpPr>
        <p:spPr>
          <a:xfrm>
            <a:off x="1068388" y="4938713"/>
            <a:ext cx="2349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dirty="0"/>
              <a:t> </a:t>
            </a:r>
            <a:endParaRPr sz="1600" dirty="0"/>
          </a:p>
        </p:txBody>
      </p:sp>
      <p:sp>
        <p:nvSpPr>
          <p:cNvPr id="19471" name="Text Box 19470"/>
          <p:cNvSpPr txBox="1"/>
          <p:nvPr/>
        </p:nvSpPr>
        <p:spPr>
          <a:xfrm>
            <a:off x="1004888" y="4800600"/>
            <a:ext cx="1471612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Product </a:t>
            </a:r>
            <a:r>
              <a:rPr sz="1600" b="1" err="1"/>
              <a:t>Devel</a:t>
            </a:r>
            <a:r>
              <a:rPr sz="1600" b="1"/>
              <a:t>.</a:t>
            </a:r>
            <a:endParaRPr sz="1600" b="1"/>
          </a:p>
        </p:txBody>
      </p:sp>
      <p:sp>
        <p:nvSpPr>
          <p:cNvPr id="19472" name="Text Box 19471"/>
          <p:cNvSpPr txBox="1"/>
          <p:nvPr/>
        </p:nvSpPr>
        <p:spPr>
          <a:xfrm>
            <a:off x="1004888" y="5181600"/>
            <a:ext cx="1144587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Admin/HR</a:t>
            </a:r>
            <a:endParaRPr sz="1600" b="1"/>
          </a:p>
        </p:txBody>
      </p:sp>
      <p:sp>
        <p:nvSpPr>
          <p:cNvPr id="19473" name="Text Box 19472"/>
          <p:cNvSpPr txBox="1"/>
          <p:nvPr/>
        </p:nvSpPr>
        <p:spPr>
          <a:xfrm>
            <a:off x="1004888" y="5562600"/>
            <a:ext cx="1411287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Financial Mgt</a:t>
            </a:r>
            <a:endParaRPr sz="1600" b="1"/>
          </a:p>
        </p:txBody>
      </p:sp>
      <p:sp>
        <p:nvSpPr>
          <p:cNvPr id="19474" name="Text Box 19473"/>
          <p:cNvSpPr txBox="1"/>
          <p:nvPr/>
        </p:nvSpPr>
        <p:spPr>
          <a:xfrm>
            <a:off x="1004888" y="5943600"/>
            <a:ext cx="1420812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600" b="1"/>
              <a:t>Support Tools</a:t>
            </a:r>
            <a:endParaRPr sz="1600" b="1"/>
          </a:p>
        </p:txBody>
      </p:sp>
      <p:sp>
        <p:nvSpPr>
          <p:cNvPr id="19475" name="Straight Connector 19474"/>
          <p:cNvSpPr/>
          <p:nvPr/>
        </p:nvSpPr>
        <p:spPr>
          <a:xfrm>
            <a:off x="762000" y="31242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6" name="Straight Connector 19475"/>
          <p:cNvSpPr/>
          <p:nvPr/>
        </p:nvSpPr>
        <p:spPr>
          <a:xfrm>
            <a:off x="762000" y="33528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7" name="Straight Connector 19476"/>
          <p:cNvSpPr/>
          <p:nvPr/>
        </p:nvSpPr>
        <p:spPr>
          <a:xfrm>
            <a:off x="762000" y="35814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8" name="Straight Connector 19477"/>
          <p:cNvSpPr/>
          <p:nvPr/>
        </p:nvSpPr>
        <p:spPr>
          <a:xfrm>
            <a:off x="762000" y="41910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79" name="Straight Connector 19478"/>
          <p:cNvSpPr/>
          <p:nvPr/>
        </p:nvSpPr>
        <p:spPr>
          <a:xfrm>
            <a:off x="762000" y="4800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0" name="Straight Connector 19479"/>
          <p:cNvSpPr/>
          <p:nvPr/>
        </p:nvSpPr>
        <p:spPr>
          <a:xfrm>
            <a:off x="762000" y="5181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1" name="Straight Connector 19480"/>
          <p:cNvSpPr/>
          <p:nvPr/>
        </p:nvSpPr>
        <p:spPr>
          <a:xfrm>
            <a:off x="762000" y="5562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2" name="Straight Connector 19481"/>
          <p:cNvSpPr/>
          <p:nvPr/>
        </p:nvSpPr>
        <p:spPr>
          <a:xfrm>
            <a:off x="762000" y="5943600"/>
            <a:ext cx="807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3" name="Straight Connector 19482"/>
          <p:cNvSpPr/>
          <p:nvPr/>
        </p:nvSpPr>
        <p:spPr>
          <a:xfrm>
            <a:off x="24384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4" name="Straight Connector 19483"/>
          <p:cNvSpPr/>
          <p:nvPr/>
        </p:nvSpPr>
        <p:spPr>
          <a:xfrm>
            <a:off x="30480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5" name="Straight Connector 19484"/>
          <p:cNvSpPr/>
          <p:nvPr/>
        </p:nvSpPr>
        <p:spPr>
          <a:xfrm>
            <a:off x="3733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6" name="Straight Connector 19485"/>
          <p:cNvSpPr/>
          <p:nvPr/>
        </p:nvSpPr>
        <p:spPr>
          <a:xfrm>
            <a:off x="4495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7" name="Straight Connector 19486"/>
          <p:cNvSpPr/>
          <p:nvPr/>
        </p:nvSpPr>
        <p:spPr>
          <a:xfrm>
            <a:off x="5257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8" name="Straight Connector 19487"/>
          <p:cNvSpPr/>
          <p:nvPr/>
        </p:nvSpPr>
        <p:spPr>
          <a:xfrm>
            <a:off x="60960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89" name="Straight Connector 19488"/>
          <p:cNvSpPr/>
          <p:nvPr/>
        </p:nvSpPr>
        <p:spPr>
          <a:xfrm>
            <a:off x="67818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0" name="Straight Connector 19489"/>
          <p:cNvSpPr/>
          <p:nvPr/>
        </p:nvSpPr>
        <p:spPr>
          <a:xfrm>
            <a:off x="74676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1" name="Straight Connector 19490"/>
          <p:cNvSpPr/>
          <p:nvPr/>
        </p:nvSpPr>
        <p:spPr>
          <a:xfrm>
            <a:off x="8153400" y="1600200"/>
            <a:ext cx="0" cy="472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2" name="Straight Connector 19491"/>
          <p:cNvSpPr/>
          <p:nvPr/>
        </p:nvSpPr>
        <p:spPr>
          <a:xfrm>
            <a:off x="2438400" y="1600200"/>
            <a:ext cx="6324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3" name="Straight Connector 19492"/>
          <p:cNvSpPr/>
          <p:nvPr/>
        </p:nvSpPr>
        <p:spPr>
          <a:xfrm flipV="1">
            <a:off x="8763000" y="1600200"/>
            <a:ext cx="0" cy="1447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494" name="Text Box 19493"/>
          <p:cNvSpPr txBox="1"/>
          <p:nvPr/>
        </p:nvSpPr>
        <p:spPr>
          <a:xfrm>
            <a:off x="2514600" y="3124200"/>
            <a:ext cx="6273800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 b="1"/>
              <a:t>25%      30%       </a:t>
            </a:r>
            <a:r>
              <a:rPr sz="1400" b="1" dirty="0"/>
              <a:t> </a:t>
            </a:r>
            <a:r>
              <a:rPr sz="1400" b="1"/>
              <a:t> 8%         </a:t>
            </a:r>
            <a:r>
              <a:rPr sz="1400" b="1" dirty="0"/>
              <a:t>  </a:t>
            </a:r>
            <a:r>
              <a:rPr sz="1400" b="1"/>
              <a:t> </a:t>
            </a:r>
            <a:r>
              <a:rPr sz="1400" b="1" dirty="0"/>
              <a:t>  </a:t>
            </a:r>
            <a:r>
              <a:rPr sz="1400" b="1"/>
              <a:t>              97%         95%          16          95%               </a:t>
            </a:r>
            <a:endParaRPr sz="1400" b="1"/>
          </a:p>
        </p:txBody>
      </p:sp>
      <p:sp>
        <p:nvSpPr>
          <p:cNvPr id="19495" name="Text Box 19494"/>
          <p:cNvSpPr txBox="1"/>
          <p:nvPr/>
        </p:nvSpPr>
        <p:spPr>
          <a:xfrm>
            <a:off x="5318125" y="4227513"/>
            <a:ext cx="5064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ERP/</a:t>
            </a:r>
            <a:endParaRPr sz="1200"/>
          </a:p>
          <a:p>
            <a:r>
              <a:rPr sz="1200"/>
              <a:t>APS</a:t>
            </a:r>
            <a:endParaRPr sz="1200"/>
          </a:p>
        </p:txBody>
      </p:sp>
      <p:sp>
        <p:nvSpPr>
          <p:cNvPr id="19496" name="Text Box 19495"/>
          <p:cNvSpPr txBox="1"/>
          <p:nvPr/>
        </p:nvSpPr>
        <p:spPr>
          <a:xfrm>
            <a:off x="6003925" y="4227513"/>
            <a:ext cx="72231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  ERP -</a:t>
            </a:r>
            <a:endParaRPr sz="1200"/>
          </a:p>
          <a:p>
            <a:r>
              <a:rPr sz="1200"/>
              <a:t> Quoting</a:t>
            </a:r>
            <a:endParaRPr sz="1200"/>
          </a:p>
        </p:txBody>
      </p:sp>
      <p:sp>
        <p:nvSpPr>
          <p:cNvPr id="19497" name="Text Box 19496"/>
          <p:cNvSpPr txBox="1"/>
          <p:nvPr/>
        </p:nvSpPr>
        <p:spPr>
          <a:xfrm>
            <a:off x="3733800" y="5943600"/>
            <a:ext cx="684213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Outlook</a:t>
            </a:r>
            <a:endParaRPr sz="1200"/>
          </a:p>
        </p:txBody>
      </p:sp>
      <p:sp>
        <p:nvSpPr>
          <p:cNvPr id="19498" name="Text Box 19497"/>
          <p:cNvSpPr txBox="1"/>
          <p:nvPr/>
        </p:nvSpPr>
        <p:spPr>
          <a:xfrm>
            <a:off x="3657600" y="5181600"/>
            <a:ext cx="8826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</a:t>
            </a:r>
            <a:endParaRPr sz="1200"/>
          </a:p>
          <a:p>
            <a:r>
              <a:rPr sz="1200"/>
              <a:t>HR System</a:t>
            </a:r>
            <a:endParaRPr sz="1200"/>
          </a:p>
        </p:txBody>
      </p:sp>
      <p:sp>
        <p:nvSpPr>
          <p:cNvPr id="19499" name="Text Box 19498"/>
          <p:cNvSpPr txBox="1"/>
          <p:nvPr/>
        </p:nvSpPr>
        <p:spPr>
          <a:xfrm>
            <a:off x="5241925" y="3617913"/>
            <a:ext cx="814388" cy="6397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ERP-</a:t>
            </a:r>
            <a:endParaRPr sz="1200"/>
          </a:p>
          <a:p>
            <a:r>
              <a:rPr sz="1200"/>
              <a:t>Electronic</a:t>
            </a:r>
            <a:endParaRPr sz="1200"/>
          </a:p>
          <a:p>
            <a:r>
              <a:rPr sz="1200"/>
              <a:t>Comm</a:t>
            </a:r>
            <a:endParaRPr sz="1200"/>
          </a:p>
        </p:txBody>
      </p:sp>
      <p:sp>
        <p:nvSpPr>
          <p:cNvPr id="19500" name="Text Box 19499"/>
          <p:cNvSpPr txBox="1"/>
          <p:nvPr/>
        </p:nvSpPr>
        <p:spPr>
          <a:xfrm>
            <a:off x="6003925" y="3617913"/>
            <a:ext cx="785813" cy="6397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200"/>
              <a:t>ERP</a:t>
            </a:r>
            <a:endParaRPr sz="1200"/>
          </a:p>
          <a:p>
            <a:r>
              <a:rPr sz="1200" err="1"/>
              <a:t>Cust</a:t>
            </a:r>
            <a:r>
              <a:rPr sz="1200"/>
              <a:t>. Self</a:t>
            </a:r>
            <a:endParaRPr sz="1200"/>
          </a:p>
          <a:p>
            <a:r>
              <a:rPr sz="1200"/>
              <a:t>  Access</a:t>
            </a:r>
            <a:endParaRPr sz="1200"/>
          </a:p>
        </p:txBody>
      </p:sp>
      <p:sp>
        <p:nvSpPr>
          <p:cNvPr id="19502" name="Rectangles 19501"/>
          <p:cNvSpPr/>
          <p:nvPr/>
        </p:nvSpPr>
        <p:spPr>
          <a:xfrm>
            <a:off x="3733800" y="5562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Fin. Consol.</a:t>
            </a:r>
            <a:endParaRPr sz="1200"/>
          </a:p>
          <a:p>
            <a:pPr algn="ctr"/>
            <a:r>
              <a:rPr sz="1200"/>
              <a:t>Project</a:t>
            </a:r>
            <a:endParaRPr sz="1200"/>
          </a:p>
        </p:txBody>
      </p:sp>
      <p:sp>
        <p:nvSpPr>
          <p:cNvPr id="19524" name="Rectangles 19523"/>
          <p:cNvSpPr/>
          <p:nvPr/>
        </p:nvSpPr>
        <p:spPr>
          <a:xfrm>
            <a:off x="4495800" y="5943600"/>
            <a:ext cx="7620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 err="1"/>
              <a:t>Reptng</a:t>
            </a:r>
          </a:p>
        </p:txBody>
      </p:sp>
      <p:sp>
        <p:nvSpPr>
          <p:cNvPr id="19525" name="Rectangles 19524"/>
          <p:cNvSpPr/>
          <p:nvPr/>
        </p:nvSpPr>
        <p:spPr>
          <a:xfrm>
            <a:off x="4495800" y="4191000"/>
            <a:ext cx="762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26" name="Rectangles 19525"/>
          <p:cNvSpPr/>
          <p:nvPr/>
        </p:nvSpPr>
        <p:spPr>
          <a:xfrm>
            <a:off x="30480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27" name="Rectangles 19526"/>
          <p:cNvSpPr/>
          <p:nvPr/>
        </p:nvSpPr>
        <p:spPr>
          <a:xfrm>
            <a:off x="67818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28" name="Rectangles 19527"/>
          <p:cNvSpPr/>
          <p:nvPr/>
        </p:nvSpPr>
        <p:spPr>
          <a:xfrm>
            <a:off x="74676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Quality</a:t>
            </a:r>
            <a:endParaRPr sz="1200"/>
          </a:p>
          <a:p>
            <a:pPr algn="ctr"/>
            <a:r>
              <a:rPr sz="1200"/>
              <a:t>Module</a:t>
            </a:r>
            <a:endParaRPr sz="1200"/>
          </a:p>
        </p:txBody>
      </p:sp>
      <p:sp>
        <p:nvSpPr>
          <p:cNvPr id="19530" name="Rectangles 19529"/>
          <p:cNvSpPr/>
          <p:nvPr/>
        </p:nvSpPr>
        <p:spPr>
          <a:xfrm>
            <a:off x="5257800" y="4800600"/>
            <a:ext cx="8382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</a:p>
        </p:txBody>
      </p:sp>
      <p:sp>
        <p:nvSpPr>
          <p:cNvPr id="19531" name="Rectangles 19530"/>
          <p:cNvSpPr/>
          <p:nvPr/>
        </p:nvSpPr>
        <p:spPr>
          <a:xfrm>
            <a:off x="6096000" y="4800600"/>
            <a:ext cx="6858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</a:p>
        </p:txBody>
      </p:sp>
      <p:sp>
        <p:nvSpPr>
          <p:cNvPr id="19532" name="Rectangles 19531"/>
          <p:cNvSpPr/>
          <p:nvPr/>
        </p:nvSpPr>
        <p:spPr>
          <a:xfrm>
            <a:off x="8153400" y="4800600"/>
            <a:ext cx="6858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</a:p>
        </p:txBody>
      </p:sp>
      <p:sp>
        <p:nvSpPr>
          <p:cNvPr id="19533" name="Rectangles 19532"/>
          <p:cNvSpPr/>
          <p:nvPr/>
        </p:nvSpPr>
        <p:spPr>
          <a:xfrm>
            <a:off x="8153400" y="41910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34" name="Rectangles 19533"/>
          <p:cNvSpPr/>
          <p:nvPr/>
        </p:nvSpPr>
        <p:spPr>
          <a:xfrm>
            <a:off x="8153400" y="3581400"/>
            <a:ext cx="6858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ERP/</a:t>
            </a:r>
            <a:endParaRPr sz="1200"/>
          </a:p>
          <a:p>
            <a:pPr algn="ctr"/>
            <a:r>
              <a:rPr sz="1200"/>
              <a:t>APS</a:t>
            </a:r>
            <a:endParaRPr sz="1200"/>
          </a:p>
        </p:txBody>
      </p:sp>
      <p:sp>
        <p:nvSpPr>
          <p:cNvPr id="19535" name="Rectangles 19534"/>
          <p:cNvSpPr/>
          <p:nvPr/>
        </p:nvSpPr>
        <p:spPr>
          <a:xfrm>
            <a:off x="8153400" y="5562600"/>
            <a:ext cx="6858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Financials</a:t>
            </a:r>
          </a:p>
        </p:txBody>
      </p:sp>
      <p:sp>
        <p:nvSpPr>
          <p:cNvPr id="19536" name="Rectangles 19535"/>
          <p:cNvSpPr/>
          <p:nvPr/>
        </p:nvSpPr>
        <p:spPr>
          <a:xfrm>
            <a:off x="2438400" y="4800600"/>
            <a:ext cx="609600" cy="3810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PDM</a:t>
            </a:r>
          </a:p>
        </p:txBody>
      </p:sp>
      <p:sp>
        <p:nvSpPr>
          <p:cNvPr id="19537" name="Rectangles 19536"/>
          <p:cNvSpPr/>
          <p:nvPr/>
        </p:nvSpPr>
        <p:spPr>
          <a:xfrm>
            <a:off x="2438400" y="3581400"/>
            <a:ext cx="6096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SFA</a:t>
            </a:r>
            <a:endParaRPr sz="1200"/>
          </a:p>
        </p:txBody>
      </p:sp>
      <p:sp>
        <p:nvSpPr>
          <p:cNvPr id="19538" name="Rectangles 19537"/>
          <p:cNvSpPr/>
          <p:nvPr/>
        </p:nvSpPr>
        <p:spPr>
          <a:xfrm>
            <a:off x="3733800" y="3581400"/>
            <a:ext cx="762000" cy="6096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/>
              <a:t>ERP</a:t>
            </a:r>
            <a:endParaRPr sz="1200"/>
          </a:p>
          <a:p>
            <a:pPr algn="ctr"/>
            <a:r>
              <a:rPr sz="1200"/>
              <a:t>SFA</a:t>
            </a:r>
            <a:endParaRPr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8130" name="Title 48129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t>Investment Evaluation</a:t>
            </a:r>
          </a:p>
        </p:txBody>
      </p:sp>
      <p:graphicFrame>
        <p:nvGraphicFramePr>
          <p:cNvPr id="48131" name="Object 48130"/>
          <p:cNvGraphicFramePr/>
          <p:nvPr/>
        </p:nvGraphicFramePr>
        <p:xfrm>
          <a:off x="609600" y="1905000"/>
          <a:ext cx="8153400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4819650" imgH="2124075" progId="Excel.Sheet.8">
                  <p:embed/>
                </p:oleObj>
              </mc:Choice>
              <mc:Fallback>
                <p:oleObj name="" r:id="rId1" imgW="4819650" imgH="2124075" progId="Excel.Sheet.8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9600" y="1905000"/>
                        <a:ext cx="8153400" cy="3816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Straight Connector 48132"/>
          <p:cNvSpPr/>
          <p:nvPr/>
        </p:nvSpPr>
        <p:spPr>
          <a:xfrm>
            <a:off x="381000" y="5257800"/>
            <a:ext cx="800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48134" name="Down Arrow 48133"/>
          <p:cNvSpPr/>
          <p:nvPr/>
        </p:nvSpPr>
        <p:spPr>
          <a:xfrm>
            <a:off x="228600" y="55626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8135" name="Text Box 48134"/>
          <p:cNvSpPr txBox="1"/>
          <p:nvPr/>
        </p:nvSpPr>
        <p:spPr>
          <a:xfrm>
            <a:off x="669925" y="5954713"/>
            <a:ext cx="4608513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1400">
                <a:latin typeface="Arial" panose="020B0604020202020204" pitchFamily="34" charset="0"/>
              </a:rPr>
              <a:t>Program D &amp; below represent cost savings opportunities</a:t>
            </a:r>
            <a:endParaRPr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1986" name="Title 41985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Summary of Business Benefits - Next 2 Years</a:t>
            </a:r>
            <a:endParaRPr sz="3200"/>
          </a:p>
        </p:txBody>
      </p:sp>
      <p:sp>
        <p:nvSpPr>
          <p:cNvPr id="41987" name="Text Placeholder 41986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  <a:ln/>
        </p:spPr>
        <p:txBody>
          <a:bodyPr/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000" b="1" u="sng"/>
              <a:t>Year 2000</a:t>
            </a:r>
            <a:endParaRPr sz="1600" b="1" u="sng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Up to 50% reduction in Raw &amp; WIP Inventory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Accurate due date (ATP) quotes - multi-plant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On time delivery in 95%-98% range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Up to 50% reduction in cycle time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Early warning system 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What if capability for capacity planning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Centralized purchasing view of all plants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Asian plant controls/cost reduction &amp; inventory reduction</a:t>
            </a:r>
            <a:endParaRPr sz="16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Customer/Rep. Internet access for order status </a:t>
            </a:r>
            <a:endParaRPr sz="1600" u="sng"/>
          </a:p>
        </p:txBody>
      </p:sp>
      <p:sp>
        <p:nvSpPr>
          <p:cNvPr id="41988" name="Text Placeholder 41987"/>
          <p:cNvSpPr>
            <a:spLocks noGrp="1"/>
          </p:cNvSpPr>
          <p:nvPr>
            <p:ph type="body" sz="half" idx="2"/>
          </p:nvPr>
        </p:nvSpPr>
        <p:spPr>
          <a:xfrm>
            <a:off x="4622800" y="1885950"/>
            <a:ext cx="4013200" cy="4171950"/>
          </a:xfrm>
          <a:ln/>
        </p:spPr>
        <p:txBody>
          <a:bodyPr/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000" b="1" u="sng"/>
              <a:t>Year 2001</a:t>
            </a:r>
            <a:endParaRPr sz="2000" b="1" u="sng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Full scale Electronic commerce capability for customers &amp; suppliers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Global supply chain integration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Integrated quality &amp; HR modules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Sales Force automation in North America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Inventory reduction and delivery performance improvements in Europe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Consolidated financials leading to faster closing cycle</a:t>
            </a:r>
            <a:endParaRPr sz="1600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600"/>
              <a:t>On line management reporting</a:t>
            </a:r>
            <a:endParaRPr sz="1600" u="sng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39938" name="Title 3993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Annual Capital Investments</a:t>
            </a:r>
            <a:endParaRPr sz="3600"/>
          </a:p>
        </p:txBody>
      </p:sp>
      <p:sp>
        <p:nvSpPr>
          <p:cNvPr id="39939" name="Text Placeholder 39938"/>
          <p:cNvSpPr>
            <a:spLocks noGrp="1"/>
          </p:cNvSpPr>
          <p:nvPr>
            <p:ph type="body" sz="half" idx="1"/>
          </p:nvPr>
        </p:nvSpPr>
        <p:spPr>
          <a:xfrm>
            <a:off x="101600" y="1828800"/>
            <a:ext cx="4013200" cy="4171950"/>
          </a:xfrm>
          <a:ln/>
        </p:spPr>
        <p:txBody>
          <a:bodyPr/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800" b="1" i="1"/>
              <a:t>One Time New Investment Requirements - Directional View</a:t>
            </a:r>
            <a:endParaRPr sz="18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1800" b="1" i="1"/>
              <a:t>Renewal of existing software &amp; hardware - at run rate spending</a:t>
            </a:r>
            <a:endParaRPr sz="1800" b="1" i="1"/>
          </a:p>
        </p:txBody>
      </p:sp>
      <p:graphicFrame>
        <p:nvGraphicFramePr>
          <p:cNvPr id="39940" name="Chart Placeholder 39939"/>
          <p:cNvGraphicFramePr>
            <a:graphicFrameLocks noGrp="1"/>
          </p:cNvGraphicFramePr>
          <p:nvPr>
            <p:ph type="chart" sz="half" idx="2"/>
          </p:nvPr>
        </p:nvGraphicFramePr>
        <p:xfrm>
          <a:off x="3829050" y="1887855"/>
          <a:ext cx="5269230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4600575" imgH="4191000" progId="MSGraph.Chart.8">
                  <p:embed/>
                </p:oleObj>
              </mc:Choice>
              <mc:Fallback>
                <p:oleObj name="" r:id="rId1" imgW="4600575" imgH="4191000" progId="MSGraph.Chart.8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29050" y="1887855"/>
                        <a:ext cx="5269230" cy="45783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Text Box 39940"/>
          <p:cNvSpPr txBox="1"/>
          <p:nvPr/>
        </p:nvSpPr>
        <p:spPr>
          <a:xfrm>
            <a:off x="5394325" y="1641475"/>
            <a:ext cx="70008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/>
              <a:t>$ M</a:t>
            </a:r>
            <a:endParaRPr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0962" name="Title 40961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t>Annual IT Spending</a:t>
            </a:r>
          </a:p>
        </p:txBody>
      </p:sp>
      <p:sp>
        <p:nvSpPr>
          <p:cNvPr id="40963" name="Text Placeholder 40962"/>
          <p:cNvSpPr>
            <a:spLocks noGrp="1"/>
          </p:cNvSpPr>
          <p:nvPr>
            <p:ph type="body" sz="half" idx="1"/>
          </p:nvPr>
        </p:nvSpPr>
        <p:spPr>
          <a:xfrm>
            <a:off x="228600" y="1905000"/>
            <a:ext cx="4013200" cy="4171950"/>
          </a:xfrm>
          <a:ln/>
        </p:spPr>
        <p:txBody>
          <a:bodyPr/>
          <a:p>
            <a:pPr>
              <a:buClr>
                <a:schemeClr val="accent2"/>
              </a:buClr>
              <a:buSzTx/>
              <a:buFont typeface="Monotype Sorts" pitchFamily="2" charset="2"/>
            </a:pPr>
            <a:r>
              <a:rPr sz="2000" b="1" i="1"/>
              <a:t>Impact on annual IT related spending will be substantial </a:t>
            </a: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000" b="1" i="1"/>
          </a:p>
          <a:p>
            <a:pPr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1400" b="1" i="1"/>
              <a:t>Notes: Includes field IT staffing, voice &amp; data and project depreciation</a:t>
            </a:r>
            <a:endParaRPr sz="2000" b="1" i="1"/>
          </a:p>
        </p:txBody>
      </p:sp>
      <p:graphicFrame>
        <p:nvGraphicFramePr>
          <p:cNvPr id="40964" name="Chart Placeholder 40963"/>
          <p:cNvGraphicFramePr>
            <a:graphicFrameLocks noGrp="1"/>
          </p:cNvGraphicFramePr>
          <p:nvPr>
            <p:ph type="chart" sz="half" idx="2"/>
          </p:nvPr>
        </p:nvGraphicFramePr>
        <p:xfrm>
          <a:off x="3651250" y="1905000"/>
          <a:ext cx="5062538" cy="417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067300" imgH="4191000" progId="MSGraph.Chart.8">
                  <p:embed/>
                </p:oleObj>
              </mc:Choice>
              <mc:Fallback>
                <p:oleObj name="" r:id="rId1" imgW="5067300" imgH="4191000" progId="MSGraph.Chart.8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51250" y="1905000"/>
                        <a:ext cx="5062538" cy="417988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61442" name="Title 61441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Business Success Strategy</a:t>
            </a:r>
            <a:endParaRPr sz="3200"/>
          </a:p>
        </p:txBody>
      </p:sp>
      <p:sp>
        <p:nvSpPr>
          <p:cNvPr id="61443" name="Oval 61442"/>
          <p:cNvSpPr/>
          <p:nvPr/>
        </p:nvSpPr>
        <p:spPr>
          <a:xfrm>
            <a:off x="3078163" y="2133600"/>
            <a:ext cx="2759075" cy="1466850"/>
          </a:xfrm>
          <a:prstGeom prst="ellipse">
            <a:avLst/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b="1">
                <a:solidFill>
                  <a:schemeClr val="bg1"/>
                </a:solidFill>
              </a:rPr>
              <a:t>People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61444" name="Oval 61443"/>
          <p:cNvSpPr/>
          <p:nvPr/>
        </p:nvSpPr>
        <p:spPr>
          <a:xfrm>
            <a:off x="2057400" y="3181350"/>
            <a:ext cx="2757488" cy="1466850"/>
          </a:xfrm>
          <a:prstGeom prst="ellipse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b="1"/>
              <a:t>Process</a:t>
            </a:r>
            <a:endParaRPr b="1"/>
          </a:p>
        </p:txBody>
      </p:sp>
      <p:sp>
        <p:nvSpPr>
          <p:cNvPr id="61445" name="Oval 61444"/>
          <p:cNvSpPr/>
          <p:nvPr/>
        </p:nvSpPr>
        <p:spPr>
          <a:xfrm>
            <a:off x="4100513" y="3181350"/>
            <a:ext cx="2757487" cy="1466850"/>
          </a:xfrm>
          <a:prstGeom prst="ellipse">
            <a:avLst/>
          </a:prstGeom>
          <a:solidFill>
            <a:srgbClr val="808080"/>
          </a:solidFill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b="1">
                <a:solidFill>
                  <a:schemeClr val="bg1"/>
                </a:solidFill>
              </a:rPr>
              <a:t>Technology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61446" name="Curved Right Arrow 61445"/>
          <p:cNvSpPr/>
          <p:nvPr/>
        </p:nvSpPr>
        <p:spPr>
          <a:xfrm>
            <a:off x="914400" y="2667000"/>
            <a:ext cx="990600" cy="1676400"/>
          </a:xfrm>
          <a:prstGeom prst="curvedRightArrow">
            <a:avLst>
              <a:gd name="adj1" fmla="val 33846"/>
              <a:gd name="adj2" fmla="val 67692"/>
              <a:gd name="adj3" fmla="val 33333"/>
            </a:avLst>
          </a:prstGeom>
          <a:solidFill>
            <a:srgbClr val="00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447" name="Text Box 61446"/>
          <p:cNvSpPr txBox="1"/>
          <p:nvPr/>
        </p:nvSpPr>
        <p:spPr>
          <a:xfrm>
            <a:off x="914400" y="2133600"/>
            <a:ext cx="1503363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b="1" i="1"/>
              <a:t>Alignment</a:t>
            </a:r>
            <a:endParaRPr b="1" i="1"/>
          </a:p>
        </p:txBody>
      </p:sp>
      <p:grpSp>
        <p:nvGrpSpPr>
          <p:cNvPr id="61449" name="Group 61448"/>
          <p:cNvGrpSpPr/>
          <p:nvPr/>
        </p:nvGrpSpPr>
        <p:grpSpPr>
          <a:xfrm>
            <a:off x="5126038" y="5002213"/>
            <a:ext cx="620712" cy="484187"/>
            <a:chOff x="3229" y="3151"/>
            <a:chExt cx="391" cy="305"/>
          </a:xfrm>
        </p:grpSpPr>
        <p:sp>
          <p:nvSpPr>
            <p:cNvPr id="61450" name="Text Box 61449"/>
            <p:cNvSpPr txBox="1"/>
            <p:nvPr/>
          </p:nvSpPr>
          <p:spPr>
            <a:xfrm>
              <a:off x="3229" y="3168"/>
              <a:ext cx="11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r"/>
              <a:endParaRPr b="1" i="1"/>
            </a:p>
          </p:txBody>
        </p:sp>
        <p:sp>
          <p:nvSpPr>
            <p:cNvPr id="61451" name="Text Box 61450"/>
            <p:cNvSpPr txBox="1"/>
            <p:nvPr/>
          </p:nvSpPr>
          <p:spPr>
            <a:xfrm>
              <a:off x="3504" y="3151"/>
              <a:ext cx="11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endParaRPr sz="2000" b="1"/>
            </a:p>
          </p:txBody>
        </p:sp>
      </p:grpSp>
      <p:sp>
        <p:nvSpPr>
          <p:cNvPr id="61452" name="Rectangles 61451"/>
          <p:cNvSpPr/>
          <p:nvPr/>
        </p:nvSpPr>
        <p:spPr>
          <a:xfrm>
            <a:off x="1143000" y="4876800"/>
            <a:ext cx="6786563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ctr"/>
            <a:r>
              <a:rPr b="1" i="1"/>
              <a:t>Information Technology is an </a:t>
            </a:r>
            <a:r>
              <a:rPr b="1" i="1" u="sng">
                <a:solidFill>
                  <a:srgbClr val="0066FF"/>
                </a:solidFill>
              </a:rPr>
              <a:t>enabler</a:t>
            </a:r>
            <a:r>
              <a:rPr b="1" i="1">
                <a:solidFill>
                  <a:srgbClr val="0066FF"/>
                </a:solidFill>
              </a:rPr>
              <a:t> </a:t>
            </a:r>
            <a:r>
              <a:rPr b="1" i="1"/>
              <a:t>…. when it is </a:t>
            </a:r>
            <a:endParaRPr b="1" i="1"/>
          </a:p>
          <a:p>
            <a:pPr algn="ctr"/>
            <a:r>
              <a:rPr b="1" i="1"/>
              <a:t>in alignment with the business strategy/goals..</a:t>
            </a:r>
            <a:endParaRPr b="1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8370" name="Title 58369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t>Company Mission/Vision</a:t>
            </a:r>
          </a:p>
        </p:txBody>
      </p:sp>
      <p:sp>
        <p:nvSpPr>
          <p:cNvPr id="58371" name="Text Placeholder 583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t>Xyz Co., through a total commitment to excellence in customer service and manufacturing technology, will be the leading global provider of widgets creating extraordinary value to our customers, employees and shareholders.</a:t>
            </a:r>
          </a:p>
        </p:txBody>
      </p:sp>
      <p:sp>
        <p:nvSpPr>
          <p:cNvPr id="58373" name="Rectangles 58372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49154" name="Title 49153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Xyz Co. Today Strengths/Weaknesses</a:t>
            </a:r>
            <a:endParaRPr sz="3600"/>
          </a:p>
        </p:txBody>
      </p:sp>
      <p:sp>
        <p:nvSpPr>
          <p:cNvPr id="49155" name="Text Placeholder 4915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171950"/>
          </a:xfrm>
          <a:ln/>
        </p:spPr>
        <p:txBody>
          <a:bodyPr/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400"/>
              <a:t>	</a:t>
            </a:r>
            <a:r>
              <a:rPr sz="2400" u="sng"/>
              <a:t>Strengths</a:t>
            </a:r>
            <a:r>
              <a:rPr sz="2400"/>
              <a:t>				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Worldwide manufacturing presence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High level of quality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Design &amp; engineering prowess - product line breadth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Worldwide sales presence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Brand name recognition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Field applications support		</a:t>
            </a:r>
            <a:endParaRPr sz="2400"/>
          </a:p>
        </p:txBody>
      </p:sp>
      <p:sp>
        <p:nvSpPr>
          <p:cNvPr id="49156" name="Text Placeholder 49155"/>
          <p:cNvSpPr>
            <a:spLocks noGrp="1"/>
          </p:cNvSpPr>
          <p:nvPr>
            <p:ph type="body" sz="half" idx="2"/>
          </p:nvPr>
        </p:nvSpPr>
        <p:spPr>
          <a:xfrm>
            <a:off x="4572000" y="1600200"/>
            <a:ext cx="4013200" cy="4171950"/>
          </a:xfrm>
          <a:ln/>
        </p:spPr>
        <p:txBody>
          <a:bodyPr/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r>
              <a:rPr sz="2400" u="sng"/>
              <a:t>Weaknesses</a:t>
            </a:r>
            <a:endParaRPr sz="2400" u="sng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  <a:buNone/>
            </a:pPr>
            <a:endParaRPr sz="2400" u="sng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Not acting as a global company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Poor delivery record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Low level customer relationships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Average customer service</a:t>
            </a:r>
            <a:endParaRPr sz="2400"/>
          </a:p>
          <a:p>
            <a:pPr>
              <a:lnSpc>
                <a:spcPct val="90000"/>
              </a:lnSpc>
              <a:buClr>
                <a:schemeClr val="accent2"/>
              </a:buClr>
              <a:buSzTx/>
              <a:buFont typeface="Monotype Sorts" pitchFamily="2" charset="2"/>
            </a:pPr>
            <a:r>
              <a:rPr sz="2400"/>
              <a:t>Minimal pro-active communication with customers</a:t>
            </a:r>
            <a:endParaRPr sz="2400"/>
          </a:p>
        </p:txBody>
      </p:sp>
      <p:sp>
        <p:nvSpPr>
          <p:cNvPr id="49159" name="Rectangles 49158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0178" name="Title 5017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Market Differentiators</a:t>
            </a:r>
          </a:p>
        </p:txBody>
      </p:sp>
      <p:sp>
        <p:nvSpPr>
          <p:cNvPr id="50179" name="Text Placeholder 50178"/>
          <p:cNvSpPr>
            <a:spLocks noGrp="1"/>
          </p:cNvSpPr>
          <p:nvPr>
            <p:ph type="body" idx="1"/>
          </p:nvPr>
        </p:nvSpPr>
        <p:spPr>
          <a:xfrm>
            <a:off x="457200" y="1885950"/>
            <a:ext cx="8305800" cy="4171950"/>
          </a:xfrm>
          <a:ln/>
        </p:spPr>
        <p:txBody>
          <a:bodyPr/>
          <a:p>
            <a:r>
              <a:rPr sz="2400"/>
              <a:t>In order for Xyz Co. to increase market share on a global basis we must achieve superior performance (as judged by our customers) in the following areas over time:</a:t>
            </a:r>
            <a:endParaRPr sz="2400"/>
          </a:p>
          <a:p>
            <a:pPr>
              <a:buNone/>
            </a:pPr>
            <a:r>
              <a:rPr sz="2400"/>
              <a:t>						</a:t>
            </a:r>
            <a:r>
              <a:rPr sz="2000" u="sng"/>
              <a:t>Today</a:t>
            </a:r>
            <a:r>
              <a:rPr sz="2000"/>
              <a:t>	</a:t>
            </a:r>
            <a:r>
              <a:rPr sz="2000" u="sng"/>
              <a:t>Competitors</a:t>
            </a:r>
            <a:r>
              <a:rPr sz="2000"/>
              <a:t>  </a:t>
            </a:r>
            <a:r>
              <a:rPr sz="2000" u="sng"/>
              <a:t>Desired</a:t>
            </a:r>
            <a:endParaRPr sz="2400"/>
          </a:p>
          <a:p>
            <a:pPr lvl="1">
              <a:buFont typeface="Monotype Sorts" pitchFamily="2" charset="2"/>
              <a:buChar char="Ê"/>
            </a:pPr>
            <a:r>
              <a:rPr sz="2400"/>
              <a:t>Relationship management	  2	     1            4</a:t>
            </a:r>
            <a:endParaRPr sz="2400"/>
          </a:p>
          <a:p>
            <a:pPr lvl="1">
              <a:buFont typeface="Monotype Sorts" pitchFamily="2" charset="2"/>
              <a:buChar char="Ë"/>
            </a:pPr>
            <a:r>
              <a:rPr sz="2400"/>
              <a:t>Value pricing			  2	     3            4</a:t>
            </a:r>
            <a:endParaRPr sz="2400"/>
          </a:p>
          <a:p>
            <a:pPr lvl="1">
              <a:buFont typeface="Monotype Sorts" pitchFamily="2" charset="2"/>
              <a:buChar char="Ì"/>
            </a:pPr>
            <a:r>
              <a:rPr sz="2400"/>
              <a:t>Responsiveness		  2           2            4</a:t>
            </a:r>
            <a:endParaRPr sz="2400"/>
          </a:p>
        </p:txBody>
      </p:sp>
      <p:sp>
        <p:nvSpPr>
          <p:cNvPr id="50181" name="Rectangles 50180"/>
          <p:cNvSpPr/>
          <p:nvPr/>
        </p:nvSpPr>
        <p:spPr>
          <a:xfrm>
            <a:off x="914400" y="5791200"/>
            <a:ext cx="7467600" cy="304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>
                <a:solidFill>
                  <a:schemeClr val="accent1"/>
                </a:solidFill>
              </a:rPr>
              <a:t>Key:     4</a:t>
            </a:r>
            <a:r>
              <a:rPr sz="1400" b="1"/>
              <a:t> = Best Practice   </a:t>
            </a:r>
            <a:r>
              <a:rPr sz="1400" b="1">
                <a:solidFill>
                  <a:schemeClr val="accent1"/>
                </a:solidFill>
              </a:rPr>
              <a:t> 3</a:t>
            </a:r>
            <a:r>
              <a:rPr sz="1400" b="1"/>
              <a:t> = Highly Competitive  </a:t>
            </a:r>
            <a:r>
              <a:rPr sz="1400" b="1" dirty="0">
                <a:solidFill>
                  <a:schemeClr val="accent1"/>
                </a:solidFill>
              </a:rPr>
              <a:t> </a:t>
            </a:r>
            <a:r>
              <a:rPr sz="1400" b="1">
                <a:solidFill>
                  <a:schemeClr val="accent1"/>
                </a:solidFill>
              </a:rPr>
              <a:t> 2</a:t>
            </a:r>
            <a:r>
              <a:rPr sz="1400" b="1"/>
              <a:t> = Competitive   </a:t>
            </a:r>
            <a:r>
              <a:rPr sz="1400" b="1">
                <a:solidFill>
                  <a:schemeClr val="accent1"/>
                </a:solidFill>
              </a:rPr>
              <a:t> 1</a:t>
            </a:r>
            <a:r>
              <a:rPr sz="1400" b="1"/>
              <a:t> = Non-competitive</a:t>
            </a:r>
            <a:endParaRPr sz="14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1202" name="Title 51201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Business Objectives</a:t>
            </a:r>
            <a:endParaRPr sz="3600"/>
          </a:p>
        </p:txBody>
      </p:sp>
      <p:sp>
        <p:nvSpPr>
          <p:cNvPr id="51203" name="Text Placeholder 5120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sz="2400"/>
          </a:p>
          <a:p>
            <a:pPr>
              <a:lnSpc>
                <a:spcPct val="90000"/>
              </a:lnSpc>
              <a:buFont typeface="Monotype Sorts" pitchFamily="2" charset="2"/>
              <a:buChar char="¸"/>
            </a:pPr>
            <a:r>
              <a:rPr sz="2200" b="1"/>
              <a:t>Improve efficiency and reduce costs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¹"/>
            </a:pPr>
            <a:r>
              <a:rPr sz="2200" b="1"/>
              <a:t>Best in class relationship management with customers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º"/>
            </a:pPr>
            <a:r>
              <a:rPr sz="2200" b="1"/>
              <a:t>Become the recognized leader in manufacturing process capability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»"/>
            </a:pPr>
            <a:r>
              <a:rPr sz="2200" b="1"/>
              <a:t>Achieve competitive cycle time on new product introductions 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¶"/>
            </a:pPr>
            <a:r>
              <a:rPr sz="2200" b="1"/>
              <a:t>Grow the business profitably </a:t>
            </a:r>
            <a:endParaRPr sz="2200" b="1"/>
          </a:p>
          <a:p>
            <a:pPr>
              <a:lnSpc>
                <a:spcPct val="90000"/>
              </a:lnSpc>
              <a:buFont typeface="Monotype Sorts" pitchFamily="2" charset="2"/>
              <a:buChar char="·"/>
            </a:pPr>
            <a:r>
              <a:rPr sz="2200" b="1"/>
              <a:t>To supply products/services which meet or exceed customer requirements for quality, delivery, performance &amp; value</a:t>
            </a:r>
            <a:endParaRPr sz="2200" b="1"/>
          </a:p>
          <a:p>
            <a:pPr marL="0" indent="0">
              <a:lnSpc>
                <a:spcPct val="90000"/>
              </a:lnSpc>
              <a:buNone/>
            </a:pPr>
            <a:endParaRPr sz="2400"/>
          </a:p>
        </p:txBody>
      </p:sp>
      <p:sp>
        <p:nvSpPr>
          <p:cNvPr id="51206" name="Rectangles 51205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3250" name="Title 53249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600"/>
              <a:t>Business Strategies</a:t>
            </a:r>
            <a:endParaRPr sz="3600"/>
          </a:p>
        </p:txBody>
      </p:sp>
      <p:sp>
        <p:nvSpPr>
          <p:cNvPr id="53251" name="Text Placeholder 5325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sz="2400"/>
              <a:t>Exploit advantages of having a worldwide presence e.g. implement processes/systems enabling manufacturing, distribution &amp; sales to act globally</a:t>
            </a:r>
            <a:endParaRPr sz="2400"/>
          </a:p>
          <a:p>
            <a:r>
              <a:rPr sz="2400"/>
              <a:t>Focus on leading markets and leading customers</a:t>
            </a:r>
            <a:endParaRPr sz="2400"/>
          </a:p>
          <a:p>
            <a:r>
              <a:rPr sz="2400"/>
              <a:t>Implement a business unit structure to focus on specific market/product opportunities and P &amp; L performance</a:t>
            </a:r>
            <a:endParaRPr sz="2400"/>
          </a:p>
          <a:p>
            <a:r>
              <a:rPr sz="2400"/>
              <a:t>Centralize selective processes/organizations e.g. Manufacturing/Operations</a:t>
            </a:r>
            <a:endParaRPr sz="2400"/>
          </a:p>
          <a:p>
            <a:r>
              <a:rPr sz="2400"/>
              <a:t>Develop executive level relationships with “A” level customers </a:t>
            </a:r>
            <a:endParaRPr sz="2400"/>
          </a:p>
        </p:txBody>
      </p:sp>
      <p:sp>
        <p:nvSpPr>
          <p:cNvPr id="53254" name="Rectangles 53253"/>
          <p:cNvSpPr/>
          <p:nvPr/>
        </p:nvSpPr>
        <p:spPr>
          <a:xfrm>
            <a:off x="3486150" y="307657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Footer Placeholder 1"/>
          <p:cNvSpPr/>
          <p:nvPr>
            <p:ph type="ftr" sz="quarter" idx="11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en-US"/>
              <a:t>IT Strategic Plan </a:t>
            </a:r>
            <a:endParaRPr lang="en-US"/>
          </a:p>
        </p:txBody>
      </p:sp>
      <p:sp>
        <p:nvSpPr>
          <p:cNvPr id="55298" name="Title 55297"/>
          <p:cNvSpPr>
            <a:spLocks noGrp="1"/>
          </p:cNvSpPr>
          <p:nvPr>
            <p:ph type="title"/>
          </p:nvPr>
        </p:nvSpPr>
        <p:spPr>
          <a:ln/>
        </p:spPr>
        <p:txBody>
          <a:bodyPr anchor="b" anchorCtr="0"/>
          <a:p>
            <a:r>
              <a:rPr sz="3200"/>
              <a:t>Process Assessment </a:t>
            </a:r>
            <a:br>
              <a:rPr sz="3200"/>
            </a:br>
            <a:r>
              <a:rPr sz="3200"/>
              <a:t>Summary </a:t>
            </a:r>
            <a:endParaRPr sz="3200"/>
          </a:p>
        </p:txBody>
      </p:sp>
      <p:sp>
        <p:nvSpPr>
          <p:cNvPr id="55299" name="Rectangles 55298"/>
          <p:cNvSpPr/>
          <p:nvPr/>
        </p:nvSpPr>
        <p:spPr>
          <a:xfrm>
            <a:off x="990600" y="2209800"/>
            <a:ext cx="7543800" cy="3733800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dirty="0"/>
          </a:p>
        </p:txBody>
      </p:sp>
      <p:sp>
        <p:nvSpPr>
          <p:cNvPr id="55300" name="Rectangles 55299"/>
          <p:cNvSpPr/>
          <p:nvPr/>
        </p:nvSpPr>
        <p:spPr>
          <a:xfrm>
            <a:off x="1066800" y="6096000"/>
            <a:ext cx="7467600" cy="304800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400" b="1">
                <a:solidFill>
                  <a:schemeClr val="accent1"/>
                </a:solidFill>
              </a:rPr>
              <a:t>Key:     4</a:t>
            </a:r>
            <a:r>
              <a:rPr sz="1400" b="1"/>
              <a:t> = Best Practice   </a:t>
            </a:r>
            <a:r>
              <a:rPr sz="1400" b="1">
                <a:solidFill>
                  <a:schemeClr val="accent1"/>
                </a:solidFill>
              </a:rPr>
              <a:t> 3</a:t>
            </a:r>
            <a:r>
              <a:rPr sz="1400" b="1"/>
              <a:t> = Highly Competitive  </a:t>
            </a:r>
            <a:r>
              <a:rPr sz="1400" b="1" dirty="0">
                <a:solidFill>
                  <a:schemeClr val="accent1"/>
                </a:solidFill>
              </a:rPr>
              <a:t> </a:t>
            </a:r>
            <a:r>
              <a:rPr sz="1400" b="1">
                <a:solidFill>
                  <a:schemeClr val="accent1"/>
                </a:solidFill>
              </a:rPr>
              <a:t> 2</a:t>
            </a:r>
            <a:r>
              <a:rPr sz="1400" b="1"/>
              <a:t> = Competitive   </a:t>
            </a:r>
            <a:r>
              <a:rPr sz="1400" b="1">
                <a:solidFill>
                  <a:schemeClr val="accent1"/>
                </a:solidFill>
              </a:rPr>
              <a:t> 1</a:t>
            </a:r>
            <a:r>
              <a:rPr sz="1400" b="1"/>
              <a:t> = Non-competitive</a:t>
            </a:r>
            <a:endParaRPr sz="1400" b="1"/>
          </a:p>
        </p:txBody>
      </p:sp>
      <p:sp>
        <p:nvSpPr>
          <p:cNvPr id="55301" name="Flowchart: Alternate Process 55300"/>
          <p:cNvSpPr/>
          <p:nvPr/>
        </p:nvSpPr>
        <p:spPr>
          <a:xfrm>
            <a:off x="5791200" y="1752600"/>
            <a:ext cx="1295400" cy="457200"/>
          </a:xfrm>
          <a:prstGeom prst="flowChartAlternateProcess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>
                <a:solidFill>
                  <a:srgbClr val="CC3300"/>
                </a:solidFill>
              </a:rPr>
              <a:t>FUTURE STATE</a:t>
            </a:r>
            <a:endParaRPr sz="1200" b="1">
              <a:solidFill>
                <a:srgbClr val="CC3300"/>
              </a:solidFill>
            </a:endParaRPr>
          </a:p>
          <a:p>
            <a:pPr algn="ctr"/>
            <a:r>
              <a:rPr sz="1200" b="1">
                <a:solidFill>
                  <a:srgbClr val="CC3300"/>
                </a:solidFill>
              </a:rPr>
              <a:t>NEED</a:t>
            </a:r>
          </a:p>
        </p:txBody>
      </p:sp>
      <p:sp>
        <p:nvSpPr>
          <p:cNvPr id="55302" name="Flowchart: Alternate Process 55301"/>
          <p:cNvSpPr/>
          <p:nvPr/>
        </p:nvSpPr>
        <p:spPr>
          <a:xfrm>
            <a:off x="7162800" y="1752600"/>
            <a:ext cx="1295400" cy="457200"/>
          </a:xfrm>
          <a:prstGeom prst="flowChartAlternateProcess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>
                <a:solidFill>
                  <a:srgbClr val="CC3300"/>
                </a:solidFill>
              </a:rPr>
              <a:t>BUSINESS</a:t>
            </a:r>
            <a:endParaRPr sz="1200" b="1">
              <a:solidFill>
                <a:srgbClr val="CC3300"/>
              </a:solidFill>
            </a:endParaRPr>
          </a:p>
          <a:p>
            <a:pPr algn="ctr"/>
            <a:r>
              <a:rPr sz="1200" b="1">
                <a:solidFill>
                  <a:srgbClr val="CC3300"/>
                </a:solidFill>
              </a:rPr>
              <a:t>IMPACT</a:t>
            </a:r>
          </a:p>
        </p:txBody>
      </p:sp>
      <p:sp>
        <p:nvSpPr>
          <p:cNvPr id="55303" name="Straight Connector 55302"/>
          <p:cNvSpPr/>
          <p:nvPr/>
        </p:nvSpPr>
        <p:spPr>
          <a:xfrm>
            <a:off x="4419600" y="2209800"/>
            <a:ext cx="0" cy="3733800"/>
          </a:xfrm>
          <a:prstGeom prst="line">
            <a:avLst/>
          </a:prstGeom>
          <a:ln w="57150" cap="flat" cmpd="thickThin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4" name="Straight Connector 55303"/>
          <p:cNvSpPr/>
          <p:nvPr/>
        </p:nvSpPr>
        <p:spPr>
          <a:xfrm>
            <a:off x="5791200" y="2209800"/>
            <a:ext cx="0" cy="3733800"/>
          </a:xfrm>
          <a:prstGeom prst="line">
            <a:avLst/>
          </a:prstGeom>
          <a:ln w="57150" cap="flat" cmpd="thickThin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5" name="Straight Connector 55304"/>
          <p:cNvSpPr/>
          <p:nvPr/>
        </p:nvSpPr>
        <p:spPr>
          <a:xfrm>
            <a:off x="7086600" y="2209800"/>
            <a:ext cx="0" cy="3733800"/>
          </a:xfrm>
          <a:prstGeom prst="line">
            <a:avLst/>
          </a:prstGeom>
          <a:ln w="57150" cap="flat" cmpd="thickThin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6" name="Flowchart: Alternate Process 55305"/>
          <p:cNvSpPr/>
          <p:nvPr/>
        </p:nvSpPr>
        <p:spPr>
          <a:xfrm>
            <a:off x="4419600" y="1752600"/>
            <a:ext cx="1295400" cy="457200"/>
          </a:xfrm>
          <a:prstGeom prst="flowChartAlternateProcess">
            <a:avLst/>
          </a:prstGeom>
          <a:solidFill>
            <a:schemeClr val="accent2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1200" b="1">
                <a:solidFill>
                  <a:srgbClr val="CC3300"/>
                </a:solidFill>
              </a:rPr>
              <a:t>CURRENT</a:t>
            </a:r>
            <a:endParaRPr sz="1200" b="1">
              <a:solidFill>
                <a:srgbClr val="CC3300"/>
              </a:solidFill>
            </a:endParaRPr>
          </a:p>
          <a:p>
            <a:pPr algn="ctr"/>
            <a:r>
              <a:rPr sz="1200" b="1">
                <a:solidFill>
                  <a:srgbClr val="CC3300"/>
                </a:solidFill>
              </a:rPr>
              <a:t>STATE STATUS</a:t>
            </a:r>
            <a:endParaRPr b="1">
              <a:solidFill>
                <a:srgbClr val="CC3300"/>
              </a:solidFill>
            </a:endParaRPr>
          </a:p>
        </p:txBody>
      </p:sp>
      <p:sp>
        <p:nvSpPr>
          <p:cNvPr id="55307" name="Straight Connector 55306"/>
          <p:cNvSpPr/>
          <p:nvPr/>
        </p:nvSpPr>
        <p:spPr>
          <a:xfrm>
            <a:off x="990600" y="27432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8" name="Straight Connector 55307"/>
          <p:cNvSpPr/>
          <p:nvPr/>
        </p:nvSpPr>
        <p:spPr>
          <a:xfrm>
            <a:off x="990600" y="33528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09" name="Straight Connector 55308"/>
          <p:cNvSpPr/>
          <p:nvPr/>
        </p:nvSpPr>
        <p:spPr>
          <a:xfrm>
            <a:off x="990600" y="39624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10" name="Straight Connector 55309"/>
          <p:cNvSpPr/>
          <p:nvPr/>
        </p:nvSpPr>
        <p:spPr>
          <a:xfrm>
            <a:off x="990600" y="45720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11" name="Straight Connector 55310"/>
          <p:cNvSpPr/>
          <p:nvPr/>
        </p:nvSpPr>
        <p:spPr>
          <a:xfrm>
            <a:off x="990600" y="5181600"/>
            <a:ext cx="7543800" cy="0"/>
          </a:xfrm>
          <a:prstGeom prst="line">
            <a:avLst/>
          </a:prstGeom>
          <a:ln w="57150" cap="flat" cmpd="thinThick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5312" name="Text Box 55311"/>
          <p:cNvSpPr txBox="1"/>
          <p:nvPr/>
        </p:nvSpPr>
        <p:spPr>
          <a:xfrm>
            <a:off x="1127125" y="2300288"/>
            <a:ext cx="774541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Supply Chain - Customer               2                   4               High              </a:t>
            </a:r>
            <a:endParaRPr sz="2000" b="1"/>
          </a:p>
        </p:txBody>
      </p:sp>
      <p:sp>
        <p:nvSpPr>
          <p:cNvPr id="55313" name="Text Box 55312"/>
          <p:cNvSpPr txBox="1"/>
          <p:nvPr/>
        </p:nvSpPr>
        <p:spPr>
          <a:xfrm>
            <a:off x="1143000" y="2727325"/>
            <a:ext cx="285750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Supply Chain - Planning</a:t>
            </a:r>
            <a:endParaRPr sz="2000" b="1"/>
          </a:p>
          <a:p>
            <a:r>
              <a:rPr sz="2000" b="1"/>
              <a:t>&amp; Execution</a:t>
            </a:r>
            <a:endParaRPr sz="2000" b="1"/>
          </a:p>
        </p:txBody>
      </p:sp>
      <p:sp>
        <p:nvSpPr>
          <p:cNvPr id="55314" name="Text Box 55313"/>
          <p:cNvSpPr txBox="1"/>
          <p:nvPr/>
        </p:nvSpPr>
        <p:spPr>
          <a:xfrm>
            <a:off x="1143000" y="3478213"/>
            <a:ext cx="7208838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Product Development                      2                   3              Medium</a:t>
            </a:r>
            <a:endParaRPr sz="2000" b="1"/>
          </a:p>
        </p:txBody>
      </p:sp>
      <p:sp>
        <p:nvSpPr>
          <p:cNvPr id="55315" name="Text Box 55314"/>
          <p:cNvSpPr txBox="1"/>
          <p:nvPr/>
        </p:nvSpPr>
        <p:spPr>
          <a:xfrm>
            <a:off x="1050925" y="4087813"/>
            <a:ext cx="69056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Administration/HR                           2             </a:t>
            </a:r>
            <a:r>
              <a:rPr sz="2000" b="1" dirty="0"/>
              <a:t>     </a:t>
            </a:r>
            <a:r>
              <a:rPr sz="2000" b="1"/>
              <a:t> 2               Low</a:t>
            </a:r>
            <a:endParaRPr sz="2000" b="1"/>
          </a:p>
        </p:txBody>
      </p:sp>
      <p:sp>
        <p:nvSpPr>
          <p:cNvPr id="55316" name="Text Box 55315"/>
          <p:cNvSpPr txBox="1"/>
          <p:nvPr/>
        </p:nvSpPr>
        <p:spPr>
          <a:xfrm>
            <a:off x="1050925" y="4662488"/>
            <a:ext cx="691356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Financial Management                     3                   3               Low</a:t>
            </a:r>
            <a:endParaRPr sz="2000" b="1"/>
          </a:p>
        </p:txBody>
      </p:sp>
      <p:sp>
        <p:nvSpPr>
          <p:cNvPr id="55317" name="Text Box 55316"/>
          <p:cNvSpPr txBox="1"/>
          <p:nvPr/>
        </p:nvSpPr>
        <p:spPr>
          <a:xfrm>
            <a:off x="4876800" y="2895600"/>
            <a:ext cx="3132138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2                   4               High</a:t>
            </a:r>
            <a:endParaRPr sz="2000" b="1"/>
          </a:p>
        </p:txBody>
      </p:sp>
      <p:sp>
        <p:nvSpPr>
          <p:cNvPr id="55318" name="Text Box 55317"/>
          <p:cNvSpPr txBox="1"/>
          <p:nvPr/>
        </p:nvSpPr>
        <p:spPr>
          <a:xfrm>
            <a:off x="1066800" y="5334000"/>
            <a:ext cx="7250113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2000" b="1"/>
              <a:t>Support Processes &amp; Tools              2                   3              Medium</a:t>
            </a:r>
            <a:endParaRPr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9AA"/>
      </a:accent5>
      <a:accent6>
        <a:srgbClr val="E5B700"/>
      </a:accent6>
      <a:hlink>
        <a:srgbClr val="996633"/>
      </a:hlink>
      <a:folHlink>
        <a:srgbClr val="808000"/>
      </a:folHlink>
    </a:clrScheme>
    <a:fontScheme name="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000000"/>
        </a:lt1>
        <a:dk2>
          <a:srgbClr val="FFCC00"/>
        </a:dk2>
        <a:lt2>
          <a:srgbClr val="5E574E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CDCAF"/>
        </a:accent4>
        <a:accent5>
          <a:srgbClr val="E2CAAA"/>
        </a:accent5>
        <a:accent6>
          <a:srgbClr val="E55B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9AA"/>
        </a:accent5>
        <a:accent6>
          <a:srgbClr val="E5B7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9AA"/>
        </a:accent5>
        <a:accent6>
          <a:srgbClr val="E5B7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7"/>
        </a:accent4>
        <a:accent5>
          <a:srgbClr val="AAB9FF"/>
        </a:accent5>
        <a:accent6>
          <a:srgbClr val="2DB7B7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CC00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AAAAB9"/>
        </a:accent3>
        <a:accent4>
          <a:srgbClr val="DCDCDC"/>
        </a:accent4>
        <a:accent5>
          <a:srgbClr val="AAB9FF"/>
        </a:accent5>
        <a:accent6>
          <a:srgbClr val="2DB7B7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800000"/>
        </a:lt1>
        <a:dk2>
          <a:srgbClr val="FFCC00"/>
        </a:dk2>
        <a:lt2>
          <a:srgbClr val="5E574E"/>
        </a:lt2>
        <a:accent1>
          <a:srgbClr val="CC9900"/>
        </a:accent1>
        <a:accent2>
          <a:srgbClr val="FF6600"/>
        </a:accent2>
        <a:accent3>
          <a:srgbClr val="C1AAAA"/>
        </a:accent3>
        <a:accent4>
          <a:srgbClr val="DCDCAF"/>
        </a:accent4>
        <a:accent5>
          <a:srgbClr val="E2CAAA"/>
        </a:accent5>
        <a:accent6>
          <a:srgbClr val="E55B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0</TotalTime>
  <Words>11327</Words>
  <Application>WPS Presentation</Application>
  <PresentationFormat>On-screen Show</PresentationFormat>
  <Paragraphs>967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27</vt:i4>
      </vt:variant>
    </vt:vector>
  </HeadingPairs>
  <TitlesOfParts>
    <vt:vector size="45" baseType="lpstr">
      <vt:lpstr>Arial</vt:lpstr>
      <vt:lpstr>SimSun</vt:lpstr>
      <vt:lpstr>Wingdings</vt:lpstr>
      <vt:lpstr>Times New Roman</vt:lpstr>
      <vt:lpstr>Arial Black</vt:lpstr>
      <vt:lpstr>Tahoma</vt:lpstr>
      <vt:lpstr>Monotype Sorts</vt:lpstr>
      <vt:lpstr>Wingdings</vt:lpstr>
      <vt:lpstr>Impact</vt:lpstr>
      <vt:lpstr>Microsoft YaHei</vt:lpstr>
      <vt:lpstr>Arial Unicode MS</vt:lpstr>
      <vt:lpstr>Yu Gothic UI Light</vt:lpstr>
      <vt:lpstr>Contemporary Portrait</vt:lpstr>
      <vt:lpstr>MS_ClipArt_Gallery.2</vt:lpstr>
      <vt:lpstr>MS_ClipArt_Gallery.2</vt:lpstr>
      <vt:lpstr>Excel.Sheet.8</vt:lpstr>
      <vt:lpstr>MSGraph.Chart.8</vt:lpstr>
      <vt:lpstr>MSGraph.Chart.8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Aavid Thermal Products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Garry Wheeler</dc:creator>
  <cp:lastModifiedBy>google1600378577</cp:lastModifiedBy>
  <cp:revision>68</cp:revision>
  <cp:lastPrinted>1999-06-04T14:51:45Z</cp:lastPrinted>
  <dcterms:created xsi:type="dcterms:W3CDTF">1998-09-16T22:02:28Z</dcterms:created>
  <dcterms:modified xsi:type="dcterms:W3CDTF">2024-09-05T15:51:36Z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AEF55F47DDC741ED8F3CC314155CCD67_13</vt:lpwstr>
  </property>
  <property fmtid="{D5CDD505-2E9C-101B-9397-08002B2CF9AE}" pid="3" name="KSOProductBuildVer">
    <vt:lpwstr>1033-12.2.0.17545</vt:lpwstr>
  </property>
</Properties>
</file>